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741" r:id="rId3"/>
    <p:sldId id="256" r:id="rId4"/>
    <p:sldId id="257" r:id="rId6"/>
    <p:sldId id="294" r:id="rId7"/>
    <p:sldId id="295" r:id="rId8"/>
    <p:sldId id="296" r:id="rId9"/>
    <p:sldId id="489" r:id="rId10"/>
    <p:sldId id="300" r:id="rId11"/>
    <p:sldId id="301" r:id="rId12"/>
    <p:sldId id="303" r:id="rId13"/>
    <p:sldId id="304" r:id="rId14"/>
    <p:sldId id="305" r:id="rId15"/>
    <p:sldId id="307" r:id="rId16"/>
    <p:sldId id="308" r:id="rId17"/>
    <p:sldId id="286" r:id="rId18"/>
    <p:sldId id="302" r:id="rId19"/>
    <p:sldId id="387" r:id="rId20"/>
    <p:sldId id="605" r:id="rId21"/>
    <p:sldId id="606" r:id="rId22"/>
    <p:sldId id="608" r:id="rId23"/>
    <p:sldId id="609" r:id="rId24"/>
    <p:sldId id="611" r:id="rId25"/>
    <p:sldId id="610" r:id="rId26"/>
    <p:sldId id="612" r:id="rId27"/>
    <p:sldId id="614" r:id="rId28"/>
    <p:sldId id="617" r:id="rId29"/>
    <p:sldId id="616" r:id="rId30"/>
    <p:sldId id="618" r:id="rId31"/>
    <p:sldId id="694" r:id="rId32"/>
    <p:sldId id="695" r:id="rId33"/>
    <p:sldId id="696" r:id="rId34"/>
    <p:sldId id="697" r:id="rId35"/>
    <p:sldId id="698" r:id="rId36"/>
    <p:sldId id="287" r:id="rId37"/>
    <p:sldId id="299" r:id="rId38"/>
    <p:sldId id="389" r:id="rId39"/>
    <p:sldId id="390" r:id="rId40"/>
    <p:sldId id="391" r:id="rId41"/>
    <p:sldId id="394" r:id="rId42"/>
    <p:sldId id="693" r:id="rId43"/>
    <p:sldId id="619" r:id="rId44"/>
    <p:sldId id="621" r:id="rId45"/>
    <p:sldId id="622" r:id="rId46"/>
    <p:sldId id="623" r:id="rId47"/>
    <p:sldId id="439" r:id="rId48"/>
    <p:sldId id="445" r:id="rId49"/>
    <p:sldId id="446" r:id="rId50"/>
    <p:sldId id="447" r:id="rId51"/>
    <p:sldId id="448" r:id="rId52"/>
    <p:sldId id="701" r:id="rId53"/>
    <p:sldId id="702" r:id="rId54"/>
    <p:sldId id="703" r:id="rId55"/>
    <p:sldId id="704" r:id="rId56"/>
    <p:sldId id="705" r:id="rId57"/>
    <p:sldId id="706" r:id="rId58"/>
    <p:sldId id="288" r:id="rId59"/>
    <p:sldId id="436" r:id="rId60"/>
    <p:sldId id="437" r:id="rId61"/>
    <p:sldId id="395" r:id="rId62"/>
    <p:sldId id="440" r:id="rId63"/>
    <p:sldId id="560" r:id="rId64"/>
    <p:sldId id="592" r:id="rId65"/>
    <p:sldId id="561" r:id="rId66"/>
    <p:sldId id="593" r:id="rId67"/>
    <p:sldId id="594" r:id="rId68"/>
    <p:sldId id="562" r:id="rId69"/>
    <p:sldId id="596" r:id="rId70"/>
    <p:sldId id="597" r:id="rId71"/>
    <p:sldId id="598" r:id="rId72"/>
    <p:sldId id="599" r:id="rId73"/>
    <p:sldId id="600" r:id="rId74"/>
    <p:sldId id="601" r:id="rId75"/>
    <p:sldId id="602" r:id="rId76"/>
    <p:sldId id="603" r:id="rId77"/>
    <p:sldId id="351" r:id="rId7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E19"/>
    <a:srgbClr val="000000"/>
    <a:srgbClr val="1A2D44"/>
    <a:srgbClr val="00143A"/>
    <a:srgbClr val="247484"/>
    <a:srgbClr val="237669"/>
    <a:srgbClr val="4F81BD"/>
    <a:srgbClr val="49C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33" autoAdjust="0"/>
  </p:normalViewPr>
  <p:slideViewPr>
    <p:cSldViewPr>
      <p:cViewPr varScale="1">
        <p:scale>
          <a:sx n="107" d="100"/>
          <a:sy n="107" d="100"/>
        </p:scale>
        <p:origin x="-678" y="-90"/>
      </p:cViewPr>
      <p:guideLst>
        <p:guide orient="horz" pos="2162"/>
        <p:guide pos="3854"/>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57F74BA-63D0-48E0-9685-B510E7E3A711}" type="doc">
      <dgm:prSet loTypeId="relationship" loCatId="relationship" qsTypeId="urn:microsoft.com/office/officeart/2005/8/quickstyle/simple4#1" qsCatId="simple" csTypeId="urn:microsoft.com/office/officeart/2005/8/colors/colorful1#1" csCatId="colorful" phldr="1"/>
      <dgm:spPr/>
      <dgm:t>
        <a:bodyPr/>
        <a:lstStyle/>
        <a:p>
          <a:endParaRPr lang="zh-CN" altLang="en-US"/>
        </a:p>
      </dgm:t>
    </dgm:pt>
    <dgm:pt modelId="{FA759692-0E1A-4F4D-AD48-E8F1553E917A}">
      <dgm:prSet phldrT="[文本]" phldr="0" custT="1"/>
      <dgm:spPr>
        <a:xfrm>
          <a:off x="1851801" y="1213"/>
          <a:ext cx="1596499" cy="679886"/>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marR="0" defTabSz="914400" eaLnBrk="1" fontAlgn="auto" latinLnBrk="0" hangingPunct="1">
            <a:lnSpc>
              <a:spcPct val="100000"/>
            </a:lnSpc>
            <a:spcBef>
              <a:spcPts val="0"/>
            </a:spcBef>
            <a:spcAft>
              <a:spcPts val="0"/>
            </a:spcAft>
            <a:buClrTx/>
            <a:buSzTx/>
            <a:buFontTx/>
          </a:pPr>
          <a:r>
            <a:rPr lang="zh-CN" altLang="en-US" sz="2000" b="1" dirty="0" smtClean="0">
              <a:solidFill>
                <a:sysClr val="window" lastClr="FFFFFF"/>
              </a:solidFill>
              <a:latin typeface="Calibri" panose="020F0502020204030204"/>
              <a:ea typeface="宋体" panose="02010600030101010101" pitchFamily="2" charset="-122"/>
              <a:cs typeface="+mn-cs"/>
            </a:rPr>
            <a:t>拟人</a:t>
          </a:r>
          <a:r>
            <a:rPr lang="en-US" altLang="zh-CN" sz="1400" b="1" dirty="0" smtClean="0">
              <a:solidFill>
                <a:sysClr val="window" lastClr="FFFFFF"/>
              </a:solidFill>
              <a:latin typeface="Calibri" panose="020F0502020204030204"/>
              <a:ea typeface="宋体" panose="02010600030101010101" pitchFamily="2" charset="-122"/>
              <a:cs typeface="+mn-cs"/>
            </a:rPr>
            <a:t>personification</a:t>
          </a:r>
          <a:r>
            <a:rPr lang="en-US" altLang="zh-CN" sz="1400" b="1" dirty="0" smtClean="0">
              <a:solidFill>
                <a:sysClr val="window" lastClr="FFFFFF"/>
              </a:solidFill>
              <a:latin typeface="Calibri" panose="020F0502020204030204"/>
              <a:ea typeface="宋体" panose="02010600030101010101" pitchFamily="2" charset="-122"/>
              <a:cs typeface="+mn-cs"/>
            </a:rPr>
            <a:t/>
          </a:r>
          <a:endParaRPr lang="en-US" altLang="zh-CN" sz="1400" b="1" dirty="0" smtClean="0">
            <a:solidFill>
              <a:sysClr val="window" lastClr="FFFFFF"/>
            </a:solidFill>
            <a:latin typeface="Calibri" panose="020F0502020204030204"/>
            <a:ea typeface="宋体" panose="02010600030101010101" pitchFamily="2" charset="-122"/>
            <a:cs typeface="+mn-cs"/>
          </a:endParaRPr>
        </a:p>
      </dgm:t>
    </dgm:pt>
    <dgm:pt modelId="{05B5A1FD-5B2E-46CA-B9FA-DAA40A534B82}" cxnId="{0868A1E8-4417-4E25-84CB-DA8E2850BECE}" type="parTrans">
      <dgm:prSet/>
      <dgm:spPr/>
      <dgm:t>
        <a:bodyPr/>
        <a:lstStyle/>
        <a:p>
          <a:endParaRPr lang="zh-CN" altLang="en-US" sz="1600" b="1"/>
        </a:p>
      </dgm:t>
    </dgm:pt>
    <dgm:pt modelId="{26ACAC67-8B92-4F0E-B0B4-2B20B5F43F4D}" cxnId="{0868A1E8-4417-4E25-84CB-DA8E2850BECE}" type="sibTrans">
      <dgm:prSet/>
      <dgm:spPr>
        <a:xfrm>
          <a:off x="1291931" y="341157"/>
          <a:ext cx="2716239" cy="2716239"/>
        </a:xfrm>
        <a:custGeom>
          <a:avLst/>
          <a:gdLst/>
          <a:ahLst/>
          <a:cxnLst/>
          <a:rect l="0" t="0" r="0" b="0"/>
          <a:pathLst>
            <a:path>
              <a:moveTo>
                <a:pt x="2160179" y="262131"/>
              </a:moveTo>
              <a:arcTo wR="1358119" hR="1358119" stAng="18371832" swAng="1175700"/>
            </a:path>
          </a:pathLst>
        </a:custGeom>
        <a:noFill/>
        <a:ln w="9525" cap="flat" cmpd="sng" algn="ctr">
          <a:solidFill>
            <a:srgbClr val="C0504D">
              <a:hueOff val="0"/>
              <a:satOff val="0"/>
              <a:lumOff val="0"/>
              <a:alphaOff val="0"/>
            </a:srgbClr>
          </a:solidFill>
          <a:prstDash val="solid"/>
        </a:ln>
        <a:effectLst/>
      </dgm:spPr>
      <dgm:t>
        <a:bodyPr/>
        <a:lstStyle/>
        <a:p>
          <a:endParaRPr lang="zh-CN" altLang="en-US" sz="1600" b="1"/>
        </a:p>
      </dgm:t>
    </dgm:pt>
    <dgm:pt modelId="{2F336355-1A8F-4534-90DA-7F6901D497AF}">
      <dgm:prSet phldrT="[文本]" phldr="0" custT="1"/>
      <dgm:spPr>
        <a:xfrm>
          <a:off x="3466401" y="939651"/>
          <a:ext cx="950596" cy="679886"/>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a:lnSpc>
              <a:spcPct val="100000"/>
            </a:lnSpc>
            <a:spcBef>
              <a:spcPct val="0"/>
            </a:spcBef>
            <a:spcAft>
              <a:spcPct val="35000"/>
            </a:spcAft>
          </a:pPr>
          <a:r>
            <a:rPr lang="zh-CN" altLang="en-US" sz="2000" b="1" dirty="0" smtClean="0">
              <a:solidFill>
                <a:sysClr val="window" lastClr="FFFFFF"/>
              </a:solidFill>
              <a:latin typeface="Calibri" panose="020F0502020204030204"/>
              <a:ea typeface="宋体" panose="02010600030101010101" pitchFamily="2" charset="-122"/>
              <a:cs typeface="+mn-cs"/>
            </a:rPr>
            <a:t>明喻</a:t>
          </a:r>
          <a:endParaRPr lang="zh-CN" altLang="en-US" sz="2000" b="1" dirty="0" smtClean="0">
            <a:solidFill>
              <a:sysClr val="window" lastClr="FFFFFF"/>
            </a:solidFill>
            <a:latin typeface="Calibri" panose="020F0502020204030204"/>
            <a:ea typeface="宋体" panose="02010600030101010101" pitchFamily="2" charset="-122"/>
            <a:cs typeface="+mn-cs"/>
          </a:endParaRPr>
        </a:p>
        <a:p>
          <a:pPr>
            <a:lnSpc>
              <a:spcPct val="100000"/>
            </a:lnSpc>
            <a:spcBef>
              <a:spcPct val="0"/>
            </a:spcBef>
            <a:spcAft>
              <a:spcPct val="35000"/>
            </a:spcAft>
          </a:pPr>
          <a:r>
            <a:rPr lang="en-US" altLang="zh-CN" sz="2000" b="1" dirty="0" smtClean="0">
              <a:solidFill>
                <a:sysClr val="window" lastClr="FFFFFF"/>
              </a:solidFill>
              <a:latin typeface="Calibri" panose="020F0502020204030204"/>
              <a:ea typeface="宋体" panose="02010600030101010101" pitchFamily="2" charset="-122"/>
              <a:cs typeface="+mn-cs"/>
            </a:rPr>
            <a:t>simile</a:t>
          </a:r>
          <a:r>
            <a:rPr lang="zh-CN" altLang="en-US" sz="2000" b="1" dirty="0">
              <a:solidFill>
                <a:sysClr val="window" lastClr="FFFFFF"/>
              </a:solidFill>
              <a:latin typeface="Calibri" panose="020F0502020204030204"/>
              <a:ea typeface="宋体" panose="02010600030101010101" pitchFamily="2" charset="-122"/>
              <a:cs typeface="+mn-cs"/>
            </a:rPr>
            <a:t/>
          </a:r>
          <a:endParaRPr lang="zh-CN" altLang="en-US" sz="2000" b="1" dirty="0">
            <a:solidFill>
              <a:sysClr val="window" lastClr="FFFFFF"/>
            </a:solidFill>
            <a:latin typeface="Calibri" panose="020F0502020204030204"/>
            <a:ea typeface="宋体" panose="02010600030101010101" pitchFamily="2" charset="-122"/>
            <a:cs typeface="+mn-cs"/>
          </a:endParaRPr>
        </a:p>
      </dgm:t>
    </dgm:pt>
    <dgm:pt modelId="{FF39B880-5E35-4C23-9026-5D2F0E25D5A9}" cxnId="{62467628-CAB4-4926-A23B-D2E74D3B321C}" type="parTrans">
      <dgm:prSet/>
      <dgm:spPr/>
      <dgm:t>
        <a:bodyPr/>
        <a:lstStyle/>
        <a:p>
          <a:endParaRPr lang="zh-CN" altLang="en-US" sz="1600" b="1"/>
        </a:p>
      </dgm:t>
    </dgm:pt>
    <dgm:pt modelId="{596A8C53-F58C-4ABE-91CB-78B583ED31A7}" cxnId="{62467628-CAB4-4926-A23B-D2E74D3B321C}" type="sibTrans">
      <dgm:prSet/>
      <dgm:spPr>
        <a:xfrm>
          <a:off x="1291931" y="341157"/>
          <a:ext cx="2716239" cy="2716239"/>
        </a:xfrm>
        <a:custGeom>
          <a:avLst/>
          <a:gdLst/>
          <a:ahLst/>
          <a:cxnLst/>
          <a:rect l="0" t="0" r="0" b="0"/>
          <a:pathLst>
            <a:path>
              <a:moveTo>
                <a:pt x="2714379" y="1287061"/>
              </a:moveTo>
              <a:arcTo wR="1358119" hR="1358119" stAng="21420050" swAng="2195953"/>
            </a:path>
          </a:pathLst>
        </a:custGeom>
        <a:noFill/>
        <a:ln w="9525" cap="flat" cmpd="sng" algn="ctr">
          <a:solidFill>
            <a:srgbClr val="9BBB59">
              <a:hueOff val="0"/>
              <a:satOff val="0"/>
              <a:lumOff val="0"/>
              <a:alphaOff val="0"/>
            </a:srgbClr>
          </a:solidFill>
          <a:prstDash val="solid"/>
        </a:ln>
        <a:effectLst/>
      </dgm:spPr>
      <dgm:t>
        <a:bodyPr/>
        <a:lstStyle/>
        <a:p>
          <a:endParaRPr lang="zh-CN" altLang="en-US" sz="1600" b="1"/>
        </a:p>
      </dgm:t>
    </dgm:pt>
    <dgm:pt modelId="{537A2AB7-6789-4832-9741-B76D21857DE6}">
      <dgm:prSet phldrT="[文本]" phldr="0" custT="1"/>
      <dgm:spPr>
        <a:xfrm>
          <a:off x="2790590" y="2458075"/>
          <a:ext cx="1315486" cy="679886"/>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a:lnSpc>
              <a:spcPct val="100000"/>
            </a:lnSpc>
            <a:spcBef>
              <a:spcPct val="0"/>
            </a:spcBef>
            <a:spcAft>
              <a:spcPct val="35000"/>
            </a:spcAft>
          </a:pPr>
          <a:r>
            <a:rPr lang="zh-CN" altLang="en-US" sz="2000" b="1" dirty="0" smtClean="0">
              <a:solidFill>
                <a:sysClr val="window" lastClr="FFFFFF"/>
              </a:solidFill>
              <a:latin typeface="Calibri" panose="020F0502020204030204"/>
              <a:ea typeface="宋体" panose="02010600030101010101" pitchFamily="2" charset="-122"/>
              <a:cs typeface="+mn-cs"/>
            </a:rPr>
            <a:t>暗</a:t>
          </a:r>
          <a:r>
            <a:rPr lang="en-US" altLang="zh-CN" sz="2000" b="1" dirty="0" smtClean="0">
              <a:solidFill>
                <a:sysClr val="window" lastClr="FFFFFF"/>
              </a:solidFill>
              <a:latin typeface="Calibri" panose="020F0502020204030204"/>
              <a:ea typeface="宋体" panose="02010600030101010101" pitchFamily="2" charset="-122"/>
              <a:cs typeface="+mn-cs"/>
            </a:rPr>
            <a:t>/</a:t>
          </a:r>
          <a:r>
            <a:rPr lang="zh-CN" altLang="en-US" sz="2000" b="1" dirty="0" smtClean="0">
              <a:solidFill>
                <a:sysClr val="window" lastClr="FFFFFF"/>
              </a:solidFill>
              <a:latin typeface="Calibri" panose="020F0502020204030204"/>
              <a:ea typeface="宋体" panose="02010600030101010101" pitchFamily="2" charset="-122"/>
              <a:cs typeface="+mn-cs"/>
            </a:rPr>
            <a:t>隐</a:t>
          </a:r>
          <a:r>
            <a:rPr lang="zh-CN" altLang="en-US" sz="2000" b="1" dirty="0" smtClean="0">
              <a:solidFill>
                <a:sysClr val="window" lastClr="FFFFFF"/>
              </a:solidFill>
              <a:latin typeface="Calibri" panose="020F0502020204030204"/>
              <a:ea typeface="宋体" panose="02010600030101010101" pitchFamily="2" charset="-122"/>
              <a:cs typeface="+mn-cs"/>
            </a:rPr>
            <a:t>喻</a:t>
          </a:r>
          <a:r>
            <a:rPr lang="en-US" altLang="zh-CN" sz="1600" b="1" dirty="0" smtClean="0">
              <a:solidFill>
                <a:sysClr val="window" lastClr="FFFFFF"/>
              </a:solidFill>
              <a:latin typeface="Calibri" panose="020F0502020204030204"/>
              <a:ea typeface="宋体" panose="02010600030101010101" pitchFamily="2" charset="-122"/>
              <a:cs typeface="+mn-cs"/>
            </a:rPr>
            <a:t>metaphor</a:t>
          </a:r>
          <a:r>
            <a:rPr lang="zh-CN" altLang="en-US" sz="1600" b="1" dirty="0">
              <a:solidFill>
                <a:sysClr val="window" lastClr="FFFFFF"/>
              </a:solidFill>
              <a:latin typeface="Calibri" panose="020F0502020204030204"/>
              <a:ea typeface="宋体" panose="02010600030101010101" pitchFamily="2" charset="-122"/>
              <a:cs typeface="+mn-cs"/>
            </a:rPr>
            <a:t/>
          </a:r>
          <a:endParaRPr lang="zh-CN" altLang="en-US" sz="1600" b="1" dirty="0">
            <a:solidFill>
              <a:sysClr val="window" lastClr="FFFFFF"/>
            </a:solidFill>
            <a:latin typeface="Calibri" panose="020F0502020204030204"/>
            <a:ea typeface="宋体" panose="02010600030101010101" pitchFamily="2" charset="-122"/>
            <a:cs typeface="+mn-cs"/>
          </a:endParaRPr>
        </a:p>
      </dgm:t>
    </dgm:pt>
    <dgm:pt modelId="{5C2C65EF-8081-4C6B-936B-E004F921AA04}" cxnId="{9D839285-B59B-4410-824A-1397B6F33E37}" type="parTrans">
      <dgm:prSet/>
      <dgm:spPr/>
      <dgm:t>
        <a:bodyPr/>
        <a:lstStyle/>
        <a:p>
          <a:endParaRPr lang="zh-CN" altLang="en-US" sz="1600" b="1"/>
        </a:p>
      </dgm:t>
    </dgm:pt>
    <dgm:pt modelId="{504DE9D8-2447-4DEF-B958-CA728C69BAF5}" cxnId="{9D839285-B59B-4410-824A-1397B6F33E37}" type="sibTrans">
      <dgm:prSet/>
      <dgm:spPr>
        <a:xfrm>
          <a:off x="1291931" y="341157"/>
          <a:ext cx="2716239" cy="2716239"/>
        </a:xfrm>
        <a:custGeom>
          <a:avLst/>
          <a:gdLst/>
          <a:ahLst/>
          <a:cxnLst/>
          <a:rect l="0" t="0" r="0" b="0"/>
          <a:pathLst>
            <a:path>
              <a:moveTo>
                <a:pt x="1496141" y="2709207"/>
              </a:moveTo>
              <a:arcTo wR="1358119" hR="1358119" stAng="5050027" swAng="628770"/>
            </a:path>
          </a:pathLst>
        </a:custGeom>
        <a:noFill/>
        <a:ln w="9525" cap="flat" cmpd="sng" algn="ctr">
          <a:solidFill>
            <a:srgbClr val="8064A2">
              <a:hueOff val="0"/>
              <a:satOff val="0"/>
              <a:lumOff val="0"/>
              <a:alphaOff val="0"/>
            </a:srgbClr>
          </a:solidFill>
          <a:prstDash val="solid"/>
        </a:ln>
        <a:effectLst/>
      </dgm:spPr>
      <dgm:t>
        <a:bodyPr/>
        <a:lstStyle/>
        <a:p>
          <a:endParaRPr lang="zh-CN" altLang="en-US" sz="1600" b="1"/>
        </a:p>
      </dgm:t>
    </dgm:pt>
    <dgm:pt modelId="{DE0337AA-421E-4F8F-B4DD-0B32DDA3289A}">
      <dgm:prSet phldrT="[文本]" phldr="0" custT="1"/>
      <dgm:spPr>
        <a:xfrm>
          <a:off x="1166029" y="2458075"/>
          <a:ext cx="1371477" cy="679886"/>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a:lnSpc>
              <a:spcPct val="100000"/>
            </a:lnSpc>
            <a:spcBef>
              <a:spcPct val="0"/>
            </a:spcBef>
            <a:spcAft>
              <a:spcPct val="35000"/>
            </a:spcAft>
          </a:pPr>
          <a:r>
            <a:rPr lang="zh-CN" altLang="en-US" sz="2000" b="1" dirty="0" smtClean="0">
              <a:solidFill>
                <a:sysClr val="window" lastClr="FFFFFF"/>
              </a:solidFill>
              <a:latin typeface="Calibri" panose="020F0502020204030204"/>
              <a:ea typeface="宋体" panose="02010600030101010101" pitchFamily="2" charset="-122"/>
              <a:cs typeface="+mn-cs"/>
            </a:rPr>
            <a:t>排比</a:t>
          </a:r>
          <a:r>
            <a:rPr lang="en-US" altLang="zh-CN" sz="1600" b="1" dirty="0" smtClean="0">
              <a:solidFill>
                <a:sysClr val="window" lastClr="FFFFFF"/>
              </a:solidFill>
              <a:latin typeface="Calibri" panose="020F0502020204030204"/>
              <a:ea typeface="宋体" panose="02010600030101010101" pitchFamily="2" charset="-122"/>
              <a:cs typeface="+mn-cs"/>
            </a:rPr>
            <a:t>parallelism</a:t>
          </a:r>
          <a:r>
            <a:rPr lang="zh-CN" altLang="en-US" sz="1600" b="1" dirty="0">
              <a:solidFill>
                <a:sysClr val="window" lastClr="FFFFFF"/>
              </a:solidFill>
              <a:latin typeface="Calibri" panose="020F0502020204030204"/>
              <a:ea typeface="宋体" panose="02010600030101010101" pitchFamily="2" charset="-122"/>
              <a:cs typeface="+mn-cs"/>
            </a:rPr>
            <a:t/>
          </a:r>
          <a:endParaRPr lang="zh-CN" altLang="en-US" sz="1600" b="1" dirty="0">
            <a:solidFill>
              <a:sysClr val="window" lastClr="FFFFFF"/>
            </a:solidFill>
            <a:latin typeface="Calibri" panose="020F0502020204030204"/>
            <a:ea typeface="宋体" panose="02010600030101010101" pitchFamily="2" charset="-122"/>
            <a:cs typeface="+mn-cs"/>
          </a:endParaRPr>
        </a:p>
      </dgm:t>
    </dgm:pt>
    <dgm:pt modelId="{A8C85454-1620-439D-A3E2-5674AC492C5D}" cxnId="{F141A40D-7FC0-4C2B-BAF6-34A6CB6EA667}" type="parTrans">
      <dgm:prSet/>
      <dgm:spPr/>
      <dgm:t>
        <a:bodyPr/>
        <a:lstStyle/>
        <a:p>
          <a:endParaRPr lang="zh-CN" altLang="en-US" sz="1600" b="1"/>
        </a:p>
      </dgm:t>
    </dgm:pt>
    <dgm:pt modelId="{7EB33920-F576-4729-A8E8-E908AB360220}" cxnId="{F141A40D-7FC0-4C2B-BAF6-34A6CB6EA667}" type="sibTrans">
      <dgm:prSet/>
      <dgm:spPr>
        <a:xfrm>
          <a:off x="1291931" y="341157"/>
          <a:ext cx="2716239" cy="2716239"/>
        </a:xfrm>
        <a:custGeom>
          <a:avLst/>
          <a:gdLst/>
          <a:ahLst/>
          <a:cxnLst/>
          <a:rect l="0" t="0" r="0" b="0"/>
          <a:pathLst>
            <a:path>
              <a:moveTo>
                <a:pt x="226913" y="2109692"/>
              </a:moveTo>
              <a:arcTo wR="1358119" hR="1358119" stAng="8783997" swAng="2195953"/>
            </a:path>
          </a:pathLst>
        </a:custGeom>
        <a:noFill/>
        <a:ln w="9525" cap="flat" cmpd="sng" algn="ctr">
          <a:solidFill>
            <a:srgbClr val="4BACC6">
              <a:hueOff val="0"/>
              <a:satOff val="0"/>
              <a:lumOff val="0"/>
              <a:alphaOff val="0"/>
            </a:srgbClr>
          </a:solidFill>
          <a:prstDash val="solid"/>
        </a:ln>
        <a:effectLst/>
      </dgm:spPr>
      <dgm:t>
        <a:bodyPr/>
        <a:lstStyle/>
        <a:p>
          <a:endParaRPr lang="zh-CN" altLang="en-US" sz="1600" b="1"/>
        </a:p>
      </dgm:t>
    </dgm:pt>
    <dgm:pt modelId="{D9DC9F02-76FF-4049-935C-3D393D71BE28}">
      <dgm:prSet phldrT="[文本]" phldr="0" custT="1"/>
      <dgm:spPr>
        <a:xfrm>
          <a:off x="695570" y="939651"/>
          <a:ext cx="1325663" cy="679886"/>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vert="horz" wrap="square"/>
        <a:p>
          <a:pPr>
            <a:lnSpc>
              <a:spcPct val="100000"/>
            </a:lnSpc>
            <a:spcBef>
              <a:spcPct val="0"/>
            </a:spcBef>
            <a:spcAft>
              <a:spcPct val="35000"/>
            </a:spcAft>
          </a:pPr>
          <a:r>
            <a:rPr lang="zh-CN" altLang="en-US" sz="2000" b="1" dirty="0" smtClean="0">
              <a:solidFill>
                <a:sysClr val="window" lastClr="FFFFFF"/>
              </a:solidFill>
              <a:latin typeface="Calibri" panose="020F0502020204030204"/>
              <a:ea typeface="宋体" panose="02010600030101010101" pitchFamily="2" charset="-122"/>
              <a:cs typeface="+mn-cs"/>
            </a:rPr>
            <a:t>夸张</a:t>
          </a:r>
          <a:r>
            <a:rPr lang="en-US" altLang="en-US" sz="2000" b="1" dirty="0" smtClean="0">
              <a:solidFill>
                <a:sysClr val="window" lastClr="FFFFFF"/>
              </a:solidFill>
              <a:latin typeface="Calibri" panose="020F0502020204030204"/>
              <a:ea typeface="+mn-ea"/>
              <a:cs typeface="+mn-cs"/>
            </a:rPr>
            <a:t>hyperbole</a:t>
          </a:r>
          <a:r>
            <a:rPr lang="zh-CN" altLang="en-US" sz="2000" b="1" dirty="0">
              <a:solidFill>
                <a:sysClr val="window" lastClr="FFFFFF"/>
              </a:solidFill>
              <a:latin typeface="Calibri" panose="020F0502020204030204"/>
              <a:ea typeface="宋体" panose="02010600030101010101" pitchFamily="2" charset="-122"/>
              <a:cs typeface="+mn-cs"/>
            </a:rPr>
            <a:t/>
          </a:r>
          <a:endParaRPr lang="zh-CN" altLang="en-US" sz="2000" b="1" dirty="0">
            <a:solidFill>
              <a:sysClr val="window" lastClr="FFFFFF"/>
            </a:solidFill>
            <a:latin typeface="Calibri" panose="020F0502020204030204"/>
            <a:ea typeface="宋体" panose="02010600030101010101" pitchFamily="2" charset="-122"/>
            <a:cs typeface="+mn-cs"/>
          </a:endParaRPr>
        </a:p>
      </dgm:t>
    </dgm:pt>
    <dgm:pt modelId="{933BE863-C10F-43B4-90A3-99697B219C36}" cxnId="{5AE38BAB-91DC-4391-AE36-BD04CBFDB9D4}" type="parTrans">
      <dgm:prSet/>
      <dgm:spPr/>
      <dgm:t>
        <a:bodyPr/>
        <a:lstStyle/>
        <a:p>
          <a:endParaRPr lang="zh-CN" altLang="en-US" sz="1600" b="1"/>
        </a:p>
      </dgm:t>
    </dgm:pt>
    <dgm:pt modelId="{41A6C886-25CE-42BE-ACF2-4299AD110B46}" cxnId="{5AE38BAB-91DC-4391-AE36-BD04CBFDB9D4}" type="sibTrans">
      <dgm:prSet/>
      <dgm:spPr>
        <a:xfrm>
          <a:off x="1291931" y="341157"/>
          <a:ext cx="2716239" cy="2716239"/>
        </a:xfrm>
        <a:custGeom>
          <a:avLst/>
          <a:gdLst/>
          <a:ahLst/>
          <a:cxnLst/>
          <a:rect l="0" t="0" r="0" b="0"/>
          <a:pathLst>
            <a:path>
              <a:moveTo>
                <a:pt x="234949" y="594590"/>
              </a:moveTo>
              <a:arcTo wR="1358119" hR="1358119" stAng="12852468" swAng="1175700"/>
            </a:path>
          </a:pathLst>
        </a:custGeom>
        <a:noFill/>
        <a:ln w="9525" cap="flat" cmpd="sng" algn="ctr">
          <a:solidFill>
            <a:srgbClr val="F79646">
              <a:hueOff val="0"/>
              <a:satOff val="0"/>
              <a:lumOff val="0"/>
              <a:alphaOff val="0"/>
            </a:srgbClr>
          </a:solidFill>
          <a:prstDash val="solid"/>
        </a:ln>
        <a:effectLst/>
      </dgm:spPr>
      <dgm:t>
        <a:bodyPr/>
        <a:lstStyle/>
        <a:p>
          <a:endParaRPr lang="zh-CN" altLang="en-US" sz="1600" b="1"/>
        </a:p>
      </dgm:t>
    </dgm:pt>
    <dgm:pt modelId="{0CB63527-A58E-421A-B33B-0909143D297C}" type="pres">
      <dgm:prSet presAssocID="{857F74BA-63D0-48E0-9685-B510E7E3A711}" presName="cycle" presStyleCnt="0">
        <dgm:presLayoutVars>
          <dgm:dir/>
          <dgm:resizeHandles val="exact"/>
        </dgm:presLayoutVars>
      </dgm:prSet>
      <dgm:spPr/>
      <dgm:t>
        <a:bodyPr/>
        <a:lstStyle/>
        <a:p>
          <a:endParaRPr lang="zh-CN" altLang="en-US"/>
        </a:p>
      </dgm:t>
    </dgm:pt>
    <dgm:pt modelId="{7BD50A35-BC6B-4AA3-88B7-50D6901B3C8F}" type="pres">
      <dgm:prSet presAssocID="{FA759692-0E1A-4F4D-AD48-E8F1553E917A}" presName="node" presStyleLbl="node1" presStyleIdx="0" presStyleCnt="5" custScaleX="152632">
        <dgm:presLayoutVars>
          <dgm:bulletEnabled val="1"/>
        </dgm:presLayoutVars>
      </dgm:prSet>
      <dgm:spPr/>
      <dgm:t>
        <a:bodyPr/>
        <a:lstStyle/>
        <a:p>
          <a:endParaRPr lang="zh-CN" altLang="en-US"/>
        </a:p>
      </dgm:t>
    </dgm:pt>
    <dgm:pt modelId="{943ACE07-7BC2-4902-AF55-07170ACE2499}" type="pres">
      <dgm:prSet presAssocID="{FA759692-0E1A-4F4D-AD48-E8F1553E917A}" presName="spNode" presStyleCnt="0"/>
      <dgm:spPr/>
    </dgm:pt>
    <dgm:pt modelId="{774748F4-1A89-429E-8E94-FDC3FB83B0B5}" type="pres">
      <dgm:prSet presAssocID="{26ACAC67-8B92-4F0E-B0B4-2B20B5F43F4D}" presName="sibTrans" presStyleLbl="sibTrans1D1" presStyleIdx="0" presStyleCnt="5"/>
      <dgm:spPr/>
      <dgm:t>
        <a:bodyPr/>
        <a:lstStyle/>
        <a:p>
          <a:endParaRPr lang="zh-CN" altLang="en-US"/>
        </a:p>
      </dgm:t>
    </dgm:pt>
    <dgm:pt modelId="{5969DB5A-156F-4254-BCEC-EAF990F7525E}" type="pres">
      <dgm:prSet presAssocID="{2F336355-1A8F-4534-90DA-7F6901D497AF}" presName="node" presStyleLbl="node1" presStyleIdx="1" presStyleCnt="5" custScaleX="90881">
        <dgm:presLayoutVars>
          <dgm:bulletEnabled val="1"/>
        </dgm:presLayoutVars>
      </dgm:prSet>
      <dgm:spPr/>
      <dgm:t>
        <a:bodyPr/>
        <a:lstStyle/>
        <a:p>
          <a:endParaRPr lang="zh-CN" altLang="en-US"/>
        </a:p>
      </dgm:t>
    </dgm:pt>
    <dgm:pt modelId="{7EA7877D-8FF3-4674-B679-8F83F5ABFCE1}" type="pres">
      <dgm:prSet presAssocID="{2F336355-1A8F-4534-90DA-7F6901D497AF}" presName="spNode" presStyleCnt="0"/>
      <dgm:spPr/>
    </dgm:pt>
    <dgm:pt modelId="{ED36C3FE-CADF-4158-B0E3-1638DC5C99D9}" type="pres">
      <dgm:prSet presAssocID="{596A8C53-F58C-4ABE-91CB-78B583ED31A7}" presName="sibTrans" presStyleLbl="sibTrans1D1" presStyleIdx="1" presStyleCnt="5"/>
      <dgm:spPr/>
      <dgm:t>
        <a:bodyPr/>
        <a:lstStyle/>
        <a:p>
          <a:endParaRPr lang="zh-CN" altLang="en-US"/>
        </a:p>
      </dgm:t>
    </dgm:pt>
    <dgm:pt modelId="{03B3EF23-0E5C-47AB-AAA9-ABB4042FC9B9}" type="pres">
      <dgm:prSet presAssocID="{537A2AB7-6789-4832-9741-B76D21857DE6}" presName="node" presStyleLbl="node1" presStyleIdx="2" presStyleCnt="5" custScaleX="125766">
        <dgm:presLayoutVars>
          <dgm:bulletEnabled val="1"/>
        </dgm:presLayoutVars>
      </dgm:prSet>
      <dgm:spPr/>
      <dgm:t>
        <a:bodyPr/>
        <a:lstStyle/>
        <a:p>
          <a:endParaRPr lang="zh-CN" altLang="en-US"/>
        </a:p>
      </dgm:t>
    </dgm:pt>
    <dgm:pt modelId="{16BC06B9-A058-4B5E-840F-274D6CDE9847}" type="pres">
      <dgm:prSet presAssocID="{537A2AB7-6789-4832-9741-B76D21857DE6}" presName="spNode" presStyleCnt="0"/>
      <dgm:spPr/>
    </dgm:pt>
    <dgm:pt modelId="{883A1F77-19BA-495F-A6AD-0E78F60BC74B}" type="pres">
      <dgm:prSet presAssocID="{504DE9D8-2447-4DEF-B958-CA728C69BAF5}" presName="sibTrans" presStyleLbl="sibTrans1D1" presStyleIdx="2" presStyleCnt="5"/>
      <dgm:spPr/>
      <dgm:t>
        <a:bodyPr/>
        <a:lstStyle/>
        <a:p>
          <a:endParaRPr lang="zh-CN" altLang="en-US"/>
        </a:p>
      </dgm:t>
    </dgm:pt>
    <dgm:pt modelId="{412CB6F6-C9D1-4906-B3D7-B7C33A12812A}" type="pres">
      <dgm:prSet presAssocID="{DE0337AA-421E-4F8F-B4DD-0B32DDA3289A}" presName="node" presStyleLbl="node1" presStyleIdx="3" presStyleCnt="5" custScaleX="131119">
        <dgm:presLayoutVars>
          <dgm:bulletEnabled val="1"/>
        </dgm:presLayoutVars>
      </dgm:prSet>
      <dgm:spPr/>
      <dgm:t>
        <a:bodyPr/>
        <a:lstStyle/>
        <a:p>
          <a:endParaRPr lang="zh-CN" altLang="en-US"/>
        </a:p>
      </dgm:t>
    </dgm:pt>
    <dgm:pt modelId="{CEDE2F6A-AD3A-4973-B959-6FDF49D4ED1D}" type="pres">
      <dgm:prSet presAssocID="{DE0337AA-421E-4F8F-B4DD-0B32DDA3289A}" presName="spNode" presStyleCnt="0"/>
      <dgm:spPr/>
    </dgm:pt>
    <dgm:pt modelId="{5DFE9A73-2969-4B85-A811-0B612F3A7758}" type="pres">
      <dgm:prSet presAssocID="{7EB33920-F576-4729-A8E8-E908AB360220}" presName="sibTrans" presStyleLbl="sibTrans1D1" presStyleIdx="3" presStyleCnt="5"/>
      <dgm:spPr/>
      <dgm:t>
        <a:bodyPr/>
        <a:lstStyle/>
        <a:p>
          <a:endParaRPr lang="zh-CN" altLang="en-US"/>
        </a:p>
      </dgm:t>
    </dgm:pt>
    <dgm:pt modelId="{ECB8C683-C2EA-4906-9FB3-BFC4594B74DF}" type="pres">
      <dgm:prSet presAssocID="{D9DC9F02-76FF-4049-935C-3D393D71BE28}" presName="node" presStyleLbl="node1" presStyleIdx="4" presStyleCnt="5" custScaleX="126739">
        <dgm:presLayoutVars>
          <dgm:bulletEnabled val="1"/>
        </dgm:presLayoutVars>
      </dgm:prSet>
      <dgm:spPr/>
      <dgm:t>
        <a:bodyPr/>
        <a:lstStyle/>
        <a:p>
          <a:endParaRPr lang="zh-CN" altLang="en-US"/>
        </a:p>
      </dgm:t>
    </dgm:pt>
    <dgm:pt modelId="{7364FCBA-D07D-4417-831E-A54C0401C37D}" type="pres">
      <dgm:prSet presAssocID="{D9DC9F02-76FF-4049-935C-3D393D71BE28}" presName="spNode" presStyleCnt="0"/>
      <dgm:spPr/>
    </dgm:pt>
    <dgm:pt modelId="{F852D54D-B015-438C-B8D1-7B4087678E4E}" type="pres">
      <dgm:prSet presAssocID="{41A6C886-25CE-42BE-ACF2-4299AD110B46}" presName="sibTrans" presStyleLbl="sibTrans1D1" presStyleIdx="4" presStyleCnt="5"/>
      <dgm:spPr/>
      <dgm:t>
        <a:bodyPr/>
        <a:lstStyle/>
        <a:p>
          <a:endParaRPr lang="zh-CN" altLang="en-US"/>
        </a:p>
      </dgm:t>
    </dgm:pt>
  </dgm:ptLst>
  <dgm:cxnLst>
    <dgm:cxn modelId="{0868A1E8-4417-4E25-84CB-DA8E2850BECE}" srcId="{857F74BA-63D0-48E0-9685-B510E7E3A711}" destId="{FA759692-0E1A-4F4D-AD48-E8F1553E917A}" srcOrd="0" destOrd="0" parTransId="{05B5A1FD-5B2E-46CA-B9FA-DAA40A534B82}" sibTransId="{26ACAC67-8B92-4F0E-B0B4-2B20B5F43F4D}"/>
    <dgm:cxn modelId="{62467628-CAB4-4926-A23B-D2E74D3B321C}" srcId="{857F74BA-63D0-48E0-9685-B510E7E3A711}" destId="{2F336355-1A8F-4534-90DA-7F6901D497AF}" srcOrd="1" destOrd="0" parTransId="{FF39B880-5E35-4C23-9026-5D2F0E25D5A9}" sibTransId="{596A8C53-F58C-4ABE-91CB-78B583ED31A7}"/>
    <dgm:cxn modelId="{9D839285-B59B-4410-824A-1397B6F33E37}" srcId="{857F74BA-63D0-48E0-9685-B510E7E3A711}" destId="{537A2AB7-6789-4832-9741-B76D21857DE6}" srcOrd="2" destOrd="0" parTransId="{5C2C65EF-8081-4C6B-936B-E004F921AA04}" sibTransId="{504DE9D8-2447-4DEF-B958-CA728C69BAF5}"/>
    <dgm:cxn modelId="{F141A40D-7FC0-4C2B-BAF6-34A6CB6EA667}" srcId="{857F74BA-63D0-48E0-9685-B510E7E3A711}" destId="{DE0337AA-421E-4F8F-B4DD-0B32DDA3289A}" srcOrd="3" destOrd="0" parTransId="{A8C85454-1620-439D-A3E2-5674AC492C5D}" sibTransId="{7EB33920-F576-4729-A8E8-E908AB360220}"/>
    <dgm:cxn modelId="{5AE38BAB-91DC-4391-AE36-BD04CBFDB9D4}" srcId="{857F74BA-63D0-48E0-9685-B510E7E3A711}" destId="{D9DC9F02-76FF-4049-935C-3D393D71BE28}" srcOrd="4" destOrd="0" parTransId="{933BE863-C10F-43B4-90A3-99697B219C36}" sibTransId="{41A6C886-25CE-42BE-ACF2-4299AD110B46}"/>
    <dgm:cxn modelId="{ED1D7C9C-8176-4EE6-8C31-B3CCA5E4C323}" type="presOf" srcId="{857F74BA-63D0-48E0-9685-B510E7E3A711}" destId="{0CB63527-A58E-421A-B33B-0909143D297C}" srcOrd="0" destOrd="0" presId="urn:microsoft.com/office/officeart/2005/8/layout/cycle6#1"/>
    <dgm:cxn modelId="{376D05DD-B670-4C0B-8320-13EB6A4AC35B}" type="presParOf" srcId="{0CB63527-A58E-421A-B33B-0909143D297C}" destId="{7BD50A35-BC6B-4AA3-88B7-50D6901B3C8F}" srcOrd="0" destOrd="0" presId="urn:microsoft.com/office/officeart/2005/8/layout/cycle6#1"/>
    <dgm:cxn modelId="{BC07F272-989D-4128-B4E2-4222C25D58A9}" type="presOf" srcId="{FA759692-0E1A-4F4D-AD48-E8F1553E917A}" destId="{7BD50A35-BC6B-4AA3-88B7-50D6901B3C8F}" srcOrd="0" destOrd="0" presId="urn:microsoft.com/office/officeart/2005/8/layout/cycle6#1"/>
    <dgm:cxn modelId="{D5F9584A-22F5-416B-9F01-6BF2B6954E8B}" type="presParOf" srcId="{0CB63527-A58E-421A-B33B-0909143D297C}" destId="{943ACE07-7BC2-4902-AF55-07170ACE2499}" srcOrd="1" destOrd="0" presId="urn:microsoft.com/office/officeart/2005/8/layout/cycle6#1"/>
    <dgm:cxn modelId="{57E60163-F175-444A-AACC-F6CBC6411478}" type="presParOf" srcId="{0CB63527-A58E-421A-B33B-0909143D297C}" destId="{774748F4-1A89-429E-8E94-FDC3FB83B0B5}" srcOrd="2" destOrd="0" presId="urn:microsoft.com/office/officeart/2005/8/layout/cycle6#1"/>
    <dgm:cxn modelId="{AFECE7E2-D14D-40E5-AB9F-2FCFC5293A97}" type="presOf" srcId="{26ACAC67-8B92-4F0E-B0B4-2B20B5F43F4D}" destId="{774748F4-1A89-429E-8E94-FDC3FB83B0B5}" srcOrd="0" destOrd="0" presId="urn:microsoft.com/office/officeart/2005/8/layout/cycle6#1"/>
    <dgm:cxn modelId="{843C411A-D5EC-41C1-AA29-6737A2B9655F}" type="presParOf" srcId="{0CB63527-A58E-421A-B33B-0909143D297C}" destId="{5969DB5A-156F-4254-BCEC-EAF990F7525E}" srcOrd="3" destOrd="0" presId="urn:microsoft.com/office/officeart/2005/8/layout/cycle6#1"/>
    <dgm:cxn modelId="{BA47FD81-1117-46F5-A2F0-15B03DDD4A6F}" type="presOf" srcId="{2F336355-1A8F-4534-90DA-7F6901D497AF}" destId="{5969DB5A-156F-4254-BCEC-EAF990F7525E}" srcOrd="0" destOrd="0" presId="urn:microsoft.com/office/officeart/2005/8/layout/cycle6#1"/>
    <dgm:cxn modelId="{7A47AF01-57B8-4815-88DD-BFD6C5A473ED}" type="presParOf" srcId="{0CB63527-A58E-421A-B33B-0909143D297C}" destId="{7EA7877D-8FF3-4674-B679-8F83F5ABFCE1}" srcOrd="4" destOrd="0" presId="urn:microsoft.com/office/officeart/2005/8/layout/cycle6#1"/>
    <dgm:cxn modelId="{A1CFE9FC-F924-4DB2-B5ED-9A9607F1FD5D}" type="presParOf" srcId="{0CB63527-A58E-421A-B33B-0909143D297C}" destId="{ED36C3FE-CADF-4158-B0E3-1638DC5C99D9}" srcOrd="5" destOrd="0" presId="urn:microsoft.com/office/officeart/2005/8/layout/cycle6#1"/>
    <dgm:cxn modelId="{3B4A9AA7-A871-4D5E-8137-82037D315DEF}" type="presOf" srcId="{596A8C53-F58C-4ABE-91CB-78B583ED31A7}" destId="{ED36C3FE-CADF-4158-B0E3-1638DC5C99D9}" srcOrd="0" destOrd="0" presId="urn:microsoft.com/office/officeart/2005/8/layout/cycle6#1"/>
    <dgm:cxn modelId="{DA4BF89F-3B2B-4246-B4DF-A523322E1FD2}" type="presParOf" srcId="{0CB63527-A58E-421A-B33B-0909143D297C}" destId="{03B3EF23-0E5C-47AB-AAA9-ABB4042FC9B9}" srcOrd="6" destOrd="0" presId="urn:microsoft.com/office/officeart/2005/8/layout/cycle6#1"/>
    <dgm:cxn modelId="{8CC9D46D-E052-434B-B3D7-387B01B71865}" type="presOf" srcId="{537A2AB7-6789-4832-9741-B76D21857DE6}" destId="{03B3EF23-0E5C-47AB-AAA9-ABB4042FC9B9}" srcOrd="0" destOrd="0" presId="urn:microsoft.com/office/officeart/2005/8/layout/cycle6#1"/>
    <dgm:cxn modelId="{DBB7F33D-FB88-400D-B57F-C3C289345F42}" type="presParOf" srcId="{0CB63527-A58E-421A-B33B-0909143D297C}" destId="{16BC06B9-A058-4B5E-840F-274D6CDE9847}" srcOrd="7" destOrd="0" presId="urn:microsoft.com/office/officeart/2005/8/layout/cycle6#1"/>
    <dgm:cxn modelId="{483EF2D5-2CF4-4646-9017-ACDE02583CBF}" type="presParOf" srcId="{0CB63527-A58E-421A-B33B-0909143D297C}" destId="{883A1F77-19BA-495F-A6AD-0E78F60BC74B}" srcOrd="8" destOrd="0" presId="urn:microsoft.com/office/officeart/2005/8/layout/cycle6#1"/>
    <dgm:cxn modelId="{845664F5-1328-41E4-807A-00AF0921718F}" type="presOf" srcId="{504DE9D8-2447-4DEF-B958-CA728C69BAF5}" destId="{883A1F77-19BA-495F-A6AD-0E78F60BC74B}" srcOrd="0" destOrd="0" presId="urn:microsoft.com/office/officeart/2005/8/layout/cycle6#1"/>
    <dgm:cxn modelId="{AF4810D9-F65C-42A0-B355-D6455BF12E8A}" type="presParOf" srcId="{0CB63527-A58E-421A-B33B-0909143D297C}" destId="{412CB6F6-C9D1-4906-B3D7-B7C33A12812A}" srcOrd="9" destOrd="0" presId="urn:microsoft.com/office/officeart/2005/8/layout/cycle6#1"/>
    <dgm:cxn modelId="{C8D34497-5C0D-43F7-A261-66E8508995BA}" type="presOf" srcId="{DE0337AA-421E-4F8F-B4DD-0B32DDA3289A}" destId="{412CB6F6-C9D1-4906-B3D7-B7C33A12812A}" srcOrd="0" destOrd="0" presId="urn:microsoft.com/office/officeart/2005/8/layout/cycle6#1"/>
    <dgm:cxn modelId="{BA086B20-3F3D-428E-9F14-3C312352ACD0}" type="presParOf" srcId="{0CB63527-A58E-421A-B33B-0909143D297C}" destId="{CEDE2F6A-AD3A-4973-B959-6FDF49D4ED1D}" srcOrd="10" destOrd="0" presId="urn:microsoft.com/office/officeart/2005/8/layout/cycle6#1"/>
    <dgm:cxn modelId="{9891DAAF-D548-4FD0-BE83-51C8EE5B6E03}" type="presParOf" srcId="{0CB63527-A58E-421A-B33B-0909143D297C}" destId="{5DFE9A73-2969-4B85-A811-0B612F3A7758}" srcOrd="11" destOrd="0" presId="urn:microsoft.com/office/officeart/2005/8/layout/cycle6#1"/>
    <dgm:cxn modelId="{383E9D0B-3755-442E-B9DD-9B8DA4707F8E}" type="presOf" srcId="{7EB33920-F576-4729-A8E8-E908AB360220}" destId="{5DFE9A73-2969-4B85-A811-0B612F3A7758}" srcOrd="0" destOrd="0" presId="urn:microsoft.com/office/officeart/2005/8/layout/cycle6#1"/>
    <dgm:cxn modelId="{750015F0-050C-480B-83F3-D64B73FB622B}" type="presParOf" srcId="{0CB63527-A58E-421A-B33B-0909143D297C}" destId="{ECB8C683-C2EA-4906-9FB3-BFC4594B74DF}" srcOrd="12" destOrd="0" presId="urn:microsoft.com/office/officeart/2005/8/layout/cycle6#1"/>
    <dgm:cxn modelId="{5F3DD1A2-910A-4915-B241-CC4C9CC69CBB}" type="presOf" srcId="{D9DC9F02-76FF-4049-935C-3D393D71BE28}" destId="{ECB8C683-C2EA-4906-9FB3-BFC4594B74DF}" srcOrd="0" destOrd="0" presId="urn:microsoft.com/office/officeart/2005/8/layout/cycle6#1"/>
    <dgm:cxn modelId="{6E4DA305-5CE6-49EA-9DDC-AA12F4A45B72}" type="presParOf" srcId="{0CB63527-A58E-421A-B33B-0909143D297C}" destId="{7364FCBA-D07D-4417-831E-A54C0401C37D}" srcOrd="13" destOrd="0" presId="urn:microsoft.com/office/officeart/2005/8/layout/cycle6#1"/>
    <dgm:cxn modelId="{903FD55C-971D-411A-B2BE-DC0581B97A9F}" type="presParOf" srcId="{0CB63527-A58E-421A-B33B-0909143D297C}" destId="{F852D54D-B015-438C-B8D1-7B4087678E4E}" srcOrd="14" destOrd="0" presId="urn:microsoft.com/office/officeart/2005/8/layout/cycle6#1"/>
    <dgm:cxn modelId="{CDF6093D-7FEA-4205-ABBB-9E71AFDDE0A9}" type="presOf" srcId="{41A6C886-25CE-42BE-ACF2-4299AD110B46}" destId="{F852D54D-B015-438C-B8D1-7B4087678E4E}" srcOrd="0" destOrd="0" presId="urn:microsoft.com/office/officeart/2005/8/layout/cycle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0A35-BC6B-4AA3-88B7-50D6901B3C8F}">
      <dsp:nvSpPr>
        <dsp:cNvPr id="0" name=""/>
        <dsp:cNvSpPr/>
      </dsp:nvSpPr>
      <dsp:spPr>
        <a:xfrm>
          <a:off x="3070018" y="1221"/>
          <a:ext cx="1731629" cy="737433"/>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1600" b="1" kern="1200" dirty="0" smtClean="0">
              <a:solidFill>
                <a:sysClr val="window" lastClr="FFFFFF"/>
              </a:solidFill>
              <a:latin typeface="Calibri" panose="020F0502020204030204"/>
              <a:ea typeface="宋体" panose="02010600030101010101" pitchFamily="2" charset="-122"/>
              <a:cs typeface="+mn-cs"/>
            </a:rPr>
            <a:t>拟人</a:t>
          </a:r>
          <a:r>
            <a:rPr lang="en-US" altLang="zh-CN" sz="1600" b="1" kern="1200" dirty="0" smtClean="0">
              <a:solidFill>
                <a:sysClr val="window" lastClr="FFFFFF"/>
              </a:solidFill>
              <a:latin typeface="Calibri" panose="020F0502020204030204"/>
              <a:ea typeface="宋体" panose="02010600030101010101" pitchFamily="2" charset="-122"/>
              <a:cs typeface="+mn-cs"/>
            </a:rPr>
            <a:t>personification</a:t>
          </a:r>
          <a:endParaRPr lang="zh-CN" altLang="en-US" sz="1600" b="1" kern="1200" dirty="0" smtClean="0">
            <a:solidFill>
              <a:sysClr val="window" lastClr="FFFFFF"/>
            </a:solidFill>
            <a:latin typeface="Calibri" panose="020F0502020204030204"/>
            <a:ea typeface="宋体" panose="02010600030101010101" pitchFamily="2" charset="-122"/>
            <a:cs typeface="+mn-cs"/>
          </a:endParaRPr>
        </a:p>
      </dsp:txBody>
      <dsp:txXfrm>
        <a:off x="3106017" y="37220"/>
        <a:ext cx="1659631" cy="665435"/>
      </dsp:txXfrm>
    </dsp:sp>
    <dsp:sp modelId="{774748F4-1A89-429E-8E94-FDC3FB83B0B5}">
      <dsp:nvSpPr>
        <dsp:cNvPr id="0" name=""/>
        <dsp:cNvSpPr/>
      </dsp:nvSpPr>
      <dsp:spPr>
        <a:xfrm>
          <a:off x="2463553" y="369938"/>
          <a:ext cx="2944558" cy="2944558"/>
        </a:xfrm>
        <a:custGeom>
          <a:avLst/>
          <a:gdLst/>
          <a:ahLst/>
          <a:cxnLst/>
          <a:rect l="0" t="0" r="0" b="0"/>
          <a:pathLst>
            <a:path>
              <a:moveTo>
                <a:pt x="2160179" y="262131"/>
              </a:moveTo>
              <a:arcTo wR="1358119" hR="1358119" stAng="18371832" swAng="1175700"/>
            </a:path>
          </a:pathLst>
        </a:custGeom>
        <a:noFill/>
        <a:ln w="9525" cap="flat" cmpd="sng" algn="ctr">
          <a:solidFill>
            <a:srgbClr val="C0504D">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969DB5A-156F-4254-BCEC-EAF990F7525E}">
      <dsp:nvSpPr>
        <dsp:cNvPr id="0" name=""/>
        <dsp:cNvSpPr/>
      </dsp:nvSpPr>
      <dsp:spPr>
        <a:xfrm>
          <a:off x="4820525" y="1018541"/>
          <a:ext cx="1031056" cy="737433"/>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ysClr val="window" lastClr="FFFFFF"/>
              </a:solidFill>
              <a:latin typeface="Calibri" panose="020F0502020204030204"/>
              <a:ea typeface="宋体" panose="02010600030101010101" pitchFamily="2" charset="-122"/>
              <a:cs typeface="+mn-cs"/>
            </a:rPr>
            <a:t>明喻</a:t>
          </a:r>
          <a:r>
            <a:rPr lang="en-US" altLang="zh-CN" sz="1600" b="1" kern="1200" dirty="0" smtClean="0">
              <a:solidFill>
                <a:sysClr val="window" lastClr="FFFFFF"/>
              </a:solidFill>
              <a:latin typeface="Calibri" panose="020F0502020204030204"/>
              <a:ea typeface="宋体" panose="02010600030101010101" pitchFamily="2" charset="-122"/>
              <a:cs typeface="+mn-cs"/>
            </a:rPr>
            <a:t>simile</a:t>
          </a:r>
          <a:endParaRPr lang="zh-CN" altLang="en-US" sz="1600" b="1" kern="1200" dirty="0">
            <a:solidFill>
              <a:sysClr val="window" lastClr="FFFFFF"/>
            </a:solidFill>
            <a:latin typeface="Calibri" panose="020F0502020204030204"/>
            <a:ea typeface="宋体" panose="02010600030101010101" pitchFamily="2" charset="-122"/>
            <a:cs typeface="+mn-cs"/>
          </a:endParaRPr>
        </a:p>
      </dsp:txBody>
      <dsp:txXfrm>
        <a:off x="4856524" y="1054540"/>
        <a:ext cx="959058" cy="665435"/>
      </dsp:txXfrm>
    </dsp:sp>
    <dsp:sp modelId="{ED36C3FE-CADF-4158-B0E3-1638DC5C99D9}">
      <dsp:nvSpPr>
        <dsp:cNvPr id="0" name=""/>
        <dsp:cNvSpPr/>
      </dsp:nvSpPr>
      <dsp:spPr>
        <a:xfrm>
          <a:off x="2463553" y="369938"/>
          <a:ext cx="2944558" cy="2944558"/>
        </a:xfrm>
        <a:custGeom>
          <a:avLst/>
          <a:gdLst/>
          <a:ahLst/>
          <a:cxnLst/>
          <a:rect l="0" t="0" r="0" b="0"/>
          <a:pathLst>
            <a:path>
              <a:moveTo>
                <a:pt x="2714379" y="1287061"/>
              </a:moveTo>
              <a:arcTo wR="1358119" hR="1358119" stAng="21420050" swAng="2195953"/>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03B3EF23-0E5C-47AB-AAA9-ABB4042FC9B9}">
      <dsp:nvSpPr>
        <dsp:cNvPr id="0" name=""/>
        <dsp:cNvSpPr/>
      </dsp:nvSpPr>
      <dsp:spPr>
        <a:xfrm>
          <a:off x="4087801" y="2664599"/>
          <a:ext cx="1426831" cy="737433"/>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ysClr val="window" lastClr="FFFFFF"/>
              </a:solidFill>
              <a:latin typeface="Calibri" panose="020F0502020204030204"/>
              <a:ea typeface="宋体" panose="02010600030101010101" pitchFamily="2" charset="-122"/>
              <a:cs typeface="+mn-cs"/>
            </a:rPr>
            <a:t>暗喻</a:t>
          </a:r>
          <a:r>
            <a:rPr lang="en-US" altLang="zh-CN" sz="1600" b="1" kern="1200" dirty="0" smtClean="0">
              <a:solidFill>
                <a:sysClr val="window" lastClr="FFFFFF"/>
              </a:solidFill>
              <a:latin typeface="Calibri" panose="020F0502020204030204"/>
              <a:ea typeface="宋体" panose="02010600030101010101" pitchFamily="2" charset="-122"/>
              <a:cs typeface="+mn-cs"/>
            </a:rPr>
            <a:t>metaphor</a:t>
          </a:r>
          <a:endParaRPr lang="zh-CN" altLang="en-US" sz="1600" b="1" kern="1200" dirty="0">
            <a:solidFill>
              <a:sysClr val="window" lastClr="FFFFFF"/>
            </a:solidFill>
            <a:latin typeface="Calibri" panose="020F0502020204030204"/>
            <a:ea typeface="宋体" panose="02010600030101010101" pitchFamily="2" charset="-122"/>
            <a:cs typeface="+mn-cs"/>
          </a:endParaRPr>
        </a:p>
      </dsp:txBody>
      <dsp:txXfrm>
        <a:off x="4123800" y="2700598"/>
        <a:ext cx="1354833" cy="665435"/>
      </dsp:txXfrm>
    </dsp:sp>
    <dsp:sp modelId="{883A1F77-19BA-495F-A6AD-0E78F60BC74B}">
      <dsp:nvSpPr>
        <dsp:cNvPr id="0" name=""/>
        <dsp:cNvSpPr/>
      </dsp:nvSpPr>
      <dsp:spPr>
        <a:xfrm>
          <a:off x="2463553" y="369938"/>
          <a:ext cx="2944558" cy="2944558"/>
        </a:xfrm>
        <a:custGeom>
          <a:avLst/>
          <a:gdLst/>
          <a:ahLst/>
          <a:cxnLst/>
          <a:rect l="0" t="0" r="0" b="0"/>
          <a:pathLst>
            <a:path>
              <a:moveTo>
                <a:pt x="1496141" y="2709207"/>
              </a:moveTo>
              <a:arcTo wR="1358119" hR="1358119" stAng="5050027" swAng="628770"/>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412CB6F6-C9D1-4906-B3D7-B7C33A12812A}">
      <dsp:nvSpPr>
        <dsp:cNvPr id="0" name=""/>
        <dsp:cNvSpPr/>
      </dsp:nvSpPr>
      <dsp:spPr>
        <a:xfrm>
          <a:off x="2326667" y="2664599"/>
          <a:ext cx="1487562" cy="737433"/>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ysClr val="window" lastClr="FFFFFF"/>
              </a:solidFill>
              <a:latin typeface="Calibri" panose="020F0502020204030204"/>
              <a:ea typeface="宋体" panose="02010600030101010101" pitchFamily="2" charset="-122"/>
              <a:cs typeface="+mn-cs"/>
            </a:rPr>
            <a:t>排比</a:t>
          </a:r>
          <a:r>
            <a:rPr lang="en-US" altLang="zh-CN" sz="1600" b="1" kern="1200" dirty="0" smtClean="0">
              <a:solidFill>
                <a:sysClr val="window" lastClr="FFFFFF"/>
              </a:solidFill>
              <a:latin typeface="Calibri" panose="020F0502020204030204"/>
              <a:ea typeface="宋体" panose="02010600030101010101" pitchFamily="2" charset="-122"/>
              <a:cs typeface="+mn-cs"/>
            </a:rPr>
            <a:t>parallelism</a:t>
          </a:r>
          <a:endParaRPr lang="zh-CN" altLang="en-US" sz="1600" b="1" kern="1200" dirty="0">
            <a:solidFill>
              <a:sysClr val="window" lastClr="FFFFFF"/>
            </a:solidFill>
            <a:latin typeface="Calibri" panose="020F0502020204030204"/>
            <a:ea typeface="宋体" panose="02010600030101010101" pitchFamily="2" charset="-122"/>
            <a:cs typeface="+mn-cs"/>
          </a:endParaRPr>
        </a:p>
      </dsp:txBody>
      <dsp:txXfrm>
        <a:off x="2362666" y="2700598"/>
        <a:ext cx="1415564" cy="665435"/>
      </dsp:txXfrm>
    </dsp:sp>
    <dsp:sp modelId="{5DFE9A73-2969-4B85-A811-0B612F3A7758}">
      <dsp:nvSpPr>
        <dsp:cNvPr id="0" name=""/>
        <dsp:cNvSpPr/>
      </dsp:nvSpPr>
      <dsp:spPr>
        <a:xfrm>
          <a:off x="2463553" y="369938"/>
          <a:ext cx="2944558" cy="2944558"/>
        </a:xfrm>
        <a:custGeom>
          <a:avLst/>
          <a:gdLst/>
          <a:ahLst/>
          <a:cxnLst/>
          <a:rect l="0" t="0" r="0" b="0"/>
          <a:pathLst>
            <a:path>
              <a:moveTo>
                <a:pt x="226913" y="2109692"/>
              </a:moveTo>
              <a:arcTo wR="1358119" hR="1358119" stAng="8783997" swAng="2195953"/>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CB8C683-C2EA-4906-9FB3-BFC4594B74DF}">
      <dsp:nvSpPr>
        <dsp:cNvPr id="0" name=""/>
        <dsp:cNvSpPr/>
      </dsp:nvSpPr>
      <dsp:spPr>
        <a:xfrm>
          <a:off x="1816676" y="1018541"/>
          <a:ext cx="1437870" cy="737433"/>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ysClr val="window" lastClr="FFFFFF"/>
              </a:solidFill>
              <a:latin typeface="Calibri" panose="020F0502020204030204"/>
              <a:ea typeface="宋体" panose="02010600030101010101" pitchFamily="2" charset="-122"/>
              <a:cs typeface="+mn-cs"/>
            </a:rPr>
            <a:t>夸张</a:t>
          </a:r>
          <a:r>
            <a:rPr lang="en-US" altLang="en-US" sz="1600" b="1" kern="1200" dirty="0" smtClean="0">
              <a:solidFill>
                <a:sysClr val="window" lastClr="FFFFFF"/>
              </a:solidFill>
              <a:latin typeface="Calibri" panose="020F0502020204030204"/>
              <a:ea typeface="+mn-ea"/>
              <a:cs typeface="+mn-cs"/>
            </a:rPr>
            <a:t>hyperbole</a:t>
          </a:r>
          <a:endParaRPr lang="zh-CN" altLang="en-US" sz="1600" b="1" kern="1200" dirty="0">
            <a:solidFill>
              <a:sysClr val="window" lastClr="FFFFFF"/>
            </a:solidFill>
            <a:latin typeface="Calibri" panose="020F0502020204030204"/>
            <a:ea typeface="宋体" panose="02010600030101010101" pitchFamily="2" charset="-122"/>
            <a:cs typeface="+mn-cs"/>
          </a:endParaRPr>
        </a:p>
      </dsp:txBody>
      <dsp:txXfrm>
        <a:off x="1852675" y="1054540"/>
        <a:ext cx="1365872" cy="665435"/>
      </dsp:txXfrm>
    </dsp:sp>
    <dsp:sp modelId="{F852D54D-B015-438C-B8D1-7B4087678E4E}">
      <dsp:nvSpPr>
        <dsp:cNvPr id="0" name=""/>
        <dsp:cNvSpPr/>
      </dsp:nvSpPr>
      <dsp:spPr>
        <a:xfrm>
          <a:off x="2463553" y="369938"/>
          <a:ext cx="2944558" cy="2944558"/>
        </a:xfrm>
        <a:custGeom>
          <a:avLst/>
          <a:gdLst/>
          <a:ahLst/>
          <a:cxnLst/>
          <a:rect l="0" t="0" r="0" b="0"/>
          <a:pathLst>
            <a:path>
              <a:moveTo>
                <a:pt x="234949" y="594590"/>
              </a:moveTo>
              <a:arcTo wR="1358119" hR="1358119" stAng="12852468" swAng="1175700"/>
            </a:path>
          </a:pathLst>
        </a:custGeom>
        <a:noFill/>
        <a:ln w="9525" cap="flat" cmpd="sng" algn="ctr">
          <a:solidFill>
            <a:srgbClr val="F7964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9000" b="-3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3">
            <a:lum bright="70000" contrast="-70000"/>
          </a:blip>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xml"/><Relationship Id="rId2" Type="http://schemas.openxmlformats.org/officeDocument/2006/relationships/image" Target="../media/image4.pn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tags" Target="../tags/tag39.xml"/><Relationship Id="rId2" Type="http://schemas.openxmlformats.org/officeDocument/2006/relationships/image" Target="../media/image4.png"/><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image" Target="../media/image4.png"/><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5.xml"/><Relationship Id="rId2" Type="http://schemas.openxmlformats.org/officeDocument/2006/relationships/image" Target="../media/image4.png"/><Relationship Id="rId1" Type="http://schemas.openxmlformats.org/officeDocument/2006/relationships/tags" Target="../tags/tag6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image" Target="../media/image4.png"/><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0.xml"/><Relationship Id="rId2" Type="http://schemas.openxmlformats.org/officeDocument/2006/relationships/image" Target="../media/image4.png"/><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image" Target="../media/image4.png"/><Relationship Id="rId1" Type="http://schemas.openxmlformats.org/officeDocument/2006/relationships/tags" Target="../tags/tag71.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4.xml"/><Relationship Id="rId2" Type="http://schemas.openxmlformats.org/officeDocument/2006/relationships/image" Target="../media/image4.png"/><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5.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tags" Target="../tags/tag7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7.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79.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8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8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82.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tags" Target="../tags/tag8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62890" y="1744980"/>
            <a:ext cx="11427460" cy="1198880"/>
          </a:xfrm>
          <a:prstGeom prst="rect">
            <a:avLst/>
          </a:prstGeom>
          <a:solidFill>
            <a:srgbClr val="1A2D44"/>
          </a:solidFill>
          <a:ln>
            <a:solidFill>
              <a:schemeClr val="accent3">
                <a:lumMod val="75000"/>
              </a:schemeClr>
            </a:solidFill>
          </a:ln>
        </p:spPr>
        <p:txBody>
          <a:bodyPr wrap="square">
            <a:spAutoFit/>
          </a:bodyPr>
          <a:p>
            <a:pPr algn="l">
              <a:buClrTx/>
              <a:buSzTx/>
              <a:buFontTx/>
            </a:pPr>
            <a:r>
              <a:rPr lang="en-US" altLang="zh-CN" sz="2400" b="1" dirty="0">
                <a:solidFill>
                  <a:sysClr val="window" lastClr="FFFFFF"/>
                </a:solidFill>
              </a:rPr>
              <a:t>原文</a:t>
            </a:r>
            <a:r>
              <a:rPr lang="zh-CN" altLang="en-US" sz="2400" b="1" dirty="0">
                <a:solidFill>
                  <a:sysClr val="window" lastClr="FFFFFF"/>
                </a:solidFill>
              </a:rPr>
              <a:t>首段</a:t>
            </a:r>
            <a:r>
              <a:rPr lang="en-US" altLang="zh-CN" sz="2400" b="1" dirty="0">
                <a:solidFill>
                  <a:sysClr val="window" lastClr="FFFFFF"/>
                </a:solidFill>
              </a:rPr>
              <a:t>：“I’m going to miss you so much, Poppy,” said the tall, thin teenager. He bent down to </a:t>
            </a:r>
            <a:r>
              <a:rPr lang="en-US" altLang="zh-CN" sz="2400" b="1" dirty="0">
                <a:solidFill>
                  <a:srgbClr val="00B0F0"/>
                </a:solidFill>
              </a:rPr>
              <a:t>hug</a:t>
            </a:r>
            <a:r>
              <a:rPr lang="en-US" altLang="zh-CN" sz="2400" b="1" dirty="0">
                <a:solidFill>
                  <a:sysClr val="window" lastClr="FFFFFF"/>
                </a:solidFill>
              </a:rPr>
              <a:t> his old friend goodbye. He stood up, </a:t>
            </a:r>
            <a:r>
              <a:rPr lang="en-US" altLang="zh-CN" sz="2400" b="1" dirty="0">
                <a:solidFill>
                  <a:srgbClr val="00B0F0"/>
                </a:solidFill>
              </a:rPr>
              <a:t>hugged</a:t>
            </a:r>
            <a:r>
              <a:rPr lang="en-US" altLang="zh-CN" sz="2400" b="1" dirty="0">
                <a:solidFill>
                  <a:sysClr val="window" lastClr="FFFFFF"/>
                </a:solidFill>
              </a:rPr>
              <a:t> his parents, and smiled, </a:t>
            </a:r>
            <a:r>
              <a:rPr lang="en-US" altLang="zh-CN" sz="2400" b="1" dirty="0">
                <a:solidFill>
                  <a:srgbClr val="FF0000"/>
                </a:solidFill>
              </a:rPr>
              <a:t>trying not to let his emotions get the better of him</a:t>
            </a:r>
            <a:r>
              <a:rPr lang="en-US" altLang="zh-CN" sz="2400" b="1" dirty="0">
                <a:solidFill>
                  <a:sysClr val="window" lastClr="FFFFFF"/>
                </a:solidFill>
              </a:rPr>
              <a:t>.</a:t>
            </a:r>
            <a:r>
              <a:rPr lang="zh-CN" altLang="en-US" sz="2400" b="1" i="1">
                <a:solidFill>
                  <a:sysClr val="window" lastClr="FFFFFF"/>
                </a:solidFill>
              </a:rPr>
              <a:t>（2020年1月浙江省高考试题读后续写）</a:t>
            </a:r>
            <a:endParaRPr lang="zh-CN" altLang="en-US" sz="2400" b="1" i="1">
              <a:solidFill>
                <a:sysClr val="window" lastClr="FFFFFF"/>
              </a:solidFill>
            </a:endParaRPr>
          </a:p>
        </p:txBody>
      </p:sp>
      <p:sp>
        <p:nvSpPr>
          <p:cNvPr id="6" name="矩形 5"/>
          <p:cNvSpPr/>
          <p:nvPr/>
        </p:nvSpPr>
        <p:spPr>
          <a:xfrm>
            <a:off x="263525" y="4077335"/>
            <a:ext cx="11435080" cy="1938020"/>
          </a:xfrm>
          <a:prstGeom prst="rect">
            <a:avLst/>
          </a:prstGeom>
          <a:solidFill>
            <a:srgbClr val="1A2D44"/>
          </a:solidFill>
          <a:ln>
            <a:solidFill>
              <a:srgbClr val="00B0F0"/>
            </a:solidFill>
          </a:ln>
        </p:spPr>
        <p:txBody>
          <a:bodyPr wrap="square">
            <a:spAutoFit/>
          </a:bodyPr>
          <a:p>
            <a:r>
              <a:rPr lang="zh-CN" altLang="en-US" sz="2000" b="1" dirty="0">
                <a:solidFill>
                  <a:prstClr val="white"/>
                </a:solidFill>
              </a:rPr>
              <a:t> </a:t>
            </a:r>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sym typeface="微软雅黑" panose="020B0503020204020204" pitchFamily="34" charset="-122"/>
              </a:rPr>
              <a:t>续写</a:t>
            </a:r>
            <a:r>
              <a:rPr lang="zh-CN" alt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结尾</a:t>
            </a:r>
            <a:r>
              <a:rPr lang="zh-CN" altLang="en-US" sz="2400" b="1" dirty="0">
                <a:solidFill>
                  <a:prstClr val="white"/>
                </a:solidFill>
                <a:sym typeface="微软雅黑" panose="020B0503020204020204" pitchFamily="34" charset="-122"/>
              </a:rPr>
              <a:t>：</a:t>
            </a:r>
            <a:r>
              <a:rPr lang="zh-CN" altLang="en-US" sz="2400" b="1" dirty="0">
                <a:solidFill>
                  <a:prstClr val="white"/>
                </a:solidFill>
              </a:rPr>
              <a:t>  The boy </a:t>
            </a:r>
            <a:r>
              <a:rPr lang="zh-CN" altLang="en-US" sz="2400" b="1" dirty="0">
                <a:solidFill>
                  <a:srgbClr val="FF0000"/>
                </a:solidFill>
              </a:rPr>
              <a:t>beamed</a:t>
            </a:r>
            <a:r>
              <a:rPr lang="zh-CN" altLang="en-US" sz="2400" b="1" dirty="0">
                <a:solidFill>
                  <a:prstClr val="white"/>
                </a:solidFill>
              </a:rPr>
              <a:t> while </a:t>
            </a:r>
            <a:r>
              <a:rPr lang="en-US" altLang="zh-CN" sz="2400" b="1" dirty="0">
                <a:solidFill>
                  <a:srgbClr val="00B0F0"/>
                </a:solidFill>
              </a:rPr>
              <a:t>hugging</a:t>
            </a:r>
            <a:r>
              <a:rPr lang="zh-CN" altLang="en-US" sz="2400" b="1" dirty="0">
                <a:solidFill>
                  <a:prstClr val="white"/>
                </a:solidFill>
              </a:rPr>
              <a:t> both dogs: “I don't know if I should feel </a:t>
            </a:r>
            <a:r>
              <a:rPr lang="zh-CN" altLang="en-US" sz="2400" b="1" dirty="0">
                <a:solidFill>
                  <a:srgbClr val="FF0000"/>
                </a:solidFill>
              </a:rPr>
              <a:t>thrilled</a:t>
            </a:r>
            <a:r>
              <a:rPr lang="zh-CN" altLang="en-US" sz="2400" b="1" dirty="0">
                <a:solidFill>
                  <a:prstClr val="white"/>
                </a:solidFill>
              </a:rPr>
              <a:t> for having a new puppy or </a:t>
            </a:r>
            <a:r>
              <a:rPr lang="zh-CN" altLang="en-US" sz="2400" b="1" dirty="0">
                <a:solidFill>
                  <a:srgbClr val="FF0000"/>
                </a:solidFill>
              </a:rPr>
              <a:t>sad</a:t>
            </a:r>
            <a:r>
              <a:rPr lang="zh-CN" altLang="en-US" sz="2400" b="1" dirty="0">
                <a:solidFill>
                  <a:prstClr val="white"/>
                </a:solidFill>
              </a:rPr>
              <a:t> because Poppy has found a new best friend!”.</a:t>
            </a:r>
            <a:endParaRPr lang="zh-CN" altLang="en-US" sz="2400" b="1" dirty="0">
              <a:solidFill>
                <a:prstClr val="white"/>
              </a:solidFill>
            </a:endParaRPr>
          </a:p>
          <a:p>
            <a:endParaRPr lang="zh-CN" altLang="en-US" sz="2400" b="1" dirty="0">
              <a:solidFill>
                <a:prstClr val="white"/>
              </a:solidFill>
            </a:endParaRPr>
          </a:p>
          <a:p>
            <a:r>
              <a:rPr lang="zh-CN" altLang="en-US" sz="2400" b="1" dirty="0">
                <a:solidFill>
                  <a:prstClr val="white"/>
                </a:solidFill>
                <a:sym typeface="微软雅黑" panose="020B0503020204020204" pitchFamily="34" charset="-122"/>
              </a:rPr>
              <a:t>☝</a:t>
            </a:r>
            <a:r>
              <a:rPr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由表及里</a:t>
            </a:r>
            <a:r>
              <a:rPr sz="2400" dirty="0">
                <a:solidFill>
                  <a:sysClr val="window" lastClr="FFFFFF"/>
                </a:solidFill>
                <a:sym typeface="微软雅黑" panose="020B0503020204020204" pitchFamily="34" charset="-122"/>
              </a:rPr>
              <a:t>，对男孩子来说“Poppy找到新朋友是喜是忧</a:t>
            </a:r>
            <a:r>
              <a:rPr lang="zh-CN" sz="2400" dirty="0">
                <a:solidFill>
                  <a:sysClr val="window" lastClr="FFFFFF"/>
                </a:solidFill>
                <a:sym typeface="微软雅黑" panose="020B0503020204020204" pitchFamily="34" charset="-122"/>
              </a:rPr>
              <a:t>？</a:t>
            </a:r>
            <a:r>
              <a:rPr sz="2400" dirty="0">
                <a:solidFill>
                  <a:sysClr val="window" lastClr="FFFFFF"/>
                </a:solidFill>
                <a:sym typeface="微软雅黑" panose="020B0503020204020204" pitchFamily="34" charset="-122"/>
              </a:rPr>
              <a:t>”，</a:t>
            </a:r>
            <a:r>
              <a:rPr lang="zh-CN" sz="2400" dirty="0">
                <a:solidFill>
                  <a:sysClr val="window" lastClr="FFFFFF"/>
                </a:solidFill>
                <a:sym typeface="微软雅黑" panose="020B0503020204020204" pitchFamily="34" charset="-122"/>
              </a:rPr>
              <a:t>由自己离家求学，引发</a:t>
            </a:r>
            <a:r>
              <a:rPr sz="2400" dirty="0">
                <a:solidFill>
                  <a:sysClr val="window" lastClr="FFFFFF"/>
                </a:solidFill>
                <a:sym typeface="微软雅黑" panose="020B0503020204020204" pitchFamily="34" charset="-122"/>
              </a:rPr>
              <a:t>思考离别的意义，反映内心的触动和成长。</a:t>
            </a:r>
            <a:endParaRPr lang="zh-CN" altLang="en-US" sz="2400" dirty="0"/>
          </a:p>
        </p:txBody>
      </p:sp>
      <p:sp>
        <p:nvSpPr>
          <p:cNvPr id="7" name="文本框 6"/>
          <p:cNvSpPr txBox="1"/>
          <p:nvPr/>
        </p:nvSpPr>
        <p:spPr>
          <a:xfrm>
            <a:off x="459793" y="864141"/>
            <a:ext cx="7560840" cy="565785"/>
          </a:xfrm>
          <a:prstGeom prst="rect">
            <a:avLst/>
          </a:prstGeom>
          <a:noFill/>
        </p:spPr>
        <p:txBody>
          <a:bodyPr wrap="square" rtlCol="0">
            <a:spAutoFit/>
          </a:bodyPr>
          <a:p>
            <a:pPr>
              <a:lnSpc>
                <a:spcPts val="3700"/>
              </a:lnSpc>
            </a:pPr>
            <a:r>
              <a:rPr lang="zh-CN" altLang="en-US"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① 以人物活动为接应点</a:t>
            </a:r>
            <a:r>
              <a:rPr lang="en-US" altLang="zh-CN"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性格冲突、内心矛盾</a:t>
            </a:r>
            <a:endPar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cxnSp>
        <p:nvCxnSpPr>
          <p:cNvPr id="11" name="直接箭头连接符 10"/>
          <p:cNvCxnSpPr/>
          <p:nvPr/>
        </p:nvCxnSpPr>
        <p:spPr>
          <a:xfrm flipH="1">
            <a:off x="5735955" y="2493010"/>
            <a:ext cx="1296035" cy="165608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847215" y="2493010"/>
            <a:ext cx="3744595" cy="165608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376170" y="2853055"/>
            <a:ext cx="1487805" cy="136779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839470" y="2853055"/>
            <a:ext cx="1608455" cy="165608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376170" y="2853055"/>
            <a:ext cx="2639695" cy="172783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486847" y="895928"/>
            <a:ext cx="7560840" cy="565785"/>
          </a:xfrm>
          <a:prstGeom prst="rect">
            <a:avLst/>
          </a:prstGeom>
          <a:noFill/>
        </p:spPr>
        <p:txBody>
          <a:bodyPr wrap="square" rtlCol="0">
            <a:spAutoFit/>
          </a:bodyPr>
          <a:p>
            <a:pPr>
              <a:lnSpc>
                <a:spcPts val="3700"/>
              </a:lnSpc>
            </a:pPr>
            <a:r>
              <a:rPr lang="zh-CN" altLang="en-US"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②以情节发展为接应点</a:t>
            </a:r>
            <a:r>
              <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矛盾悬念 ，有效解决 </a:t>
            </a:r>
            <a:endPar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407670" y="3933190"/>
            <a:ext cx="11229340" cy="267652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结尾</a:t>
            </a:r>
            <a:r>
              <a:rPr lang="zh-CN" altLang="en-US" sz="2400" b="1" dirty="0">
                <a:solidFill>
                  <a:prstClr val="white"/>
                </a:solidFill>
              </a:rPr>
              <a:t>：After we calmed down, the locals told us that</a:t>
            </a:r>
            <a:r>
              <a:rPr lang="zh-CN" altLang="en-US" sz="2400" b="1" dirty="0">
                <a:solidFill>
                  <a:srgbClr val="FF0000"/>
                </a:solidFill>
              </a:rPr>
              <a:t> </a:t>
            </a:r>
            <a:r>
              <a:rPr lang="zh-CN" altLang="en-US" sz="2400" b="1" dirty="0">
                <a:solidFill>
                  <a:srgbClr val="FFFF00"/>
                </a:solidFill>
              </a:rPr>
              <a:t>the bears </a:t>
            </a:r>
            <a:r>
              <a:rPr lang="zh-CN" altLang="en-US" sz="2400" b="1" dirty="0">
                <a:solidFill>
                  <a:srgbClr val="FF0000"/>
                </a:solidFill>
              </a:rPr>
              <a:t>were losing their homes and food because of</a:t>
            </a:r>
            <a:r>
              <a:rPr lang="zh-CN" altLang="en-US" sz="2400" b="1" dirty="0">
                <a:solidFill>
                  <a:srgbClr val="FFFF00"/>
                </a:solidFill>
              </a:rPr>
              <a:t> human</a:t>
            </a:r>
            <a:r>
              <a:rPr lang="zh-CN" altLang="en-US" sz="2400" b="1" dirty="0">
                <a:solidFill>
                  <a:srgbClr val="FF0000"/>
                </a:solidFill>
              </a:rPr>
              <a:t> activities and climate changes</a:t>
            </a:r>
            <a:r>
              <a:rPr lang="zh-CN" altLang="en-US" sz="2400" b="1" dirty="0">
                <a:solidFill>
                  <a:prstClr val="white"/>
                </a:solidFill>
              </a:rPr>
              <a:t>. On the way back home, I checked </a:t>
            </a:r>
            <a:r>
              <a:rPr lang="zh-CN" altLang="en-US" sz="2400" b="1" dirty="0">
                <a:solidFill>
                  <a:srgbClr val="00B0F0"/>
                </a:solidFill>
              </a:rPr>
              <a:t>the precious pictures</a:t>
            </a:r>
            <a:r>
              <a:rPr lang="zh-CN" altLang="en-US" sz="2400" b="1" dirty="0">
                <a:solidFill>
                  <a:prstClr val="white"/>
                </a:solidFill>
              </a:rPr>
              <a:t> in the camera, </a:t>
            </a:r>
            <a:r>
              <a:rPr lang="zh-CN" altLang="en-US" sz="2400" b="1" dirty="0">
                <a:solidFill>
                  <a:srgbClr val="FF0000"/>
                </a:solidFill>
              </a:rPr>
              <a:t>lost in thought</a:t>
            </a:r>
            <a:r>
              <a:rPr lang="zh-CN" altLang="en-US" sz="2400" b="1" dirty="0">
                <a:solidFill>
                  <a:prstClr val="white"/>
                </a:solidFill>
              </a:rPr>
              <a:t>.</a:t>
            </a:r>
            <a:endParaRPr lang="zh-CN" altLang="en-US" sz="2400" b="1" dirty="0">
              <a:solidFill>
                <a:prstClr val="white"/>
              </a:solidFill>
            </a:endParaRPr>
          </a:p>
          <a:p>
            <a:endParaRPr lang="zh-CN" altLang="en-US" sz="2400" b="1" dirty="0">
              <a:solidFill>
                <a:prstClr val="white"/>
              </a:solidFill>
            </a:endParaRPr>
          </a:p>
          <a:p>
            <a:r>
              <a:rPr lang="zh-CN" altLang="en-US" sz="2400" b="1" dirty="0">
                <a:solidFill>
                  <a:prstClr val="white"/>
                </a:solidFill>
              </a:rPr>
              <a:t>☝</a:t>
            </a:r>
            <a:r>
              <a:rPr sz="2400" b="1" dirty="0">
                <a:solidFill>
                  <a:srgbClr val="FF0000"/>
                </a:solidFill>
                <a:latin typeface="微软雅黑" panose="020B0503020204020204" pitchFamily="34" charset="-122"/>
                <a:ea typeface="微软雅黑" panose="020B0503020204020204" pitchFamily="34" charset="-122"/>
              </a:rPr>
              <a:t>由一及众</a:t>
            </a:r>
            <a:r>
              <a:rPr lang="zh-CN" altLang="en-US" sz="2400" dirty="0">
                <a:solidFill>
                  <a:prstClr val="white"/>
                </a:solidFill>
              </a:rPr>
              <a:t>，由个人经历及</a:t>
            </a:r>
            <a:r>
              <a:rPr lang="en-US" altLang="zh-CN" sz="2400" dirty="0">
                <a:solidFill>
                  <a:prstClr val="white"/>
                </a:solidFill>
              </a:rPr>
              <a:t>“a single goal—</a:t>
            </a:r>
            <a:r>
              <a:rPr lang="zh-CN" altLang="en-US" sz="2400" dirty="0">
                <a:solidFill>
                  <a:prstClr val="white"/>
                </a:solidFill>
              </a:rPr>
              <a:t>拍照</a:t>
            </a:r>
            <a:r>
              <a:rPr lang="en-US" altLang="zh-CN" sz="2400" dirty="0">
                <a:solidFill>
                  <a:prstClr val="white"/>
                </a:solidFill>
              </a:rPr>
              <a:t>” </a:t>
            </a:r>
            <a:r>
              <a:rPr lang="zh-CN" altLang="en-US" sz="2400" dirty="0">
                <a:solidFill>
                  <a:prstClr val="white"/>
                </a:solidFill>
              </a:rPr>
              <a:t>，联想到</a:t>
            </a:r>
            <a:r>
              <a:rPr lang="en-US" altLang="zh-CN" sz="2400" dirty="0">
                <a:solidFill>
                  <a:prstClr val="white"/>
                </a:solidFill>
              </a:rPr>
              <a:t>“a big goal—</a:t>
            </a:r>
            <a:r>
              <a:rPr lang="zh-CN" altLang="en-US" sz="2400" dirty="0">
                <a:solidFill>
                  <a:prstClr val="white"/>
                </a:solidFill>
              </a:rPr>
              <a:t>人类活动对动物生存环境的负面影响</a:t>
            </a:r>
            <a:r>
              <a:rPr lang="en-US" altLang="zh-CN" sz="2400" dirty="0">
                <a:solidFill>
                  <a:prstClr val="white"/>
                </a:solidFill>
              </a:rPr>
              <a:t>”</a:t>
            </a:r>
            <a:r>
              <a:rPr lang="zh-CN" altLang="en-US" sz="2400" dirty="0">
                <a:solidFill>
                  <a:prstClr val="white"/>
                </a:solidFill>
              </a:rPr>
              <a:t>，摄影家的责任到每个人的责任，紧扣主题适当呼吁，留白想象</a:t>
            </a:r>
            <a:r>
              <a:rPr lang="en-US" altLang="zh-CN" sz="2400" dirty="0">
                <a:solidFill>
                  <a:prstClr val="white"/>
                </a:solidFill>
              </a:rPr>
              <a:t>“lost in thought”</a:t>
            </a:r>
            <a:r>
              <a:rPr lang="zh-CN" altLang="en-US" sz="2400" dirty="0">
                <a:solidFill>
                  <a:prstClr val="white"/>
                </a:solidFill>
              </a:rPr>
              <a:t>，升华到“环境保护”大主题。</a:t>
            </a:r>
            <a:endParaRPr lang="zh-CN" altLang="en-US" sz="2400" dirty="0">
              <a:solidFill>
                <a:prstClr val="white"/>
              </a:solidFill>
            </a:endParaRPr>
          </a:p>
        </p:txBody>
      </p:sp>
      <p:sp>
        <p:nvSpPr>
          <p:cNvPr id="8" name="文本框 7"/>
          <p:cNvSpPr txBox="1"/>
          <p:nvPr/>
        </p:nvSpPr>
        <p:spPr>
          <a:xfrm>
            <a:off x="407670" y="1701165"/>
            <a:ext cx="11230610" cy="1198880"/>
          </a:xfrm>
          <a:prstGeom prst="rect">
            <a:avLst/>
          </a:prstGeom>
          <a:solidFill>
            <a:srgbClr val="1A2D44"/>
          </a:solidFill>
          <a:ln>
            <a:solidFill>
              <a:schemeClr val="accent3">
                <a:lumMod val="75000"/>
              </a:schemeClr>
            </a:solidFill>
          </a:ln>
        </p:spPr>
        <p:txBody>
          <a:bodyPr wrap="square" rtlCol="0">
            <a:spAutoFit/>
          </a:bodyPr>
          <a:p>
            <a:r>
              <a:rPr lang="zh-CN" altLang="en-US" sz="2400" b="1">
                <a:solidFill>
                  <a:sysClr val="window" lastClr="FFFFFF"/>
                </a:solidFill>
              </a:rPr>
              <a:t>原文首段：One fall, my wife Elli and I had </a:t>
            </a:r>
            <a:r>
              <a:rPr lang="zh-CN" altLang="en-US" sz="2400" b="1">
                <a:solidFill>
                  <a:srgbClr val="FF0000"/>
                </a:solidFill>
              </a:rPr>
              <a:t>a single goal</a:t>
            </a:r>
            <a:r>
              <a:rPr lang="zh-CN" altLang="en-US" sz="2400" b="1">
                <a:solidFill>
                  <a:sysClr val="window" lastClr="FFFFFF"/>
                </a:solidFill>
              </a:rPr>
              <a:t>：</a:t>
            </a:r>
            <a:r>
              <a:rPr lang="zh-CN" altLang="en-US" sz="2400" b="1">
                <a:solidFill>
                  <a:srgbClr val="00B0F0"/>
                </a:solidFill>
              </a:rPr>
              <a:t>to photograph </a:t>
            </a:r>
            <a:r>
              <a:rPr lang="zh-CN" altLang="en-US" sz="2400" b="1">
                <a:solidFill>
                  <a:srgbClr val="FFFF00"/>
                </a:solidFill>
              </a:rPr>
              <a:t>polar bears</a:t>
            </a:r>
            <a:r>
              <a:rPr lang="zh-CN" altLang="en-US" sz="2400" b="1">
                <a:solidFill>
                  <a:sysClr val="window" lastClr="FFFFFF"/>
                </a:solidFill>
              </a:rPr>
              <a:t>. We were staying at a research camp outside “the polar bear capital of the world” - the town of Churchill in Manitoba，Canada. </a:t>
            </a:r>
            <a:r>
              <a:rPr lang="zh-CN" altLang="en-US" sz="2400" b="1" i="1">
                <a:solidFill>
                  <a:sysClr val="window" lastClr="FFFFFF"/>
                </a:solidFill>
              </a:rPr>
              <a:t>（2020年7月浙江省高考试题读后续写）</a:t>
            </a:r>
            <a:endParaRPr lang="zh-CN" altLang="en-US" sz="2400" b="1" i="1">
              <a:solidFill>
                <a:sysClr val="window" lastClr="FFFFFF"/>
              </a:solidFill>
            </a:endParaRPr>
          </a:p>
        </p:txBody>
      </p:sp>
      <p:sp>
        <p:nvSpPr>
          <p:cNvPr id="9" name="文本框 8"/>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cxnSp>
        <p:nvCxnSpPr>
          <p:cNvPr id="13" name="直接箭头连接符 12"/>
          <p:cNvCxnSpPr/>
          <p:nvPr/>
        </p:nvCxnSpPr>
        <p:spPr>
          <a:xfrm flipH="1">
            <a:off x="5447665" y="2061210"/>
            <a:ext cx="1320165" cy="237617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6767830" y="2061210"/>
            <a:ext cx="984250" cy="273621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4655820" y="1917065"/>
            <a:ext cx="3599815" cy="288036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4584065" y="2061210"/>
            <a:ext cx="5855970" cy="2376170"/>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8832215" y="2061210"/>
            <a:ext cx="1584325" cy="201612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335280" y="1701165"/>
            <a:ext cx="11351895" cy="1568450"/>
          </a:xfrm>
          <a:prstGeom prst="rect">
            <a:avLst/>
          </a:prstGeom>
          <a:solidFill>
            <a:srgbClr val="1A2D44"/>
          </a:solidFill>
          <a:ln>
            <a:solidFill>
              <a:schemeClr val="accent3">
                <a:lumMod val="75000"/>
              </a:schemeClr>
            </a:solidFill>
          </a:ln>
        </p:spPr>
        <p:txBody>
          <a:bodyPr wrap="square">
            <a:spAutoFit/>
          </a:bodyPr>
          <a:p>
            <a:pPr algn="l">
              <a:buClrTx/>
              <a:buSzTx/>
              <a:buFontTx/>
            </a:pPr>
            <a:r>
              <a:rPr lang="en-US" altLang="zh-CN" sz="2400" b="1" dirty="0">
                <a:solidFill>
                  <a:sysClr val="window" lastClr="FFFFFF"/>
                </a:solidFill>
              </a:rPr>
              <a:t>原文首段：The Meredith family lived in a small community. As the economy was in decline, some people in the town had lost their jobs. Many of their families were </a:t>
            </a:r>
            <a:r>
              <a:rPr lang="en-US" altLang="zh-CN" sz="2400" b="1" dirty="0">
                <a:solidFill>
                  <a:srgbClr val="FF0000"/>
                </a:solidFill>
              </a:rPr>
              <a:t>struggling to make ends meet.</a:t>
            </a:r>
            <a:r>
              <a:rPr lang="en-US" altLang="zh-CN" sz="2400" b="1" dirty="0">
                <a:solidFill>
                  <a:sysClr val="window" lastClr="FFFFFF"/>
                </a:solidFill>
              </a:rPr>
              <a:t> People were </a:t>
            </a:r>
            <a:r>
              <a:rPr lang="en-US" altLang="zh-CN" sz="2400" b="1" dirty="0">
                <a:solidFill>
                  <a:srgbClr val="00B0F0"/>
                </a:solidFill>
              </a:rPr>
              <a:t>trying to help each other meet the challenges</a:t>
            </a:r>
            <a:r>
              <a:rPr lang="en-US" altLang="zh-CN" sz="2400" b="1" dirty="0">
                <a:solidFill>
                  <a:sysClr val="window" lastClr="FFFFFF"/>
                </a:solidFill>
              </a:rPr>
              <a:t>.</a:t>
            </a:r>
            <a:r>
              <a:rPr lang="zh-CN" altLang="en-US" sz="2400" b="1" i="1">
                <a:solidFill>
                  <a:sysClr val="window" lastClr="FFFFFF"/>
                </a:solidFill>
              </a:rPr>
              <a:t>（2020年7月山东省高考试题读后续写）</a:t>
            </a:r>
            <a:endParaRPr lang="zh-CN" altLang="en-US" sz="2400" b="1" i="1">
              <a:solidFill>
                <a:sysClr val="window" lastClr="FFFFFF"/>
              </a:solidFill>
            </a:endParaRPr>
          </a:p>
        </p:txBody>
      </p:sp>
      <p:sp>
        <p:nvSpPr>
          <p:cNvPr id="8" name="矩形 7"/>
          <p:cNvSpPr/>
          <p:nvPr/>
        </p:nvSpPr>
        <p:spPr>
          <a:xfrm>
            <a:off x="354330" y="3933190"/>
            <a:ext cx="11331575" cy="267652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续写结尾</a:t>
            </a:r>
            <a:r>
              <a:rPr lang="zh-CN" altLang="en-US" sz="2400" b="1" dirty="0">
                <a:solidFill>
                  <a:sysClr val="window" lastClr="FFFFFF"/>
                </a:solidFill>
              </a:rPr>
              <a:t>：Although it was </a:t>
            </a:r>
            <a:r>
              <a:rPr lang="zh-CN" altLang="en-US" sz="2400" b="1" dirty="0">
                <a:solidFill>
                  <a:srgbClr val="FF0000"/>
                </a:solidFill>
              </a:rPr>
              <a:t>a hard time</a:t>
            </a:r>
            <a:r>
              <a:rPr lang="zh-CN" altLang="en-US" sz="2400" b="1" dirty="0">
                <a:solidFill>
                  <a:sysClr val="window" lastClr="FFFFFF"/>
                </a:solidFill>
              </a:rPr>
              <a:t> and  </a:t>
            </a:r>
            <a:r>
              <a:rPr lang="en-US" altLang="zh-CN" sz="2400" b="1" dirty="0">
                <a:solidFill>
                  <a:sysClr val="window" lastClr="FFFFFF"/>
                </a:solidFill>
              </a:rPr>
              <a:t>people </a:t>
            </a:r>
            <a:r>
              <a:rPr lang="zh-CN" altLang="en-US" sz="2400" b="1" dirty="0">
                <a:solidFill>
                  <a:sysClr val="window" lastClr="FFFFFF"/>
                </a:solidFill>
                <a:sym typeface="微软雅黑" panose="020B0503020204020204" pitchFamily="34" charset="-122"/>
              </a:rPr>
              <a:t>were</a:t>
            </a:r>
            <a:r>
              <a:rPr lang="en-US" altLang="zh-CN" sz="2400" b="1" dirty="0">
                <a:solidFill>
                  <a:sysClr val="window" lastClr="FFFFFF"/>
                </a:solidFill>
                <a:sym typeface="微软雅黑" panose="020B0503020204020204" pitchFamily="34" charset="-122"/>
              </a:rPr>
              <a:t> </a:t>
            </a:r>
            <a:r>
              <a:rPr lang="en-US" altLang="zh-CN" sz="2400" b="1" dirty="0">
                <a:solidFill>
                  <a:srgbClr val="FF0000"/>
                </a:solidFill>
              </a:rPr>
              <a:t>t</a:t>
            </a:r>
            <a:r>
              <a:rPr lang="zh-CN" altLang="en-US" sz="2400" b="1" dirty="0">
                <a:solidFill>
                  <a:srgbClr val="FF0000"/>
                </a:solidFill>
              </a:rPr>
              <a:t>ightening </a:t>
            </a:r>
            <a:r>
              <a:rPr lang="en-US" altLang="zh-CN" sz="2400" b="1" dirty="0">
                <a:solidFill>
                  <a:srgbClr val="FF0000"/>
                </a:solidFill>
              </a:rPr>
              <a:t>their</a:t>
            </a:r>
            <a:r>
              <a:rPr lang="zh-CN" altLang="en-US" sz="2400" b="1" dirty="0">
                <a:solidFill>
                  <a:srgbClr val="FF0000"/>
                </a:solidFill>
              </a:rPr>
              <a:t> belt</a:t>
            </a:r>
            <a:r>
              <a:rPr lang="en-US" altLang="zh-CN" sz="2400" b="1" dirty="0">
                <a:solidFill>
                  <a:srgbClr val="FF0000"/>
                </a:solidFill>
              </a:rPr>
              <a:t>s</a:t>
            </a:r>
            <a:r>
              <a:rPr lang="zh-CN" altLang="en-US" sz="2400" b="1" dirty="0">
                <a:solidFill>
                  <a:sysClr val="window" lastClr="FFFFFF"/>
                </a:solidFill>
              </a:rPr>
              <a:t>, Bernard's business worked out quite well</a:t>
            </a:r>
            <a:r>
              <a:rPr lang="en-US" altLang="zh-CN" sz="2400" b="1" dirty="0">
                <a:solidFill>
                  <a:sysClr val="window" lastClr="FFFFFF"/>
                </a:solidFill>
              </a:rPr>
              <a:t> and everyone wa</a:t>
            </a:r>
            <a:r>
              <a:rPr lang="zh-CN" altLang="en-US" sz="2400" b="1" dirty="0">
                <a:solidFill>
                  <a:sysClr val="window" lastClr="FFFFFF"/>
                </a:solidFill>
              </a:rPr>
              <a:t>s ready to buy one pack to </a:t>
            </a:r>
            <a:r>
              <a:rPr lang="zh-CN" altLang="en-US" sz="2400" b="1" dirty="0">
                <a:solidFill>
                  <a:srgbClr val="00B0F0"/>
                </a:solidFill>
              </a:rPr>
              <a:t>support</a:t>
            </a:r>
            <a:r>
              <a:rPr lang="zh-CN" altLang="en-US" sz="2400" b="1" dirty="0">
                <a:solidFill>
                  <a:sysClr val="window" lastClr="FFFFFF"/>
                </a:solidFill>
              </a:rPr>
              <a:t> him. .</a:t>
            </a:r>
            <a:r>
              <a:rPr lang="en-US" altLang="zh-CN" sz="2400" b="1" dirty="0">
                <a:solidFill>
                  <a:sysClr val="window" lastClr="FFFFFF"/>
                </a:solidFill>
              </a:rPr>
              <a:t>...  It turned out that their efforts not only </a:t>
            </a:r>
            <a:r>
              <a:rPr lang="en-US" altLang="zh-CN" sz="2400" b="1" dirty="0">
                <a:solidFill>
                  <a:srgbClr val="00B0F0"/>
                </a:solidFill>
              </a:rPr>
              <a:t>helped a brother in need</a:t>
            </a:r>
            <a:r>
              <a:rPr lang="en-US" altLang="zh-CN" sz="2400" b="1" dirty="0">
                <a:solidFill>
                  <a:sysClr val="window" lastClr="FFFFFF"/>
                </a:solidFill>
              </a:rPr>
              <a:t>, but also gave themselves the sweet taste of </a:t>
            </a:r>
            <a:r>
              <a:rPr lang="en-US" altLang="zh-CN" sz="2400" b="1" dirty="0">
                <a:solidFill>
                  <a:srgbClr val="00B0F0"/>
                </a:solidFill>
              </a:rPr>
              <a:t>helping others</a:t>
            </a:r>
            <a:r>
              <a:rPr lang="en-US" altLang="zh-CN" sz="2400" b="1" dirty="0">
                <a:solidFill>
                  <a:sysClr val="window" lastClr="FFFFFF"/>
                </a:solidFill>
              </a:rPr>
              <a:t>.</a:t>
            </a:r>
            <a:endParaRPr lang="en-US" altLang="zh-CN" sz="2400" b="1" dirty="0">
              <a:solidFill>
                <a:sysClr val="window" lastClr="FFFFFF"/>
              </a:solidFill>
            </a:endParaRPr>
          </a:p>
          <a:p>
            <a:endParaRPr lang="zh-CN" altLang="en-US" sz="2400" b="1" dirty="0">
              <a:solidFill>
                <a:prstClr val="white"/>
              </a:solidFill>
            </a:endParaRPr>
          </a:p>
          <a:p>
            <a:r>
              <a:rPr lang="zh-CN" altLang="en-US" sz="2400" b="1" dirty="0">
                <a:solidFill>
                  <a:prstClr val="white"/>
                </a:solidFill>
              </a:rPr>
              <a:t>☝</a:t>
            </a:r>
            <a:r>
              <a:rPr sz="2400" b="1" dirty="0">
                <a:solidFill>
                  <a:srgbClr val="FF0000"/>
                </a:solidFill>
                <a:latin typeface="微软雅黑" panose="020B0503020204020204" pitchFamily="34" charset="-122"/>
                <a:ea typeface="微软雅黑" panose="020B0503020204020204" pitchFamily="34" charset="-122"/>
              </a:rPr>
              <a:t>由事及理</a:t>
            </a:r>
            <a:r>
              <a:rPr sz="2400" dirty="0">
                <a:solidFill>
                  <a:sysClr val="window" lastClr="FFFFFF"/>
                </a:solidFill>
              </a:rPr>
              <a:t>，由</a:t>
            </a:r>
            <a:r>
              <a:rPr lang="en-US" sz="2400" dirty="0">
                <a:solidFill>
                  <a:sysClr val="window" lastClr="FFFFFF"/>
                </a:solidFill>
              </a:rPr>
              <a:t> </a:t>
            </a:r>
            <a:r>
              <a:rPr sz="2400" dirty="0">
                <a:solidFill>
                  <a:sysClr val="window" lastClr="FFFFFF"/>
                </a:solidFill>
              </a:rPr>
              <a:t>“</a:t>
            </a:r>
            <a:r>
              <a:rPr lang="zh-CN" sz="2400" dirty="0">
                <a:solidFill>
                  <a:sysClr val="window" lastClr="FFFFFF"/>
                </a:solidFill>
              </a:rPr>
              <a:t>帮助小男孩卖爆米花</a:t>
            </a:r>
            <a:r>
              <a:rPr sz="2400" dirty="0">
                <a:solidFill>
                  <a:sysClr val="window" lastClr="FFFFFF"/>
                </a:solidFill>
              </a:rPr>
              <a:t>”</a:t>
            </a:r>
            <a:r>
              <a:rPr lang="en-US" sz="2400" dirty="0">
                <a:solidFill>
                  <a:sysClr val="window" lastClr="FFFFFF"/>
                </a:solidFill>
              </a:rPr>
              <a:t> </a:t>
            </a:r>
            <a:r>
              <a:rPr sz="2400" dirty="0">
                <a:solidFill>
                  <a:sysClr val="window" lastClr="FFFFFF"/>
                </a:solidFill>
              </a:rPr>
              <a:t>讲述</a:t>
            </a:r>
            <a:r>
              <a:rPr lang="en-US" sz="2400" dirty="0">
                <a:solidFill>
                  <a:sysClr val="window" lastClr="FFFFFF"/>
                </a:solidFill>
              </a:rPr>
              <a:t> </a:t>
            </a:r>
            <a:r>
              <a:rPr sz="2400" dirty="0">
                <a:solidFill>
                  <a:sysClr val="window" lastClr="FFFFFF"/>
                </a:solidFill>
              </a:rPr>
              <a:t>“只要</a:t>
            </a:r>
            <a:r>
              <a:rPr lang="zh-CN" sz="2400" dirty="0">
                <a:solidFill>
                  <a:sysClr val="window" lastClr="FFFFFF"/>
                </a:solidFill>
              </a:rPr>
              <a:t>乐于助人</a:t>
            </a:r>
            <a:r>
              <a:rPr sz="2400" dirty="0">
                <a:solidFill>
                  <a:sysClr val="window" lastClr="FFFFFF"/>
                </a:solidFill>
              </a:rPr>
              <a:t>，就总有办法摆脱困境</a:t>
            </a:r>
            <a:r>
              <a:rPr lang="zh-CN" sz="2400" dirty="0">
                <a:solidFill>
                  <a:sysClr val="window" lastClr="FFFFFF"/>
                </a:solidFill>
              </a:rPr>
              <a:t>，且内心幸福</a:t>
            </a:r>
            <a:r>
              <a:rPr sz="2400" dirty="0">
                <a:solidFill>
                  <a:sysClr val="window" lastClr="FFFFFF"/>
                </a:solidFill>
              </a:rPr>
              <a:t>”的道理，起到画龙点睛</a:t>
            </a:r>
            <a:r>
              <a:rPr lang="zh-CN" sz="2400" dirty="0">
                <a:solidFill>
                  <a:sysClr val="window" lastClr="FFFFFF"/>
                </a:solidFill>
              </a:rPr>
              <a:t>，拔高立意，传递正能</a:t>
            </a:r>
            <a:r>
              <a:rPr sz="2400" dirty="0">
                <a:solidFill>
                  <a:sysClr val="window" lastClr="FFFFFF"/>
                </a:solidFill>
              </a:rPr>
              <a:t>的效果</a:t>
            </a:r>
            <a:r>
              <a:rPr lang="zh-CN" altLang="en-US" sz="2400" dirty="0">
                <a:solidFill>
                  <a:sysClr val="window" lastClr="FFFFFF"/>
                </a:solidFill>
              </a:rPr>
              <a:t>。</a:t>
            </a:r>
            <a:endParaRPr lang="zh-CN" altLang="en-US" sz="2400" dirty="0">
              <a:solidFill>
                <a:sysClr val="window" lastClr="FFFFFF"/>
              </a:solidFill>
            </a:endParaRPr>
          </a:p>
        </p:txBody>
      </p:sp>
      <p:sp>
        <p:nvSpPr>
          <p:cNvPr id="9" name="文本框 8"/>
          <p:cNvSpPr txBox="1"/>
          <p:nvPr/>
        </p:nvSpPr>
        <p:spPr>
          <a:xfrm>
            <a:off x="486847" y="895928"/>
            <a:ext cx="7560840" cy="565785"/>
          </a:xfrm>
          <a:prstGeom prst="rect">
            <a:avLst/>
          </a:prstGeom>
          <a:noFill/>
        </p:spPr>
        <p:txBody>
          <a:bodyPr wrap="square" rtlCol="0">
            <a:spAutoFit/>
          </a:bodyPr>
          <a:p>
            <a:pPr>
              <a:lnSpc>
                <a:spcPts val="3700"/>
              </a:lnSpc>
            </a:pPr>
            <a:r>
              <a:rPr lang="zh-CN" altLang="en-US"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②以情节发展为接应点</a:t>
            </a:r>
            <a:r>
              <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矛盾悬念 ，有效解决 </a:t>
            </a:r>
            <a:endPar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 name="直接箭头连接符 12"/>
          <p:cNvCxnSpPr/>
          <p:nvPr/>
        </p:nvCxnSpPr>
        <p:spPr>
          <a:xfrm>
            <a:off x="2951480" y="2708910"/>
            <a:ext cx="1992630" cy="136842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023870" y="2708910"/>
            <a:ext cx="6024245" cy="129603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463790" y="2781300"/>
            <a:ext cx="720725" cy="1943735"/>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024245" y="2781300"/>
            <a:ext cx="1439545" cy="237617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459740" y="1628775"/>
            <a:ext cx="11198225" cy="1198880"/>
          </a:xfrm>
          <a:prstGeom prst="rect">
            <a:avLst/>
          </a:prstGeom>
          <a:solidFill>
            <a:srgbClr val="1A2D44"/>
          </a:solidFill>
          <a:ln>
            <a:solidFill>
              <a:schemeClr val="accent3">
                <a:lumMod val="75000"/>
              </a:schemeClr>
            </a:solidFill>
          </a:ln>
        </p:spPr>
        <p:txBody>
          <a:bodyPr wrap="square">
            <a:spAutoFit/>
          </a:bodyPr>
          <a:p>
            <a:pPr algn="l" defTabSz="685800">
              <a:buClrTx/>
              <a:buSzTx/>
              <a:buFontTx/>
            </a:pPr>
            <a:r>
              <a:rPr lang="en-US" altLang="zh-CN" sz="2400" b="1" dirty="0">
                <a:solidFill>
                  <a:sysClr val="window" lastClr="FFFFFF"/>
                </a:solidFill>
              </a:rPr>
              <a:t>原文首段：As Mac pedaled along alone，he thought fondly of </a:t>
            </a:r>
            <a:r>
              <a:rPr lang="en-US" altLang="zh-CN" sz="2400" b="1" dirty="0">
                <a:solidFill>
                  <a:srgbClr val="FFFF00"/>
                </a:solidFill>
              </a:rPr>
              <a:t>his wife and two young daughters</a:t>
            </a:r>
            <a:r>
              <a:rPr lang="en-US" altLang="zh-CN" sz="2400" b="1" dirty="0">
                <a:solidFill>
                  <a:sysClr val="window" lastClr="FFFFFF"/>
                </a:solidFill>
              </a:rPr>
              <a:t> at home．He hoped to </a:t>
            </a:r>
            <a:r>
              <a:rPr lang="en-US" altLang="zh-CN" sz="2400" b="1" dirty="0">
                <a:solidFill>
                  <a:srgbClr val="00B0F0"/>
                </a:solidFill>
              </a:rPr>
              <a:t>show </a:t>
            </a:r>
            <a:r>
              <a:rPr lang="en-US" altLang="zh-CN" sz="2400" b="1" dirty="0">
                <a:solidFill>
                  <a:sysClr val="window" lastClr="FFFFFF"/>
                </a:solidFill>
              </a:rPr>
              <a:t>them </a:t>
            </a:r>
            <a:r>
              <a:rPr lang="en-US" altLang="zh-CN" sz="2400" b="1" dirty="0">
                <a:solidFill>
                  <a:srgbClr val="FF0000"/>
                </a:solidFill>
              </a:rPr>
              <a:t>this beautiful place</a:t>
            </a:r>
            <a:r>
              <a:rPr lang="en-US" altLang="zh-CN" sz="2400" b="1" dirty="0">
                <a:solidFill>
                  <a:sysClr val="window" lastClr="FFFFFF"/>
                </a:solidFill>
              </a:rPr>
              <a:t> someday.</a:t>
            </a:r>
            <a:r>
              <a:rPr lang="zh-CN" altLang="en-US" sz="2400" b="1" i="1">
                <a:solidFill>
                  <a:sysClr val="window" lastClr="FFFFFF"/>
                </a:solidFill>
                <a:sym typeface="微软雅黑" panose="020B0503020204020204" pitchFamily="34" charset="-122"/>
              </a:rPr>
              <a:t>（2017年6月浙江省高考试题读后续写）</a:t>
            </a:r>
            <a:endParaRPr lang="zh-CN" altLang="en-US" sz="2400" b="1" dirty="0">
              <a:solidFill>
                <a:sysClr val="window" lastClr="FFFFFF"/>
              </a:solidFill>
            </a:endParaRPr>
          </a:p>
        </p:txBody>
      </p:sp>
      <p:sp>
        <p:nvSpPr>
          <p:cNvPr id="7" name="矩形 6"/>
          <p:cNvSpPr/>
          <p:nvPr/>
        </p:nvSpPr>
        <p:spPr>
          <a:xfrm>
            <a:off x="460375" y="4077335"/>
            <a:ext cx="11198225" cy="230695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结尾</a:t>
            </a:r>
            <a:r>
              <a:rPr lang="zh-CN" altLang="en-US" sz="2400" b="1" dirty="0">
                <a:solidFill>
                  <a:sysClr val="window" lastClr="FFFFFF"/>
                </a:solidFill>
              </a:rPr>
              <a:t>：</a:t>
            </a:r>
            <a:r>
              <a:rPr sz="2400" b="1" dirty="0">
                <a:solidFill>
                  <a:sysClr val="window" lastClr="FFFFFF"/>
                </a:solidFill>
              </a:rPr>
              <a:t>On the way home, </a:t>
            </a:r>
            <a:r>
              <a:rPr sz="2400" b="1" dirty="0">
                <a:solidFill>
                  <a:srgbClr val="FF0000"/>
                </a:solidFill>
              </a:rPr>
              <a:t>night breeze made him at ease</a:t>
            </a:r>
            <a:r>
              <a:rPr sz="2400" b="1" dirty="0">
                <a:solidFill>
                  <a:sysClr val="window" lastClr="FFFFFF"/>
                </a:solidFill>
              </a:rPr>
              <a:t> and he couldn’t wait to </a:t>
            </a:r>
            <a:r>
              <a:rPr sz="2400" b="1" dirty="0">
                <a:solidFill>
                  <a:srgbClr val="00B0F0"/>
                </a:solidFill>
              </a:rPr>
              <a:t>share</a:t>
            </a:r>
            <a:r>
              <a:rPr sz="2400" b="1" dirty="0">
                <a:solidFill>
                  <a:sysClr val="window" lastClr="FFFFFF"/>
                </a:solidFill>
              </a:rPr>
              <a:t> his experience with </a:t>
            </a:r>
            <a:r>
              <a:rPr sz="2400" b="1" dirty="0">
                <a:solidFill>
                  <a:srgbClr val="FFFF00"/>
                </a:solidFill>
              </a:rPr>
              <a:t>his wife and daughters</a:t>
            </a:r>
            <a:r>
              <a:rPr sz="2400" b="1" dirty="0">
                <a:solidFill>
                  <a:sysClr val="window" lastClr="FFFFFF"/>
                </a:solidFill>
              </a:rPr>
              <a:t> and </a:t>
            </a:r>
            <a:r>
              <a:rPr sz="2400" b="1" dirty="0">
                <a:solidFill>
                  <a:srgbClr val="00B0F0"/>
                </a:solidFill>
              </a:rPr>
              <a:t>show </a:t>
            </a:r>
            <a:r>
              <a:rPr sz="2400" b="1" dirty="0">
                <a:solidFill>
                  <a:srgbClr val="FF0000"/>
                </a:solidFill>
              </a:rPr>
              <a:t>the kindness of the world</a:t>
            </a:r>
            <a:r>
              <a:rPr sz="2400" b="1" dirty="0">
                <a:solidFill>
                  <a:srgbClr val="00B0F0"/>
                </a:solidFill>
              </a:rPr>
              <a:t>.</a:t>
            </a:r>
            <a:endParaRPr sz="2400" b="1" dirty="0">
              <a:solidFill>
                <a:sysClr val="window" lastClr="FFFFFF"/>
              </a:solidFill>
            </a:endParaRPr>
          </a:p>
          <a:p>
            <a:endParaRPr sz="2400" b="1" dirty="0">
              <a:solidFill>
                <a:sysClr val="window" lastClr="FFFFFF"/>
              </a:solidFill>
            </a:endParaRPr>
          </a:p>
          <a:p>
            <a:r>
              <a:rPr sz="2400" b="1" dirty="0">
                <a:solidFill>
                  <a:sysClr val="window" lastClr="FFFFFF"/>
                </a:solidFill>
              </a:rPr>
              <a:t>☝</a:t>
            </a:r>
            <a:r>
              <a:rPr sz="2400" b="1" dirty="0">
                <a:solidFill>
                  <a:srgbClr val="FF0000"/>
                </a:solidFill>
                <a:latin typeface="微软雅黑" panose="020B0503020204020204" pitchFamily="34" charset="-122"/>
                <a:ea typeface="微软雅黑" panose="020B0503020204020204" pitchFamily="34" charset="-122"/>
              </a:rPr>
              <a:t>由点到面</a:t>
            </a:r>
            <a:r>
              <a:rPr sz="2400" dirty="0">
                <a:solidFill>
                  <a:sysClr val="window" lastClr="FFFFFF"/>
                </a:solidFill>
              </a:rPr>
              <a:t>，</a:t>
            </a:r>
            <a:r>
              <a:rPr lang="zh-CN" sz="2400" dirty="0">
                <a:solidFill>
                  <a:sysClr val="window" lastClr="FFFFFF"/>
                </a:solidFill>
              </a:rPr>
              <a:t>骑车遇狼，同伴解救，</a:t>
            </a:r>
            <a:r>
              <a:rPr sz="2400" dirty="0">
                <a:solidFill>
                  <a:sysClr val="window" lastClr="FFFFFF"/>
                </a:solidFill>
              </a:rPr>
              <a:t>呼应首段，并使主题的境界得到提升</a:t>
            </a:r>
            <a:r>
              <a:rPr lang="en-US" sz="2400" dirty="0">
                <a:solidFill>
                  <a:sysClr val="window" lastClr="FFFFFF"/>
                </a:solidFill>
              </a:rPr>
              <a:t> </a:t>
            </a:r>
            <a:r>
              <a:rPr sz="2400" dirty="0">
                <a:solidFill>
                  <a:sysClr val="window" lastClr="FFFFFF"/>
                </a:solidFill>
              </a:rPr>
              <a:t>“分享经历传播正能和互帮互助人间大爱”。</a:t>
            </a:r>
            <a:endParaRPr lang="zh-CN" altLang="en-US" sz="2400" dirty="0">
              <a:solidFill>
                <a:sysClr val="window" lastClr="FFFFFF"/>
              </a:solidFill>
            </a:endParaRPr>
          </a:p>
        </p:txBody>
      </p:sp>
      <p:sp>
        <p:nvSpPr>
          <p:cNvPr id="9" name="文本框 8"/>
          <p:cNvSpPr txBox="1"/>
          <p:nvPr/>
        </p:nvSpPr>
        <p:spPr>
          <a:xfrm>
            <a:off x="486847" y="895928"/>
            <a:ext cx="7560840" cy="565785"/>
          </a:xfrm>
          <a:prstGeom prst="rect">
            <a:avLst/>
          </a:prstGeom>
          <a:noFill/>
        </p:spPr>
        <p:txBody>
          <a:bodyPr wrap="square" rtlCol="0">
            <a:spAutoFit/>
          </a:bodyPr>
          <a:p>
            <a:pPr>
              <a:lnSpc>
                <a:spcPts val="37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③以环境描写为接应点 ——</a:t>
            </a:r>
            <a:r>
              <a:rPr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环境相同，心境不同</a:t>
            </a:r>
            <a:endParaRPr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 name="直接箭头连接符 12"/>
          <p:cNvCxnSpPr/>
          <p:nvPr/>
        </p:nvCxnSpPr>
        <p:spPr>
          <a:xfrm flipH="1">
            <a:off x="5735955" y="2359660"/>
            <a:ext cx="1896110" cy="178943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632065" y="2359660"/>
            <a:ext cx="1560195" cy="214947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343660" y="2421255"/>
            <a:ext cx="3743325" cy="216027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055235" y="2421255"/>
            <a:ext cx="2840990" cy="216027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5375910" y="1988820"/>
            <a:ext cx="4416425" cy="259270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459740" y="1608455"/>
            <a:ext cx="11318875" cy="1198880"/>
          </a:xfrm>
          <a:prstGeom prst="rect">
            <a:avLst/>
          </a:prstGeom>
          <a:solidFill>
            <a:srgbClr val="1A2D44"/>
          </a:solidFill>
          <a:ln>
            <a:solidFill>
              <a:schemeClr val="accent3">
                <a:lumMod val="75000"/>
              </a:schemeClr>
            </a:solidFill>
          </a:ln>
        </p:spPr>
        <p:txBody>
          <a:bodyPr wrap="square">
            <a:spAutoFit/>
          </a:bodyPr>
          <a:p>
            <a:pPr algn="l" defTabSz="685800">
              <a:buClrTx/>
              <a:buSzTx/>
              <a:buFontTx/>
            </a:pPr>
            <a:r>
              <a:rPr lang="en-US" altLang="zh-CN" sz="2400" b="1" dirty="0">
                <a:solidFill>
                  <a:sysClr val="window" lastClr="FFFFFF"/>
                </a:solidFill>
              </a:rPr>
              <a:t>原文首段：Five years ago, I had a nine-to-five job, and I usually </a:t>
            </a:r>
            <a:r>
              <a:rPr lang="en-US" altLang="zh-CN" sz="2400" b="1" dirty="0">
                <a:solidFill>
                  <a:srgbClr val="44EEF2"/>
                </a:solidFill>
              </a:rPr>
              <a:t>commuted(通勤) to work</a:t>
            </a:r>
            <a:r>
              <a:rPr lang="en-US" altLang="zh-CN" sz="2400" b="1" dirty="0">
                <a:solidFill>
                  <a:sysClr val="window" lastClr="FFFFFF"/>
                </a:solidFill>
              </a:rPr>
              <a:t> by bus. Those </a:t>
            </a:r>
            <a:r>
              <a:rPr lang="en-US" altLang="zh-CN" sz="2400" b="1" dirty="0">
                <a:solidFill>
                  <a:srgbClr val="C59EE2"/>
                </a:solidFill>
              </a:rPr>
              <a:t>long tiring hours of travelling</a:t>
            </a:r>
            <a:r>
              <a:rPr lang="en-US" altLang="zh-CN" sz="2400" b="1" dirty="0">
                <a:solidFill>
                  <a:sysClr val="window" lastClr="FFFFFF"/>
                </a:solidFill>
              </a:rPr>
              <a:t> </a:t>
            </a:r>
            <a:r>
              <a:rPr lang="en-US" altLang="zh-CN" sz="2400" b="1" dirty="0">
                <a:solidFill>
                  <a:srgbClr val="FFFF00"/>
                </a:solidFill>
              </a:rPr>
              <a:t>were always</a:t>
            </a:r>
            <a:r>
              <a:rPr lang="en-US" altLang="zh-CN" sz="2400" b="1" dirty="0">
                <a:solidFill>
                  <a:sysClr val="window" lastClr="FFFFFF"/>
                </a:solidFill>
              </a:rPr>
              <a:t> </a:t>
            </a:r>
            <a:r>
              <a:rPr lang="en-US" altLang="zh-CN" sz="2400" b="1" dirty="0">
                <a:solidFill>
                  <a:srgbClr val="FFFF00"/>
                </a:solidFill>
              </a:rPr>
              <a:t>annoying</a:t>
            </a:r>
            <a:r>
              <a:rPr lang="en-US" altLang="zh-CN" sz="2400" b="1" dirty="0">
                <a:solidFill>
                  <a:sysClr val="window" lastClr="FFFFFF"/>
                </a:solidFill>
              </a:rPr>
              <a:t>. But </a:t>
            </a:r>
            <a:r>
              <a:rPr lang="en-US" altLang="zh-CN" sz="2400" b="1" dirty="0">
                <a:solidFill>
                  <a:srgbClr val="00B0F0"/>
                </a:solidFill>
              </a:rPr>
              <a:t>one day</a:t>
            </a:r>
            <a:r>
              <a:rPr lang="en-US" altLang="zh-CN" sz="2400" b="1" dirty="0">
                <a:solidFill>
                  <a:sysClr val="window" lastClr="FFFFFF"/>
                </a:solidFill>
              </a:rPr>
              <a:t>, it was </a:t>
            </a:r>
            <a:r>
              <a:rPr lang="en-US" altLang="zh-CN" sz="2400" b="1" dirty="0">
                <a:solidFill>
                  <a:srgbClr val="FF0000"/>
                </a:solidFill>
              </a:rPr>
              <a:t>healing</a:t>
            </a:r>
            <a:r>
              <a:rPr lang="en-US" altLang="zh-CN" sz="2400" b="1" dirty="0">
                <a:solidFill>
                  <a:sysClr val="window" lastClr="FFFFFF"/>
                </a:solidFill>
              </a:rPr>
              <a:t>.</a:t>
            </a:r>
            <a:r>
              <a:rPr lang="zh-CN" altLang="en-US" sz="2400" b="1" i="1">
                <a:solidFill>
                  <a:sysClr val="window" lastClr="FFFFFF"/>
                </a:solidFill>
                <a:sym typeface="微软雅黑" panose="020B0503020204020204" pitchFamily="34" charset="-122"/>
              </a:rPr>
              <a:t>（2021年3月浙江省名校协作体</a:t>
            </a:r>
            <a:r>
              <a:rPr lang="en-US" altLang="zh-CN" sz="2400" b="1" i="1">
                <a:solidFill>
                  <a:sysClr val="window" lastClr="FFFFFF"/>
                </a:solidFill>
                <a:sym typeface="微软雅黑" panose="020B0503020204020204" pitchFamily="34" charset="-122"/>
              </a:rPr>
              <a:t> </a:t>
            </a:r>
            <a:r>
              <a:rPr lang="zh-CN" altLang="en-US" sz="2400" b="1" i="1">
                <a:solidFill>
                  <a:sysClr val="window" lastClr="FFFFFF"/>
                </a:solidFill>
                <a:sym typeface="微软雅黑" panose="020B0503020204020204" pitchFamily="34" charset="-122"/>
              </a:rPr>
              <a:t>读后续写）</a:t>
            </a:r>
            <a:endParaRPr lang="zh-CN" altLang="en-US" sz="2400" b="1" dirty="0">
              <a:solidFill>
                <a:sysClr val="window" lastClr="FFFFFF"/>
              </a:solidFill>
            </a:endParaRPr>
          </a:p>
        </p:txBody>
      </p:sp>
      <p:sp>
        <p:nvSpPr>
          <p:cNvPr id="7" name="矩形 6"/>
          <p:cNvSpPr/>
          <p:nvPr/>
        </p:nvSpPr>
        <p:spPr>
          <a:xfrm>
            <a:off x="436245" y="3573145"/>
            <a:ext cx="11318875" cy="304609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b="1" dirty="0">
                <a:solidFill>
                  <a:sysClr val="window" lastClr="FFFFFF"/>
                </a:solidFill>
              </a:rPr>
              <a:t>：</a:t>
            </a:r>
            <a:r>
              <a:rPr sz="2400" b="1" dirty="0">
                <a:solidFill>
                  <a:sysClr val="window" lastClr="FFFFFF"/>
                </a:solidFill>
              </a:rPr>
              <a:t>The woman took some cheese bread to the old man and said "Don't worry. All is going well." It amazed me that what random actions of kindness could mean to the people who received it. </a:t>
            </a:r>
            <a:r>
              <a:rPr sz="2400" b="1" dirty="0">
                <a:solidFill>
                  <a:srgbClr val="00B0F0"/>
                </a:solidFill>
              </a:rPr>
              <a:t>From that day</a:t>
            </a:r>
            <a:r>
              <a:rPr sz="2400" b="1" dirty="0">
                <a:solidFill>
                  <a:sysClr val="window" lastClr="FFFFFF"/>
                </a:solidFill>
              </a:rPr>
              <a:t> I </a:t>
            </a:r>
            <a:r>
              <a:rPr sz="2400" b="1" dirty="0">
                <a:solidFill>
                  <a:srgbClr val="FFFF00"/>
                </a:solidFill>
              </a:rPr>
              <a:t>was not annoyed</a:t>
            </a:r>
            <a:r>
              <a:rPr sz="2400" b="1" dirty="0">
                <a:solidFill>
                  <a:sysClr val="window" lastClr="FFFFFF"/>
                </a:solidFill>
              </a:rPr>
              <a:t> at the </a:t>
            </a:r>
            <a:r>
              <a:rPr sz="2400" b="1" dirty="0">
                <a:solidFill>
                  <a:srgbClr val="C59EE2"/>
                </a:solidFill>
              </a:rPr>
              <a:t>long tiring hours of travelling</a:t>
            </a:r>
            <a:r>
              <a:rPr sz="2400" b="1" dirty="0">
                <a:solidFill>
                  <a:sysClr val="window" lastClr="FFFFFF"/>
                </a:solidFill>
              </a:rPr>
              <a:t> home any more. I felt </a:t>
            </a:r>
            <a:r>
              <a:rPr sz="2400" b="1" dirty="0">
                <a:solidFill>
                  <a:srgbClr val="FF0000"/>
                </a:solidFill>
              </a:rPr>
              <a:t>healed</a:t>
            </a:r>
            <a:r>
              <a:rPr sz="2400" b="1" dirty="0">
                <a:solidFill>
                  <a:sysClr val="window" lastClr="FFFFFF"/>
                </a:solidFill>
              </a:rPr>
              <a:t>, </a:t>
            </a:r>
            <a:r>
              <a:rPr sz="2400" b="1" dirty="0">
                <a:solidFill>
                  <a:srgbClr val="44EEF2"/>
                </a:solidFill>
              </a:rPr>
              <a:t>enjoying every moment commute to work</a:t>
            </a:r>
            <a:r>
              <a:rPr sz="2400" b="1" dirty="0">
                <a:solidFill>
                  <a:sysClr val="window" lastClr="FFFFFF"/>
                </a:solidFill>
              </a:rPr>
              <a:t>.</a:t>
            </a:r>
            <a:endParaRPr sz="2400" b="1" dirty="0">
              <a:solidFill>
                <a:sysClr val="window" lastClr="FFFFFF"/>
              </a:solidFill>
            </a:endParaRPr>
          </a:p>
          <a:p>
            <a:endParaRPr sz="2400" b="1" dirty="0"/>
          </a:p>
          <a:p>
            <a:r>
              <a:rPr sz="2400" b="1" dirty="0">
                <a:solidFill>
                  <a:sysClr val="window" lastClr="FFFFFF"/>
                </a:solidFill>
              </a:rPr>
              <a:t>☝</a:t>
            </a:r>
            <a:r>
              <a:rPr sz="2400" b="1" dirty="0">
                <a:solidFill>
                  <a:srgbClr val="FF0000"/>
                </a:solidFill>
                <a:latin typeface="微软雅黑" panose="020B0503020204020204" pitchFamily="34" charset="-122"/>
                <a:ea typeface="微软雅黑" panose="020B0503020204020204" pitchFamily="34" charset="-122"/>
              </a:rPr>
              <a:t>由此及彼</a:t>
            </a:r>
            <a:r>
              <a:rPr sz="2400" dirty="0">
                <a:solidFill>
                  <a:sysClr val="window" lastClr="FFFFFF"/>
                </a:solidFill>
              </a:rPr>
              <a:t>，尽管捉襟见肘、左支右绌，遭遇偷窃，经历痛苦和挣扎，该妇女依然相信善良，相信世间温情，释放着温暖和善意，她也用这份温情完成了自我救赎，治愈healing世人（包括作者）。</a:t>
            </a:r>
            <a:endParaRPr lang="zh-CN" altLang="en-US" sz="2400" dirty="0">
              <a:solidFill>
                <a:sysClr val="window" lastClr="FFFFFF"/>
              </a:solidFill>
            </a:endParaRPr>
          </a:p>
        </p:txBody>
      </p:sp>
      <p:sp>
        <p:nvSpPr>
          <p:cNvPr id="9" name="文本框 8"/>
          <p:cNvSpPr txBox="1"/>
          <p:nvPr/>
        </p:nvSpPr>
        <p:spPr>
          <a:xfrm>
            <a:off x="486847" y="895928"/>
            <a:ext cx="7560840" cy="565785"/>
          </a:xfrm>
          <a:prstGeom prst="rect">
            <a:avLst/>
          </a:prstGeom>
          <a:noFill/>
        </p:spPr>
        <p:txBody>
          <a:bodyPr wrap="square" rtlCol="0">
            <a:spAutoFit/>
          </a:bodyPr>
          <a:p>
            <a:pPr>
              <a:lnSpc>
                <a:spcPts val="37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③以环境描写为接应点 ——</a:t>
            </a:r>
            <a:r>
              <a:rPr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环境相同，心境不同</a:t>
            </a:r>
            <a:endParaRPr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 name="直接箭头连接符 12"/>
          <p:cNvCxnSpPr/>
          <p:nvPr/>
        </p:nvCxnSpPr>
        <p:spPr>
          <a:xfrm>
            <a:off x="1775460" y="2708910"/>
            <a:ext cx="3071495" cy="208851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9264650" y="1988820"/>
            <a:ext cx="95885" cy="2808605"/>
          </a:xfrm>
          <a:prstGeom prst="straightConnector1">
            <a:avLst/>
          </a:prstGeom>
          <a:noFill/>
          <a:ln w="41275" cap="flat" cmpd="sng" algn="ctr">
            <a:solidFill>
              <a:srgbClr val="49C6B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895850" y="2348865"/>
            <a:ext cx="5304790" cy="2160270"/>
          </a:xfrm>
          <a:prstGeom prst="straightConnector1">
            <a:avLst/>
          </a:prstGeom>
          <a:noFill/>
          <a:ln w="41275" cap="flat" cmpd="sng" algn="ctr">
            <a:solidFill>
              <a:schemeClr val="accent4">
                <a:lumMod val="60000"/>
                <a:lumOff val="40000"/>
              </a:scheme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5160010" y="2277110"/>
            <a:ext cx="5760085" cy="216027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7176135" y="2380615"/>
            <a:ext cx="1823720" cy="205676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98007" y="-4507354"/>
            <a:ext cx="13982364" cy="11365354"/>
          </a:xfrm>
          <a:prstGeom prst="rect">
            <a:avLst/>
          </a:prstGeom>
          <a:effectLst/>
        </p:spPr>
      </p:pic>
      <p:sp>
        <p:nvSpPr>
          <p:cNvPr id="2" name="椭圆 1"/>
          <p:cNvSpPr/>
          <p:nvPr/>
        </p:nvSpPr>
        <p:spPr>
          <a:xfrm>
            <a:off x="1664335" y="1220470"/>
            <a:ext cx="5026660" cy="4596765"/>
          </a:xfrm>
          <a:prstGeom prst="ellipse">
            <a:avLst/>
          </a:prstGeom>
          <a:noFill/>
          <a:ln w="44450" cap="flat" cmpd="sng" algn="ctr">
            <a:solidFill>
              <a:srgbClr val="00B0F0"/>
            </a:solidFill>
            <a:prstDash val="solid"/>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8" name="虚线圈小"/>
          <p:cNvSpPr/>
          <p:nvPr/>
        </p:nvSpPr>
        <p:spPr>
          <a:xfrm>
            <a:off x="1807210" y="1382395"/>
            <a:ext cx="4757420" cy="4302125"/>
          </a:xfrm>
          <a:prstGeom prst="ellipse">
            <a:avLst/>
          </a:prstGeom>
          <a:noFill/>
          <a:ln w="9525" cap="flat" cmpd="sng" algn="ctr">
            <a:solidFill>
              <a:srgbClr val="C61010">
                <a:alpha val="97000"/>
              </a:srgbClr>
            </a:solidFill>
            <a:prstDash val="dash"/>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9" name="虚线圈大"/>
          <p:cNvSpPr>
            <a:spLocks noChangeArrowheads="1"/>
          </p:cNvSpPr>
          <p:nvPr/>
        </p:nvSpPr>
        <p:spPr bwMode="auto">
          <a:xfrm>
            <a:off x="1592580" y="1093470"/>
            <a:ext cx="5026660" cy="4928870"/>
          </a:xfrm>
          <a:prstGeom prst="ellipse">
            <a:avLst/>
          </a:prstGeom>
          <a:noFill/>
          <a:ln w="9525" algn="ctr">
            <a:solidFill>
              <a:srgbClr val="70AD47">
                <a:lumMod val="20000"/>
                <a:lumOff val="80000"/>
              </a:srgb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0" name="椭圆 19"/>
          <p:cNvSpPr>
            <a:spLocks noChangeArrowheads="1"/>
          </p:cNvSpPr>
          <p:nvPr/>
        </p:nvSpPr>
        <p:spPr bwMode="auto">
          <a:xfrm>
            <a:off x="2195830" y="3041015"/>
            <a:ext cx="171450" cy="21590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2" name="TextBox 8"/>
          <p:cNvSpPr txBox="1">
            <a:spLocks noChangeArrowheads="1"/>
          </p:cNvSpPr>
          <p:nvPr/>
        </p:nvSpPr>
        <p:spPr bwMode="auto">
          <a:xfrm rot="-463027">
            <a:off x="1432560" y="2113915"/>
            <a:ext cx="49491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smtClean="0">
                <a:solidFill>
                  <a:srgbClr val="FFFF00"/>
                </a:solidFill>
                <a:latin typeface="华文琥珀" panose="02010800040101010101" pitchFamily="2" charset="-122"/>
                <a:ea typeface="华文琥珀" panose="02010800040101010101" pitchFamily="2" charset="-122"/>
              </a:rPr>
              <a:t>基于叙事特征，深度解读语篇</a:t>
            </a:r>
            <a:endParaRPr lang="zh-CN" altLang="en-US" sz="2800" b="1" i="1" dirty="0" smtClean="0">
              <a:solidFill>
                <a:srgbClr val="FFFF00"/>
              </a:solidFill>
              <a:latin typeface="华文琥珀" panose="02010800040101010101" pitchFamily="2" charset="-122"/>
              <a:ea typeface="华文琥珀" panose="02010800040101010101" pitchFamily="2" charset="-122"/>
            </a:endParaRPr>
          </a:p>
        </p:txBody>
      </p:sp>
      <p:sp>
        <p:nvSpPr>
          <p:cNvPr id="23" name="文本框 22"/>
          <p:cNvSpPr txBox="1"/>
          <p:nvPr>
            <p:custDataLst>
              <p:tags r:id="rId2"/>
            </p:custDataLst>
          </p:nvPr>
        </p:nvSpPr>
        <p:spPr>
          <a:xfrm>
            <a:off x="3184463" y="4339714"/>
            <a:ext cx="2421890" cy="1106805"/>
          </a:xfrm>
          <a:prstGeom prst="rect">
            <a:avLst/>
          </a:prstGeom>
          <a:noFill/>
        </p:spPr>
        <p:txBody>
          <a:bodyPr wrap="square" rtlCol="0">
            <a:spAutoFit/>
          </a:bodyPr>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02</a:t>
            </a:r>
            <a:endParaRPr lang="zh-CN" altLang="en-US"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24" name="椭圆 23"/>
          <p:cNvSpPr/>
          <p:nvPr/>
        </p:nvSpPr>
        <p:spPr>
          <a:xfrm>
            <a:off x="3392954" y="3901425"/>
            <a:ext cx="2155448" cy="1984575"/>
          </a:xfrm>
          <a:prstGeom prst="ellipse">
            <a:avLst/>
          </a:prstGeom>
          <a:noFill/>
          <a:ln w="12700" cap="flat" cmpd="sng" algn="ctr">
            <a:gradFill>
              <a:gsLst>
                <a:gs pos="0">
                  <a:srgbClr val="FFFFFF"/>
                </a:gs>
                <a:gs pos="90000">
                  <a:srgbClr val="FFFFFF">
                    <a:alpha val="0"/>
                  </a:srgbClr>
                </a:gs>
              </a:gsLst>
              <a:lin ang="5400000" scaled="1"/>
            </a:gradFill>
            <a:prstDash val="solid"/>
            <a:miter lim="800000"/>
          </a:ln>
          <a:effectLst/>
          <a:extLst>
            <a:ext uri="{909E8E84-426E-40DD-AFC4-6F175D3DCCD1}">
              <a14:hiddenFill xmlns:a14="http://schemas.microsoft.com/office/drawing/2010/main">
                <a:solidFill>
                  <a:srgbClr val="B2871B"/>
                </a:solidFill>
              </a14:hiddenFill>
            </a:ext>
          </a:extLst>
        </p:spPr>
        <p:txBody>
          <a:bodyPr rtlCol="0" anchor="ctr"/>
          <a:p>
            <a:pPr algn="ctr"/>
            <a:endParaRPr lang="zh-CN" altLang="en-US">
              <a:solidFill>
                <a:srgbClr val="FFFFFF"/>
              </a:solidFill>
            </a:endParaRPr>
          </a:p>
        </p:txBody>
      </p:sp>
      <p:sp>
        <p:nvSpPr>
          <p:cNvPr id="4" name="文本框 3"/>
          <p:cNvSpPr txBox="1"/>
          <p:nvPr/>
        </p:nvSpPr>
        <p:spPr>
          <a:xfrm>
            <a:off x="5231765" y="4797425"/>
            <a:ext cx="6424930" cy="706755"/>
          </a:xfrm>
          <a:prstGeom prst="rect">
            <a:avLst/>
          </a:prstGeom>
          <a:noFill/>
        </p:spPr>
        <p:txBody>
          <a:bodyPr wrap="square" rtlCol="0" anchor="t">
            <a:spAutoFit/>
          </a:bodyPr>
          <a:p>
            <a:r>
              <a:rPr lang="zh-CN" altLang="en-US" sz="4000" b="1">
                <a:solidFill>
                  <a:schemeClr val="bg1"/>
                </a:solidFill>
                <a:latin typeface="微软雅黑" panose="020B0503020204020204" pitchFamily="34" charset="-122"/>
                <a:ea typeface="微软雅黑" panose="020B0503020204020204" pitchFamily="34" charset="-122"/>
              </a:rPr>
              <a:t>搭建中观语篇意识的脚手架</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5" name="A"/>
          <p:cNvSpPr txBox="1">
            <a:spLocks noChangeArrowheads="1"/>
          </p:cNvSpPr>
          <p:nvPr/>
        </p:nvSpPr>
        <p:spPr bwMode="auto">
          <a:xfrm rot="21097302">
            <a:off x="927735" y="2861945"/>
            <a:ext cx="73939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让逻辑思维插上腾飞的翅膀</a:t>
            </a:r>
            <a:endParaRPr lang="zh-CN" altLang="en-US" sz="4400" b="1" i="1" dirty="0">
              <a:solidFill>
                <a:srgbClr val="FF0000"/>
              </a:solidFill>
              <a:latin typeface="Arial Narrow" panose="020B060602020203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3" presetClass="entr" presetSubtype="16" fill="hold" grpId="2"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par>
                                <p:cTn id="16" presetID="1" presetClass="entr" presetSubtype="0" fill="hold" grpId="1" nodeType="withEffect">
                                  <p:stCondLst>
                                    <p:cond delay="300"/>
                                  </p:stCondLst>
                                  <p:childTnLst>
                                    <p:set>
                                      <p:cBhvr>
                                        <p:cTn id="17" dur="1" fill="hold">
                                          <p:stCondLst>
                                            <p:cond delay="0"/>
                                          </p:stCondLst>
                                        </p:cTn>
                                        <p:tgtEl>
                                          <p:spTgt spid="18"/>
                                        </p:tgtEl>
                                        <p:attrNameLst>
                                          <p:attrName>style.visibility</p:attrName>
                                        </p:attrNameLst>
                                      </p:cBhvr>
                                      <p:to>
                                        <p:strVal val="visible"/>
                                      </p:to>
                                    </p:set>
                                  </p:childTnLst>
                                </p:cTn>
                              </p:par>
                              <p:par>
                                <p:cTn id="18" presetID="21" presetClass="entr" presetSubtype="1" fill="hold" grpId="0"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8" presetClass="emph" presetSubtype="0" repeatCount="indefinite" fill="hold" grpId="0" nodeType="withEffect">
                                  <p:stCondLst>
                                    <p:cond delay="0"/>
                                  </p:stCondLst>
                                  <p:childTnLst>
                                    <p:animRot by="21600000">
                                      <p:cBhvr>
                                        <p:cTn id="22" dur="4000" fill="hold"/>
                                        <p:tgtEl>
                                          <p:spTgt spid="18"/>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5000" fill="hold"/>
                                        <p:tgtEl>
                                          <p:spTgt spid="19"/>
                                        </p:tgtEl>
                                        <p:attrNameLst>
                                          <p:attrName>r</p:attrName>
                                        </p:attrNameLst>
                                      </p:cBhvr>
                                    </p:animRot>
                                  </p:childTnLst>
                                </p:cTn>
                              </p:par>
                              <p:par>
                                <p:cTn id="25" presetID="1" presetClass="entr" presetSubtype="0" fill="hold" grpId="1"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28" dur="2000" fill="hold"/>
                                        <p:tgtEl>
                                          <p:spTgt spid="20"/>
                                        </p:tgtEl>
                                        <p:attrNameLst>
                                          <p:attrName>ppt_x</p:attrName>
                                          <p:attrName>ppt_y</p:attrName>
                                        </p:attrNameLst>
                                      </p:cBhvr>
                                      <p:rCtr x="1739800" y="-23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entr" presetSubtype="0" fill="hold" grpId="0" nodeType="withEffect">
                                  <p:stCondLst>
                                    <p:cond delay="52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
                                        <p:tgtEl>
                                          <p:spTgt spid="5"/>
                                        </p:tgtEl>
                                      </p:cBhvr>
                                    </p:animEffect>
                                    <p:anim calcmode="lin" valueType="num">
                                      <p:cBhvr>
                                        <p:cTn id="36" dur="200" fill="hold"/>
                                        <p:tgtEl>
                                          <p:spTgt spid="5"/>
                                        </p:tgtEl>
                                        <p:attrNameLst>
                                          <p:attrName>ppt_x</p:attrName>
                                        </p:attrNameLst>
                                      </p:cBhvr>
                                      <p:tavLst>
                                        <p:tav tm="0">
                                          <p:val>
                                            <p:strVal val="#ppt_x"/>
                                          </p:val>
                                        </p:tav>
                                        <p:tav tm="100000">
                                          <p:val>
                                            <p:strVal val="#ppt_x"/>
                                          </p:val>
                                        </p:tav>
                                      </p:tavLst>
                                    </p:anim>
                                    <p:anim calcmode="lin" valueType="num">
                                      <p:cBhvr>
                                        <p:cTn id="37" dur="2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8" grpId="1" bldLvl="0" animBg="1"/>
      <p:bldP spid="18" grpId="2" bldLvl="0" animBg="1"/>
      <p:bldP spid="19" grpId="0" bldLvl="0" animBg="1"/>
      <p:bldP spid="19" grpId="1" bldLvl="0" animBg="1"/>
      <p:bldP spid="20" grpId="0" bldLvl="0" animBg="1"/>
      <p:bldP spid="20" grpId="1" bldLvl="0" animBg="1"/>
      <p:bldP spid="22" grpId="0"/>
      <p:bldP spid="23" grpId="0"/>
      <p:bldP spid="23" grpId="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690372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The Conflict-Crisis-Resolution Model</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30870" y="-63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73" name="Rectangle 6"/>
          <p:cNvSpPr>
            <a:spLocks noChangeArrowheads="1"/>
          </p:cNvSpPr>
          <p:nvPr/>
        </p:nvSpPr>
        <p:spPr bwMode="auto">
          <a:xfrm>
            <a:off x="8460423" y="3542348"/>
            <a:ext cx="719138" cy="468313"/>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4" name="Rectangle 6"/>
          <p:cNvSpPr>
            <a:spLocks noChangeArrowheads="1"/>
          </p:cNvSpPr>
          <p:nvPr/>
        </p:nvSpPr>
        <p:spPr bwMode="auto">
          <a:xfrm>
            <a:off x="6237605" y="3541395"/>
            <a:ext cx="719138" cy="468313"/>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5" name="Rectangle 6"/>
          <p:cNvSpPr>
            <a:spLocks noChangeArrowheads="1"/>
          </p:cNvSpPr>
          <p:nvPr/>
        </p:nvSpPr>
        <p:spPr bwMode="auto">
          <a:xfrm>
            <a:off x="3643948" y="3510915"/>
            <a:ext cx="719138" cy="468313"/>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2" name="Rectangle 7"/>
          <p:cNvSpPr>
            <a:spLocks noChangeArrowheads="1"/>
          </p:cNvSpPr>
          <p:nvPr/>
        </p:nvSpPr>
        <p:spPr bwMode="auto">
          <a:xfrm>
            <a:off x="9158923" y="3110548"/>
            <a:ext cx="719138" cy="466725"/>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1" name="Rectangle 7"/>
          <p:cNvSpPr>
            <a:spLocks noChangeArrowheads="1"/>
          </p:cNvSpPr>
          <p:nvPr/>
        </p:nvSpPr>
        <p:spPr bwMode="auto">
          <a:xfrm>
            <a:off x="6900228" y="3108008"/>
            <a:ext cx="719138" cy="466725"/>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0" name="Rectangle 7"/>
          <p:cNvSpPr>
            <a:spLocks noChangeArrowheads="1"/>
          </p:cNvSpPr>
          <p:nvPr/>
        </p:nvSpPr>
        <p:spPr bwMode="auto">
          <a:xfrm>
            <a:off x="4321493" y="3108325"/>
            <a:ext cx="719138" cy="466725"/>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5" name="Rectangle 6"/>
          <p:cNvSpPr>
            <a:spLocks noChangeArrowheads="1"/>
          </p:cNvSpPr>
          <p:nvPr/>
        </p:nvSpPr>
        <p:spPr bwMode="auto">
          <a:xfrm>
            <a:off x="1109663" y="3510598"/>
            <a:ext cx="719138" cy="468313"/>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6" name="Rectangle 7"/>
          <p:cNvSpPr>
            <a:spLocks noChangeArrowheads="1"/>
          </p:cNvSpPr>
          <p:nvPr/>
        </p:nvSpPr>
        <p:spPr bwMode="auto">
          <a:xfrm>
            <a:off x="1786890" y="3094990"/>
            <a:ext cx="719138" cy="466725"/>
          </a:xfrm>
          <a:prstGeom prst="rect">
            <a:avLst/>
          </a:prstGeom>
          <a:solidFill>
            <a:srgbClr val="0070C0"/>
          </a:solidFill>
          <a:ln>
            <a:noFill/>
          </a:ln>
        </p:spPr>
        <p:txBody>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3" name="Freeform 14"/>
          <p:cNvSpPr/>
          <p:nvPr/>
        </p:nvSpPr>
        <p:spPr bwMode="auto">
          <a:xfrm>
            <a:off x="47625" y="3141345"/>
            <a:ext cx="12033250" cy="868680"/>
          </a:xfrm>
          <a:custGeom>
            <a:avLst/>
            <a:gdLst>
              <a:gd name="T0" fmla="*/ 8759825 w 5536"/>
              <a:gd name="T1" fmla="*/ 311150 h 324"/>
              <a:gd name="T2" fmla="*/ 8759825 w 5536"/>
              <a:gd name="T3" fmla="*/ 203200 h 324"/>
              <a:gd name="T4" fmla="*/ 8585200 w 5536"/>
              <a:gd name="T5" fmla="*/ 28575 h 324"/>
              <a:gd name="T6" fmla="*/ 8531225 w 5536"/>
              <a:gd name="T7" fmla="*/ 50800 h 324"/>
              <a:gd name="T8" fmla="*/ 8531225 w 5536"/>
              <a:gd name="T9" fmla="*/ 130175 h 324"/>
              <a:gd name="T10" fmla="*/ 8455025 w 5536"/>
              <a:gd name="T11" fmla="*/ 206375 h 324"/>
              <a:gd name="T12" fmla="*/ 0 w 5536"/>
              <a:gd name="T13" fmla="*/ 206375 h 324"/>
              <a:gd name="T14" fmla="*/ 1588 w 5536"/>
              <a:gd name="T15" fmla="*/ 306388 h 324"/>
              <a:gd name="T16" fmla="*/ 8455025 w 5536"/>
              <a:gd name="T17" fmla="*/ 307975 h 324"/>
              <a:gd name="T18" fmla="*/ 8531225 w 5536"/>
              <a:gd name="T19" fmla="*/ 384175 h 324"/>
              <a:gd name="T20" fmla="*/ 8531225 w 5536"/>
              <a:gd name="T21" fmla="*/ 463550 h 324"/>
              <a:gd name="T22" fmla="*/ 8585200 w 5536"/>
              <a:gd name="T23" fmla="*/ 485775 h 324"/>
              <a:gd name="T24" fmla="*/ 8759825 w 5536"/>
              <a:gd name="T25" fmla="*/ 311150 h 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chemeClr val="tx2">
              <a:lumMod val="60000"/>
              <a:lumOff val="4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4" name="Freeform 15"/>
          <p:cNvSpPr/>
          <p:nvPr/>
        </p:nvSpPr>
        <p:spPr bwMode="auto">
          <a:xfrm>
            <a:off x="1109429" y="3077687"/>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7" name="Freeform 15"/>
          <p:cNvSpPr/>
          <p:nvPr/>
        </p:nvSpPr>
        <p:spPr bwMode="auto">
          <a:xfrm>
            <a:off x="3644170" y="3108642"/>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8" name="Freeform 15"/>
          <p:cNvSpPr/>
          <p:nvPr/>
        </p:nvSpPr>
        <p:spPr bwMode="auto">
          <a:xfrm>
            <a:off x="6223291" y="3110708"/>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69" name="Freeform 15"/>
          <p:cNvSpPr/>
          <p:nvPr/>
        </p:nvSpPr>
        <p:spPr bwMode="auto">
          <a:xfrm>
            <a:off x="8498850" y="3108642"/>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sp>
        <p:nvSpPr>
          <p:cNvPr id="76" name="泪滴形 75"/>
          <p:cNvSpPr/>
          <p:nvPr/>
        </p:nvSpPr>
        <p:spPr>
          <a:xfrm>
            <a:off x="1406525" y="2101215"/>
            <a:ext cx="1734185" cy="938530"/>
          </a:xfrm>
          <a:prstGeom prst="teardrop">
            <a:avLst/>
          </a:prstGeom>
          <a:solidFill>
            <a:srgbClr val="002060"/>
          </a:solidFill>
          <a:ln w="25400" cap="flat" cmpd="sng" algn="ctr">
            <a:solidFill>
              <a:schemeClr val="bg1"/>
            </a:solidFill>
            <a:prstDash val="soli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p:txBody>
      </p:sp>
      <p:sp>
        <p:nvSpPr>
          <p:cNvPr id="77" name="Rectangle 28"/>
          <p:cNvSpPr>
            <a:spLocks noChangeArrowheads="1"/>
          </p:cNvSpPr>
          <p:nvPr/>
        </p:nvSpPr>
        <p:spPr bwMode="auto">
          <a:xfrm>
            <a:off x="2722245" y="4131945"/>
            <a:ext cx="2477135" cy="73850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personal character</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a:t>
            </a:r>
            <a:r>
              <a:rPr kumimoji="0" lang="zh-CN" altLang="en-US"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人物性格</a:t>
            </a:r>
            <a:r>
              <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a:t>
            </a:r>
            <a:endPar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endParaRPr>
          </a:p>
        </p:txBody>
      </p:sp>
      <p:sp>
        <p:nvSpPr>
          <p:cNvPr id="78" name="泪滴形 77"/>
          <p:cNvSpPr/>
          <p:nvPr/>
        </p:nvSpPr>
        <p:spPr>
          <a:xfrm>
            <a:off x="8993505" y="2109470"/>
            <a:ext cx="2308225" cy="930910"/>
          </a:xfrm>
          <a:prstGeom prst="teardrop">
            <a:avLst/>
          </a:prstGeom>
          <a:solidFill>
            <a:srgbClr val="002060"/>
          </a:solidFill>
          <a:ln w="25400" cap="flat" cmpd="sng" algn="ctr">
            <a:solidFill>
              <a:schemeClr val="bg1"/>
            </a:solidFill>
            <a:prstDash val="solid"/>
          </a:ln>
          <a:effectLst>
            <a:outerShdw blurRad="50800" dist="38100" dir="18900000" algn="bl" rotWithShape="0">
              <a:srgbClr val="002060">
                <a:alpha val="40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ea"/>
            </a:endParaRPr>
          </a:p>
        </p:txBody>
      </p:sp>
      <p:sp>
        <p:nvSpPr>
          <p:cNvPr id="79" name="泪滴形 78"/>
          <p:cNvSpPr/>
          <p:nvPr/>
        </p:nvSpPr>
        <p:spPr>
          <a:xfrm>
            <a:off x="6671945" y="2104390"/>
            <a:ext cx="1734185" cy="935990"/>
          </a:xfrm>
          <a:prstGeom prst="teardrop">
            <a:avLst/>
          </a:prstGeom>
          <a:solidFill>
            <a:srgbClr val="002060"/>
          </a:solidFill>
          <a:ln w="25400" cap="flat" cmpd="sng" algn="ctr">
            <a:solidFill>
              <a:schemeClr val="bg1"/>
            </a:solidFill>
            <a:prstDash val="soli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ea"/>
            </a:endParaRPr>
          </a:p>
        </p:txBody>
      </p:sp>
      <p:sp>
        <p:nvSpPr>
          <p:cNvPr id="80" name="泪滴形 79"/>
          <p:cNvSpPr/>
          <p:nvPr/>
        </p:nvSpPr>
        <p:spPr>
          <a:xfrm>
            <a:off x="3575685" y="2096770"/>
            <a:ext cx="2374900" cy="943610"/>
          </a:xfrm>
          <a:prstGeom prst="teardrop">
            <a:avLst/>
          </a:prstGeom>
          <a:solidFill>
            <a:srgbClr val="002060"/>
          </a:solidFill>
          <a:ln w="25400" cap="flat" cmpd="sng" algn="ctr">
            <a:solidFill>
              <a:schemeClr val="bg1"/>
            </a:solidFill>
            <a:prstDash val="solid"/>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ea"/>
            </a:endParaRPr>
          </a:p>
        </p:txBody>
      </p:sp>
      <p:sp>
        <p:nvSpPr>
          <p:cNvPr id="2" name="矩形 1"/>
          <p:cNvSpPr/>
          <p:nvPr/>
        </p:nvSpPr>
        <p:spPr>
          <a:xfrm>
            <a:off x="1406525" y="2196465"/>
            <a:ext cx="1746250" cy="4603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rPr>
              <a:t>Beginning</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endParaRPr>
          </a:p>
        </p:txBody>
      </p:sp>
      <p:sp>
        <p:nvSpPr>
          <p:cNvPr id="12329" name="矩形 4"/>
          <p:cNvSpPr/>
          <p:nvPr/>
        </p:nvSpPr>
        <p:spPr>
          <a:xfrm>
            <a:off x="3719830" y="2277110"/>
            <a:ext cx="2503170" cy="460375"/>
          </a:xfrm>
          <a:prstGeom prst="rect">
            <a:avLst/>
          </a:prstGeom>
          <a:noFill/>
          <a:ln w="9525">
            <a:noFill/>
          </a:ln>
        </p:spPr>
        <p:txBody>
          <a:bodyPr wrap="square">
            <a:spAutoFit/>
          </a:bodyPr>
          <a:p>
            <a:r>
              <a:rPr lang="en-US" altLang="zh-CN" sz="2400" b="1" dirty="0">
                <a:solidFill>
                  <a:sysClr val="window" lastClr="FFFFFF"/>
                </a:solidFill>
                <a:latin typeface="微软雅黑" panose="020B0503020204020204" pitchFamily="34" charset="-122"/>
                <a:ea typeface="微软雅黑" panose="020B0503020204020204" pitchFamily="34" charset="-122"/>
              </a:rPr>
              <a:t>Development </a:t>
            </a:r>
            <a:endParaRPr lang="en-US" altLang="zh-CN" sz="2400" b="1" dirty="0">
              <a:solidFill>
                <a:sysClr val="window" lastClr="FFFFFF"/>
              </a:solidFill>
              <a:latin typeface="微软雅黑" panose="020B0503020204020204" pitchFamily="34" charset="-122"/>
              <a:ea typeface="微软雅黑" panose="020B0503020204020204" pitchFamily="34" charset="-122"/>
            </a:endParaRPr>
          </a:p>
        </p:txBody>
      </p:sp>
      <p:sp>
        <p:nvSpPr>
          <p:cNvPr id="12330" name="矩形 5"/>
          <p:cNvSpPr/>
          <p:nvPr/>
        </p:nvSpPr>
        <p:spPr>
          <a:xfrm>
            <a:off x="6957060" y="2277110"/>
            <a:ext cx="1221740" cy="460375"/>
          </a:xfrm>
          <a:prstGeom prst="rect">
            <a:avLst/>
          </a:prstGeom>
          <a:noFill/>
          <a:ln w="9525">
            <a:noFill/>
          </a:ln>
        </p:spPr>
        <p:txBody>
          <a:bodyPr wrap="none">
            <a:spAutoFit/>
          </a:bodyPr>
          <a:p>
            <a:r>
              <a:rPr lang="en-US" altLang="zh-CN" sz="2400" b="1" dirty="0">
                <a:solidFill>
                  <a:sysClr val="window" lastClr="FFFFFF"/>
                </a:solidFill>
                <a:latin typeface="微软雅黑" panose="020B0503020204020204" pitchFamily="34" charset="-122"/>
                <a:ea typeface="微软雅黑" panose="020B0503020204020204" pitchFamily="34" charset="-122"/>
              </a:rPr>
              <a:t>Climax</a:t>
            </a:r>
            <a:endParaRPr lang="en-US" altLang="zh-CN" sz="2400" b="1" dirty="0">
              <a:solidFill>
                <a:sysClr val="window" lastClr="FFFFFF"/>
              </a:solidFill>
              <a:latin typeface="微软雅黑" panose="020B0503020204020204" pitchFamily="34" charset="-122"/>
              <a:ea typeface="微软雅黑" panose="020B0503020204020204" pitchFamily="34" charset="-122"/>
            </a:endParaRPr>
          </a:p>
        </p:txBody>
      </p:sp>
      <p:sp>
        <p:nvSpPr>
          <p:cNvPr id="7" name="矩形 6"/>
          <p:cNvSpPr/>
          <p:nvPr/>
        </p:nvSpPr>
        <p:spPr>
          <a:xfrm>
            <a:off x="9264650" y="2132648"/>
            <a:ext cx="1958340" cy="82994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Ending</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-Resolution</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4" name="Rectangle 28"/>
          <p:cNvSpPr>
            <a:spLocks noChangeArrowheads="1"/>
          </p:cNvSpPr>
          <p:nvPr/>
        </p:nvSpPr>
        <p:spPr bwMode="auto">
          <a:xfrm>
            <a:off x="2722245" y="4982210"/>
            <a:ext cx="2472055"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Foreshadowing</a:t>
            </a:r>
            <a:endPar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a:t>
            </a:r>
            <a:r>
              <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伏笔</a:t>
            </a: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a:t>
            </a:r>
            <a:endPar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12336" name="图片 9"/>
          <p:cNvPicPr>
            <a:picLocks noChangeAspect="1"/>
          </p:cNvPicPr>
          <p:nvPr/>
        </p:nvPicPr>
        <p:blipFill>
          <a:blip r:embed="rId3"/>
          <a:stretch>
            <a:fillRect/>
          </a:stretch>
        </p:blipFill>
        <p:spPr>
          <a:xfrm>
            <a:off x="1686878" y="3470910"/>
            <a:ext cx="241300" cy="314325"/>
          </a:xfrm>
          <a:prstGeom prst="rect">
            <a:avLst/>
          </a:prstGeom>
          <a:noFill/>
          <a:ln w="9525">
            <a:noFill/>
          </a:ln>
        </p:spPr>
      </p:pic>
      <p:pic>
        <p:nvPicPr>
          <p:cNvPr id="12337" name="图片 10"/>
          <p:cNvPicPr>
            <a:picLocks noChangeAspect="1"/>
          </p:cNvPicPr>
          <p:nvPr/>
        </p:nvPicPr>
        <p:blipFill>
          <a:blip r:embed="rId4"/>
          <a:stretch>
            <a:fillRect/>
          </a:stretch>
        </p:blipFill>
        <p:spPr>
          <a:xfrm>
            <a:off x="4230688" y="3398520"/>
            <a:ext cx="223837" cy="290513"/>
          </a:xfrm>
          <a:prstGeom prst="rect">
            <a:avLst/>
          </a:prstGeom>
          <a:noFill/>
          <a:ln w="9525">
            <a:noFill/>
          </a:ln>
        </p:spPr>
      </p:pic>
      <p:sp>
        <p:nvSpPr>
          <p:cNvPr id="90" name="Shape 588"/>
          <p:cNvSpPr/>
          <p:nvPr/>
        </p:nvSpPr>
        <p:spPr>
          <a:xfrm>
            <a:off x="6900228" y="3373120"/>
            <a:ext cx="247650" cy="311150"/>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defRPr sz="3000">
                <a:effectLst>
                  <a:outerShdw blurRad="38100" dist="38100" dir="2700000" rotWithShape="0">
                    <a:srgbClr val="000000"/>
                  </a:outerShdw>
                </a:effectLst>
              </a:defRPr>
            </a:pPr>
            <a:endParaRPr kumimoji="0" sz="3000" b="0" i="0" u="none" strike="noStrike" kern="1200" cap="none" spc="0" normalizeH="0" baseline="0" noProof="0">
              <a:ln>
                <a:noFill/>
              </a:ln>
              <a:solidFill>
                <a:sysClr val="window" lastClr="FFFFFF"/>
              </a:solidFill>
              <a:effectLst>
                <a:outerShdw blurRad="38100" dist="38100" dir="2700000" rotWithShape="0">
                  <a:srgbClr val="000000"/>
                </a:outerShdw>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2339" name="图片 11"/>
          <p:cNvPicPr>
            <a:picLocks noChangeAspect="1"/>
          </p:cNvPicPr>
          <p:nvPr/>
        </p:nvPicPr>
        <p:blipFill>
          <a:blip r:embed="rId5"/>
          <a:stretch>
            <a:fillRect/>
          </a:stretch>
        </p:blipFill>
        <p:spPr>
          <a:xfrm>
            <a:off x="8974773" y="3413760"/>
            <a:ext cx="409575" cy="371475"/>
          </a:xfrm>
          <a:prstGeom prst="rect">
            <a:avLst/>
          </a:prstGeom>
          <a:noFill/>
          <a:ln w="9525">
            <a:noFill/>
          </a:ln>
        </p:spPr>
      </p:pic>
      <p:sp>
        <p:nvSpPr>
          <p:cNvPr id="5" name="Rectangle 28"/>
          <p:cNvSpPr>
            <a:spLocks noChangeArrowheads="1"/>
          </p:cNvSpPr>
          <p:nvPr/>
        </p:nvSpPr>
        <p:spPr bwMode="auto">
          <a:xfrm>
            <a:off x="5520055" y="4131945"/>
            <a:ext cx="2107565"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Conflict</a:t>
            </a:r>
            <a:endPar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a:t>
            </a:r>
            <a:r>
              <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冲突</a:t>
            </a: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a:t>
            </a:r>
            <a:endPar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6" name="Rectangle 28"/>
          <p:cNvSpPr>
            <a:spLocks noChangeArrowheads="1"/>
          </p:cNvSpPr>
          <p:nvPr/>
        </p:nvSpPr>
        <p:spPr bwMode="auto">
          <a:xfrm>
            <a:off x="7837805" y="4105275"/>
            <a:ext cx="2107565"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Inclusio</a:t>
            </a:r>
            <a:endPar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a:t>
            </a:r>
            <a:r>
              <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首尾呼应</a:t>
            </a: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a:t>
            </a:r>
            <a:endParaRPr kumimoji="0" lang="zh-CN" altLang="en-US"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10" name="Rectangle 28"/>
          <p:cNvSpPr>
            <a:spLocks noChangeArrowheads="1"/>
          </p:cNvSpPr>
          <p:nvPr/>
        </p:nvSpPr>
        <p:spPr bwMode="auto">
          <a:xfrm>
            <a:off x="2722245" y="5871845"/>
            <a:ext cx="2477770"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Suspense</a:t>
            </a:r>
            <a:endPar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(悬念)</a:t>
            </a:r>
            <a:endPar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11" name="Rectangle 28"/>
          <p:cNvSpPr>
            <a:spLocks noChangeArrowheads="1"/>
          </p:cNvSpPr>
          <p:nvPr/>
        </p:nvSpPr>
        <p:spPr bwMode="auto">
          <a:xfrm>
            <a:off x="496570" y="4110990"/>
            <a:ext cx="2010410" cy="73850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Setting</a:t>
            </a:r>
            <a:endPar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a:t>
            </a:r>
            <a:r>
              <a:rPr kumimoji="0" lang="zh-CN" altLang="en-US"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故事背景</a:t>
            </a:r>
            <a:r>
              <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rPr>
              <a:t>)</a:t>
            </a:r>
            <a:endParaRPr kumimoji="0" lang="en-US" altLang="zh-CN" sz="2000" b="1"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ea"/>
            </a:endParaRPr>
          </a:p>
        </p:txBody>
      </p:sp>
      <p:pic>
        <p:nvPicPr>
          <p:cNvPr id="12" name="图片 11"/>
          <p:cNvPicPr>
            <a:picLocks noChangeAspect="1"/>
          </p:cNvPicPr>
          <p:nvPr/>
        </p:nvPicPr>
        <p:blipFill>
          <a:blip r:embed="rId6"/>
          <a:stretch>
            <a:fillRect/>
          </a:stretch>
        </p:blipFill>
        <p:spPr>
          <a:xfrm rot="15708859" flipH="1">
            <a:off x="7809230" y="683260"/>
            <a:ext cx="1508125" cy="9491980"/>
          </a:xfrm>
          <a:prstGeom prst="rect">
            <a:avLst/>
          </a:prstGeom>
          <a:noFill/>
          <a:ln w="9525">
            <a:noFill/>
          </a:ln>
        </p:spPr>
      </p:pic>
      <p:sp>
        <p:nvSpPr>
          <p:cNvPr id="9" name="矩形 8"/>
          <p:cNvSpPr/>
          <p:nvPr/>
        </p:nvSpPr>
        <p:spPr>
          <a:xfrm rot="20728751">
            <a:off x="5243830" y="5451475"/>
            <a:ext cx="7095490" cy="521970"/>
          </a:xfrm>
          <a:prstGeom prst="rect">
            <a:avLst/>
          </a:prstGeom>
          <a:noFill/>
          <a:ln w="9525">
            <a:noFill/>
          </a:ln>
        </p:spPr>
        <p:txBody>
          <a:bodyPr wrap="square">
            <a:spAutoFit/>
          </a:bodyPr>
          <a:p>
            <a:r>
              <a:rPr lang="en-US" altLang="zh-CN" sz="2800" b="1" dirty="0">
                <a:solidFill>
                  <a:schemeClr val="bg1"/>
                </a:solidFill>
                <a:latin typeface="Arial" panose="020B0604020202020204" pitchFamily="34" charset="0"/>
              </a:rPr>
              <a:t>develop the plot logically and rationally</a:t>
            </a:r>
            <a:endParaRPr lang="en-US" altLang="zh-CN" sz="2800" b="1" dirty="0">
              <a:solidFill>
                <a:schemeClr val="bg1"/>
              </a:solidFill>
              <a:latin typeface="Arial" panose="020B0604020202020204" pitchFamily="34" charset="0"/>
            </a:endParaRPr>
          </a:p>
        </p:txBody>
      </p:sp>
      <p:sp>
        <p:nvSpPr>
          <p:cNvPr id="13" name="文本框 12"/>
          <p:cNvSpPr txBox="1"/>
          <p:nvPr/>
        </p:nvSpPr>
        <p:spPr>
          <a:xfrm>
            <a:off x="961390" y="948055"/>
            <a:ext cx="10768330" cy="922020"/>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冲突-危机-解决模式”是读后续写常见的叙事结构，包括故事的开始、发展、高潮和结束。解读叙事元素和结构，结合文本分析和解读故事背景、人物性格、铺垫（伏笔）、悬念、冲突和首尾呼应，帮助学生明晰这些叙事元素的概念和应用，从而快速提升写作素养。</a:t>
            </a:r>
            <a:endPar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up)">
                                      <p:cBhvr>
                                        <p:cTn id="10" dur="500"/>
                                        <p:tgtEl>
                                          <p:spTgt spid="78"/>
                                        </p:tgtEl>
                                      </p:cBhvr>
                                    </p:animEffect>
                                  </p:childTnLst>
                                </p:cTn>
                              </p:par>
                              <p:par>
                                <p:cTn id="11" presetID="22" presetClass="entr" presetSubtype="1"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up)">
                                      <p:cBhvr>
                                        <p:cTn id="13" dur="500"/>
                                        <p:tgtEl>
                                          <p:spTgt spid="79"/>
                                        </p:tgtEl>
                                      </p:cBhvr>
                                    </p:animEffect>
                                  </p:childTnLst>
                                </p:cTn>
                              </p:par>
                              <p:par>
                                <p:cTn id="14" presetID="22" presetClass="entr" presetSubtype="1"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up)">
                                      <p:cBhvr>
                                        <p:cTn id="16" dur="500"/>
                                        <p:tgtEl>
                                          <p:spTgt spid="80"/>
                                        </p:tgtEl>
                                      </p:cBhvr>
                                    </p:animEffect>
                                  </p:childTnLst>
                                </p:cTn>
                              </p:par>
                              <p:par>
                                <p:cTn id="17" presetID="22" presetClass="entr" presetSubtype="1"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up)">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randombar(horizontal)">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p:cTn id="34" dur="500" fill="hold"/>
                                        <p:tgtEl>
                                          <p:spTgt spid="84"/>
                                        </p:tgtEl>
                                        <p:attrNameLst>
                                          <p:attrName>ppt_w</p:attrName>
                                        </p:attrNameLst>
                                      </p:cBhvr>
                                      <p:tavLst>
                                        <p:tav tm="0">
                                          <p:val>
                                            <p:fltVal val="0.000000"/>
                                          </p:val>
                                        </p:tav>
                                        <p:tav tm="100000">
                                          <p:val>
                                            <p:strVal val="#ppt_w"/>
                                          </p:val>
                                        </p:tav>
                                      </p:tavLst>
                                    </p:anim>
                                    <p:anim calcmode="lin" valueType="num">
                                      <p:cBhvr>
                                        <p:cTn id="35" dur="500" fill="hold"/>
                                        <p:tgtEl>
                                          <p:spTgt spid="84"/>
                                        </p:tgtEl>
                                        <p:attrNameLst>
                                          <p:attrName>ppt_h</p:attrName>
                                        </p:attrNameLst>
                                      </p:cBhvr>
                                      <p:tavLst>
                                        <p:tav tm="0">
                                          <p:val>
                                            <p:fltVal val="0.000000"/>
                                          </p:val>
                                        </p:tav>
                                        <p:tav tm="100000">
                                          <p:val>
                                            <p:strVal val="#ppt_h"/>
                                          </p:val>
                                        </p:tav>
                                      </p:tavLst>
                                    </p:anim>
                                    <p:animEffect transition="in" filter="fade">
                                      <p:cBhvr>
                                        <p:cTn id="36" dur="500"/>
                                        <p:tgtEl>
                                          <p:spTgt spid="8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000000"/>
                                          </p:val>
                                        </p:tav>
                                        <p:tav tm="100000">
                                          <p:val>
                                            <p:strVal val="#ppt_w"/>
                                          </p:val>
                                        </p:tav>
                                      </p:tavLst>
                                    </p:anim>
                                    <p:anim calcmode="lin" valueType="num">
                                      <p:cBhvr>
                                        <p:cTn id="42" dur="500" fill="hold"/>
                                        <p:tgtEl>
                                          <p:spTgt spid="10"/>
                                        </p:tgtEl>
                                        <p:attrNameLst>
                                          <p:attrName>ppt_h</p:attrName>
                                        </p:attrNameLst>
                                      </p:cBhvr>
                                      <p:tavLst>
                                        <p:tav tm="0">
                                          <p:val>
                                            <p:fltVal val="0.00000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000000"/>
                                          </p:val>
                                        </p:tav>
                                        <p:tav tm="100000">
                                          <p:val>
                                            <p:strVal val="#ppt_w"/>
                                          </p:val>
                                        </p:tav>
                                      </p:tavLst>
                                    </p:anim>
                                    <p:anim calcmode="lin" valueType="num">
                                      <p:cBhvr>
                                        <p:cTn id="49" dur="500" fill="hold"/>
                                        <p:tgtEl>
                                          <p:spTgt spid="5"/>
                                        </p:tgtEl>
                                        <p:attrNameLst>
                                          <p:attrName>ppt_h</p:attrName>
                                        </p:attrNameLst>
                                      </p:cBhvr>
                                      <p:tavLst>
                                        <p:tav tm="0">
                                          <p:val>
                                            <p:fltVal val="0.00000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000000"/>
                                          </p:val>
                                        </p:tav>
                                        <p:tav tm="100000">
                                          <p:val>
                                            <p:strVal val="#ppt_w"/>
                                          </p:val>
                                        </p:tav>
                                      </p:tavLst>
                                    </p:anim>
                                    <p:anim calcmode="lin" valueType="num">
                                      <p:cBhvr>
                                        <p:cTn id="56" dur="500" fill="hold"/>
                                        <p:tgtEl>
                                          <p:spTgt spid="6"/>
                                        </p:tgtEl>
                                        <p:attrNameLst>
                                          <p:attrName>ppt_h</p:attrName>
                                        </p:attrNameLst>
                                      </p:cBhvr>
                                      <p:tavLst>
                                        <p:tav tm="0">
                                          <p:val>
                                            <p:fltVal val="0.000000"/>
                                          </p:val>
                                        </p:tav>
                                        <p:tav tm="100000">
                                          <p:val>
                                            <p:strVal val="#ppt_h"/>
                                          </p:val>
                                        </p:tav>
                                      </p:tavLst>
                                    </p:anim>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35" presetClass="entr" presetSubtype="0" fill="hold" nodeType="withEffect">
                                  <p:stCondLst>
                                    <p:cond delay="110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300"/>
                                        <p:tgtEl>
                                          <p:spTgt spid="14"/>
                                        </p:tgtEl>
                                      </p:cBhvr>
                                    </p:animEffect>
                                    <p:anim calcmode="lin" valueType="num">
                                      <p:cBhvr>
                                        <p:cTn id="69" dur="5300" fill="hold"/>
                                        <p:tgtEl>
                                          <p:spTgt spid="14"/>
                                        </p:tgtEl>
                                        <p:attrNameLst>
                                          <p:attrName>style.rotation</p:attrName>
                                        </p:attrNameLst>
                                      </p:cBhvr>
                                      <p:tavLst>
                                        <p:tav tm="0">
                                          <p:val>
                                            <p:fltVal val="720"/>
                                          </p:val>
                                        </p:tav>
                                        <p:tav tm="100000">
                                          <p:val>
                                            <p:fltVal val="0"/>
                                          </p:val>
                                        </p:tav>
                                      </p:tavLst>
                                    </p:anim>
                                    <p:anim calcmode="lin" valueType="num">
                                      <p:cBhvr>
                                        <p:cTn id="70" dur="5300" fill="hold"/>
                                        <p:tgtEl>
                                          <p:spTgt spid="14"/>
                                        </p:tgtEl>
                                        <p:attrNameLst>
                                          <p:attrName>ppt_h</p:attrName>
                                        </p:attrNameLst>
                                      </p:cBhvr>
                                      <p:tavLst>
                                        <p:tav tm="0">
                                          <p:val>
                                            <p:fltVal val="0"/>
                                          </p:val>
                                        </p:tav>
                                        <p:tav tm="100000">
                                          <p:val>
                                            <p:strVal val="#ppt_h"/>
                                          </p:val>
                                        </p:tav>
                                      </p:tavLst>
                                    </p:anim>
                                    <p:anim calcmode="lin" valueType="num">
                                      <p:cBhvr>
                                        <p:cTn id="71"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660400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解读叙事元素，推进情节逻辑</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1343660" y="1072515"/>
            <a:ext cx="9330055" cy="521970"/>
          </a:xfrm>
          <a:prstGeom prst="rect">
            <a:avLst/>
          </a:prstGeom>
          <a:noFill/>
          <a:ln w="9525">
            <a:noFill/>
            <a:miter lim="800000"/>
          </a:ln>
        </p:spPr>
        <p:txBody>
          <a:bodyPr wrap="square">
            <a:spAutoFit/>
          </a:bodyPr>
          <a:lstStyle/>
          <a:p>
            <a:pPr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ea"/>
              </a:rPr>
              <a:t>components  →  →  →  → </a:t>
            </a:r>
            <a:r>
              <a:rPr lang="zh-CN" altLang="en-US"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a:t>
            </a:r>
            <a:r>
              <a:rPr kumimoji="0" lang="zh-CN"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ea"/>
              </a:rPr>
              <a:t> </a:t>
            </a:r>
            <a:r>
              <a:rPr lang="zh-CN" altLang="en-US"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a:t>
            </a:r>
            <a:r>
              <a:rPr lang="en-US" altLang="zh-CN"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 </a:t>
            </a:r>
            <a:r>
              <a:rPr lang="zh-CN" altLang="en-US"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a:t>
            </a:r>
            <a:r>
              <a:rPr lang="en-US" altLang="zh-CN"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 </a:t>
            </a:r>
            <a:r>
              <a:rPr lang="zh-CN" altLang="en-US"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a:t>
            </a:r>
            <a:r>
              <a:rPr lang="en-US" altLang="zh-CN" sz="2800" b="1" noProof="0" dirty="0">
                <a:ln>
                  <a:noFill/>
                </a:ln>
                <a:solidFill>
                  <a:srgbClr val="FFFFFF"/>
                </a:solidFill>
                <a:effectLst/>
                <a:uLnTx/>
                <a:uFillTx/>
                <a:latin typeface="Times New Roman" panose="02020603050405020304" pitchFamily="18" charset="0"/>
                <a:ea typeface="宋体" panose="02010600030101010101" pitchFamily="2" charset="-122"/>
                <a:sym typeface="华文隶书" panose="02010800040101010101" charset="-122"/>
              </a:rPr>
              <a:t> </a:t>
            </a:r>
            <a:r>
              <a:rPr kumimoji="0" lang="zh-CN"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ea"/>
              </a:rPr>
              <a:t>composition   </a:t>
            </a:r>
            <a:endParaRPr kumimoji="0" lang="zh-CN"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ea"/>
            </a:endParaRPr>
          </a:p>
        </p:txBody>
      </p:sp>
      <p:sp>
        <p:nvSpPr>
          <p:cNvPr id="7" name="文本占位符 1"/>
          <p:cNvSpPr>
            <a:spLocks noGrp="1"/>
          </p:cNvSpPr>
          <p:nvPr/>
        </p:nvSpPr>
        <p:spPr>
          <a:xfrm>
            <a:off x="-12065" y="3284855"/>
            <a:ext cx="12223115" cy="1446530"/>
          </a:xfrm>
          <a:prstGeom prst="rect">
            <a:avLst/>
          </a:prstGeom>
          <a:solidFill>
            <a:srgbClr val="1A2D44"/>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8800" b="1" kern="1200">
                <a:solidFill>
                  <a:srgbClr val="FFFFFF"/>
                </a:solidFill>
                <a:latin typeface="Century Gothic" panose="020B0502020202020204" pitchFamily="34" charset="0"/>
                <a:ea typeface="微软雅黑" panose="020B0503020204020204" pitchFamily="34" charset="-122"/>
                <a:cs typeface="华文隶书" panose="020108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pitchFamily="34" charset="0"/>
                <a:ea typeface="微软雅黑" panose="020B0503020204020204" pitchFamily="34" charset="-122"/>
                <a:cs typeface="华文隶书" panose="02010800040101010101" charset="-122"/>
              </a:defRPr>
            </a:lvl9pPr>
          </a:lstStyle>
          <a:p>
            <a:pPr algn="l"/>
            <a:r>
              <a:rPr lang="en-US" altLang="zh-CN" sz="4400" dirty="0">
                <a:ln w="0"/>
                <a:latin typeface="微软雅黑" panose="020B0503020204020204" pitchFamily="34" charset="-122"/>
                <a:ea typeface="微软雅黑" panose="020B0503020204020204" pitchFamily="34" charset="-122"/>
              </a:rPr>
              <a:t>       </a:t>
            </a:r>
            <a:r>
              <a:rPr lang="zh-CN" altLang="en-US" sz="3600" u="sng" dirty="0">
                <a:ln w="0"/>
                <a:latin typeface="微软雅黑" panose="020B0503020204020204" pitchFamily="34" charset="-122"/>
                <a:ea typeface="微软雅黑" panose="020B0503020204020204" pitchFamily="34" charset="-122"/>
              </a:rPr>
              <a:t>理顺</a:t>
            </a:r>
            <a:r>
              <a:rPr lang="zh-CN" altLang="en-US" sz="3600" dirty="0">
                <a:ln w="0"/>
                <a:latin typeface="微软雅黑" panose="020B0503020204020204" pitchFamily="34" charset="-122"/>
                <a:ea typeface="微软雅黑" panose="020B0503020204020204" pitchFamily="34" charset="-122"/>
              </a:rPr>
              <a:t>叙事元素，   </a:t>
            </a:r>
            <a:r>
              <a:rPr lang="en-US" altLang="zh-CN" sz="3600" dirty="0">
                <a:ln w="0"/>
                <a:latin typeface="微软雅黑" panose="020B0503020204020204" pitchFamily="34" charset="-122"/>
                <a:ea typeface="微软雅黑" panose="020B0503020204020204" pitchFamily="34" charset="-122"/>
              </a:rPr>
              <a:t>                     </a:t>
            </a:r>
            <a:r>
              <a:rPr lang="zh-CN" altLang="en-US" sz="3600" u="sng" dirty="0">
                <a:ln w="0"/>
                <a:latin typeface="微软雅黑" panose="020B0503020204020204" pitchFamily="34" charset="-122"/>
                <a:ea typeface="微软雅黑" panose="020B0503020204020204" pitchFamily="34" charset="-122"/>
              </a:rPr>
              <a:t>顺理</a:t>
            </a:r>
            <a:r>
              <a:rPr lang="zh-CN" altLang="en-US" sz="3600" dirty="0">
                <a:ln w="0"/>
                <a:latin typeface="微软雅黑" panose="020B0503020204020204" pitchFamily="34" charset="-122"/>
                <a:ea typeface="微软雅黑" panose="020B0503020204020204" pitchFamily="34" charset="-122"/>
              </a:rPr>
              <a:t>协同成章</a:t>
            </a:r>
            <a:endParaRPr lang="zh-CN" altLang="en-US" sz="3600" dirty="0">
              <a:ln w="0"/>
              <a:latin typeface="微软雅黑" panose="020B0503020204020204" pitchFamily="34" charset="-122"/>
              <a:ea typeface="微软雅黑" panose="020B0503020204020204" pitchFamily="34" charset="-122"/>
            </a:endParaRPr>
          </a:p>
        </p:txBody>
      </p:sp>
      <p:grpSp>
        <p:nvGrpSpPr>
          <p:cNvPr id="8" name="组 32"/>
          <p:cNvGrpSpPr/>
          <p:nvPr/>
        </p:nvGrpSpPr>
        <p:grpSpPr>
          <a:xfrm>
            <a:off x="6350" y="1290320"/>
            <a:ext cx="12186285" cy="1925955"/>
            <a:chOff x="1227882" y="3136900"/>
            <a:chExt cx="10227517" cy="1168400"/>
          </a:xfrm>
        </p:grpSpPr>
        <p:sp>
          <p:nvSpPr>
            <p:cNvPr id="9" name="右箭头 8"/>
            <p:cNvSpPr/>
            <p:nvPr/>
          </p:nvSpPr>
          <p:spPr>
            <a:xfrm>
              <a:off x="1227882" y="3136900"/>
              <a:ext cx="10227517" cy="1168400"/>
            </a:xfrm>
            <a:prstGeom prst="rightArrow">
              <a:avLst/>
            </a:prstGeom>
            <a:solidFill>
              <a:srgbClr val="0092E8"/>
            </a:solidFill>
            <a:ln w="12700" cap="flat" cmpd="sng" algn="ctr">
              <a:noFill/>
              <a:prstDash val="solid"/>
              <a:miter lim="800000"/>
            </a:ln>
            <a:effectLst/>
          </p:spPr>
          <p:txBody>
            <a:bodyPr rtlCol="0" anchor="ctr"/>
            <a:lstStyle/>
            <a:p>
              <a:pPr algn="ctr"/>
              <a:endParaRPr kumimoji="1" lang="zh-CN" altLang="en-US"/>
            </a:p>
          </p:txBody>
        </p:sp>
        <p:grpSp>
          <p:nvGrpSpPr>
            <p:cNvPr id="10" name="组 34"/>
            <p:cNvGrpSpPr/>
            <p:nvPr/>
          </p:nvGrpSpPr>
          <p:grpSpPr>
            <a:xfrm>
              <a:off x="1227882" y="3415666"/>
              <a:ext cx="9656018" cy="572135"/>
              <a:chOff x="1" y="2265326"/>
              <a:chExt cx="12192000" cy="1448156"/>
            </a:xfrm>
          </p:grpSpPr>
          <p:sp>
            <p:nvSpPr>
              <p:cNvPr id="36" name="矩形 35"/>
              <p:cNvSpPr/>
              <p:nvPr/>
            </p:nvSpPr>
            <p:spPr>
              <a:xfrm rot="16200000">
                <a:off x="5854909" y="-2623610"/>
                <a:ext cx="482183" cy="12192000"/>
              </a:xfrm>
              <a:prstGeom prst="rect">
                <a:avLst/>
              </a:prstGeom>
              <a:solidFill>
                <a:srgbClr val="0092E8">
                  <a:alpha val="0"/>
                </a:srgbClr>
              </a:solidFill>
              <a:ln w="12700" cap="flat" cmpd="sng" algn="ctr">
                <a:noFill/>
                <a:prstDash val="solid"/>
                <a:miter lim="800000"/>
              </a:ln>
              <a:effectLst/>
            </p:spPr>
            <p:txBody>
              <a:bodyPr rtlCol="0" anchor="ctr"/>
              <a:lstStyle/>
              <a:p>
                <a:pPr algn="ctr"/>
                <a:endParaRPr kumimoji="1" lang="zh-CN" altLang="en-US"/>
              </a:p>
            </p:txBody>
          </p:sp>
          <p:sp>
            <p:nvSpPr>
              <p:cNvPr id="37" name="矩形 36"/>
              <p:cNvSpPr/>
              <p:nvPr/>
            </p:nvSpPr>
            <p:spPr>
              <a:xfrm rot="16200000">
                <a:off x="5710794" y="-2961832"/>
                <a:ext cx="482660" cy="11904245"/>
              </a:xfrm>
              <a:prstGeom prst="rect">
                <a:avLst/>
              </a:prstGeom>
              <a:solidFill>
                <a:srgbClr val="FFC100">
                  <a:alpha val="64000"/>
                </a:srgbClr>
              </a:solidFill>
              <a:ln w="12700" cap="flat" cmpd="sng" algn="ctr">
                <a:noFill/>
                <a:prstDash val="solid"/>
                <a:miter lim="800000"/>
              </a:ln>
              <a:effectLst/>
            </p:spPr>
            <p:txBody>
              <a:bodyPr rtlCol="0" anchor="ctr"/>
              <a:lstStyle/>
              <a:p>
                <a:pPr algn="ctr"/>
                <a:endParaRPr kumimoji="1" lang="zh-CN" altLang="en-US"/>
              </a:p>
            </p:txBody>
          </p:sp>
          <p:sp>
            <p:nvSpPr>
              <p:cNvPr id="38" name="矩形 37"/>
              <p:cNvSpPr/>
              <p:nvPr/>
            </p:nvSpPr>
            <p:spPr>
              <a:xfrm rot="16200000">
                <a:off x="5710794" y="-3445467"/>
                <a:ext cx="482660" cy="11904245"/>
              </a:xfrm>
              <a:prstGeom prst="rect">
                <a:avLst/>
              </a:prstGeom>
              <a:solidFill>
                <a:srgbClr val="FF5100">
                  <a:alpha val="90000"/>
                </a:srgbClr>
              </a:solidFill>
              <a:ln w="12700" cap="flat" cmpd="sng" algn="ctr">
                <a:noFill/>
                <a:prstDash val="solid"/>
                <a:miter lim="800000"/>
              </a:ln>
              <a:effectLst/>
            </p:spPr>
            <p:txBody>
              <a:bodyPr rtlCol="0" anchor="ctr"/>
              <a:lstStyle/>
              <a:p>
                <a:pPr algn="ctr"/>
                <a:endParaRPr kumimoji="1" lang="zh-CN" altLang="en-US"/>
              </a:p>
            </p:txBody>
          </p:sp>
        </p:grpSp>
      </p:grpSp>
      <p:sp>
        <p:nvSpPr>
          <p:cNvPr id="40" name="矩形 39"/>
          <p:cNvSpPr/>
          <p:nvPr/>
        </p:nvSpPr>
        <p:spPr>
          <a:xfrm>
            <a:off x="1957253" y="4996398"/>
            <a:ext cx="2091690" cy="570865"/>
          </a:xfrm>
          <a:prstGeom prst="rect">
            <a:avLst/>
          </a:prstGeom>
          <a:solidFill>
            <a:srgbClr val="FF5100"/>
          </a:solidFill>
          <a:effectLst>
            <a:innerShdw blurRad="114300">
              <a:prstClr val="black"/>
            </a:innerShdw>
          </a:effectLst>
        </p:spPr>
        <p:txBody>
          <a:bodyPr wrap="square">
            <a:spAutoFit/>
          </a:bodyPr>
          <a:lstStyle/>
          <a:p>
            <a:pPr algn="l" defTabSz="609600">
              <a:lnSpc>
                <a:spcPct val="130000"/>
              </a:lnSpc>
            </a:pPr>
            <a:r>
              <a:rPr lang="zh-CN" altLang="en-US" sz="2400" b="1" dirty="0">
                <a:solidFill>
                  <a:srgbClr val="FFFFFF"/>
                </a:solidFill>
                <a:latin typeface="微软雅黑" panose="020B0503020204020204" pitchFamily="34" charset="-122"/>
                <a:ea typeface="微软雅黑" panose="020B0503020204020204" pitchFamily="34" charset="-122"/>
              </a:rPr>
              <a:t>components</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nvGrpSpPr>
          <p:cNvPr id="41" name="组 40"/>
          <p:cNvGrpSpPr/>
          <p:nvPr/>
        </p:nvGrpSpPr>
        <p:grpSpPr>
          <a:xfrm flipV="1">
            <a:off x="2882265" y="2319020"/>
            <a:ext cx="241300" cy="2564765"/>
            <a:chOff x="1346200" y="1476269"/>
            <a:chExt cx="241300" cy="1647929"/>
          </a:xfrm>
        </p:grpSpPr>
        <p:sp>
          <p:nvSpPr>
            <p:cNvPr id="42" name="椭圆 41"/>
            <p:cNvSpPr/>
            <p:nvPr/>
          </p:nvSpPr>
          <p:spPr>
            <a:xfrm>
              <a:off x="1346200" y="1476269"/>
              <a:ext cx="241300" cy="241300"/>
            </a:xfrm>
            <a:prstGeom prst="ellipse">
              <a:avLst/>
            </a:prstGeom>
            <a:solidFill>
              <a:srgbClr val="FF5100"/>
            </a:solidFill>
            <a:ln w="12700" cap="flat" cmpd="sng" algn="ctr">
              <a:noFill/>
              <a:prstDash val="solid"/>
              <a:miter lim="800000"/>
            </a:ln>
            <a:effectLst/>
          </p:spPr>
          <p:txBody>
            <a:bodyPr rtlCol="0" anchor="ctr"/>
            <a:lstStyle/>
            <a:p>
              <a:pPr algn="ctr"/>
              <a:endParaRPr kumimoji="1" lang="zh-CN" altLang="en-US"/>
            </a:p>
          </p:txBody>
        </p:sp>
        <p:cxnSp>
          <p:nvCxnSpPr>
            <p:cNvPr id="43" name="直线连接符 42"/>
            <p:cNvCxnSpPr/>
            <p:nvPr/>
          </p:nvCxnSpPr>
          <p:spPr>
            <a:xfrm>
              <a:off x="1463675" y="1666769"/>
              <a:ext cx="0" cy="1457429"/>
            </a:xfrm>
            <a:prstGeom prst="line">
              <a:avLst/>
            </a:prstGeom>
            <a:noFill/>
            <a:ln w="12700" cap="flat" cmpd="sng" algn="ctr">
              <a:solidFill>
                <a:srgbClr val="FF5100"/>
              </a:solidFill>
              <a:prstDash val="solid"/>
              <a:miter lim="800000"/>
            </a:ln>
            <a:effectLst/>
          </p:spPr>
        </p:cxnSp>
      </p:grpSp>
      <p:sp>
        <p:nvSpPr>
          <p:cNvPr id="50" name="矩形 49"/>
          <p:cNvSpPr/>
          <p:nvPr/>
        </p:nvSpPr>
        <p:spPr>
          <a:xfrm>
            <a:off x="7176408" y="4996143"/>
            <a:ext cx="2097405" cy="570865"/>
          </a:xfrm>
          <a:prstGeom prst="rect">
            <a:avLst/>
          </a:prstGeom>
          <a:solidFill>
            <a:srgbClr val="0092E8"/>
          </a:solidFill>
          <a:effectLst>
            <a:innerShdw blurRad="114300">
              <a:prstClr val="black"/>
            </a:innerShdw>
          </a:effectLst>
        </p:spPr>
        <p:txBody>
          <a:bodyPr wrap="none">
            <a:spAutoFit/>
          </a:bodyPr>
          <a:lstStyle/>
          <a:p>
            <a:pPr algn="l" defTabSz="609600">
              <a:lnSpc>
                <a:spcPct val="130000"/>
              </a:lnSpc>
            </a:pPr>
            <a:r>
              <a:rPr lang="zh-CN" altLang="en-US" sz="2400" b="1" dirty="0">
                <a:solidFill>
                  <a:srgbClr val="FFFFFF"/>
                </a:solidFill>
                <a:latin typeface="微软雅黑" panose="020B0503020204020204" pitchFamily="34" charset="-122"/>
                <a:ea typeface="微软雅黑" panose="020B0503020204020204" pitchFamily="34" charset="-122"/>
              </a:rPr>
              <a:t>composition</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nvGrpSpPr>
          <p:cNvPr id="51" name="组 50"/>
          <p:cNvGrpSpPr/>
          <p:nvPr/>
        </p:nvGrpSpPr>
        <p:grpSpPr>
          <a:xfrm flipV="1">
            <a:off x="8066405" y="2276475"/>
            <a:ext cx="241300" cy="2600325"/>
            <a:chOff x="1346200" y="1476269"/>
            <a:chExt cx="241300" cy="2033630"/>
          </a:xfrm>
        </p:grpSpPr>
        <p:sp>
          <p:nvSpPr>
            <p:cNvPr id="52" name="椭圆 51"/>
            <p:cNvSpPr/>
            <p:nvPr/>
          </p:nvSpPr>
          <p:spPr>
            <a:xfrm>
              <a:off x="1346200" y="1476269"/>
              <a:ext cx="241300" cy="241300"/>
            </a:xfrm>
            <a:prstGeom prst="ellipse">
              <a:avLst/>
            </a:prstGeom>
            <a:solidFill>
              <a:srgbClr val="0092E8"/>
            </a:solidFill>
            <a:ln w="12700" cap="flat" cmpd="sng" algn="ctr">
              <a:noFill/>
              <a:prstDash val="solid"/>
              <a:miter lim="800000"/>
            </a:ln>
            <a:effectLst/>
          </p:spPr>
          <p:txBody>
            <a:bodyPr rtlCol="0" anchor="ctr"/>
            <a:lstStyle/>
            <a:p>
              <a:pPr algn="ctr"/>
              <a:endParaRPr kumimoji="1" lang="zh-CN" altLang="en-US"/>
            </a:p>
          </p:txBody>
        </p:sp>
        <p:cxnSp>
          <p:nvCxnSpPr>
            <p:cNvPr id="53" name="直线连接符 52"/>
            <p:cNvCxnSpPr/>
            <p:nvPr/>
          </p:nvCxnSpPr>
          <p:spPr>
            <a:xfrm>
              <a:off x="1463675" y="1666769"/>
              <a:ext cx="0" cy="1843130"/>
            </a:xfrm>
            <a:prstGeom prst="line">
              <a:avLst/>
            </a:prstGeom>
            <a:noFill/>
            <a:ln w="12700" cap="flat" cmpd="sng" algn="ctr">
              <a:solidFill>
                <a:srgbClr val="0092E8"/>
              </a:solidFill>
              <a:prstDash val="solid"/>
              <a:miter lim="800000"/>
            </a:ln>
            <a:effectLst/>
          </p:spPr>
        </p:cxnSp>
      </p:grpSp>
      <p:sp>
        <p:nvSpPr>
          <p:cNvPr id="11" name="文本框 10"/>
          <p:cNvSpPr txBox="1"/>
          <p:nvPr/>
        </p:nvSpPr>
        <p:spPr>
          <a:xfrm>
            <a:off x="839470" y="1802765"/>
            <a:ext cx="5902325" cy="914400"/>
          </a:xfrm>
          <a:prstGeom prst="rect">
            <a:avLst/>
          </a:prstGeom>
          <a:noFill/>
        </p:spPr>
        <p:txBody>
          <a:bodyPr wrap="square" rtlCol="0" anchor="t">
            <a:spAutoFit/>
          </a:bodyPr>
          <a:p>
            <a:pPr fontAlgn="auto">
              <a:lnSpc>
                <a:spcPts val="1740"/>
              </a:lnSpc>
              <a:spcBef>
                <a:spcPts val="600"/>
              </a:spcBef>
            </a:pPr>
            <a:r>
              <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故事背景 setting  人物性格 personal character</a:t>
            </a:r>
            <a:endPar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a:p>
            <a:pPr fontAlgn="auto">
              <a:lnSpc>
                <a:spcPts val="1740"/>
              </a:lnSpc>
              <a:spcBef>
                <a:spcPts val="600"/>
              </a:spcBef>
            </a:pPr>
            <a:r>
              <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冲突 conflict        铺垫 foreshadowing</a:t>
            </a:r>
            <a:endPar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a:p>
            <a:pPr fontAlgn="auto">
              <a:lnSpc>
                <a:spcPts val="1740"/>
              </a:lnSpc>
              <a:spcBef>
                <a:spcPts val="600"/>
              </a:spcBef>
            </a:pPr>
            <a:r>
              <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悬念 suspense     首尾呼应 inclusio</a:t>
            </a:r>
            <a:endParaRPr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p:txBody>
      </p:sp>
      <p:sp>
        <p:nvSpPr>
          <p:cNvPr id="12" name="文本框 11"/>
          <p:cNvSpPr txBox="1"/>
          <p:nvPr/>
        </p:nvSpPr>
        <p:spPr>
          <a:xfrm>
            <a:off x="7320280" y="1772920"/>
            <a:ext cx="2540000" cy="730885"/>
          </a:xfrm>
          <a:prstGeom prst="rect">
            <a:avLst/>
          </a:prstGeom>
          <a:noFill/>
        </p:spPr>
        <p:txBody>
          <a:bodyPr wrap="square" rtlCol="0" anchor="t">
            <a:spAutoFit/>
          </a:bodyPr>
          <a:p>
            <a:pPr>
              <a:lnSpc>
                <a:spcPct val="130000"/>
              </a:lnSpc>
              <a:spcBef>
                <a:spcPts val="600"/>
              </a:spcBef>
            </a:pPr>
            <a:r>
              <a:rPr lang="zh-CN" altLang="en-US" sz="3200" b="1" kern="0" dirty="0">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implant</a:t>
            </a:r>
            <a:endParaRPr lang="zh-CN" altLang="en-US" sz="3200" b="1" kern="0" dirty="0">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p:txBody>
      </p:sp>
      <p:sp>
        <p:nvSpPr>
          <p:cNvPr id="13" name="文本框 12"/>
          <p:cNvSpPr txBox="1"/>
          <p:nvPr/>
        </p:nvSpPr>
        <p:spPr>
          <a:xfrm>
            <a:off x="2063750" y="3486785"/>
            <a:ext cx="2011680" cy="811530"/>
          </a:xfrm>
          <a:prstGeom prst="rect">
            <a:avLst/>
          </a:prstGeom>
          <a:noFill/>
        </p:spPr>
        <p:txBody>
          <a:bodyPr wrap="none" rtlCol="0" anchor="t">
            <a:spAutoFit/>
          </a:bodyPr>
          <a:p>
            <a:pPr>
              <a:lnSpc>
                <a:spcPct val="130000"/>
              </a:lnSpc>
              <a:spcBef>
                <a:spcPts val="600"/>
              </a:spcBef>
            </a:pPr>
            <a:r>
              <a:rPr lang="zh-CN" altLang="en-US" sz="3600" b="1" dirty="0">
                <a:ln w="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叙事元素</a:t>
            </a:r>
            <a:endParaRPr lang="zh-CN" altLang="en-US" sz="3600" b="1" kern="0" dirty="0">
              <a:ln w="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4" name="矩形 13"/>
          <p:cNvSpPr/>
          <p:nvPr/>
        </p:nvSpPr>
        <p:spPr>
          <a:xfrm>
            <a:off x="4272915" y="1007110"/>
            <a:ext cx="2524125" cy="577850"/>
          </a:xfrm>
          <a:prstGeom prst="rect">
            <a:avLst/>
          </a:prstGeom>
          <a:solidFill>
            <a:srgbClr val="237669"/>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b="1">
                <a:solidFill>
                  <a:prstClr val="white"/>
                </a:solidFill>
                <a:sym typeface="+mn-ea"/>
              </a:rPr>
              <a:t>顺 implant</a:t>
            </a:r>
            <a:endParaRPr lang="zh-CN" altLang="en-US" sz="3200" b="1">
              <a:solidFill>
                <a:prstClr val="white"/>
              </a:solidFill>
              <a:sym typeface="+mn-ea"/>
            </a:endParaRPr>
          </a:p>
        </p:txBody>
      </p:sp>
      <p:sp>
        <p:nvSpPr>
          <p:cNvPr id="2" name="文本框 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ppt_y</p:attrName>
                                        </p:attrNameLst>
                                      </p:cBhvr>
                                      <p:tavLst>
                                        <p:tav tm="0">
                                          <p:val>
                                            <p:strVal val="#ppt_y+#ppt_h*1.125000"/>
                                          </p:val>
                                        </p:tav>
                                        <p:tav tm="100000">
                                          <p:val>
                                            <p:strVal val="#ppt_y"/>
                                          </p:val>
                                        </p:tav>
                                      </p:tavLst>
                                    </p:anim>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up)">
                                      <p:cBhvr>
                                        <p:cTn id="21" dur="500"/>
                                        <p:tgtEl>
                                          <p:spTgt spid="13"/>
                                        </p:tgtEl>
                                      </p:cBhvr>
                                    </p:animEffect>
                                  </p:childTnLst>
                                </p:cTn>
                              </p:par>
                              <p:par>
                                <p:cTn id="22" presetID="2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p:tgtEl>
                                          <p:spTgt spid="40"/>
                                        </p:tgtEl>
                                        <p:attrNameLst>
                                          <p:attrName>ppt_y</p:attrName>
                                        </p:attrNameLst>
                                      </p:cBhvr>
                                      <p:tavLst>
                                        <p:tav tm="0">
                                          <p:val>
                                            <p:strVal val="#ppt_y+#ppt_h*1.125000"/>
                                          </p:val>
                                        </p:tav>
                                        <p:tav tm="100000">
                                          <p:val>
                                            <p:strVal val="#ppt_y"/>
                                          </p:val>
                                        </p:tav>
                                      </p:tavLst>
                                    </p:anim>
                                    <p:animEffect transition="in" filter="wipe(up)">
                                      <p:cBhvr>
                                        <p:cTn id="32" dur="500"/>
                                        <p:tgtEl>
                                          <p:spTgt spid="40"/>
                                        </p:tgtEl>
                                      </p:cBhvr>
                                    </p:animEffect>
                                  </p:childTnLst>
                                </p:cTn>
                              </p:par>
                              <p:par>
                                <p:cTn id="33" presetID="1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p:tgtEl>
                                          <p:spTgt spid="41"/>
                                        </p:tgtEl>
                                        <p:attrNameLst>
                                          <p:attrName>ppt_y</p:attrName>
                                        </p:attrNameLst>
                                      </p:cBhvr>
                                      <p:tavLst>
                                        <p:tav tm="0">
                                          <p:val>
                                            <p:strVal val="#ppt_y+#ppt_h*1.125000"/>
                                          </p:val>
                                        </p:tav>
                                        <p:tav tm="100000">
                                          <p:val>
                                            <p:strVal val="#ppt_y"/>
                                          </p:val>
                                        </p:tav>
                                      </p:tavLst>
                                    </p:anim>
                                    <p:animEffect transition="in" filter="wipe(up)">
                                      <p:cBhvr>
                                        <p:cTn id="36" dur="500"/>
                                        <p:tgtEl>
                                          <p:spTgt spid="41"/>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ppt_y</p:attrName>
                                        </p:attrNameLst>
                                      </p:cBhvr>
                                      <p:tavLst>
                                        <p:tav tm="0">
                                          <p:val>
                                            <p:strVal val="#ppt_y+#ppt_h*1.125000"/>
                                          </p:val>
                                        </p:tav>
                                        <p:tav tm="100000">
                                          <p:val>
                                            <p:strVal val="#ppt_y"/>
                                          </p:val>
                                        </p:tav>
                                      </p:tavLst>
                                    </p:anim>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p:tgtEl>
                                          <p:spTgt spid="51"/>
                                        </p:tgtEl>
                                        <p:attrNameLst>
                                          <p:attrName>ppt_y</p:attrName>
                                        </p:attrNameLst>
                                      </p:cBhvr>
                                      <p:tavLst>
                                        <p:tav tm="0">
                                          <p:val>
                                            <p:strVal val="#ppt_y+#ppt_h*1.125000"/>
                                          </p:val>
                                        </p:tav>
                                        <p:tav tm="100000">
                                          <p:val>
                                            <p:strVal val="#ppt_y"/>
                                          </p:val>
                                        </p:tav>
                                      </p:tavLst>
                                    </p:anim>
                                    <p:animEffect transition="in" filter="wipe(up)">
                                      <p:cBhvr>
                                        <p:cTn id="46" dur="500"/>
                                        <p:tgtEl>
                                          <p:spTgt spid="51"/>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p:tgtEl>
                                          <p:spTgt spid="50"/>
                                        </p:tgtEl>
                                        <p:attrNameLst>
                                          <p:attrName>ppt_y</p:attrName>
                                        </p:attrNameLst>
                                      </p:cBhvr>
                                      <p:tavLst>
                                        <p:tav tm="0">
                                          <p:val>
                                            <p:strVal val="#ppt_y+#ppt_h*1.125000"/>
                                          </p:val>
                                        </p:tav>
                                        <p:tav tm="100000">
                                          <p:val>
                                            <p:strVal val="#ppt_y"/>
                                          </p:val>
                                        </p:tav>
                                      </p:tavLst>
                                    </p:anim>
                                    <p:animEffect transition="in" filter="wipe(up)">
                                      <p:cBhvr>
                                        <p:cTn id="5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p:bldP spid="40" grpId="0" bldLvl="0" animBg="1"/>
      <p:bldP spid="40" grpId="1" animBg="1"/>
      <p:bldP spid="50" grpId="0" bldLvl="0" animBg="1"/>
      <p:bldP spid="50" grpId="1" animBg="1"/>
      <p:bldP spid="12" grpId="0"/>
      <p:bldP spid="12" grpId="1"/>
      <p:bldP spid="13" grpId="0"/>
      <p:bldP spid="13" grpId="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745490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5631180"/>
          </a:xfrm>
          <a:prstGeom prst="rect">
            <a:avLst/>
          </a:prstGeom>
          <a:solidFill>
            <a:srgbClr val="1A2D44"/>
          </a:solidFill>
        </p:spPr>
        <p:txBody>
          <a:bodyPr wrap="square" rtlCol="0">
            <a:spAutoFit/>
          </a:bodyPr>
          <a:p>
            <a:pPr indent="408305" algn="just" eaLnBrk="0" fontAlgn="base" hangingPunct="0">
              <a:lnSpc>
                <a:spcPct val="1000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Pumpkin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(南瓜) carving at Halloween is a family tradition. We visit a local farm every October. In the pumpkin field, I compete with my three brothers and sister to seek out the biggest pumpkin.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dad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has a rule that we have to carry our pumpkins back home, and as the eldest child I have an advantage - I carried an 85 -pounder back last year.</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matter,but it seemed to make perfect sense at the time.</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 </a:t>
            </a:r>
            <a:r>
              <a:rPr lang="en-US" altLang="zh-CN" b="1">
                <a:solidFill>
                  <a:schemeClr val="bg1"/>
                </a:solidFill>
                <a:latin typeface="Times New Roman" panose="02020603050405020304" pitchFamily="18" charset="0"/>
                <a:cs typeface="Times New Roman" panose="02020603050405020304" pitchFamily="18" charset="0"/>
                <a:sym typeface="+mn-ea"/>
              </a:rPr>
              <a:t>     </a:t>
            </a:r>
            <a:r>
              <a:rPr lang="zh-CN" altLang="en-US" b="1">
                <a:solidFill>
                  <a:schemeClr val="bg1"/>
                </a:solidFill>
                <a:latin typeface="Times New Roman" panose="02020603050405020304" pitchFamily="18" charset="0"/>
                <a:cs typeface="Times New Roman" panose="02020603050405020304" pitchFamily="18" charset="0"/>
                <a:sym typeface="+mn-ea"/>
              </a:rPr>
              <a:t>③ </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With the pumpkin resting on the table, hole uppermost,I bent over and pressed my head against the opening.At first I got jammed just above my eyes and then, as I went on with my task,unwilling to quit,my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nose</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briefly prevented entry. Finally I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managed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to put my whole head into it，like a cork（软木塞）forced into a bottle.I was able to straighten up with the huge pumpkin resting on my shoulders.</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④</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My excitement was short-lived.The pumpkin was heavy. "I'm going to set it down, now,"I said,and with Jason helping to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support</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its weight,I bent back over the table to give it somewhere to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rest</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It was only when I tried to remove my head that I realized getting out was going to be less straightforward than getting in.When I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pulled</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hard, my nose got in the way.I got into a panic as I pressed firmly against the table and moved my head around trying to find the right angle, but it was no use."I can't get it out!" I shouted, my voice sounding unnaturally loud in the enclosed space.</a:t>
            </a:r>
            <a:endParaRPr kumimoji="0" lang="en-US" altLang="zh-CN" b="0" i="0" u="none" strike="noStrike" kern="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algn="l" eaLnBrk="0" fontAlgn="base" hangingPunct="0">
              <a:lnSpc>
                <a:spcPct val="100000"/>
              </a:lnSpc>
            </a:pPr>
            <a:r>
              <a:rPr lang="en-US" altLang="zh-CN"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Para.1    </a:t>
            </a:r>
            <a:r>
              <a:rPr lang="en-US" altLang="zh-CN" i="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I was stuck for five or six minutes though it felt much longer._</a:t>
            </a:r>
            <a:r>
              <a:rPr lang="en-US" altLang="zh-CN"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____</a:t>
            </a:r>
            <a:r>
              <a:rPr lang="en-US" altLang="zh-CN"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a:t>
            </a:r>
            <a:endParaRPr kumimoji="0" lang="en-US" altLang="zh-CN" b="0" i="0" u="none" strike="noStrike" kern="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algn="l" eaLnBrk="0" fontAlgn="base" hangingPunct="0">
              <a:lnSpc>
                <a:spcPct val="100000"/>
              </a:lnSpc>
            </a:pPr>
            <a:r>
              <a:rPr lang="en-US" altLang="zh-CN"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Para.2   </a:t>
            </a:r>
            <a:r>
              <a:rPr lang="en-US" altLang="zh-CN" i="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That video was posted online the Monday before Halloween.____</a:t>
            </a:r>
            <a:r>
              <a:rPr lang="en-US" altLang="zh-CN" i="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i="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a:t>
            </a:r>
            <a:endParaRPr lang="zh-CN" altLang="en-US" b="1" i="1" u="sng">
              <a:noFill/>
              <a:latin typeface="Times New Roman" panose="02020603050405020304" pitchFamily="18" charset="0"/>
              <a:cs typeface="Times New Roman" panose="02020603050405020304" pitchFamily="18" charset="0"/>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83615" y="260985"/>
            <a:ext cx="828357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N</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arrative elements and structure</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9" name="表格 8"/>
          <p:cNvGraphicFramePr/>
          <p:nvPr>
            <p:custDataLst>
              <p:tags r:id="rId3"/>
            </p:custDataLst>
          </p:nvPr>
        </p:nvGraphicFramePr>
        <p:xfrm>
          <a:off x="263525" y="1052830"/>
          <a:ext cx="11504930" cy="5441315"/>
        </p:xfrm>
        <a:graphic>
          <a:graphicData uri="http://schemas.openxmlformats.org/drawingml/2006/table">
            <a:tbl>
              <a:tblPr firstRow="1" bandRow="1">
                <a:tableStyleId>{5940675A-B579-460E-94D1-54222C63F5DA}</a:tableStyleId>
              </a:tblPr>
              <a:tblGrid>
                <a:gridCol w="762635"/>
                <a:gridCol w="2545715"/>
                <a:gridCol w="8196580"/>
              </a:tblGrid>
              <a:tr h="731520">
                <a:tc rowSpan="6">
                  <a:txBody>
                    <a:bodyPr/>
                    <a:p>
                      <a:pPr indent="0" algn="ctr">
                        <a:buNone/>
                      </a:pPr>
                      <a:r>
                        <a:rPr lang="en-US" sz="28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叙事元素和结构</a:t>
                      </a:r>
                      <a:endParaRPr lang="en-US" altLang="en-US" sz="28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237669"/>
                    </a:solidFill>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故事背景</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setting</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c>
                  <a:txBody>
                    <a:bodyPr/>
                    <a:p>
                      <a:pPr indent="0">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Pumpkin carving; at Halloween; a family traditional competetion.</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r>
              <a:tr h="8134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人物性格</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personal character</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c>
                  <a:txBody>
                    <a:bodyPr/>
                    <a:p>
                      <a:pPr indent="0">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I :    competitive, determined</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My parents:  affectionate</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r>
              <a:tr h="8934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冲突</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conflict</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c>
                  <a:txBody>
                    <a:bodyPr/>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① I thought forcing my head inside the pumpkin would settle the matter,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but it seemed to make perfect sense at the time</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② It was only when I tried to remove my head that I realized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getting out </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was going to be less straightforward than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getting in</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r>
              <a:tr h="832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铺垫</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foreshadowing</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c>
                  <a:txBody>
                    <a:bodyPr/>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①My excitement was short-lived.</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②</a:t>
                      </a: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with my mom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filming</a:t>
                      </a: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the annual event.</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r>
              <a:tr h="8331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悬念</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suspense </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c>
                  <a:txBody>
                    <a:bodyPr/>
                    <a:p>
                      <a:pPr algn="l">
                        <a:buClrTx/>
                        <a:buSzTx/>
                        <a:buFontTx/>
                        <a:buNone/>
                      </a:pPr>
                      <a:r>
                        <a:rPr lang="en-US" sz="2400">
                          <a:latin typeface="Times New Roman" panose="02020603050405020304" pitchFamily="18" charset="0"/>
                          <a:ea typeface="微软雅黑" panose="020B0503020204020204" pitchFamily="34" charset="-122"/>
                          <a:cs typeface="Times New Roman" panose="02020603050405020304" pitchFamily="18" charset="0"/>
                        </a:rPr>
                        <a:t> </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it was hard to tell whether my prize or the one chosen by my 14-year-old brother, Jason, was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the winner</a:t>
                      </a: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323E19"/>
                    </a:solidFill>
                  </a:tcPr>
                </a:tc>
              </a:tr>
              <a:tr h="7677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首尾呼应</a:t>
                      </a:r>
                      <a:endPar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a:buNone/>
                      </a:pPr>
                      <a:r>
                        <a:rPr 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inclusio</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c>
                  <a:txBody>
                    <a:bodyPr/>
                    <a:p>
                      <a:pPr indent="0">
                        <a:buNone/>
                      </a:pPr>
                      <a:r>
                        <a:rPr lang="en-US" sz="2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Unfortunately we forgot to weigh them before taking out their insides, </a:t>
                      </a:r>
                      <a:r>
                        <a:rPr lang="en-US"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but I was determined to prove my point. </a:t>
                      </a:r>
                      <a:endParaRPr lang="en-US" altLang="en-US" sz="2400" b="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50000"/>
                      </a:schemeClr>
                    </a:solidFill>
                  </a:tcPr>
                </a:tc>
              </a:tr>
            </a:tbl>
          </a:graphicData>
        </a:graphic>
      </p:graphicFrame>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58540" y="-3987800"/>
            <a:ext cx="14747240" cy="10326370"/>
          </a:xfrm>
          <a:prstGeom prst="rect">
            <a:avLst/>
          </a:prstGeom>
          <a:effectLst/>
        </p:spPr>
      </p:pic>
      <p:sp>
        <p:nvSpPr>
          <p:cNvPr id="5" name="文本框 4"/>
          <p:cNvSpPr txBox="1"/>
          <p:nvPr/>
        </p:nvSpPr>
        <p:spPr>
          <a:xfrm>
            <a:off x="1055370" y="2708910"/>
            <a:ext cx="10691495" cy="1014730"/>
          </a:xfrm>
          <a:prstGeom prst="rect">
            <a:avLst/>
          </a:prstGeom>
          <a:noFill/>
          <a:effectLst>
            <a:glow rad="25400">
              <a:srgbClr val="DDEEF3"/>
            </a:glow>
          </a:effectLst>
        </p:spPr>
        <p:txBody>
          <a:bodyPr wrap="square" rtlCol="0">
            <a:spAutoFit/>
          </a:bodyPr>
          <a:lstStyle/>
          <a:p>
            <a:r>
              <a:rPr lang="zh-CN" altLang="en-US" sz="6000" dirty="0" smtClean="0">
                <a:solidFill>
                  <a:srgbClr val="FEFEFE"/>
                </a:solidFill>
                <a:effectLst>
                  <a:glow rad="12700">
                    <a:srgbClr val="DDEEF3"/>
                  </a:glow>
                </a:effectLst>
                <a:latin typeface="方正准圆_GBK" panose="03000509000000000000" pitchFamily="65" charset="-122"/>
                <a:ea typeface="方正准圆_GBK" panose="03000509000000000000" pitchFamily="65" charset="-122"/>
                <a:sym typeface="+mn-ea"/>
              </a:rPr>
              <a:t>强化</a:t>
            </a:r>
            <a:r>
              <a:rPr lang="zh-CN" altLang="en-US" sz="6000" dirty="0" smtClean="0">
                <a:solidFill>
                  <a:srgbClr val="FEFEFE"/>
                </a:solidFill>
                <a:effectLst>
                  <a:glow rad="12700">
                    <a:srgbClr val="DDEEF3"/>
                  </a:glow>
                </a:effectLst>
                <a:latin typeface="方正准圆_GBK" panose="03000509000000000000" pitchFamily="65" charset="-122"/>
                <a:ea typeface="方正准圆_GBK" panose="03000509000000000000" pitchFamily="65" charset="-122"/>
              </a:rPr>
              <a:t>语篇分析，把握关键技能</a:t>
            </a:r>
            <a:endParaRPr lang="zh-CN" altLang="en-US" sz="6000" dirty="0" smtClean="0">
              <a:solidFill>
                <a:srgbClr val="FEFEFE"/>
              </a:solidFill>
              <a:effectLst>
                <a:glow rad="12700">
                  <a:srgbClr val="DDEEF3"/>
                </a:glow>
              </a:effectLst>
              <a:latin typeface="方正准圆_GBK" panose="03000509000000000000" pitchFamily="65" charset="-122"/>
              <a:ea typeface="方正准圆_GBK" panose="03000509000000000000" pitchFamily="65" charset="-122"/>
            </a:endParaRPr>
          </a:p>
        </p:txBody>
      </p:sp>
      <p:sp>
        <p:nvSpPr>
          <p:cNvPr id="6" name="文本框 5"/>
          <p:cNvSpPr txBox="1"/>
          <p:nvPr/>
        </p:nvSpPr>
        <p:spPr>
          <a:xfrm>
            <a:off x="1127522" y="1628669"/>
            <a:ext cx="6796493" cy="521970"/>
          </a:xfrm>
          <a:prstGeom prst="rect">
            <a:avLst/>
          </a:prstGeom>
          <a:noFill/>
        </p:spPr>
        <p:txBody>
          <a:bodyPr wrap="square" rtlCol="0">
            <a:spAutoFit/>
          </a:bodyPr>
          <a:lstStyle/>
          <a:p>
            <a:pPr algn="dist"/>
            <a:r>
              <a:rPr lang="en-US" altLang="zh-CN" sz="2800" b="1" i="1" dirty="0" smtClean="0">
                <a:solidFill>
                  <a:srgbClr val="FAFAFA"/>
                </a:solidFill>
                <a:latin typeface="Impact" panose="020B0806030902050204" pitchFamily="34" charset="0"/>
              </a:rPr>
              <a:t>2021年6月高考</a:t>
            </a:r>
            <a:r>
              <a:rPr lang="zh-CN" altLang="en-US" sz="2800" b="1" i="1" dirty="0" smtClean="0">
                <a:solidFill>
                  <a:srgbClr val="FAFAFA"/>
                </a:solidFill>
                <a:latin typeface="Impact" panose="020B0806030902050204" pitchFamily="34" charset="0"/>
              </a:rPr>
              <a:t>读后续写</a:t>
            </a:r>
            <a:r>
              <a:rPr lang="en-US" altLang="zh-CN" sz="2800" b="1" i="1" dirty="0" smtClean="0">
                <a:solidFill>
                  <a:srgbClr val="FAFAFA"/>
                </a:solidFill>
                <a:latin typeface="Impact" panose="020B0806030902050204" pitchFamily="34" charset="0"/>
              </a:rPr>
              <a:t>临门一脚</a:t>
            </a:r>
            <a:endParaRPr lang="en-US" altLang="zh-CN" sz="2800" b="1" i="1" dirty="0" smtClean="0">
              <a:solidFill>
                <a:srgbClr val="FAFAFA"/>
              </a:solidFill>
              <a:latin typeface="Impact" panose="020B0806030902050204" pitchFamily="34" charset="0"/>
            </a:endParaRPr>
          </a:p>
        </p:txBody>
      </p:sp>
      <p:sp>
        <p:nvSpPr>
          <p:cNvPr id="7" name="文本框 136"/>
          <p:cNvSpPr txBox="1"/>
          <p:nvPr/>
        </p:nvSpPr>
        <p:spPr>
          <a:xfrm>
            <a:off x="2711212" y="4220755"/>
            <a:ext cx="6796494" cy="398780"/>
          </a:xfrm>
          <a:prstGeom prst="rect">
            <a:avLst/>
          </a:prstGeom>
          <a:noFill/>
        </p:spPr>
        <p:txBody>
          <a:bodyPr wrap="square" rtlCol="0">
            <a:spAutoFit/>
          </a:bodyPr>
          <a:lstStyle/>
          <a:p>
            <a:pPr algn="dist"/>
            <a:r>
              <a:rPr lang="zh-CN" altLang="en-US" sz="2000" b="1" dirty="0">
                <a:solidFill>
                  <a:srgbClr val="F9F9F9"/>
                </a:solidFill>
                <a:latin typeface="微软雅黑" panose="020B0503020204020204" pitchFamily="34" charset="-122"/>
                <a:ea typeface="微软雅黑" panose="020B0503020204020204" pitchFamily="34" charset="-122"/>
              </a:rPr>
              <a:t>情感主线是亮点</a:t>
            </a:r>
            <a:r>
              <a:rPr lang="en-US" altLang="zh-CN" sz="2000" b="1" dirty="0" smtClean="0">
                <a:solidFill>
                  <a:srgbClr val="F9F9F9"/>
                </a:solidFill>
                <a:latin typeface="微软雅黑" panose="020B0503020204020204" pitchFamily="34" charset="-122"/>
                <a:ea typeface="微软雅黑" panose="020B0503020204020204" pitchFamily="34" charset="-122"/>
              </a:rPr>
              <a:t>/</a:t>
            </a:r>
            <a:r>
              <a:rPr lang="zh-CN" altLang="en-US" sz="2000" b="1" dirty="0" smtClean="0">
                <a:solidFill>
                  <a:srgbClr val="F9F9F9"/>
                </a:solidFill>
                <a:latin typeface="微软雅黑" panose="020B0503020204020204" pitchFamily="34" charset="-122"/>
                <a:ea typeface="微软雅黑" panose="020B0503020204020204" pitchFamily="34" charset="-122"/>
              </a:rPr>
              <a:t>情节逻辑是基点</a:t>
            </a:r>
            <a:r>
              <a:rPr lang="en-US" altLang="zh-CN" sz="2000" b="1" dirty="0" smtClean="0">
                <a:solidFill>
                  <a:srgbClr val="F9F9F9"/>
                </a:solidFill>
                <a:latin typeface="微软雅黑" panose="020B0503020204020204" pitchFamily="34" charset="-122"/>
                <a:ea typeface="微软雅黑" panose="020B0503020204020204" pitchFamily="34" charset="-122"/>
              </a:rPr>
              <a:t>/</a:t>
            </a:r>
            <a:r>
              <a:rPr lang="zh-CN" altLang="en-US" sz="2000" b="1" dirty="0">
                <a:solidFill>
                  <a:srgbClr val="F9F9F9"/>
                </a:solidFill>
                <a:latin typeface="微软雅黑" panose="020B0503020204020204" pitchFamily="34" charset="-122"/>
                <a:ea typeface="微软雅黑" panose="020B0503020204020204" pitchFamily="34" charset="-122"/>
              </a:rPr>
              <a:t>语言丰富是看点</a:t>
            </a:r>
            <a:endParaRPr lang="zh-CN" altLang="en-US" sz="2000" b="1" dirty="0">
              <a:solidFill>
                <a:srgbClr val="F9F9F9"/>
              </a:solidFill>
              <a:latin typeface="微软雅黑" panose="020B0503020204020204" pitchFamily="34" charset="-122"/>
              <a:ea typeface="微软雅黑" panose="020B0503020204020204" pitchFamily="34" charset="-122"/>
            </a:endParaRPr>
          </a:p>
        </p:txBody>
      </p:sp>
      <p:sp>
        <p:nvSpPr>
          <p:cNvPr id="8" name="文本框 138"/>
          <p:cNvSpPr txBox="1"/>
          <p:nvPr/>
        </p:nvSpPr>
        <p:spPr>
          <a:xfrm>
            <a:off x="8976112" y="5805216"/>
            <a:ext cx="2263140" cy="398780"/>
          </a:xfrm>
          <a:prstGeom prst="rect">
            <a:avLst/>
          </a:prstGeom>
          <a:noFill/>
        </p:spPr>
        <p:txBody>
          <a:bodyPr wrap="none" rtlCol="0">
            <a:spAutoFit/>
          </a:bodyPr>
          <a:lstStyle/>
          <a:p>
            <a:pPr algn="l"/>
            <a:r>
              <a:rPr lang="zh-CN" altLang="en-US" sz="2000" b="1" dirty="0">
                <a:solidFill>
                  <a:srgbClr val="F6F6F6"/>
                </a:solidFill>
                <a:latin typeface="微软雅黑" panose="020B0503020204020204" pitchFamily="34" charset="-122"/>
                <a:ea typeface="微软雅黑" panose="020B0503020204020204" pitchFamily="34" charset="-122"/>
                <a:cs typeface="+mn-ea"/>
                <a:sym typeface="+mn-ea"/>
              </a:rPr>
              <a:t>常山一中 </a:t>
            </a:r>
            <a:r>
              <a:rPr lang="en-US" altLang="zh-CN" sz="2000" b="1" dirty="0">
                <a:solidFill>
                  <a:srgbClr val="F6F6F6"/>
                </a:solidFill>
                <a:latin typeface="微软雅黑" panose="020B0503020204020204" pitchFamily="34" charset="-122"/>
                <a:ea typeface="微软雅黑" panose="020B0503020204020204" pitchFamily="34" charset="-122"/>
                <a:cs typeface="+mn-ea"/>
                <a:sym typeface="+mn-ea"/>
              </a:rPr>
              <a:t>   </a:t>
            </a:r>
            <a:r>
              <a:rPr lang="zh-CN" altLang="en-US" sz="2000" b="1" dirty="0">
                <a:solidFill>
                  <a:srgbClr val="F6F6F6"/>
                </a:solidFill>
                <a:latin typeface="微软雅黑" panose="020B0503020204020204" pitchFamily="34" charset="-122"/>
                <a:ea typeface="微软雅黑" panose="020B0503020204020204" pitchFamily="34" charset="-122"/>
                <a:cs typeface="+mn-ea"/>
                <a:sym typeface="+mn-ea"/>
              </a:rPr>
              <a:t>吴俊峰</a:t>
            </a:r>
            <a:endParaRPr lang="en-US" altLang="zh-CN" sz="2000" dirty="0" err="1" smtClean="0">
              <a:solidFill>
                <a:srgbClr val="F6F6F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638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conflict（冲突）</a:t>
            </a:r>
            <a:endPar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2306955"/>
          </a:xfrm>
          <a:prstGeom prst="rect">
            <a:avLst/>
          </a:prstGeom>
          <a:solidFill>
            <a:srgbClr val="1A2D44"/>
          </a:solidFill>
          <a:ln>
            <a:solidFill>
              <a:schemeClr val="bg1">
                <a:lumMod val="75000"/>
              </a:schemeClr>
            </a:solidFill>
          </a:ln>
        </p:spPr>
        <p:txBody>
          <a:bodyPr wrap="square" rtlCol="0">
            <a:spAutoFit/>
          </a:bodyPr>
          <a:p>
            <a:pPr indent="408305" algn="just" eaLnBrk="0" fontAlgn="base" hangingPunct="0">
              <a:lnSpc>
                <a:spcPct val="1000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Pumpkin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(南瓜) carving at Halloween is a family tradition. We visit a local farm every October. In the pumpkin field, I compete with my three brothers and sister to seek out the biggest pumpkin.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dad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has a rule that we have to carry our pumpkins back home, and as the eldest child I have an advantage - I carried an 85 -pounder back last year.</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 but it seemed to make perfect sense at the time.</a:t>
            </a:r>
            <a:endParaRPr lang="zh-CN" altLang="en-US" b="1" i="1" u="sng">
              <a:noFill/>
              <a:latin typeface="Times New Roman" panose="02020603050405020304" pitchFamily="18" charset="0"/>
              <a:cs typeface="Times New Roman" panose="02020603050405020304" pitchFamily="18" charset="0"/>
            </a:endParaRPr>
          </a:p>
        </p:txBody>
      </p:sp>
      <p:sp>
        <p:nvSpPr>
          <p:cNvPr id="10" name="矩形 9"/>
          <p:cNvSpPr/>
          <p:nvPr/>
        </p:nvSpPr>
        <p:spPr>
          <a:xfrm>
            <a:off x="263525" y="3573145"/>
            <a:ext cx="11603990" cy="2907665"/>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i="1" dirty="0">
                <a:solidFill>
                  <a:schemeClr val="bg1"/>
                </a:solidFill>
                <a:latin typeface="Times New Roman" panose="02020603050405020304" pitchFamily="18" charset="0"/>
                <a:cs typeface="Times New Roman" panose="02020603050405020304" pitchFamily="18" charset="0"/>
              </a:rPr>
              <a:t>I was stuck for five or six minutes though it felt much longer.</a:t>
            </a:r>
            <a:r>
              <a:rPr sz="2000" dirty="0">
                <a:solidFill>
                  <a:schemeClr val="bg1"/>
                </a:solidFill>
                <a:latin typeface="Times New Roman" panose="02020603050405020304" pitchFamily="18" charset="0"/>
                <a:cs typeface="Times New Roman" panose="02020603050405020304" pitchFamily="18" charset="0"/>
              </a:rPr>
              <a:t> How I wished</a:t>
            </a:r>
            <a:r>
              <a:rPr sz="2000" b="1" u="sng" dirty="0">
                <a:solidFill>
                  <a:schemeClr val="bg1"/>
                </a:solidFill>
                <a:latin typeface="Times New Roman" panose="02020603050405020304" pitchFamily="18" charset="0"/>
                <a:cs typeface="Times New Roman" panose="02020603050405020304" pitchFamily="18" charset="0"/>
              </a:rPr>
              <a:t> I had not </a:t>
            </a:r>
            <a:r>
              <a:rPr sz="2000" b="1" u="sng" dirty="0">
                <a:solidFill>
                  <a:srgbClr val="FFFF00"/>
                </a:solidFill>
                <a:latin typeface="Times New Roman" panose="02020603050405020304" pitchFamily="18" charset="0"/>
                <a:cs typeface="Times New Roman" panose="02020603050405020304" pitchFamily="18" charset="0"/>
              </a:rPr>
              <a:t>acted so foolishly, </a:t>
            </a:r>
            <a:r>
              <a:rPr sz="2000" b="1" u="sng" dirty="0">
                <a:solidFill>
                  <a:schemeClr val="bg1"/>
                </a:solidFill>
                <a:latin typeface="Times New Roman" panose="02020603050405020304" pitchFamily="18" charset="0"/>
                <a:cs typeface="Times New Roman" panose="02020603050405020304" pitchFamily="18" charset="0"/>
              </a:rPr>
              <a:t>making myself </a:t>
            </a:r>
            <a:r>
              <a:rPr sz="2000" b="1" u="sng" dirty="0">
                <a:solidFill>
                  <a:srgbClr val="FFFF00"/>
                </a:solidFill>
                <a:latin typeface="Times New Roman" panose="02020603050405020304" pitchFamily="18" charset="0"/>
                <a:cs typeface="Times New Roman" panose="02020603050405020304" pitchFamily="18" charset="0"/>
              </a:rPr>
              <a:t>a laughing stock</a:t>
            </a:r>
            <a:r>
              <a:rPr sz="2000" b="1" u="sng" dirty="0">
                <a:solidFill>
                  <a:schemeClr val="bg1"/>
                </a:solidFill>
                <a:latin typeface="Times New Roman" panose="02020603050405020304" pitchFamily="18" charset="0"/>
                <a:cs typeface="Times New Roman" panose="02020603050405020304" pitchFamily="18" charset="0"/>
              </a:rPr>
              <a:t> of my family</a:t>
            </a:r>
            <a:r>
              <a:rPr sz="2000" dirty="0">
                <a:solidFill>
                  <a:schemeClr val="bg1"/>
                </a:solidFill>
                <a:latin typeface="Times New Roman" panose="02020603050405020304" pitchFamily="18" charset="0"/>
                <a:cs typeface="Times New Roman" panose="02020603050405020304" pitchFamily="18" charset="0"/>
              </a:rPr>
              <a:t>! </a:t>
            </a:r>
            <a:endParaRPr sz="2000" dirty="0">
              <a:solidFill>
                <a:schemeClr val="bg1"/>
              </a:solidFill>
              <a:latin typeface="Times New Roman" panose="02020603050405020304" pitchFamily="18" charset="0"/>
              <a:cs typeface="Times New Roman" panose="02020603050405020304" pitchFamily="18" charset="0"/>
            </a:endParaRPr>
          </a:p>
          <a:p>
            <a:endParaRPr dirty="0"/>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sz="2000" dirty="0">
                <a:solidFill>
                  <a:schemeClr val="bg1"/>
                </a:solidFill>
                <a:latin typeface="Times New Roman" panose="02020603050405020304" pitchFamily="18" charset="0"/>
                <a:cs typeface="Times New Roman" panose="02020603050405020304" pitchFamily="18" charset="0"/>
                <a:sym typeface="+mn-ea"/>
              </a:rPr>
              <a:t>Despite my unwillingness to admit it, I had </a:t>
            </a:r>
            <a:r>
              <a:rPr sz="2000" b="1" u="sng" dirty="0">
                <a:solidFill>
                  <a:schemeClr val="bg1"/>
                </a:solidFill>
                <a:latin typeface="Times New Roman" panose="02020603050405020304" pitchFamily="18" charset="0"/>
                <a:cs typeface="Times New Roman" panose="02020603050405020304" pitchFamily="18" charset="0"/>
                <a:sym typeface="+mn-ea"/>
              </a:rPr>
              <a:t>made the most </a:t>
            </a:r>
            <a:r>
              <a:rPr sz="2000" b="1" u="sng" dirty="0">
                <a:solidFill>
                  <a:srgbClr val="FFFF00"/>
                </a:solidFill>
                <a:latin typeface="Times New Roman" panose="02020603050405020304" pitchFamily="18" charset="0"/>
                <a:cs typeface="Times New Roman" panose="02020603050405020304" pitchFamily="18" charset="0"/>
                <a:sym typeface="+mn-ea"/>
              </a:rPr>
              <a:t>shameful and stupid mistake</a:t>
            </a:r>
            <a:r>
              <a:rPr sz="2000" b="1" u="sng" dirty="0">
                <a:solidFill>
                  <a:schemeClr val="bg1"/>
                </a:solidFill>
                <a:latin typeface="Times New Roman" panose="02020603050405020304" pitchFamily="18" charset="0"/>
                <a:cs typeface="Times New Roman" panose="02020603050405020304" pitchFamily="18" charset="0"/>
                <a:sym typeface="+mn-ea"/>
              </a:rPr>
              <a:t> ever</a:t>
            </a:r>
            <a:r>
              <a:rPr sz="2000" dirty="0">
                <a:solidFill>
                  <a:schemeClr val="bg1"/>
                </a:solidFill>
                <a:latin typeface="Times New Roman" panose="02020603050405020304" pitchFamily="18" charset="0"/>
                <a:cs typeface="Times New Roman" panose="02020603050405020304" pitchFamily="18" charset="0"/>
                <a:sym typeface="+mn-ea"/>
              </a:rPr>
              <a:t>. I had no choice but to beg Janson to help me. </a:t>
            </a:r>
            <a:endParaRPr sz="2000" dirty="0">
              <a:solidFill>
                <a:schemeClr val="bg1"/>
              </a:solidFill>
              <a:latin typeface="Times New Roman" panose="02020603050405020304" pitchFamily="18" charset="0"/>
              <a:cs typeface="Times New Roman" panose="02020603050405020304" pitchFamily="18" charset="0"/>
              <a:sym typeface="+mn-ea"/>
            </a:endParaRPr>
          </a:p>
          <a:p>
            <a:endParaRPr sz="2000" dirty="0">
              <a:solidFill>
                <a:schemeClr val="bg1"/>
              </a:solidFill>
              <a:latin typeface="Times New Roman" panose="02020603050405020304" pitchFamily="18" charset="0"/>
              <a:cs typeface="Times New Roman" panose="02020603050405020304" pitchFamily="18" charset="0"/>
              <a:sym typeface="+mn-ea"/>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3</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sz="2000" dirty="0">
                <a:solidFill>
                  <a:schemeClr val="bg1"/>
                </a:solidFill>
                <a:latin typeface="Times New Roman" panose="02020603050405020304" pitchFamily="18" charset="0"/>
                <a:cs typeface="Times New Roman" panose="02020603050405020304" pitchFamily="18" charset="0"/>
                <a:sym typeface="+mn-ea"/>
              </a:rPr>
              <a:t>Then a mixture of sounds swam into my ears. </a:t>
            </a:r>
            <a:r>
              <a:rPr sz="2000" b="1" u="sng" dirty="0">
                <a:solidFill>
                  <a:srgbClr val="FFFF00"/>
                </a:solidFill>
                <a:latin typeface="Times New Roman" panose="02020603050405020304" pitchFamily="18" charset="0"/>
                <a:cs typeface="Times New Roman" panose="02020603050405020304" pitchFamily="18" charset="0"/>
                <a:sym typeface="+mn-ea"/>
              </a:rPr>
              <a:t>My sister’s giggle, mom’s screaming, Jason’s </a:t>
            </a:r>
            <a:r>
              <a:rPr sz="2000" b="1" u="sng" dirty="0">
                <a:solidFill>
                  <a:srgbClr val="FF0000"/>
                </a:solidFill>
                <a:latin typeface="Times New Roman" panose="02020603050405020304" pitchFamily="18" charset="0"/>
                <a:cs typeface="Times New Roman" panose="02020603050405020304" pitchFamily="18" charset="0"/>
                <a:sym typeface="+mn-ea"/>
              </a:rPr>
              <a:t>spluttering</a:t>
            </a:r>
            <a:r>
              <a:rPr sz="2000" b="1" u="sng" baseline="-25000" dirty="0">
                <a:solidFill>
                  <a:srgbClr val="FF0000"/>
                </a:solidFill>
                <a:latin typeface="Times New Roman" panose="02020603050405020304" pitchFamily="18" charset="0"/>
                <a:cs typeface="Times New Roman" panose="02020603050405020304" pitchFamily="18" charset="0"/>
                <a:sym typeface="+mn-ea"/>
              </a:rPr>
              <a:t>听觉</a:t>
            </a:r>
            <a:r>
              <a:rPr lang="zh-CN" sz="2000" b="1" u="sng" baseline="-25000" dirty="0">
                <a:solidFill>
                  <a:srgbClr val="FF0000"/>
                </a:solidFill>
                <a:latin typeface="Times New Roman" panose="02020603050405020304" pitchFamily="18" charset="0"/>
                <a:cs typeface="Times New Roman" panose="02020603050405020304" pitchFamily="18" charset="0"/>
                <a:sym typeface="+mn-ea"/>
              </a:rPr>
              <a:t>描写，隐</a:t>
            </a:r>
            <a:r>
              <a:rPr sz="2000" b="1" u="sng" baseline="-25000" dirty="0">
                <a:solidFill>
                  <a:srgbClr val="FF0000"/>
                </a:solidFill>
                <a:latin typeface="Times New Roman" panose="02020603050405020304" pitchFamily="18" charset="0"/>
                <a:cs typeface="Times New Roman" panose="02020603050405020304" pitchFamily="18" charset="0"/>
                <a:sym typeface="+mn-ea"/>
              </a:rPr>
              <a:t>喻的运用</a:t>
            </a:r>
            <a:r>
              <a:rPr lang="zh-CN" sz="2000" b="1" u="sng" baseline="-25000" dirty="0">
                <a:solidFill>
                  <a:srgbClr val="FF0000"/>
                </a:solidFill>
                <a:latin typeface="Times New Roman" panose="02020603050405020304" pitchFamily="18" charset="0"/>
                <a:cs typeface="Times New Roman" panose="02020603050405020304" pitchFamily="18" charset="0"/>
                <a:sym typeface="+mn-ea"/>
              </a:rPr>
              <a:t>描述慌乱</a:t>
            </a:r>
            <a:r>
              <a:rPr sz="2000" b="1" u="sng" baseline="-25000" dirty="0">
                <a:solidFill>
                  <a:srgbClr val="FF0000"/>
                </a:solidFill>
                <a:latin typeface="Times New Roman" panose="02020603050405020304" pitchFamily="18" charset="0"/>
                <a:cs typeface="Times New Roman" panose="02020603050405020304" pitchFamily="18" charset="0"/>
                <a:sym typeface="+mn-ea"/>
              </a:rPr>
              <a:t>的</a:t>
            </a:r>
            <a:r>
              <a:rPr lang="zh-CN" sz="2000" b="1" u="sng" baseline="-25000" dirty="0">
                <a:solidFill>
                  <a:srgbClr val="FF0000"/>
                </a:solidFill>
                <a:latin typeface="Times New Roman" panose="02020603050405020304" pitchFamily="18" charset="0"/>
                <a:cs typeface="Times New Roman" panose="02020603050405020304" pitchFamily="18" charset="0"/>
                <a:sym typeface="+mn-ea"/>
              </a:rPr>
              <a:t>场面</a:t>
            </a:r>
            <a:r>
              <a:rPr sz="2000" b="1" u="sng" dirty="0">
                <a:solidFill>
                  <a:srgbClr val="FFFF00"/>
                </a:solidFill>
                <a:latin typeface="Times New Roman" panose="02020603050405020304" pitchFamily="18" charset="0"/>
                <a:cs typeface="Times New Roman" panose="02020603050405020304" pitchFamily="18" charset="0"/>
                <a:sym typeface="+mn-ea"/>
              </a:rPr>
              <a:t> explanation</a:t>
            </a:r>
            <a:r>
              <a:rPr sz="2000" dirty="0">
                <a:solidFill>
                  <a:schemeClr val="bg1"/>
                </a:solidFill>
                <a:latin typeface="Times New Roman" panose="02020603050405020304" pitchFamily="18" charset="0"/>
                <a:cs typeface="Times New Roman" panose="02020603050405020304" pitchFamily="18" charset="0"/>
                <a:sym typeface="+mn-ea"/>
              </a:rPr>
              <a:t>, all were </a:t>
            </a:r>
            <a:r>
              <a:rPr sz="2000" b="1" u="sng" dirty="0">
                <a:solidFill>
                  <a:srgbClr val="00B0F0"/>
                </a:solidFill>
                <a:latin typeface="Times New Roman" panose="02020603050405020304" pitchFamily="18" charset="0"/>
                <a:cs typeface="Times New Roman" panose="02020603050405020304" pitchFamily="18" charset="0"/>
                <a:sym typeface="+mn-ea"/>
              </a:rPr>
              <a:t>like hissing fires around me</a:t>
            </a:r>
            <a:r>
              <a:rPr lang="zh-CN" sz="2000" b="1" u="sng" baseline="-25000" dirty="0">
                <a:solidFill>
                  <a:srgbClr val="00B0F0"/>
                </a:solidFill>
                <a:latin typeface="Times New Roman" panose="02020603050405020304" pitchFamily="18" charset="0"/>
                <a:cs typeface="Times New Roman" panose="02020603050405020304" pitchFamily="18" charset="0"/>
                <a:sym typeface="+mn-ea"/>
              </a:rPr>
              <a:t>视觉描写，明</a:t>
            </a:r>
            <a:r>
              <a:rPr sz="2000" b="1" u="sng" baseline="-25000" dirty="0">
                <a:solidFill>
                  <a:srgbClr val="00B0F0"/>
                </a:solidFill>
                <a:latin typeface="Times New Roman" panose="02020603050405020304" pitchFamily="18" charset="0"/>
                <a:cs typeface="Times New Roman" panose="02020603050405020304" pitchFamily="18" charset="0"/>
                <a:sym typeface="+mn-ea"/>
              </a:rPr>
              <a:t>喻的运用突出主人公焦灼不安的心情</a:t>
            </a:r>
            <a:r>
              <a:rPr sz="2000" baseline="-25000" dirty="0">
                <a:solidFill>
                  <a:srgbClr val="00B0F0"/>
                </a:solidFill>
                <a:latin typeface="Times New Roman" panose="02020603050405020304" pitchFamily="18" charset="0"/>
                <a:cs typeface="Times New Roman" panose="02020603050405020304" pitchFamily="18" charset="0"/>
                <a:sym typeface="+mn-ea"/>
              </a:rPr>
              <a:t>. </a:t>
            </a:r>
            <a:endParaRPr sz="2000" baseline="-25000" dirty="0">
              <a:solidFill>
                <a:srgbClr val="00B0F0"/>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335280" y="2853055"/>
            <a:ext cx="1144333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圆角矩形 4"/>
          <p:cNvSpPr/>
          <p:nvPr/>
        </p:nvSpPr>
        <p:spPr>
          <a:xfrm>
            <a:off x="9659620" y="2564765"/>
            <a:ext cx="226885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6" grpId="0" bldLvl="0" animBg="1"/>
      <p:bldP spid="6" grpId="1" animBg="1"/>
      <p:bldP spid="5" grpId="0" bldLvl="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638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—foreshadowing（铺垫）</a:t>
            </a:r>
            <a:endPar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2306955"/>
          </a:xfrm>
          <a:prstGeom prst="rect">
            <a:avLst/>
          </a:prstGeom>
          <a:solidFill>
            <a:srgbClr val="1A2D44"/>
          </a:solidFill>
          <a:ln>
            <a:solidFill>
              <a:schemeClr val="bg1">
                <a:lumMod val="75000"/>
              </a:schemeClr>
            </a:solidFill>
          </a:ln>
        </p:spPr>
        <p:txBody>
          <a:bodyPr wrap="square" rtlCol="0">
            <a:spAutoFit/>
          </a:bodyPr>
          <a:p>
            <a:pPr indent="408305" algn="just" eaLnBrk="0" fontAlgn="base" hangingPunct="0">
              <a:lnSpc>
                <a:spcPct val="1000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Pumpkin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(南瓜) carving at Halloween is a family tradition. We visit a local farm every October. In the pumpkin field, I compete with my three brothers and sister to seek out the biggest pumpkin.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dad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has a rule that we have to carry our pumpkins back home, and as the eldest child I have an advantage - I carried an 85 -pounder back last year.</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 but it seemed to make perfect sense at the time.</a:t>
            </a:r>
            <a:endParaRPr lang="zh-CN" altLang="en-US" b="1" i="1" u="sng">
              <a:noFill/>
              <a:latin typeface="Times New Roman" panose="02020603050405020304" pitchFamily="18" charset="0"/>
              <a:cs typeface="Times New Roman" panose="02020603050405020304" pitchFamily="18" charset="0"/>
            </a:endParaRPr>
          </a:p>
        </p:txBody>
      </p:sp>
      <p:sp>
        <p:nvSpPr>
          <p:cNvPr id="10" name="矩形 9"/>
          <p:cNvSpPr/>
          <p:nvPr/>
        </p:nvSpPr>
        <p:spPr>
          <a:xfrm>
            <a:off x="263525" y="3573145"/>
            <a:ext cx="11603990" cy="2984500"/>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lang="en-US" altLang="zh-CN" sz="2400" b="1" dirty="0">
                <a:solidFill>
                  <a:sysClr val="window" lastClr="FFFFFF"/>
                </a:solidFill>
              </a:rPr>
              <a:t>... </a:t>
            </a:r>
            <a:r>
              <a:rPr sz="2000" dirty="0">
                <a:solidFill>
                  <a:schemeClr val="bg1"/>
                </a:solidFill>
                <a:latin typeface="Times New Roman" panose="02020603050405020304" pitchFamily="18" charset="0"/>
                <a:cs typeface="Times New Roman" panose="02020603050405020304" pitchFamily="18" charset="0"/>
              </a:rPr>
              <a:t>My head was finally released and it was then that </a:t>
            </a:r>
            <a:r>
              <a:rPr sz="2000" b="1" u="sng" dirty="0">
                <a:solidFill>
                  <a:schemeClr val="bg1"/>
                </a:solidFill>
                <a:latin typeface="Times New Roman" panose="02020603050405020304" pitchFamily="18" charset="0"/>
                <a:cs typeface="Times New Roman" panose="02020603050405020304" pitchFamily="18" charset="0"/>
              </a:rPr>
              <a:t>I realized my mom had been </a:t>
            </a:r>
            <a:r>
              <a:rPr sz="2000" b="1" u="sng" dirty="0">
                <a:solidFill>
                  <a:srgbClr val="FFFF00"/>
                </a:solidFill>
                <a:latin typeface="Times New Roman" panose="02020603050405020304" pitchFamily="18" charset="0"/>
                <a:cs typeface="Times New Roman" panose="02020603050405020304" pitchFamily="18" charset="0"/>
              </a:rPr>
              <a:t>filming</a:t>
            </a:r>
            <a:r>
              <a:rPr sz="2000" b="1" u="sng" dirty="0">
                <a:solidFill>
                  <a:schemeClr val="bg1"/>
                </a:solidFill>
                <a:latin typeface="Times New Roman" panose="02020603050405020304" pitchFamily="18" charset="0"/>
                <a:cs typeface="Times New Roman" panose="02020603050405020304" pitchFamily="18" charset="0"/>
              </a:rPr>
              <a:t> the whole time</a:t>
            </a:r>
            <a:r>
              <a:rPr sz="2000" b="1" dirty="0">
                <a:solidFill>
                  <a:schemeClr val="bg1"/>
                </a:solidFill>
                <a:latin typeface="Times New Roman" panose="02020603050405020304" pitchFamily="18" charset="0"/>
                <a:cs typeface="Times New Roman" panose="02020603050405020304" pitchFamily="18" charset="0"/>
              </a:rPr>
              <a:t>.</a:t>
            </a:r>
            <a:r>
              <a:rPr sz="2000" b="1" dirty="0">
                <a:solidFill>
                  <a:schemeClr val="bg1"/>
                </a:solidFill>
                <a:latin typeface="Times New Roman" panose="02020603050405020304" pitchFamily="18" charset="0"/>
                <a:cs typeface="Times New Roman" panose="02020603050405020304" pitchFamily="18" charset="0"/>
                <a:sym typeface="+mn-ea"/>
              </a:rPr>
              <a:t>  </a:t>
            </a:r>
            <a:endParaRPr sz="2000" b="1" dirty="0">
              <a:solidFill>
                <a:schemeClr val="bg1"/>
              </a:solidFill>
              <a:latin typeface="Times New Roman" panose="02020603050405020304" pitchFamily="18" charset="0"/>
              <a:cs typeface="Times New Roman" panose="02020603050405020304" pitchFamily="18" charset="0"/>
              <a:sym typeface="+mn-ea"/>
            </a:endParaRPr>
          </a:p>
          <a:p>
            <a:r>
              <a:rPr lang="en-US" sz="2000" i="1" dirty="0">
                <a:solidFill>
                  <a:schemeClr val="bg1"/>
                </a:solidFill>
                <a:latin typeface="Times New Roman" panose="02020603050405020304" pitchFamily="18" charset="0"/>
                <a:cs typeface="Times New Roman" panose="02020603050405020304" pitchFamily="18" charset="0"/>
                <a:sym typeface="+mn-ea"/>
              </a:rPr>
              <a:t>     </a:t>
            </a:r>
            <a:r>
              <a:rPr sz="2000" b="1" i="1" dirty="0">
                <a:solidFill>
                  <a:srgbClr val="FFFF00"/>
                </a:solidFill>
                <a:latin typeface="Times New Roman" panose="02020603050405020304" pitchFamily="18" charset="0"/>
                <a:cs typeface="Times New Roman" panose="02020603050405020304" pitchFamily="18" charset="0"/>
                <a:sym typeface="+mn-ea"/>
              </a:rPr>
              <a:t>The video </a:t>
            </a:r>
            <a:r>
              <a:rPr sz="2000" i="1" dirty="0">
                <a:solidFill>
                  <a:schemeClr val="bg1"/>
                </a:solidFill>
                <a:latin typeface="Times New Roman" panose="02020603050405020304" pitchFamily="18" charset="0"/>
                <a:cs typeface="Times New Roman" panose="02020603050405020304" pitchFamily="18" charset="0"/>
                <a:sym typeface="+mn-ea"/>
              </a:rPr>
              <a:t>was </a:t>
            </a:r>
            <a:r>
              <a:rPr sz="2000" b="1" i="1" dirty="0">
                <a:solidFill>
                  <a:srgbClr val="FFFF00"/>
                </a:solidFill>
                <a:latin typeface="Times New Roman" panose="02020603050405020304" pitchFamily="18" charset="0"/>
                <a:cs typeface="Times New Roman" panose="02020603050405020304" pitchFamily="18" charset="0"/>
                <a:sym typeface="+mn-ea"/>
              </a:rPr>
              <a:t>posted online</a:t>
            </a:r>
            <a:r>
              <a:rPr sz="2000" i="1" dirty="0">
                <a:solidFill>
                  <a:schemeClr val="bg1"/>
                </a:solidFill>
                <a:latin typeface="Times New Roman" panose="02020603050405020304" pitchFamily="18" charset="0"/>
                <a:cs typeface="Times New Roman" panose="02020603050405020304" pitchFamily="18" charset="0"/>
                <a:sym typeface="+mn-ea"/>
              </a:rPr>
              <a:t> the Monday before Halloween.</a:t>
            </a:r>
            <a:r>
              <a:rPr sz="2000" dirty="0">
                <a:solidFill>
                  <a:schemeClr val="bg1"/>
                </a:solidFill>
                <a:latin typeface="Times New Roman" panose="02020603050405020304" pitchFamily="18" charset="0"/>
                <a:cs typeface="Times New Roman" panose="02020603050405020304" pitchFamily="18" charset="0"/>
                <a:sym typeface="+mn-ea"/>
              </a:rPr>
              <a:t> </a:t>
            </a:r>
            <a:r>
              <a:rPr sz="2000" b="1" u="sng" dirty="0">
                <a:solidFill>
                  <a:schemeClr val="bg1"/>
                </a:solidFill>
                <a:latin typeface="Times New Roman" panose="02020603050405020304" pitchFamily="18" charset="0"/>
                <a:cs typeface="Times New Roman" panose="02020603050405020304" pitchFamily="18" charset="0"/>
                <a:sym typeface="+mn-ea"/>
              </a:rPr>
              <a:t>When I </a:t>
            </a:r>
            <a:r>
              <a:rPr sz="2000" b="1" u="sng" dirty="0">
                <a:solidFill>
                  <a:srgbClr val="FFFF00"/>
                </a:solidFill>
                <a:latin typeface="Times New Roman" panose="02020603050405020304" pitchFamily="18" charset="0"/>
                <a:cs typeface="Times New Roman" panose="02020603050405020304" pitchFamily="18" charset="0"/>
                <a:sym typeface="+mn-ea"/>
              </a:rPr>
              <a:t>logged in my Facebook</a:t>
            </a:r>
            <a:r>
              <a:rPr sz="2000" b="1" u="sng" dirty="0">
                <a:solidFill>
                  <a:schemeClr val="bg1"/>
                </a:solidFill>
                <a:latin typeface="Times New Roman" panose="02020603050405020304" pitchFamily="18" charset="0"/>
                <a:cs typeface="Times New Roman" panose="02020603050405020304" pitchFamily="18" charset="0"/>
                <a:sym typeface="+mn-ea"/>
              </a:rPr>
              <a:t> I found myself dumbfounded by the abundant likes I received from those who had seen my</a:t>
            </a:r>
            <a:r>
              <a:rPr sz="2000" b="1" u="sng" dirty="0">
                <a:solidFill>
                  <a:srgbClr val="FFFF00"/>
                </a:solidFill>
                <a:latin typeface="Times New Roman" panose="02020603050405020304" pitchFamily="18" charset="0"/>
                <a:cs typeface="Times New Roman" panose="02020603050405020304" pitchFamily="18" charset="0"/>
                <a:sym typeface="+mn-ea"/>
              </a:rPr>
              <a:t> video.</a:t>
            </a:r>
            <a:r>
              <a:rPr sz="2000" b="1" dirty="0">
                <a:solidFill>
                  <a:srgbClr val="FFFF00"/>
                </a:solidFill>
                <a:latin typeface="Times New Roman" panose="02020603050405020304" pitchFamily="18" charset="0"/>
                <a:cs typeface="Times New Roman" panose="02020603050405020304" pitchFamily="18" charset="0"/>
                <a:sym typeface="+mn-ea"/>
              </a:rPr>
              <a:t> </a:t>
            </a:r>
            <a:endParaRPr sz="2000" b="1" dirty="0">
              <a:solidFill>
                <a:srgbClr val="FFFF00"/>
              </a:solidFill>
              <a:latin typeface="Times New Roman" panose="02020603050405020304" pitchFamily="18" charset="0"/>
              <a:cs typeface="Times New Roman" panose="02020603050405020304" pitchFamily="18" charset="0"/>
              <a:sym typeface="+mn-ea"/>
            </a:endParaRPr>
          </a:p>
          <a:p>
            <a:endParaRPr sz="2000" dirty="0">
              <a:solidFill>
                <a:schemeClr val="bg1"/>
              </a:solidFill>
              <a:latin typeface="Times New Roman" panose="02020603050405020304" pitchFamily="18" charset="0"/>
              <a:cs typeface="Times New Roman" panose="02020603050405020304" pitchFamily="18" charset="0"/>
              <a:sym typeface="+mn-ea"/>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lang="en-US" altLang="zh-CN" sz="2400" dirty="0">
                <a:solidFill>
                  <a:sysClr val="window" lastClr="FFFFFF"/>
                </a:solidFill>
                <a:latin typeface="Times New Roman" panose="02020603050405020304" pitchFamily="18" charset="0"/>
                <a:cs typeface="Times New Roman" panose="02020603050405020304" pitchFamily="18" charset="0"/>
                <a:sym typeface="+mn-ea"/>
              </a:rPr>
              <a:t>... </a:t>
            </a:r>
            <a:r>
              <a:rPr sz="2000" dirty="0">
                <a:solidFill>
                  <a:schemeClr val="bg1"/>
                </a:solidFill>
                <a:latin typeface="Times New Roman" panose="02020603050405020304" pitchFamily="18" charset="0"/>
                <a:cs typeface="Times New Roman" panose="02020603050405020304" pitchFamily="18" charset="0"/>
                <a:sym typeface="+mn-ea"/>
              </a:rPr>
              <a:t>Gasping for crisp air greedily with my newly-freed nose, I span around, only to see something more thrilling in store for me—</a:t>
            </a:r>
            <a:r>
              <a:rPr lang="en-US" sz="2000" dirty="0">
                <a:solidFill>
                  <a:schemeClr val="bg1"/>
                </a:solidFill>
                <a:latin typeface="Times New Roman" panose="02020603050405020304" pitchFamily="18" charset="0"/>
                <a:cs typeface="Times New Roman" panose="02020603050405020304" pitchFamily="18" charset="0"/>
                <a:sym typeface="+mn-ea"/>
              </a:rPr>
              <a:t> </a:t>
            </a:r>
            <a:r>
              <a:rPr lang="en-US" sz="2000" b="1" u="sng" dirty="0">
                <a:solidFill>
                  <a:schemeClr val="bg1"/>
                </a:solidFill>
                <a:latin typeface="Times New Roman" panose="02020603050405020304" pitchFamily="18" charset="0"/>
                <a:cs typeface="Times New Roman" panose="02020603050405020304" pitchFamily="18" charset="0"/>
                <a:sym typeface="+mn-ea"/>
              </a:rPr>
              <a:t>Mom</a:t>
            </a:r>
            <a:r>
              <a:rPr sz="2000" b="1" u="sng" dirty="0">
                <a:solidFill>
                  <a:schemeClr val="bg1"/>
                </a:solidFill>
                <a:latin typeface="Times New Roman" panose="02020603050405020304" pitchFamily="18" charset="0"/>
                <a:cs typeface="Times New Roman" panose="02020603050405020304" pitchFamily="18" charset="0"/>
                <a:sym typeface="+mn-ea"/>
              </a:rPr>
              <a:t> </a:t>
            </a:r>
            <a:r>
              <a:rPr sz="2000" b="1" u="sng" dirty="0">
                <a:solidFill>
                  <a:srgbClr val="FFFF00"/>
                </a:solidFill>
                <a:latin typeface="Times New Roman" panose="02020603050405020304" pitchFamily="18" charset="0"/>
                <a:cs typeface="Times New Roman" panose="02020603050405020304" pitchFamily="18" charset="0"/>
                <a:sym typeface="+mn-ea"/>
              </a:rPr>
              <a:t>recorded</a:t>
            </a:r>
            <a:r>
              <a:rPr sz="2000" b="1" u="sng" dirty="0">
                <a:solidFill>
                  <a:schemeClr val="bg1"/>
                </a:solidFill>
                <a:latin typeface="Times New Roman" panose="02020603050405020304" pitchFamily="18" charset="0"/>
                <a:cs typeface="Times New Roman" panose="02020603050405020304" pitchFamily="18" charset="0"/>
                <a:sym typeface="+mn-ea"/>
              </a:rPr>
              <a:t> everything</a:t>
            </a:r>
            <a:r>
              <a:rPr sz="2000" dirty="0">
                <a:solidFill>
                  <a:schemeClr val="bg1"/>
                </a:solidFill>
                <a:latin typeface="Times New Roman" panose="02020603050405020304" pitchFamily="18" charset="0"/>
                <a:cs typeface="Times New Roman" panose="02020603050405020304" pitchFamily="18" charset="0"/>
                <a:sym typeface="+mn-ea"/>
              </a:rPr>
              <a:t>! </a:t>
            </a:r>
            <a:endParaRPr sz="2000" dirty="0">
              <a:solidFill>
                <a:schemeClr val="bg1"/>
              </a:solidFill>
              <a:latin typeface="Times New Roman" panose="02020603050405020304" pitchFamily="18" charset="0"/>
              <a:cs typeface="Times New Roman" panose="02020603050405020304" pitchFamily="18" charset="0"/>
              <a:sym typeface="+mn-ea"/>
            </a:endParaRPr>
          </a:p>
          <a:p>
            <a:r>
              <a:rPr lang="en-US" sz="2000" dirty="0">
                <a:solidFill>
                  <a:schemeClr val="bg1"/>
                </a:solidFill>
                <a:latin typeface="Times New Roman" panose="02020603050405020304" pitchFamily="18" charset="0"/>
                <a:cs typeface="Times New Roman" panose="02020603050405020304" pitchFamily="18" charset="0"/>
                <a:sym typeface="+mn-ea"/>
              </a:rPr>
              <a:t>     </a:t>
            </a:r>
            <a:r>
              <a:rPr sz="2000" i="1" dirty="0">
                <a:solidFill>
                  <a:schemeClr val="bg1"/>
                </a:solidFill>
                <a:latin typeface="Times New Roman" panose="02020603050405020304" pitchFamily="18" charset="0"/>
                <a:cs typeface="Times New Roman" panose="02020603050405020304" pitchFamily="18" charset="0"/>
                <a:sym typeface="+mn-ea"/>
              </a:rPr>
              <a:t>Th</a:t>
            </a:r>
            <a:r>
              <a:rPr lang="en-US" sz="2000" i="1" dirty="0">
                <a:solidFill>
                  <a:schemeClr val="bg1"/>
                </a:solidFill>
                <a:latin typeface="Times New Roman" panose="02020603050405020304" pitchFamily="18" charset="0"/>
                <a:cs typeface="Times New Roman" panose="02020603050405020304" pitchFamily="18" charset="0"/>
                <a:sym typeface="+mn-ea"/>
              </a:rPr>
              <a:t>e</a:t>
            </a:r>
            <a:r>
              <a:rPr sz="2000" i="1" dirty="0">
                <a:solidFill>
                  <a:schemeClr val="bg1"/>
                </a:solidFill>
                <a:latin typeface="Times New Roman" panose="02020603050405020304" pitchFamily="18" charset="0"/>
                <a:cs typeface="Times New Roman" panose="02020603050405020304" pitchFamily="18" charset="0"/>
                <a:sym typeface="+mn-ea"/>
              </a:rPr>
              <a:t> video was posted online the Monday before Halloween.</a:t>
            </a:r>
            <a:r>
              <a:rPr sz="2000" dirty="0">
                <a:solidFill>
                  <a:schemeClr val="bg1"/>
                </a:solidFill>
                <a:latin typeface="Times New Roman" panose="02020603050405020304" pitchFamily="18" charset="0"/>
                <a:cs typeface="Times New Roman" panose="02020603050405020304" pitchFamily="18" charset="0"/>
                <a:sym typeface="+mn-ea"/>
              </a:rPr>
              <a:t> </a:t>
            </a:r>
            <a:r>
              <a:rPr sz="2000" b="1" dirty="0">
                <a:solidFill>
                  <a:srgbClr val="FFFF00"/>
                </a:solidFill>
                <a:latin typeface="Times New Roman" panose="02020603050405020304" pitchFamily="18" charset="0"/>
                <a:cs typeface="Times New Roman" panose="02020603050405020304" pitchFamily="18" charset="0"/>
                <a:sym typeface="+mn-ea"/>
              </a:rPr>
              <a:t>Shares and likes</a:t>
            </a:r>
            <a:r>
              <a:rPr sz="2000" dirty="0">
                <a:solidFill>
                  <a:schemeClr val="bg1"/>
                </a:solidFill>
                <a:latin typeface="Times New Roman" panose="02020603050405020304" pitchFamily="18" charset="0"/>
                <a:cs typeface="Times New Roman" panose="02020603050405020304" pitchFamily="18" charset="0"/>
                <a:sym typeface="+mn-ea"/>
              </a:rPr>
              <a:t> surged dramatically, and soon everyone nearby was impressed by my “heroic” deed.</a:t>
            </a:r>
            <a:endParaRPr sz="2000" dirty="0">
              <a:solidFill>
                <a:schemeClr val="bg1"/>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5735955" y="2565400"/>
            <a:ext cx="383095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6" grpId="0" bldLvl="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638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suspense（悬念及解决）</a:t>
            </a:r>
            <a:endPar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2861310"/>
          </a:xfrm>
          <a:prstGeom prst="rect">
            <a:avLst/>
          </a:prstGeom>
          <a:solidFill>
            <a:srgbClr val="1A2D44"/>
          </a:solidFill>
          <a:ln>
            <a:solidFill>
              <a:schemeClr val="bg1">
                <a:lumMod val="75000"/>
              </a:schemeClr>
            </a:solidFill>
          </a:ln>
        </p:spPr>
        <p:txBody>
          <a:bodyPr wrap="square" rtlCol="0">
            <a:spAutoFit/>
          </a:bodyPr>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 but it seemed to make perfect sense at the time.</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④</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My excitement was short-lived.The pumpkin was heavy. "I'm going to set it down, now,"I said,and with Jason helping to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support</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its weight,I bent back over the table to give it somewhere to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rest</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It was only when I tried to remove my head that I realized getting out was going to be less straightforward than getting in.When I </a:t>
            </a:r>
            <a:r>
              <a:rPr lang="en-US" altLang="zh-CN" b="1" u="sng"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pulled</a:t>
            </a:r>
            <a:r>
              <a:rPr lang="en-US" altLang="zh-CN" b="1" kern="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hard, my nose got in the way.I got into a panic as I pressed firmly against the table and moved my head around trying to find the right angle, but it was no use."I can't get it out!" I shouted, my voice sounding unnaturally loud in the enclosed space.</a:t>
            </a:r>
            <a:endParaRPr lang="zh-CN" altLang="en-US" b="1" i="1" u="sng">
              <a:noFill/>
              <a:latin typeface="Times New Roman" panose="02020603050405020304" pitchFamily="18" charset="0"/>
              <a:cs typeface="Times New Roman" panose="02020603050405020304" pitchFamily="18" charset="0"/>
            </a:endParaRPr>
          </a:p>
        </p:txBody>
      </p:sp>
      <p:sp>
        <p:nvSpPr>
          <p:cNvPr id="10" name="矩形 9"/>
          <p:cNvSpPr/>
          <p:nvPr/>
        </p:nvSpPr>
        <p:spPr>
          <a:xfrm>
            <a:off x="263525" y="4149090"/>
            <a:ext cx="11603990" cy="2368550"/>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dirty="0">
                <a:solidFill>
                  <a:schemeClr val="bg1"/>
                </a:solidFill>
                <a:latin typeface="Times New Roman" panose="02020603050405020304" pitchFamily="18" charset="0"/>
                <a:cs typeface="Times New Roman" panose="02020603050405020304" pitchFamily="18" charset="0"/>
              </a:rPr>
              <a:t>With the video gaining more and more popularity, I felt a mixture of embarrassing and satisfaction striking into my heart. Just at that moment, Jason tapped on my shoulder and </a:t>
            </a:r>
            <a:r>
              <a:rPr sz="2000" b="1" u="sng" dirty="0">
                <a:solidFill>
                  <a:schemeClr val="bg1"/>
                </a:solidFill>
                <a:latin typeface="Times New Roman" panose="02020603050405020304" pitchFamily="18" charset="0"/>
                <a:cs typeface="Times New Roman" panose="02020603050405020304" pitchFamily="18" charset="0"/>
              </a:rPr>
              <a:t>admitted that I was </a:t>
            </a:r>
            <a:r>
              <a:rPr sz="2000" b="1" u="sng" dirty="0">
                <a:solidFill>
                  <a:srgbClr val="FFFF00"/>
                </a:solidFill>
                <a:latin typeface="Times New Roman" panose="02020603050405020304" pitchFamily="18" charset="0"/>
                <a:cs typeface="Times New Roman" panose="02020603050405020304" pitchFamily="18" charset="0"/>
              </a:rPr>
              <a:t>the winner</a:t>
            </a:r>
            <a:r>
              <a:rPr sz="2000" u="sng" dirty="0">
                <a:solidFill>
                  <a:schemeClr val="bg1"/>
                </a:solidFill>
                <a:latin typeface="Times New Roman" panose="02020603050405020304" pitchFamily="18" charset="0"/>
                <a:cs typeface="Times New Roman" panose="02020603050405020304" pitchFamily="18" charset="0"/>
              </a:rPr>
              <a:t> </a:t>
            </a:r>
            <a:r>
              <a:rPr sz="2000" b="1" u="sng" dirty="0">
                <a:solidFill>
                  <a:schemeClr val="bg1"/>
                </a:solidFill>
                <a:latin typeface="Times New Roman" panose="02020603050405020304" pitchFamily="18" charset="0"/>
                <a:cs typeface="Times New Roman" panose="02020603050405020304" pitchFamily="18" charset="0"/>
              </a:rPr>
              <a:t>this year</a:t>
            </a:r>
            <a:r>
              <a:rPr sz="2000" dirty="0">
                <a:solidFill>
                  <a:schemeClr val="bg1"/>
                </a:solidFill>
                <a:latin typeface="Times New Roman" panose="02020603050405020304" pitchFamily="18" charset="0"/>
                <a:cs typeface="Times New Roman" panose="02020603050405020304" pitchFamily="18" charset="0"/>
              </a:rPr>
              <a:t>, followed by the applause of my whole family. </a:t>
            </a:r>
            <a:endParaRPr sz="2000" dirty="0">
              <a:solidFill>
                <a:schemeClr val="bg1"/>
              </a:solidFill>
              <a:latin typeface="Times New Roman" panose="02020603050405020304" pitchFamily="18" charset="0"/>
              <a:cs typeface="Times New Roman" panose="02020603050405020304" pitchFamily="18" charset="0"/>
            </a:endParaRPr>
          </a:p>
          <a:p>
            <a:endParaRPr sz="2000" dirty="0">
              <a:solidFill>
                <a:schemeClr val="bg1"/>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 </a:t>
            </a:r>
            <a:r>
              <a:rPr sz="2000" dirty="0">
                <a:solidFill>
                  <a:schemeClr val="bg1"/>
                </a:solidFill>
                <a:latin typeface="Times New Roman" panose="02020603050405020304" pitchFamily="18" charset="0"/>
                <a:cs typeface="Times New Roman" panose="02020603050405020304" pitchFamily="18" charset="0"/>
                <a:sym typeface="+mn-ea"/>
              </a:rPr>
              <a:t>Down dashed my dad who</a:t>
            </a:r>
            <a:r>
              <a:rPr sz="2000" u="sng" dirty="0">
                <a:solidFill>
                  <a:schemeClr val="bg1"/>
                </a:solidFill>
                <a:latin typeface="Times New Roman" panose="02020603050405020304" pitchFamily="18" charset="0"/>
                <a:cs typeface="Times New Roman" panose="02020603050405020304" pitchFamily="18" charset="0"/>
                <a:sym typeface="+mn-ea"/>
              </a:rPr>
              <a:t> </a:t>
            </a:r>
            <a:r>
              <a:rPr sz="2000" b="1" u="sng" dirty="0">
                <a:solidFill>
                  <a:schemeClr val="bg1"/>
                </a:solidFill>
                <a:latin typeface="Times New Roman" panose="02020603050405020304" pitchFamily="18" charset="0"/>
                <a:cs typeface="Times New Roman" panose="02020603050405020304" pitchFamily="18" charset="0"/>
                <a:sym typeface="+mn-ea"/>
              </a:rPr>
              <a:t>got me to push my head farther into the pumpkin so that mom's hand could reach in and loosen my ponytail. My head </a:t>
            </a:r>
            <a:r>
              <a:rPr sz="2000" b="1" u="sng" dirty="0">
                <a:solidFill>
                  <a:srgbClr val="FFFF00"/>
                </a:solidFill>
                <a:latin typeface="Times New Roman" panose="02020603050405020304" pitchFamily="18" charset="0"/>
                <a:cs typeface="Times New Roman" panose="02020603050405020304" pitchFamily="18" charset="0"/>
                <a:sym typeface="+mn-ea"/>
              </a:rPr>
              <a:t>was finally released</a:t>
            </a:r>
            <a:r>
              <a:rPr sz="2000" u="sng" dirty="0">
                <a:solidFill>
                  <a:schemeClr val="bg1"/>
                </a:solidFill>
                <a:latin typeface="Times New Roman" panose="02020603050405020304" pitchFamily="18" charset="0"/>
                <a:cs typeface="Times New Roman" panose="02020603050405020304" pitchFamily="18" charset="0"/>
                <a:sym typeface="+mn-ea"/>
              </a:rPr>
              <a:t> </a:t>
            </a:r>
            <a:r>
              <a:rPr sz="2000" dirty="0">
                <a:solidFill>
                  <a:schemeClr val="bg1"/>
                </a:solidFill>
                <a:latin typeface="Times New Roman" panose="02020603050405020304" pitchFamily="18" charset="0"/>
                <a:cs typeface="Times New Roman" panose="02020603050405020304" pitchFamily="18" charset="0"/>
                <a:sym typeface="+mn-ea"/>
              </a:rPr>
              <a:t>and it was then that I realized my mom had been filming the whole time.</a:t>
            </a:r>
            <a:endParaRPr sz="2000" dirty="0">
              <a:solidFill>
                <a:schemeClr val="bg1"/>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2096135" y="908685"/>
            <a:ext cx="9771380"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圆角矩形 4"/>
          <p:cNvSpPr/>
          <p:nvPr/>
        </p:nvSpPr>
        <p:spPr>
          <a:xfrm>
            <a:off x="325120" y="1196340"/>
            <a:ext cx="847090"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圆角矩形 6"/>
          <p:cNvSpPr/>
          <p:nvPr/>
        </p:nvSpPr>
        <p:spPr>
          <a:xfrm>
            <a:off x="325120" y="2637155"/>
            <a:ext cx="9474200"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圆角矩形 7"/>
          <p:cNvSpPr/>
          <p:nvPr/>
        </p:nvSpPr>
        <p:spPr>
          <a:xfrm>
            <a:off x="9120505" y="2349500"/>
            <a:ext cx="274891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圆角矩形 8"/>
          <p:cNvSpPr/>
          <p:nvPr/>
        </p:nvSpPr>
        <p:spPr>
          <a:xfrm>
            <a:off x="10344150" y="4580890"/>
            <a:ext cx="130365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圆角矩形 10"/>
          <p:cNvSpPr/>
          <p:nvPr/>
        </p:nvSpPr>
        <p:spPr>
          <a:xfrm>
            <a:off x="5160010" y="5805170"/>
            <a:ext cx="325818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p:tgtEl>
                                          <p:spTgt spid="11"/>
                                        </p:tgtEl>
                                        <p:attrNameLst>
                                          <p:attrName>ppt_y</p:attrName>
                                        </p:attrNameLst>
                                      </p:cBhvr>
                                      <p:tavLst>
                                        <p:tav tm="0">
                                          <p:val>
                                            <p:strVal val="#ppt_y+#ppt_h*1.125000"/>
                                          </p:val>
                                        </p:tav>
                                        <p:tav tm="100000">
                                          <p:val>
                                            <p:strVal val="#ppt_y"/>
                                          </p:val>
                                        </p:tav>
                                      </p:tavLst>
                                    </p:anim>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6" grpId="0" bldLvl="0" animBg="1"/>
      <p:bldP spid="6" grpId="1" animBg="1"/>
      <p:bldP spid="5" grpId="0" bldLvl="0" animBg="1"/>
      <p:bldP spid="5" grpId="1" animBg="1"/>
      <p:bldP spid="7" grpId="0" bldLvl="0" animBg="1"/>
      <p:bldP spid="7" grpId="1" animBg="1"/>
      <p:bldP spid="8" grpId="0" bldLvl="0" animBg="1"/>
      <p:bldP spid="8" grpId="1" animBg="1"/>
      <p:bldP spid="9" grpId="0" bldLvl="0" animBg="1"/>
      <p:bldP spid="9" grpId="1" animBg="1"/>
      <p:bldP spid="11" grpId="0" bldLvl="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638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基于叙事特征，深度解读语篇</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（2021.01：南瓜卡头）</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inclusio（首尾呼应）</a:t>
            </a:r>
            <a:endParaRPr lang="zh-CN" altLang="en-US" sz="2000"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2306955"/>
          </a:xfrm>
          <a:prstGeom prst="rect">
            <a:avLst/>
          </a:prstGeom>
          <a:solidFill>
            <a:srgbClr val="1A2D44"/>
          </a:solidFill>
          <a:ln>
            <a:solidFill>
              <a:schemeClr val="bg1">
                <a:lumMod val="75000"/>
              </a:schemeClr>
            </a:solidFill>
          </a:ln>
        </p:spPr>
        <p:txBody>
          <a:bodyPr wrap="square" rtlCol="0">
            <a:spAutoFit/>
          </a:bodyPr>
          <a:p>
            <a:pPr indent="408305" algn="just" eaLnBrk="0" fontAlgn="base" hangingPunct="0">
              <a:lnSpc>
                <a:spcPct val="1000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Pumpkin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(南瓜) carving at Halloween is a family tradition. We visit a local farm every October. In the pumpkin field, I compete with my three brothers and sister to seek out the biggest pumpkin.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dad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has a rule that we have to carry our pumpkins back home, and as the eldest child I have an advantage - I carried an 85 -pounder back last year.</a:t>
            </a:r>
            <a:endPar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08305" algn="just" eaLnBrk="0" fontAlgn="base" hangingPunct="0">
              <a:lnSpc>
                <a:spcPct val="100000"/>
              </a:lnSpc>
            </a:pPr>
            <a:r>
              <a:rPr lang="zh-CN" altLang="en-US" b="1">
                <a:solidFill>
                  <a:schemeClr val="bg1"/>
                </a:solidFill>
                <a:latin typeface="Times New Roman" panose="02020603050405020304" pitchFamily="18" charset="0"/>
                <a:cs typeface="Times New Roman" panose="02020603050405020304" pitchFamily="18" charset="0"/>
                <a:sym typeface="+mn-ea"/>
              </a:rPr>
              <a:t>②</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This year, it was hard to tell whether my prize or the one chosen by my 14-year. Old brother,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Jason</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the winner. Unfortunately we forgot to weigh them before taking out their insides, but I was determined to prove my point. All of us were hard at work at the kitchen table, with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mom</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filming the annual event. I'm unsure now why I thought forcing my </a:t>
            </a:r>
            <a:r>
              <a:rPr lang="en-US" altLang="zh-CN" b="1" u="sng"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head</a:t>
            </a:r>
            <a:r>
              <a:rPr lang="en-US" altLang="zh-CN" b="1" ker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inside the pumpkin would settle the matter, but it seemed to make perfect sense at the time.</a:t>
            </a:r>
            <a:endParaRPr lang="zh-CN" altLang="en-US" b="1" i="1" u="sng">
              <a:noFill/>
              <a:latin typeface="Times New Roman" panose="02020603050405020304" pitchFamily="18" charset="0"/>
              <a:cs typeface="Times New Roman" panose="02020603050405020304" pitchFamily="18" charset="0"/>
            </a:endParaRPr>
          </a:p>
        </p:txBody>
      </p:sp>
      <p:sp>
        <p:nvSpPr>
          <p:cNvPr id="10" name="矩形 9"/>
          <p:cNvSpPr/>
          <p:nvPr/>
        </p:nvSpPr>
        <p:spPr>
          <a:xfrm>
            <a:off x="263525" y="3573145"/>
            <a:ext cx="11603990" cy="3096895"/>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dirty="0">
                <a:solidFill>
                  <a:schemeClr val="bg1"/>
                </a:solidFill>
                <a:latin typeface="Times New Roman" panose="02020603050405020304" pitchFamily="18" charset="0"/>
                <a:cs typeface="Times New Roman" panose="02020603050405020304" pitchFamily="18" charset="0"/>
              </a:rPr>
              <a:t> I was chatting merrily with Jason when someone knocked,</a:t>
            </a:r>
            <a:r>
              <a:rPr sz="2000" b="1" dirty="0">
                <a:solidFill>
                  <a:srgbClr val="FFFF00"/>
                </a:solidFill>
                <a:latin typeface="Times New Roman" panose="02020603050405020304" pitchFamily="18" charset="0"/>
                <a:cs typeface="Times New Roman" panose="02020603050405020304" pitchFamily="18" charset="0"/>
              </a:rPr>
              <a:t> “Trick or treat?”</a:t>
            </a:r>
            <a:r>
              <a:rPr sz="2000" dirty="0">
                <a:solidFill>
                  <a:schemeClr val="bg1"/>
                </a:solidFill>
                <a:latin typeface="Times New Roman" panose="02020603050405020304" pitchFamily="18" charset="0"/>
                <a:cs typeface="Times New Roman" panose="02020603050405020304" pitchFamily="18" charset="0"/>
              </a:rPr>
              <a:t> I opened the door stunned to see</a:t>
            </a:r>
            <a:r>
              <a:rPr sz="2000" b="1" u="sng" dirty="0">
                <a:solidFill>
                  <a:schemeClr val="bg1"/>
                </a:solidFill>
                <a:latin typeface="Times New Roman" panose="02020603050405020304" pitchFamily="18" charset="0"/>
                <a:cs typeface="Times New Roman" panose="02020603050405020304" pitchFamily="18" charset="0"/>
              </a:rPr>
              <a:t> a kid bearing </a:t>
            </a:r>
            <a:r>
              <a:rPr sz="2000" b="1" u="sng" dirty="0">
                <a:solidFill>
                  <a:srgbClr val="FFFF00"/>
                </a:solidFill>
                <a:latin typeface="Times New Roman" panose="02020603050405020304" pitchFamily="18" charset="0"/>
                <a:cs typeface="Times New Roman" panose="02020603050405020304" pitchFamily="18" charset="0"/>
              </a:rPr>
              <a:t>a huge delicately-carved pumpkin outside his head</a:t>
            </a:r>
            <a:r>
              <a:rPr sz="2000" b="1" u="sng" dirty="0">
                <a:solidFill>
                  <a:schemeClr val="bg1"/>
                </a:solidFill>
                <a:latin typeface="Times New Roman" panose="02020603050405020304" pitchFamily="18" charset="0"/>
                <a:cs typeface="Times New Roman" panose="02020603050405020304" pitchFamily="18" charset="0"/>
              </a:rPr>
              <a:t>!</a:t>
            </a:r>
            <a:r>
              <a:rPr sz="2000" dirty="0">
                <a:solidFill>
                  <a:schemeClr val="bg1"/>
                </a:solidFill>
                <a:latin typeface="Times New Roman" panose="02020603050405020304" pitchFamily="18" charset="0"/>
                <a:cs typeface="Times New Roman" panose="02020603050405020304" pitchFamily="18" charset="0"/>
              </a:rPr>
              <a:t> I beamed and burst into chuckles. </a:t>
            </a:r>
            <a:r>
              <a:rPr lang="zh-CN" sz="2000" dirty="0">
                <a:solidFill>
                  <a:srgbClr val="FF0000"/>
                </a:solidFill>
                <a:latin typeface="Times New Roman" panose="02020603050405020304" pitchFamily="18" charset="0"/>
                <a:cs typeface="Times New Roman" panose="02020603050405020304" pitchFamily="18" charset="0"/>
              </a:rPr>
              <a:t>（风俗习惯和</a:t>
            </a:r>
            <a:r>
              <a:rPr lang="zh-CN" sz="2000" dirty="0">
                <a:solidFill>
                  <a:srgbClr val="FF0000"/>
                </a:solidFill>
                <a:latin typeface="Times New Roman" panose="02020603050405020304" pitchFamily="18" charset="0"/>
                <a:cs typeface="Times New Roman" panose="02020603050405020304" pitchFamily="18" charset="0"/>
                <a:sym typeface="+mn-ea"/>
              </a:rPr>
              <a:t>开心</a:t>
            </a:r>
            <a:r>
              <a:rPr lang="zh-CN" sz="2000" dirty="0">
                <a:solidFill>
                  <a:srgbClr val="FF0000"/>
                </a:solidFill>
                <a:latin typeface="Times New Roman" panose="02020603050405020304" pitchFamily="18" charset="0"/>
                <a:cs typeface="Times New Roman" panose="02020603050405020304" pitchFamily="18" charset="0"/>
              </a:rPr>
              <a:t>幽默，增加了故事的真实性和生动性）</a:t>
            </a:r>
            <a:endParaRPr lang="zh-CN" sz="2000" dirty="0">
              <a:solidFill>
                <a:srgbClr val="FF0000"/>
              </a:solidFill>
              <a:latin typeface="Times New Roman" panose="02020603050405020304" pitchFamily="18" charset="0"/>
              <a:cs typeface="Times New Roman" panose="02020603050405020304" pitchFamily="18" charset="0"/>
            </a:endParaRPr>
          </a:p>
          <a:p>
            <a:pPr fontAlgn="auto">
              <a:lnSpc>
                <a:spcPts val="1400"/>
              </a:lnSpc>
            </a:pPr>
            <a:endParaRPr sz="2000" dirty="0">
              <a:solidFill>
                <a:srgbClr val="FF0000"/>
              </a:solidFill>
              <a:latin typeface="Times New Roman" panose="02020603050405020304" pitchFamily="18" charset="0"/>
              <a:cs typeface="Times New Roman" panose="02020603050405020304" pitchFamily="18" charset="0"/>
              <a:sym typeface="+mn-ea"/>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sz="2000" dirty="0">
                <a:solidFill>
                  <a:schemeClr val="bg1"/>
                </a:solidFill>
                <a:latin typeface="Times New Roman" panose="02020603050405020304" pitchFamily="18" charset="0"/>
                <a:cs typeface="Times New Roman" panose="02020603050405020304" pitchFamily="18" charset="0"/>
                <a:sym typeface="+mn-ea"/>
              </a:rPr>
              <a:t>Thanks to Mom, the video turned out to be</a:t>
            </a:r>
            <a:r>
              <a:rPr sz="2000" b="1" u="sng" dirty="0">
                <a:solidFill>
                  <a:schemeClr val="bg1"/>
                </a:solidFill>
                <a:latin typeface="Times New Roman" panose="02020603050405020304" pitchFamily="18" charset="0"/>
                <a:cs typeface="Times New Roman" panose="02020603050405020304" pitchFamily="18" charset="0"/>
                <a:sym typeface="+mn-ea"/>
              </a:rPr>
              <a:t> </a:t>
            </a:r>
            <a:r>
              <a:rPr sz="2000" b="1" u="sng" dirty="0">
                <a:solidFill>
                  <a:srgbClr val="FFFF00"/>
                </a:solidFill>
                <a:latin typeface="Times New Roman" panose="02020603050405020304" pitchFamily="18" charset="0"/>
                <a:cs typeface="Times New Roman" panose="02020603050405020304" pitchFamily="18" charset="0"/>
                <a:sym typeface="+mn-ea"/>
              </a:rPr>
              <a:t>a reminder</a:t>
            </a:r>
            <a:r>
              <a:rPr sz="2000" b="1" u="sng" dirty="0">
                <a:solidFill>
                  <a:schemeClr val="bg1"/>
                </a:solidFill>
                <a:latin typeface="Times New Roman" panose="02020603050405020304" pitchFamily="18" charset="0"/>
                <a:cs typeface="Times New Roman" panose="02020603050405020304" pitchFamily="18" charset="0"/>
                <a:sym typeface="+mn-ea"/>
              </a:rPr>
              <a:t>, a captured </a:t>
            </a:r>
            <a:r>
              <a:rPr sz="2000" b="1" u="sng" dirty="0">
                <a:solidFill>
                  <a:srgbClr val="FFFF00"/>
                </a:solidFill>
                <a:latin typeface="Times New Roman" panose="02020603050405020304" pitchFamily="18" charset="0"/>
                <a:cs typeface="Times New Roman" panose="02020603050405020304" pitchFamily="18" charset="0"/>
                <a:sym typeface="+mn-ea"/>
              </a:rPr>
              <a:t>memorable moment</a:t>
            </a:r>
            <a:r>
              <a:rPr sz="2000" b="1" u="sng" dirty="0">
                <a:solidFill>
                  <a:schemeClr val="bg1"/>
                </a:solidFill>
                <a:latin typeface="Times New Roman" panose="02020603050405020304" pitchFamily="18" charset="0"/>
                <a:cs typeface="Times New Roman" panose="02020603050405020304" pitchFamily="18" charset="0"/>
                <a:sym typeface="+mn-ea"/>
              </a:rPr>
              <a:t>, a </a:t>
            </a:r>
            <a:r>
              <a:rPr sz="2000" b="1" u="sng" dirty="0">
                <a:solidFill>
                  <a:srgbClr val="FFFF00"/>
                </a:solidFill>
                <a:latin typeface="Times New Roman" panose="02020603050405020304" pitchFamily="18" charset="0"/>
                <a:cs typeface="Times New Roman" panose="02020603050405020304" pitchFamily="18" charset="0"/>
                <a:sym typeface="+mn-ea"/>
              </a:rPr>
              <a:t>recollection of festival happiness</a:t>
            </a:r>
            <a:r>
              <a:rPr sz="2000" b="1" u="sng" dirty="0">
                <a:solidFill>
                  <a:schemeClr val="bg1"/>
                </a:solidFill>
                <a:latin typeface="Times New Roman" panose="02020603050405020304" pitchFamily="18" charset="0"/>
                <a:cs typeface="Times New Roman" panose="02020603050405020304" pitchFamily="18" charset="0"/>
                <a:sym typeface="+mn-ea"/>
              </a:rPr>
              <a:t>, colored by </a:t>
            </a:r>
            <a:r>
              <a:rPr sz="2000" b="1" u="sng" dirty="0">
                <a:solidFill>
                  <a:srgbClr val="FFFF00"/>
                </a:solidFill>
                <a:latin typeface="Times New Roman" panose="02020603050405020304" pitchFamily="18" charset="0"/>
                <a:cs typeface="Times New Roman" panose="02020603050405020304" pitchFamily="18" charset="0"/>
                <a:sym typeface="+mn-ea"/>
              </a:rPr>
              <a:t>hearty human interactions</a:t>
            </a:r>
            <a:r>
              <a:rPr sz="2000" b="1" u="sng" dirty="0">
                <a:solidFill>
                  <a:schemeClr val="bg1"/>
                </a:solidFill>
                <a:latin typeface="Times New Roman" panose="02020603050405020304" pitchFamily="18" charset="0"/>
                <a:cs typeface="Times New Roman" panose="02020603050405020304" pitchFamily="18" charset="0"/>
                <a:sym typeface="+mn-ea"/>
              </a:rPr>
              <a:t>.</a:t>
            </a:r>
            <a:r>
              <a:rPr lang="zh-CN" sz="2000" dirty="0">
                <a:solidFill>
                  <a:srgbClr val="FF0000"/>
                </a:solidFill>
                <a:latin typeface="Times New Roman" panose="02020603050405020304" pitchFamily="18" charset="0"/>
                <a:cs typeface="Times New Roman" panose="02020603050405020304" pitchFamily="18" charset="0"/>
                <a:sym typeface="+mn-ea"/>
              </a:rPr>
              <a:t>（家庭比赛的意义，总结很透彻)</a:t>
            </a:r>
            <a:endParaRPr lang="zh-CN" sz="2000" dirty="0">
              <a:solidFill>
                <a:srgbClr val="FF0000"/>
              </a:solidFill>
              <a:latin typeface="Times New Roman" panose="02020603050405020304" pitchFamily="18" charset="0"/>
              <a:cs typeface="Times New Roman" panose="02020603050405020304" pitchFamily="18" charset="0"/>
              <a:sym typeface="+mn-ea"/>
            </a:endParaRPr>
          </a:p>
          <a:p>
            <a:pPr fontAlgn="auto">
              <a:lnSpc>
                <a:spcPts val="1400"/>
              </a:lnSpc>
            </a:pPr>
            <a:endParaRPr lang="zh-CN" sz="2000" dirty="0">
              <a:solidFill>
                <a:srgbClr val="FF0000"/>
              </a:solidFill>
              <a:latin typeface="Times New Roman" panose="02020603050405020304" pitchFamily="18" charset="0"/>
              <a:cs typeface="Times New Roman" panose="02020603050405020304" pitchFamily="18" charset="0"/>
              <a:sym typeface="+mn-ea"/>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3</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lang="en-US" altLang="zh-CN" sz="2400" dirty="0">
                <a:solidFill>
                  <a:sysClr val="window" lastClr="FFFFFF"/>
                </a:solidFill>
                <a:latin typeface="Times New Roman" panose="02020603050405020304" pitchFamily="18" charset="0"/>
                <a:cs typeface="Times New Roman" panose="02020603050405020304" pitchFamily="18" charset="0"/>
                <a:sym typeface="+mn-ea"/>
              </a:rPr>
              <a:t>T</a:t>
            </a:r>
            <a:r>
              <a:rPr sz="2000" dirty="0">
                <a:solidFill>
                  <a:schemeClr val="bg1"/>
                </a:solidFill>
                <a:latin typeface="Times New Roman" panose="02020603050405020304" pitchFamily="18" charset="0"/>
                <a:cs typeface="Times New Roman" panose="02020603050405020304" pitchFamily="18" charset="0"/>
                <a:sym typeface="+mn-ea"/>
              </a:rPr>
              <a:t>hough a little embarrassed, I soon totally forgot the “unforgettable” incident and set out for </a:t>
            </a:r>
            <a:r>
              <a:rPr sz="2000" b="1" u="sng" dirty="0">
                <a:solidFill>
                  <a:schemeClr val="bg1"/>
                </a:solidFill>
                <a:latin typeface="Times New Roman" panose="02020603050405020304" pitchFamily="18" charset="0"/>
                <a:cs typeface="Times New Roman" panose="02020603050405020304" pitchFamily="18" charset="0"/>
                <a:sym typeface="+mn-ea"/>
              </a:rPr>
              <a:t>the trick-or-treating</a:t>
            </a:r>
            <a:r>
              <a:rPr sz="2000" dirty="0">
                <a:solidFill>
                  <a:schemeClr val="bg1"/>
                </a:solidFill>
                <a:latin typeface="Times New Roman" panose="02020603050405020304" pitchFamily="18" charset="0"/>
                <a:cs typeface="Times New Roman" panose="02020603050405020304" pitchFamily="18" charset="0"/>
                <a:sym typeface="+mn-ea"/>
              </a:rPr>
              <a:t>. I would like to </a:t>
            </a:r>
            <a:r>
              <a:rPr sz="2000" b="1" u="sng" dirty="0">
                <a:solidFill>
                  <a:srgbClr val="FFFF00"/>
                </a:solidFill>
                <a:latin typeface="Times New Roman" panose="02020603050405020304" pitchFamily="18" charset="0"/>
                <a:cs typeface="Times New Roman" panose="02020603050405020304" pitchFamily="18" charset="0"/>
                <a:sym typeface="+mn-ea"/>
              </a:rPr>
              <a:t>take it as a treat</a:t>
            </a:r>
            <a:r>
              <a:rPr sz="2000" dirty="0">
                <a:solidFill>
                  <a:schemeClr val="bg1"/>
                </a:solidFill>
                <a:latin typeface="Times New Roman" panose="02020603050405020304" pitchFamily="18" charset="0"/>
                <a:cs typeface="Times New Roman" panose="02020603050405020304" pitchFamily="18" charset="0"/>
                <a:sym typeface="+mn-ea"/>
              </a:rPr>
              <a:t> to </a:t>
            </a:r>
            <a:r>
              <a:rPr sz="2000" b="1" u="sng" dirty="0">
                <a:solidFill>
                  <a:srgbClr val="FFFF00"/>
                </a:solidFill>
                <a:latin typeface="Times New Roman" panose="02020603050405020304" pitchFamily="18" charset="0"/>
                <a:cs typeface="Times New Roman" panose="02020603050405020304" pitchFamily="18" charset="0"/>
                <a:sym typeface="+mn-ea"/>
              </a:rPr>
              <a:t>add joy and fun to this festive Halloween for everyone</a:t>
            </a:r>
            <a:r>
              <a:rPr sz="2000" dirty="0">
                <a:solidFill>
                  <a:schemeClr val="bg1"/>
                </a:solidFill>
                <a:latin typeface="Times New Roman" panose="02020603050405020304" pitchFamily="18" charset="0"/>
                <a:cs typeface="Times New Roman" panose="02020603050405020304" pitchFamily="18" charset="0"/>
                <a:sym typeface="+mn-ea"/>
              </a:rPr>
              <a:t>.</a:t>
            </a:r>
            <a:r>
              <a:rPr lang="zh-CN" sz="2000" dirty="0">
                <a:solidFill>
                  <a:srgbClr val="FF0000"/>
                </a:solidFill>
                <a:latin typeface="Times New Roman" panose="02020603050405020304" pitchFamily="18" charset="0"/>
                <a:cs typeface="Times New Roman" panose="02020603050405020304" pitchFamily="18" charset="0"/>
                <a:sym typeface="+mn-ea"/>
              </a:rPr>
              <a:t>（烟火气，是生活的最大底气，尴尬地自嘲，道出了满满的幸福感，生活是且走且歌且笑的一场旅行）</a:t>
            </a:r>
            <a:endParaRPr lang="zh-CN" sz="2000" dirty="0">
              <a:solidFill>
                <a:srgbClr val="FF0000"/>
              </a:solidFill>
              <a:latin typeface="Times New Roman" panose="02020603050405020304" pitchFamily="18" charset="0"/>
              <a:cs typeface="Times New Roman" panose="02020603050405020304" pitchFamily="18" charset="0"/>
              <a:sym typeface="+mn-ea"/>
            </a:endParaRPr>
          </a:p>
        </p:txBody>
      </p:sp>
      <p:sp>
        <p:nvSpPr>
          <p:cNvPr id="6" name="圆角矩形 5"/>
          <p:cNvSpPr/>
          <p:nvPr/>
        </p:nvSpPr>
        <p:spPr>
          <a:xfrm>
            <a:off x="1127125" y="901700"/>
            <a:ext cx="388429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圆角矩形 4"/>
          <p:cNvSpPr/>
          <p:nvPr/>
        </p:nvSpPr>
        <p:spPr>
          <a:xfrm>
            <a:off x="8684895" y="2853055"/>
            <a:ext cx="192468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圆角矩形 6"/>
          <p:cNvSpPr/>
          <p:nvPr/>
        </p:nvSpPr>
        <p:spPr>
          <a:xfrm>
            <a:off x="5447665" y="908685"/>
            <a:ext cx="1924685" cy="33337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圆角矩形 7"/>
          <p:cNvSpPr/>
          <p:nvPr/>
        </p:nvSpPr>
        <p:spPr>
          <a:xfrm>
            <a:off x="7896225" y="2609850"/>
            <a:ext cx="1676400" cy="243205"/>
          </a:xfrm>
          <a:prstGeom prst="roundRect">
            <a:avLst/>
          </a:prstGeom>
          <a:solidFill>
            <a:srgbClr val="FFFF00">
              <a:alpha val="27000"/>
            </a:srgbClr>
          </a:solidFill>
          <a:ln w="12700" cap="flat" cmpd="sng" algn="ctr">
            <a:noFill/>
            <a:prstDash val="solid"/>
            <a:miter lim="800000"/>
          </a:ln>
          <a:effectLst/>
        </p:spPr>
        <p:txBody>
          <a:bodyPr rtlCol="0" anchor="ctr"/>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6" grpId="0" bldLvl="0" animBg="1"/>
      <p:bldP spid="6" grpId="1" animBg="1"/>
      <p:bldP spid="5" grpId="0" bldLvl="0" animBg="1"/>
      <p:bldP spid="5" grpId="1" animBg="1"/>
      <p:bldP spid="7" grpId="0" bldLvl="0" animBg="1"/>
      <p:bldP spid="7" grpId="1" animBg="1"/>
      <p:bldP spid="8" grpId="0" bldLvl="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激活话题词汇，设置问题驱动，构建写作支架</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908685"/>
            <a:ext cx="11664950" cy="5746750"/>
          </a:xfrm>
          <a:prstGeom prst="rect">
            <a:avLst/>
          </a:prstGeom>
          <a:solidFill>
            <a:srgbClr val="1A2D44"/>
          </a:solidFill>
        </p:spPr>
        <p:txBody>
          <a:bodyPr wrap="square" rtlCol="0">
            <a:spAutoFit/>
          </a:bodyPr>
          <a:p>
            <a:pPr fontAlgn="auto">
              <a:lnSpc>
                <a:spcPts val="2100"/>
              </a:lnSpc>
            </a:pP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①</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One fall, my wife </a:t>
            </a:r>
            <a:r>
              <a:rPr lang="zh-CN" altLang="en-US" b="1" u="sng">
                <a:solidFill>
                  <a:schemeClr val="bg1"/>
                </a:solidFill>
                <a:latin typeface="Times New Roman" panose="02020603050405020304" pitchFamily="18" charset="0"/>
                <a:cs typeface="Times New Roman" panose="02020603050405020304" pitchFamily="18" charset="0"/>
              </a:rPr>
              <a:t>Elli</a:t>
            </a:r>
            <a:r>
              <a:rPr lang="zh-CN" altLang="en-US" b="1">
                <a:solidFill>
                  <a:schemeClr val="bg1"/>
                </a:solidFill>
                <a:latin typeface="Times New Roman" panose="02020603050405020304" pitchFamily="18" charset="0"/>
                <a:cs typeface="Times New Roman" panose="02020603050405020304" pitchFamily="18" charset="0"/>
              </a:rPr>
              <a:t> and I had a single goal: to </a:t>
            </a:r>
            <a:r>
              <a:rPr lang="zh-CN" altLang="en-US" b="1" u="sng">
                <a:solidFill>
                  <a:schemeClr val="bg1"/>
                </a:solidFill>
                <a:latin typeface="Times New Roman" panose="02020603050405020304" pitchFamily="18" charset="0"/>
                <a:cs typeface="Times New Roman" panose="02020603050405020304" pitchFamily="18" charset="0"/>
              </a:rPr>
              <a:t>photograph</a:t>
            </a:r>
            <a:r>
              <a:rPr lang="zh-CN" altLang="en-US" b="1">
                <a:solidFill>
                  <a:schemeClr val="bg1"/>
                </a:solidFill>
                <a:latin typeface="Times New Roman" panose="02020603050405020304" pitchFamily="18" charset="0"/>
                <a:cs typeface="Times New Roman" panose="02020603050405020304" pitchFamily="18" charset="0"/>
              </a:rPr>
              <a:t> polar bears. We were staying at a research camp outside </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the polar bear capital of the world</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the town of Churchill in Manitoba, Canada.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② Taking </a:t>
            </a:r>
            <a:r>
              <a:rPr lang="zh-CN" altLang="en-US" b="1" u="sng">
                <a:solidFill>
                  <a:schemeClr val="bg1"/>
                </a:solidFill>
                <a:latin typeface="Times New Roman" panose="02020603050405020304" pitchFamily="18" charset="0"/>
                <a:cs typeface="Times New Roman" panose="02020603050405020304" pitchFamily="18" charset="0"/>
              </a:rPr>
              <a:t>pictures</a:t>
            </a:r>
            <a:r>
              <a:rPr lang="zh-CN" altLang="en-US" b="1">
                <a:solidFill>
                  <a:schemeClr val="bg1"/>
                </a:solidFill>
                <a:latin typeface="Times New Roman" panose="02020603050405020304" pitchFamily="18" charset="0"/>
                <a:cs typeface="Times New Roman" panose="02020603050405020304" pitchFamily="18" charset="0"/>
              </a:rPr>
              <a:t> of polar bears is amazing but also dangerous. Polar bears </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 like all wild animals should be photographed from a </a:t>
            </a:r>
            <a:r>
              <a:rPr lang="zh-CN" altLang="en-US" b="1" u="sng">
                <a:solidFill>
                  <a:schemeClr val="bg1"/>
                </a:solidFill>
                <a:latin typeface="Times New Roman" panose="02020603050405020304" pitchFamily="18" charset="0"/>
                <a:cs typeface="Times New Roman" panose="02020603050405020304" pitchFamily="18" charset="0"/>
              </a:rPr>
              <a:t>safe</a:t>
            </a:r>
            <a:r>
              <a:rPr lang="zh-CN" altLang="en-US" b="1">
                <a:solidFill>
                  <a:schemeClr val="bg1"/>
                </a:solidFill>
                <a:latin typeface="Times New Roman" panose="02020603050405020304" pitchFamily="18" charset="0"/>
                <a:cs typeface="Times New Roman" panose="02020603050405020304" pitchFamily="18" charset="0"/>
              </a:rPr>
              <a:t> distance. When </a:t>
            </a:r>
            <a:r>
              <a:rPr lang="en-US" altLang="zh-CN" b="1">
                <a:solidFill>
                  <a:schemeClr val="bg1"/>
                </a:solidFill>
                <a:latin typeface="Times New Roman" panose="02020603050405020304" pitchFamily="18" charset="0"/>
                <a:cs typeface="Times New Roman" panose="02020603050405020304" pitchFamily="18" charset="0"/>
              </a:rPr>
              <a:t>I'</a:t>
            </a:r>
            <a:r>
              <a:rPr lang="zh-CN" altLang="en-US" b="1">
                <a:solidFill>
                  <a:schemeClr val="bg1"/>
                </a:solidFill>
                <a:latin typeface="Times New Roman" panose="02020603050405020304" pitchFamily="18" charset="0"/>
                <a:cs typeface="Times New Roman" panose="02020603050405020304" pitchFamily="18" charset="0"/>
              </a:rPr>
              <a:t>m face to face with a polar bear, I like it to be through a </a:t>
            </a:r>
            <a:r>
              <a:rPr lang="zh-CN" altLang="en-US" b="1" u="sng">
                <a:solidFill>
                  <a:schemeClr val="bg1"/>
                </a:solidFill>
                <a:latin typeface="Times New Roman" panose="02020603050405020304" pitchFamily="18" charset="0"/>
                <a:cs typeface="Times New Roman" panose="02020603050405020304" pitchFamily="18" charset="0"/>
              </a:rPr>
              <a:t>camera</a:t>
            </a:r>
            <a:r>
              <a:rPr lang="zh-CN" altLang="en-US" b="1">
                <a:solidFill>
                  <a:schemeClr val="bg1"/>
                </a:solidFill>
                <a:latin typeface="Times New Roman" panose="02020603050405020304" pitchFamily="18" charset="0"/>
                <a:cs typeface="Times New Roman" panose="02020603050405020304" pitchFamily="18" charset="0"/>
              </a:rPr>
              <a:t> with a telephoto lens. But sometimes, that is easier said than done. This was one of those times.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③ As Elli and I cooked dinner, a young male polar bear who was playing in a nearby lake sniffed, and smelled our garlic </a:t>
            </a:r>
            <a:r>
              <a:rPr lang="zh-CN" altLang="en-US" b="1" u="sng">
                <a:solidFill>
                  <a:schemeClr val="bg1"/>
                </a:solidFill>
                <a:latin typeface="Times New Roman" panose="02020603050405020304" pitchFamily="18" charset="0"/>
                <a:cs typeface="Times New Roman" panose="02020603050405020304" pitchFamily="18" charset="0"/>
              </a:rPr>
              <a:t>bread</a:t>
            </a:r>
            <a:r>
              <a:rPr lang="zh-CN" altLang="en-US" b="1">
                <a:solidFill>
                  <a:schemeClr val="bg1"/>
                </a:solidFill>
                <a:latin typeface="Times New Roman" panose="02020603050405020304" pitchFamily="18" charset="0"/>
                <a:cs typeface="Times New Roman" panose="02020603050405020304" pitchFamily="18" charset="0"/>
              </a:rPr>
              <a:t>.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④ The hungry beer followed his nose to our camp, which was surrounded by a high</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wire </a:t>
            </a:r>
            <a:r>
              <a:rPr lang="zh-CN" altLang="en-US" b="1" u="sng">
                <a:solidFill>
                  <a:schemeClr val="bg1"/>
                </a:solidFill>
                <a:latin typeface="Times New Roman" panose="02020603050405020304" pitchFamily="18" charset="0"/>
                <a:cs typeface="Times New Roman" panose="02020603050405020304" pitchFamily="18" charset="0"/>
              </a:rPr>
              <a:t>fence</a:t>
            </a:r>
            <a:r>
              <a:rPr lang="zh-CN" altLang="en-US" b="1">
                <a:solidFill>
                  <a:schemeClr val="bg1"/>
                </a:solidFill>
                <a:latin typeface="Times New Roman" panose="02020603050405020304" pitchFamily="18" charset="0"/>
                <a:cs typeface="Times New Roman" panose="02020603050405020304" pitchFamily="18" charset="0"/>
              </a:rPr>
              <a:t>. He pulled and bit the wire. He stood on his back legs and pushed at the wooden fence posts.</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⑤ Terrified, Elli and I tried all the bear defense actions we knew. We yelled at the bear, hit pots hard, and fired blank shotgun shells into the air. Sometimes loud </a:t>
            </a:r>
            <a:r>
              <a:rPr lang="zh-CN" altLang="en-US" b="1" u="sng">
                <a:solidFill>
                  <a:schemeClr val="bg1"/>
                </a:solidFill>
                <a:latin typeface="Times New Roman" panose="02020603050405020304" pitchFamily="18" charset="0"/>
                <a:cs typeface="Times New Roman" panose="02020603050405020304" pitchFamily="18" charset="0"/>
              </a:rPr>
              <a:t>noises</a:t>
            </a:r>
            <a:r>
              <a:rPr lang="zh-CN" altLang="en-US" b="1">
                <a:solidFill>
                  <a:schemeClr val="bg1"/>
                </a:solidFill>
                <a:latin typeface="Times New Roman" panose="02020603050405020304" pitchFamily="18" charset="0"/>
                <a:cs typeface="Times New Roman" panose="02020603050405020304" pitchFamily="18" charset="0"/>
              </a:rPr>
              <a:t> like these will scare bears off. Not this polar bear though </a:t>
            </a:r>
            <a:r>
              <a:rPr lang="en-US" altLang="zh-CN" b="1">
                <a:solidFill>
                  <a:schemeClr val="bg1"/>
                </a:solidFill>
                <a:latin typeface="Times New Roman" panose="02020603050405020304" pitchFamily="18" charset="0"/>
                <a:cs typeface="Times New Roman" panose="02020603050405020304" pitchFamily="18" charset="0"/>
                <a:sym typeface="+mn-ea"/>
              </a:rPr>
              <a:t>—</a:t>
            </a:r>
            <a:r>
              <a:rPr lang="zh-CN" altLang="en-US" b="1">
                <a:solidFill>
                  <a:schemeClr val="bg1"/>
                </a:solidFill>
                <a:latin typeface="Times New Roman" panose="02020603050405020304" pitchFamily="18" charset="0"/>
                <a:cs typeface="Times New Roman" panose="02020603050405020304" pitchFamily="18" charset="0"/>
              </a:rPr>
              <a:t> he just kept trying to tear down the fence with his massive paws (爪子).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⑥ I radioed the camp manager for help. He told me a helicopter was on its way, but it would be 30 minutes before it arrived. Making the best of this close encounter (相遇), I took some pictures of the bear. </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       ⑦ Elli and I feared the fence wouldn</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t last through 30 more minutes of the bear</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s punishment. The camp manager suggested I use pepper </a:t>
            </a:r>
            <a:r>
              <a:rPr lang="zh-CN" altLang="en-US" b="1" u="sng">
                <a:solidFill>
                  <a:schemeClr val="bg1"/>
                </a:solidFill>
                <a:latin typeface="Times New Roman" panose="02020603050405020304" pitchFamily="18" charset="0"/>
                <a:cs typeface="Times New Roman" panose="02020603050405020304" pitchFamily="18" charset="0"/>
              </a:rPr>
              <a:t>spray</a:t>
            </a:r>
            <a:r>
              <a:rPr lang="zh-CN" altLang="en-US" b="1">
                <a:solidFill>
                  <a:schemeClr val="bg1"/>
                </a:solidFill>
                <a:latin typeface="Times New Roman" panose="02020603050405020304" pitchFamily="18" charset="0"/>
                <a:cs typeface="Times New Roman" panose="02020603050405020304" pitchFamily="18" charset="0"/>
              </a:rPr>
              <a:t>. The spray burns the bears eyes, but doesn</a:t>
            </a:r>
            <a:r>
              <a:rPr lang="en-US" altLang="zh-CN" b="1">
                <a:solidFill>
                  <a:schemeClr val="bg1"/>
                </a:solidFill>
                <a:latin typeface="Times New Roman" panose="02020603050405020304" pitchFamily="18" charset="0"/>
                <a:cs typeface="Times New Roman" panose="02020603050405020304" pitchFamily="18" charset="0"/>
              </a:rPr>
              <a:t>'</a:t>
            </a:r>
            <a:r>
              <a:rPr lang="zh-CN" altLang="en-US" b="1">
                <a:solidFill>
                  <a:schemeClr val="bg1"/>
                </a:solidFill>
                <a:latin typeface="Times New Roman" panose="02020603050405020304" pitchFamily="18" charset="0"/>
                <a:cs typeface="Times New Roman" panose="02020603050405020304" pitchFamily="18" charset="0"/>
              </a:rPr>
              <a:t>t hurt them. So I approached our uninvited guest slowly and, through the fence, sprayed him in the face. With an angry roar (吼叫), the bear </a:t>
            </a:r>
            <a:r>
              <a:rPr lang="zh-CN" altLang="en-US" b="1" u="sng">
                <a:solidFill>
                  <a:schemeClr val="bg1"/>
                </a:solidFill>
                <a:latin typeface="Times New Roman" panose="02020603050405020304" pitchFamily="18" charset="0"/>
                <a:cs typeface="Times New Roman" panose="02020603050405020304" pitchFamily="18" charset="0"/>
              </a:rPr>
              <a:t>ran</a:t>
            </a:r>
            <a:r>
              <a:rPr lang="zh-CN" altLang="en-US" b="1">
                <a:solidFill>
                  <a:schemeClr val="bg1"/>
                </a:solidFill>
                <a:latin typeface="Times New Roman" panose="02020603050405020304" pitchFamily="18" charset="0"/>
                <a:cs typeface="Times New Roman" panose="02020603050405020304" pitchFamily="18" charset="0"/>
              </a:rPr>
              <a:t> to the lake to wash his eyes.</a:t>
            </a: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endParaRPr lang="zh-CN" altLang="en-US" b="1">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Paragraph 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i="1">
                <a:solidFill>
                  <a:schemeClr val="bg1"/>
                </a:solidFill>
                <a:latin typeface="Times New Roman" panose="02020603050405020304" pitchFamily="18" charset="0"/>
                <a:cs typeface="Times New Roman" panose="02020603050405020304" pitchFamily="18" charset="0"/>
              </a:rPr>
              <a:t>A few minutes later, the bear headed back to our camp.</a:t>
            </a:r>
            <a:r>
              <a:rPr lang="en-US" altLang="zh-CN" b="1" i="1" u="sng">
                <a:solidFill>
                  <a:schemeClr val="bg1"/>
                </a:solidFill>
                <a:latin typeface="Times New Roman" panose="02020603050405020304" pitchFamily="18" charset="0"/>
                <a:cs typeface="Times New Roman" panose="02020603050405020304" pitchFamily="18" charset="0"/>
              </a:rPr>
              <a:t>                                                                          </a:t>
            </a:r>
            <a:r>
              <a:rPr lang="zh-CN" altLang="en-US" b="1" i="1" u="sng">
                <a:noFill/>
                <a:latin typeface="Times New Roman" panose="02020603050405020304" pitchFamily="18" charset="0"/>
                <a:cs typeface="Times New Roman" panose="02020603050405020304" pitchFamily="18" charset="0"/>
              </a:rPr>
              <a:t>。</a:t>
            </a:r>
            <a:r>
              <a:rPr lang="en-US" altLang="zh-CN" b="1" i="1" u="sng">
                <a:solidFill>
                  <a:schemeClr val="bg1"/>
                </a:solidFill>
                <a:latin typeface="Times New Roman" panose="02020603050405020304" pitchFamily="18" charset="0"/>
                <a:cs typeface="Times New Roman" panose="02020603050405020304" pitchFamily="18" charset="0"/>
              </a:rPr>
              <a:t> </a:t>
            </a:r>
            <a:endParaRPr lang="en-US" altLang="zh-CN" b="1" i="1" u="sng">
              <a:solidFill>
                <a:schemeClr val="bg1"/>
              </a:solidFill>
              <a:latin typeface="Times New Roman" panose="02020603050405020304" pitchFamily="18" charset="0"/>
              <a:cs typeface="Times New Roman" panose="02020603050405020304" pitchFamily="18" charset="0"/>
            </a:endParaRPr>
          </a:p>
          <a:p>
            <a:pPr fontAlgn="auto">
              <a:lnSpc>
                <a:spcPts val="2100"/>
              </a:lnSpc>
            </a:pPr>
            <a:r>
              <a:rPr lang="zh-CN" altLang="en-US" b="1">
                <a:solidFill>
                  <a:schemeClr val="bg1"/>
                </a:solidFill>
                <a:latin typeface="Times New Roman" panose="02020603050405020304" pitchFamily="18" charset="0"/>
                <a:cs typeface="Times New Roman" panose="02020603050405020304" pitchFamily="18" charset="0"/>
              </a:rPr>
              <a:t>Paragraph 2：</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i="1">
                <a:solidFill>
                  <a:schemeClr val="bg1"/>
                </a:solidFill>
                <a:latin typeface="Times New Roman" panose="02020603050405020304" pitchFamily="18" charset="0"/>
                <a:cs typeface="Times New Roman" panose="02020603050405020304" pitchFamily="18" charset="0"/>
              </a:rPr>
              <a:t>At that very moment, the helicopter arrived. </a:t>
            </a:r>
            <a:r>
              <a:rPr lang="zh-CN" altLang="en-US" b="1" i="1" u="sng">
                <a:solidFill>
                  <a:schemeClr val="bg1"/>
                </a:solidFill>
                <a:latin typeface="Times New Roman" panose="02020603050405020304" pitchFamily="18" charset="0"/>
                <a:cs typeface="Times New Roman" panose="02020603050405020304" pitchFamily="18" charset="0"/>
              </a:rPr>
              <a:t> </a:t>
            </a:r>
            <a:r>
              <a:rPr lang="en-US" altLang="zh-CN" b="1" i="1" u="sng">
                <a:solidFill>
                  <a:schemeClr val="bg1"/>
                </a:solidFill>
                <a:latin typeface="Times New Roman" panose="02020603050405020304" pitchFamily="18" charset="0"/>
                <a:cs typeface="Times New Roman" panose="02020603050405020304" pitchFamily="18" charset="0"/>
              </a:rPr>
              <a:t>                                                                                           </a:t>
            </a:r>
            <a:r>
              <a:rPr lang="zh-CN" altLang="en-US" b="1" i="1" u="sng">
                <a:noFill/>
                <a:latin typeface="Times New Roman" panose="02020603050405020304" pitchFamily="18" charset="0"/>
                <a:cs typeface="Times New Roman" panose="02020603050405020304" pitchFamily="18" charset="0"/>
              </a:rPr>
              <a:t>。</a:t>
            </a:r>
            <a:endParaRPr lang="zh-CN" altLang="en-US" b="1" i="1" u="sng">
              <a:noFill/>
              <a:latin typeface="Times New Roman" panose="02020603050405020304" pitchFamily="18" charset="0"/>
              <a:cs typeface="Times New Roman" panose="02020603050405020304" pitchFamily="18" charset="0"/>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260985"/>
            <a:ext cx="1108583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激活话题词汇，设置问题驱动，构建写作支架</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(点线面快速构思法)</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pic>
        <p:nvPicPr>
          <p:cNvPr id="6" name="图片 6" descr="搜狗截图20201025004813"/>
          <p:cNvPicPr>
            <a:picLocks noChangeAspect="1"/>
          </p:cNvPicPr>
          <p:nvPr/>
        </p:nvPicPr>
        <p:blipFill>
          <a:blip r:embed="rId3"/>
          <a:stretch>
            <a:fillRect/>
          </a:stretch>
        </p:blipFill>
        <p:spPr>
          <a:xfrm>
            <a:off x="510540" y="2151380"/>
            <a:ext cx="11231245" cy="4485640"/>
          </a:xfrm>
          <a:prstGeom prst="rect">
            <a:avLst/>
          </a:prstGeom>
        </p:spPr>
      </p:pic>
      <p:sp>
        <p:nvSpPr>
          <p:cNvPr id="2" name="文本框 1"/>
          <p:cNvSpPr txBox="1"/>
          <p:nvPr/>
        </p:nvSpPr>
        <p:spPr>
          <a:xfrm>
            <a:off x="1199515" y="880110"/>
            <a:ext cx="10469245" cy="119888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“点线面”快速构思法，定位划线词出现的段落位置，并将划线单词和段首句进行分类，用三条线（语义链）来区分划线单词，</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激活话题词汇，形成语义链和语义场</a:t>
            </a:r>
            <a:r>
              <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：时空线（明线），情节线（明线），情感线（暗线）帮助构思情节。</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设置问题链，建构写作支架和图式</a:t>
            </a:r>
            <a:r>
              <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，以思维导图的形式帮助学生分析故事的要素和线索，合理创设续写情节。</a:t>
            </a:r>
            <a:endParaRPr lang="zh-CN" altLang="en-US"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激活话题词汇，</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设置问题驱动</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，构建写作支架</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551180" y="983615"/>
            <a:ext cx="11096625" cy="5692775"/>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设置问题驱动，逻辑发展线索 ( Trace the clues )</a:t>
            </a:r>
            <a:endPar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r>
              <a:rPr lang="zh-CN" altLang="en-US" sz="2000">
                <a:solidFill>
                  <a:schemeClr val="bg1"/>
                </a:solidFill>
              </a:rPr>
              <a:t>根据段首句“the bear headed back to our camp”“At that very moment”可以推测故事情节：受辣椒喷雾袭击而暴怒的北极熊返回营地一定会对作者和他的妻子更疯狂地攻击，他们会想出什么样的办法来应对北极熊，以及等待救援的到来，作者会以第一人称视角描写双方惊险对峙的动作和心理活动。根据第二段段首句the helicopter arrived可知，直升机成功解救夫妻二人，经历了此次 amazing but dangerous拍摄之旅。</a:t>
            </a:r>
            <a:endParaRPr lang="zh-CN" altLang="en-US" sz="2000">
              <a:solidFill>
                <a:schemeClr val="bg1"/>
              </a:solidFill>
            </a:endParaRPr>
          </a:p>
          <a:p>
            <a:endParaRPr lang="zh-CN" altLang="en-US" sz="2000">
              <a:solidFill>
                <a:schemeClr val="bg1"/>
              </a:solidFill>
            </a:endParaRPr>
          </a:p>
          <a:p>
            <a:r>
              <a:rPr lang="en-US" altLang="zh-CN" sz="2000">
                <a:solidFill>
                  <a:schemeClr val="bg1"/>
                </a:solidFill>
              </a:rPr>
              <a:t>     </a:t>
            </a:r>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endParaRPr lang="en-US" altLang="zh-CN" sz="2000">
              <a:solidFill>
                <a:schemeClr val="bg1"/>
              </a:solidFill>
            </a:endParaRPr>
          </a:p>
          <a:p>
            <a:r>
              <a:rPr lang="en-US" altLang="zh-CN" sz="2000">
                <a:solidFill>
                  <a:schemeClr val="bg1"/>
                </a:solidFill>
              </a:rPr>
              <a:t>      </a:t>
            </a:r>
            <a:r>
              <a:rPr lang="zh-CN" altLang="en-US" sz="2000">
                <a:solidFill>
                  <a:schemeClr val="bg1"/>
                </a:solidFill>
              </a:rPr>
              <a:t>所以在角色连续、地点连线、时间延续的基础上，将故事分为熊的“受诱惑→擅闯→被驱逐→攻击→平息”五个情节发展阶段；相应地将Ellis &amp; I 的情感变化分为“Amazed/calm (拍照)→terrified（熊擅闯）→worried/unstable（驱逐熊）→ uneasy/anxious (熊攻击)→ grateful(平息)”。</a:t>
            </a:r>
            <a:endParaRPr lang="zh-CN" altLang="en-US" sz="2000">
              <a:solidFill>
                <a:schemeClr val="bg1"/>
              </a:solidFill>
            </a:endParaRPr>
          </a:p>
        </p:txBody>
      </p:sp>
      <p:grpSp>
        <p:nvGrpSpPr>
          <p:cNvPr id="9" name="组合 8"/>
          <p:cNvGrpSpPr/>
          <p:nvPr/>
        </p:nvGrpSpPr>
        <p:grpSpPr>
          <a:xfrm rot="11400000">
            <a:off x="100966" y="1005374"/>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pic>
        <p:nvPicPr>
          <p:cNvPr id="13" name="图片 6" descr="搜狗截图20201025004813"/>
          <p:cNvPicPr>
            <a:picLocks noChangeAspect="1"/>
          </p:cNvPicPr>
          <p:nvPr/>
        </p:nvPicPr>
        <p:blipFill>
          <a:blip r:embed="rId3"/>
          <a:srcRect t="30011" b="6229"/>
          <a:stretch>
            <a:fillRect/>
          </a:stretch>
        </p:blipFill>
        <p:spPr>
          <a:xfrm>
            <a:off x="601980" y="3068955"/>
            <a:ext cx="11000740" cy="2330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激活话题词汇</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，设置问题驱动，构建写作支架</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49555" y="918210"/>
            <a:ext cx="11693525" cy="572389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激活话题词汇，细化必要行为（Specify the main actions）</a:t>
            </a:r>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sp>
        <p:nvSpPr>
          <p:cNvPr id="15" name="文本框 14"/>
          <p:cNvSpPr txBox="1"/>
          <p:nvPr/>
        </p:nvSpPr>
        <p:spPr>
          <a:xfrm>
            <a:off x="681355" y="1412875"/>
            <a:ext cx="6543675" cy="5069840"/>
          </a:xfrm>
          <a:prstGeom prst="rect">
            <a:avLst/>
          </a:prstGeom>
          <a:noFill/>
          <a:ln>
            <a:solidFill>
              <a:schemeClr val="bg1">
                <a:lumMod val="75000"/>
              </a:schemeClr>
            </a:solidFill>
          </a:ln>
        </p:spPr>
        <p:txBody>
          <a:bodyPr wrap="square" rtlCol="0" anchor="t">
            <a:spAutoFit/>
          </a:bodyPr>
          <a:p>
            <a:r>
              <a:rPr lang="en-US" altLang="zh-CN" sz="2400" b="1">
                <a:solidFill>
                  <a:schemeClr val="bg1"/>
                </a:solidFill>
                <a:latin typeface="Times New Roman" panose="02020603050405020304" pitchFamily="18" charset="0"/>
                <a:cs typeface="Times New Roman" panose="02020603050405020304" pitchFamily="18" charset="0"/>
              </a:rPr>
              <a:t>   </a:t>
            </a:r>
            <a:r>
              <a:rPr lang="zh-CN" altLang="en-US" sz="2400" b="1" i="1">
                <a:solidFill>
                  <a:schemeClr val="bg1"/>
                </a:solidFill>
                <a:latin typeface="Times New Roman" panose="02020603050405020304" pitchFamily="18" charset="0"/>
                <a:cs typeface="Times New Roman" panose="02020603050405020304" pitchFamily="18" charset="0"/>
              </a:rPr>
              <a:t>A few minutes later, the bear headed back to our camp. </a:t>
            </a:r>
            <a:r>
              <a:rPr lang="zh-CN" altLang="en-US" sz="2400" b="1">
                <a:solidFill>
                  <a:srgbClr val="FFFF00"/>
                </a:solidFill>
                <a:latin typeface="Times New Roman" panose="02020603050405020304" pitchFamily="18" charset="0"/>
                <a:cs typeface="Times New Roman" panose="02020603050405020304" pitchFamily="18" charset="0"/>
              </a:rPr>
              <a:t>With greater rage</a:t>
            </a:r>
            <a:r>
              <a:rPr lang="zh-CN" altLang="en-US" sz="2400" b="1">
                <a:solidFill>
                  <a:schemeClr val="bg1"/>
                </a:solidFill>
                <a:latin typeface="Times New Roman" panose="02020603050405020304" pitchFamily="18" charset="0"/>
                <a:cs typeface="Times New Roman" panose="02020603050405020304" pitchFamily="18" charset="0"/>
              </a:rPr>
              <a:t>, the bear </a:t>
            </a:r>
            <a:r>
              <a:rPr lang="zh-CN" altLang="en-US" sz="2400" b="1">
                <a:solidFill>
                  <a:srgbClr val="FF0000"/>
                </a:solidFill>
                <a:latin typeface="Times New Roman" panose="02020603050405020304" pitchFamily="18" charset="0"/>
                <a:cs typeface="Times New Roman" panose="02020603050405020304" pitchFamily="18" charset="0"/>
              </a:rPr>
              <a:t>roared</a:t>
            </a:r>
            <a:r>
              <a:rPr lang="zh-CN" altLang="en-US" sz="2400" b="1">
                <a:solidFill>
                  <a:schemeClr val="bg1"/>
                </a:solidFill>
                <a:latin typeface="Times New Roman" panose="02020603050405020304" pitchFamily="18" charset="0"/>
                <a:cs typeface="Times New Roman" panose="02020603050405020304" pitchFamily="18" charset="0"/>
              </a:rPr>
              <a:t> and </a:t>
            </a:r>
            <a:r>
              <a:rPr lang="zh-CN" altLang="en-US" sz="2400" b="1">
                <a:solidFill>
                  <a:srgbClr val="FF0000"/>
                </a:solidFill>
                <a:latin typeface="Times New Roman" panose="02020603050405020304" pitchFamily="18" charset="0"/>
                <a:cs typeface="Times New Roman" panose="02020603050405020304" pitchFamily="18" charset="0"/>
              </a:rPr>
              <a:t>tried to tear down</a:t>
            </a:r>
            <a:r>
              <a:rPr lang="zh-CN" altLang="en-US" sz="2400" b="1">
                <a:solidFill>
                  <a:schemeClr val="bg1"/>
                </a:solidFill>
                <a:latin typeface="Times New Roman" panose="02020603050405020304" pitchFamily="18" charset="0"/>
                <a:cs typeface="Times New Roman" panose="02020603050405020304" pitchFamily="18" charset="0"/>
              </a:rPr>
              <a:t> the </a:t>
            </a:r>
            <a:r>
              <a:rPr lang="zh-CN" altLang="en-US" sz="2400" b="1" u="sng">
                <a:solidFill>
                  <a:schemeClr val="bg1"/>
                </a:solidFill>
                <a:latin typeface="Times New Roman" panose="02020603050405020304" pitchFamily="18" charset="0"/>
                <a:cs typeface="Times New Roman" panose="02020603050405020304" pitchFamily="18" charset="0"/>
              </a:rPr>
              <a:t>fence</a:t>
            </a:r>
            <a:r>
              <a:rPr lang="zh-CN" altLang="en-US" sz="2400" b="1">
                <a:solidFill>
                  <a:schemeClr val="bg1"/>
                </a:solidFill>
                <a:latin typeface="Times New Roman" panose="02020603050405020304" pitchFamily="18" charset="0"/>
                <a:cs typeface="Times New Roman" panose="02020603050405020304" pitchFamily="18" charset="0"/>
              </a:rPr>
              <a:t> with </a:t>
            </a:r>
            <a:r>
              <a:rPr lang="zh-CN" altLang="en-US" sz="2400" b="1">
                <a:solidFill>
                  <a:srgbClr val="FFFF00"/>
                </a:solidFill>
                <a:latin typeface="Times New Roman" panose="02020603050405020304" pitchFamily="18" charset="0"/>
                <a:cs typeface="Times New Roman" panose="02020603050405020304" pitchFamily="18" charset="0"/>
              </a:rPr>
              <a:t>all his might</a:t>
            </a:r>
            <a:r>
              <a:rPr lang="zh-CN" altLang="en-US" sz="2400" b="1">
                <a:solidFill>
                  <a:schemeClr val="bg1"/>
                </a:solidFill>
                <a:latin typeface="Times New Roman" panose="02020603050405020304" pitchFamily="18" charset="0"/>
                <a:cs typeface="Times New Roman" panose="02020603050405020304" pitchFamily="18" charset="0"/>
              </a:rPr>
              <a:t>. I gathered up my courage and tried to </a:t>
            </a:r>
            <a:r>
              <a:rPr lang="zh-CN" altLang="en-US" sz="2400" b="1" u="sng">
                <a:solidFill>
                  <a:schemeClr val="bg1"/>
                </a:solidFill>
                <a:latin typeface="Times New Roman" panose="02020603050405020304" pitchFamily="18" charset="0"/>
                <a:cs typeface="Times New Roman" panose="02020603050405020304" pitchFamily="18" charset="0"/>
              </a:rPr>
              <a:t>spray</a:t>
            </a:r>
            <a:r>
              <a:rPr lang="zh-CN" altLang="en-US" sz="2400" b="1">
                <a:solidFill>
                  <a:schemeClr val="bg1"/>
                </a:solidFill>
                <a:latin typeface="Times New Roman" panose="02020603050405020304" pitchFamily="18" charset="0"/>
                <a:cs typeface="Times New Roman" panose="02020603050405020304" pitchFamily="18" charset="0"/>
              </a:rPr>
              <a:t> him again. Unfortunately, he </a:t>
            </a:r>
            <a:r>
              <a:rPr lang="zh-CN" altLang="en-US" sz="2400" b="1">
                <a:solidFill>
                  <a:srgbClr val="FF0000"/>
                </a:solidFill>
                <a:latin typeface="Times New Roman" panose="02020603050405020304" pitchFamily="18" charset="0"/>
                <a:cs typeface="Times New Roman" panose="02020603050405020304" pitchFamily="18" charset="0"/>
              </a:rPr>
              <a:t>managed to escape </a:t>
            </a:r>
            <a:r>
              <a:rPr lang="zh-CN" altLang="en-US" sz="2400" b="1">
                <a:solidFill>
                  <a:schemeClr val="bg1"/>
                </a:solidFill>
                <a:latin typeface="Times New Roman" panose="02020603050405020304" pitchFamily="18" charset="0"/>
                <a:cs typeface="Times New Roman" panose="02020603050405020304" pitchFamily="18" charset="0"/>
              </a:rPr>
              <a:t>and my heart froze in my chest. At this moment, </a:t>
            </a:r>
            <a:r>
              <a:rPr lang="zh-CN" altLang="en-US" sz="2400" b="1" u="sng">
                <a:solidFill>
                  <a:schemeClr val="bg1"/>
                </a:solidFill>
                <a:latin typeface="Times New Roman" panose="02020603050405020304" pitchFamily="18" charset="0"/>
                <a:cs typeface="Times New Roman" panose="02020603050405020304" pitchFamily="18" charset="0"/>
              </a:rPr>
              <a:t>Elli</a:t>
            </a:r>
            <a:r>
              <a:rPr lang="zh-CN" altLang="en-US" sz="2400" b="1">
                <a:solidFill>
                  <a:schemeClr val="bg1"/>
                </a:solidFill>
                <a:latin typeface="Times New Roman" panose="02020603050405020304" pitchFamily="18" charset="0"/>
                <a:cs typeface="Times New Roman" panose="02020603050405020304" pitchFamily="18" charset="0"/>
              </a:rPr>
              <a:t> came up with a crazy idea and threw our garlic bread at the bear. To my great surprise, the bear </a:t>
            </a:r>
            <a:r>
              <a:rPr lang="zh-CN" altLang="en-US" sz="2400" b="1">
                <a:solidFill>
                  <a:srgbClr val="FF0000"/>
                </a:solidFill>
                <a:latin typeface="Times New Roman" panose="02020603050405020304" pitchFamily="18" charset="0"/>
                <a:cs typeface="Times New Roman" panose="02020603050405020304" pitchFamily="18" charset="0"/>
              </a:rPr>
              <a:t>stopped</a:t>
            </a:r>
            <a:r>
              <a:rPr lang="zh-CN" altLang="en-US" sz="2400" b="1">
                <a:solidFill>
                  <a:schemeClr val="bg1"/>
                </a:solidFill>
                <a:latin typeface="Times New Roman" panose="02020603050405020304" pitchFamily="18" charset="0"/>
                <a:cs typeface="Times New Roman" panose="02020603050405020304" pitchFamily="18" charset="0"/>
              </a:rPr>
              <a:t> and </a:t>
            </a:r>
            <a:r>
              <a:rPr lang="zh-CN" altLang="en-US" sz="2400" b="1">
                <a:solidFill>
                  <a:srgbClr val="FF0000"/>
                </a:solidFill>
                <a:latin typeface="Times New Roman" panose="02020603050405020304" pitchFamily="18" charset="0"/>
                <a:cs typeface="Times New Roman" panose="02020603050405020304" pitchFamily="18" charset="0"/>
              </a:rPr>
              <a:t>bowed</a:t>
            </a:r>
            <a:r>
              <a:rPr lang="zh-CN" altLang="en-US" sz="2400" b="1">
                <a:solidFill>
                  <a:schemeClr val="bg1"/>
                </a:solidFill>
                <a:latin typeface="Times New Roman" panose="02020603050405020304" pitchFamily="18" charset="0"/>
                <a:cs typeface="Times New Roman" panose="02020603050405020304" pitchFamily="18" charset="0"/>
              </a:rPr>
              <a:t> down to eat the </a:t>
            </a:r>
            <a:r>
              <a:rPr lang="zh-CN" altLang="en-US" sz="2400" b="1" u="sng">
                <a:solidFill>
                  <a:schemeClr val="bg1"/>
                </a:solidFill>
                <a:latin typeface="Times New Roman" panose="02020603050405020304" pitchFamily="18" charset="0"/>
                <a:cs typeface="Times New Roman" panose="02020603050405020304" pitchFamily="18" charset="0"/>
              </a:rPr>
              <a:t>bread</a:t>
            </a:r>
            <a:r>
              <a:rPr lang="zh-CN" altLang="en-US" sz="2400" b="1">
                <a:solidFill>
                  <a:schemeClr val="bg1"/>
                </a:solidFill>
                <a:latin typeface="Times New Roman" panose="02020603050405020304" pitchFamily="18" charset="0"/>
                <a:cs typeface="Times New Roman" panose="02020603050405020304" pitchFamily="18" charset="0"/>
              </a:rPr>
              <a:t>. Seeing this, all of us let out a sigh of relief. Before long, however, the hungry bear </a:t>
            </a:r>
            <a:r>
              <a:rPr lang="zh-CN" altLang="en-US" sz="2400" b="1">
                <a:solidFill>
                  <a:srgbClr val="FF0000"/>
                </a:solidFill>
                <a:latin typeface="Times New Roman" panose="02020603050405020304" pitchFamily="18" charset="0"/>
                <a:cs typeface="Times New Roman" panose="02020603050405020304" pitchFamily="18" charset="0"/>
              </a:rPr>
              <a:t>finished</a:t>
            </a:r>
            <a:r>
              <a:rPr lang="zh-CN" altLang="en-US" sz="2400" b="1">
                <a:solidFill>
                  <a:schemeClr val="bg1"/>
                </a:solidFill>
                <a:latin typeface="Times New Roman" panose="02020603050405020304" pitchFamily="18" charset="0"/>
                <a:cs typeface="Times New Roman" panose="02020603050405020304" pitchFamily="18" charset="0"/>
              </a:rPr>
              <a:t> eating and </a:t>
            </a:r>
            <a:r>
              <a:rPr lang="zh-CN" altLang="en-US" sz="2400" b="1">
                <a:solidFill>
                  <a:srgbClr val="FF0000"/>
                </a:solidFill>
                <a:latin typeface="Times New Roman" panose="02020603050405020304" pitchFamily="18" charset="0"/>
                <a:cs typeface="Times New Roman" panose="02020603050405020304" pitchFamily="18" charset="0"/>
              </a:rPr>
              <a:t>pushed</a:t>
            </a:r>
            <a:r>
              <a:rPr lang="zh-CN" altLang="en-US" sz="2400" b="1">
                <a:solidFill>
                  <a:schemeClr val="bg1"/>
                </a:solidFill>
                <a:latin typeface="Times New Roman" panose="02020603050405020304" pitchFamily="18" charset="0"/>
                <a:cs typeface="Times New Roman" panose="02020603050405020304" pitchFamily="18" charset="0"/>
              </a:rPr>
              <a:t> the fence again. The fence was about to fall down!</a:t>
            </a:r>
            <a:endParaRPr lang="zh-CN" altLang="en-US" sz="2400" b="1">
              <a:solidFill>
                <a:schemeClr val="bg1"/>
              </a:solidFill>
              <a:latin typeface="Times New Roman" panose="02020603050405020304" pitchFamily="18" charset="0"/>
              <a:cs typeface="Times New Roman" panose="02020603050405020304" pitchFamily="18" charset="0"/>
            </a:endParaRPr>
          </a:p>
          <a:p>
            <a:pPr fontAlgn="auto">
              <a:lnSpc>
                <a:spcPts val="1380"/>
              </a:lnSpc>
            </a:pPr>
            <a:endParaRPr lang="zh-CN" altLang="en-US" sz="2400" b="1">
              <a:solidFill>
                <a:schemeClr val="bg1"/>
              </a:solidFill>
              <a:latin typeface="Times New Roman" panose="02020603050405020304" pitchFamily="18" charset="0"/>
              <a:cs typeface="Times New Roman" panose="02020603050405020304" pitchFamily="18" charset="0"/>
            </a:endParaRPr>
          </a:p>
        </p:txBody>
      </p:sp>
      <p:grpSp>
        <p:nvGrpSpPr>
          <p:cNvPr id="9" name="组合 8"/>
          <p:cNvGrpSpPr/>
          <p:nvPr/>
        </p:nvGrpSpPr>
        <p:grpSpPr>
          <a:xfrm rot="11400000">
            <a:off x="20956" y="79010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6" name="文本框 15"/>
          <p:cNvSpPr txBox="1"/>
          <p:nvPr/>
        </p:nvSpPr>
        <p:spPr>
          <a:xfrm>
            <a:off x="7445375" y="1440180"/>
            <a:ext cx="3968750" cy="5015865"/>
          </a:xfrm>
          <a:prstGeom prst="rect">
            <a:avLst/>
          </a:prstGeom>
          <a:noFill/>
          <a:ln>
            <a:solidFill>
              <a:srgbClr val="FFFF00"/>
            </a:solidFill>
          </a:ln>
        </p:spPr>
        <p:txBody>
          <a:bodyPr wrap="square" rtlCol="0" anchor="t">
            <a:spAutoFit/>
          </a:bodyPr>
          <a:p>
            <a:r>
              <a:rPr lang="en-US" altLang="zh-CN" sz="2000">
                <a:solidFill>
                  <a:schemeClr val="bg1"/>
                </a:solidFill>
              </a:rPr>
              <a:t>    </a:t>
            </a:r>
            <a:r>
              <a:rPr lang="zh-CN" altLang="en-US" sz="2000">
                <a:solidFill>
                  <a:schemeClr val="bg1"/>
                </a:solidFill>
              </a:rPr>
              <a:t>对首句提供的基本情景和语场进行逻辑推进，</a:t>
            </a:r>
            <a:r>
              <a:rPr lang="en-US" altLang="zh-CN" sz="2000">
                <a:solidFill>
                  <a:schemeClr val="bg1"/>
                </a:solidFill>
              </a:rPr>
              <a:t>“</a:t>
            </a:r>
            <a:r>
              <a:rPr lang="zh-CN" altLang="en-US" sz="2000">
                <a:solidFill>
                  <a:schemeClr val="bg1"/>
                </a:solidFill>
              </a:rPr>
              <a:t>受辣椒喷雾袭击而暴怒的北极熊返回营地一定会对作者和他的妻子更疯狂地攻击</a:t>
            </a:r>
            <a:r>
              <a:rPr lang="en-US" altLang="zh-CN" sz="2000">
                <a:solidFill>
                  <a:schemeClr val="bg1"/>
                </a:solidFill>
              </a:rPr>
              <a:t>”</a:t>
            </a:r>
            <a:r>
              <a:rPr lang="zh-CN" altLang="en-US" sz="2000">
                <a:solidFill>
                  <a:schemeClr val="bg1"/>
                </a:solidFill>
              </a:rPr>
              <a:t>，</a:t>
            </a:r>
            <a:r>
              <a:rPr lang="en-US" altLang="zh-CN" sz="2000">
                <a:solidFill>
                  <a:schemeClr val="bg1"/>
                </a:solidFill>
              </a:rPr>
              <a:t> </a:t>
            </a:r>
            <a:r>
              <a:rPr lang="zh-CN" altLang="en-US" sz="2000">
                <a:solidFill>
                  <a:schemeClr val="bg1"/>
                </a:solidFill>
              </a:rPr>
              <a:t>激活</a:t>
            </a:r>
            <a:r>
              <a:rPr lang="en-US" altLang="zh-CN" sz="2000">
                <a:solidFill>
                  <a:schemeClr val="bg1"/>
                </a:solidFill>
              </a:rPr>
              <a:t>“</a:t>
            </a:r>
            <a:r>
              <a:rPr lang="zh-CN" altLang="en-US" sz="2000">
                <a:solidFill>
                  <a:schemeClr val="bg1"/>
                </a:solidFill>
              </a:rPr>
              <a:t>攻击</a:t>
            </a:r>
            <a:r>
              <a:rPr lang="en-US" altLang="zh-CN" sz="2000">
                <a:solidFill>
                  <a:schemeClr val="bg1"/>
                </a:solidFill>
              </a:rPr>
              <a:t>”话题词汇——</a:t>
            </a:r>
            <a:r>
              <a:rPr lang="zh-CN" altLang="en-US" sz="2000">
                <a:solidFill>
                  <a:schemeClr val="bg1"/>
                </a:solidFill>
              </a:rPr>
              <a:t>With greater rage, the bear roared and tried to tear down the fence with all his might；managed to escape；stopped and bowed down ；pushed，</a:t>
            </a:r>
            <a:r>
              <a:rPr lang="en-US" altLang="zh-CN" sz="2000">
                <a:solidFill>
                  <a:schemeClr val="bg1"/>
                </a:solidFill>
              </a:rPr>
              <a:t> </a:t>
            </a:r>
            <a:r>
              <a:rPr lang="zh-CN" altLang="en-US" sz="2000">
                <a:solidFill>
                  <a:schemeClr val="bg1"/>
                </a:solidFill>
              </a:rPr>
              <a:t>细腻的神态动作描写，增强文章的感染力。</a:t>
            </a:r>
            <a:endParaRPr lang="zh-CN" altLang="en-US" sz="2000">
              <a:solidFill>
                <a:schemeClr val="bg1"/>
              </a:solidFill>
            </a:endParaRPr>
          </a:p>
          <a:p>
            <a:r>
              <a:rPr lang="zh-CN" altLang="en-US" sz="2000">
                <a:solidFill>
                  <a:schemeClr val="bg1"/>
                </a:solidFill>
              </a:rPr>
              <a:t> </a:t>
            </a:r>
            <a:r>
              <a:rPr lang="en-US" altLang="zh-CN" sz="2000">
                <a:solidFill>
                  <a:schemeClr val="bg1"/>
                </a:solidFill>
              </a:rPr>
              <a:t>   </a:t>
            </a:r>
            <a:r>
              <a:rPr lang="zh-CN" altLang="en-US" sz="2000">
                <a:solidFill>
                  <a:schemeClr val="bg1"/>
                </a:solidFill>
              </a:rPr>
              <a:t>作为续写的次要情节，可以根据情节的需要增加细节描写（环境描写、心理描写、外貌描写等），起到烘托环境气氛、刻画人物性格和揭示主题思想的作用。</a:t>
            </a:r>
            <a:endParaRPr lang="zh-CN"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激活话题词汇</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，设置问题驱动，构建写作支架</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：和北极熊面对面）</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446395"/>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激活话题词汇，增加适当情感（Add proper emotions）：</a:t>
            </a:r>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 name="文本框 1"/>
          <p:cNvSpPr txBox="1"/>
          <p:nvPr/>
        </p:nvSpPr>
        <p:spPr>
          <a:xfrm>
            <a:off x="601980" y="1416685"/>
            <a:ext cx="6436995" cy="4687570"/>
          </a:xfrm>
          <a:prstGeom prst="rect">
            <a:avLst/>
          </a:prstGeom>
          <a:noFill/>
          <a:ln>
            <a:solidFill>
              <a:schemeClr val="bg1">
                <a:lumMod val="75000"/>
              </a:schemeClr>
            </a:solidFill>
          </a:ln>
        </p:spPr>
        <p:txBody>
          <a:bodyPr wrap="square" rtlCol="0" anchor="t">
            <a:spAutoFit/>
          </a:bodyPr>
          <a:p>
            <a:r>
              <a:rPr lang="en-US" altLang="zh-CN" sz="2400" b="1">
                <a:solidFill>
                  <a:schemeClr val="bg1"/>
                </a:solidFill>
                <a:latin typeface="Times New Roman" panose="02020603050405020304" pitchFamily="18" charset="0"/>
                <a:cs typeface="Times New Roman" panose="02020603050405020304" pitchFamily="18" charset="0"/>
              </a:rPr>
              <a:t>    </a:t>
            </a:r>
            <a:r>
              <a:rPr lang="zh-CN" altLang="en-US" sz="2400" b="1" i="1">
                <a:solidFill>
                  <a:schemeClr val="bg1"/>
                </a:solidFill>
                <a:latin typeface="Times New Roman" panose="02020603050405020304" pitchFamily="18" charset="0"/>
                <a:cs typeface="Times New Roman" panose="02020603050405020304" pitchFamily="18" charset="0"/>
              </a:rPr>
              <a:t>At that very moment, the helicopter arrived. </a:t>
            </a:r>
            <a:r>
              <a:rPr lang="zh-CN" altLang="en-US" sz="2400" b="1" u="sng">
                <a:solidFill>
                  <a:srgbClr val="00B0F0"/>
                </a:solidFill>
                <a:latin typeface="Times New Roman" panose="02020603050405020304" pitchFamily="18" charset="0"/>
                <a:cs typeface="Times New Roman" panose="02020603050405020304" pitchFamily="18" charset="0"/>
              </a:rPr>
              <a:t>Shocked by the noises</a:t>
            </a:r>
            <a:r>
              <a:rPr lang="zh-CN" altLang="en-US" sz="2400" b="1">
                <a:solidFill>
                  <a:srgbClr val="FF0000"/>
                </a:solidFill>
                <a:latin typeface="Times New Roman" panose="02020603050405020304" pitchFamily="18" charset="0"/>
                <a:cs typeface="Times New Roman" panose="02020603050405020304" pitchFamily="18" charset="0"/>
              </a:rPr>
              <a:t>, the bear stopped and turned around. Seeing the people equipped with guns, he ran away and disapeared in the woods as if he knew who they were. </a:t>
            </a:r>
            <a:r>
              <a:rPr lang="zh-CN" altLang="en-US" sz="2400" b="1">
                <a:solidFill>
                  <a:schemeClr val="bg1"/>
                </a:solidFill>
                <a:latin typeface="Times New Roman" panose="02020603050405020304" pitchFamily="18" charset="0"/>
                <a:cs typeface="Times New Roman" panose="02020603050405020304" pitchFamily="18" charset="0"/>
              </a:rPr>
              <a:t>We finally got our breath and Elli and I </a:t>
            </a:r>
            <a:r>
              <a:rPr lang="zh-CN" altLang="en-US" sz="2400" b="1" u="sng">
                <a:solidFill>
                  <a:srgbClr val="00B0F0"/>
                </a:solidFill>
                <a:latin typeface="Times New Roman" panose="02020603050405020304" pitchFamily="18" charset="0"/>
                <a:cs typeface="Times New Roman" panose="02020603050405020304" pitchFamily="18" charset="0"/>
              </a:rPr>
              <a:t>embraced tightly with still racing hearts</a:t>
            </a:r>
            <a:r>
              <a:rPr lang="zh-CN" altLang="en-US" sz="2400" b="1">
                <a:solidFill>
                  <a:schemeClr val="bg1"/>
                </a:solidFill>
                <a:latin typeface="Times New Roman" panose="02020603050405020304" pitchFamily="18" charset="0"/>
                <a:cs typeface="Times New Roman" panose="02020603050405020304" pitchFamily="18" charset="0"/>
              </a:rPr>
              <a:t>. </a:t>
            </a:r>
            <a:r>
              <a:rPr lang="zh-CN" altLang="en-US" sz="2400" b="1" u="sng">
                <a:solidFill>
                  <a:srgbClr val="00B0F0"/>
                </a:solidFill>
                <a:latin typeface="Times New Roman" panose="02020603050405020304" pitchFamily="18" charset="0"/>
                <a:cs typeface="Times New Roman" panose="02020603050405020304" pitchFamily="18" charset="0"/>
              </a:rPr>
              <a:t>After we calmed down</a:t>
            </a:r>
            <a:r>
              <a:rPr lang="zh-CN" altLang="en-US" sz="2400" b="1">
                <a:solidFill>
                  <a:schemeClr val="bg1"/>
                </a:solidFill>
                <a:latin typeface="Times New Roman" panose="02020603050405020304" pitchFamily="18" charset="0"/>
                <a:cs typeface="Times New Roman" panose="02020603050405020304" pitchFamily="18" charset="0"/>
              </a:rPr>
              <a:t>, the locals told us that the bears were losing their homes and food because of human activities and climate changes. On the way back home, I checked the precious pictures in the camera, </a:t>
            </a:r>
            <a:r>
              <a:rPr lang="zh-CN" altLang="en-US" sz="2400" b="1" u="sng">
                <a:solidFill>
                  <a:srgbClr val="00B0F0"/>
                </a:solidFill>
                <a:latin typeface="Times New Roman" panose="02020603050405020304" pitchFamily="18" charset="0"/>
                <a:cs typeface="Times New Roman" panose="02020603050405020304" pitchFamily="18" charset="0"/>
              </a:rPr>
              <a:t>lost in thought</a:t>
            </a:r>
            <a:r>
              <a:rPr lang="zh-CN" altLang="en-US" sz="2400" b="1">
                <a:solidFill>
                  <a:schemeClr val="bg1"/>
                </a:solidFill>
                <a:latin typeface="Times New Roman" panose="02020603050405020304" pitchFamily="18" charset="0"/>
                <a:cs typeface="Times New Roman" panose="02020603050405020304" pitchFamily="18" charset="0"/>
              </a:rPr>
              <a:t>.  </a:t>
            </a:r>
            <a:endParaRPr lang="zh-CN" altLang="en-US" sz="2400" b="1">
              <a:solidFill>
                <a:schemeClr val="bg1"/>
              </a:solidFill>
              <a:latin typeface="Times New Roman" panose="02020603050405020304" pitchFamily="18" charset="0"/>
              <a:cs typeface="Times New Roman" panose="02020603050405020304" pitchFamily="18" charset="0"/>
            </a:endParaRPr>
          </a:p>
          <a:p>
            <a:pPr fontAlgn="auto">
              <a:lnSpc>
                <a:spcPts val="1280"/>
              </a:lnSpc>
            </a:pPr>
            <a:endParaRPr lang="zh-CN" altLang="en-US" sz="2400" b="1">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7392035" y="1416685"/>
            <a:ext cx="3968750" cy="4707890"/>
          </a:xfrm>
          <a:prstGeom prst="rect">
            <a:avLst/>
          </a:prstGeom>
          <a:noFill/>
          <a:ln>
            <a:solidFill>
              <a:srgbClr val="FFFF00"/>
            </a:solidFill>
          </a:ln>
        </p:spPr>
        <p:txBody>
          <a:bodyPr wrap="square" rtlCol="0" anchor="t">
            <a:spAutoFit/>
          </a:bodyPr>
          <a:p>
            <a:r>
              <a:rPr lang="en-US" altLang="zh-CN" sz="2000">
                <a:solidFill>
                  <a:schemeClr val="bg1"/>
                </a:solidFill>
              </a:rPr>
              <a:t>    </a:t>
            </a:r>
            <a:r>
              <a:rPr lang="zh-CN" altLang="en-US" sz="2000">
                <a:solidFill>
                  <a:srgbClr val="FF0000"/>
                </a:solidFill>
              </a:rPr>
              <a:t>对首句提供的基本情景，可以渲染强化；小句关系，</a:t>
            </a:r>
            <a:r>
              <a:rPr lang="zh-CN" altLang="en-US" sz="2000">
                <a:solidFill>
                  <a:srgbClr val="FF0000"/>
                </a:solidFill>
                <a:sym typeface="+mn-ea"/>
              </a:rPr>
              <a:t>解释说明，</a:t>
            </a:r>
            <a:r>
              <a:rPr lang="zh-CN" altLang="en-US" sz="2000">
                <a:solidFill>
                  <a:srgbClr val="FF0000"/>
                </a:solidFill>
              </a:rPr>
              <a:t>补充拓展。</a:t>
            </a:r>
            <a:endParaRPr lang="zh-CN" altLang="en-US" sz="2000">
              <a:solidFill>
                <a:schemeClr val="bg1"/>
              </a:solidFill>
            </a:endParaRPr>
          </a:p>
          <a:p>
            <a:r>
              <a:rPr lang="en-US" altLang="zh-CN" sz="2000">
                <a:solidFill>
                  <a:schemeClr val="bg1"/>
                </a:solidFill>
              </a:rPr>
              <a:t>     </a:t>
            </a:r>
            <a:r>
              <a:rPr lang="zh-CN" altLang="en-US" sz="2000">
                <a:solidFill>
                  <a:schemeClr val="bg1"/>
                </a:solidFill>
              </a:rPr>
              <a:t>在写作支架的构建中，有一个划线词“</a:t>
            </a:r>
            <a:r>
              <a:rPr lang="en-US" altLang="zh-CN" sz="2000">
                <a:solidFill>
                  <a:schemeClr val="bg1"/>
                </a:solidFill>
              </a:rPr>
              <a:t>safe</a:t>
            </a:r>
            <a:r>
              <a:rPr lang="zh-CN" altLang="en-US" sz="2000">
                <a:solidFill>
                  <a:schemeClr val="bg1"/>
                </a:solidFill>
              </a:rPr>
              <a:t>”，一个非划线词“amazing” 属于情感类形容词，这篇文章的情感主线“</a:t>
            </a:r>
            <a:r>
              <a:rPr lang="en-US" altLang="zh-CN" sz="2000">
                <a:solidFill>
                  <a:schemeClr val="bg1"/>
                </a:solidFill>
              </a:rPr>
              <a:t>dangerous →safe→</a:t>
            </a:r>
            <a:r>
              <a:rPr lang="zh-CN" altLang="en-US" sz="2000">
                <a:solidFill>
                  <a:schemeClr val="bg1"/>
                </a:solidFill>
              </a:rPr>
              <a:t>amazing”非常明朗，在这条主线的带动下，习作者增加了“Shocked by the noises”→ “embraced tightly with still racing hearts”→ “lost in thought”</a:t>
            </a:r>
            <a:endParaRPr lang="zh-CN" altLang="en-US" sz="2000">
              <a:solidFill>
                <a:schemeClr val="bg1"/>
              </a:solidFill>
            </a:endParaRPr>
          </a:p>
          <a:p>
            <a:r>
              <a:rPr lang="zh-CN" altLang="en-US" sz="2000">
                <a:solidFill>
                  <a:schemeClr val="bg1"/>
                </a:solidFill>
              </a:rPr>
              <a:t> </a:t>
            </a:r>
            <a:r>
              <a:rPr lang="en-US" altLang="zh-CN" sz="2000">
                <a:solidFill>
                  <a:schemeClr val="bg1"/>
                </a:solidFill>
              </a:rPr>
              <a:t>   </a:t>
            </a:r>
            <a:r>
              <a:rPr lang="zh-CN" altLang="en-US" sz="2000">
                <a:solidFill>
                  <a:schemeClr val="bg1"/>
                </a:solidFill>
              </a:rPr>
              <a:t>通过这些丰富自然的，淋漓尽致的情绪表达，让读者能更好地理解人物、事件和中心思想。</a:t>
            </a:r>
            <a:endParaRPr lang="zh-CN"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47017"/>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83615" y="2863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815965"/>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3" name="矩形: 圆角 12"/>
          <p:cNvSpPr/>
          <p:nvPr/>
        </p:nvSpPr>
        <p:spPr>
          <a:xfrm>
            <a:off x="8973185" y="1515745"/>
            <a:ext cx="1214755" cy="39687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24" name="矩形: 圆角 10"/>
          <p:cNvSpPr/>
          <p:nvPr/>
        </p:nvSpPr>
        <p:spPr>
          <a:xfrm>
            <a:off x="9958705" y="1912620"/>
            <a:ext cx="913130" cy="478155"/>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25" name="矩形: 圆角 12"/>
          <p:cNvSpPr/>
          <p:nvPr/>
        </p:nvSpPr>
        <p:spPr>
          <a:xfrm>
            <a:off x="9958705" y="3763645"/>
            <a:ext cx="1151890" cy="33337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26" name="矩形: 圆角 10"/>
          <p:cNvSpPr/>
          <p:nvPr/>
        </p:nvSpPr>
        <p:spPr>
          <a:xfrm>
            <a:off x="9110980" y="4225290"/>
            <a:ext cx="723265" cy="366395"/>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27" name="矩形: 圆角 12"/>
          <p:cNvSpPr/>
          <p:nvPr/>
        </p:nvSpPr>
        <p:spPr>
          <a:xfrm>
            <a:off x="7989570" y="4225290"/>
            <a:ext cx="772795" cy="36639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28" name="矩形: 圆角 10"/>
          <p:cNvSpPr/>
          <p:nvPr/>
        </p:nvSpPr>
        <p:spPr>
          <a:xfrm>
            <a:off x="7250430" y="3763645"/>
            <a:ext cx="913130" cy="367030"/>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29" name="矩形: 圆角 10"/>
          <p:cNvSpPr/>
          <p:nvPr/>
        </p:nvSpPr>
        <p:spPr>
          <a:xfrm>
            <a:off x="6038215" y="3763645"/>
            <a:ext cx="992505" cy="367030"/>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30" name="矩形: 圆角 10"/>
          <p:cNvSpPr/>
          <p:nvPr/>
        </p:nvSpPr>
        <p:spPr>
          <a:xfrm>
            <a:off x="4500245" y="4224655"/>
            <a:ext cx="913130" cy="367030"/>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31" name="矩形: 圆角 12"/>
          <p:cNvSpPr/>
          <p:nvPr/>
        </p:nvSpPr>
        <p:spPr>
          <a:xfrm>
            <a:off x="4118610" y="3763010"/>
            <a:ext cx="1294765" cy="35115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32" name="矩形: 圆角 10"/>
          <p:cNvSpPr/>
          <p:nvPr/>
        </p:nvSpPr>
        <p:spPr>
          <a:xfrm>
            <a:off x="3205480" y="5064760"/>
            <a:ext cx="913130" cy="367030"/>
          </a:xfrm>
          <a:prstGeom prst="roundRect">
            <a:avLst/>
          </a:prstGeom>
          <a:solidFill>
            <a:srgbClr val="FF8021">
              <a:lumMod val="40000"/>
              <a:lumOff val="60000"/>
            </a:srgbClr>
          </a:solidFill>
          <a:ln w="12700" cap="flat" cmpd="sng" algn="ctr">
            <a:noFill/>
            <a:prstDash val="solid"/>
            <a:miter lim="800000"/>
          </a:ln>
          <a:effectLst/>
        </p:spPr>
        <p:txBody>
          <a:bodyPr rtlCol="0" anchor="ctr"/>
          <a:p>
            <a:pPr algn="ctr"/>
            <a:endParaRPr lang="zh-CN" altLang="en-US"/>
          </a:p>
        </p:txBody>
      </p:sp>
      <p:sp>
        <p:nvSpPr>
          <p:cNvPr id="33" name="矩形: 圆角 12"/>
          <p:cNvSpPr/>
          <p:nvPr/>
        </p:nvSpPr>
        <p:spPr>
          <a:xfrm>
            <a:off x="1672590" y="5098415"/>
            <a:ext cx="1151890" cy="333375"/>
          </a:xfrm>
          <a:prstGeom prst="roundRect">
            <a:avLst/>
          </a:prstGeom>
          <a:solidFill>
            <a:srgbClr val="B4DCFA">
              <a:lumMod val="90000"/>
            </a:srgbClr>
          </a:solidFill>
          <a:ln w="12700" cap="flat" cmpd="sng" algn="ctr">
            <a:noFill/>
            <a:prstDash val="solid"/>
            <a:miter lim="800000"/>
          </a:ln>
          <a:effectLst/>
        </p:spPr>
        <p:txBody>
          <a:bodyPr rtlCol="0" anchor="ctr"/>
          <a:p>
            <a:pPr algn="ctr"/>
            <a:endParaRPr lang="zh-CN" altLang="en-US"/>
          </a:p>
        </p:txBody>
      </p:sp>
      <p:sp>
        <p:nvSpPr>
          <p:cNvPr id="36" name="文本框 35"/>
          <p:cNvSpPr txBox="1"/>
          <p:nvPr/>
        </p:nvSpPr>
        <p:spPr>
          <a:xfrm>
            <a:off x="407035" y="980440"/>
            <a:ext cx="11186795" cy="5892800"/>
          </a:xfrm>
          <a:prstGeom prst="rect">
            <a:avLst/>
          </a:prstGeom>
          <a:noFill/>
        </p:spPr>
        <p:txBody>
          <a:bodyPr wrap="square" rtlCol="0" anchor="t">
            <a:spAutoFit/>
          </a:bodyPr>
          <a:p>
            <a:pPr algn="l">
              <a:lnSpc>
                <a:spcPts val="348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语言学家普遍认为，一个句子可以划分为“主位(Theme)”和“述位(Rheme)”两大部分。</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主位</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是讲话的起点，通常是语法上的主语，一般表示已知信息。</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述位</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是围绕主位展开的部分，是对主位的叙述、描写和说明，一般表示引发的新信息。语篇的基本主位推进模式主要有四种：主位同一型、述位同一型、延续型和交叉型。</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3480"/>
              </a:lnSpc>
            </a:pP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     在语篇中，作者的行文思路就是如何向读者一步步传递重点信息，前后句子的主位和述位按照一定的内在语言规律不断地发生联系和变化，具体表现在句子的相互衔接和信息的演化推进，已知信息引发新信息，新信息又不断地成为已知信息，并以此为出发点再触发另一个新信息，也就是通常说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前言搭后语</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”。随着各句主位的向前推进，整个语篇逐渐铺开，从而文章脉络畅通。</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3480"/>
              </a:lnSpc>
            </a:pP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分析已知信息和新信息是如何衔接和挂钩，可帮助学生准确地把握语篇的内部逻辑关系和作者原始的思路轨迹，合理清晰的主位推进模式是语篇连贯的重要保证。</a:t>
            </a:r>
            <a:r>
              <a:rPr lang="zh-CN" altLang="en-US" sz="240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叙述性语篇往往以人物、事件为话语中心内容，对人物、事件进行重点描写，较多地使用主位同一型推进模式</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(史金生等，2018)。</a:t>
            </a:r>
            <a:r>
              <a:rPr lang="zh-CN" altLang="en-US" sz="240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即各小句主位相同，述位不同</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01182" y="-4492114"/>
            <a:ext cx="13982364" cy="11365354"/>
          </a:xfrm>
          <a:prstGeom prst="rect">
            <a:avLst/>
          </a:prstGeom>
          <a:effectLst/>
        </p:spPr>
      </p:pic>
      <p:sp>
        <p:nvSpPr>
          <p:cNvPr id="2" name="椭圆 1"/>
          <p:cNvSpPr/>
          <p:nvPr/>
        </p:nvSpPr>
        <p:spPr>
          <a:xfrm>
            <a:off x="1664335" y="1220470"/>
            <a:ext cx="5026660" cy="4596765"/>
          </a:xfrm>
          <a:prstGeom prst="ellipse">
            <a:avLst/>
          </a:prstGeom>
          <a:noFill/>
          <a:ln w="44450" cap="flat" cmpd="sng" algn="ctr">
            <a:solidFill>
              <a:srgbClr val="49C6B0"/>
            </a:solidFill>
            <a:prstDash val="solid"/>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8" name="虚线圈小"/>
          <p:cNvSpPr/>
          <p:nvPr/>
        </p:nvSpPr>
        <p:spPr>
          <a:xfrm>
            <a:off x="1807210" y="1382395"/>
            <a:ext cx="4757420" cy="4302125"/>
          </a:xfrm>
          <a:prstGeom prst="ellipse">
            <a:avLst/>
          </a:prstGeom>
          <a:noFill/>
          <a:ln w="9525" cap="flat" cmpd="sng" algn="ctr">
            <a:solidFill>
              <a:srgbClr val="C61010">
                <a:alpha val="97000"/>
              </a:srgbClr>
            </a:solidFill>
            <a:prstDash val="dash"/>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9" name="虚线圈大"/>
          <p:cNvSpPr>
            <a:spLocks noChangeArrowheads="1"/>
          </p:cNvSpPr>
          <p:nvPr/>
        </p:nvSpPr>
        <p:spPr bwMode="auto">
          <a:xfrm>
            <a:off x="1592580" y="1093470"/>
            <a:ext cx="5026660" cy="4928870"/>
          </a:xfrm>
          <a:prstGeom prst="ellipse">
            <a:avLst/>
          </a:prstGeom>
          <a:noFill/>
          <a:ln w="9525" algn="ctr">
            <a:solidFill>
              <a:srgbClr val="70AD47">
                <a:lumMod val="20000"/>
                <a:lumOff val="80000"/>
              </a:srgb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0" name="椭圆 19"/>
          <p:cNvSpPr>
            <a:spLocks noChangeArrowheads="1"/>
          </p:cNvSpPr>
          <p:nvPr/>
        </p:nvSpPr>
        <p:spPr bwMode="auto">
          <a:xfrm>
            <a:off x="2195830" y="3041015"/>
            <a:ext cx="171450" cy="21590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2" name="TextBox 8"/>
          <p:cNvSpPr txBox="1">
            <a:spLocks noChangeArrowheads="1"/>
          </p:cNvSpPr>
          <p:nvPr/>
        </p:nvSpPr>
        <p:spPr bwMode="auto">
          <a:xfrm rot="-463027">
            <a:off x="1527175" y="1964055"/>
            <a:ext cx="50247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smtClean="0">
                <a:solidFill>
                  <a:srgbClr val="FFFF00"/>
                </a:solidFill>
                <a:latin typeface="华文琥珀" panose="02010800040101010101" pitchFamily="2" charset="-122"/>
                <a:ea typeface="华文琥珀" panose="02010800040101010101" pitchFamily="2" charset="-122"/>
              </a:rPr>
              <a:t>基于语义连贯，</a:t>
            </a:r>
            <a:r>
              <a:rPr lang="zh-CN" altLang="en-US" sz="2800" b="1" i="1" dirty="0" smtClean="0">
                <a:solidFill>
                  <a:srgbClr val="FFFF00"/>
                </a:solidFill>
                <a:latin typeface="华文琥珀" panose="02010800040101010101" pitchFamily="2" charset="-122"/>
                <a:ea typeface="华文琥珀" panose="02010800040101010101" pitchFamily="2" charset="-122"/>
                <a:sym typeface="+mn-ea"/>
              </a:rPr>
              <a:t>回扣</a:t>
            </a:r>
            <a:r>
              <a:rPr lang="zh-CN" altLang="en-US" sz="2800" b="1" i="1" dirty="0" smtClean="0">
                <a:solidFill>
                  <a:srgbClr val="FFFF00"/>
                </a:solidFill>
                <a:latin typeface="华文琥珀" panose="02010800040101010101" pitchFamily="2" charset="-122"/>
                <a:ea typeface="华文琥珀" panose="02010800040101010101" pitchFamily="2" charset="-122"/>
              </a:rPr>
              <a:t>主题意义</a:t>
            </a:r>
            <a:endParaRPr lang="zh-CN" altLang="en-US" sz="2800" b="1" i="1" dirty="0" smtClean="0">
              <a:solidFill>
                <a:srgbClr val="FFFF00"/>
              </a:solidFill>
              <a:latin typeface="华文琥珀" panose="02010800040101010101" pitchFamily="2" charset="-122"/>
              <a:ea typeface="华文琥珀" panose="02010800040101010101" pitchFamily="2" charset="-122"/>
            </a:endParaRPr>
          </a:p>
        </p:txBody>
      </p:sp>
      <p:sp>
        <p:nvSpPr>
          <p:cNvPr id="23" name="文本框 22"/>
          <p:cNvSpPr txBox="1"/>
          <p:nvPr>
            <p:custDataLst>
              <p:tags r:id="rId2"/>
            </p:custDataLst>
          </p:nvPr>
        </p:nvSpPr>
        <p:spPr>
          <a:xfrm>
            <a:off x="3184463" y="4339714"/>
            <a:ext cx="2421890" cy="1107996"/>
          </a:xfrm>
          <a:prstGeom prst="rect">
            <a:avLst/>
          </a:prstGeom>
          <a:noFill/>
        </p:spPr>
        <p:txBody>
          <a:bodyPr wrap="square" rtlCol="0">
            <a:spAutoFit/>
          </a:bodyPr>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01</a:t>
            </a:r>
            <a:endParaRPr lang="zh-CN" altLang="en-US"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24" name="椭圆 23"/>
          <p:cNvSpPr/>
          <p:nvPr/>
        </p:nvSpPr>
        <p:spPr>
          <a:xfrm>
            <a:off x="3392954" y="3901425"/>
            <a:ext cx="2155448" cy="1984575"/>
          </a:xfrm>
          <a:prstGeom prst="ellipse">
            <a:avLst/>
          </a:prstGeom>
          <a:noFill/>
          <a:ln w="12700" cap="flat" cmpd="sng" algn="ctr">
            <a:gradFill>
              <a:gsLst>
                <a:gs pos="0">
                  <a:srgbClr val="FFFFFF"/>
                </a:gs>
                <a:gs pos="90000">
                  <a:srgbClr val="FFFFFF">
                    <a:alpha val="0"/>
                  </a:srgbClr>
                </a:gs>
              </a:gsLst>
              <a:lin ang="5400000" scaled="1"/>
            </a:gradFill>
            <a:prstDash val="solid"/>
            <a:miter lim="800000"/>
          </a:ln>
          <a:effectLst/>
          <a:extLst>
            <a:ext uri="{909E8E84-426E-40DD-AFC4-6F175D3DCCD1}">
              <a14:hiddenFill xmlns:a14="http://schemas.microsoft.com/office/drawing/2010/main">
                <a:solidFill>
                  <a:srgbClr val="B2871B"/>
                </a:solidFill>
              </a14:hiddenFill>
            </a:ext>
          </a:extLst>
        </p:spPr>
        <p:txBody>
          <a:bodyPr rtlCol="0" anchor="ctr"/>
          <a:p>
            <a:pPr algn="ctr"/>
            <a:endParaRPr lang="zh-CN" altLang="en-US">
              <a:solidFill>
                <a:srgbClr val="FFFFFF"/>
              </a:solidFill>
            </a:endParaRPr>
          </a:p>
        </p:txBody>
      </p:sp>
      <p:sp>
        <p:nvSpPr>
          <p:cNvPr id="25" name="文本框 24"/>
          <p:cNvSpPr txBox="1"/>
          <p:nvPr/>
        </p:nvSpPr>
        <p:spPr>
          <a:xfrm>
            <a:off x="5304155" y="4540250"/>
            <a:ext cx="6522720" cy="706755"/>
          </a:xfrm>
          <a:prstGeom prst="rect">
            <a:avLst/>
          </a:prstGeom>
          <a:noFill/>
        </p:spPr>
        <p:txBody>
          <a:bodyPr wrap="square" rtlCol="0" anchor="t">
            <a:spAutoFit/>
          </a:bodyPr>
          <a:p>
            <a:r>
              <a:rPr lang="zh-CN" altLang="en-US" sz="4000" b="1">
                <a:solidFill>
                  <a:schemeClr val="bg1"/>
                </a:solidFill>
                <a:latin typeface="微软雅黑" panose="020B0503020204020204" pitchFamily="34" charset="-122"/>
                <a:ea typeface="微软雅黑" panose="020B0503020204020204" pitchFamily="34" charset="-122"/>
              </a:rPr>
              <a:t>规划宏观语篇模式的结构图</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26" name="A"/>
          <p:cNvSpPr txBox="1">
            <a:spLocks noChangeArrowheads="1"/>
          </p:cNvSpPr>
          <p:nvPr/>
        </p:nvSpPr>
        <p:spPr bwMode="auto">
          <a:xfrm rot="21097302">
            <a:off x="922020" y="2583180"/>
            <a:ext cx="76047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让主题思想插上腾飞的翅膀</a:t>
            </a:r>
            <a:endParaRPr lang="zh-CN" altLang="en-US" sz="4400" b="1" i="1" dirty="0">
              <a:solidFill>
                <a:srgbClr val="FF0000"/>
              </a:solidFill>
              <a:latin typeface="Arial Narrow" panose="020B060602020203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3" presetClass="entr" presetSubtype="16" fill="hold" grpId="2"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par>
                                <p:cTn id="16" presetID="1" presetClass="entr" presetSubtype="0" fill="hold" grpId="1" nodeType="withEffect">
                                  <p:stCondLst>
                                    <p:cond delay="300"/>
                                  </p:stCondLst>
                                  <p:childTnLst>
                                    <p:set>
                                      <p:cBhvr>
                                        <p:cTn id="17" dur="1" fill="hold">
                                          <p:stCondLst>
                                            <p:cond delay="0"/>
                                          </p:stCondLst>
                                        </p:cTn>
                                        <p:tgtEl>
                                          <p:spTgt spid="18"/>
                                        </p:tgtEl>
                                        <p:attrNameLst>
                                          <p:attrName>style.visibility</p:attrName>
                                        </p:attrNameLst>
                                      </p:cBhvr>
                                      <p:to>
                                        <p:strVal val="visible"/>
                                      </p:to>
                                    </p:set>
                                  </p:childTnLst>
                                </p:cTn>
                              </p:par>
                              <p:par>
                                <p:cTn id="18" presetID="21" presetClass="entr" presetSubtype="1" fill="hold" grpId="0"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8" presetClass="emph" presetSubtype="0" repeatCount="indefinite" fill="hold" grpId="0" nodeType="withEffect">
                                  <p:stCondLst>
                                    <p:cond delay="0"/>
                                  </p:stCondLst>
                                  <p:childTnLst>
                                    <p:animRot by="21600000">
                                      <p:cBhvr>
                                        <p:cTn id="22" dur="4000" fill="hold"/>
                                        <p:tgtEl>
                                          <p:spTgt spid="18"/>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5000" fill="hold"/>
                                        <p:tgtEl>
                                          <p:spTgt spid="19"/>
                                        </p:tgtEl>
                                        <p:attrNameLst>
                                          <p:attrName>r</p:attrName>
                                        </p:attrNameLst>
                                      </p:cBhvr>
                                    </p:animRot>
                                  </p:childTnLst>
                                </p:cTn>
                              </p:par>
                              <p:par>
                                <p:cTn id="25" presetID="1" presetClass="entr" presetSubtype="0" fill="hold" grpId="1"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28" dur="2000" fill="hold"/>
                                        <p:tgtEl>
                                          <p:spTgt spid="20"/>
                                        </p:tgtEl>
                                        <p:attrNameLst>
                                          <p:attrName>ppt_x</p:attrName>
                                          <p:attrName>ppt_y</p:attrName>
                                        </p:attrNameLst>
                                      </p:cBhvr>
                                      <p:rCtr x="1739800" y="-23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entr" presetSubtype="0" fill="hold" grpId="0" nodeType="withEffect">
                                  <p:stCondLst>
                                    <p:cond delay="52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00"/>
                                        <p:tgtEl>
                                          <p:spTgt spid="26"/>
                                        </p:tgtEl>
                                      </p:cBhvr>
                                    </p:animEffect>
                                    <p:anim calcmode="lin" valueType="num">
                                      <p:cBhvr>
                                        <p:cTn id="36" dur="200" fill="hold"/>
                                        <p:tgtEl>
                                          <p:spTgt spid="26"/>
                                        </p:tgtEl>
                                        <p:attrNameLst>
                                          <p:attrName>ppt_x</p:attrName>
                                        </p:attrNameLst>
                                      </p:cBhvr>
                                      <p:tavLst>
                                        <p:tav tm="0">
                                          <p:val>
                                            <p:strVal val="#ppt_x"/>
                                          </p:val>
                                        </p:tav>
                                        <p:tav tm="100000">
                                          <p:val>
                                            <p:strVal val="#ppt_x"/>
                                          </p:val>
                                        </p:tav>
                                      </p:tavLst>
                                    </p:anim>
                                    <p:anim calcmode="lin" valueType="num">
                                      <p:cBhvr>
                                        <p:cTn id="37" dur="2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8" grpId="1" bldLvl="0" animBg="1"/>
      <p:bldP spid="18" grpId="2" bldLvl="0" animBg="1"/>
      <p:bldP spid="19" grpId="0" bldLvl="0" animBg="1"/>
      <p:bldP spid="19" grpId="1" bldLvl="0" animBg="1"/>
      <p:bldP spid="20" grpId="0" bldLvl="0" animBg="1"/>
      <p:bldP spid="20" grpId="1" bldLvl="0" animBg="1"/>
      <p:bldP spid="22" grpId="0"/>
      <p:bldP spid="23" grpId="0"/>
      <p:bldP spid="23" grpId="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2018.06</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父子寻路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75437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运用两个段首句信息，确定人物、事件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为话语中心内容，在情节内容与发展方向上为后续事件出现、状态的形成作延展推进，确保整个故事情节发展的一致性和延续性、语篇的连贯性。</a:t>
            </a:r>
            <a:endParaRPr lang="zh-CN" altLang="en-US"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3" name="文本框 12"/>
          <p:cNvSpPr txBox="1"/>
          <p:nvPr/>
        </p:nvSpPr>
        <p:spPr>
          <a:xfrm>
            <a:off x="1685925" y="2545348"/>
            <a:ext cx="8889904" cy="3182090"/>
          </a:xfrm>
          <a:prstGeom prst="rect">
            <a:avLst/>
          </a:prstGeom>
          <a:noFill/>
        </p:spPr>
        <p:txBody>
          <a:bodyPr wrap="square" rtlCol="0">
            <a:spAutoFit/>
          </a:bodyPr>
          <a:p>
            <a:pPr>
              <a:lnSpc>
                <a:spcPts val="2700"/>
              </a:lnSpc>
            </a:pPr>
            <a:r>
              <a:rPr lang="en-US" altLang="zh-CN" sz="2000" b="1" dirty="0">
                <a:solidFill>
                  <a:sysClr val="window" lastClr="FFFFFF"/>
                </a:solidFill>
              </a:rPr>
              <a:t>“What a lovely rabbit!” I shouted with eyes glittering with terrific excitement. It was quite different from those I saw in our city, thus immediately stimulating my interest. Dad was also stunned by this special rabbit/creature, gawking at it motionlessly. “Daddy, let’s catch it as our pet!” I suggested, unexpectedly receiving his prompt agreement. Entirely forgetting what Uncle Paul had told us, we chased after that pretty rabbit, frantic with rapture. Unfortunately, so clever and swift was it that it disappeared in the forest before long. Not until then did we realize that the last ray of twilight was quickly disappearing among the numerous trees and we couldn’t find our track at all! We did get lost!</a:t>
            </a:r>
            <a:endParaRPr lang="zh-CN" altLang="en-US" sz="2000" b="1" dirty="0">
              <a:solidFill>
                <a:srgbClr val="00B0F0"/>
              </a:solidFill>
            </a:endParaRPr>
          </a:p>
        </p:txBody>
      </p:sp>
      <p:sp>
        <p:nvSpPr>
          <p:cNvPr id="14" name="矩形 13"/>
          <p:cNvSpPr/>
          <p:nvPr/>
        </p:nvSpPr>
        <p:spPr>
          <a:xfrm>
            <a:off x="2342059" y="2022129"/>
            <a:ext cx="8013732" cy="461665"/>
          </a:xfrm>
          <a:prstGeom prst="rect">
            <a:avLst/>
          </a:prstGeom>
        </p:spPr>
        <p:txBody>
          <a:bodyPr wrap="square">
            <a:spAutoFit/>
          </a:bodyPr>
          <a:p>
            <a:r>
              <a:rPr lang="en-US" altLang="zh-CN" sz="2400" b="1" i="1" dirty="0">
                <a:solidFill>
                  <a:srgbClr val="FFC000"/>
                </a:solidFill>
              </a:rPr>
              <a:t>Suddenly a little rabbit jumped out in front of my horse. </a:t>
            </a:r>
            <a:endParaRPr lang="zh-CN" altLang="en-US" i="1" dirty="0">
              <a:solidFill>
                <a:srgbClr val="FFC000"/>
              </a:solidFill>
            </a:endParaRPr>
          </a:p>
        </p:txBody>
      </p:sp>
      <p:sp>
        <p:nvSpPr>
          <p:cNvPr id="15" name="椭圆 14"/>
          <p:cNvSpPr/>
          <p:nvPr/>
        </p:nvSpPr>
        <p:spPr>
          <a:xfrm>
            <a:off x="4430291" y="2101160"/>
            <a:ext cx="936104" cy="360040"/>
          </a:xfrm>
          <a:prstGeom prst="ellipse">
            <a:avLst/>
          </a:prstGeom>
          <a:noFill/>
          <a:ln w="28575" cap="flat" cmpd="sng" algn="ctr">
            <a:solidFill>
              <a:srgbClr val="FFFF00"/>
            </a:solidFill>
            <a:prstDash val="solid"/>
          </a:ln>
          <a:effectLst/>
        </p:spPr>
        <p:txBody>
          <a:bodyPr rtlCol="0" anchor="ctr"/>
          <a:p>
            <a:pPr algn="ctr"/>
            <a:endParaRPr lang="zh-CN" altLang="en-US"/>
          </a:p>
        </p:txBody>
      </p:sp>
      <p:sp>
        <p:nvSpPr>
          <p:cNvPr id="17" name="椭圆 16"/>
          <p:cNvSpPr/>
          <p:nvPr/>
        </p:nvSpPr>
        <p:spPr>
          <a:xfrm>
            <a:off x="3422179" y="2573694"/>
            <a:ext cx="936104" cy="360040"/>
          </a:xfrm>
          <a:prstGeom prst="ellipse">
            <a:avLst/>
          </a:prstGeom>
          <a:noFill/>
          <a:ln w="28575" cap="flat" cmpd="sng" algn="ctr">
            <a:solidFill>
              <a:srgbClr val="FFFF00"/>
            </a:solidFill>
            <a:prstDash val="solid"/>
          </a:ln>
          <a:effectLst/>
        </p:spPr>
        <p:txBody>
          <a:bodyPr rtlCol="0" anchor="ctr"/>
          <a:p>
            <a:pPr algn="ctr"/>
            <a:endParaRPr lang="zh-CN" altLang="en-US"/>
          </a:p>
        </p:txBody>
      </p:sp>
      <p:sp>
        <p:nvSpPr>
          <p:cNvPr id="18" name="椭圆 17"/>
          <p:cNvSpPr/>
          <p:nvPr/>
        </p:nvSpPr>
        <p:spPr>
          <a:xfrm>
            <a:off x="2207260" y="5300980"/>
            <a:ext cx="5481955" cy="426720"/>
          </a:xfrm>
          <a:prstGeom prst="ellipse">
            <a:avLst/>
          </a:prstGeom>
          <a:noFill/>
          <a:ln w="28575" cap="flat" cmpd="sng" algn="ctr">
            <a:solidFill>
              <a:srgbClr val="92D050"/>
            </a:solidFill>
            <a:prstDash val="solid"/>
          </a:ln>
          <a:effectLst/>
        </p:spPr>
        <p:txBody>
          <a:bodyPr rtlCol="0" anchor="ctr"/>
          <a:p>
            <a:pPr algn="ctr"/>
            <a:endParaRPr lang="zh-CN" altLang="en-US"/>
          </a:p>
        </p:txBody>
      </p:sp>
      <p:sp>
        <p:nvSpPr>
          <p:cNvPr id="19" name="矩形 18"/>
          <p:cNvSpPr/>
          <p:nvPr/>
        </p:nvSpPr>
        <p:spPr>
          <a:xfrm>
            <a:off x="2323803" y="5805339"/>
            <a:ext cx="7416824" cy="461665"/>
          </a:xfrm>
          <a:prstGeom prst="rect">
            <a:avLst/>
          </a:prstGeom>
        </p:spPr>
        <p:txBody>
          <a:bodyPr wrap="square">
            <a:spAutoFit/>
          </a:bodyPr>
          <a:p>
            <a:r>
              <a:rPr lang="en-US" altLang="zh-CN" sz="2400" b="1" i="1" dirty="0">
                <a:solidFill>
                  <a:srgbClr val="FFC000"/>
                </a:solidFill>
              </a:rPr>
              <a:t>We had no idea where we were and it was getting dark.</a:t>
            </a:r>
            <a:endParaRPr lang="zh-CN" altLang="en-US" sz="2400" b="1" i="1" dirty="0">
              <a:solidFill>
                <a:srgbClr val="FFC000"/>
              </a:solidFill>
            </a:endParaRPr>
          </a:p>
        </p:txBody>
      </p:sp>
      <p:sp>
        <p:nvSpPr>
          <p:cNvPr id="21" name="椭圆 20"/>
          <p:cNvSpPr/>
          <p:nvPr/>
        </p:nvSpPr>
        <p:spPr>
          <a:xfrm>
            <a:off x="2135505" y="5876925"/>
            <a:ext cx="4361815" cy="389890"/>
          </a:xfrm>
          <a:prstGeom prst="ellipse">
            <a:avLst/>
          </a:prstGeom>
          <a:noFill/>
          <a:ln w="28575" cap="flat" cmpd="sng" algn="ctr">
            <a:solidFill>
              <a:srgbClr val="92D050"/>
            </a:solidFill>
            <a:prstDash val="solid"/>
          </a:ln>
          <a:effectLst/>
        </p:spPr>
        <p:txBody>
          <a:bodyPr rtlCol="0" anchor="ctr"/>
          <a:p>
            <a:pPr algn="ctr"/>
            <a:endParaRPr lang="zh-CN" altLang="en-US"/>
          </a:p>
        </p:txBody>
      </p:sp>
      <p:cxnSp>
        <p:nvCxnSpPr>
          <p:cNvPr id="22" name="直接箭头连接符 21"/>
          <p:cNvCxnSpPr>
            <a:stCxn id="15" idx="4"/>
            <a:endCxn id="17" idx="7"/>
          </p:cNvCxnSpPr>
          <p:nvPr/>
        </p:nvCxnSpPr>
        <p:spPr>
          <a:xfrm flipH="1">
            <a:off x="4220798" y="2461200"/>
            <a:ext cx="677545" cy="165100"/>
          </a:xfrm>
          <a:prstGeom prst="straightConnector1">
            <a:avLst/>
          </a:prstGeom>
          <a:noFill/>
          <a:ln w="28575" cap="flat" cmpd="sng" algn="ctr">
            <a:solidFill>
              <a:srgbClr val="FFFF00"/>
            </a:solidFill>
            <a:prstDash val="soli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3" grpId="0"/>
      <p:bldP spid="15" grpId="0" bldLvl="0" animBg="1"/>
      <p:bldP spid="17" grpId="0" bldLvl="0" animBg="1"/>
      <p:bldP spid="18" grpId="0" bldLvl="0" animBg="1"/>
      <p:bldP spid="2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2018.06</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父子寻路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47751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运用两个段首句信息，确定人物、事件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为话语中心内容，在情节内容与发展方向上为后续事件出现、状态的形成作延展推进，确保整个故事情节发展的一致性和延续性、语篇的连贯性。</a:t>
            </a:r>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 name="文本框 1"/>
          <p:cNvSpPr txBox="1"/>
          <p:nvPr/>
        </p:nvSpPr>
        <p:spPr>
          <a:xfrm>
            <a:off x="1504950" y="2323733"/>
            <a:ext cx="8889904" cy="2922403"/>
          </a:xfrm>
          <a:prstGeom prst="rect">
            <a:avLst/>
          </a:prstGeom>
          <a:noFill/>
        </p:spPr>
        <p:txBody>
          <a:bodyPr wrap="square" rtlCol="0">
            <a:spAutoFit/>
          </a:bodyPr>
          <a:p>
            <a:pPr>
              <a:lnSpc>
                <a:spcPts val="3200"/>
              </a:lnSpc>
            </a:pPr>
            <a:r>
              <a:rPr lang="en-US" altLang="zh-CN" sz="2000" b="1" dirty="0">
                <a:solidFill>
                  <a:sysClr val="window" lastClr="FFFFFF"/>
                </a:solidFill>
              </a:rPr>
              <a:t>My horse was so afraid that it began running ferociously. I could feel the air hitting my face heavily and hear my dad’s hysterical cry from a distance. My heart was pumping wildly and my blood was pulsing through my veins. I pulled back the reins, distracted the horse and tried every means to stop the horse but in vain. After what seemed an eternity, my dad caught up with me breathlessly and managed to stop my horse. But we found that we were in distress, with no track beside us.</a:t>
            </a:r>
            <a:endParaRPr lang="zh-CN" altLang="en-US" sz="2000" b="1" dirty="0">
              <a:solidFill>
                <a:srgbClr val="00B0F0"/>
              </a:solidFill>
            </a:endParaRPr>
          </a:p>
        </p:txBody>
      </p:sp>
      <p:sp>
        <p:nvSpPr>
          <p:cNvPr id="6" name="矩形 5"/>
          <p:cNvSpPr/>
          <p:nvPr/>
        </p:nvSpPr>
        <p:spPr>
          <a:xfrm>
            <a:off x="2161084" y="1800514"/>
            <a:ext cx="8013732" cy="461665"/>
          </a:xfrm>
          <a:prstGeom prst="rect">
            <a:avLst/>
          </a:prstGeom>
        </p:spPr>
        <p:txBody>
          <a:bodyPr wrap="square">
            <a:spAutoFit/>
          </a:bodyPr>
          <a:p>
            <a:r>
              <a:rPr lang="en-US" altLang="zh-CN" sz="2400" b="1" i="1" dirty="0">
                <a:solidFill>
                  <a:srgbClr val="FFC000"/>
                </a:solidFill>
              </a:rPr>
              <a:t>Suddenly a little rabbit jumped out in front of my horse. </a:t>
            </a:r>
            <a:endParaRPr lang="zh-CN" altLang="en-US" i="1" dirty="0">
              <a:solidFill>
                <a:srgbClr val="FFC000"/>
              </a:solidFill>
            </a:endParaRPr>
          </a:p>
        </p:txBody>
      </p:sp>
      <p:sp>
        <p:nvSpPr>
          <p:cNvPr id="24" name="椭圆 23"/>
          <p:cNvSpPr/>
          <p:nvPr/>
        </p:nvSpPr>
        <p:spPr>
          <a:xfrm>
            <a:off x="7993732" y="1879545"/>
            <a:ext cx="1368152" cy="382634"/>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25" name="椭圆 24"/>
          <p:cNvSpPr/>
          <p:nvPr/>
        </p:nvSpPr>
        <p:spPr>
          <a:xfrm>
            <a:off x="1504950" y="2323733"/>
            <a:ext cx="1160190" cy="505207"/>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26" name="椭圆 25"/>
          <p:cNvSpPr/>
          <p:nvPr/>
        </p:nvSpPr>
        <p:spPr>
          <a:xfrm rot="21351490">
            <a:off x="1580024" y="4561690"/>
            <a:ext cx="8589733" cy="530250"/>
          </a:xfrm>
          <a:prstGeom prst="ellipse">
            <a:avLst/>
          </a:prstGeom>
          <a:noFill/>
          <a:ln w="28575" cap="flat" cmpd="sng" algn="ctr">
            <a:solidFill>
              <a:srgbClr val="92D050"/>
            </a:solidFill>
            <a:prstDash val="solid"/>
          </a:ln>
          <a:effectLst/>
        </p:spPr>
        <p:txBody>
          <a:bodyPr rtlCol="0" anchor="ctr"/>
          <a:p>
            <a:pPr algn="ctr"/>
            <a:endParaRPr lang="zh-CN" altLang="en-US"/>
          </a:p>
        </p:txBody>
      </p:sp>
      <p:sp>
        <p:nvSpPr>
          <p:cNvPr id="27" name="矩形 26"/>
          <p:cNvSpPr/>
          <p:nvPr/>
        </p:nvSpPr>
        <p:spPr>
          <a:xfrm>
            <a:off x="2085045" y="5483975"/>
            <a:ext cx="7416824" cy="461665"/>
          </a:xfrm>
          <a:prstGeom prst="rect">
            <a:avLst/>
          </a:prstGeom>
        </p:spPr>
        <p:txBody>
          <a:bodyPr wrap="square">
            <a:spAutoFit/>
          </a:bodyPr>
          <a:p>
            <a:r>
              <a:rPr lang="en-US" altLang="zh-CN" sz="2400" b="1" i="1" dirty="0">
                <a:solidFill>
                  <a:srgbClr val="FFC000"/>
                </a:solidFill>
              </a:rPr>
              <a:t>We had no idea where we were and it was getting dark.</a:t>
            </a:r>
            <a:endParaRPr lang="zh-CN" altLang="en-US" sz="2400" b="1" i="1" dirty="0">
              <a:solidFill>
                <a:srgbClr val="FFC000"/>
              </a:solidFill>
            </a:endParaRPr>
          </a:p>
        </p:txBody>
      </p:sp>
      <p:sp>
        <p:nvSpPr>
          <p:cNvPr id="28" name="椭圆 27"/>
          <p:cNvSpPr/>
          <p:nvPr/>
        </p:nvSpPr>
        <p:spPr>
          <a:xfrm>
            <a:off x="1991486" y="5444836"/>
            <a:ext cx="4176464" cy="546331"/>
          </a:xfrm>
          <a:prstGeom prst="ellipse">
            <a:avLst/>
          </a:prstGeom>
          <a:noFill/>
          <a:ln w="28575" cap="flat" cmpd="sng" algn="ctr">
            <a:solidFill>
              <a:srgbClr val="92D050"/>
            </a:solidFill>
            <a:prstDash val="solid"/>
          </a:ln>
          <a:effectLst/>
        </p:spPr>
        <p:txBody>
          <a:bodyPr rtlCol="0" anchor="ctr"/>
          <a:p>
            <a:pPr algn="ctr"/>
            <a:endParaRPr lang="zh-CN" altLang="en-US"/>
          </a:p>
        </p:txBody>
      </p:sp>
      <p:cxnSp>
        <p:nvCxnSpPr>
          <p:cNvPr id="29" name="直接箭头连接符 28"/>
          <p:cNvCxnSpPr>
            <a:stCxn id="24" idx="2"/>
          </p:cNvCxnSpPr>
          <p:nvPr/>
        </p:nvCxnSpPr>
        <p:spPr>
          <a:xfrm flipH="1">
            <a:off x="2665140" y="2071497"/>
            <a:ext cx="5328592" cy="471693"/>
          </a:xfrm>
          <a:prstGeom prst="straightConnector1">
            <a:avLst/>
          </a:prstGeom>
          <a:noFill/>
          <a:ln w="28575" cap="flat" cmpd="sng" algn="ctr">
            <a:solidFill>
              <a:srgbClr val="FF0000"/>
            </a:solidFill>
            <a:prstDash val="soli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2000"/>
                                        <p:tgtEl>
                                          <p:spTgt spid="2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20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heel(1)">
                                      <p:cBhvr>
                                        <p:cTn id="36" dur="2000"/>
                                        <p:tgtEl>
                                          <p:spTgt spid="26"/>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 grpId="0"/>
      <p:bldP spid="24" grpId="0" bldLvl="0" animBg="1"/>
      <p:bldP spid="25" grpId="0" bldLvl="0" animBg="1"/>
      <p:bldP spid="26" grpId="0" bldLvl="0" animBg="1"/>
      <p:bldP spid="2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2018.06</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父子寻路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75437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运用两个段首句信息，确定人物、事件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为话语中心内容，在情节内容与发展方向上为后续事件出现、状态的形成作延展推进，确保整个故事情节发展的一致性和延续性、语篇的连贯性。</a:t>
            </a:r>
            <a:endPar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 name="文本框 1"/>
          <p:cNvSpPr txBox="1"/>
          <p:nvPr/>
        </p:nvSpPr>
        <p:spPr>
          <a:xfrm>
            <a:off x="1631315" y="2349133"/>
            <a:ext cx="8889904" cy="3743141"/>
          </a:xfrm>
          <a:prstGeom prst="rect">
            <a:avLst/>
          </a:prstGeom>
          <a:noFill/>
        </p:spPr>
        <p:txBody>
          <a:bodyPr wrap="square" rtlCol="0">
            <a:spAutoFit/>
          </a:bodyPr>
          <a:p>
            <a:pPr>
              <a:lnSpc>
                <a:spcPts val="3200"/>
              </a:lnSpc>
            </a:pPr>
            <a:r>
              <a:rPr lang="en-US" altLang="zh-CN" sz="2000" b="1" dirty="0">
                <a:solidFill>
                  <a:sysClr val="window" lastClr="FFFFFF"/>
                </a:solidFill>
              </a:rPr>
              <a:t> The bone-chilling wind howled fiercely like a wolf, making the darkness even more suffocating. “Dad, what can we do?” I threw my arms around him tightly, quivering and seized by stark horror. “All is going well!” Dad answered in a gentle voice, calm and mollified. We wandered in the scary forest and didn’t know what horrible thing would happen to us, hoping to find the way back. Suddenly, we heard the sound of water rolling down the river. We were over the moon and decided to follow the river. After a while, we heard the familiar sound of sheep and then caught sight of the farm house. The family were waiting for us in the distance. Seeing this, a radiant smile lit up both of our faces.</a:t>
            </a:r>
            <a:endParaRPr lang="zh-CN" altLang="en-US" sz="2000" b="1" dirty="0">
              <a:solidFill>
                <a:srgbClr val="00B0F0"/>
              </a:solidFill>
            </a:endParaRPr>
          </a:p>
        </p:txBody>
      </p:sp>
      <p:sp>
        <p:nvSpPr>
          <p:cNvPr id="6" name="椭圆 5"/>
          <p:cNvSpPr/>
          <p:nvPr/>
        </p:nvSpPr>
        <p:spPr>
          <a:xfrm>
            <a:off x="6679937" y="1880164"/>
            <a:ext cx="360040" cy="382634"/>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3" name="椭圆 12"/>
          <p:cNvSpPr/>
          <p:nvPr/>
        </p:nvSpPr>
        <p:spPr>
          <a:xfrm>
            <a:off x="1631315" y="2391466"/>
            <a:ext cx="2744366" cy="456106"/>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4" name="矩形 13"/>
          <p:cNvSpPr/>
          <p:nvPr/>
        </p:nvSpPr>
        <p:spPr>
          <a:xfrm>
            <a:off x="2135210" y="1801133"/>
            <a:ext cx="7416824" cy="461665"/>
          </a:xfrm>
          <a:prstGeom prst="rect">
            <a:avLst/>
          </a:prstGeom>
        </p:spPr>
        <p:txBody>
          <a:bodyPr wrap="square">
            <a:spAutoFit/>
          </a:bodyPr>
          <a:p>
            <a:r>
              <a:rPr lang="en-US" altLang="zh-CN" sz="2400" b="1" i="1" dirty="0">
                <a:solidFill>
                  <a:srgbClr val="FFC000"/>
                </a:solidFill>
              </a:rPr>
              <a:t>We had no idea where we were and it was getting dark.</a:t>
            </a:r>
            <a:endParaRPr lang="zh-CN" altLang="en-US" sz="2400" b="1" i="1" dirty="0">
              <a:solidFill>
                <a:srgbClr val="FFC000"/>
              </a:solidFill>
            </a:endParaRPr>
          </a:p>
        </p:txBody>
      </p:sp>
      <p:cxnSp>
        <p:nvCxnSpPr>
          <p:cNvPr id="16" name="直接箭头连接符 15"/>
          <p:cNvCxnSpPr/>
          <p:nvPr/>
        </p:nvCxnSpPr>
        <p:spPr>
          <a:xfrm flipH="1">
            <a:off x="4261469" y="2184512"/>
            <a:ext cx="2448271" cy="360040"/>
          </a:xfrm>
          <a:prstGeom prst="straightConnector1">
            <a:avLst/>
          </a:prstGeom>
          <a:noFill/>
          <a:ln w="28575" cap="flat" cmpd="sng" algn="ctr">
            <a:solidFill>
              <a:srgbClr val="FF0000"/>
            </a:solidFill>
            <a:prstDash val="soli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 grpId="0"/>
      <p:bldP spid="13"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5022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段句逻辑关联，主位合理推进，语义清晰连贯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2018.06</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父子寻路</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217170" y="918210"/>
            <a:ext cx="11630660" cy="5477510"/>
          </a:xfrm>
          <a:prstGeom prst="rect">
            <a:avLst/>
          </a:prstGeom>
          <a:solidFill>
            <a:srgbClr val="1A2D44"/>
          </a:solidFill>
          <a:effectLst>
            <a:innerShdw blurRad="114300">
              <a:prstClr val="black"/>
            </a:innerShdw>
          </a:effectLst>
        </p:spPr>
        <p:txBody>
          <a:bodyPr wrap="square" rtlCol="0" anchor="t">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运用两个段首句信息，确定人物、事件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为话语中心内容，在情节内容与发展方向上为后续事件出现、状态的形成作延展推进，确保整个故事情节发展的一致性和延续性、语篇的连贯性。</a:t>
            </a:r>
            <a:r>
              <a:rPr lang="en-US" altLang="zh-CN">
                <a:solidFill>
                  <a:schemeClr val="bg1"/>
                </a:solidFill>
              </a:rPr>
              <a:t>        </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grpSp>
        <p:nvGrpSpPr>
          <p:cNvPr id="9" name="组合 8"/>
          <p:cNvGrpSpPr/>
          <p:nvPr/>
        </p:nvGrpSpPr>
        <p:grpSpPr>
          <a:xfrm rot="11400000">
            <a:off x="67946" y="768519"/>
            <a:ext cx="1007533" cy="702735"/>
            <a:chOff x="4672013" y="2482850"/>
            <a:chExt cx="755650" cy="527051"/>
          </a:xfrm>
          <a:solidFill>
            <a:srgbClr val="00B0F0"/>
          </a:solidFill>
        </p:grpSpPr>
        <p:sp>
          <p:nvSpPr>
            <p:cNvPr id="10"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1"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12"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2" name="文本框 1"/>
          <p:cNvSpPr txBox="1"/>
          <p:nvPr/>
        </p:nvSpPr>
        <p:spPr>
          <a:xfrm>
            <a:off x="1651000" y="2636788"/>
            <a:ext cx="8889904" cy="3332772"/>
          </a:xfrm>
          <a:prstGeom prst="rect">
            <a:avLst/>
          </a:prstGeom>
          <a:noFill/>
        </p:spPr>
        <p:txBody>
          <a:bodyPr wrap="square" rtlCol="0">
            <a:spAutoFit/>
          </a:bodyPr>
          <a:p>
            <a:pPr>
              <a:lnSpc>
                <a:spcPts val="3200"/>
              </a:lnSpc>
            </a:pPr>
            <a:r>
              <a:rPr lang="en-US" altLang="zh-CN" sz="2000" b="1" dirty="0">
                <a:solidFill>
                  <a:sysClr val="window" lastClr="FFFFFF"/>
                </a:solidFill>
              </a:rPr>
              <a:t> The river beside us was still and serene under the last ray of sunshine but we didn’t have the mood to enjoy it. Suddenly, it occurred to us that there was also a river nearby the farm house. Realizing the river may be a guide back, our spirits soared and we began to trot briskly along the river. Just a few minutes later, catching sight of the silhouette of the house, I felt a feeling of relief and relaxation surging through me. I could picture Uncle Paul’s smiling face and our delicious supper and I thought to myself that our being lost added a special taste to my adventurous vacation which I would remember all my life.</a:t>
            </a:r>
            <a:endParaRPr lang="zh-CN" altLang="en-US" sz="2000" b="1" dirty="0">
              <a:solidFill>
                <a:srgbClr val="00B0F0"/>
              </a:solidFill>
            </a:endParaRPr>
          </a:p>
        </p:txBody>
      </p:sp>
      <p:sp>
        <p:nvSpPr>
          <p:cNvPr id="6" name="椭圆 5"/>
          <p:cNvSpPr/>
          <p:nvPr/>
        </p:nvSpPr>
        <p:spPr>
          <a:xfrm>
            <a:off x="6699622" y="2088788"/>
            <a:ext cx="2448272" cy="461665"/>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3" name="椭圆 12"/>
          <p:cNvSpPr/>
          <p:nvPr/>
        </p:nvSpPr>
        <p:spPr>
          <a:xfrm>
            <a:off x="1651000" y="2679121"/>
            <a:ext cx="2299917" cy="456106"/>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4" name="矩形 13"/>
          <p:cNvSpPr/>
          <p:nvPr/>
        </p:nvSpPr>
        <p:spPr>
          <a:xfrm>
            <a:off x="2231095" y="2088788"/>
            <a:ext cx="7416824" cy="461665"/>
          </a:xfrm>
          <a:prstGeom prst="rect">
            <a:avLst/>
          </a:prstGeom>
        </p:spPr>
        <p:txBody>
          <a:bodyPr wrap="square">
            <a:spAutoFit/>
          </a:bodyPr>
          <a:p>
            <a:r>
              <a:rPr lang="en-US" altLang="zh-CN" sz="2400" b="1" i="1" dirty="0">
                <a:solidFill>
                  <a:srgbClr val="FFC000"/>
                </a:solidFill>
              </a:rPr>
              <a:t>We had no idea where we were and it was getting dark.</a:t>
            </a:r>
            <a:endParaRPr lang="zh-CN" altLang="en-US" sz="2400" b="1" i="1" dirty="0">
              <a:solidFill>
                <a:srgbClr val="FFC000"/>
              </a:solidFill>
            </a:endParaRPr>
          </a:p>
        </p:txBody>
      </p:sp>
      <p:cxnSp>
        <p:nvCxnSpPr>
          <p:cNvPr id="16" name="直接箭头连接符 15"/>
          <p:cNvCxnSpPr>
            <a:endCxn id="13" idx="6"/>
          </p:cNvCxnSpPr>
          <p:nvPr/>
        </p:nvCxnSpPr>
        <p:spPr>
          <a:xfrm flipH="1">
            <a:off x="3950917" y="2423562"/>
            <a:ext cx="2892722" cy="483612"/>
          </a:xfrm>
          <a:prstGeom prst="straightConnector1">
            <a:avLst/>
          </a:prstGeom>
          <a:noFill/>
          <a:ln w="28575" cap="flat" cmpd="sng" algn="ctr">
            <a:solidFill>
              <a:srgbClr val="FF0000"/>
            </a:solidFill>
            <a:prstDash val="solid"/>
            <a:tailEnd type="triangle"/>
          </a:ln>
          <a:effectLst/>
        </p:spPr>
      </p:cxnSp>
      <p:sp>
        <p:nvSpPr>
          <p:cNvPr id="17" name="椭圆 16"/>
          <p:cNvSpPr/>
          <p:nvPr/>
        </p:nvSpPr>
        <p:spPr>
          <a:xfrm>
            <a:off x="6051550" y="2679121"/>
            <a:ext cx="3286854" cy="456106"/>
          </a:xfrm>
          <a:prstGeom prst="ellipse">
            <a:avLst/>
          </a:prstGeom>
          <a:noFill/>
          <a:ln w="28575" cap="flat" cmpd="sng" algn="ctr">
            <a:solidFill>
              <a:srgbClr val="FF0000"/>
            </a:solidFill>
            <a:prstDash val="solid"/>
          </a:ln>
          <a:effectLst/>
        </p:spPr>
        <p:txBody>
          <a:bodyPr rtlCol="0" anchor="ctr"/>
          <a:p>
            <a:pPr algn="ctr"/>
            <a:endParaRPr lang="zh-CN" altLang="en-US"/>
          </a:p>
        </p:txBody>
      </p:sp>
      <p:sp>
        <p:nvSpPr>
          <p:cNvPr id="18" name="椭圆 17"/>
          <p:cNvSpPr/>
          <p:nvPr/>
        </p:nvSpPr>
        <p:spPr>
          <a:xfrm>
            <a:off x="1651000" y="3479624"/>
            <a:ext cx="944166" cy="456106"/>
          </a:xfrm>
          <a:prstGeom prst="ellipse">
            <a:avLst/>
          </a:prstGeom>
          <a:noFill/>
          <a:ln w="28575" cap="flat" cmpd="sng" algn="ctr">
            <a:solidFill>
              <a:srgbClr val="FF0000"/>
            </a:solidFill>
            <a:prstDash val="solid"/>
          </a:ln>
          <a:effectLst/>
        </p:spPr>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300"/>
                                        <p:tgtEl>
                                          <p:spTgt spid="9"/>
                                        </p:tgtEl>
                                      </p:cBhvr>
                                    </p:animEffect>
                                    <p:anim calcmode="lin" valueType="num">
                                      <p:cBhvr>
                                        <p:cTn id="11" dur="5300" fill="hold"/>
                                        <p:tgtEl>
                                          <p:spTgt spid="9"/>
                                        </p:tgtEl>
                                        <p:attrNameLst>
                                          <p:attrName>style.rotation</p:attrName>
                                        </p:attrNameLst>
                                      </p:cBhvr>
                                      <p:tavLst>
                                        <p:tav tm="0">
                                          <p:val>
                                            <p:fltVal val="720"/>
                                          </p:val>
                                        </p:tav>
                                        <p:tav tm="100000">
                                          <p:val>
                                            <p:fltVal val="0"/>
                                          </p:val>
                                        </p:tav>
                                      </p:tavLst>
                                    </p:anim>
                                    <p:anim calcmode="lin" valueType="num">
                                      <p:cBhvr>
                                        <p:cTn id="12" dur="5300" fill="hold"/>
                                        <p:tgtEl>
                                          <p:spTgt spid="9"/>
                                        </p:tgtEl>
                                        <p:attrNameLst>
                                          <p:attrName>ppt_h</p:attrName>
                                        </p:attrNameLst>
                                      </p:cBhvr>
                                      <p:tavLst>
                                        <p:tav tm="0">
                                          <p:val>
                                            <p:fltVal val="0"/>
                                          </p:val>
                                        </p:tav>
                                        <p:tav tm="100000">
                                          <p:val>
                                            <p:strVal val="#ppt_h"/>
                                          </p:val>
                                        </p:tav>
                                      </p:tavLst>
                                    </p:anim>
                                    <p:anim calcmode="lin" valueType="num">
                                      <p:cBhvr>
                                        <p:cTn id="13" dur="53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 grpId="0"/>
      <p:bldP spid="13" grpId="0" bldLvl="0" animBg="1"/>
      <p:bldP spid="17" grpId="0" bldLvl="0" animBg="1"/>
      <p:bldP spid="1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98007" y="-4507354"/>
            <a:ext cx="13982364" cy="11365354"/>
          </a:xfrm>
          <a:prstGeom prst="rect">
            <a:avLst/>
          </a:prstGeom>
          <a:effectLst/>
        </p:spPr>
      </p:pic>
      <p:sp>
        <p:nvSpPr>
          <p:cNvPr id="2" name="椭圆 1"/>
          <p:cNvSpPr/>
          <p:nvPr/>
        </p:nvSpPr>
        <p:spPr>
          <a:xfrm>
            <a:off x="1664335" y="1220470"/>
            <a:ext cx="5026660" cy="4596765"/>
          </a:xfrm>
          <a:prstGeom prst="ellipse">
            <a:avLst/>
          </a:prstGeom>
          <a:noFill/>
          <a:ln w="44450" cap="flat" cmpd="sng" algn="ctr">
            <a:solidFill>
              <a:srgbClr val="92D050"/>
            </a:solidFill>
            <a:prstDash val="solid"/>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8" name="虚线圈小"/>
          <p:cNvSpPr/>
          <p:nvPr/>
        </p:nvSpPr>
        <p:spPr>
          <a:xfrm>
            <a:off x="1807210" y="1382395"/>
            <a:ext cx="4757420" cy="4302125"/>
          </a:xfrm>
          <a:prstGeom prst="ellipse">
            <a:avLst/>
          </a:prstGeom>
          <a:noFill/>
          <a:ln w="9525" cap="flat" cmpd="sng" algn="ctr">
            <a:solidFill>
              <a:srgbClr val="C61010">
                <a:alpha val="97000"/>
              </a:srgbClr>
            </a:solidFill>
            <a:prstDash val="dash"/>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9" name="虚线圈大"/>
          <p:cNvSpPr>
            <a:spLocks noChangeArrowheads="1"/>
          </p:cNvSpPr>
          <p:nvPr/>
        </p:nvSpPr>
        <p:spPr bwMode="auto">
          <a:xfrm>
            <a:off x="1592580" y="1093470"/>
            <a:ext cx="5026660" cy="4928870"/>
          </a:xfrm>
          <a:prstGeom prst="ellipse">
            <a:avLst/>
          </a:prstGeom>
          <a:noFill/>
          <a:ln w="9525" algn="ctr">
            <a:solidFill>
              <a:srgbClr val="70AD47">
                <a:lumMod val="20000"/>
                <a:lumOff val="80000"/>
              </a:srgb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0" name="椭圆 19"/>
          <p:cNvSpPr>
            <a:spLocks noChangeArrowheads="1"/>
          </p:cNvSpPr>
          <p:nvPr/>
        </p:nvSpPr>
        <p:spPr bwMode="auto">
          <a:xfrm>
            <a:off x="2195830" y="3041015"/>
            <a:ext cx="171450" cy="21590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2" name="TextBox 8"/>
          <p:cNvSpPr txBox="1">
            <a:spLocks noChangeArrowheads="1"/>
          </p:cNvSpPr>
          <p:nvPr/>
        </p:nvSpPr>
        <p:spPr bwMode="auto">
          <a:xfrm rot="-463027">
            <a:off x="1318260" y="2108200"/>
            <a:ext cx="52654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smtClean="0">
                <a:solidFill>
                  <a:srgbClr val="FFFF00"/>
                </a:solidFill>
                <a:latin typeface="华文琥珀" panose="02010800040101010101" pitchFamily="2" charset="-122"/>
                <a:ea typeface="华文琥珀" panose="02010800040101010101" pitchFamily="2" charset="-122"/>
              </a:rPr>
              <a:t>基于具体语境，表达准确丰富</a:t>
            </a:r>
            <a:endParaRPr lang="zh-CN" altLang="en-US" sz="2800" b="1" i="1" dirty="0" smtClean="0">
              <a:solidFill>
                <a:srgbClr val="FFFF00"/>
              </a:solidFill>
              <a:latin typeface="华文琥珀" panose="02010800040101010101" pitchFamily="2" charset="-122"/>
              <a:ea typeface="华文琥珀" panose="02010800040101010101" pitchFamily="2" charset="-122"/>
            </a:endParaRPr>
          </a:p>
        </p:txBody>
      </p:sp>
      <p:sp>
        <p:nvSpPr>
          <p:cNvPr id="23" name="文本框 22"/>
          <p:cNvSpPr txBox="1"/>
          <p:nvPr>
            <p:custDataLst>
              <p:tags r:id="rId2"/>
            </p:custDataLst>
          </p:nvPr>
        </p:nvSpPr>
        <p:spPr>
          <a:xfrm>
            <a:off x="3184463" y="4339714"/>
            <a:ext cx="2421890" cy="1106805"/>
          </a:xfrm>
          <a:prstGeom prst="rect">
            <a:avLst/>
          </a:prstGeom>
          <a:noFill/>
        </p:spPr>
        <p:txBody>
          <a:bodyPr wrap="square" rtlCol="0">
            <a:spAutoFit/>
          </a:bodyPr>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03</a:t>
            </a:r>
            <a:endParaRPr lang="zh-CN" altLang="en-US"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24" name="椭圆 23"/>
          <p:cNvSpPr/>
          <p:nvPr/>
        </p:nvSpPr>
        <p:spPr>
          <a:xfrm>
            <a:off x="3392954" y="3901425"/>
            <a:ext cx="2155448" cy="1984575"/>
          </a:xfrm>
          <a:prstGeom prst="ellipse">
            <a:avLst/>
          </a:prstGeom>
          <a:noFill/>
          <a:ln w="12700" cap="flat" cmpd="sng" algn="ctr">
            <a:gradFill>
              <a:gsLst>
                <a:gs pos="0">
                  <a:srgbClr val="FFFFFF"/>
                </a:gs>
                <a:gs pos="90000">
                  <a:srgbClr val="FFFFFF">
                    <a:alpha val="0"/>
                  </a:srgbClr>
                </a:gs>
              </a:gsLst>
              <a:lin ang="5400000" scaled="1"/>
            </a:gradFill>
            <a:prstDash val="solid"/>
            <a:miter lim="800000"/>
          </a:ln>
          <a:effectLst/>
          <a:extLst>
            <a:ext uri="{909E8E84-426E-40DD-AFC4-6F175D3DCCD1}">
              <a14:hiddenFill xmlns:a14="http://schemas.microsoft.com/office/drawing/2010/main">
                <a:solidFill>
                  <a:srgbClr val="B2871B"/>
                </a:solidFill>
              </a14:hiddenFill>
            </a:ext>
          </a:extLst>
        </p:spPr>
        <p:txBody>
          <a:bodyPr rtlCol="0" anchor="ctr"/>
          <a:p>
            <a:pPr algn="ctr"/>
            <a:endParaRPr lang="zh-CN" altLang="en-US">
              <a:solidFill>
                <a:srgbClr val="FFFFFF"/>
              </a:solidFill>
            </a:endParaRPr>
          </a:p>
        </p:txBody>
      </p:sp>
      <p:sp>
        <p:nvSpPr>
          <p:cNvPr id="4" name="A"/>
          <p:cNvSpPr txBox="1">
            <a:spLocks noChangeArrowheads="1"/>
          </p:cNvSpPr>
          <p:nvPr/>
        </p:nvSpPr>
        <p:spPr bwMode="auto">
          <a:xfrm rot="21097302">
            <a:off x="928370" y="3021965"/>
            <a:ext cx="73177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让语言描写插上腾飞的翅膀</a:t>
            </a:r>
            <a:endParaRPr lang="zh-CN" altLang="en-US" sz="4400" b="1" i="1" dirty="0">
              <a:solidFill>
                <a:srgbClr val="FF0000"/>
              </a:solidFill>
              <a:latin typeface="Arial Narrow" panose="020B0606020202030204" pitchFamily="34" charset="0"/>
              <a:ea typeface="方正姚体" panose="02010601030101010101" pitchFamily="2" charset="-122"/>
            </a:endParaRPr>
          </a:p>
        </p:txBody>
      </p:sp>
      <p:sp>
        <p:nvSpPr>
          <p:cNvPr id="5" name="文本框 4"/>
          <p:cNvSpPr txBox="1"/>
          <p:nvPr/>
        </p:nvSpPr>
        <p:spPr>
          <a:xfrm>
            <a:off x="5367655" y="4708525"/>
            <a:ext cx="6444615" cy="706755"/>
          </a:xfrm>
          <a:prstGeom prst="rect">
            <a:avLst/>
          </a:prstGeom>
          <a:noFill/>
        </p:spPr>
        <p:txBody>
          <a:bodyPr wrap="square" rtlCol="0" anchor="t">
            <a:spAutoFit/>
          </a:bodyPr>
          <a:p>
            <a:r>
              <a:rPr lang="zh-CN" altLang="en-US" sz="4000" b="1">
                <a:solidFill>
                  <a:schemeClr val="bg1"/>
                </a:solidFill>
                <a:latin typeface="微软雅黑" panose="020B0503020204020204" pitchFamily="34" charset="-122"/>
                <a:ea typeface="微软雅黑" panose="020B0503020204020204" pitchFamily="34" charset="-122"/>
              </a:rPr>
              <a:t>创造微观语篇组织的表现力</a:t>
            </a:r>
            <a:endParaRPr lang="zh-CN" altLang="en-US" sz="4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3" presetClass="entr" presetSubtype="16" fill="hold" grpId="2"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par>
                                <p:cTn id="16" presetID="1" presetClass="entr" presetSubtype="0" fill="hold" grpId="1" nodeType="withEffect">
                                  <p:stCondLst>
                                    <p:cond delay="300"/>
                                  </p:stCondLst>
                                  <p:childTnLst>
                                    <p:set>
                                      <p:cBhvr>
                                        <p:cTn id="17" dur="1" fill="hold">
                                          <p:stCondLst>
                                            <p:cond delay="0"/>
                                          </p:stCondLst>
                                        </p:cTn>
                                        <p:tgtEl>
                                          <p:spTgt spid="18"/>
                                        </p:tgtEl>
                                        <p:attrNameLst>
                                          <p:attrName>style.visibility</p:attrName>
                                        </p:attrNameLst>
                                      </p:cBhvr>
                                      <p:to>
                                        <p:strVal val="visible"/>
                                      </p:to>
                                    </p:set>
                                  </p:childTnLst>
                                </p:cTn>
                              </p:par>
                              <p:par>
                                <p:cTn id="18" presetID="21" presetClass="entr" presetSubtype="1" fill="hold" grpId="0"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8" presetClass="emph" presetSubtype="0" repeatCount="indefinite" fill="hold" grpId="0" nodeType="withEffect">
                                  <p:stCondLst>
                                    <p:cond delay="0"/>
                                  </p:stCondLst>
                                  <p:childTnLst>
                                    <p:animRot by="21600000">
                                      <p:cBhvr>
                                        <p:cTn id="22" dur="4000" fill="hold"/>
                                        <p:tgtEl>
                                          <p:spTgt spid="18"/>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5000" fill="hold"/>
                                        <p:tgtEl>
                                          <p:spTgt spid="19"/>
                                        </p:tgtEl>
                                        <p:attrNameLst>
                                          <p:attrName>r</p:attrName>
                                        </p:attrNameLst>
                                      </p:cBhvr>
                                    </p:animRot>
                                  </p:childTnLst>
                                </p:cTn>
                              </p:par>
                              <p:par>
                                <p:cTn id="25" presetID="1" presetClass="entr" presetSubtype="0" fill="hold" grpId="1"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28" dur="2000" fill="hold"/>
                                        <p:tgtEl>
                                          <p:spTgt spid="20"/>
                                        </p:tgtEl>
                                        <p:attrNameLst>
                                          <p:attrName>ppt_x</p:attrName>
                                          <p:attrName>ppt_y</p:attrName>
                                        </p:attrNameLst>
                                      </p:cBhvr>
                                      <p:rCtr x="1739800" y="-23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entr" presetSubtype="0" fill="hold" grpId="0" nodeType="withEffect">
                                  <p:stCondLst>
                                    <p:cond delay="52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
                                        <p:tgtEl>
                                          <p:spTgt spid="4"/>
                                        </p:tgtEl>
                                      </p:cBhvr>
                                    </p:animEffect>
                                    <p:anim calcmode="lin" valueType="num">
                                      <p:cBhvr>
                                        <p:cTn id="36" dur="200" fill="hold"/>
                                        <p:tgtEl>
                                          <p:spTgt spid="4"/>
                                        </p:tgtEl>
                                        <p:attrNameLst>
                                          <p:attrName>ppt_x</p:attrName>
                                        </p:attrNameLst>
                                      </p:cBhvr>
                                      <p:tavLst>
                                        <p:tav tm="0">
                                          <p:val>
                                            <p:strVal val="#ppt_x"/>
                                          </p:val>
                                        </p:tav>
                                        <p:tav tm="100000">
                                          <p:val>
                                            <p:strVal val="#ppt_x"/>
                                          </p:val>
                                        </p:tav>
                                      </p:tavLst>
                                    </p:anim>
                                    <p:anim calcmode="lin" valueType="num">
                                      <p:cBhvr>
                                        <p:cTn id="37"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8" grpId="1" bldLvl="0" animBg="1"/>
      <p:bldP spid="18" grpId="2" bldLvl="0" animBg="1"/>
      <p:bldP spid="19" grpId="0" bldLvl="0" animBg="1"/>
      <p:bldP spid="19" grpId="1" bldLvl="0" animBg="1"/>
      <p:bldP spid="20" grpId="0" bldLvl="0" animBg="1"/>
      <p:bldP spid="20" grpId="1" bldLvl="0" animBg="1"/>
      <p:bldP spid="22" grpId="0"/>
      <p:bldP spid="23" grpId="0"/>
      <p:bldP spid="23" grpId="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76631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创造微观语篇组织的表现力</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7" name="箭头3"/>
          <p:cNvSpPr/>
          <p:nvPr/>
        </p:nvSpPr>
        <p:spPr>
          <a:xfrm flipV="1">
            <a:off x="1105535" y="3715385"/>
            <a:ext cx="1207770" cy="1672590"/>
          </a:xfrm>
          <a:custGeom>
            <a:avLst/>
            <a:gdLst/>
            <a:ahLst/>
            <a:cxnLst>
              <a:cxn ang="0">
                <a:pos x="152791" y="1731665"/>
              </a:cxn>
              <a:cxn ang="0">
                <a:pos x="165740" y="563952"/>
              </a:cxn>
              <a:cxn ang="0">
                <a:pos x="341838" y="348323"/>
              </a:cxn>
              <a:cxn ang="0">
                <a:pos x="932286" y="335054"/>
              </a:cxn>
              <a:cxn ang="0">
                <a:pos x="932286" y="530778"/>
              </a:cxn>
              <a:cxn ang="0">
                <a:pos x="1208087" y="253778"/>
              </a:cxn>
              <a:cxn ang="0">
                <a:pos x="921927" y="0"/>
              </a:cxn>
              <a:cxn ang="0">
                <a:pos x="924517" y="152599"/>
              </a:cxn>
              <a:cxn ang="0">
                <a:pos x="302993" y="155916"/>
              </a:cxn>
              <a:cxn ang="0">
                <a:pos x="0" y="494287"/>
              </a:cxn>
              <a:cxn ang="0">
                <a:pos x="0" y="1754886"/>
              </a:cxn>
              <a:cxn ang="0">
                <a:pos x="152791" y="1731665"/>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alpha val="100000"/>
            </a:srgbClr>
          </a:solidFill>
          <a:ln w="9525">
            <a:noFill/>
          </a:ln>
          <a:effectLst>
            <a:innerShdw blurRad="114300">
              <a:prstClr val="black"/>
            </a:innerShdw>
          </a:effectLst>
        </p:spPr>
        <p:txBody>
          <a:bodyPr/>
          <a:p>
            <a:endParaRPr lang="zh-CN" altLang="en-US">
              <a:solidFill>
                <a:schemeClr val="bg1"/>
              </a:solidFill>
            </a:endParaRPr>
          </a:p>
        </p:txBody>
      </p:sp>
      <p:sp>
        <p:nvSpPr>
          <p:cNvPr id="28" name="箭头2"/>
          <p:cNvSpPr/>
          <p:nvPr/>
        </p:nvSpPr>
        <p:spPr>
          <a:xfrm rot="-5400000">
            <a:off x="1481455" y="2869248"/>
            <a:ext cx="323850" cy="1298575"/>
          </a:xfrm>
          <a:custGeom>
            <a:avLst/>
            <a:gdLst/>
            <a:ahLst/>
            <a:cxnLst>
              <a:cxn ang="0">
                <a:pos x="84383" y="2150"/>
              </a:cxn>
              <a:cxn ang="0">
                <a:pos x="102629" y="1014780"/>
              </a:cxn>
              <a:cxn ang="0">
                <a:pos x="0" y="1019080"/>
              </a:cxn>
              <a:cxn ang="0">
                <a:pos x="164206" y="1298575"/>
              </a:cxn>
              <a:cxn ang="0">
                <a:pos x="323850" y="1019080"/>
              </a:cxn>
              <a:cxn ang="0">
                <a:pos x="228063" y="1019080"/>
              </a:cxn>
              <a:cxn ang="0">
                <a:pos x="225783" y="0"/>
              </a:cxn>
              <a:cxn ang="0">
                <a:pos x="84383" y="2150"/>
              </a:cxn>
            </a:cxnLst>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alpha val="100000"/>
            </a:srgbClr>
          </a:solidFill>
          <a:ln w="9525">
            <a:noFill/>
          </a:ln>
          <a:effectLst>
            <a:innerShdw blurRad="114300">
              <a:prstClr val="black"/>
            </a:innerShdw>
          </a:effectLst>
        </p:spPr>
        <p:txBody>
          <a:bodyPr/>
          <a:p>
            <a:endParaRPr lang="zh-CN" altLang="en-US">
              <a:solidFill>
                <a:schemeClr val="bg1"/>
              </a:solidFill>
            </a:endParaRPr>
          </a:p>
        </p:txBody>
      </p:sp>
      <p:sp>
        <p:nvSpPr>
          <p:cNvPr id="29" name="箭头1"/>
          <p:cNvSpPr/>
          <p:nvPr/>
        </p:nvSpPr>
        <p:spPr>
          <a:xfrm>
            <a:off x="1135380" y="1575435"/>
            <a:ext cx="1093788" cy="1849438"/>
          </a:xfrm>
          <a:custGeom>
            <a:avLst/>
            <a:gdLst/>
            <a:ahLst/>
            <a:cxnLst>
              <a:cxn ang="0">
                <a:pos x="138335" y="1633514"/>
              </a:cxn>
              <a:cxn ang="0">
                <a:pos x="150059" y="531987"/>
              </a:cxn>
              <a:cxn ang="0">
                <a:pos x="309496" y="328580"/>
              </a:cxn>
              <a:cxn ang="0">
                <a:pos x="844081" y="316063"/>
              </a:cxn>
              <a:cxn ang="0">
                <a:pos x="844081" y="500694"/>
              </a:cxn>
              <a:cxn ang="0">
                <a:pos x="1093788" y="239394"/>
              </a:cxn>
              <a:cxn ang="0">
                <a:pos x="834702" y="0"/>
              </a:cxn>
              <a:cxn ang="0">
                <a:pos x="837047" y="143949"/>
              </a:cxn>
              <a:cxn ang="0">
                <a:pos x="274326" y="147079"/>
              </a:cxn>
              <a:cxn ang="0">
                <a:pos x="0" y="466271"/>
              </a:cxn>
              <a:cxn ang="0">
                <a:pos x="0" y="1655419"/>
              </a:cxn>
              <a:cxn ang="0">
                <a:pos x="138335" y="1633514"/>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alpha val="100000"/>
            </a:srgbClr>
          </a:solidFill>
          <a:ln w="9525">
            <a:noFill/>
          </a:ln>
          <a:effectLst>
            <a:innerShdw blurRad="114300">
              <a:prstClr val="black"/>
            </a:innerShdw>
          </a:effectLst>
        </p:spPr>
        <p:txBody>
          <a:bodyPr/>
          <a:p>
            <a:endParaRPr lang="zh-CN" altLang="en-US">
              <a:solidFill>
                <a:schemeClr val="bg1"/>
              </a:solidFill>
            </a:endParaRPr>
          </a:p>
        </p:txBody>
      </p:sp>
      <p:sp>
        <p:nvSpPr>
          <p:cNvPr id="30" name="文本1"/>
          <p:cNvSpPr/>
          <p:nvPr/>
        </p:nvSpPr>
        <p:spPr>
          <a:xfrm>
            <a:off x="3415665" y="908685"/>
            <a:ext cx="7055485" cy="1687195"/>
          </a:xfrm>
          <a:prstGeom prst="roundRect">
            <a:avLst>
              <a:gd name="adj" fmla="val 11505"/>
            </a:avLst>
          </a:prstGeom>
          <a:solidFill>
            <a:srgbClr val="1A2D44"/>
          </a:solidFill>
          <a:ln w="15875" cap="flat" cmpd="sng">
            <a:solidFill>
              <a:srgbClr val="2272AB"/>
            </a:solidFill>
            <a:prstDash val="solid"/>
            <a:headEnd type="none" w="med" len="med"/>
            <a:tailEnd type="none" w="med" len="med"/>
          </a:ln>
          <a:effectLst>
            <a:innerShdw blurRad="114300">
              <a:prstClr val="black"/>
            </a:innerShdw>
          </a:effectLst>
        </p:spPr>
        <p:txBody>
          <a:bodyPr lIns="82811" tIns="41404" rIns="82811" bIns="41404" anchor="ctr" anchorCtr="0"/>
          <a:p>
            <a:pPr defTabSz="914400" eaLnBrk="1" hangingPunct="1">
              <a:lnSpc>
                <a:spcPct val="120000"/>
              </a:lnSpc>
            </a:pPr>
            <a:r>
              <a:rPr lang="en-US" altLang="zh-CN" sz="1800" b="1" dirty="0">
                <a:solidFill>
                  <a:schemeClr val="bg1"/>
                </a:solidFill>
                <a:latin typeface="仿宋" panose="02010609060101010101" pitchFamily="49" charset="-122"/>
                <a:ea typeface="仿宋" panose="02010609060101010101" pitchFamily="49" charset="-122"/>
              </a:rPr>
              <a:t>   </a:t>
            </a:r>
            <a:r>
              <a:rPr lang="zh-CN" altLang="zh-CN" sz="1800" b="1" dirty="0">
                <a:solidFill>
                  <a:schemeClr val="bg1"/>
                </a:solidFill>
                <a:latin typeface="仿宋" panose="02010609060101010101" pitchFamily="49" charset="-122"/>
                <a:ea typeface="仿宋" panose="02010609060101010101" pitchFamily="49" charset="-122"/>
              </a:rPr>
              <a:t>基于语言“输入”理论和“输出”理论</a:t>
            </a:r>
            <a:r>
              <a:rPr lang="zh-CN" altLang="zh-CN" sz="1800" b="1" dirty="0">
                <a:solidFill>
                  <a:srgbClr val="FFFF00"/>
                </a:solidFill>
                <a:latin typeface="仿宋" panose="02010609060101010101" pitchFamily="49" charset="-122"/>
                <a:ea typeface="仿宋" panose="02010609060101010101" pitchFamily="49" charset="-122"/>
              </a:rPr>
              <a:t>协同效应</a:t>
            </a:r>
            <a:r>
              <a:rPr lang="zh-CN" altLang="zh-CN" sz="1800" b="1" dirty="0">
                <a:solidFill>
                  <a:schemeClr val="bg1"/>
                </a:solidFill>
                <a:latin typeface="仿宋" panose="02010609060101010101" pitchFamily="49" charset="-122"/>
                <a:ea typeface="仿宋" panose="02010609060101010101" pitchFamily="49" charset="-122"/>
              </a:rPr>
              <a:t>。</a:t>
            </a:r>
            <a:endParaRPr lang="zh-CN" altLang="zh-CN" sz="1800" b="1" dirty="0">
              <a:solidFill>
                <a:schemeClr val="bg1"/>
              </a:solidFill>
              <a:latin typeface="仿宋" panose="02010609060101010101" pitchFamily="49" charset="-122"/>
              <a:ea typeface="仿宋" panose="02010609060101010101" pitchFamily="49" charset="-122"/>
            </a:endParaRPr>
          </a:p>
          <a:p>
            <a:pPr defTabSz="914400" eaLnBrk="1" hangingPunct="1">
              <a:lnSpc>
                <a:spcPct val="120000"/>
              </a:lnSpc>
            </a:pPr>
            <a:r>
              <a:rPr lang="en-US" altLang="zh-CN" sz="1800" b="1" dirty="0">
                <a:solidFill>
                  <a:schemeClr val="bg1"/>
                </a:solidFill>
                <a:latin typeface="仿宋" panose="02010609060101010101" pitchFamily="49" charset="-122"/>
                <a:ea typeface="仿宋" panose="02010609060101010101" pitchFamily="49" charset="-122"/>
              </a:rPr>
              <a:t>   </a:t>
            </a:r>
            <a:r>
              <a:rPr lang="zh-CN" altLang="en-US" sz="1800" b="1" dirty="0">
                <a:solidFill>
                  <a:schemeClr val="bg1"/>
                </a:solidFill>
                <a:latin typeface="仿宋" panose="02010609060101010101" pitchFamily="49" charset="-122"/>
                <a:ea typeface="仿宋" panose="02010609060101010101" pitchFamily="49" charset="-122"/>
              </a:rPr>
              <a:t>“读后续写最大的优势在于将</a:t>
            </a:r>
            <a:r>
              <a:rPr lang="zh-CN" altLang="en-US" sz="1800" b="1" dirty="0">
                <a:solidFill>
                  <a:srgbClr val="FFFF00"/>
                </a:solidFill>
                <a:latin typeface="仿宋" panose="02010609060101010101" pitchFamily="49" charset="-122"/>
                <a:ea typeface="仿宋" panose="02010609060101010101" pitchFamily="49" charset="-122"/>
              </a:rPr>
              <a:t>语言的模仿和内容的创新</a:t>
            </a:r>
            <a:r>
              <a:rPr lang="zh-CN" altLang="en-US" sz="1800" b="1" dirty="0">
                <a:solidFill>
                  <a:schemeClr val="bg1"/>
                </a:solidFill>
                <a:latin typeface="仿宋" panose="02010609060101010101" pitchFamily="49" charset="-122"/>
                <a:ea typeface="仿宋" panose="02010609060101010101" pitchFamily="49" charset="-122"/>
              </a:rPr>
              <a:t>有机结合，在于释放使用者想象力的同时提高其准确运用外语的能力”。（王初明，2012）</a:t>
            </a:r>
            <a:endParaRPr lang="zh-CN" altLang="en-US" sz="1800" b="1" dirty="0">
              <a:solidFill>
                <a:schemeClr val="bg1"/>
              </a:solidFill>
              <a:latin typeface="仿宋" panose="02010609060101010101" pitchFamily="49" charset="-122"/>
              <a:ea typeface="仿宋" panose="02010609060101010101" pitchFamily="49" charset="-122"/>
            </a:endParaRPr>
          </a:p>
        </p:txBody>
      </p:sp>
      <p:sp>
        <p:nvSpPr>
          <p:cNvPr id="31" name="标题1"/>
          <p:cNvSpPr/>
          <p:nvPr/>
        </p:nvSpPr>
        <p:spPr>
          <a:xfrm>
            <a:off x="2291398" y="1340485"/>
            <a:ext cx="1062037" cy="1039813"/>
          </a:xfrm>
          <a:prstGeom prst="roundRect">
            <a:avLst>
              <a:gd name="adj" fmla="val 11921"/>
            </a:avLst>
          </a:prstGeom>
          <a:solidFill>
            <a:srgbClr val="2272AB"/>
          </a:solidFill>
          <a:ln w="25400">
            <a:noFill/>
          </a:ln>
          <a:effectLst>
            <a:innerShdw blurRad="63500" dist="50800" dir="13500000">
              <a:prstClr val="black">
                <a:alpha val="50000"/>
              </a:prstClr>
            </a:innerShdw>
          </a:effectLst>
        </p:spPr>
        <p:txBody>
          <a:bodyPr lIns="82811" tIns="41404" rIns="82811" bIns="41404" anchor="ctr" anchorCtr="0"/>
          <a:p>
            <a:pPr algn="ctr" defTabSz="914400"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理论</a:t>
            </a:r>
            <a:endParaRPr lang="zh-CN" altLang="zh-CN" sz="2000" b="1" dirty="0">
              <a:solidFill>
                <a:schemeClr val="bg1"/>
              </a:solidFill>
              <a:latin typeface="微软雅黑" panose="020B0503020204020204" pitchFamily="34" charset="-122"/>
              <a:ea typeface="微软雅黑" panose="020B0503020204020204" pitchFamily="34" charset="-122"/>
            </a:endParaRPr>
          </a:p>
          <a:p>
            <a:pPr algn="ctr" defTabSz="914400"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依据</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32" name="文本2"/>
          <p:cNvSpPr/>
          <p:nvPr/>
        </p:nvSpPr>
        <p:spPr>
          <a:xfrm>
            <a:off x="3431540" y="2977515"/>
            <a:ext cx="7052310" cy="1254125"/>
          </a:xfrm>
          <a:prstGeom prst="roundRect">
            <a:avLst>
              <a:gd name="adj" fmla="val 11505"/>
            </a:avLst>
          </a:prstGeom>
          <a:solidFill>
            <a:srgbClr val="1A2D44"/>
          </a:solidFill>
          <a:ln w="15875" cap="flat" cmpd="sng">
            <a:solidFill>
              <a:srgbClr val="2272AB"/>
            </a:solidFill>
            <a:prstDash val="solid"/>
            <a:headEnd type="none" w="med" len="med"/>
            <a:tailEnd type="none" w="med" len="med"/>
          </a:ln>
          <a:effectLst>
            <a:innerShdw blurRad="114300">
              <a:prstClr val="black"/>
            </a:innerShdw>
          </a:effectLst>
        </p:spPr>
        <p:txBody>
          <a:bodyPr lIns="82811" tIns="41404" rIns="82811" bIns="41404" anchor="ctr" anchorCtr="0"/>
          <a:p>
            <a:pPr defTabSz="914400" eaLnBrk="1" hangingPunct="1">
              <a:lnSpc>
                <a:spcPct val="120000"/>
              </a:lnSpc>
            </a:pPr>
            <a:r>
              <a:rPr lang="zh-CN" altLang="zh-CN" sz="1800" b="1" dirty="0">
                <a:solidFill>
                  <a:schemeClr val="bg1"/>
                </a:solidFill>
                <a:latin typeface="仿宋" panose="02010609060101010101" pitchFamily="49" charset="-122"/>
                <a:ea typeface="仿宋" panose="02010609060101010101" pitchFamily="49" charset="-122"/>
              </a:rPr>
              <a:t>将文本阅读和写作结合起来，基于</a:t>
            </a:r>
            <a:r>
              <a:rPr lang="zh-CN" altLang="zh-CN" sz="1800" b="1" dirty="0">
                <a:solidFill>
                  <a:srgbClr val="FFFF00"/>
                </a:solidFill>
                <a:latin typeface="仿宋" panose="02010609060101010101" pitchFamily="49" charset="-122"/>
                <a:ea typeface="仿宋" panose="02010609060101010101" pitchFamily="49" charset="-122"/>
              </a:rPr>
              <a:t>具体语境</a:t>
            </a:r>
            <a:r>
              <a:rPr lang="zh-CN" altLang="zh-CN" sz="1800" b="1" dirty="0">
                <a:solidFill>
                  <a:schemeClr val="bg1"/>
                </a:solidFill>
                <a:latin typeface="仿宋" panose="02010609060101010101" pitchFamily="49" charset="-122"/>
                <a:ea typeface="仿宋" panose="02010609060101010101" pitchFamily="49" charset="-122"/>
              </a:rPr>
              <a:t>，激发学生发挥想象力，</a:t>
            </a:r>
            <a:r>
              <a:rPr lang="zh-CN" altLang="zh-CN" sz="1800" b="1" dirty="0">
                <a:solidFill>
                  <a:srgbClr val="FFFF00"/>
                </a:solidFill>
                <a:latin typeface="仿宋" panose="02010609060101010101" pitchFamily="49" charset="-122"/>
                <a:ea typeface="仿宋" panose="02010609060101010101" pitchFamily="49" charset="-122"/>
              </a:rPr>
              <a:t>提高学生在写作、结构以及想象方面的能力</a:t>
            </a:r>
            <a:r>
              <a:rPr lang="zh-CN" altLang="zh-CN" sz="1800" b="1" dirty="0">
                <a:solidFill>
                  <a:schemeClr val="bg1"/>
                </a:solidFill>
                <a:latin typeface="仿宋" panose="02010609060101010101" pitchFamily="49" charset="-122"/>
                <a:ea typeface="仿宋" panose="02010609060101010101" pitchFamily="49" charset="-122"/>
              </a:rPr>
              <a:t>，形成发散思维模式。</a:t>
            </a:r>
            <a:endParaRPr lang="zh-CN" altLang="zh-CN" sz="1800" b="1" dirty="0">
              <a:solidFill>
                <a:schemeClr val="bg1"/>
              </a:solidFill>
              <a:latin typeface="仿宋" panose="02010609060101010101" pitchFamily="49" charset="-122"/>
              <a:ea typeface="仿宋" panose="02010609060101010101" pitchFamily="49" charset="-122"/>
            </a:endParaRPr>
          </a:p>
        </p:txBody>
      </p:sp>
      <p:sp>
        <p:nvSpPr>
          <p:cNvPr id="2" name="标题2"/>
          <p:cNvSpPr/>
          <p:nvPr/>
        </p:nvSpPr>
        <p:spPr>
          <a:xfrm>
            <a:off x="2299018" y="2977198"/>
            <a:ext cx="1049337" cy="996950"/>
          </a:xfrm>
          <a:prstGeom prst="roundRect">
            <a:avLst>
              <a:gd name="adj" fmla="val 11921"/>
            </a:avLst>
          </a:prstGeom>
          <a:solidFill>
            <a:srgbClr val="2272AB"/>
          </a:solidFill>
          <a:ln w="25400">
            <a:noFill/>
          </a:ln>
          <a:effectLst>
            <a:innerShdw blurRad="63500" dist="50800" dir="13500000">
              <a:prstClr val="black">
                <a:alpha val="50000"/>
              </a:prstClr>
            </a:innerShdw>
          </a:effectLst>
        </p:spPr>
        <p:txBody>
          <a:bodyPr lIns="82811" tIns="41404" rIns="82811" bIns="41404" anchor="ctr" anchorCtr="0"/>
          <a:p>
            <a:pPr algn="ctr" defTabSz="914400"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能力</a:t>
            </a:r>
            <a:endParaRPr lang="zh-CN" altLang="zh-CN" sz="2000" b="1" dirty="0">
              <a:solidFill>
                <a:schemeClr val="bg1"/>
              </a:solidFill>
              <a:latin typeface="微软雅黑" panose="020B0503020204020204" pitchFamily="34" charset="-122"/>
              <a:ea typeface="微软雅黑" panose="020B0503020204020204" pitchFamily="34" charset="-122"/>
            </a:endParaRPr>
          </a:p>
          <a:p>
            <a:pPr algn="ctr" defTabSz="914400"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要求</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5" name="文本3"/>
          <p:cNvSpPr/>
          <p:nvPr/>
        </p:nvSpPr>
        <p:spPr>
          <a:xfrm>
            <a:off x="3423285" y="4613275"/>
            <a:ext cx="7047865" cy="1189355"/>
          </a:xfrm>
          <a:prstGeom prst="roundRect">
            <a:avLst>
              <a:gd name="adj" fmla="val 11505"/>
            </a:avLst>
          </a:prstGeom>
          <a:solidFill>
            <a:srgbClr val="1A2D44"/>
          </a:solidFill>
          <a:ln w="15875" cap="flat" cmpd="sng">
            <a:solidFill>
              <a:srgbClr val="2272AB"/>
            </a:solidFill>
            <a:prstDash val="solid"/>
            <a:headEnd type="none" w="med" len="med"/>
            <a:tailEnd type="none" w="med" len="med"/>
          </a:ln>
          <a:effectLst>
            <a:innerShdw blurRad="114300">
              <a:prstClr val="black"/>
            </a:innerShdw>
          </a:effectLst>
        </p:spPr>
        <p:txBody>
          <a:bodyPr lIns="82811" tIns="41404" rIns="82811" bIns="41404" anchor="ctr" anchorCtr="0"/>
          <a:p>
            <a:pPr defTabSz="914400" eaLnBrk="1" hangingPunct="1">
              <a:lnSpc>
                <a:spcPct val="120000"/>
              </a:lnSpc>
            </a:pPr>
            <a:r>
              <a:rPr lang="zh-CN" altLang="zh-CN" sz="1800" b="1" dirty="0">
                <a:solidFill>
                  <a:schemeClr val="bg1"/>
                </a:solidFill>
                <a:latin typeface="仿宋" panose="02010609060101010101" pitchFamily="49" charset="-122"/>
                <a:ea typeface="仿宋" panose="02010609060101010101" pitchFamily="49" charset="-122"/>
              </a:rPr>
              <a:t>把握短文</a:t>
            </a:r>
            <a:r>
              <a:rPr lang="zh-CN" altLang="zh-CN" sz="1800" b="1" dirty="0">
                <a:solidFill>
                  <a:srgbClr val="FFFF00"/>
                </a:solidFill>
                <a:latin typeface="仿宋" panose="02010609060101010101" pitchFamily="49" charset="-122"/>
                <a:ea typeface="仿宋" panose="02010609060101010101" pitchFamily="49" charset="-122"/>
              </a:rPr>
              <a:t>语篇结构</a:t>
            </a:r>
            <a:r>
              <a:rPr lang="zh-CN" altLang="zh-CN" sz="1800" b="1" dirty="0">
                <a:solidFill>
                  <a:schemeClr val="bg1"/>
                </a:solidFill>
                <a:latin typeface="仿宋" panose="02010609060101010101" pitchFamily="49" charset="-122"/>
                <a:ea typeface="仿宋" panose="02010609060101010101" pitchFamily="49" charset="-122"/>
              </a:rPr>
              <a:t>、</a:t>
            </a:r>
            <a:r>
              <a:rPr lang="zh-CN" altLang="zh-CN" sz="1800" b="1" dirty="0">
                <a:solidFill>
                  <a:srgbClr val="FFFF00"/>
                </a:solidFill>
                <a:latin typeface="仿宋" panose="02010609060101010101" pitchFamily="49" charset="-122"/>
                <a:ea typeface="仿宋" panose="02010609060101010101" pitchFamily="49" charset="-122"/>
              </a:rPr>
              <a:t>关键信息</a:t>
            </a:r>
            <a:r>
              <a:rPr lang="zh-CN" altLang="zh-CN" sz="1800" b="1" dirty="0">
                <a:solidFill>
                  <a:schemeClr val="bg1"/>
                </a:solidFill>
                <a:latin typeface="仿宋" panose="02010609060101010101" pitchFamily="49" charset="-122"/>
                <a:ea typeface="仿宋" panose="02010609060101010101" pitchFamily="49" charset="-122"/>
              </a:rPr>
              <a:t>及</a:t>
            </a:r>
            <a:r>
              <a:rPr lang="zh-CN" altLang="zh-CN" sz="1800" b="1" dirty="0">
                <a:solidFill>
                  <a:srgbClr val="FFFF00"/>
                </a:solidFill>
                <a:latin typeface="仿宋" panose="02010609060101010101" pitchFamily="49" charset="-122"/>
                <a:ea typeface="仿宋" panose="02010609060101010101" pitchFamily="49" charset="-122"/>
              </a:rPr>
              <a:t>语言特点</a:t>
            </a:r>
            <a:r>
              <a:rPr lang="zh-CN" altLang="zh-CN" sz="1800" b="1" dirty="0">
                <a:solidFill>
                  <a:schemeClr val="bg1"/>
                </a:solidFill>
                <a:latin typeface="仿宋" panose="02010609060101010101" pitchFamily="49" charset="-122"/>
                <a:ea typeface="仿宋" panose="02010609060101010101" pitchFamily="49" charset="-122"/>
              </a:rPr>
              <a:t>，有创造性思维能力，注意</a:t>
            </a:r>
            <a:r>
              <a:rPr lang="zh-CN" altLang="zh-CN" sz="1800" b="1" dirty="0">
                <a:solidFill>
                  <a:srgbClr val="FFFF00"/>
                </a:solidFill>
                <a:latin typeface="仿宋" panose="02010609060101010101" pitchFamily="49" charset="-122"/>
                <a:ea typeface="仿宋" panose="02010609060101010101" pitchFamily="49" charset="-122"/>
              </a:rPr>
              <a:t>语言运用的准确性和丰富性</a:t>
            </a:r>
            <a:r>
              <a:rPr lang="zh-CN" altLang="zh-CN" sz="1800" b="1" dirty="0">
                <a:solidFill>
                  <a:schemeClr val="bg1"/>
                </a:solidFill>
                <a:latin typeface="仿宋" panose="02010609060101010101" pitchFamily="49" charset="-122"/>
                <a:ea typeface="仿宋" panose="02010609060101010101" pitchFamily="49" charset="-122"/>
              </a:rPr>
              <a:t>（刘庆思、陈康，2016）。</a:t>
            </a:r>
            <a:endParaRPr lang="zh-CN" altLang="zh-CN" sz="1800" b="1" dirty="0">
              <a:solidFill>
                <a:schemeClr val="bg1"/>
              </a:solidFill>
              <a:latin typeface="仿宋" panose="02010609060101010101" pitchFamily="49" charset="-122"/>
              <a:ea typeface="仿宋" panose="02010609060101010101" pitchFamily="49" charset="-122"/>
            </a:endParaRPr>
          </a:p>
        </p:txBody>
      </p:sp>
      <p:sp>
        <p:nvSpPr>
          <p:cNvPr id="6" name="标题3"/>
          <p:cNvSpPr/>
          <p:nvPr/>
        </p:nvSpPr>
        <p:spPr>
          <a:xfrm>
            <a:off x="2329180" y="4652963"/>
            <a:ext cx="1019175" cy="1025525"/>
          </a:xfrm>
          <a:prstGeom prst="roundRect">
            <a:avLst>
              <a:gd name="adj" fmla="val 11921"/>
            </a:avLst>
          </a:prstGeom>
          <a:solidFill>
            <a:srgbClr val="2272AB"/>
          </a:solidFill>
          <a:ln w="25400">
            <a:noFill/>
          </a:ln>
          <a:effectLst>
            <a:innerShdw blurRad="63500" dist="50800" dir="13500000">
              <a:prstClr val="black">
                <a:alpha val="50000"/>
              </a:prstClr>
            </a:innerShdw>
          </a:effectLst>
        </p:spPr>
        <p:txBody>
          <a:bodyPr lIns="82811" tIns="41404" rIns="82811" bIns="41404" anchor="ctr" anchorCtr="0"/>
          <a:p>
            <a:pPr algn="ctr"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评价</a:t>
            </a:r>
            <a:endParaRPr lang="zh-CN" altLang="zh-CN" sz="2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zh-CN" sz="2000" b="1" dirty="0">
                <a:solidFill>
                  <a:schemeClr val="bg1"/>
                </a:solidFill>
                <a:latin typeface="微软雅黑" panose="020B0503020204020204" pitchFamily="34" charset="-122"/>
                <a:ea typeface="微软雅黑" panose="020B0503020204020204" pitchFamily="34" charset="-122"/>
              </a:rPr>
              <a:t>标准</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36" name="Oval 19"/>
          <p:cNvSpPr/>
          <p:nvPr/>
        </p:nvSpPr>
        <p:spPr>
          <a:xfrm>
            <a:off x="601980" y="2924810"/>
            <a:ext cx="1285875" cy="1220788"/>
          </a:xfrm>
          <a:prstGeom prst="ellipse">
            <a:avLst/>
          </a:prstGeom>
          <a:solidFill>
            <a:srgbClr val="2272AB"/>
          </a:solidFill>
          <a:ln w="9525">
            <a:noFill/>
          </a:ln>
          <a:effectLst>
            <a:innerShdw blurRad="114300">
              <a:prstClr val="black"/>
            </a:innerShdw>
          </a:effectLst>
        </p:spPr>
        <p:txBody>
          <a:bodyPr lIns="82811" tIns="41404" rIns="82811" bIns="41404" anchor="ctr" anchorCtr="0"/>
          <a:p>
            <a:pPr algn="ctr" eaLnBrk="1" hangingPunct="1">
              <a:lnSpc>
                <a:spcPct val="120000"/>
              </a:lnSpc>
            </a:pPr>
            <a:r>
              <a:rPr lang="zh-CN" altLang="en-US" sz="2400" b="1" dirty="0">
                <a:solidFill>
                  <a:schemeClr val="bg1"/>
                </a:solidFill>
                <a:latin typeface="Arial" panose="020B0604020202020204" pitchFamily="34" charset="0"/>
                <a:ea typeface="微软雅黑" panose="020B0503020204020204" pitchFamily="34" charset="-122"/>
              </a:rPr>
              <a:t>读后续写</a:t>
            </a:r>
            <a:endParaRPr lang="zh-CN" altLang="en-US" sz="24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000000"/>
                                          </p:val>
                                        </p:tav>
                                        <p:tav tm="100000">
                                          <p:val>
                                            <p:strVal val="#ppt_w"/>
                                          </p:val>
                                        </p:tav>
                                      </p:tavLst>
                                    </p:anim>
                                    <p:anim calcmode="lin" valueType="num">
                                      <p:cBhvr>
                                        <p:cTn id="12" dur="500" fill="hold"/>
                                        <p:tgtEl>
                                          <p:spTgt spid="36"/>
                                        </p:tgtEl>
                                        <p:attrNameLst>
                                          <p:attrName>ppt_h</p:attrName>
                                        </p:attrNameLst>
                                      </p:cBhvr>
                                      <p:tavLst>
                                        <p:tav tm="0">
                                          <p:val>
                                            <p:fltVal val="0.00000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30" grpId="0" bldLvl="0" animBg="1"/>
      <p:bldP spid="31" grpId="0" bldLvl="0" animBg="1"/>
      <p:bldP spid="32" grpId="0" bldLvl="0" animBg="1"/>
      <p:bldP spid="2" grpId="0" bldLvl="0" animBg="1"/>
      <p:bldP spid="5" grpId="0" bldLvl="0" animBg="1"/>
      <p:bldP spid="6" grpId="0" bldLvl="0" animBg="1"/>
      <p:bldP spid="36"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16242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名词和动词是续写语言之基</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pic>
        <p:nvPicPr>
          <p:cNvPr id="23" name="图片 23" descr="搜狗截图20201117192318"/>
          <p:cNvPicPr>
            <a:picLocks noChangeAspect="1"/>
          </p:cNvPicPr>
          <p:nvPr>
            <p:custDataLst>
              <p:tags r:id="rId3"/>
            </p:custDataLst>
          </p:nvPr>
        </p:nvPicPr>
        <p:blipFill>
          <a:blip r:embed="rId4"/>
          <a:stretch>
            <a:fillRect/>
          </a:stretch>
        </p:blipFill>
        <p:spPr>
          <a:xfrm>
            <a:off x="459740" y="2665730"/>
            <a:ext cx="11191875" cy="2889250"/>
          </a:xfrm>
          <a:prstGeom prst="rect">
            <a:avLst/>
          </a:prstGeom>
        </p:spPr>
      </p:pic>
      <p:sp>
        <p:nvSpPr>
          <p:cNvPr id="2" name="文本框 1"/>
          <p:cNvSpPr txBox="1"/>
          <p:nvPr/>
        </p:nvSpPr>
        <p:spPr>
          <a:xfrm>
            <a:off x="335280" y="1268730"/>
            <a:ext cx="11316970" cy="829945"/>
          </a:xfrm>
          <a:prstGeom prst="rect">
            <a:avLst/>
          </a:prstGeom>
          <a:noFill/>
        </p:spPr>
        <p:txBody>
          <a:bodyPr wrap="square" rtlCol="0" anchor="t">
            <a:spAutoFit/>
          </a:bodyPr>
          <a:p>
            <a:r>
              <a:rPr kumimoji="1"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名词动词是续写语言之基</a:t>
            </a:r>
            <a:r>
              <a:rPr kumimoji="1" 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善用doing/done、</a:t>
            </a:r>
            <a:r>
              <a:rPr kumimoji="1"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形容词、副词、</a:t>
            </a:r>
            <a:r>
              <a:rPr kumimoji="1"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介词短语，做伴随状语，在关键处驻足，避免流水账，细化动作延缓过程，立体动感show出鲜活</a:t>
            </a:r>
            <a:r>
              <a:rPr kumimoji="1" 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16242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名词动词是续写语言之基</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284481" y="400892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356235" y="980440"/>
            <a:ext cx="11280140" cy="829945"/>
          </a:xfrm>
          <a:prstGeom prst="rect">
            <a:avLst/>
          </a:prstGeom>
          <a:noFill/>
        </p:spPr>
        <p:txBody>
          <a:bodyPr wrap="square" rtlCol="0" anchor="t">
            <a:spAutoFit/>
          </a:bodyPr>
          <a:p>
            <a:r>
              <a:rPr lang="en-US" altLang="zh-CN" sz="2400">
                <a:solidFill>
                  <a:sysClr val="window" lastClr="FFFFFF"/>
                </a:solidFill>
              </a:rPr>
              <a:t>1. </a:t>
            </a:r>
            <a:r>
              <a:rPr lang="zh-CN" altLang="en-US" sz="2400">
                <a:solidFill>
                  <a:sysClr val="window" lastClr="FFFFFF"/>
                </a:solidFill>
              </a:rPr>
              <a:t>伊丽莎白手里拿着玫瑰花，慢慢走向沃尔夫，舞台灯光灼热，汗珠顺着伊丽莎白的脸上滴下来。</a:t>
            </a:r>
            <a:endParaRPr lang="zh-CN" altLang="en-US" sz="2400">
              <a:solidFill>
                <a:sysClr val="window" lastClr="FFFFFF"/>
              </a:solidFill>
              <a:sym typeface="+mn-ea"/>
            </a:endParaRPr>
          </a:p>
        </p:txBody>
      </p:sp>
      <p:sp>
        <p:nvSpPr>
          <p:cNvPr id="5" name="文本框 4"/>
          <p:cNvSpPr txBox="1"/>
          <p:nvPr/>
        </p:nvSpPr>
        <p:spPr>
          <a:xfrm>
            <a:off x="356235" y="2089150"/>
            <a:ext cx="11220450" cy="1568450"/>
          </a:xfrm>
          <a:prstGeom prst="rect">
            <a:avLst/>
          </a:prstGeom>
          <a:solidFill>
            <a:sysClr val="window" lastClr="FFFFFF"/>
          </a:solidFill>
          <a:ln>
            <a:solidFill>
              <a:srgbClr val="5B9BD5"/>
            </a:solidFill>
          </a:ln>
        </p:spPr>
        <p:txBody>
          <a:bodyPr wrap="square" rtlCol="0" anchor="t">
            <a:spAutoFit/>
          </a:bodyPr>
          <a:p>
            <a:r>
              <a:rPr lang="zh-CN" altLang="en-US" sz="2400" b="1">
                <a:solidFill>
                  <a:srgbClr val="002060"/>
                </a:solidFill>
                <a:sym typeface="+mn-ea"/>
              </a:rPr>
              <a:t> Clutching the roses, Elizabeth walked slowly towards Ms. Wolff，the stage lights </a:t>
            </a:r>
            <a:endParaRPr lang="zh-CN" altLang="en-US" sz="2400" b="1">
              <a:solidFill>
                <a:srgbClr val="002060"/>
              </a:solidFill>
              <a:sym typeface="+mn-ea"/>
            </a:endParaRPr>
          </a:p>
          <a:p>
            <a:endParaRPr lang="zh-CN" altLang="en-US" sz="2400" b="1">
              <a:solidFill>
                <a:srgbClr val="002060"/>
              </a:solidFill>
              <a:sym typeface="+mn-ea"/>
            </a:endParaRPr>
          </a:p>
          <a:p>
            <a:r>
              <a:rPr lang="zh-CN" altLang="en-US" sz="2400" b="1">
                <a:solidFill>
                  <a:srgbClr val="002060"/>
                </a:solidFill>
                <a:sym typeface="+mn-ea"/>
              </a:rPr>
              <a:t>blazing hot and beads of perspiration trickling down Elizabeth</a:t>
            </a:r>
            <a:r>
              <a:rPr lang="en-US" altLang="zh-CN" sz="2400" b="1">
                <a:solidFill>
                  <a:srgbClr val="002060"/>
                </a:solidFill>
                <a:sym typeface="+mn-ea"/>
              </a:rPr>
              <a:t>'</a:t>
            </a:r>
            <a:r>
              <a:rPr lang="zh-CN" altLang="en-US" sz="2400" b="1">
                <a:solidFill>
                  <a:srgbClr val="002060"/>
                </a:solidFill>
                <a:sym typeface="+mn-ea"/>
              </a:rPr>
              <a:t>s face.</a:t>
            </a:r>
            <a:endParaRPr lang="zh-CN" altLang="en-US" sz="2400" b="1">
              <a:solidFill>
                <a:srgbClr val="002060"/>
              </a:solidFill>
              <a:sym typeface="+mn-ea"/>
            </a:endParaRPr>
          </a:p>
          <a:p>
            <a:endParaRPr lang="zh-CN" altLang="en-US" sz="2400" b="1">
              <a:solidFill>
                <a:srgbClr val="002060"/>
              </a:solidFill>
              <a:sym typeface="+mn-ea"/>
            </a:endParaRPr>
          </a:p>
        </p:txBody>
      </p:sp>
      <p:sp>
        <p:nvSpPr>
          <p:cNvPr id="6" name="文本框 5"/>
          <p:cNvSpPr txBox="1"/>
          <p:nvPr/>
        </p:nvSpPr>
        <p:spPr>
          <a:xfrm>
            <a:off x="866775" y="2531110"/>
            <a:ext cx="2030095" cy="291465"/>
          </a:xfrm>
          <a:prstGeom prst="rect">
            <a:avLst/>
          </a:prstGeom>
          <a:noFill/>
        </p:spPr>
        <p:txBody>
          <a:bodyPr wrap="square" rtlCol="0">
            <a:spAutoFit/>
          </a:bodyPr>
          <a:p>
            <a:pPr algn="l"/>
            <a:r>
              <a:rPr lang="zh-CN" altLang="en-US" sz="2000" b="1" baseline="-25000">
                <a:solidFill>
                  <a:srgbClr val="FFC000">
                    <a:lumMod val="50000"/>
                  </a:srgbClr>
                </a:solidFill>
                <a:sym typeface="+mn-ea"/>
              </a:rPr>
              <a:t>现在分词做伴随状语</a:t>
            </a:r>
            <a:endParaRPr lang="zh-CN" altLang="en-US" sz="2000" b="1" baseline="-25000">
              <a:solidFill>
                <a:srgbClr val="FFC000">
                  <a:lumMod val="50000"/>
                </a:srgbClr>
              </a:solidFill>
              <a:sym typeface="+mn-ea"/>
            </a:endParaRPr>
          </a:p>
        </p:txBody>
      </p:sp>
      <p:sp>
        <p:nvSpPr>
          <p:cNvPr id="7" name="文本框 6"/>
          <p:cNvSpPr txBox="1"/>
          <p:nvPr/>
        </p:nvSpPr>
        <p:spPr>
          <a:xfrm>
            <a:off x="1127125" y="3352165"/>
            <a:ext cx="1831340" cy="291465"/>
          </a:xfrm>
          <a:prstGeom prst="rect">
            <a:avLst/>
          </a:prstGeom>
          <a:noFill/>
        </p:spPr>
        <p:txBody>
          <a:bodyPr wrap="square" rtlCol="0">
            <a:spAutoFit/>
          </a:bodyPr>
          <a:p>
            <a:pPr algn="l"/>
            <a:r>
              <a:rPr lang="zh-CN" altLang="en-US" sz="2000" b="1" baseline="-25000">
                <a:solidFill>
                  <a:srgbClr val="7030A0"/>
                </a:solidFill>
                <a:sym typeface="+mn-ea"/>
              </a:rPr>
              <a:t>两个独立主格结构</a:t>
            </a:r>
            <a:endParaRPr lang="zh-CN" altLang="en-US" sz="2000" b="1" baseline="-25000">
              <a:solidFill>
                <a:srgbClr val="7030A0"/>
              </a:solidFill>
              <a:sym typeface="+mn-ea"/>
            </a:endParaRPr>
          </a:p>
        </p:txBody>
      </p:sp>
      <p:sp>
        <p:nvSpPr>
          <p:cNvPr id="9" name="文本框 8"/>
          <p:cNvSpPr txBox="1"/>
          <p:nvPr/>
        </p:nvSpPr>
        <p:spPr>
          <a:xfrm>
            <a:off x="459740" y="4364990"/>
            <a:ext cx="11205210" cy="1938020"/>
          </a:xfrm>
          <a:prstGeom prst="rect">
            <a:avLst/>
          </a:prstGeom>
          <a:noFill/>
        </p:spPr>
        <p:txBody>
          <a:bodyPr wrap="square" rtlCol="0" anchor="t">
            <a:spAutoFit/>
          </a:bodyPr>
          <a:p>
            <a:r>
              <a:rPr lang="en-US" altLang="zh-CN" sz="2400">
                <a:solidFill>
                  <a:srgbClr val="FFFF00"/>
                </a:solidFill>
              </a:rPr>
              <a:t>         </a:t>
            </a:r>
            <a:r>
              <a:rPr lang="zh-CN" altLang="en-US" sz="2400" b="1">
                <a:solidFill>
                  <a:srgbClr val="FFFF00"/>
                </a:solidFill>
              </a:rPr>
              <a:t>在本句写作中，写作者创作了合适语境，准确使用非谓语动词</a:t>
            </a:r>
            <a:r>
              <a:rPr lang="zh-CN" altLang="en-US" sz="2400">
                <a:solidFill>
                  <a:srgbClr val="FFFF00"/>
                </a:solidFill>
              </a:rPr>
              <a:t>（现在分词</a:t>
            </a:r>
            <a:r>
              <a:rPr lang="en-US" altLang="zh-CN" sz="2400">
                <a:solidFill>
                  <a:srgbClr val="FFFF00"/>
                </a:solidFill>
              </a:rPr>
              <a:t>c</a:t>
            </a:r>
            <a:r>
              <a:rPr lang="zh-CN" altLang="en-US" sz="2400">
                <a:solidFill>
                  <a:srgbClr val="FFFF00"/>
                </a:solidFill>
              </a:rPr>
              <a:t>lutching做伴随状语，两个独立主格结构lights blazing和perspiration trickling），</a:t>
            </a:r>
            <a:r>
              <a:rPr lang="zh-CN" altLang="en-US" sz="2400" b="1">
                <a:solidFill>
                  <a:srgbClr val="FFFF00"/>
                </a:solidFill>
              </a:rPr>
              <a:t>能让写作句子更简洁，段落更紧凑，层次更分明。</a:t>
            </a:r>
            <a:endParaRPr lang="zh-CN" altLang="en-US" sz="2400" b="1">
              <a:solidFill>
                <a:srgbClr val="FFFF00"/>
              </a:solidFill>
            </a:endParaRPr>
          </a:p>
          <a:p>
            <a:r>
              <a:rPr lang="zh-CN" altLang="en-US" sz="2400" b="1">
                <a:solidFill>
                  <a:srgbClr val="FFFF00"/>
                </a:solidFill>
              </a:rPr>
              <a:t>    并善用形容词性短语</a:t>
            </a:r>
            <a:r>
              <a:rPr lang="zh-CN" altLang="en-US" sz="2400">
                <a:solidFill>
                  <a:srgbClr val="FFFF00"/>
                </a:solidFill>
              </a:rPr>
              <a:t>（beads of）</a:t>
            </a:r>
            <a:r>
              <a:rPr lang="zh-CN" altLang="en-US" sz="2400" b="1">
                <a:solidFill>
                  <a:srgbClr val="FFFF00"/>
                </a:solidFill>
              </a:rPr>
              <a:t>、副词</a:t>
            </a:r>
            <a:r>
              <a:rPr lang="zh-CN" altLang="en-US" sz="2400">
                <a:solidFill>
                  <a:srgbClr val="FFFF00"/>
                </a:solidFill>
              </a:rPr>
              <a:t>（slowly，hot）、</a:t>
            </a:r>
            <a:r>
              <a:rPr lang="zh-CN" altLang="en-US" sz="2400" b="1">
                <a:solidFill>
                  <a:srgbClr val="FFFF00"/>
                </a:solidFill>
              </a:rPr>
              <a:t>介词短语</a:t>
            </a:r>
            <a:r>
              <a:rPr lang="zh-CN" altLang="en-US" sz="2400">
                <a:solidFill>
                  <a:srgbClr val="FFFF00"/>
                </a:solidFill>
              </a:rPr>
              <a:t>（towards</a:t>
            </a:r>
            <a:r>
              <a:rPr lang="en-US" altLang="zh-CN" sz="2400">
                <a:solidFill>
                  <a:srgbClr val="FFFF00"/>
                </a:solidFill>
              </a:rPr>
              <a:t>, down</a:t>
            </a:r>
            <a:r>
              <a:rPr lang="zh-CN" altLang="en-US" sz="2400">
                <a:solidFill>
                  <a:srgbClr val="FFFF00"/>
                </a:solidFill>
              </a:rPr>
              <a:t>），</a:t>
            </a:r>
            <a:r>
              <a:rPr lang="zh-CN" altLang="en-US" sz="2400" b="1">
                <a:solidFill>
                  <a:srgbClr val="FFFF00"/>
                </a:solidFill>
              </a:rPr>
              <a:t>在关键处驻足，避免流水账，细化动作延缓过程，立体动感show出鲜活。</a:t>
            </a:r>
            <a:endParaRPr lang="zh-CN" altLang="en-US" sz="2400" b="1">
              <a:solidFill>
                <a:srgbClr val="FFFF00"/>
              </a:solidFill>
            </a:endParaRPr>
          </a:p>
        </p:txBody>
      </p:sp>
      <p:cxnSp>
        <p:nvCxnSpPr>
          <p:cNvPr id="10" name="直接连接符 9"/>
          <p:cNvCxnSpPr/>
          <p:nvPr/>
        </p:nvCxnSpPr>
        <p:spPr>
          <a:xfrm>
            <a:off x="551021" y="2486343"/>
            <a:ext cx="1196340" cy="0"/>
          </a:xfrm>
          <a:prstGeom prst="line">
            <a:avLst/>
          </a:prstGeom>
          <a:noFill/>
          <a:ln w="28575" cap="flat" cmpd="sng" algn="ctr">
            <a:solidFill>
              <a:srgbClr val="FFC000">
                <a:lumMod val="50000"/>
              </a:srgbClr>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1" name="直接连接符 10"/>
          <p:cNvCxnSpPr/>
          <p:nvPr/>
        </p:nvCxnSpPr>
        <p:spPr>
          <a:xfrm flipV="1">
            <a:off x="479425" y="3213100"/>
            <a:ext cx="1296035" cy="3175"/>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2" name="直接连接符 11"/>
          <p:cNvCxnSpPr/>
          <p:nvPr/>
        </p:nvCxnSpPr>
        <p:spPr>
          <a:xfrm>
            <a:off x="8903811" y="2485073"/>
            <a:ext cx="1947545" cy="127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3" name="直接连接符 12"/>
          <p:cNvCxnSpPr/>
          <p:nvPr/>
        </p:nvCxnSpPr>
        <p:spPr>
          <a:xfrm>
            <a:off x="2639695" y="3213259"/>
            <a:ext cx="6423660" cy="3175"/>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2" name="文本框 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2"/>
                                          </p:val>
                                        </p:tav>
                                        <p:tav tm="100000">
                                          <p:val>
                                            <p:strVal val="#ppt_x"/>
                                          </p:val>
                                        </p:tav>
                                      </p:tavLst>
                                    </p:anim>
                                    <p:anim calcmode="lin" valueType="num">
                                      <p:cBhvr>
                                        <p:cTn id="1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ppt_x</p:attrName>
                                        </p:attrNameLst>
                                      </p:cBhvr>
                                      <p:tavLst>
                                        <p:tav tm="0">
                                          <p:val>
                                            <p:strVal val="#ppt_x-.2"/>
                                          </p:val>
                                        </p:tav>
                                        <p:tav tm="100000">
                                          <p:val>
                                            <p:strVal val="#ppt_x"/>
                                          </p:val>
                                        </p:tav>
                                      </p:tavLst>
                                    </p:anim>
                                    <p:anim calcmode="lin" valueType="num">
                                      <p:cBhvr>
                                        <p:cTn id="3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
                                        </p:tgtEl>
                                      </p:cBhvr>
                                    </p:animEffect>
                                  </p:childTnLst>
                                </p:cTn>
                              </p:par>
                              <p:par>
                                <p:cTn id="33" presetID="29"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2"/>
                                          </p:val>
                                        </p:tav>
                                        <p:tav tm="100000">
                                          <p:val>
                                            <p:strVal val="#ppt_x"/>
                                          </p:val>
                                        </p:tav>
                                      </p:tavLst>
                                    </p:anim>
                                    <p:anim calcmode="lin" valueType="num">
                                      <p:cBhvr>
                                        <p:cTn id="3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gtEl>
                                      </p:cBhvr>
                                    </p:animEffect>
                                  </p:childTnLst>
                                </p:cTn>
                              </p:par>
                              <p:par>
                                <p:cTn id="38" presetID="2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ppt_x</p:attrName>
                                        </p:attrNameLst>
                                      </p:cBhvr>
                                      <p:tavLst>
                                        <p:tav tm="0">
                                          <p:val>
                                            <p:strVal val="#ppt_x-.2"/>
                                          </p:val>
                                        </p:tav>
                                        <p:tav tm="100000">
                                          <p:val>
                                            <p:strVal val="#ppt_x"/>
                                          </p:val>
                                        </p:tav>
                                      </p:tavLst>
                                    </p:anim>
                                    <p:anim calcmode="lin" valueType="num">
                                      <p:cBhvr>
                                        <p:cTn id="4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ppt_x</p:attrName>
                                        </p:attrNameLst>
                                      </p:cBhvr>
                                      <p:tavLst>
                                        <p:tav tm="0">
                                          <p:val>
                                            <p:strVal val="#ppt_x-.2"/>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p:bldP spid="6" grpId="1"/>
      <p:bldP spid="7" grpId="0"/>
      <p:bldP spid="7" grpId="1"/>
      <p:bldP spid="9" grpId="0"/>
      <p:bldP spid="9"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16242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名词和动词是续写语言之基</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244476" y="474933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459105" y="1052830"/>
            <a:ext cx="11182985" cy="1350645"/>
          </a:xfrm>
          <a:prstGeom prst="rect">
            <a:avLst/>
          </a:prstGeom>
          <a:noFill/>
        </p:spPr>
        <p:txBody>
          <a:bodyPr wrap="square" rtlCol="0" anchor="t">
            <a:spAutoFit/>
          </a:bodyPr>
          <a:p>
            <a:pPr fontAlgn="auto">
              <a:lnSpc>
                <a:spcPts val="1180"/>
              </a:lnSpc>
            </a:pPr>
            <a:endParaRPr lang="zh-CN" altLang="en-US" sz="2400">
              <a:solidFill>
                <a:sysClr val="window" lastClr="FFFFFF"/>
              </a:solidFill>
              <a:sym typeface="+mn-ea"/>
            </a:endParaRPr>
          </a:p>
          <a:p>
            <a:r>
              <a:rPr lang="zh-CN" altLang="en-US" sz="2400">
                <a:solidFill>
                  <a:sysClr val="window" lastClr="FFFFFF"/>
                </a:solidFill>
                <a:sym typeface="+mn-ea"/>
              </a:rPr>
              <a:t>2.沃尔夫女士优雅地走向钢琴，坐到座位上，然后开始弹奏。她的手指在琴键上翩翩起舞。她时而摇摆, 时而点头, 乌黑发亮的马尾辫跟着起伏摆动。她的双脚在踏板间来回穿梭。</a:t>
            </a:r>
            <a:endParaRPr lang="zh-CN" altLang="en-US" sz="2400">
              <a:solidFill>
                <a:sysClr val="window" lastClr="FFFFFF"/>
              </a:solidFill>
              <a:sym typeface="+mn-ea"/>
            </a:endParaRPr>
          </a:p>
        </p:txBody>
      </p:sp>
      <p:sp>
        <p:nvSpPr>
          <p:cNvPr id="5" name="文本框 4"/>
          <p:cNvSpPr txBox="1"/>
          <p:nvPr/>
        </p:nvSpPr>
        <p:spPr>
          <a:xfrm>
            <a:off x="551180" y="2586355"/>
            <a:ext cx="10877550" cy="1938020"/>
          </a:xfrm>
          <a:prstGeom prst="rect">
            <a:avLst/>
          </a:prstGeom>
          <a:solidFill>
            <a:sysClr val="window" lastClr="FFFFFF"/>
          </a:solidFill>
          <a:ln>
            <a:solidFill>
              <a:srgbClr val="5B9BD5"/>
            </a:solidFill>
          </a:ln>
        </p:spPr>
        <p:txBody>
          <a:bodyPr wrap="square" rtlCol="0" anchor="t">
            <a:spAutoFit/>
          </a:bodyPr>
          <a:p>
            <a:r>
              <a:rPr lang="zh-CN" altLang="en-US" b="1">
                <a:solidFill>
                  <a:srgbClr val="002060"/>
                </a:solidFill>
              </a:rPr>
              <a:t> </a:t>
            </a:r>
            <a:r>
              <a:rPr lang="zh-CN" altLang="en-US" sz="2400" b="1">
                <a:solidFill>
                  <a:srgbClr val="002060"/>
                </a:solidFill>
              </a:rPr>
              <a:t>Ms. Wolff made her graceful way to the piano, took her seat and then began to play</a:t>
            </a:r>
            <a:r>
              <a:rPr lang="en-US" altLang="zh-CN" sz="2400" b="1">
                <a:solidFill>
                  <a:srgbClr val="002060"/>
                </a:solidFill>
              </a:rPr>
              <a:t>. </a:t>
            </a:r>
            <a:endParaRPr lang="en-US" altLang="zh-CN" sz="2400" b="1">
              <a:solidFill>
                <a:srgbClr val="002060"/>
              </a:solidFill>
            </a:endParaRPr>
          </a:p>
          <a:p>
            <a:endParaRPr lang="en-US" altLang="zh-CN" sz="2400" b="1">
              <a:solidFill>
                <a:srgbClr val="002060"/>
              </a:solidFill>
            </a:endParaRPr>
          </a:p>
          <a:p>
            <a:r>
              <a:rPr lang="zh-CN" altLang="en-US" sz="2400" b="1">
                <a:solidFill>
                  <a:srgbClr val="002060"/>
                </a:solidFill>
              </a:rPr>
              <a:t>Her fingers danced across the keys. She swayed and nodded, and her shiny black </a:t>
            </a:r>
            <a:endParaRPr lang="zh-CN" altLang="en-US" sz="2400" b="1">
              <a:solidFill>
                <a:srgbClr val="002060"/>
              </a:solidFill>
            </a:endParaRPr>
          </a:p>
          <a:p>
            <a:endParaRPr lang="zh-CN" altLang="en-US" sz="2400" b="1">
              <a:solidFill>
                <a:srgbClr val="002060"/>
              </a:solidFill>
            </a:endParaRPr>
          </a:p>
          <a:p>
            <a:r>
              <a:rPr lang="zh-CN" altLang="en-US" sz="2400" b="1">
                <a:solidFill>
                  <a:srgbClr val="002060"/>
                </a:solidFill>
              </a:rPr>
              <a:t>ponytail bobbed. Back and forth she raced her feet among the pedals.</a:t>
            </a:r>
            <a:endParaRPr lang="zh-CN" altLang="en-US" sz="2400" b="1">
              <a:solidFill>
                <a:srgbClr val="002060"/>
              </a:solidFill>
            </a:endParaRPr>
          </a:p>
        </p:txBody>
      </p:sp>
      <p:sp>
        <p:nvSpPr>
          <p:cNvPr id="6" name="文本框 5"/>
          <p:cNvSpPr txBox="1"/>
          <p:nvPr/>
        </p:nvSpPr>
        <p:spPr>
          <a:xfrm>
            <a:off x="1847056" y="3068638"/>
            <a:ext cx="7455535" cy="398780"/>
          </a:xfrm>
          <a:prstGeom prst="rect">
            <a:avLst/>
          </a:prstGeom>
          <a:noFill/>
        </p:spPr>
        <p:txBody>
          <a:bodyPr wrap="none" rtlCol="0">
            <a:spAutoFit/>
          </a:bodyPr>
          <a:p>
            <a:pPr algn="l"/>
            <a:r>
              <a:rPr lang="zh-CN" altLang="en-US" sz="2000" b="1">
                <a:solidFill>
                  <a:srgbClr val="FFC000">
                    <a:lumMod val="50000"/>
                  </a:srgbClr>
                </a:solidFill>
                <a:sym typeface="+mn-ea"/>
              </a:rPr>
              <a:t>三个并列谓语动词表一连串动作，说明舞台经验丰富，台风稳健. </a:t>
            </a:r>
            <a:endParaRPr lang="zh-CN" altLang="en-US" sz="2000" b="1">
              <a:solidFill>
                <a:srgbClr val="FFC000">
                  <a:lumMod val="50000"/>
                </a:srgbClr>
              </a:solidFill>
              <a:sym typeface="+mn-ea"/>
            </a:endParaRPr>
          </a:p>
        </p:txBody>
      </p:sp>
      <p:sp>
        <p:nvSpPr>
          <p:cNvPr id="7" name="文本框 6"/>
          <p:cNvSpPr txBox="1"/>
          <p:nvPr/>
        </p:nvSpPr>
        <p:spPr>
          <a:xfrm>
            <a:off x="2566988" y="3780790"/>
            <a:ext cx="693420" cy="398780"/>
          </a:xfrm>
          <a:prstGeom prst="rect">
            <a:avLst/>
          </a:prstGeom>
          <a:noFill/>
        </p:spPr>
        <p:txBody>
          <a:bodyPr wrap="none" rtlCol="0">
            <a:spAutoFit/>
          </a:bodyPr>
          <a:p>
            <a:pPr algn="l"/>
            <a:r>
              <a:rPr lang="zh-CN" altLang="en-US" sz="2000" b="1">
                <a:solidFill>
                  <a:srgbClr val="C00000"/>
                </a:solidFill>
                <a:sym typeface="+mn-ea"/>
              </a:rPr>
              <a:t>拟人</a:t>
            </a:r>
            <a:endParaRPr lang="zh-CN" altLang="en-US" sz="2000" b="1">
              <a:solidFill>
                <a:srgbClr val="C00000"/>
              </a:solidFill>
              <a:sym typeface="+mn-ea"/>
            </a:endParaRPr>
          </a:p>
        </p:txBody>
      </p:sp>
      <p:sp>
        <p:nvSpPr>
          <p:cNvPr id="9" name="文本框 8"/>
          <p:cNvSpPr txBox="1"/>
          <p:nvPr/>
        </p:nvSpPr>
        <p:spPr>
          <a:xfrm>
            <a:off x="6960394" y="3709988"/>
            <a:ext cx="3615690" cy="398780"/>
          </a:xfrm>
          <a:prstGeom prst="rect">
            <a:avLst/>
          </a:prstGeom>
          <a:noFill/>
        </p:spPr>
        <p:txBody>
          <a:bodyPr wrap="none" rtlCol="0">
            <a:spAutoFit/>
          </a:bodyPr>
          <a:p>
            <a:pPr algn="l"/>
            <a:r>
              <a:rPr lang="zh-CN" altLang="en-US" sz="2000" b="1">
                <a:solidFill>
                  <a:srgbClr val="7030A0"/>
                </a:solidFill>
                <a:sym typeface="+mn-ea"/>
              </a:rPr>
              <a:t>动作描写细腻真实，生动形象  </a:t>
            </a:r>
            <a:endParaRPr lang="zh-CN" altLang="en-US" sz="2000" b="1">
              <a:solidFill>
                <a:srgbClr val="7030A0"/>
              </a:solidFill>
              <a:sym typeface="+mn-ea"/>
            </a:endParaRPr>
          </a:p>
        </p:txBody>
      </p:sp>
      <p:sp>
        <p:nvSpPr>
          <p:cNvPr id="10" name="文本框 9"/>
          <p:cNvSpPr txBox="1"/>
          <p:nvPr/>
        </p:nvSpPr>
        <p:spPr>
          <a:xfrm>
            <a:off x="1199515" y="4796790"/>
            <a:ext cx="10229215" cy="1938020"/>
          </a:xfrm>
          <a:prstGeom prst="rect">
            <a:avLst/>
          </a:prstGeom>
          <a:noFill/>
        </p:spPr>
        <p:txBody>
          <a:bodyPr wrap="square" rtlCol="0" anchor="t">
            <a:spAutoFit/>
          </a:bodyPr>
          <a:p>
            <a:r>
              <a:rPr lang="en-US" altLang="zh-CN" sz="2400" b="1">
                <a:solidFill>
                  <a:srgbClr val="FFFF00"/>
                </a:solidFill>
              </a:rPr>
              <a:t>      </a:t>
            </a:r>
            <a:r>
              <a:rPr lang="zh-CN" altLang="en-US" sz="2400" b="1">
                <a:solidFill>
                  <a:srgbClr val="FFFF00"/>
                </a:solidFill>
              </a:rPr>
              <a:t>非谓语动词的使用并非越多越好。</a:t>
            </a:r>
            <a:r>
              <a:rPr lang="zh-CN" altLang="en-US" sz="2400" b="1">
                <a:solidFill>
                  <a:srgbClr val="FFFF00"/>
                </a:solidFill>
                <a:sym typeface="+mn-ea"/>
              </a:rPr>
              <a:t>Too much is a burden！ </a:t>
            </a:r>
            <a:endParaRPr lang="zh-CN" altLang="en-US" sz="2400" b="1">
              <a:solidFill>
                <a:srgbClr val="FFFF00"/>
              </a:solidFill>
            </a:endParaRPr>
          </a:p>
          <a:p>
            <a:r>
              <a:rPr lang="zh-CN" altLang="en-US" sz="2400" b="1">
                <a:solidFill>
                  <a:srgbClr val="FFFF00"/>
                </a:solidFill>
              </a:rPr>
              <a:t>      </a:t>
            </a:r>
            <a:r>
              <a:rPr lang="zh-CN" altLang="en-US" sz="2400" b="1">
                <a:solidFill>
                  <a:srgbClr val="FF0000"/>
                </a:solidFill>
                <a:sym typeface="+mn-ea"/>
              </a:rPr>
              <a:t>“唯有动作描写, 人物才能立起来”</a:t>
            </a:r>
            <a:r>
              <a:rPr lang="zh-CN" altLang="en-US" sz="2400" b="1">
                <a:solidFill>
                  <a:srgbClr val="FFFF00"/>
                </a:solidFill>
                <a:sym typeface="+mn-ea"/>
              </a:rPr>
              <a:t>，动词和名词是描写生动性的根源。</a:t>
            </a:r>
            <a:r>
              <a:rPr lang="zh-CN" altLang="en-US" sz="2400" b="1">
                <a:solidFill>
                  <a:srgbClr val="FFFF00"/>
                </a:solidFill>
              </a:rPr>
              <a:t>本段描写活用谓语动词，动作描写</a:t>
            </a:r>
            <a:r>
              <a:rPr lang="zh-CN" altLang="en-US" sz="2400" b="1">
                <a:solidFill>
                  <a:srgbClr val="FFFF00"/>
                </a:solidFill>
                <a:sym typeface="+mn-ea"/>
              </a:rPr>
              <a:t>精准传神</a:t>
            </a:r>
            <a:r>
              <a:rPr lang="zh-CN" altLang="en-US" sz="2400" b="1">
                <a:solidFill>
                  <a:srgbClr val="FFFF00"/>
                </a:solidFill>
              </a:rPr>
              <a:t>，观察细致细微，灵活运用简单句，复合句以及其它多种多样的句式结构</a:t>
            </a:r>
            <a:r>
              <a:rPr lang="zh-CN" altLang="en-US" sz="2400" b="1">
                <a:solidFill>
                  <a:srgbClr val="FFFF00"/>
                </a:solidFill>
                <a:sym typeface="+mn-ea"/>
              </a:rPr>
              <a:t>和修辞</a:t>
            </a:r>
            <a:r>
              <a:rPr lang="zh-CN" altLang="en-US" sz="2400" b="1">
                <a:solidFill>
                  <a:srgbClr val="FFFF00"/>
                </a:solidFill>
              </a:rPr>
              <a:t>，才能让文章显得错落有致，有层次感。</a:t>
            </a:r>
            <a:endParaRPr lang="zh-CN" altLang="en-US" sz="2400" b="1">
              <a:solidFill>
                <a:srgbClr val="FFFF00"/>
              </a:solidFill>
            </a:endParaRPr>
          </a:p>
        </p:txBody>
      </p:sp>
      <p:cxnSp>
        <p:nvCxnSpPr>
          <p:cNvPr id="11" name="直接连接符 10"/>
          <p:cNvCxnSpPr/>
          <p:nvPr/>
        </p:nvCxnSpPr>
        <p:spPr>
          <a:xfrm flipV="1">
            <a:off x="7247890" y="3703955"/>
            <a:ext cx="904875" cy="635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2" name="直接连接符 11"/>
          <p:cNvCxnSpPr/>
          <p:nvPr/>
        </p:nvCxnSpPr>
        <p:spPr>
          <a:xfrm>
            <a:off x="5735796" y="3716496"/>
            <a:ext cx="612934" cy="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3" name="直接连接符 12"/>
          <p:cNvCxnSpPr/>
          <p:nvPr/>
        </p:nvCxnSpPr>
        <p:spPr>
          <a:xfrm flipV="1">
            <a:off x="2207260" y="3716655"/>
            <a:ext cx="792480" cy="13970"/>
          </a:xfrm>
          <a:prstGeom prst="line">
            <a:avLst/>
          </a:prstGeom>
          <a:noFill/>
          <a:ln w="28575" cap="flat" cmpd="sng" algn="ctr">
            <a:solidFill>
              <a:srgbClr val="C0000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5" name="直接连接符 14"/>
          <p:cNvCxnSpPr/>
          <p:nvPr/>
        </p:nvCxnSpPr>
        <p:spPr>
          <a:xfrm flipV="1">
            <a:off x="9552305" y="2996565"/>
            <a:ext cx="1728470" cy="6350"/>
          </a:xfrm>
          <a:prstGeom prst="line">
            <a:avLst/>
          </a:prstGeom>
          <a:noFill/>
          <a:ln w="28575" cap="flat" cmpd="sng" algn="ctr">
            <a:solidFill>
              <a:srgbClr val="FFC000">
                <a:lumMod val="50000"/>
              </a:srgbClr>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6" name="直接连接符 15"/>
          <p:cNvCxnSpPr/>
          <p:nvPr/>
        </p:nvCxnSpPr>
        <p:spPr>
          <a:xfrm flipV="1">
            <a:off x="2135505" y="2996565"/>
            <a:ext cx="2664460" cy="14605"/>
          </a:xfrm>
          <a:prstGeom prst="line">
            <a:avLst/>
          </a:prstGeom>
          <a:noFill/>
          <a:ln w="28575" cap="flat" cmpd="sng" algn="ctr">
            <a:solidFill>
              <a:srgbClr val="FFC000">
                <a:lumMod val="50000"/>
              </a:srgbClr>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7" name="直接连接符 16"/>
          <p:cNvCxnSpPr/>
          <p:nvPr/>
        </p:nvCxnSpPr>
        <p:spPr>
          <a:xfrm flipV="1">
            <a:off x="6671945" y="2996565"/>
            <a:ext cx="1511935" cy="12700"/>
          </a:xfrm>
          <a:prstGeom prst="line">
            <a:avLst/>
          </a:prstGeom>
          <a:noFill/>
          <a:ln w="28575" cap="flat" cmpd="sng" algn="ctr">
            <a:solidFill>
              <a:srgbClr val="FFC000">
                <a:lumMod val="50000"/>
              </a:srgbClr>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8" name="直接连接符 17"/>
          <p:cNvCxnSpPr/>
          <p:nvPr/>
        </p:nvCxnSpPr>
        <p:spPr>
          <a:xfrm flipV="1">
            <a:off x="1847215" y="4436745"/>
            <a:ext cx="720090" cy="254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9" name="直接连接符 18"/>
          <p:cNvCxnSpPr/>
          <p:nvPr/>
        </p:nvCxnSpPr>
        <p:spPr>
          <a:xfrm flipV="1">
            <a:off x="5375910" y="4434205"/>
            <a:ext cx="792480" cy="2540"/>
          </a:xfrm>
          <a:prstGeom prst="line">
            <a:avLst/>
          </a:prstGeom>
          <a:noFill/>
          <a:ln w="28575" cap="flat" cmpd="sng" algn="ctr">
            <a:solidFill>
              <a:srgbClr val="7030A0"/>
            </a:solidFill>
            <a:prstDash val="solid"/>
            <a:miter lim="800000"/>
          </a:ln>
          <a:effectLst/>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2" name="文本框 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ppt_x</p:attrName>
                                        </p:attrNameLst>
                                      </p:cBhvr>
                                      <p:tavLst>
                                        <p:tav tm="0">
                                          <p:val>
                                            <p:strVal val="#ppt_x-.2"/>
                                          </p:val>
                                        </p:tav>
                                        <p:tav tm="100000">
                                          <p:val>
                                            <p:strVal val="#ppt_x"/>
                                          </p:val>
                                        </p:tav>
                                      </p:tavLst>
                                    </p:anim>
                                    <p:anim calcmode="lin" valueType="num">
                                      <p:cBhvr>
                                        <p:cTn id="19"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6"/>
                                        </p:tgtEl>
                                      </p:cBhvr>
                                    </p:animEffect>
                                  </p:childTnLst>
                                </p:cTn>
                              </p:par>
                              <p:par>
                                <p:cTn id="21" presetID="2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7"/>
                                        </p:tgtEl>
                                      </p:cBhvr>
                                    </p:animEffect>
                                  </p:childTnLst>
                                </p:cTn>
                              </p:par>
                              <p:par>
                                <p:cTn id="26" presetID="2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ppt_x</p:attrName>
                                        </p:attrNameLst>
                                      </p:cBhvr>
                                      <p:tavLst>
                                        <p:tav tm="0">
                                          <p:val>
                                            <p:strVal val="#ppt_x-.2"/>
                                          </p:val>
                                        </p:tav>
                                        <p:tav tm="100000">
                                          <p:val>
                                            <p:strVal val="#ppt_x"/>
                                          </p:val>
                                        </p:tav>
                                      </p:tavLst>
                                    </p:anim>
                                    <p:anim calcmode="lin" valueType="num">
                                      <p:cBhvr>
                                        <p:cTn id="2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ppt_x</p:attrName>
                                        </p:attrNameLst>
                                      </p:cBhvr>
                                      <p:tavLst>
                                        <p:tav tm="0">
                                          <p:val>
                                            <p:strVal val="#ppt_x-.2"/>
                                          </p:val>
                                        </p:tav>
                                        <p:tav tm="100000">
                                          <p:val>
                                            <p:strVal val="#ppt_x"/>
                                          </p:val>
                                        </p:tav>
                                      </p:tavLst>
                                    </p:anim>
                                    <p:anim calcmode="lin" valueType="num">
                                      <p:cBhvr>
                                        <p:cTn id="3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ppt_x</p:attrName>
                                        </p:attrNameLst>
                                      </p:cBhvr>
                                      <p:tavLst>
                                        <p:tav tm="0">
                                          <p:val>
                                            <p:strVal val="#ppt_x-.2"/>
                                          </p:val>
                                        </p:tav>
                                        <p:tav tm="100000">
                                          <p:val>
                                            <p:strVal val="#ppt_x"/>
                                          </p:val>
                                        </p:tav>
                                      </p:tavLst>
                                    </p:anim>
                                    <p:anim calcmode="lin" valueType="num">
                                      <p:cBhvr>
                                        <p:cTn id="4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ppt_x</p:attrName>
                                        </p:attrNameLst>
                                      </p:cBhvr>
                                      <p:tavLst>
                                        <p:tav tm="0">
                                          <p:val>
                                            <p:strVal val="#ppt_x-.2"/>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ppt_x</p:attrName>
                                        </p:attrNameLst>
                                      </p:cBhvr>
                                      <p:tavLst>
                                        <p:tav tm="0">
                                          <p:val>
                                            <p:strVal val="#ppt_x-.2"/>
                                          </p:val>
                                        </p:tav>
                                        <p:tav tm="100000">
                                          <p:val>
                                            <p:strVal val="#ppt_x"/>
                                          </p:val>
                                        </p:tav>
                                      </p:tavLst>
                                    </p:anim>
                                    <p:anim calcmode="lin" valueType="num">
                                      <p:cBhvr>
                                        <p:cTn id="5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2"/>
                                        </p:tgtEl>
                                      </p:cBhvr>
                                    </p:animEffect>
                                  </p:childTnLst>
                                </p:cTn>
                              </p:par>
                              <p:par>
                                <p:cTn id="55" presetID="29"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ppt_x</p:attrName>
                                        </p:attrNameLst>
                                      </p:cBhvr>
                                      <p:tavLst>
                                        <p:tav tm="0">
                                          <p:val>
                                            <p:strVal val="#ppt_x-.2"/>
                                          </p:val>
                                        </p:tav>
                                        <p:tav tm="100000">
                                          <p:val>
                                            <p:strVal val="#ppt_x"/>
                                          </p:val>
                                        </p:tav>
                                      </p:tavLst>
                                    </p:anim>
                                    <p:anim calcmode="lin" valueType="num">
                                      <p:cBhvr>
                                        <p:cTn id="5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1"/>
                                        </p:tgtEl>
                                      </p:cBhvr>
                                    </p:animEffect>
                                  </p:childTnLst>
                                </p:cTn>
                              </p:par>
                              <p:par>
                                <p:cTn id="60" presetID="29"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ppt_x</p:attrName>
                                        </p:attrNameLst>
                                      </p:cBhvr>
                                      <p:tavLst>
                                        <p:tav tm="0">
                                          <p:val>
                                            <p:strVal val="#ppt_x-.2"/>
                                          </p:val>
                                        </p:tav>
                                        <p:tav tm="100000">
                                          <p:val>
                                            <p:strVal val="#ppt_x"/>
                                          </p:val>
                                        </p:tav>
                                      </p:tavLst>
                                    </p:anim>
                                    <p:anim calcmode="lin" valueType="num">
                                      <p:cBhvr>
                                        <p:cTn id="6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9"/>
                                        </p:tgtEl>
                                      </p:cBhvr>
                                    </p:animEffect>
                                  </p:childTnLst>
                                </p:cTn>
                              </p:par>
                              <p:par>
                                <p:cTn id="65" presetID="29"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ppt_x</p:attrName>
                                        </p:attrNameLst>
                                      </p:cBhvr>
                                      <p:tavLst>
                                        <p:tav tm="0">
                                          <p:val>
                                            <p:strVal val="#ppt_x-.2"/>
                                          </p:val>
                                        </p:tav>
                                        <p:tav tm="100000">
                                          <p:val>
                                            <p:strVal val="#ppt_x"/>
                                          </p:val>
                                        </p:tav>
                                      </p:tavLst>
                                    </p:anim>
                                    <p:anim calcmode="lin" valueType="num">
                                      <p:cBhvr>
                                        <p:cTn id="6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8"/>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ppt_x</p:attrName>
                                        </p:attrNameLst>
                                      </p:cBhvr>
                                      <p:tavLst>
                                        <p:tav tm="0">
                                          <p:val>
                                            <p:strVal val="#ppt_x-.2"/>
                                          </p:val>
                                        </p:tav>
                                        <p:tav tm="100000">
                                          <p:val>
                                            <p:strVal val="#ppt_x"/>
                                          </p:val>
                                        </p:tav>
                                      </p:tavLst>
                                    </p:anim>
                                    <p:anim calcmode="lin" valueType="num">
                                      <p:cBhvr>
                                        <p:cTn id="7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p:bldP spid="6" grpId="1"/>
      <p:bldP spid="7" grpId="0"/>
      <p:bldP spid="7" grpId="1"/>
      <p:bldP spid="9" grpId="0"/>
      <p:bldP spid="9" grpId="1"/>
      <p:bldP spid="10" grpId="0"/>
      <p:bldP spid="1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324850"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94715" y="852170"/>
            <a:ext cx="10059670" cy="1014730"/>
          </a:xfrm>
          <a:prstGeom prst="rect">
            <a:avLst/>
          </a:prstGeom>
          <a:noFill/>
        </p:spPr>
        <p:txBody>
          <a:bodyPr wrap="square" rtlCol="0" anchor="t">
            <a:spAutoFit/>
          </a:bodyPr>
          <a:p>
            <a:r>
              <a:rPr lang="en-US" altLang="zh-CN" sz="2400">
                <a:solidFill>
                  <a:srgbClr val="FFFF00"/>
                </a:solidFill>
              </a:rPr>
              <a:t>      </a:t>
            </a:r>
            <a:r>
              <a:rPr lang="zh-CN" altLang="en-US" sz="1800" b="1">
                <a:solidFill>
                  <a:srgbClr val="FFFF00"/>
                </a:solidFill>
                <a:latin typeface="微软雅黑" panose="020B0503020204020204" pitchFamily="34" charset="-122"/>
                <a:ea typeface="微软雅黑" panose="020B0503020204020204" pitchFamily="34" charset="-122"/>
              </a:rPr>
              <a:t>词本无意，意由境生。词汇的意义有理性意义和关联意义，其中关联意义包括：内涵意义（connotative meaning）；语体意义（stylistic meaning）；感情意义（affective meaning）；搭配意义（collective meaning）。</a:t>
            </a:r>
            <a:endParaRPr lang="zh-CN" altLang="en-US" sz="1800"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pic>
        <p:nvPicPr>
          <p:cNvPr id="31"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733" y="3439160"/>
            <a:ext cx="44958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56"/>
          <p:cNvPicPr>
            <a:picLocks noChangeAspect="1"/>
          </p:cNvPicPr>
          <p:nvPr/>
        </p:nvPicPr>
        <p:blipFill>
          <a:blip r:embed="rId4" cstate="print"/>
          <a:srcRect l="25071" t="43610" r="26428" b="11160"/>
          <a:stretch>
            <a:fillRect/>
          </a:stretch>
        </p:blipFill>
        <p:spPr>
          <a:xfrm>
            <a:off x="3997008" y="3607118"/>
            <a:ext cx="4143376" cy="2330450"/>
          </a:xfrm>
          <a:custGeom>
            <a:avLst/>
            <a:gdLst>
              <a:gd name="connsiteX0" fmla="*/ 0 w 4143376"/>
              <a:gd name="connsiteY0" fmla="*/ 0 h 2330450"/>
              <a:gd name="connsiteX1" fmla="*/ 4143376 w 4143376"/>
              <a:gd name="connsiteY1" fmla="*/ 0 h 2330450"/>
              <a:gd name="connsiteX2" fmla="*/ 4143376 w 4143376"/>
              <a:gd name="connsiteY2" fmla="*/ 2330450 h 2330450"/>
              <a:gd name="connsiteX3" fmla="*/ 0 w 4143376"/>
              <a:gd name="connsiteY3" fmla="*/ 2330450 h 2330450"/>
            </a:gdLst>
            <a:ahLst/>
            <a:cxnLst>
              <a:cxn ang="0">
                <a:pos x="connsiteX0" y="connsiteY0"/>
              </a:cxn>
              <a:cxn ang="0">
                <a:pos x="connsiteX1" y="connsiteY1"/>
              </a:cxn>
              <a:cxn ang="0">
                <a:pos x="connsiteX2" y="connsiteY2"/>
              </a:cxn>
              <a:cxn ang="0">
                <a:pos x="connsiteX3" y="connsiteY3"/>
              </a:cxn>
            </a:cxnLst>
            <a:rect l="l" t="t" r="r" b="b"/>
            <a:pathLst>
              <a:path w="4143376" h="2330450">
                <a:moveTo>
                  <a:pt x="0" y="0"/>
                </a:moveTo>
                <a:lnTo>
                  <a:pt x="4143376" y="0"/>
                </a:lnTo>
                <a:lnTo>
                  <a:pt x="4143376" y="2330450"/>
                </a:lnTo>
                <a:lnTo>
                  <a:pt x="0" y="2330450"/>
                </a:lnTo>
                <a:close/>
              </a:path>
            </a:pathLst>
          </a:custGeom>
        </p:spPr>
      </p:pic>
      <p:sp>
        <p:nvSpPr>
          <p:cNvPr id="7" name="Oval 6"/>
          <p:cNvSpPr/>
          <p:nvPr/>
        </p:nvSpPr>
        <p:spPr>
          <a:xfrm>
            <a:off x="8615998" y="4593590"/>
            <a:ext cx="995362" cy="993775"/>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9" name="Oval 10"/>
          <p:cNvSpPr/>
          <p:nvPr/>
        </p:nvSpPr>
        <p:spPr>
          <a:xfrm>
            <a:off x="8111808" y="2239328"/>
            <a:ext cx="993775" cy="995362"/>
          </a:xfrm>
          <a:prstGeom prst="ellipse">
            <a:avLst/>
          </a:prstGeom>
          <a:solidFill>
            <a:srgbClr val="24748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10" name="Oval 14"/>
          <p:cNvSpPr/>
          <p:nvPr/>
        </p:nvSpPr>
        <p:spPr>
          <a:xfrm flipH="1">
            <a:off x="2711133" y="3100070"/>
            <a:ext cx="995362" cy="995363"/>
          </a:xfrm>
          <a:prstGeom prst="ellipse">
            <a:avLst/>
          </a:prstGeom>
          <a:solidFill>
            <a:srgbClr val="24748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36" name="Oval 18"/>
          <p:cNvSpPr/>
          <p:nvPr/>
        </p:nvSpPr>
        <p:spPr>
          <a:xfrm flipH="1">
            <a:off x="2571433" y="4721225"/>
            <a:ext cx="995362" cy="995363"/>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37" name="Oval 22"/>
          <p:cNvSpPr/>
          <p:nvPr/>
        </p:nvSpPr>
        <p:spPr>
          <a:xfrm>
            <a:off x="5447348" y="1785938"/>
            <a:ext cx="995362" cy="995362"/>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85" dirty="0">
              <a:solidFill>
                <a:prstClr val="white"/>
              </a:solidFill>
            </a:endParaRPr>
          </a:p>
        </p:txBody>
      </p:sp>
      <p:sp>
        <p:nvSpPr>
          <p:cNvPr id="38" name="Title 1"/>
          <p:cNvSpPr txBox="1"/>
          <p:nvPr/>
        </p:nvSpPr>
        <p:spPr bwMode="auto">
          <a:xfrm>
            <a:off x="222885" y="4473575"/>
            <a:ext cx="2908935" cy="78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rPr>
              <a:t>能识别其口头与笔头形式；</a:t>
            </a:r>
            <a:endPar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r>
              <a:rPr lang="en-US" altLang="zh-CN" sz="1600" b="1">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rPr>
              <a:t>能随时回忆起其词义及形式；</a:t>
            </a:r>
            <a:endPar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Title 1"/>
          <p:cNvSpPr txBox="1"/>
          <p:nvPr/>
        </p:nvSpPr>
        <p:spPr bwMode="auto">
          <a:xfrm>
            <a:off x="479425" y="2564765"/>
            <a:ext cx="3637280" cy="143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能把它与相应的实物或概念联系起来；</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能以适当的语法形式应用它；</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能以公认的方式读出它；</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能正确地拼写出来；</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itle 1"/>
          <p:cNvSpPr txBox="1"/>
          <p:nvPr/>
        </p:nvSpPr>
        <p:spPr bwMode="auto">
          <a:xfrm>
            <a:off x="4462145" y="2708910"/>
            <a:ext cx="32537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dirty="0">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7. </a:t>
            </a:r>
            <a:r>
              <a:rPr lang="zh-CN" altLang="en-US" sz="1600" b="1" dirty="0">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知道它以什么方式与其他词结合(即它的正确搭配形式)；</a:t>
            </a:r>
            <a:endParaRPr lang="zh-CN" altLang="en-US" sz="16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90000"/>
              </a:lnSpc>
              <a:spcBef>
                <a:spcPct val="0"/>
              </a:spcBef>
              <a:spcAft>
                <a:spcPct val="0"/>
              </a:spcAft>
            </a:pPr>
            <a:endParaRPr lang="en-US" altLang="zh-CN" sz="4000" b="1" dirty="0">
              <a:solidFill>
                <a:prstClr val="white"/>
              </a:solidFill>
            </a:endParaRPr>
          </a:p>
        </p:txBody>
      </p:sp>
      <p:sp>
        <p:nvSpPr>
          <p:cNvPr id="41" name="Title 1"/>
          <p:cNvSpPr txBox="1"/>
          <p:nvPr/>
        </p:nvSpPr>
        <p:spPr bwMode="auto">
          <a:xfrm>
            <a:off x="8832215" y="2708910"/>
            <a:ext cx="2588260" cy="117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8. </a:t>
            </a:r>
            <a:r>
              <a:rPr lang="zh-CN" altLang="en-US" sz="1600" b="1">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了解它与词群中其他词的关系(即同义反义关系和上下文关系等)；</a:t>
            </a:r>
            <a:endPar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ts val="2520"/>
              </a:lnSpc>
              <a:spcBef>
                <a:spcPct val="0"/>
              </a:spcBef>
              <a:spcAft>
                <a:spcPct val="0"/>
              </a:spcAft>
            </a:pPr>
            <a:endParaRPr lang="en-US" altLang="zh-CN" sz="4000" b="1">
              <a:solidFill>
                <a:prstClr val="white"/>
              </a:solidFill>
            </a:endParaRPr>
          </a:p>
        </p:txBody>
      </p:sp>
      <p:sp>
        <p:nvSpPr>
          <p:cNvPr id="42" name="Title 1"/>
          <p:cNvSpPr txBox="1"/>
          <p:nvPr/>
        </p:nvSpPr>
        <p:spPr bwMode="auto">
          <a:xfrm>
            <a:off x="9105900" y="5229225"/>
            <a:ext cx="256984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ts val="2520"/>
              </a:lnSpc>
              <a:spcBef>
                <a:spcPct val="0"/>
              </a:spcBef>
              <a:spcAft>
                <a:spcPct val="0"/>
              </a:spcAft>
            </a:pPr>
            <a:r>
              <a:rPr lang="en-US" altLang="zh-CN" sz="1600" b="1">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9. </a:t>
            </a:r>
            <a:r>
              <a:rPr lang="zh-CN" altLang="en-US" sz="1600" b="1">
                <a:solidFill>
                  <a:schemeClr val="accent3">
                    <a:lumMod val="60000"/>
                    <a:lumOff val="40000"/>
                  </a:schemeClr>
                </a:solidFill>
                <a:latin typeface="微软雅黑" panose="020B0503020204020204" pitchFamily="34" charset="-122"/>
                <a:ea typeface="微软雅黑" panose="020B0503020204020204" pitchFamily="34" charset="-122"/>
                <a:sym typeface="Arial" panose="020B0604020202020204" pitchFamily="34" charset="0"/>
              </a:rPr>
              <a:t>明白它的内在含义及其关联意义，能将它用于合宜的语体及适当的语境中。</a:t>
            </a:r>
            <a:endParaRPr lang="zh-CN" altLang="en-US" sz="16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90000"/>
              </a:lnSpc>
              <a:spcBef>
                <a:spcPct val="0"/>
              </a:spcBef>
              <a:spcAft>
                <a:spcPct val="0"/>
              </a:spcAft>
            </a:pPr>
            <a:endParaRPr lang="en-US" altLang="zh-CN" sz="4000" b="1">
              <a:solidFill>
                <a:prstClr val="white"/>
              </a:solidFill>
            </a:endParaRPr>
          </a:p>
        </p:txBody>
      </p:sp>
      <p:sp>
        <p:nvSpPr>
          <p:cNvPr id="44" name="AutoShape 29"/>
          <p:cNvSpPr/>
          <p:nvPr/>
        </p:nvSpPr>
        <p:spPr bwMode="auto">
          <a:xfrm>
            <a:off x="8976360" y="4796473"/>
            <a:ext cx="406400" cy="368300"/>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45" name="AutoShape 59"/>
          <p:cNvSpPr/>
          <p:nvPr/>
        </p:nvSpPr>
        <p:spPr bwMode="auto">
          <a:xfrm>
            <a:off x="8471853" y="2564765"/>
            <a:ext cx="407987" cy="40640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46" name="AutoShape 104"/>
          <p:cNvSpPr/>
          <p:nvPr/>
        </p:nvSpPr>
        <p:spPr bwMode="auto">
          <a:xfrm>
            <a:off x="2855595" y="5084763"/>
            <a:ext cx="407988"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47" name="AutoShape 128"/>
          <p:cNvSpPr/>
          <p:nvPr/>
        </p:nvSpPr>
        <p:spPr bwMode="auto">
          <a:xfrm>
            <a:off x="3004820" y="3394075"/>
            <a:ext cx="407988" cy="40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48" name="AutoShape 139"/>
          <p:cNvSpPr/>
          <p:nvPr/>
        </p:nvSpPr>
        <p:spPr bwMode="auto">
          <a:xfrm>
            <a:off x="5761673" y="2060575"/>
            <a:ext cx="406400" cy="39528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15" name="文本框 14"/>
          <p:cNvSpPr txBox="1"/>
          <p:nvPr/>
        </p:nvSpPr>
        <p:spPr>
          <a:xfrm>
            <a:off x="4070985" y="3781425"/>
            <a:ext cx="4095115" cy="1938020"/>
          </a:xfrm>
          <a:prstGeom prst="rect">
            <a:avLst/>
          </a:prstGeom>
          <a:noFill/>
        </p:spPr>
        <p:txBody>
          <a:bodyPr wrap="square" rtlCol="0" anchor="t">
            <a:spAutoFit/>
          </a:bodyPr>
          <a:p>
            <a:r>
              <a:rPr lang="zh-CN" altLang="en-US" sz="2400" b="1">
                <a:solidFill>
                  <a:schemeClr val="bg1"/>
                </a:solidFill>
                <a:sym typeface="+mn-ea"/>
              </a:rPr>
              <a:t>芬兰学者罗尔夫·帕尔姆伯格1986年在《英语教学论坛》杂志上撰文指出：</a:t>
            </a:r>
            <a:r>
              <a:rPr lang="zh-CN" altLang="en-US" sz="2400" b="1">
                <a:solidFill>
                  <a:srgbClr val="FF0000"/>
                </a:solidFill>
                <a:sym typeface="+mn-ea"/>
              </a:rPr>
              <a:t>真正认识一个外语词汇要求学习者做到：</a:t>
            </a:r>
            <a:endParaRPr lang="zh-CN" altLang="en-US"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496570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fontAlgn="base">
              <a:buClrTx/>
              <a:buSzTx/>
              <a:buFont typeface="Wingdings" panose="05000000000000000000" pitchFamily="2" charset="2"/>
              <a:defRPr/>
            </a:pPr>
            <a:r>
              <a:rPr lang="zh-CN" altLang="en-US" sz="240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ea"/>
              </a:rPr>
              <a:t>八次高考读后续写：</a:t>
            </a:r>
            <a:r>
              <a:rPr lang="zh-CN" altLang="en-US" sz="2400" noProof="0" dirty="0">
                <a:ln>
                  <a:noFill/>
                </a:ln>
                <a:solidFill>
                  <a:srgbClr val="FFFF00"/>
                </a:solidFill>
                <a:effectLst/>
                <a:uLnTx/>
                <a:uFillTx/>
                <a:latin typeface="微软雅黑" panose="020B0503020204020204" pitchFamily="34" charset="-122"/>
                <a:ea typeface="微软雅黑" panose="020B0503020204020204" pitchFamily="34" charset="-122"/>
                <a:cs typeface="+mn-ea"/>
                <a:sym typeface="+mn-ea"/>
              </a:rPr>
              <a:t>对比分析</a:t>
            </a:r>
            <a:endParaRPr lang="en-US" sz="2400" b="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3"/>
            </p:custDataLst>
          </p:nvPr>
        </p:nvGraphicFramePr>
        <p:xfrm>
          <a:off x="264160" y="871855"/>
          <a:ext cx="11644630" cy="4697730"/>
        </p:xfrm>
        <a:graphic>
          <a:graphicData uri="http://schemas.openxmlformats.org/drawingml/2006/table">
            <a:tbl>
              <a:tblPr firstRow="1" bandRow="1">
                <a:effectLst/>
                <a:tableStyleId>{5940675A-B579-460E-94D1-54222C63F5DA}</a:tableStyleId>
              </a:tblPr>
              <a:tblGrid>
                <a:gridCol w="1344295"/>
                <a:gridCol w="1366520"/>
                <a:gridCol w="1229360"/>
                <a:gridCol w="1282700"/>
                <a:gridCol w="1249045"/>
                <a:gridCol w="1316990"/>
                <a:gridCol w="1222375"/>
                <a:gridCol w="1330960"/>
                <a:gridCol w="1302385"/>
              </a:tblGrid>
              <a:tr h="55118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考试时间</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DAEDEF">
                        <a:lumMod val="25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2016.10</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2017.06</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2017.10</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2018.06</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2020.01</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2020.07</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2020.07(</a:t>
                      </a:r>
                      <a:r>
                        <a:rPr lang="zh-CN" altLang="en-US" sz="2000" b="1" dirty="0">
                          <a:solidFill>
                            <a:srgbClr val="FFFFFF"/>
                          </a:solidFill>
                          <a:latin typeface="宋体" panose="02010600030101010101" pitchFamily="2" charset="-122"/>
                          <a:ea typeface="宋体" panose="02010600030101010101" pitchFamily="2" charset="-122"/>
                        </a:rPr>
                        <a:t>山东</a:t>
                      </a: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2021.01</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r>
              <a:tr h="72390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主旨大意</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sz="2000" b="1" dirty="0">
                          <a:solidFill>
                            <a:srgbClr val="FFFFFF"/>
                          </a:solidFill>
                          <a:ea typeface="宋体" panose="02010600030101010101" pitchFamily="2" charset="-122"/>
                        </a:rPr>
                        <a:t>丛林逃生</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sz="2000" b="1" dirty="0">
                          <a:solidFill>
                            <a:srgbClr val="FFFFFF"/>
                          </a:solidFill>
                          <a:ea typeface="宋体" panose="02010600030101010101" pitchFamily="2" charset="-122"/>
                        </a:rPr>
                        <a:t>狼口脱险</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Arial" panose="020B0604020202020204" pitchFamily="34" charset="0"/>
                          <a:ea typeface="宋体" panose="02010600030101010101" pitchFamily="2" charset="-122"/>
                        </a:rPr>
                        <a:t>健忘妈妈</a:t>
                      </a:r>
                      <a:r>
                        <a:rPr lang="zh-CN" sz="2000" b="1" dirty="0">
                          <a:solidFill>
                            <a:srgbClr val="FFFFFF"/>
                          </a:solidFill>
                          <a:ea typeface="宋体" panose="02010600030101010101" pitchFamily="2" charset="-122"/>
                        </a:rPr>
                        <a:t>旅行</a:t>
                      </a:r>
                      <a:r>
                        <a:rPr lang="zh-CN" altLang="en-US" sz="2000" b="1" dirty="0">
                          <a:solidFill>
                            <a:srgbClr val="FFFFFF"/>
                          </a:solidFill>
                          <a:latin typeface="Arial" panose="020B0604020202020204" pitchFamily="34" charset="0"/>
                          <a:ea typeface="宋体" panose="02010600030101010101" pitchFamily="2" charset="-122"/>
                        </a:rPr>
                        <a:t>记</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sz="2000" b="1" dirty="0">
                          <a:solidFill>
                            <a:srgbClr val="FFFFFF"/>
                          </a:solidFill>
                          <a:ea typeface="宋体" panose="02010600030101010101" pitchFamily="2" charset="-122"/>
                        </a:rPr>
                        <a:t>父子寻路</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为狗找伴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和北极熊面对面</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度过经济难关</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南瓜卡头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r>
              <a:tr h="525780">
                <a:tc rowSpan="2">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篇章结构</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概括</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具体</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dirty="0">
                          <a:solidFill>
                            <a:srgbClr val="FFFFFF"/>
                          </a:solidFill>
                          <a:latin typeface="Arial" panose="020B0604020202020204" pitchFamily="34" charset="0"/>
                          <a:ea typeface="宋体" panose="02010600030101010101" pitchFamily="2" charset="-122"/>
                          <a:sym typeface="华文隶书" panose="02010800040101010101" charset="-122"/>
                        </a:rPr>
                        <a:t>问题</a:t>
                      </a:r>
                      <a:r>
                        <a:rPr lang="en-US" altLang="zh-CN" sz="1600" b="1" dirty="0">
                          <a:solidFill>
                            <a:srgbClr val="FFFFFF"/>
                          </a:solidFill>
                          <a:latin typeface="Arial" panose="020B0604020202020204" pitchFamily="34" charset="0"/>
                          <a:ea typeface="宋体" panose="02010600030101010101" pitchFamily="2" charset="-122"/>
                          <a:sym typeface="华文隶书" panose="02010800040101010101" charset="-122"/>
                        </a:rPr>
                        <a:t>--</a:t>
                      </a:r>
                      <a:r>
                        <a:rPr lang="zh-CN" altLang="en-US" sz="1600" b="1" dirty="0">
                          <a:solidFill>
                            <a:srgbClr val="FFFFFF"/>
                          </a:solidFill>
                          <a:latin typeface="Arial" panose="020B0604020202020204" pitchFamily="34" charset="0"/>
                          <a:ea typeface="宋体" panose="02010600030101010101" pitchFamily="2" charset="-122"/>
                          <a:sym typeface="华文隶书" panose="02010800040101010101" charset="-122"/>
                        </a:rPr>
                        <a:t>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r>
              <a:tr h="429260">
                <a:tc vMerge="1">
                  <a:tcPr marL="68580" marR="68580" marT="34290" marB="34290" anchor="ctr">
                    <a:solidFill>
                      <a:srgbClr val="DAEDEF">
                        <a:lumMod val="25000"/>
                      </a:srgbClr>
                    </a:solidFill>
                  </a:tcPr>
                </a:tc>
                <a:tc gridSpan="8">
                  <a:txBody>
                    <a:bodyPr/>
                    <a:p>
                      <a:pPr indent="0" 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“冲突-危机-解决模式”是读后续写常见的叙事结构</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hMerge="1">
                  <a:tcPr marL="68580" marR="68580" marT="34290" marB="34290" anchor="ctr">
                    <a:solidFill>
                      <a:srgbClr val="2D2D8A">
                        <a:lumMod val="60000"/>
                        <a:lumOff val="40000"/>
                      </a:srgbClr>
                    </a:solidFill>
                  </a:tcPr>
                </a:tc>
                <a:tc hMerge="1">
                  <a:tcPr marL="68580" marR="68580" marT="34290" marB="34290" anchor="ctr">
                    <a:solidFill>
                      <a:srgbClr val="2D2D8A">
                        <a:lumMod val="60000"/>
                        <a:lumOff val="40000"/>
                      </a:srgbClr>
                    </a:solidFill>
                  </a:tcPr>
                </a:tc>
                <a:tc hMerge="1">
                  <a:tcPr marL="68580" marR="68580" marT="34290" marB="34290" anchor="ctr">
                    <a:solidFill>
                      <a:srgbClr val="2D2D8A">
                        <a:lumMod val="60000"/>
                        <a:lumOff val="40000"/>
                      </a:srgbClr>
                    </a:solidFill>
                  </a:tcPr>
                </a:tc>
                <a:tc hMerge="1">
                  <a:tcPr marL="68580" marR="68580" marT="34290" marB="34290" anchor="ctr">
                    <a:solidFill>
                      <a:srgbClr val="2D2D8A">
                        <a:lumMod val="60000"/>
                        <a:lumOff val="40000"/>
                      </a:srgbClr>
                    </a:solidFill>
                  </a:tcPr>
                </a:tc>
                <a:tc hMerge="1">
                  <a:tcPr marL="68580" marR="68580" marT="34290" marB="34290" anchor="ctr">
                    <a:solidFill>
                      <a:srgbClr val="333399"/>
                    </a:solidFill>
                  </a:tcPr>
                </a:tc>
                <a:tc hMerge="1">
                  <a:tcPr marL="68580" marR="68580" marT="34290" marB="34290" anchor="ctr">
                    <a:solidFill>
                      <a:srgbClr val="333399"/>
                    </a:solidFill>
                  </a:tcPr>
                </a:tc>
                <a:tc hMerge="1">
                  <a:tcPr marL="68580" marR="68580" marT="34290" marB="34290" anchor="ctr">
                    <a:solidFill>
                      <a:srgbClr val="333399"/>
                    </a:solidFill>
                  </a:tcPr>
                </a:tc>
              </a:tr>
              <a:tr h="518795">
                <a:tc>
                  <a:txBody>
                    <a:bodyPr/>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主题语境</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人与自然</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人与自然</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人与社会</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人与自然</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人与社会</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人与自然</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人与社会</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人与社会</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960120">
                <a:tc>
                  <a:txBody>
                    <a:bodyPr/>
                    <a:p>
                      <a:pPr algn="ctr" fontAlgn="ctr">
                        <a:lnSpc>
                          <a:spcPct val="190000"/>
                        </a:lnSpc>
                      </a:pPr>
                      <a:r>
                        <a:rPr lang="zh-CN" altLang="en-US" sz="2000" b="1" kern="1200" dirty="0">
                          <a:solidFill>
                            <a:srgbClr val="FFFFFF"/>
                          </a:solidFill>
                          <a:latin typeface="Arial" panose="020B0604020202020204" pitchFamily="34" charset="0"/>
                          <a:ea typeface="宋体" panose="02010600030101010101" pitchFamily="2" charset="-122"/>
                          <a:cs typeface="+mn-ea"/>
                        </a:rPr>
                        <a:t>场景特点</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sz="2000" b="1" dirty="0">
                          <a:solidFill>
                            <a:srgbClr val="FFFFFF"/>
                          </a:solidFill>
                          <a:ea typeface="宋体" panose="02010600030101010101" pitchFamily="2" charset="-122"/>
                        </a:rPr>
                        <a:t>丛林、直升机、外套</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sz="2000" b="1" dirty="0">
                          <a:solidFill>
                            <a:srgbClr val="FFFFFF"/>
                          </a:solidFill>
                          <a:ea typeface="宋体" panose="02010600030101010101" pitchFamily="2" charset="-122"/>
                        </a:rPr>
                        <a:t>夏日下午、自行车、汽车等</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sz="2000" b="1" dirty="0">
                          <a:solidFill>
                            <a:srgbClr val="FFFFFF"/>
                          </a:solidFill>
                          <a:ea typeface="宋体" panose="02010600030101010101" pitchFamily="2" charset="-122"/>
                        </a:rPr>
                        <a:t>开车旅行探亲</a:t>
                      </a:r>
                      <a:r>
                        <a:rPr lang="zh-CN" altLang="en-US" sz="2000" b="1" dirty="0">
                          <a:solidFill>
                            <a:srgbClr val="FFFFFF"/>
                          </a:solidFill>
                          <a:latin typeface="Arial" panose="020B0604020202020204" pitchFamily="34" charset="0"/>
                          <a:ea typeface="宋体" panose="02010600030101010101" pitchFamily="2" charset="-122"/>
                        </a:rPr>
                        <a:t>、沿途风光</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sz="2000" b="1" dirty="0">
                          <a:solidFill>
                            <a:srgbClr val="FFFFFF"/>
                          </a:solidFill>
                          <a:ea typeface="宋体" panose="02010600030101010101" pitchFamily="2" charset="-122"/>
                        </a:rPr>
                        <a:t>农场、河流、兔子、骑马</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altLang="en-US" sz="2000" b="1" dirty="0">
                          <a:solidFill>
                            <a:srgbClr val="FFFFFF"/>
                          </a:solidFill>
                          <a:latin typeface="宋体" panose="02010600030101010101" pitchFamily="2" charset="-122"/>
                          <a:ea typeface="宋体" panose="02010600030101010101" pitchFamily="2" charset="-122"/>
                        </a:rPr>
                        <a:t>人与狗的相互陪伴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altLang="en-US" sz="2000" b="1" dirty="0">
                          <a:solidFill>
                            <a:srgbClr val="FFFFFF"/>
                          </a:solidFill>
                          <a:latin typeface="宋体" panose="02010600030101010101" pitchFamily="2" charset="-122"/>
                          <a:ea typeface="宋体" panose="02010600030101010101" pitchFamily="2" charset="-122"/>
                        </a:rPr>
                        <a:t>营地、相机、直升机</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altLang="en-US" sz="2000" b="1" dirty="0">
                          <a:solidFill>
                            <a:srgbClr val="FFFFFF"/>
                          </a:solidFill>
                          <a:latin typeface="宋体" panose="02010600030101010101" pitchFamily="2" charset="-122"/>
                          <a:ea typeface="宋体" panose="02010600030101010101" pitchFamily="2" charset="-122"/>
                        </a:rPr>
                        <a:t>经济危机、社区、爆米花、</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buNone/>
                      </a:pPr>
                      <a:r>
                        <a:rPr lang="zh-CN" altLang="en-US" sz="2000" b="1" dirty="0">
                          <a:solidFill>
                            <a:srgbClr val="FFFFFF"/>
                          </a:solidFill>
                          <a:latin typeface="宋体" panose="02010600030101010101" pitchFamily="2" charset="-122"/>
                          <a:ea typeface="宋体" panose="02010600030101010101" pitchFamily="2" charset="-122"/>
                        </a:rPr>
                        <a:t>厨房、相机</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r>
              <a:tr h="371475">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rPr>
                        <a:t>情感态度</a:t>
                      </a:r>
                      <a:endPar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友情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kumimoji="0" lang="zh-CN" altLang="en-US" sz="2000" b="1"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ea"/>
                        </a:rPr>
                        <a:t>亲情</a:t>
                      </a:r>
                      <a:endParaRPr kumimoji="0" lang="zh-CN" altLang="en-US" sz="2000" b="1"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sym typeface="+mn-ea"/>
                        </a:rPr>
                        <a:t>人间真情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sym typeface="+mn-ea"/>
                        </a:rPr>
                        <a:t>亲情</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442595">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rPr>
                        <a:t>思维特点</a:t>
                      </a:r>
                      <a:endPar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gridSpan="8">
                  <a:txBody>
                    <a:bodyPr/>
                    <a:p>
                      <a:pPr algn="ctr">
                        <a:buNone/>
                      </a:pPr>
                      <a:r>
                        <a:rPr lang="zh-CN" altLang="en-US" sz="2000" b="1" dirty="0">
                          <a:solidFill>
                            <a:srgbClr val="FF0000"/>
                          </a:solidFill>
                          <a:latin typeface="宋体" panose="02010600030101010101" pitchFamily="2" charset="-122"/>
                          <a:ea typeface="宋体" panose="02010600030101010101" pitchFamily="2" charset="-122"/>
                        </a:rPr>
                        <a:t>平衡</a:t>
                      </a:r>
                      <a:r>
                        <a:rPr lang="zh-CN" altLang="en-US" sz="2000" b="1" dirty="0">
                          <a:solidFill>
                            <a:srgbClr val="FFFF00"/>
                          </a:solidFill>
                          <a:latin typeface="宋体" panose="02010600030101010101" pitchFamily="2" charset="-122"/>
                          <a:ea typeface="宋体" panose="02010600030101010101" pitchFamily="2" charset="-122"/>
                        </a:rPr>
                        <a:t>限定性与开放性</a:t>
                      </a:r>
                      <a:r>
                        <a:rPr lang="zh-CN" altLang="en-US" sz="2000" b="1" dirty="0">
                          <a:solidFill>
                            <a:srgbClr val="FFFFFF"/>
                          </a:solidFill>
                          <a:latin typeface="宋体" panose="02010600030101010101" pitchFamily="2" charset="-122"/>
                          <a:ea typeface="宋体" panose="02010600030101010101" pitchFamily="2" charset="-122"/>
                        </a:rPr>
                        <a:t>、</a:t>
                      </a:r>
                      <a:r>
                        <a:rPr lang="zh-CN" altLang="en-US" sz="2000" b="1" dirty="0">
                          <a:solidFill>
                            <a:srgbClr val="FFFF00"/>
                          </a:solidFill>
                          <a:latin typeface="宋体" panose="02010600030101010101" pitchFamily="2" charset="-122"/>
                          <a:ea typeface="宋体" panose="02010600030101010101" pitchFamily="2" charset="-122"/>
                        </a:rPr>
                        <a:t>逻辑性思维</a:t>
                      </a:r>
                      <a:r>
                        <a:rPr lang="zh-CN" altLang="en-US" sz="2000" b="1" dirty="0">
                          <a:solidFill>
                            <a:srgbClr val="FFFFFF"/>
                          </a:solidFill>
                          <a:latin typeface="宋体" panose="02010600030101010101" pitchFamily="2" charset="-122"/>
                          <a:ea typeface="宋体" panose="02010600030101010101" pitchFamily="2" charset="-122"/>
                        </a:rPr>
                        <a:t>与</a:t>
                      </a:r>
                      <a:r>
                        <a:rPr lang="zh-CN" altLang="en-US" sz="2000" b="1" dirty="0">
                          <a:solidFill>
                            <a:srgbClr val="FFFF00"/>
                          </a:solidFill>
                          <a:latin typeface="宋体" panose="02010600030101010101" pitchFamily="2" charset="-122"/>
                          <a:ea typeface="宋体" panose="02010600030101010101" pitchFamily="2" charset="-122"/>
                        </a:rPr>
                        <a:t>创造性思维</a:t>
                      </a:r>
                      <a:r>
                        <a:rPr lang="zh-CN" altLang="en-US" sz="2000" b="1" dirty="0">
                          <a:solidFill>
                            <a:srgbClr val="FFFFFF"/>
                          </a:solidFill>
                          <a:latin typeface="宋体" panose="02010600030101010101" pitchFamily="2" charset="-122"/>
                          <a:ea typeface="宋体" panose="02010600030101010101" pitchFamily="2" charset="-122"/>
                        </a:rPr>
                        <a:t>、</a:t>
                      </a:r>
                      <a:r>
                        <a:rPr lang="zh-CN" altLang="en-US" sz="2000" b="1" dirty="0">
                          <a:solidFill>
                            <a:srgbClr val="FFFF00"/>
                          </a:solidFill>
                          <a:latin typeface="宋体" panose="02010600030101010101" pitchFamily="2" charset="-122"/>
                          <a:ea typeface="宋体" panose="02010600030101010101" pitchFamily="2" charset="-122"/>
                        </a:rPr>
                        <a:t>理顺</a:t>
                      </a:r>
                      <a:r>
                        <a:rPr lang="zh-CN" altLang="en-US" sz="2000" b="1" dirty="0">
                          <a:solidFill>
                            <a:srgbClr val="FFFFFF"/>
                          </a:solidFill>
                          <a:latin typeface="宋体" panose="02010600030101010101" pitchFamily="2" charset="-122"/>
                          <a:ea typeface="宋体" panose="02010600030101010101" pitchFamily="2" charset="-122"/>
                        </a:rPr>
                        <a:t>与</a:t>
                      </a:r>
                      <a:r>
                        <a:rPr lang="zh-CN" altLang="en-US" sz="2000" b="1" dirty="0">
                          <a:solidFill>
                            <a:srgbClr val="FFFF00"/>
                          </a:solidFill>
                          <a:latin typeface="宋体" panose="02010600030101010101" pitchFamily="2" charset="-122"/>
                          <a:ea typeface="宋体" panose="02010600030101010101" pitchFamily="2" charset="-122"/>
                        </a:rPr>
                        <a:t>顺理</a:t>
                      </a:r>
                      <a:r>
                        <a:rPr lang="zh-CN" altLang="en-US" sz="2000" b="1" dirty="0">
                          <a:solidFill>
                            <a:srgbClr val="FFFFFF"/>
                          </a:solidFill>
                          <a:latin typeface="宋体" panose="02010600030101010101" pitchFamily="2" charset="-122"/>
                          <a:ea typeface="宋体" panose="02010600030101010101" pitchFamily="2" charset="-122"/>
                        </a:rPr>
                        <a:t>的关系</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50000"/>
                      </a:srgbClr>
                    </a:solidFill>
                  </a:tcPr>
                </a:tc>
                <a:tc hMerge="1">
                  <a:tcPr anchor="ctr">
                    <a:solidFill>
                      <a:srgbClr val="333399"/>
                    </a:solidFill>
                  </a:tcPr>
                </a:tc>
                <a:tc hMerge="1">
                  <a:tcPr anchor="ctr">
                    <a:solidFill>
                      <a:srgbClr val="333399"/>
                    </a:solidFill>
                  </a:tcPr>
                </a:tc>
                <a:tc hMerge="1">
                  <a:tcPr anchor="ctr">
                    <a:solidFill>
                      <a:srgbClr val="333399"/>
                    </a:solidFill>
                  </a:tcPr>
                </a:tc>
                <a:tc hMerge="1">
                  <a:tcPr anchor="ctr">
                    <a:solidFill>
                      <a:srgbClr val="333399"/>
                    </a:solidFill>
                  </a:tcPr>
                </a:tc>
                <a:tc hMerge="1">
                  <a:tcPr anchor="ctr">
                    <a:solidFill>
                      <a:srgbClr val="333399"/>
                    </a:solidFill>
                  </a:tcPr>
                </a:tc>
                <a:tc hMerge="1">
                  <a:tcPr anchor="ctr">
                    <a:solidFill>
                      <a:srgbClr val="2D2D8A">
                        <a:lumMod val="50000"/>
                      </a:srgbClr>
                    </a:solidFill>
                  </a:tcPr>
                </a:tc>
                <a:tc hMerge="1">
                  <a:tcPr anchor="ctr">
                    <a:solidFill>
                      <a:srgbClr val="2D2D8A">
                        <a:lumMod val="50000"/>
                      </a:srgbClr>
                    </a:solidFill>
                  </a:tcPr>
                </a:tc>
              </a:tr>
            </a:tbl>
          </a:graphicData>
        </a:graphic>
      </p:graphicFrame>
      <p:sp>
        <p:nvSpPr>
          <p:cNvPr id="17" name="椭圆 16"/>
          <p:cNvSpPr/>
          <p:nvPr/>
        </p:nvSpPr>
        <p:spPr>
          <a:xfrm>
            <a:off x="9408160" y="3284855"/>
            <a:ext cx="2471420" cy="535940"/>
          </a:xfrm>
          <a:prstGeom prst="ellipse">
            <a:avLst/>
          </a:prstGeom>
          <a:noFill/>
          <a:ln w="38100" cap="flat" cmpd="sng" algn="ctr">
            <a:solidFill>
              <a:srgbClr val="FF0000"/>
            </a:solidFill>
            <a:prstDash val="solid"/>
            <a:miter lim="800000"/>
          </a:ln>
          <a:effectLst/>
        </p:spPr>
        <p:txBody>
          <a:bodyPr anchor="ctr"/>
          <a:p>
            <a:pPr marL="0" marR="0" lvl="0" indent="0" algn="ctr"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00"/>
              </a:solidFill>
              <a:effectLst/>
              <a:uLnTx/>
              <a:uFillTx/>
              <a:latin typeface="Arial" panose="020B0604020202020204"/>
              <a:ea typeface="华文隶书" panose="02010800040101010101" charset="-122"/>
              <a:cs typeface="华文隶书" panose="02010800040101010101" charset="-122"/>
            </a:endParaRPr>
          </a:p>
        </p:txBody>
      </p:sp>
      <p:sp>
        <p:nvSpPr>
          <p:cNvPr id="7" name="文本框 6"/>
          <p:cNvSpPr txBox="1"/>
          <p:nvPr/>
        </p:nvSpPr>
        <p:spPr>
          <a:xfrm>
            <a:off x="229235" y="5692140"/>
            <a:ext cx="11650345" cy="1076325"/>
          </a:xfrm>
          <a:prstGeom prst="rect">
            <a:avLst/>
          </a:prstGeom>
          <a:noFill/>
        </p:spPr>
        <p:txBody>
          <a:bodyPr wrap="square" rtlCol="0" anchor="t">
            <a:spAutoFit/>
          </a:bodyPr>
          <a:p>
            <a:r>
              <a:rPr lang="en-US" altLang="zh-CN" sz="2400" b="1">
                <a:solidFill>
                  <a:schemeClr val="bg1"/>
                </a:solidFill>
              </a:rPr>
              <a:t>   </a:t>
            </a:r>
            <a:r>
              <a:rPr lang="zh-CN" altLang="en-US" sz="2000" b="1">
                <a:solidFill>
                  <a:schemeClr val="bg1"/>
                </a:solidFill>
              </a:rPr>
              <a:t>读后续写的考查越来越重视对于</a:t>
            </a:r>
            <a:r>
              <a:rPr lang="zh-CN" altLang="en-US" sz="2000" b="1">
                <a:solidFill>
                  <a:schemeClr val="bg1"/>
                </a:solidFill>
                <a:sym typeface="+mn-ea"/>
              </a:rPr>
              <a:t>语篇意识相关的宏观组织层面的考查：</a:t>
            </a:r>
            <a:r>
              <a:rPr lang="zh-CN" altLang="en-US" sz="2000" b="1">
                <a:solidFill>
                  <a:schemeClr val="bg1"/>
                </a:solidFill>
              </a:rPr>
              <a:t>语篇类型、整体结构、主题意义、主线逻辑、推理判断以及语篇背后隐含的作者意图等，尤其是</a:t>
            </a:r>
            <a:r>
              <a:rPr lang="zh-CN" altLang="en-US" sz="2000" b="1">
                <a:solidFill>
                  <a:srgbClr val="FF0000"/>
                </a:solidFill>
              </a:rPr>
              <a:t>续写内容思想性</a:t>
            </a:r>
            <a:r>
              <a:rPr lang="zh-CN" altLang="en-US" sz="2000" b="1">
                <a:solidFill>
                  <a:schemeClr val="bg1"/>
                </a:solidFill>
              </a:rPr>
              <a:t>的考查（</a:t>
            </a:r>
            <a:r>
              <a:rPr lang="zh-CN" altLang="en-US" sz="2000" b="1">
                <a:solidFill>
                  <a:srgbClr val="FF0000"/>
                </a:solidFill>
              </a:rPr>
              <a:t>回扣主题，思想升华</a:t>
            </a:r>
            <a:r>
              <a:rPr lang="zh-CN" altLang="en-US" sz="2000" b="1">
                <a:solidFill>
                  <a:schemeClr val="bg1"/>
                </a:solidFill>
              </a:rPr>
              <a:t>）。</a:t>
            </a:r>
            <a:endParaRPr lang="zh-CN" altLang="en-US"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7" grpId="0" bldLvl="0" animBg="1"/>
      <p:bldP spid="7" grpId="0"/>
      <p:bldP spid="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11860" y="1307465"/>
            <a:ext cx="10379710" cy="4523105"/>
          </a:xfrm>
          <a:prstGeom prst="rect">
            <a:avLst/>
          </a:prstGeom>
          <a:solidFill>
            <a:srgbClr val="1A2D44"/>
          </a:solidFill>
          <a:effectLst>
            <a:innerShdw blurRad="114300">
              <a:prstClr val="black"/>
            </a:innerShdw>
          </a:effectLst>
        </p:spPr>
        <p:txBody>
          <a:bodyPr wrap="square" rtlCol="0" anchor="t">
            <a:spAutoFit/>
          </a:bodyPr>
          <a:p>
            <a:r>
              <a:rPr lang="en-US" altLang="zh-CN" sz="2400">
                <a:solidFill>
                  <a:srgbClr val="FFFF00"/>
                </a:solidFill>
              </a:rPr>
              <a:t>      </a:t>
            </a:r>
            <a:r>
              <a:rPr lang="zh-CN" altLang="en-US" sz="2400">
                <a:solidFill>
                  <a:srgbClr val="FFFF00"/>
                </a:solidFill>
              </a:rPr>
              <a:t>在读后续写命题过程中</a:t>
            </a:r>
            <a:r>
              <a:rPr lang="zh-CN" altLang="en-US" sz="2400">
                <a:solidFill>
                  <a:srgbClr val="FF0000"/>
                </a:solidFill>
              </a:rPr>
              <a:t>基本消除了超纲词汇和生僻表达</a:t>
            </a:r>
            <a:r>
              <a:rPr lang="zh-CN" altLang="en-US" sz="2400">
                <a:solidFill>
                  <a:srgbClr val="FFFF00"/>
                </a:solidFill>
              </a:rPr>
              <a:t>，学生在读的过程中要</a:t>
            </a:r>
            <a:r>
              <a:rPr lang="zh-CN" altLang="en-US" sz="2400">
                <a:solidFill>
                  <a:srgbClr val="FF0000"/>
                </a:solidFill>
              </a:rPr>
              <a:t>体会原文中的措词用句、语篇基调以及情感线索，用原文的内容和语言风格来帮助读后的写作</a:t>
            </a:r>
            <a:r>
              <a:rPr lang="zh-CN" altLang="en-US" sz="2400">
                <a:solidFill>
                  <a:srgbClr val="FFFF00"/>
                </a:solidFill>
              </a:rPr>
              <a:t>。从语言角度上看，我们要考虑写出的语言有没有传达意义？意义能否让读者接受？语言能否给人美的享受？</a:t>
            </a:r>
            <a:endParaRPr lang="zh-CN" altLang="en-US" sz="2400">
              <a:solidFill>
                <a:srgbClr val="FFFF00"/>
              </a:solidFill>
            </a:endParaRPr>
          </a:p>
          <a:p>
            <a:r>
              <a:rPr lang="zh-CN" altLang="en-US" sz="2400">
                <a:solidFill>
                  <a:srgbClr val="FFFF00"/>
                </a:solidFill>
              </a:rPr>
              <a:t> </a:t>
            </a:r>
            <a:r>
              <a:rPr lang="en-US" altLang="zh-CN" sz="2400">
                <a:solidFill>
                  <a:srgbClr val="FFFF00"/>
                </a:solidFill>
              </a:rPr>
              <a:t>      </a:t>
            </a:r>
            <a:r>
              <a:rPr lang="zh-CN" altLang="en-US" sz="2400">
                <a:solidFill>
                  <a:srgbClr val="FFFF00"/>
                </a:solidFill>
              </a:rPr>
              <a:t>而熟练掌握，准确使用大纲重点词汇和短语做到表意清楚，语法无误，句型正确，</a:t>
            </a:r>
            <a:r>
              <a:rPr lang="zh-CN" altLang="en-US" sz="2400">
                <a:solidFill>
                  <a:srgbClr val="FF0000"/>
                </a:solidFill>
              </a:rPr>
              <a:t>这样效果会更好，语言风格更能体现续写文章与原文的连贯性和一体性</a:t>
            </a:r>
            <a:r>
              <a:rPr lang="zh-CN" altLang="en-US" sz="2400">
                <a:solidFill>
                  <a:srgbClr val="FFFF00"/>
                </a:solidFill>
              </a:rPr>
              <a:t>。</a:t>
            </a:r>
            <a:endParaRPr lang="zh-CN" altLang="en-US" sz="2400">
              <a:solidFill>
                <a:srgbClr val="FFFF00"/>
              </a:solidFill>
            </a:endParaRPr>
          </a:p>
          <a:p>
            <a:r>
              <a:rPr lang="en-US" altLang="zh-CN" sz="2400">
                <a:solidFill>
                  <a:srgbClr val="FFFF00"/>
                </a:solidFill>
              </a:rPr>
              <a:t>       </a:t>
            </a:r>
            <a:r>
              <a:rPr lang="zh-CN" altLang="en-US" sz="2400">
                <a:solidFill>
                  <a:srgbClr val="FFFF00"/>
                </a:solidFill>
              </a:rPr>
              <a:t>有些学生在写作时为写而写，为了刻意追求所谓的高级词汇、短语或句式而盲目套用一些连自己都没有理解透的佶屈聱牙的“高大上”表达方式，造成语义、语境和逻辑的混乱，阅卷老师的不解，这是得不偿失的。</a:t>
            </a:r>
            <a:endParaRPr lang="zh-CN" altLang="en-US" sz="2400">
              <a:solidFill>
                <a:srgbClr val="FFFF00"/>
              </a:solidFill>
            </a:endParaRPr>
          </a:p>
          <a:p>
            <a:r>
              <a:rPr lang="en-US" altLang="zh-CN" sz="2400">
                <a:solidFill>
                  <a:srgbClr val="FFFF00"/>
                </a:solidFill>
              </a:rPr>
              <a:t>       </a:t>
            </a:r>
            <a:r>
              <a:rPr lang="en-US" altLang="zh-CN" sz="2400">
                <a:solidFill>
                  <a:srgbClr val="FF0000"/>
                </a:solidFill>
              </a:rPr>
              <a:t> </a:t>
            </a:r>
            <a:r>
              <a:rPr lang="zh-CN" altLang="en-US" sz="2400">
                <a:solidFill>
                  <a:srgbClr val="FF0000"/>
                </a:solidFill>
              </a:rPr>
              <a:t>深挖教材和考纲词汇的关联意义，赏析词汇的精妙，是实现语言协同的重要路径</a:t>
            </a:r>
            <a:r>
              <a:rPr lang="zh-CN" altLang="en-US" sz="2400">
                <a:solidFill>
                  <a:srgbClr val="FFFF00"/>
                </a:solidFill>
              </a:rPr>
              <a:t>。</a:t>
            </a:r>
            <a:endParaRPr lang="zh-CN" altLang="en-US" sz="2400">
              <a:solidFill>
                <a:srgbClr val="FFFF00"/>
              </a:solidFill>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6165" y="908685"/>
            <a:ext cx="10059670" cy="460375"/>
          </a:xfrm>
          <a:prstGeom prst="rect">
            <a:avLst/>
          </a:prstGeom>
          <a:noFill/>
        </p:spPr>
        <p:txBody>
          <a:bodyPr wrap="square" rtlCol="0" anchor="t">
            <a:spAutoFit/>
          </a:bodyPr>
          <a:p>
            <a:r>
              <a:rPr lang="en-US" altLang="zh-CN" sz="2400">
                <a:solidFill>
                  <a:srgbClr val="FFFF00"/>
                </a:solidFill>
              </a:rPr>
              <a:t>     </a:t>
            </a:r>
            <a:r>
              <a:rPr sz="2400">
                <a:solidFill>
                  <a:srgbClr val="FFFF00"/>
                </a:solidFill>
              </a:rPr>
              <a:t>运用能打动你的语言表达--去打动读者</a:t>
            </a:r>
            <a:r>
              <a:rPr lang="en-US" sz="2400">
                <a:solidFill>
                  <a:srgbClr val="FFFF00"/>
                </a:solidFill>
              </a:rPr>
              <a:t>/</a:t>
            </a:r>
            <a:r>
              <a:rPr lang="zh-CN" altLang="en-US" sz="2400">
                <a:solidFill>
                  <a:srgbClr val="FFFF00"/>
                </a:solidFill>
              </a:rPr>
              <a:t>阅卷老师</a:t>
            </a:r>
            <a:endParaRPr lang="zh-CN" altLang="en-US" sz="2400">
              <a:solidFill>
                <a:srgbClr val="FFFF00"/>
              </a:solidFill>
            </a:endParaRPr>
          </a:p>
        </p:txBody>
      </p:sp>
      <p:pic>
        <p:nvPicPr>
          <p:cNvPr id="5" name="图片 4" descr="搜狗截图20210512010238"/>
          <p:cNvPicPr>
            <a:picLocks noChangeAspect="1"/>
          </p:cNvPicPr>
          <p:nvPr/>
        </p:nvPicPr>
        <p:blipFill>
          <a:blip r:embed="rId3"/>
          <a:srcRect l="2722" t="4492" r="1689" b="8337"/>
          <a:stretch>
            <a:fillRect/>
          </a:stretch>
        </p:blipFill>
        <p:spPr>
          <a:xfrm>
            <a:off x="602615" y="1412875"/>
            <a:ext cx="11040745" cy="1585595"/>
          </a:xfrm>
          <a:prstGeom prst="rect">
            <a:avLst/>
          </a:prstGeom>
        </p:spPr>
      </p:pic>
      <p:pic>
        <p:nvPicPr>
          <p:cNvPr id="6" name="图片 5" descr="搜狗截图20210512010040"/>
          <p:cNvPicPr>
            <a:picLocks noChangeAspect="1"/>
          </p:cNvPicPr>
          <p:nvPr/>
        </p:nvPicPr>
        <p:blipFill>
          <a:blip r:embed="rId4"/>
          <a:stretch>
            <a:fillRect/>
          </a:stretch>
        </p:blipFill>
        <p:spPr>
          <a:xfrm>
            <a:off x="602615" y="3717290"/>
            <a:ext cx="11057255" cy="2218055"/>
          </a:xfrm>
          <a:prstGeom prst="rect">
            <a:avLst/>
          </a:prstGeom>
        </p:spPr>
      </p:pic>
      <p:sp>
        <p:nvSpPr>
          <p:cNvPr id="7" name="文本框 6"/>
          <p:cNvSpPr txBox="1"/>
          <p:nvPr/>
        </p:nvSpPr>
        <p:spPr>
          <a:xfrm>
            <a:off x="2567305" y="1507490"/>
            <a:ext cx="3121660" cy="368300"/>
          </a:xfrm>
          <a:prstGeom prst="rect">
            <a:avLst/>
          </a:prstGeom>
          <a:noFill/>
        </p:spPr>
        <p:txBody>
          <a:bodyPr wrap="square" rtlCol="0">
            <a:spAutoFit/>
          </a:bodyPr>
          <a:p>
            <a:r>
              <a:rPr lang="zh-CN" altLang="en-US" b="1" i="1">
                <a:solidFill>
                  <a:srgbClr val="FF0000"/>
                </a:solidFill>
              </a:rPr>
              <a:t>M6U</a:t>
            </a:r>
            <a:r>
              <a:rPr lang="en-US" altLang="zh-CN" b="1" i="1">
                <a:solidFill>
                  <a:srgbClr val="FF0000"/>
                </a:solidFill>
              </a:rPr>
              <a:t>2</a:t>
            </a:r>
            <a:r>
              <a:rPr lang="zh-CN" altLang="en-US" b="1" i="1">
                <a:solidFill>
                  <a:srgbClr val="FF0000"/>
                </a:solidFill>
              </a:rPr>
              <a:t>单词</a:t>
            </a:r>
            <a:endParaRPr lang="zh-CN" altLang="en-US" b="1" i="1">
              <a:solidFill>
                <a:srgbClr val="FF0000"/>
              </a:solidFill>
            </a:endParaRPr>
          </a:p>
        </p:txBody>
      </p:sp>
      <p:sp>
        <p:nvSpPr>
          <p:cNvPr id="9" name="文本框 8"/>
          <p:cNvSpPr txBox="1"/>
          <p:nvPr/>
        </p:nvSpPr>
        <p:spPr>
          <a:xfrm>
            <a:off x="8903970" y="3933190"/>
            <a:ext cx="1689100" cy="368300"/>
          </a:xfrm>
          <a:prstGeom prst="rect">
            <a:avLst/>
          </a:prstGeom>
          <a:noFill/>
        </p:spPr>
        <p:txBody>
          <a:bodyPr wrap="square" rtlCol="0">
            <a:spAutoFit/>
          </a:bodyPr>
          <a:p>
            <a:r>
              <a:rPr lang="zh-CN" altLang="en-US" b="1" i="1">
                <a:solidFill>
                  <a:srgbClr val="FF0000"/>
                </a:solidFill>
              </a:rPr>
              <a:t>M6U</a:t>
            </a:r>
            <a:r>
              <a:rPr lang="en-US" altLang="zh-CN" b="1" i="1">
                <a:solidFill>
                  <a:srgbClr val="FF0000"/>
                </a:solidFill>
              </a:rPr>
              <a:t>2</a:t>
            </a:r>
            <a:r>
              <a:rPr lang="zh-CN" altLang="en-US" b="1" i="1">
                <a:solidFill>
                  <a:srgbClr val="FF0000"/>
                </a:solidFill>
              </a:rPr>
              <a:t>单词</a:t>
            </a:r>
            <a:endParaRPr lang="zh-CN" altLang="en-US" b="1" i="1">
              <a:solidFill>
                <a:srgbClr val="FF0000"/>
              </a:solidFill>
            </a:endParaRPr>
          </a:p>
        </p:txBody>
      </p:sp>
      <p:sp>
        <p:nvSpPr>
          <p:cNvPr id="8" name="文本框 7"/>
          <p:cNvSpPr txBox="1"/>
          <p:nvPr/>
        </p:nvSpPr>
        <p:spPr>
          <a:xfrm>
            <a:off x="602615" y="3141345"/>
            <a:ext cx="10431780" cy="398780"/>
          </a:xfrm>
          <a:prstGeom prst="rect">
            <a:avLst/>
          </a:prstGeom>
          <a:noFill/>
        </p:spPr>
        <p:txBody>
          <a:bodyPr wrap="square" rtlCol="0">
            <a:spAutoFit/>
          </a:bodyPr>
          <a:p>
            <a:pPr marL="342900" indent="-342900">
              <a:buFont typeface="Wingdings" panose="05000000000000000000" charset="0"/>
              <a:buChar char="Ø"/>
            </a:pPr>
            <a:r>
              <a:rPr lang="en-US" altLang="zh-CN" sz="2000" b="1">
                <a:solidFill>
                  <a:srgbClr val="FF0000"/>
                </a:solidFill>
              </a:rPr>
              <a:t>tick</a:t>
            </a:r>
            <a:r>
              <a:rPr lang="zh-CN" altLang="en-US" sz="2000" b="1">
                <a:solidFill>
                  <a:srgbClr val="FF0000"/>
                </a:solidFill>
              </a:rPr>
              <a:t>作为听觉的感官词</a:t>
            </a:r>
            <a:r>
              <a:rPr lang="en-US" altLang="zh-CN" sz="2000" b="1">
                <a:solidFill>
                  <a:srgbClr val="FF0000"/>
                </a:solidFill>
              </a:rPr>
              <a:t>(sensory words) </a:t>
            </a:r>
            <a:r>
              <a:rPr lang="zh-CN" altLang="en-US" sz="2000" b="1">
                <a:solidFill>
                  <a:srgbClr val="FF0000"/>
                </a:solidFill>
              </a:rPr>
              <a:t>在叙述和描写中的运用能给人以极大地感染力</a:t>
            </a:r>
            <a:endParaRPr lang="zh-CN" altLang="en-US" sz="2000" b="1">
              <a:solidFill>
                <a:srgbClr val="FF0000"/>
              </a:solidFill>
            </a:endParaRPr>
          </a:p>
        </p:txBody>
      </p:sp>
      <p:sp>
        <p:nvSpPr>
          <p:cNvPr id="10" name="文本框 9"/>
          <p:cNvSpPr txBox="1"/>
          <p:nvPr/>
        </p:nvSpPr>
        <p:spPr>
          <a:xfrm>
            <a:off x="620395" y="6021705"/>
            <a:ext cx="11021060" cy="706755"/>
          </a:xfrm>
          <a:prstGeom prst="rect">
            <a:avLst/>
          </a:prstGeom>
          <a:noFill/>
        </p:spPr>
        <p:txBody>
          <a:bodyPr wrap="square" rtlCol="0">
            <a:spAutoFit/>
          </a:bodyPr>
          <a:p>
            <a:pPr marL="342900" indent="-342900" algn="l">
              <a:buFont typeface="Wingdings" panose="05000000000000000000" charset="0"/>
              <a:buChar char="Ø"/>
            </a:pPr>
            <a:r>
              <a:rPr lang="en-US" altLang="zh-CN" sz="2000" b="1">
                <a:solidFill>
                  <a:srgbClr val="FF0000"/>
                </a:solidFill>
              </a:rPr>
              <a:t>melt</a:t>
            </a:r>
            <a:r>
              <a:rPr lang="zh-CN" altLang="en-US" sz="2000" b="1">
                <a:solidFill>
                  <a:srgbClr val="FF0000"/>
                </a:solidFill>
              </a:rPr>
              <a:t>本义为</a:t>
            </a:r>
            <a:r>
              <a:rPr lang="en-US" altLang="zh-CN" sz="2000" b="1">
                <a:solidFill>
                  <a:srgbClr val="FF0000"/>
                </a:solidFill>
              </a:rPr>
              <a:t>“</a:t>
            </a:r>
            <a:r>
              <a:rPr lang="zh-CN" altLang="en-US" sz="2000" b="1">
                <a:solidFill>
                  <a:srgbClr val="FF0000"/>
                </a:solidFill>
              </a:rPr>
              <a:t>固态物质熔化溶化为液态物质</a:t>
            </a:r>
            <a:r>
              <a:rPr lang="en-US" altLang="zh-CN" sz="2000" b="1">
                <a:solidFill>
                  <a:srgbClr val="FF0000"/>
                </a:solidFill>
              </a:rPr>
              <a:t>”</a:t>
            </a:r>
            <a:r>
              <a:rPr lang="zh-CN" altLang="en-US" sz="2000" b="1">
                <a:solidFill>
                  <a:srgbClr val="FF0000"/>
                </a:solidFill>
              </a:rPr>
              <a:t>，引申为</a:t>
            </a:r>
            <a:r>
              <a:rPr lang="en-US" altLang="zh-CN" sz="2000" b="1">
                <a:solidFill>
                  <a:srgbClr val="FF0000"/>
                </a:solidFill>
              </a:rPr>
              <a:t>“</a:t>
            </a:r>
            <a:r>
              <a:rPr lang="zh-CN" altLang="en-US" sz="2000" b="1">
                <a:solidFill>
                  <a:srgbClr val="FF0000"/>
                </a:solidFill>
              </a:rPr>
              <a:t>内心软化</a:t>
            </a:r>
            <a:r>
              <a:rPr lang="en-US" altLang="zh-CN" sz="2000" b="1">
                <a:solidFill>
                  <a:srgbClr val="FF0000"/>
                </a:solidFill>
              </a:rPr>
              <a:t>”</a:t>
            </a:r>
            <a:r>
              <a:rPr lang="zh-CN" altLang="en-US" sz="2000" b="1">
                <a:solidFill>
                  <a:srgbClr val="FF0000"/>
                </a:solidFill>
              </a:rPr>
              <a:t>含隐喻意义</a:t>
            </a:r>
            <a:r>
              <a:rPr lang="en-US" altLang="zh-CN" sz="2000" b="1">
                <a:solidFill>
                  <a:srgbClr val="FF0000"/>
                </a:solidFill>
              </a:rPr>
              <a:t>“</a:t>
            </a:r>
            <a:r>
              <a:rPr lang="zh-CN" altLang="en-US" sz="2000" b="1">
                <a:solidFill>
                  <a:srgbClr val="FF0000"/>
                </a:solidFill>
              </a:rPr>
              <a:t>坚硬冰冷的气氛或内心缓和变软</a:t>
            </a:r>
            <a:r>
              <a:rPr lang="en-US" altLang="zh-CN" sz="2000" b="1">
                <a:solidFill>
                  <a:srgbClr val="FF0000"/>
                </a:solidFill>
              </a:rPr>
              <a:t>”</a:t>
            </a:r>
            <a:r>
              <a:rPr lang="zh-CN" altLang="en-US" sz="2000" b="1">
                <a:solidFill>
                  <a:srgbClr val="FF0000"/>
                </a:solidFill>
              </a:rPr>
              <a:t>，形象生动。</a:t>
            </a:r>
            <a:endParaRPr lang="zh-CN" altLang="en-US" sz="2000" b="1">
              <a:solidFill>
                <a:srgbClr val="FF0000"/>
              </a:solidFill>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1" name="文本框 10"/>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6165" y="908685"/>
            <a:ext cx="10059670" cy="460375"/>
          </a:xfrm>
          <a:prstGeom prst="rect">
            <a:avLst/>
          </a:prstGeom>
          <a:noFill/>
        </p:spPr>
        <p:txBody>
          <a:bodyPr wrap="square" rtlCol="0" anchor="t">
            <a:spAutoFit/>
          </a:bodyPr>
          <a:p>
            <a:r>
              <a:rPr lang="en-US" altLang="zh-CN" sz="2400">
                <a:solidFill>
                  <a:srgbClr val="FFFF00"/>
                </a:solidFill>
              </a:rPr>
              <a:t>     </a:t>
            </a:r>
            <a:r>
              <a:rPr sz="2400">
                <a:solidFill>
                  <a:srgbClr val="FFFF00"/>
                </a:solidFill>
              </a:rPr>
              <a:t>运用能打动你的语言表达--去打动读者</a:t>
            </a:r>
            <a:r>
              <a:rPr lang="en-US" sz="2400">
                <a:solidFill>
                  <a:srgbClr val="FFFF00"/>
                </a:solidFill>
              </a:rPr>
              <a:t>/</a:t>
            </a:r>
            <a:r>
              <a:rPr lang="zh-CN" altLang="en-US" sz="2400">
                <a:solidFill>
                  <a:srgbClr val="FFFF00"/>
                </a:solidFill>
              </a:rPr>
              <a:t>阅卷老师</a:t>
            </a:r>
            <a:endParaRPr lang="zh-CN" altLang="en-US" sz="2400">
              <a:solidFill>
                <a:srgbClr val="FFFF00"/>
              </a:solidFill>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pic>
        <p:nvPicPr>
          <p:cNvPr id="7" name="图片 6" descr="搜狗截图20210512011225"/>
          <p:cNvPicPr>
            <a:picLocks noChangeAspect="1"/>
          </p:cNvPicPr>
          <p:nvPr/>
        </p:nvPicPr>
        <p:blipFill>
          <a:blip r:embed="rId3"/>
          <a:stretch>
            <a:fillRect/>
          </a:stretch>
        </p:blipFill>
        <p:spPr>
          <a:xfrm>
            <a:off x="497205" y="1700530"/>
            <a:ext cx="11046460" cy="2726055"/>
          </a:xfrm>
          <a:prstGeom prst="rect">
            <a:avLst/>
          </a:prstGeom>
        </p:spPr>
      </p:pic>
      <p:sp>
        <p:nvSpPr>
          <p:cNvPr id="5" name="文本框 4"/>
          <p:cNvSpPr txBox="1"/>
          <p:nvPr/>
        </p:nvSpPr>
        <p:spPr>
          <a:xfrm>
            <a:off x="3431540" y="1772920"/>
            <a:ext cx="1711960" cy="368300"/>
          </a:xfrm>
          <a:prstGeom prst="rect">
            <a:avLst/>
          </a:prstGeom>
          <a:noFill/>
        </p:spPr>
        <p:txBody>
          <a:bodyPr wrap="square" rtlCol="0">
            <a:spAutoFit/>
          </a:bodyPr>
          <a:p>
            <a:r>
              <a:rPr lang="zh-CN" altLang="en-US" b="1" i="1">
                <a:solidFill>
                  <a:srgbClr val="FF0000"/>
                </a:solidFill>
              </a:rPr>
              <a:t>M6U</a:t>
            </a:r>
            <a:r>
              <a:rPr lang="en-US" altLang="zh-CN" b="1" i="1">
                <a:solidFill>
                  <a:srgbClr val="FF0000"/>
                </a:solidFill>
              </a:rPr>
              <a:t>5</a:t>
            </a:r>
            <a:r>
              <a:rPr lang="zh-CN" altLang="en-US" b="1" i="1">
                <a:solidFill>
                  <a:srgbClr val="FF0000"/>
                </a:solidFill>
              </a:rPr>
              <a:t>单词</a:t>
            </a:r>
            <a:endParaRPr lang="zh-CN" altLang="en-US" b="1" i="1">
              <a:solidFill>
                <a:srgbClr val="FF0000"/>
              </a:solidFill>
            </a:endParaRPr>
          </a:p>
        </p:txBody>
      </p:sp>
      <p:sp>
        <p:nvSpPr>
          <p:cNvPr id="6" name="文本框 5"/>
          <p:cNvSpPr txBox="1"/>
          <p:nvPr/>
        </p:nvSpPr>
        <p:spPr>
          <a:xfrm>
            <a:off x="623570" y="4616450"/>
            <a:ext cx="10887075" cy="1322070"/>
          </a:xfrm>
          <a:prstGeom prst="rect">
            <a:avLst/>
          </a:prstGeom>
          <a:noFill/>
        </p:spPr>
        <p:txBody>
          <a:bodyPr wrap="square" rtlCol="0" anchor="t">
            <a:spAutoFit/>
          </a:bodyPr>
          <a:p>
            <a:pPr marL="342900" indent="-342900">
              <a:buFont typeface="Wingdings" panose="05000000000000000000" charset="0"/>
              <a:buChar char="Ø"/>
            </a:pPr>
            <a:r>
              <a:rPr lang="zh-CN" altLang="en-US" sz="2000">
                <a:solidFill>
                  <a:srgbClr val="FF0000"/>
                </a:solidFill>
              </a:rPr>
              <a:t>由词组“make one’s way 克服困难艰难地或想方设法去某地”所延展的“fight / nudge  / feel / wind / crack / inch one's way”都是非常生动形象，想象丰富的描述性语言</a:t>
            </a:r>
            <a:r>
              <a:rPr lang="zh-CN" altLang="en-US" sz="2000">
                <a:solidFill>
                  <a:srgbClr val="FF0000"/>
                </a:solidFill>
                <a:sym typeface="+mn-ea"/>
              </a:rPr>
              <a:t>，尤其是crack  one's way含隐喻表达，生动耐读； inch one's way中</a:t>
            </a:r>
            <a:r>
              <a:rPr lang="en-US" altLang="zh-CN" sz="2000">
                <a:solidFill>
                  <a:srgbClr val="FF0000"/>
                </a:solidFill>
                <a:sym typeface="+mn-ea"/>
              </a:rPr>
              <a:t>“inch”</a:t>
            </a:r>
            <a:r>
              <a:rPr lang="zh-CN" altLang="en-US" sz="2000">
                <a:solidFill>
                  <a:srgbClr val="FF0000"/>
                </a:solidFill>
                <a:sym typeface="+mn-ea"/>
              </a:rPr>
              <a:t>作动词，准确明了，画面感和代入感很强</a:t>
            </a:r>
            <a:r>
              <a:rPr lang="zh-CN" altLang="en-US" sz="2000">
                <a:solidFill>
                  <a:srgbClr val="FF0000"/>
                </a:solidFill>
              </a:rPr>
              <a:t>。</a:t>
            </a:r>
            <a:endParaRPr lang="zh-CN" altLang="en-US" sz="2000">
              <a:solidFill>
                <a:srgbClr val="FF0000"/>
              </a:solidFill>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6165" y="908685"/>
            <a:ext cx="10059670" cy="460375"/>
          </a:xfrm>
          <a:prstGeom prst="rect">
            <a:avLst/>
          </a:prstGeom>
          <a:noFill/>
        </p:spPr>
        <p:txBody>
          <a:bodyPr wrap="square" rtlCol="0" anchor="t">
            <a:spAutoFit/>
          </a:bodyPr>
          <a:p>
            <a:r>
              <a:rPr lang="en-US" altLang="zh-CN" sz="2400">
                <a:solidFill>
                  <a:srgbClr val="FFFF00"/>
                </a:solidFill>
              </a:rPr>
              <a:t>     </a:t>
            </a:r>
            <a:r>
              <a:rPr sz="2400">
                <a:solidFill>
                  <a:srgbClr val="FFFF00"/>
                </a:solidFill>
              </a:rPr>
              <a:t>运用你能精准掌握的条件反射的语言表达--去征服考试</a:t>
            </a:r>
            <a:endParaRPr sz="2400">
              <a:solidFill>
                <a:srgbClr val="FFFF00"/>
              </a:solidFill>
            </a:endParaRPr>
          </a:p>
        </p:txBody>
      </p:sp>
      <p:pic>
        <p:nvPicPr>
          <p:cNvPr id="6" name="图片 5" descr="搜狗截图20210512010144"/>
          <p:cNvPicPr>
            <a:picLocks noChangeAspect="1"/>
          </p:cNvPicPr>
          <p:nvPr/>
        </p:nvPicPr>
        <p:blipFill>
          <a:blip r:embed="rId3"/>
          <a:stretch>
            <a:fillRect/>
          </a:stretch>
        </p:blipFill>
        <p:spPr>
          <a:xfrm>
            <a:off x="635635" y="1442720"/>
            <a:ext cx="11200130" cy="5128895"/>
          </a:xfrm>
          <a:prstGeom prst="rect">
            <a:avLst/>
          </a:prstGeom>
        </p:spPr>
      </p:pic>
      <p:sp>
        <p:nvSpPr>
          <p:cNvPr id="5" name="文本框 4"/>
          <p:cNvSpPr txBox="1"/>
          <p:nvPr/>
        </p:nvSpPr>
        <p:spPr>
          <a:xfrm>
            <a:off x="3359785" y="1452245"/>
            <a:ext cx="3121660" cy="368300"/>
          </a:xfrm>
          <a:prstGeom prst="rect">
            <a:avLst/>
          </a:prstGeom>
          <a:noFill/>
        </p:spPr>
        <p:txBody>
          <a:bodyPr wrap="square" rtlCol="0">
            <a:spAutoFit/>
          </a:bodyPr>
          <a:p>
            <a:r>
              <a:rPr lang="zh-CN" altLang="en-US" b="1" i="1">
                <a:solidFill>
                  <a:srgbClr val="FF0000"/>
                </a:solidFill>
              </a:rPr>
              <a:t>M6U2单词</a:t>
            </a:r>
            <a:endParaRPr lang="zh-CN" altLang="en-US" b="1" i="1">
              <a:solidFill>
                <a:srgbClr val="FF0000"/>
              </a:solidFill>
            </a:endParaRPr>
          </a:p>
        </p:txBody>
      </p:sp>
      <p:sp>
        <p:nvSpPr>
          <p:cNvPr id="8" name="文本框 7"/>
          <p:cNvSpPr txBox="1"/>
          <p:nvPr/>
        </p:nvSpPr>
        <p:spPr>
          <a:xfrm>
            <a:off x="3287395" y="4364990"/>
            <a:ext cx="3121660" cy="368300"/>
          </a:xfrm>
          <a:prstGeom prst="rect">
            <a:avLst/>
          </a:prstGeom>
          <a:noFill/>
        </p:spPr>
        <p:txBody>
          <a:bodyPr wrap="square" rtlCol="0">
            <a:spAutoFit/>
          </a:bodyPr>
          <a:p>
            <a:r>
              <a:rPr lang="zh-CN" altLang="en-US" b="1" i="1">
                <a:solidFill>
                  <a:srgbClr val="FF0000"/>
                </a:solidFill>
              </a:rPr>
              <a:t>M6U2单词</a:t>
            </a:r>
            <a:endParaRPr lang="zh-CN" altLang="en-US" b="1" i="1">
              <a:solidFill>
                <a:srgbClr val="FF0000"/>
              </a:solidFill>
            </a:endParaRPr>
          </a:p>
        </p:txBody>
      </p:sp>
      <p:grpSp>
        <p:nvGrpSpPr>
          <p:cNvPr id="14" name="组合 13"/>
          <p:cNvGrpSpPr/>
          <p:nvPr/>
        </p:nvGrpSpPr>
        <p:grpSpPr>
          <a:xfrm rot="11400000">
            <a:off x="255905" y="912495"/>
            <a:ext cx="1007745" cy="834390"/>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7" name="文本框 6"/>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体会课标单词的精妙——活用教材词汇，靶向高考写作</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6165" y="908685"/>
            <a:ext cx="10059670" cy="460375"/>
          </a:xfrm>
          <a:prstGeom prst="rect">
            <a:avLst/>
          </a:prstGeom>
          <a:noFill/>
        </p:spPr>
        <p:txBody>
          <a:bodyPr wrap="square" rtlCol="0" anchor="t">
            <a:spAutoFit/>
          </a:bodyPr>
          <a:p>
            <a:r>
              <a:rPr lang="en-US" altLang="zh-CN" sz="2400">
                <a:solidFill>
                  <a:srgbClr val="FFFF00"/>
                </a:solidFill>
              </a:rPr>
              <a:t>     </a:t>
            </a:r>
            <a:r>
              <a:rPr sz="2400">
                <a:solidFill>
                  <a:srgbClr val="FFFF00"/>
                </a:solidFill>
              </a:rPr>
              <a:t>运用你能精准掌握的条件反射的语言表达--去征服考试</a:t>
            </a:r>
            <a:endParaRPr sz="2400">
              <a:solidFill>
                <a:srgbClr val="FFFF00"/>
              </a:solidFill>
            </a:endParaRPr>
          </a:p>
        </p:txBody>
      </p:sp>
      <p:pic>
        <p:nvPicPr>
          <p:cNvPr id="7" name="图片 6" descr="搜狗截图20210512011321"/>
          <p:cNvPicPr>
            <a:picLocks noChangeAspect="1"/>
          </p:cNvPicPr>
          <p:nvPr/>
        </p:nvPicPr>
        <p:blipFill>
          <a:blip r:embed="rId3"/>
          <a:stretch>
            <a:fillRect/>
          </a:stretch>
        </p:blipFill>
        <p:spPr>
          <a:xfrm>
            <a:off x="781685" y="1369060"/>
            <a:ext cx="10925810" cy="5339080"/>
          </a:xfrm>
          <a:prstGeom prst="rect">
            <a:avLst/>
          </a:prstGeom>
        </p:spPr>
      </p:pic>
      <p:sp>
        <p:nvSpPr>
          <p:cNvPr id="5" name="文本框 4"/>
          <p:cNvSpPr txBox="1"/>
          <p:nvPr/>
        </p:nvSpPr>
        <p:spPr>
          <a:xfrm>
            <a:off x="3004185" y="1369060"/>
            <a:ext cx="3121660" cy="368300"/>
          </a:xfrm>
          <a:prstGeom prst="rect">
            <a:avLst/>
          </a:prstGeom>
          <a:noFill/>
        </p:spPr>
        <p:txBody>
          <a:bodyPr wrap="square" rtlCol="0">
            <a:spAutoFit/>
          </a:bodyPr>
          <a:p>
            <a:r>
              <a:rPr lang="zh-CN" altLang="en-US" b="1" i="1">
                <a:solidFill>
                  <a:srgbClr val="FF0000"/>
                </a:solidFill>
              </a:rPr>
              <a:t>M6U2单词</a:t>
            </a:r>
            <a:endParaRPr lang="zh-CN" altLang="en-US" b="1" i="1">
              <a:solidFill>
                <a:srgbClr val="FF0000"/>
              </a:solidFill>
            </a:endParaRPr>
          </a:p>
        </p:txBody>
      </p:sp>
      <p:grpSp>
        <p:nvGrpSpPr>
          <p:cNvPr id="14" name="组合 13"/>
          <p:cNvGrpSpPr/>
          <p:nvPr/>
        </p:nvGrpSpPr>
        <p:grpSpPr>
          <a:xfrm rot="11400000">
            <a:off x="231776" y="89996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225" y="260350"/>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24765" y="1988820"/>
          <a:ext cx="10965180" cy="435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4584065" y="3752215"/>
            <a:ext cx="1649730" cy="829945"/>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常用的</a:t>
            </a:r>
            <a:endParaRPr kumimoji="0" lang="en-US" altLang="zh-CN"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修辞手法</a:t>
            </a:r>
            <a:endPar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983615" y="929005"/>
            <a:ext cx="10887075" cy="922020"/>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能言是人天生具有的本领，而善言是后生的，是要通过学习、练习才能获得的。而修辞学就是研究善言的学问，探索讲话的艺术。</a:t>
            </a:r>
            <a:r>
              <a:rPr lang="zh-CN" altLang="en-US" b="1">
                <a:solidFill>
                  <a:srgbClr val="FFFF00"/>
                </a:solidFill>
                <a:latin typeface="微软雅黑" panose="020B0503020204020204" pitchFamily="34" charset="-122"/>
                <a:ea typeface="微软雅黑" panose="020B0503020204020204" pitchFamily="34" charset="-122"/>
                <a:sym typeface="+mn-ea"/>
              </a:rPr>
              <a:t>修辞手段被看成是“语言的装饰”、“思想的装饰”，是恰当地选择一些修辞手段、修辞方法，增强语言表达的艺术。</a:t>
            </a:r>
            <a:r>
              <a:rPr lang="zh-CN" altLang="en-US" b="1">
                <a:solidFill>
                  <a:srgbClr val="FFFF00"/>
                </a:solidFill>
                <a:latin typeface="微软雅黑" panose="020B0503020204020204" pitchFamily="34" charset="-122"/>
                <a:ea typeface="微软雅黑" panose="020B0503020204020204" pitchFamily="34" charset="-122"/>
              </a:rPr>
              <a:t>因此欲善言者，必先懂得善言之器，如此方可“文以足言”。</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Freeform 11"/>
          <p:cNvSpPr/>
          <p:nvPr/>
        </p:nvSpPr>
        <p:spPr bwMode="auto">
          <a:xfrm>
            <a:off x="6229773" y="4796802"/>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p>
            <a:endParaRPr lang="zh-CN" altLang="en-US" sz="2400"/>
          </a:p>
        </p:txBody>
      </p:sp>
      <p:sp>
        <p:nvSpPr>
          <p:cNvPr id="33" name="TextBox 13"/>
          <p:cNvSpPr txBox="1"/>
          <p:nvPr/>
        </p:nvSpPr>
        <p:spPr>
          <a:xfrm>
            <a:off x="911860" y="260985"/>
            <a:ext cx="9522460" cy="82994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含而不露的</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语义上的修辞格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64516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情感隐喻式表达就是将各种情感心理直接隐喻成某种事物，然后用描述喻体的各种词语直接对情感心理进行描述。这种隐喻式表达与直陈式表达在语法、修辞上迥异，让读者有耳目一新的感觉。</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5127" name="Freeform 10"/>
          <p:cNvSpPr/>
          <p:nvPr/>
        </p:nvSpPr>
        <p:spPr bwMode="auto">
          <a:xfrm>
            <a:off x="767080" y="1781810"/>
            <a:ext cx="5300980" cy="4501515"/>
          </a:xfrm>
          <a:custGeom>
            <a:avLst/>
            <a:gdLst>
              <a:gd name="T0" fmla="*/ 1550987 w 488"/>
              <a:gd name="T1" fmla="*/ 1522233 h 488"/>
              <a:gd name="T2" fmla="*/ 1516026 w 488"/>
              <a:gd name="T3" fmla="*/ 1557337 h 488"/>
              <a:gd name="T4" fmla="*/ 34961 w 488"/>
              <a:gd name="T5" fmla="*/ 1557337 h 488"/>
              <a:gd name="T6" fmla="*/ 0 w 488"/>
              <a:gd name="T7" fmla="*/ 1522233 h 488"/>
              <a:gd name="T8" fmla="*/ 0 w 488"/>
              <a:gd name="T9" fmla="*/ 35104 h 488"/>
              <a:gd name="T10" fmla="*/ 34961 w 488"/>
              <a:gd name="T11" fmla="*/ 0 h 488"/>
              <a:gd name="T12" fmla="*/ 1516026 w 488"/>
              <a:gd name="T13" fmla="*/ 0 h 488"/>
              <a:gd name="T14" fmla="*/ 1550987 w 488"/>
              <a:gd name="T15" fmla="*/ 35104 h 488"/>
              <a:gd name="T16" fmla="*/ 1550987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1A2D44"/>
          </a:solidFill>
          <a:ln>
            <a:noFill/>
          </a:ln>
          <a:effectLst>
            <a:innerShdw blurRad="63500" dist="50800" dir="8100000">
              <a:prstClr val="black">
                <a:alpha val="50000"/>
              </a:prstClr>
            </a:innerShdw>
          </a:effectLst>
        </p:spPr>
        <p:txBody>
          <a:bodyPr/>
          <a:lstStyle/>
          <a:p>
            <a:endParaRPr lang="zh-CN" altLang="en-US" sz="2400"/>
          </a:p>
        </p:txBody>
      </p:sp>
      <p:sp>
        <p:nvSpPr>
          <p:cNvPr id="5128" name="Freeform 11"/>
          <p:cNvSpPr/>
          <p:nvPr/>
        </p:nvSpPr>
        <p:spPr bwMode="auto">
          <a:xfrm>
            <a:off x="142663" y="1844687"/>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5129" name="Freeform 12"/>
          <p:cNvSpPr/>
          <p:nvPr/>
        </p:nvSpPr>
        <p:spPr bwMode="auto">
          <a:xfrm>
            <a:off x="6840220" y="1791335"/>
            <a:ext cx="5158105" cy="4491990"/>
          </a:xfrm>
          <a:custGeom>
            <a:avLst/>
            <a:gdLst>
              <a:gd name="T0" fmla="*/ 1550988 w 488"/>
              <a:gd name="T1" fmla="*/ 1519043 h 488"/>
              <a:gd name="T2" fmla="*/ 1516027 w 488"/>
              <a:gd name="T3" fmla="*/ 1557338 h 488"/>
              <a:gd name="T4" fmla="*/ 34961 w 488"/>
              <a:gd name="T5" fmla="*/ 1557338 h 488"/>
              <a:gd name="T6" fmla="*/ 0 w 488"/>
              <a:gd name="T7" fmla="*/ 151904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1904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ysClr val="window" lastClr="FFFFFF">
              <a:lumMod val="85000"/>
            </a:sysClr>
          </a:solidFill>
          <a:ln>
            <a:noFill/>
          </a:ln>
        </p:spPr>
        <p:txBody>
          <a:bodyPr/>
          <a:lstStyle/>
          <a:p>
            <a:endParaRPr lang="zh-CN" altLang="en-US" sz="2400"/>
          </a:p>
        </p:txBody>
      </p:sp>
      <p:sp>
        <p:nvSpPr>
          <p:cNvPr id="5137" name="Text Box 20"/>
          <p:cNvSpPr txBox="1">
            <a:spLocks noChangeArrowheads="1"/>
          </p:cNvSpPr>
          <p:nvPr/>
        </p:nvSpPr>
        <p:spPr bwMode="auto">
          <a:xfrm>
            <a:off x="125187" y="1782082"/>
            <a:ext cx="527709" cy="460375"/>
          </a:xfrm>
          <a:prstGeom prst="rect">
            <a:avLst/>
          </a:prstGeom>
          <a:solidFill>
            <a:srgbClr val="1A2D4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4DCFA"/>
                  </a:outerShdw>
                </a:effectLst>
              </a14:hiddenEffects>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ysClr val="window" lastClr="FFFFFF"/>
                </a:solidFill>
              </a:rPr>
              <a:t>01</a:t>
            </a:r>
            <a:endParaRPr lang="en-US" altLang="zh-CN" sz="2400" dirty="0">
              <a:solidFill>
                <a:sysClr val="window" lastClr="FFFFFF"/>
              </a:solidFill>
            </a:endParaRPr>
          </a:p>
        </p:txBody>
      </p:sp>
      <p:sp>
        <p:nvSpPr>
          <p:cNvPr id="5140" name="Text Box 23"/>
          <p:cNvSpPr txBox="1">
            <a:spLocks noChangeArrowheads="1"/>
          </p:cNvSpPr>
          <p:nvPr/>
        </p:nvSpPr>
        <p:spPr bwMode="auto">
          <a:xfrm>
            <a:off x="6229844" y="4724783"/>
            <a:ext cx="527709" cy="461665"/>
          </a:xfrm>
          <a:prstGeom prst="rect">
            <a:avLst/>
          </a:prstGeom>
          <a:solidFill>
            <a:sysClr val="window" lastClr="FFFFFF">
              <a:lumMod val="85000"/>
            </a:sysClr>
          </a:solidFill>
          <a:ln>
            <a:noFill/>
          </a:ln>
          <a:effectLst/>
        </p:spPr>
        <p:txBody>
          <a:bodyPr wrap="non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t>02</a:t>
            </a:r>
            <a:endParaRPr lang="en-US" altLang="zh-CN" sz="2400" dirty="0"/>
          </a:p>
        </p:txBody>
      </p:sp>
      <p:sp>
        <p:nvSpPr>
          <p:cNvPr id="5142" name="Rectangle 25"/>
          <p:cNvSpPr>
            <a:spLocks noChangeArrowheads="1"/>
          </p:cNvSpPr>
          <p:nvPr/>
        </p:nvSpPr>
        <p:spPr bwMode="auto">
          <a:xfrm>
            <a:off x="861060" y="1847850"/>
            <a:ext cx="511302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solidFill>
                  <a:sysClr val="window" lastClr="FFFFFF"/>
                </a:solidFill>
                <a:latin typeface="微软雅黑" panose="020B0503020204020204" pitchFamily="34" charset="-122"/>
                <a:ea typeface="微软雅黑" panose="020B0503020204020204" pitchFamily="34" charset="-122"/>
              </a:rPr>
              <a:t>情感是对手</a:t>
            </a:r>
            <a:endParaRPr b="1" dirty="0">
              <a:solidFill>
                <a:sysClr val="window" lastClr="FFFFFF"/>
              </a:solidFill>
              <a:latin typeface="华文新魏" panose="02010800040101010101" pitchFamily="2" charset="-122"/>
              <a:ea typeface="华文新魏" panose="02010800040101010101" pitchFamily="2" charset="-122"/>
            </a:endParaRPr>
          </a:p>
          <a:p>
            <a:pPr algn="l" eaLnBrk="1" fontAlgn="auto" hangingPunct="1">
              <a:lnSpc>
                <a:spcPts val="72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a:t>
            </a:r>
            <a:endParaRPr sz="1600" b="1" dirty="0">
              <a:solidFill>
                <a:sysClr val="window" lastClr="FFFFFF"/>
              </a:solidFill>
              <a:latin typeface="Times New Roman" panose="02020603050405020304" pitchFamily="18" charset="0"/>
              <a:cs typeface="Times New Roman" panose="02020603050405020304" pitchFamily="18" charset="0"/>
            </a:endParaRPr>
          </a:p>
          <a:p>
            <a:pPr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情感的发</a:t>
            </a:r>
            <a:r>
              <a:rPr lang="zh-CN" sz="1600" b="1" dirty="0">
                <a:solidFill>
                  <a:sysClr val="window" lastClr="FFFFFF"/>
                </a:solidFill>
                <a:latin typeface="Times New Roman" panose="02020603050405020304" pitchFamily="18" charset="0"/>
                <a:cs typeface="Times New Roman" panose="02020603050405020304" pitchFamily="18" charset="0"/>
              </a:rPr>
              <a:t>生</a:t>
            </a:r>
            <a:r>
              <a:rPr sz="1600" b="1" dirty="0">
                <a:solidFill>
                  <a:sysClr val="window" lastClr="FFFFFF"/>
                </a:solidFill>
                <a:latin typeface="Times New Roman" panose="02020603050405020304" pitchFamily="18" charset="0"/>
                <a:cs typeface="Times New Roman" panose="02020603050405020304" pitchFamily="18" charset="0"/>
              </a:rPr>
              <a:t>往往比较强烈，人们要与它斗争，</a:t>
            </a:r>
            <a:r>
              <a:rPr sz="1600" b="1" dirty="0">
                <a:solidFill>
                  <a:sysClr val="window" lastClr="FFFFFF"/>
                </a:solidFill>
                <a:latin typeface="Times New Roman" panose="02020603050405020304" pitchFamily="18" charset="0"/>
                <a:cs typeface="Times New Roman" panose="02020603050405020304" pitchFamily="18" charset="0"/>
                <a:sym typeface="+mn-ea"/>
              </a:rPr>
              <a:t>犹如敌人或对手，</a:t>
            </a:r>
            <a:r>
              <a:rPr sz="1600" b="1" dirty="0">
                <a:solidFill>
                  <a:sysClr val="window" lastClr="FFFFFF"/>
                </a:solidFill>
                <a:latin typeface="Times New Roman" panose="02020603050405020304" pitchFamily="18" charset="0"/>
                <a:cs typeface="Times New Roman" panose="02020603050405020304" pitchFamily="18" charset="0"/>
              </a:rPr>
              <a:t>但往往被它击败。这在语言使用中常表现为情感词汇与 </a:t>
            </a:r>
            <a:r>
              <a:rPr sz="1600" b="1" dirty="0">
                <a:solidFill>
                  <a:srgbClr val="FFFF00"/>
                </a:solidFill>
                <a:latin typeface="Times New Roman" panose="02020603050405020304" pitchFamily="18" charset="0"/>
                <a:cs typeface="Times New Roman" panose="02020603050405020304" pitchFamily="18" charset="0"/>
              </a:rPr>
              <a:t>fight(斗争)、get the better of(挫败)、get the best of(胜过)、prey(折磨)、struggle(搏斗)</a:t>
            </a:r>
            <a:r>
              <a:rPr sz="1600" b="1" dirty="0">
                <a:solidFill>
                  <a:sysClr val="window" lastClr="FFFFFF"/>
                </a:solidFill>
                <a:latin typeface="Times New Roman" panose="02020603050405020304" pitchFamily="18" charset="0"/>
                <a:cs typeface="Times New Roman" panose="02020603050405020304" pitchFamily="18" charset="0"/>
              </a:rPr>
              <a:t>等词汇搭配使用。例如：</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I </a:t>
            </a:r>
            <a:r>
              <a:rPr sz="1600" b="1" dirty="0">
                <a:solidFill>
                  <a:srgbClr val="FFFF00"/>
                </a:solidFill>
                <a:latin typeface="Times New Roman" panose="02020603050405020304" pitchFamily="18" charset="0"/>
                <a:cs typeface="Times New Roman" panose="02020603050405020304" pitchFamily="18" charset="0"/>
              </a:rPr>
              <a:t>am struggling with</a:t>
            </a:r>
            <a:r>
              <a:rPr sz="1600" b="1" dirty="0">
                <a:solidFill>
                  <a:sysClr val="window" lastClr="FFFFFF"/>
                </a:solidFill>
                <a:latin typeface="Times New Roman" panose="02020603050405020304" pitchFamily="18" charset="0"/>
                <a:cs typeface="Times New Roman" panose="02020603050405020304" pitchFamily="18" charset="0"/>
              </a:rPr>
              <a:t> anger. 我怒火中烧。</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He </a:t>
            </a:r>
            <a:r>
              <a:rPr sz="1600" b="1" dirty="0">
                <a:solidFill>
                  <a:srgbClr val="FFFF00"/>
                </a:solidFill>
                <a:latin typeface="Times New Roman" panose="02020603050405020304" pitchFamily="18" charset="0"/>
                <a:cs typeface="Times New Roman" panose="02020603050405020304" pitchFamily="18" charset="0"/>
              </a:rPr>
              <a:t>fought back</a:t>
            </a:r>
            <a:r>
              <a:rPr sz="1600" b="1" dirty="0">
                <a:solidFill>
                  <a:sysClr val="window" lastClr="FFFFFF"/>
                </a:solidFill>
                <a:latin typeface="Times New Roman" panose="02020603050405020304" pitchFamily="18" charset="0"/>
                <a:cs typeface="Times New Roman" panose="02020603050405020304" pitchFamily="18" charset="0"/>
              </a:rPr>
              <a:t> his anger. 他克制住了愤怒。</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Enthusiasm </a:t>
            </a:r>
            <a:r>
              <a:rPr sz="1600" b="1" dirty="0">
                <a:solidFill>
                  <a:srgbClr val="FFFF00"/>
                </a:solidFill>
                <a:latin typeface="Times New Roman" panose="02020603050405020304" pitchFamily="18" charset="0"/>
                <a:cs typeface="Times New Roman" panose="02020603050405020304" pitchFamily="18" charset="0"/>
              </a:rPr>
              <a:t>gets the better of</a:t>
            </a:r>
            <a:r>
              <a:rPr sz="1600" b="1" dirty="0">
                <a:solidFill>
                  <a:sysClr val="window" lastClr="FFFFFF"/>
                </a:solidFill>
                <a:latin typeface="Times New Roman" panose="02020603050405020304" pitchFamily="18" charset="0"/>
                <a:cs typeface="Times New Roman" panose="02020603050405020304" pitchFamily="18" charset="0"/>
              </a:rPr>
              <a:t> me.我太激动了。</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Boredom often </a:t>
            </a:r>
            <a:r>
              <a:rPr sz="1600" b="1" dirty="0">
                <a:solidFill>
                  <a:srgbClr val="FFFF00"/>
                </a:solidFill>
                <a:latin typeface="Times New Roman" panose="02020603050405020304" pitchFamily="18" charset="0"/>
                <a:cs typeface="Times New Roman" panose="02020603050405020304" pitchFamily="18" charset="0"/>
              </a:rPr>
              <a:t>gets the best of</a:t>
            </a:r>
            <a:r>
              <a:rPr sz="1600" b="1" dirty="0">
                <a:solidFill>
                  <a:sysClr val="window" lastClr="FFFFFF"/>
                </a:solidFill>
                <a:latin typeface="Times New Roman" panose="02020603050405020304" pitchFamily="18" charset="0"/>
                <a:cs typeface="Times New Roman" panose="02020603050405020304" pitchFamily="18" charset="0"/>
              </a:rPr>
              <a:t> them. </a:t>
            </a:r>
            <a:endParaRPr sz="1600" b="1" dirty="0">
              <a:solidFill>
                <a:sysClr val="window" lastClr="FFFFFF"/>
              </a:solidFill>
              <a:latin typeface="Times New Roman" panose="02020603050405020304" pitchFamily="18" charset="0"/>
              <a:cs typeface="Times New Roman" panose="02020603050405020304" pitchFamily="18" charset="0"/>
            </a:endParaRPr>
          </a:p>
          <a:p>
            <a:pPr indent="0"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他们常感到非常无聊。</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His curiosity </a:t>
            </a:r>
            <a:r>
              <a:rPr sz="1600" b="1" dirty="0">
                <a:solidFill>
                  <a:srgbClr val="FFFF00"/>
                </a:solidFill>
                <a:latin typeface="Times New Roman" panose="02020603050405020304" pitchFamily="18" charset="0"/>
                <a:cs typeface="Times New Roman" panose="02020603050405020304" pitchFamily="18" charset="0"/>
              </a:rPr>
              <a:t>got the better of </a:t>
            </a:r>
            <a:r>
              <a:rPr sz="1600" b="1" dirty="0">
                <a:solidFill>
                  <a:sysClr val="window" lastClr="FFFFFF"/>
                </a:solidFill>
                <a:latin typeface="Times New Roman" panose="02020603050405020304" pitchFamily="18" charset="0"/>
                <a:cs typeface="Times New Roman" panose="02020603050405020304" pitchFamily="18" charset="0"/>
              </a:rPr>
              <a:t>him. 他异常好奇。</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Anger and bitterness </a:t>
            </a:r>
            <a:r>
              <a:rPr sz="1600" b="1" dirty="0">
                <a:solidFill>
                  <a:srgbClr val="FFFF00"/>
                </a:solidFill>
                <a:latin typeface="Times New Roman" panose="02020603050405020304" pitchFamily="18" charset="0"/>
                <a:cs typeface="Times New Roman" panose="02020603050405020304" pitchFamily="18" charset="0"/>
              </a:rPr>
              <a:t>had preyed upon</a:t>
            </a:r>
            <a:r>
              <a:rPr sz="1600" b="1" dirty="0">
                <a:solidFill>
                  <a:sysClr val="window" lastClr="FFFFFF"/>
                </a:solidFill>
                <a:latin typeface="Times New Roman" panose="02020603050405020304" pitchFamily="18" charset="0"/>
                <a:cs typeface="Times New Roman" panose="02020603050405020304" pitchFamily="18" charset="0"/>
              </a:rPr>
              <a:t> me continually.我感到愤怒和痛苦。</a:t>
            </a:r>
            <a:endParaRPr sz="1600" b="1" dirty="0">
              <a:solidFill>
                <a:sysClr val="window" lastClr="FFFFFF"/>
              </a:solidFill>
              <a:latin typeface="Times New Roman" panose="02020603050405020304" pitchFamily="18" charset="0"/>
              <a:cs typeface="Times New Roman" panose="02020603050405020304" pitchFamily="18" charset="0"/>
            </a:endParaRPr>
          </a:p>
        </p:txBody>
      </p:sp>
      <p:sp>
        <p:nvSpPr>
          <p:cNvPr id="5145" name="Rectangle 28"/>
          <p:cNvSpPr>
            <a:spLocks noChangeArrowheads="1"/>
          </p:cNvSpPr>
          <p:nvPr/>
        </p:nvSpPr>
        <p:spPr bwMode="auto">
          <a:xfrm>
            <a:off x="6874510" y="1830705"/>
            <a:ext cx="497078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latin typeface="微软雅黑" panose="020B0503020204020204" pitchFamily="34" charset="-122"/>
                <a:ea typeface="微软雅黑" panose="020B0503020204020204" pitchFamily="34" charset="-122"/>
              </a:rPr>
              <a:t>情</a:t>
            </a:r>
            <a:r>
              <a:rPr sz="2000" b="1" dirty="0">
                <a:latin typeface="微软雅黑" panose="020B0503020204020204" pitchFamily="34" charset="-122"/>
                <a:ea typeface="微软雅黑" panose="020B0503020204020204" pitchFamily="34" charset="-122"/>
                <a:cs typeface="微软雅黑" panose="020B0503020204020204" pitchFamily="34" charset="-122"/>
              </a:rPr>
              <a:t>感是统</a:t>
            </a:r>
            <a:r>
              <a:rPr sz="2000" b="1" dirty="0">
                <a:latin typeface="微软雅黑" panose="020B0503020204020204" pitchFamily="34" charset="-122"/>
                <a:ea typeface="微软雅黑" panose="020B0503020204020204" pitchFamily="34" charset="-122"/>
              </a:rPr>
              <a:t>治者</a:t>
            </a:r>
            <a:r>
              <a:rPr dirty="0">
                <a:latin typeface="华文新魏" panose="02010800040101010101" pitchFamily="2" charset="-122"/>
                <a:ea typeface="华文新魏" panose="02010800040101010101" pitchFamily="2" charset="-122"/>
              </a:rPr>
              <a:t>   </a:t>
            </a:r>
            <a:endParaRPr dirty="0">
              <a:latin typeface="华文新魏" panose="02010800040101010101" pitchFamily="2" charset="-122"/>
              <a:ea typeface="华文新魏" panose="02010800040101010101" pitchFamily="2" charset="-122"/>
            </a:endParaRPr>
          </a:p>
          <a:p>
            <a:pPr eaLnBrk="1" hangingPunct="1">
              <a:lnSpc>
                <a:spcPct val="120000"/>
              </a:lnSpc>
              <a:buFont typeface="Arial" panose="020B0604020202020204" pitchFamily="34" charset="0"/>
              <a:buNone/>
            </a:pPr>
            <a:r>
              <a:rPr dirty="0">
                <a:latin typeface="华文新魏" panose="02010800040101010101" pitchFamily="2" charset="-122"/>
                <a:ea typeface="华文新魏" panose="02010800040101010101" pitchFamily="2" charset="-122"/>
              </a:rPr>
              <a:t>    </a:t>
            </a:r>
            <a:r>
              <a:rPr sz="1600" b="1" dirty="0">
                <a:solidFill>
                  <a:sysClr val="windowText" lastClr="000000"/>
                </a:solidFill>
                <a:latin typeface="Times New Roman" panose="02020603050405020304" pitchFamily="18" charset="0"/>
                <a:cs typeface="Times New Roman" panose="02020603050405020304" pitchFamily="18" charset="0"/>
              </a:rPr>
              <a:t>由于人们不能战胜情感，有时反而被其控制，所以情感被比作统治者，可以 </a:t>
            </a:r>
            <a:r>
              <a:rPr sz="1600" b="1" dirty="0">
                <a:solidFill>
                  <a:srgbClr val="C00000"/>
                </a:solidFill>
                <a:latin typeface="Times New Roman" panose="02020603050405020304" pitchFamily="18" charset="0"/>
                <a:cs typeface="Times New Roman" panose="02020603050405020304" pitchFamily="18" charset="0"/>
              </a:rPr>
              <a:t>oppress(压迫)人们，甚至deprive(剥夺)</a:t>
            </a:r>
            <a:r>
              <a:rPr sz="1600" b="1" dirty="0">
                <a:solidFill>
                  <a:sysClr val="windowText" lastClr="000000"/>
                </a:solidFill>
                <a:latin typeface="Times New Roman" panose="02020603050405020304" pitchFamily="18" charset="0"/>
                <a:cs typeface="Times New Roman" panose="02020603050405020304" pitchFamily="18" charset="0"/>
              </a:rPr>
              <a:t>人们的某种能力。例如：</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Worrying </a:t>
            </a:r>
            <a:r>
              <a:rPr sz="1600" b="1" dirty="0">
                <a:solidFill>
                  <a:srgbClr val="C00000"/>
                </a:solidFill>
                <a:latin typeface="Times New Roman" panose="02020603050405020304" pitchFamily="18" charset="0"/>
                <a:cs typeface="Times New Roman" panose="02020603050405020304" pitchFamily="18" charset="0"/>
              </a:rPr>
              <a:t>deprived</a:t>
            </a:r>
            <a:r>
              <a:rPr sz="1600" b="1" dirty="0">
                <a:solidFill>
                  <a:sysClr val="windowText" lastClr="000000"/>
                </a:solidFill>
                <a:latin typeface="Times New Roman" panose="02020603050405020304" pitchFamily="18" charset="0"/>
                <a:cs typeface="Times New Roman" panose="02020603050405020304" pitchFamily="18" charset="0"/>
              </a:rPr>
              <a:t> him </a:t>
            </a:r>
            <a:r>
              <a:rPr sz="1600" b="1" dirty="0">
                <a:solidFill>
                  <a:srgbClr val="C00000"/>
                </a:solidFill>
                <a:latin typeface="Times New Roman" panose="02020603050405020304" pitchFamily="18" charset="0"/>
                <a:cs typeface="Times New Roman" panose="02020603050405020304" pitchFamily="18" charset="0"/>
              </a:rPr>
              <a:t>of </a:t>
            </a:r>
            <a:r>
              <a:rPr sz="1600" b="1" dirty="0">
                <a:solidFill>
                  <a:sysClr val="windowText" lastClr="000000"/>
                </a:solidFill>
                <a:latin typeface="Times New Roman" panose="02020603050405020304" pitchFamily="18" charset="0"/>
                <a:cs typeface="Times New Roman" panose="02020603050405020304" pitchFamily="18" charset="0"/>
              </a:rPr>
              <a:t>sleep.</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他焦虑万分，难以入睡。</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Excitement</a:t>
            </a:r>
            <a:r>
              <a:rPr sz="1600" b="1" dirty="0">
                <a:solidFill>
                  <a:srgbClr val="C00000"/>
                </a:solidFill>
                <a:latin typeface="Times New Roman" panose="02020603050405020304" pitchFamily="18" charset="0"/>
                <a:cs typeface="Times New Roman" panose="02020603050405020304" pitchFamily="18" charset="0"/>
              </a:rPr>
              <a:t> deprived</a:t>
            </a:r>
            <a:r>
              <a:rPr sz="1600" b="1" dirty="0">
                <a:solidFill>
                  <a:sysClr val="windowText" lastClr="000000"/>
                </a:solidFill>
                <a:latin typeface="Times New Roman" panose="02020603050405020304" pitchFamily="18" charset="0"/>
                <a:cs typeface="Times New Roman" panose="02020603050405020304" pitchFamily="18" charset="0"/>
              </a:rPr>
              <a:t> me </a:t>
            </a:r>
            <a:r>
              <a:rPr sz="1600" b="1" dirty="0">
                <a:solidFill>
                  <a:srgbClr val="C00000"/>
                </a:solidFill>
                <a:latin typeface="Times New Roman" panose="02020603050405020304" pitchFamily="18" charset="0"/>
                <a:cs typeface="Times New Roman" panose="02020603050405020304" pitchFamily="18" charset="0"/>
              </a:rPr>
              <a:t>of </a:t>
            </a:r>
            <a:r>
              <a:rPr sz="1600" b="1" dirty="0">
                <a:solidFill>
                  <a:sysClr val="windowText" lastClr="000000"/>
                </a:solidFill>
                <a:latin typeface="Times New Roman" panose="02020603050405020304" pitchFamily="18" charset="0"/>
                <a:cs typeface="Times New Roman" panose="02020603050405020304" pitchFamily="18" charset="0"/>
              </a:rPr>
              <a:t>all power of speech.</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我激动得什么话都说不出来。</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Astonishment, apprehension and even horror oppressed her.</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她感到心情抑郁，甚至惊恐不安。</a:t>
            </a:r>
            <a:endParaRPr sz="1600" b="1"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79450" y="6286500"/>
            <a:ext cx="5388610" cy="306705"/>
          </a:xfrm>
          <a:prstGeom prst="rect">
            <a:avLst/>
          </a:prstGeom>
          <a:noFill/>
        </p:spPr>
        <p:txBody>
          <a:bodyPr wrap="square" rtlCol="0">
            <a:spAutoFit/>
          </a:bodyPr>
          <a:p>
            <a:r>
              <a:rPr lang="en-US" altLang="zh-CN" sz="1400" i="1">
                <a:solidFill>
                  <a:schemeClr val="bg1"/>
                </a:solidFill>
              </a:rPr>
              <a:t>——</a:t>
            </a:r>
            <a:r>
              <a:rPr lang="zh-CN" altLang="en-US" sz="1400" i="1">
                <a:solidFill>
                  <a:schemeClr val="bg1"/>
                </a:solidFill>
              </a:rPr>
              <a:t>节选自</a:t>
            </a:r>
            <a:r>
              <a:rPr lang="en-US" altLang="zh-CN" sz="1400" i="1">
                <a:solidFill>
                  <a:schemeClr val="bg1"/>
                </a:solidFill>
              </a:rPr>
              <a:t>“</a:t>
            </a:r>
            <a:r>
              <a:rPr lang="zh-CN" altLang="en-US" sz="1400" i="1">
                <a:solidFill>
                  <a:schemeClr val="bg1"/>
                </a:solidFill>
              </a:rPr>
              <a:t>英语情感隐喻的几种情形</a:t>
            </a:r>
            <a:r>
              <a:rPr lang="en-US" altLang="zh-CN" sz="1400" i="1">
                <a:solidFill>
                  <a:schemeClr val="bg1"/>
                </a:solidFill>
              </a:rPr>
              <a:t>”</a:t>
            </a:r>
            <a:r>
              <a:rPr lang="zh-CN" altLang="en-US" sz="1400" i="1">
                <a:solidFill>
                  <a:schemeClr val="bg1"/>
                </a:solidFill>
              </a:rPr>
              <a:t>，《中小学英语教学与研究》</a:t>
            </a:r>
            <a:endParaRPr lang="zh-CN" altLang="en-US" sz="1400" i="1">
              <a:solidFill>
                <a:schemeClr val="bg1"/>
              </a:solidFill>
            </a:endParaRPr>
          </a:p>
        </p:txBody>
      </p:sp>
      <p:grpSp>
        <p:nvGrpSpPr>
          <p:cNvPr id="16" name="Group 4"/>
          <p:cNvGrpSpPr>
            <a:grpSpLocks noChangeAspect="1"/>
          </p:cNvGrpSpPr>
          <p:nvPr/>
        </p:nvGrpSpPr>
        <p:grpSpPr bwMode="auto">
          <a:xfrm>
            <a:off x="9223375" y="4743450"/>
            <a:ext cx="2781300" cy="2096770"/>
            <a:chOff x="3463" y="1060"/>
            <a:chExt cx="4219" cy="3258"/>
          </a:xfrm>
        </p:grpSpPr>
        <p:sp>
          <p:nvSpPr>
            <p:cNvPr id="17" name="Rectangle 5"/>
            <p:cNvSpPr>
              <a:spLocks noChangeArrowheads="1"/>
            </p:cNvSpPr>
            <p:nvPr/>
          </p:nvSpPr>
          <p:spPr bwMode="auto">
            <a:xfrm>
              <a:off x="6195" y="1794"/>
              <a:ext cx="347" cy="322"/>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8" name="Rectangle 6"/>
            <p:cNvSpPr>
              <a:spLocks noChangeArrowheads="1"/>
            </p:cNvSpPr>
            <p:nvPr/>
          </p:nvSpPr>
          <p:spPr bwMode="auto">
            <a:xfrm>
              <a:off x="6195" y="1794"/>
              <a:ext cx="34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9" name="Freeform 7"/>
            <p:cNvSpPr/>
            <p:nvPr/>
          </p:nvSpPr>
          <p:spPr bwMode="auto">
            <a:xfrm>
              <a:off x="6195" y="1796"/>
              <a:ext cx="347" cy="221"/>
            </a:xfrm>
            <a:custGeom>
              <a:avLst/>
              <a:gdLst>
                <a:gd name="T0" fmla="*/ 172 w 172"/>
                <a:gd name="T1" fmla="*/ 0 h 110"/>
                <a:gd name="T2" fmla="*/ 49 w 172"/>
                <a:gd name="T3" fmla="*/ 65 h 110"/>
                <a:gd name="T4" fmla="*/ 0 w 172"/>
                <a:gd name="T5" fmla="*/ 56 h 110"/>
                <a:gd name="T6" fmla="*/ 0 w 172"/>
                <a:gd name="T7" fmla="*/ 95 h 110"/>
                <a:gd name="T8" fmla="*/ 62 w 172"/>
                <a:gd name="T9" fmla="*/ 110 h 110"/>
                <a:gd name="T10" fmla="*/ 172 w 172"/>
                <a:gd name="T11" fmla="*/ 58 h 110"/>
                <a:gd name="T12" fmla="*/ 172 w 17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72" h="110">
                  <a:moveTo>
                    <a:pt x="172" y="0"/>
                  </a:moveTo>
                  <a:cubicBezTo>
                    <a:pt x="141" y="40"/>
                    <a:pt x="98" y="65"/>
                    <a:pt x="49" y="65"/>
                  </a:cubicBezTo>
                  <a:cubicBezTo>
                    <a:pt x="32" y="65"/>
                    <a:pt x="16" y="61"/>
                    <a:pt x="0" y="56"/>
                  </a:cubicBezTo>
                  <a:cubicBezTo>
                    <a:pt x="0" y="95"/>
                    <a:pt x="0" y="95"/>
                    <a:pt x="0" y="95"/>
                  </a:cubicBezTo>
                  <a:cubicBezTo>
                    <a:pt x="20" y="105"/>
                    <a:pt x="39" y="110"/>
                    <a:pt x="62" y="110"/>
                  </a:cubicBezTo>
                  <a:cubicBezTo>
                    <a:pt x="105" y="110"/>
                    <a:pt x="144" y="90"/>
                    <a:pt x="172" y="58"/>
                  </a:cubicBezTo>
                  <a:cubicBezTo>
                    <a:pt x="172" y="0"/>
                    <a:pt x="172" y="0"/>
                    <a:pt x="172"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1" name="Oval 8"/>
            <p:cNvSpPr>
              <a:spLocks noChangeArrowheads="1"/>
            </p:cNvSpPr>
            <p:nvPr/>
          </p:nvSpPr>
          <p:spPr bwMode="auto">
            <a:xfrm>
              <a:off x="5955" y="1092"/>
              <a:ext cx="679" cy="835"/>
            </a:xfrm>
            <a:prstGeom prst="ellipse">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2" name="Freeform 9"/>
            <p:cNvSpPr/>
            <p:nvPr/>
          </p:nvSpPr>
          <p:spPr bwMode="auto">
            <a:xfrm>
              <a:off x="6534" y="1380"/>
              <a:ext cx="175" cy="295"/>
            </a:xfrm>
            <a:custGeom>
              <a:avLst/>
              <a:gdLst>
                <a:gd name="T0" fmla="*/ 28 w 87"/>
                <a:gd name="T1" fmla="*/ 64 h 146"/>
                <a:gd name="T2" fmla="*/ 60 w 87"/>
                <a:gd name="T3" fmla="*/ 10 h 146"/>
                <a:gd name="T4" fmla="*/ 34 w 87"/>
                <a:gd name="T5" fmla="*/ 138 h 146"/>
                <a:gd name="T6" fmla="*/ 28 w 87"/>
                <a:gd name="T7" fmla="*/ 64 h 146"/>
              </a:gdLst>
              <a:ahLst/>
              <a:cxnLst>
                <a:cxn ang="0">
                  <a:pos x="T0" y="T1"/>
                </a:cxn>
                <a:cxn ang="0">
                  <a:pos x="T2" y="T3"/>
                </a:cxn>
                <a:cxn ang="0">
                  <a:pos x="T4" y="T5"/>
                </a:cxn>
                <a:cxn ang="0">
                  <a:pos x="T6" y="T7"/>
                </a:cxn>
              </a:cxnLst>
              <a:rect l="0" t="0" r="r" b="b"/>
              <a:pathLst>
                <a:path w="87" h="146">
                  <a:moveTo>
                    <a:pt x="28" y="64"/>
                  </a:moveTo>
                  <a:cubicBezTo>
                    <a:pt x="28" y="64"/>
                    <a:pt x="32" y="0"/>
                    <a:pt x="60" y="10"/>
                  </a:cubicBezTo>
                  <a:cubicBezTo>
                    <a:pt x="87" y="20"/>
                    <a:pt x="66" y="146"/>
                    <a:pt x="34" y="138"/>
                  </a:cubicBezTo>
                  <a:cubicBezTo>
                    <a:pt x="34" y="138"/>
                    <a:pt x="0" y="84"/>
                    <a:pt x="28" y="64"/>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3" name="Freeform 10"/>
            <p:cNvSpPr/>
            <p:nvPr/>
          </p:nvSpPr>
          <p:spPr bwMode="auto">
            <a:xfrm>
              <a:off x="6332" y="1223"/>
              <a:ext cx="280" cy="700"/>
            </a:xfrm>
            <a:custGeom>
              <a:avLst/>
              <a:gdLst>
                <a:gd name="T0" fmla="*/ 60 w 139"/>
                <a:gd name="T1" fmla="*/ 0 h 347"/>
                <a:gd name="T2" fmla="*/ 0 w 139"/>
                <a:gd name="T3" fmla="*/ 80 h 347"/>
                <a:gd name="T4" fmla="*/ 0 w 139"/>
                <a:gd name="T5" fmla="*/ 347 h 347"/>
                <a:gd name="T6" fmla="*/ 139 w 139"/>
                <a:gd name="T7" fmla="*/ 216 h 347"/>
                <a:gd name="T8" fmla="*/ 137 w 139"/>
                <a:gd name="T9" fmla="*/ 216 h 347"/>
                <a:gd name="T10" fmla="*/ 134 w 139"/>
                <a:gd name="T11" fmla="*/ 216 h 347"/>
                <a:gd name="T12" fmla="*/ 128 w 139"/>
                <a:gd name="T13" fmla="*/ 142 h 347"/>
                <a:gd name="T14" fmla="*/ 60 w 13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347">
                  <a:moveTo>
                    <a:pt x="60" y="0"/>
                  </a:moveTo>
                  <a:cubicBezTo>
                    <a:pt x="50" y="32"/>
                    <a:pt x="28" y="58"/>
                    <a:pt x="0" y="80"/>
                  </a:cubicBezTo>
                  <a:cubicBezTo>
                    <a:pt x="0" y="347"/>
                    <a:pt x="0" y="347"/>
                    <a:pt x="0" y="347"/>
                  </a:cubicBezTo>
                  <a:cubicBezTo>
                    <a:pt x="64" y="339"/>
                    <a:pt x="117" y="287"/>
                    <a:pt x="139" y="216"/>
                  </a:cubicBezTo>
                  <a:cubicBezTo>
                    <a:pt x="138" y="216"/>
                    <a:pt x="138" y="216"/>
                    <a:pt x="137" y="216"/>
                  </a:cubicBezTo>
                  <a:cubicBezTo>
                    <a:pt x="136" y="216"/>
                    <a:pt x="135" y="216"/>
                    <a:pt x="134" y="216"/>
                  </a:cubicBezTo>
                  <a:cubicBezTo>
                    <a:pt x="134" y="216"/>
                    <a:pt x="100" y="162"/>
                    <a:pt x="128" y="142"/>
                  </a:cubicBezTo>
                  <a:cubicBezTo>
                    <a:pt x="84" y="95"/>
                    <a:pt x="66" y="39"/>
                    <a:pt x="60"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4" name="Freeform 11"/>
            <p:cNvSpPr/>
            <p:nvPr/>
          </p:nvSpPr>
          <p:spPr bwMode="auto">
            <a:xfrm>
              <a:off x="6534" y="1509"/>
              <a:ext cx="98" cy="150"/>
            </a:xfrm>
            <a:custGeom>
              <a:avLst/>
              <a:gdLst>
                <a:gd name="T0" fmla="*/ 28 w 49"/>
                <a:gd name="T1" fmla="*/ 0 h 74"/>
                <a:gd name="T2" fmla="*/ 34 w 49"/>
                <a:gd name="T3" fmla="*/ 74 h 74"/>
                <a:gd name="T4" fmla="*/ 37 w 49"/>
                <a:gd name="T5" fmla="*/ 74 h 74"/>
                <a:gd name="T6" fmla="*/ 39 w 49"/>
                <a:gd name="T7" fmla="*/ 74 h 74"/>
                <a:gd name="T8" fmla="*/ 49 w 49"/>
                <a:gd name="T9" fmla="*/ 19 h 74"/>
                <a:gd name="T10" fmla="*/ 49 w 49"/>
                <a:gd name="T11" fmla="*/ 19 h 74"/>
                <a:gd name="T12" fmla="*/ 49 w 49"/>
                <a:gd name="T13" fmla="*/ 19 h 74"/>
                <a:gd name="T14" fmla="*/ 49 w 49"/>
                <a:gd name="T15" fmla="*/ 19 h 74"/>
                <a:gd name="T16" fmla="*/ 49 w 49"/>
                <a:gd name="T17" fmla="*/ 19 h 74"/>
                <a:gd name="T18" fmla="*/ 49 w 49"/>
                <a:gd name="T19" fmla="*/ 19 h 74"/>
                <a:gd name="T20" fmla="*/ 49 w 49"/>
                <a:gd name="T21" fmla="*/ 19 h 74"/>
                <a:gd name="T22" fmla="*/ 48 w 49"/>
                <a:gd name="T23" fmla="*/ 19 h 74"/>
                <a:gd name="T24" fmla="*/ 48 w 49"/>
                <a:gd name="T25" fmla="*/ 19 h 74"/>
                <a:gd name="T26" fmla="*/ 48 w 49"/>
                <a:gd name="T27" fmla="*/ 19 h 74"/>
                <a:gd name="T28" fmla="*/ 48 w 49"/>
                <a:gd name="T29" fmla="*/ 18 h 74"/>
                <a:gd name="T30" fmla="*/ 48 w 49"/>
                <a:gd name="T31" fmla="*/ 18 h 74"/>
                <a:gd name="T32" fmla="*/ 48 w 49"/>
                <a:gd name="T33" fmla="*/ 18 h 74"/>
                <a:gd name="T34" fmla="*/ 48 w 49"/>
                <a:gd name="T35" fmla="*/ 18 h 74"/>
                <a:gd name="T36" fmla="*/ 47 w 49"/>
                <a:gd name="T37" fmla="*/ 18 h 74"/>
                <a:gd name="T38" fmla="*/ 47 w 49"/>
                <a:gd name="T39" fmla="*/ 18 h 74"/>
                <a:gd name="T40" fmla="*/ 47 w 49"/>
                <a:gd name="T41" fmla="*/ 18 h 74"/>
                <a:gd name="T42" fmla="*/ 47 w 49"/>
                <a:gd name="T43" fmla="*/ 18 h 74"/>
                <a:gd name="T44" fmla="*/ 47 w 49"/>
                <a:gd name="T45" fmla="*/ 17 h 74"/>
                <a:gd name="T46" fmla="*/ 47 w 49"/>
                <a:gd name="T47" fmla="*/ 17 h 74"/>
                <a:gd name="T48" fmla="*/ 46 w 49"/>
                <a:gd name="T49" fmla="*/ 17 h 74"/>
                <a:gd name="T50" fmla="*/ 46 w 49"/>
                <a:gd name="T51" fmla="*/ 17 h 74"/>
                <a:gd name="T52" fmla="*/ 46 w 49"/>
                <a:gd name="T53" fmla="*/ 17 h 74"/>
                <a:gd name="T54" fmla="*/ 46 w 49"/>
                <a:gd name="T55" fmla="*/ 17 h 74"/>
                <a:gd name="T56" fmla="*/ 46 w 49"/>
                <a:gd name="T57" fmla="*/ 17 h 74"/>
                <a:gd name="T58" fmla="*/ 46 w 49"/>
                <a:gd name="T59" fmla="*/ 17 h 74"/>
                <a:gd name="T60" fmla="*/ 46 w 49"/>
                <a:gd name="T61" fmla="*/ 17 h 74"/>
                <a:gd name="T62" fmla="*/ 46 w 49"/>
                <a:gd name="T63" fmla="*/ 16 h 74"/>
                <a:gd name="T64" fmla="*/ 45 w 49"/>
                <a:gd name="T65" fmla="*/ 16 h 74"/>
                <a:gd name="T66" fmla="*/ 45 w 49"/>
                <a:gd name="T67" fmla="*/ 16 h 74"/>
                <a:gd name="T68" fmla="*/ 45 w 49"/>
                <a:gd name="T69" fmla="*/ 16 h 74"/>
                <a:gd name="T70" fmla="*/ 45 w 49"/>
                <a:gd name="T71" fmla="*/ 15 h 74"/>
                <a:gd name="T72" fmla="*/ 43 w 49"/>
                <a:gd name="T73" fmla="*/ 15 h 74"/>
                <a:gd name="T74" fmla="*/ 43 w 49"/>
                <a:gd name="T75" fmla="*/ 15 h 74"/>
                <a:gd name="T76" fmla="*/ 28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28" y="0"/>
                  </a:moveTo>
                  <a:cubicBezTo>
                    <a:pt x="0" y="20"/>
                    <a:pt x="34" y="74"/>
                    <a:pt x="34" y="74"/>
                  </a:cubicBezTo>
                  <a:cubicBezTo>
                    <a:pt x="35" y="74"/>
                    <a:pt x="36" y="74"/>
                    <a:pt x="37" y="74"/>
                  </a:cubicBezTo>
                  <a:cubicBezTo>
                    <a:pt x="38" y="74"/>
                    <a:pt x="38" y="74"/>
                    <a:pt x="39" y="74"/>
                  </a:cubicBezTo>
                  <a:cubicBezTo>
                    <a:pt x="44" y="57"/>
                    <a:pt x="48" y="38"/>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7"/>
                  </a:cubicBezTo>
                  <a:cubicBezTo>
                    <a:pt x="47" y="17"/>
                    <a:pt x="47" y="17"/>
                    <a:pt x="47" y="17"/>
                  </a:cubicBezTo>
                  <a:cubicBezTo>
                    <a:pt x="47" y="17"/>
                    <a:pt x="47"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5" y="16"/>
                    <a:pt x="45" y="16"/>
                    <a:pt x="45" y="15"/>
                  </a:cubicBezTo>
                  <a:cubicBezTo>
                    <a:pt x="44" y="15"/>
                    <a:pt x="44" y="15"/>
                    <a:pt x="43" y="15"/>
                  </a:cubicBezTo>
                  <a:cubicBezTo>
                    <a:pt x="43" y="15"/>
                    <a:pt x="43" y="15"/>
                    <a:pt x="43" y="15"/>
                  </a:cubicBezTo>
                  <a:cubicBezTo>
                    <a:pt x="38" y="10"/>
                    <a:pt x="33" y="5"/>
                    <a:pt x="2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5" name="Freeform 12"/>
            <p:cNvSpPr/>
            <p:nvPr/>
          </p:nvSpPr>
          <p:spPr bwMode="auto">
            <a:xfrm>
              <a:off x="5849" y="1060"/>
              <a:ext cx="642" cy="488"/>
            </a:xfrm>
            <a:custGeom>
              <a:avLst/>
              <a:gdLst>
                <a:gd name="T0" fmla="*/ 304 w 319"/>
                <a:gd name="T1" fmla="*/ 36 h 242"/>
                <a:gd name="T2" fmla="*/ 43 w 319"/>
                <a:gd name="T3" fmla="*/ 242 h 242"/>
                <a:gd name="T4" fmla="*/ 174 w 319"/>
                <a:gd name="T5" fmla="*/ 10 h 242"/>
                <a:gd name="T6" fmla="*/ 304 w 319"/>
                <a:gd name="T7" fmla="*/ 36 h 242"/>
              </a:gdLst>
              <a:ahLst/>
              <a:cxnLst>
                <a:cxn ang="0">
                  <a:pos x="T0" y="T1"/>
                </a:cxn>
                <a:cxn ang="0">
                  <a:pos x="T2" y="T3"/>
                </a:cxn>
                <a:cxn ang="0">
                  <a:pos x="T4" y="T5"/>
                </a:cxn>
                <a:cxn ang="0">
                  <a:pos x="T6" y="T7"/>
                </a:cxn>
              </a:cxnLst>
              <a:rect l="0" t="0" r="r" b="b"/>
              <a:pathLst>
                <a:path w="319" h="242">
                  <a:moveTo>
                    <a:pt x="304" y="36"/>
                  </a:moveTo>
                  <a:cubicBezTo>
                    <a:pt x="319" y="190"/>
                    <a:pt x="43" y="242"/>
                    <a:pt x="43" y="242"/>
                  </a:cubicBezTo>
                  <a:cubicBezTo>
                    <a:pt x="43" y="242"/>
                    <a:pt x="0" y="61"/>
                    <a:pt x="174" y="10"/>
                  </a:cubicBezTo>
                  <a:cubicBezTo>
                    <a:pt x="206" y="1"/>
                    <a:pt x="267" y="0"/>
                    <a:pt x="304"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6" name="Freeform 13"/>
            <p:cNvSpPr/>
            <p:nvPr/>
          </p:nvSpPr>
          <p:spPr bwMode="auto">
            <a:xfrm>
              <a:off x="6439" y="1092"/>
              <a:ext cx="223" cy="456"/>
            </a:xfrm>
            <a:custGeom>
              <a:avLst/>
              <a:gdLst>
                <a:gd name="T0" fmla="*/ 96 w 111"/>
                <a:gd name="T1" fmla="*/ 226 h 226"/>
                <a:gd name="T2" fmla="*/ 3 w 111"/>
                <a:gd name="T3" fmla="*/ 22 h 226"/>
                <a:gd name="T4" fmla="*/ 83 w 111"/>
                <a:gd name="T5" fmla="*/ 92 h 226"/>
                <a:gd name="T6" fmla="*/ 96 w 111"/>
                <a:gd name="T7" fmla="*/ 226 h 226"/>
              </a:gdLst>
              <a:ahLst/>
              <a:cxnLst>
                <a:cxn ang="0">
                  <a:pos x="T0" y="T1"/>
                </a:cxn>
                <a:cxn ang="0">
                  <a:pos x="T2" y="T3"/>
                </a:cxn>
                <a:cxn ang="0">
                  <a:pos x="T4" y="T5"/>
                </a:cxn>
                <a:cxn ang="0">
                  <a:pos x="T6" y="T7"/>
                </a:cxn>
              </a:cxnLst>
              <a:rect l="0" t="0" r="r" b="b"/>
              <a:pathLst>
                <a:path w="111" h="226">
                  <a:moveTo>
                    <a:pt x="96" y="226"/>
                  </a:moveTo>
                  <a:cubicBezTo>
                    <a:pt x="0" y="147"/>
                    <a:pt x="3" y="22"/>
                    <a:pt x="3" y="22"/>
                  </a:cubicBezTo>
                  <a:cubicBezTo>
                    <a:pt x="3" y="22"/>
                    <a:pt x="32" y="0"/>
                    <a:pt x="83" y="92"/>
                  </a:cubicBezTo>
                  <a:cubicBezTo>
                    <a:pt x="111" y="144"/>
                    <a:pt x="96" y="226"/>
                    <a:pt x="96" y="22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7" name="Freeform 14"/>
            <p:cNvSpPr>
              <a:spLocks noEditPoints="1"/>
            </p:cNvSpPr>
            <p:nvPr/>
          </p:nvSpPr>
          <p:spPr bwMode="auto">
            <a:xfrm>
              <a:off x="6445" y="1136"/>
              <a:ext cx="2" cy="45"/>
            </a:xfrm>
            <a:custGeom>
              <a:avLst/>
              <a:gdLst>
                <a:gd name="T0" fmla="*/ 1 w 1"/>
                <a:gd name="T1" fmla="*/ 21 h 22"/>
                <a:gd name="T2" fmla="*/ 1 w 1"/>
                <a:gd name="T3" fmla="*/ 22 h 22"/>
                <a:gd name="T4" fmla="*/ 1 w 1"/>
                <a:gd name="T5" fmla="*/ 22 h 22"/>
                <a:gd name="T6" fmla="*/ 1 w 1"/>
                <a:gd name="T7" fmla="*/ 21 h 22"/>
                <a:gd name="T8" fmla="*/ 0 w 1"/>
                <a:gd name="T9" fmla="*/ 0 h 22"/>
                <a:gd name="T10" fmla="*/ 0 w 1"/>
                <a:gd name="T11" fmla="*/ 0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1" y="21"/>
                  </a:moveTo>
                  <a:cubicBezTo>
                    <a:pt x="1" y="21"/>
                    <a:pt x="1" y="22"/>
                    <a:pt x="1" y="22"/>
                  </a:cubicBezTo>
                  <a:cubicBezTo>
                    <a:pt x="1" y="22"/>
                    <a:pt x="1" y="22"/>
                    <a:pt x="1" y="22"/>
                  </a:cubicBezTo>
                  <a:cubicBezTo>
                    <a:pt x="1" y="22"/>
                    <a:pt x="1" y="21"/>
                    <a:pt x="1" y="2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8" name="Freeform 15"/>
            <p:cNvSpPr/>
            <p:nvPr/>
          </p:nvSpPr>
          <p:spPr bwMode="auto">
            <a:xfrm>
              <a:off x="6445" y="1130"/>
              <a:ext cx="38" cy="51"/>
            </a:xfrm>
            <a:custGeom>
              <a:avLst/>
              <a:gdLst>
                <a:gd name="T0" fmla="*/ 8 w 19"/>
                <a:gd name="T1" fmla="*/ 0 h 25"/>
                <a:gd name="T2" fmla="*/ 0 w 19"/>
                <a:gd name="T3" fmla="*/ 3 h 25"/>
                <a:gd name="T4" fmla="*/ 0 w 19"/>
                <a:gd name="T5" fmla="*/ 3 h 25"/>
                <a:gd name="T6" fmla="*/ 0 w 19"/>
                <a:gd name="T7" fmla="*/ 3 h 25"/>
                <a:gd name="T8" fmla="*/ 1 w 19"/>
                <a:gd name="T9" fmla="*/ 24 h 25"/>
                <a:gd name="T10" fmla="*/ 1 w 19"/>
                <a:gd name="T11" fmla="*/ 25 h 25"/>
                <a:gd name="T12" fmla="*/ 19 w 19"/>
                <a:gd name="T13" fmla="*/ 3 h 25"/>
                <a:gd name="T14" fmla="*/ 8 w 1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8" y="0"/>
                  </a:moveTo>
                  <a:cubicBezTo>
                    <a:pt x="3" y="0"/>
                    <a:pt x="0" y="3"/>
                    <a:pt x="0" y="3"/>
                  </a:cubicBezTo>
                  <a:cubicBezTo>
                    <a:pt x="0" y="3"/>
                    <a:pt x="0" y="3"/>
                    <a:pt x="0" y="3"/>
                  </a:cubicBezTo>
                  <a:cubicBezTo>
                    <a:pt x="0" y="3"/>
                    <a:pt x="0" y="3"/>
                    <a:pt x="0" y="3"/>
                  </a:cubicBezTo>
                  <a:cubicBezTo>
                    <a:pt x="0" y="3"/>
                    <a:pt x="0" y="11"/>
                    <a:pt x="1" y="24"/>
                  </a:cubicBezTo>
                  <a:cubicBezTo>
                    <a:pt x="1" y="24"/>
                    <a:pt x="1" y="25"/>
                    <a:pt x="1" y="25"/>
                  </a:cubicBezTo>
                  <a:cubicBezTo>
                    <a:pt x="8" y="18"/>
                    <a:pt x="14" y="10"/>
                    <a:pt x="19" y="3"/>
                  </a:cubicBezTo>
                  <a:cubicBezTo>
                    <a:pt x="15" y="1"/>
                    <a:pt x="11" y="0"/>
                    <a:pt x="8"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9" name="Freeform 16"/>
            <p:cNvSpPr>
              <a:spLocks noEditPoints="1"/>
            </p:cNvSpPr>
            <p:nvPr/>
          </p:nvSpPr>
          <p:spPr bwMode="auto">
            <a:xfrm>
              <a:off x="6602" y="1271"/>
              <a:ext cx="36" cy="128"/>
            </a:xfrm>
            <a:custGeom>
              <a:avLst/>
              <a:gdLst>
                <a:gd name="T0" fmla="*/ 0 w 18"/>
                <a:gd name="T1" fmla="*/ 0 h 63"/>
                <a:gd name="T2" fmla="*/ 2 w 18"/>
                <a:gd name="T3" fmla="*/ 3 h 63"/>
                <a:gd name="T4" fmla="*/ 18 w 18"/>
                <a:gd name="T5" fmla="*/ 63 h 63"/>
                <a:gd name="T6" fmla="*/ 18 w 18"/>
                <a:gd name="T7" fmla="*/ 63 h 63"/>
                <a:gd name="T8" fmla="*/ 2 w 18"/>
                <a:gd name="T9" fmla="*/ 3 h 63"/>
                <a:gd name="T10" fmla="*/ 0 w 18"/>
                <a:gd name="T11" fmla="*/ 0 h 63"/>
                <a:gd name="T12" fmla="*/ 0 w 18"/>
                <a:gd name="T13" fmla="*/ 0 h 63"/>
                <a:gd name="T14" fmla="*/ 0 w 18"/>
                <a:gd name="T15" fmla="*/ 0 h 63"/>
                <a:gd name="T16" fmla="*/ 0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0" y="0"/>
                  </a:moveTo>
                  <a:cubicBezTo>
                    <a:pt x="1" y="1"/>
                    <a:pt x="1" y="2"/>
                    <a:pt x="2" y="3"/>
                  </a:cubicBezTo>
                  <a:cubicBezTo>
                    <a:pt x="12" y="21"/>
                    <a:pt x="17" y="43"/>
                    <a:pt x="18" y="63"/>
                  </a:cubicBezTo>
                  <a:cubicBezTo>
                    <a:pt x="18" y="63"/>
                    <a:pt x="18" y="63"/>
                    <a:pt x="18" y="63"/>
                  </a:cubicBezTo>
                  <a:cubicBezTo>
                    <a:pt x="17" y="43"/>
                    <a:pt x="12" y="21"/>
                    <a:pt x="2" y="3"/>
                  </a:cubicBezTo>
                  <a:cubicBezTo>
                    <a:pt x="1" y="2"/>
                    <a:pt x="1" y="1"/>
                    <a:pt x="0" y="0"/>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0" name="Freeform 17"/>
            <p:cNvSpPr>
              <a:spLocks noEditPoints="1"/>
            </p:cNvSpPr>
            <p:nvPr/>
          </p:nvSpPr>
          <p:spPr bwMode="auto">
            <a:xfrm>
              <a:off x="6620" y="1540"/>
              <a:ext cx="12" cy="8"/>
            </a:xfrm>
            <a:custGeom>
              <a:avLst/>
              <a:gdLst>
                <a:gd name="T0" fmla="*/ 6 w 6"/>
                <a:gd name="T1" fmla="*/ 4 h 4"/>
                <a:gd name="T2" fmla="*/ 6 w 6"/>
                <a:gd name="T3" fmla="*/ 4 h 4"/>
                <a:gd name="T4" fmla="*/ 6 w 6"/>
                <a:gd name="T5" fmla="*/ 4 h 4"/>
                <a:gd name="T6" fmla="*/ 6 w 6"/>
                <a:gd name="T7" fmla="*/ 4 h 4"/>
                <a:gd name="T8" fmla="*/ 6 w 6"/>
                <a:gd name="T9" fmla="*/ 4 h 4"/>
                <a:gd name="T10" fmla="*/ 6 w 6"/>
                <a:gd name="T11" fmla="*/ 4 h 4"/>
                <a:gd name="T12" fmla="*/ 5 w 6"/>
                <a:gd name="T13" fmla="*/ 4 h 4"/>
                <a:gd name="T14" fmla="*/ 6 w 6"/>
                <a:gd name="T15" fmla="*/ 4 h 4"/>
                <a:gd name="T16" fmla="*/ 5 w 6"/>
                <a:gd name="T17" fmla="*/ 4 h 4"/>
                <a:gd name="T18" fmla="*/ 5 w 6"/>
                <a:gd name="T19" fmla="*/ 4 h 4"/>
                <a:gd name="T20" fmla="*/ 5 w 6"/>
                <a:gd name="T21" fmla="*/ 4 h 4"/>
                <a:gd name="T22" fmla="*/ 5 w 6"/>
                <a:gd name="T23" fmla="*/ 4 h 4"/>
                <a:gd name="T24" fmla="*/ 5 w 6"/>
                <a:gd name="T25" fmla="*/ 3 h 4"/>
                <a:gd name="T26" fmla="*/ 5 w 6"/>
                <a:gd name="T27" fmla="*/ 3 h 4"/>
                <a:gd name="T28" fmla="*/ 5 w 6"/>
                <a:gd name="T29" fmla="*/ 3 h 4"/>
                <a:gd name="T30" fmla="*/ 5 w 6"/>
                <a:gd name="T31" fmla="*/ 3 h 4"/>
                <a:gd name="T32" fmla="*/ 5 w 6"/>
                <a:gd name="T33" fmla="*/ 3 h 4"/>
                <a:gd name="T34" fmla="*/ 5 w 6"/>
                <a:gd name="T35" fmla="*/ 3 h 4"/>
                <a:gd name="T36" fmla="*/ 4 w 6"/>
                <a:gd name="T37" fmla="*/ 3 h 4"/>
                <a:gd name="T38" fmla="*/ 4 w 6"/>
                <a:gd name="T39" fmla="*/ 3 h 4"/>
                <a:gd name="T40" fmla="*/ 4 w 6"/>
                <a:gd name="T41" fmla="*/ 3 h 4"/>
                <a:gd name="T42" fmla="*/ 4 w 6"/>
                <a:gd name="T43" fmla="*/ 3 h 4"/>
                <a:gd name="T44" fmla="*/ 4 w 6"/>
                <a:gd name="T45" fmla="*/ 3 h 4"/>
                <a:gd name="T46" fmla="*/ 4 w 6"/>
                <a:gd name="T47" fmla="*/ 3 h 4"/>
                <a:gd name="T48" fmla="*/ 4 w 6"/>
                <a:gd name="T49" fmla="*/ 2 h 4"/>
                <a:gd name="T50" fmla="*/ 4 w 6"/>
                <a:gd name="T51" fmla="*/ 2 h 4"/>
                <a:gd name="T52" fmla="*/ 4 w 6"/>
                <a:gd name="T53" fmla="*/ 2 h 4"/>
                <a:gd name="T54" fmla="*/ 3 w 6"/>
                <a:gd name="T55" fmla="*/ 2 h 4"/>
                <a:gd name="T56" fmla="*/ 3 w 6"/>
                <a:gd name="T57" fmla="*/ 2 h 4"/>
                <a:gd name="T58" fmla="*/ 3 w 6"/>
                <a:gd name="T59" fmla="*/ 2 h 4"/>
                <a:gd name="T60" fmla="*/ 3 w 6"/>
                <a:gd name="T61" fmla="*/ 2 h 4"/>
                <a:gd name="T62" fmla="*/ 3 w 6"/>
                <a:gd name="T63" fmla="*/ 2 h 4"/>
                <a:gd name="T64" fmla="*/ 3 w 6"/>
                <a:gd name="T65" fmla="*/ 2 h 4"/>
                <a:gd name="T66" fmla="*/ 3 w 6"/>
                <a:gd name="T67" fmla="*/ 2 h 4"/>
                <a:gd name="T68" fmla="*/ 3 w 6"/>
                <a:gd name="T69" fmla="*/ 2 h 4"/>
                <a:gd name="T70" fmla="*/ 3 w 6"/>
                <a:gd name="T71" fmla="*/ 2 h 4"/>
                <a:gd name="T72" fmla="*/ 3 w 6"/>
                <a:gd name="T73" fmla="*/ 1 h 4"/>
                <a:gd name="T74" fmla="*/ 3 w 6"/>
                <a:gd name="T75" fmla="*/ 2 h 4"/>
                <a:gd name="T76" fmla="*/ 3 w 6"/>
                <a:gd name="T77" fmla="*/ 1 h 4"/>
                <a:gd name="T78" fmla="*/ 2 w 6"/>
                <a:gd name="T79" fmla="*/ 1 h 4"/>
                <a:gd name="T80" fmla="*/ 2 w 6"/>
                <a:gd name="T81" fmla="*/ 1 h 4"/>
                <a:gd name="T82" fmla="*/ 2 w 6"/>
                <a:gd name="T83" fmla="*/ 1 h 4"/>
                <a:gd name="T84" fmla="*/ 2 w 6"/>
                <a:gd name="T85" fmla="*/ 0 h 4"/>
                <a:gd name="T86" fmla="*/ 2 w 6"/>
                <a:gd name="T87" fmla="*/ 1 h 4"/>
                <a:gd name="T88" fmla="*/ 2 w 6"/>
                <a:gd name="T89" fmla="*/ 0 h 4"/>
                <a:gd name="T90" fmla="*/ 0 w 6"/>
                <a:gd name="T91" fmla="*/ 0 h 4"/>
                <a:gd name="T92" fmla="*/ 0 w 6"/>
                <a:gd name="T93" fmla="*/ 0 h 4"/>
                <a:gd name="T94" fmla="*/ 0 w 6"/>
                <a:gd name="T9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4">
                  <a:moveTo>
                    <a:pt x="6" y="4"/>
                  </a:moveTo>
                  <a:cubicBezTo>
                    <a:pt x="6" y="4"/>
                    <a:pt x="6" y="4"/>
                    <a:pt x="6" y="4"/>
                  </a:cubicBezTo>
                  <a:cubicBezTo>
                    <a:pt x="6" y="4"/>
                    <a:pt x="6" y="4"/>
                    <a:pt x="6" y="4"/>
                  </a:cubicBezTo>
                  <a:moveTo>
                    <a:pt x="6" y="4"/>
                  </a:moveTo>
                  <a:cubicBezTo>
                    <a:pt x="6" y="4"/>
                    <a:pt x="6" y="4"/>
                    <a:pt x="6" y="4"/>
                  </a:cubicBezTo>
                  <a:cubicBezTo>
                    <a:pt x="6" y="4"/>
                    <a:pt x="6" y="4"/>
                    <a:pt x="6" y="4"/>
                  </a:cubicBezTo>
                  <a:moveTo>
                    <a:pt x="5" y="4"/>
                  </a:moveTo>
                  <a:cubicBezTo>
                    <a:pt x="5" y="4"/>
                    <a:pt x="5" y="4"/>
                    <a:pt x="6" y="4"/>
                  </a:cubicBezTo>
                  <a:cubicBezTo>
                    <a:pt x="5" y="4"/>
                    <a:pt x="5" y="4"/>
                    <a:pt x="5" y="4"/>
                  </a:cubicBezTo>
                  <a:moveTo>
                    <a:pt x="5" y="4"/>
                  </a:moveTo>
                  <a:cubicBezTo>
                    <a:pt x="5" y="4"/>
                    <a:pt x="5" y="4"/>
                    <a:pt x="5" y="4"/>
                  </a:cubicBezTo>
                  <a:cubicBezTo>
                    <a:pt x="5" y="4"/>
                    <a:pt x="5" y="4"/>
                    <a:pt x="5" y="4"/>
                  </a:cubicBezTo>
                  <a:moveTo>
                    <a:pt x="5" y="3"/>
                  </a:moveTo>
                  <a:cubicBezTo>
                    <a:pt x="5" y="3"/>
                    <a:pt x="5" y="3"/>
                    <a:pt x="5" y="3"/>
                  </a:cubicBezTo>
                  <a:cubicBezTo>
                    <a:pt x="5" y="3"/>
                    <a:pt x="5" y="3"/>
                    <a:pt x="5" y="3"/>
                  </a:cubicBezTo>
                  <a:moveTo>
                    <a:pt x="5" y="3"/>
                  </a:moveTo>
                  <a:cubicBezTo>
                    <a:pt x="5" y="3"/>
                    <a:pt x="5" y="3"/>
                    <a:pt x="5" y="3"/>
                  </a:cubicBezTo>
                  <a:cubicBezTo>
                    <a:pt x="5" y="3"/>
                    <a:pt x="5" y="3"/>
                    <a:pt x="5"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1"/>
                    <a:pt x="3" y="2"/>
                  </a:cubicBezTo>
                  <a:cubicBezTo>
                    <a:pt x="3" y="1"/>
                    <a:pt x="3" y="1"/>
                    <a:pt x="3" y="1"/>
                  </a:cubicBezTo>
                  <a:moveTo>
                    <a:pt x="2" y="1"/>
                  </a:moveTo>
                  <a:cubicBezTo>
                    <a:pt x="2" y="1"/>
                    <a:pt x="2" y="1"/>
                    <a:pt x="2" y="1"/>
                  </a:cubicBezTo>
                  <a:cubicBezTo>
                    <a:pt x="2" y="1"/>
                    <a:pt x="2" y="1"/>
                    <a:pt x="2" y="1"/>
                  </a:cubicBezTo>
                  <a:moveTo>
                    <a:pt x="2" y="0"/>
                  </a:moveTo>
                  <a:cubicBezTo>
                    <a:pt x="2" y="1"/>
                    <a:pt x="2" y="1"/>
                    <a:pt x="2" y="1"/>
                  </a:cubicBezTo>
                  <a:cubicBezTo>
                    <a:pt x="2" y="1"/>
                    <a:pt x="2" y="1"/>
                    <a:pt x="2" y="0"/>
                  </a:cubicBezTo>
                  <a:moveTo>
                    <a:pt x="0" y="0"/>
                  </a:moveTo>
                  <a:cubicBezTo>
                    <a:pt x="0" y="0"/>
                    <a:pt x="0" y="0"/>
                    <a:pt x="0" y="0"/>
                  </a:cubicBezTo>
                  <a:cubicBezTo>
                    <a:pt x="0" y="0"/>
                    <a:pt x="0" y="0"/>
                    <a:pt x="0" y="0"/>
                  </a:cubicBezTo>
                </a:path>
              </a:pathLst>
            </a:custGeom>
            <a:solidFill>
              <a:srgbClr val="D9A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1" name="Freeform 18"/>
            <p:cNvSpPr/>
            <p:nvPr/>
          </p:nvSpPr>
          <p:spPr bwMode="auto">
            <a:xfrm>
              <a:off x="6481" y="1229"/>
              <a:ext cx="159" cy="319"/>
            </a:xfrm>
            <a:custGeom>
              <a:avLst/>
              <a:gdLst>
                <a:gd name="T0" fmla="*/ 48 w 79"/>
                <a:gd name="T1" fmla="*/ 0 h 158"/>
                <a:gd name="T2" fmla="*/ 9 w 79"/>
                <a:gd name="T3" fmla="*/ 41 h 158"/>
                <a:gd name="T4" fmla="*/ 0 w 79"/>
                <a:gd name="T5" fmla="*/ 49 h 158"/>
                <a:gd name="T6" fmla="*/ 69 w 79"/>
                <a:gd name="T7" fmla="*/ 154 h 158"/>
                <a:gd name="T8" fmla="*/ 69 w 79"/>
                <a:gd name="T9" fmla="*/ 154 h 158"/>
                <a:gd name="T10" fmla="*/ 71 w 79"/>
                <a:gd name="T11" fmla="*/ 154 h 158"/>
                <a:gd name="T12" fmla="*/ 71 w 79"/>
                <a:gd name="T13" fmla="*/ 155 h 158"/>
                <a:gd name="T14" fmla="*/ 71 w 79"/>
                <a:gd name="T15" fmla="*/ 155 h 158"/>
                <a:gd name="T16" fmla="*/ 71 w 79"/>
                <a:gd name="T17" fmla="*/ 155 h 158"/>
                <a:gd name="T18" fmla="*/ 72 w 79"/>
                <a:gd name="T19" fmla="*/ 155 h 158"/>
                <a:gd name="T20" fmla="*/ 72 w 79"/>
                <a:gd name="T21" fmla="*/ 156 h 158"/>
                <a:gd name="T22" fmla="*/ 72 w 79"/>
                <a:gd name="T23" fmla="*/ 156 h 158"/>
                <a:gd name="T24" fmla="*/ 72 w 79"/>
                <a:gd name="T25" fmla="*/ 156 h 158"/>
                <a:gd name="T26" fmla="*/ 72 w 79"/>
                <a:gd name="T27" fmla="*/ 156 h 158"/>
                <a:gd name="T28" fmla="*/ 72 w 79"/>
                <a:gd name="T29" fmla="*/ 156 h 158"/>
                <a:gd name="T30" fmla="*/ 72 w 79"/>
                <a:gd name="T31" fmla="*/ 156 h 158"/>
                <a:gd name="T32" fmla="*/ 72 w 79"/>
                <a:gd name="T33" fmla="*/ 156 h 158"/>
                <a:gd name="T34" fmla="*/ 73 w 79"/>
                <a:gd name="T35" fmla="*/ 156 h 158"/>
                <a:gd name="T36" fmla="*/ 73 w 79"/>
                <a:gd name="T37" fmla="*/ 156 h 158"/>
                <a:gd name="T38" fmla="*/ 73 w 79"/>
                <a:gd name="T39" fmla="*/ 157 h 158"/>
                <a:gd name="T40" fmla="*/ 73 w 79"/>
                <a:gd name="T41" fmla="*/ 157 h 158"/>
                <a:gd name="T42" fmla="*/ 73 w 79"/>
                <a:gd name="T43" fmla="*/ 157 h 158"/>
                <a:gd name="T44" fmla="*/ 73 w 79"/>
                <a:gd name="T45" fmla="*/ 157 h 158"/>
                <a:gd name="T46" fmla="*/ 74 w 79"/>
                <a:gd name="T47" fmla="*/ 157 h 158"/>
                <a:gd name="T48" fmla="*/ 74 w 79"/>
                <a:gd name="T49" fmla="*/ 157 h 158"/>
                <a:gd name="T50" fmla="*/ 74 w 79"/>
                <a:gd name="T51" fmla="*/ 157 h 158"/>
                <a:gd name="T52" fmla="*/ 74 w 79"/>
                <a:gd name="T53" fmla="*/ 157 h 158"/>
                <a:gd name="T54" fmla="*/ 74 w 79"/>
                <a:gd name="T55" fmla="*/ 158 h 158"/>
                <a:gd name="T56" fmla="*/ 74 w 79"/>
                <a:gd name="T57" fmla="*/ 158 h 158"/>
                <a:gd name="T58" fmla="*/ 74 w 79"/>
                <a:gd name="T59" fmla="*/ 158 h 158"/>
                <a:gd name="T60" fmla="*/ 75 w 79"/>
                <a:gd name="T61" fmla="*/ 158 h 158"/>
                <a:gd name="T62" fmla="*/ 75 w 79"/>
                <a:gd name="T63" fmla="*/ 158 h 158"/>
                <a:gd name="T64" fmla="*/ 75 w 79"/>
                <a:gd name="T65" fmla="*/ 158 h 158"/>
                <a:gd name="T66" fmla="*/ 75 w 79"/>
                <a:gd name="T67" fmla="*/ 158 h 158"/>
                <a:gd name="T68" fmla="*/ 75 w 79"/>
                <a:gd name="T69" fmla="*/ 158 h 158"/>
                <a:gd name="T70" fmla="*/ 75 w 79"/>
                <a:gd name="T71" fmla="*/ 158 h 158"/>
                <a:gd name="T72" fmla="*/ 79 w 79"/>
                <a:gd name="T73" fmla="*/ 107 h 158"/>
                <a:gd name="T74" fmla="*/ 78 w 79"/>
                <a:gd name="T75" fmla="*/ 84 h 158"/>
                <a:gd name="T76" fmla="*/ 62 w 79"/>
                <a:gd name="T77" fmla="*/ 24 h 158"/>
                <a:gd name="T78" fmla="*/ 60 w 79"/>
                <a:gd name="T79" fmla="*/ 21 h 158"/>
                <a:gd name="T80" fmla="*/ 60 w 79"/>
                <a:gd name="T81" fmla="*/ 21 h 158"/>
                <a:gd name="T82" fmla="*/ 60 w 79"/>
                <a:gd name="T83" fmla="*/ 21 h 158"/>
                <a:gd name="T84" fmla="*/ 48 w 79"/>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158">
                  <a:moveTo>
                    <a:pt x="48" y="0"/>
                  </a:moveTo>
                  <a:cubicBezTo>
                    <a:pt x="36" y="15"/>
                    <a:pt x="24" y="29"/>
                    <a:pt x="9" y="41"/>
                  </a:cubicBezTo>
                  <a:cubicBezTo>
                    <a:pt x="6" y="44"/>
                    <a:pt x="3" y="47"/>
                    <a:pt x="0" y="49"/>
                  </a:cubicBezTo>
                  <a:cubicBezTo>
                    <a:pt x="12" y="84"/>
                    <a:pt x="33" y="122"/>
                    <a:pt x="69" y="154"/>
                  </a:cubicBezTo>
                  <a:cubicBezTo>
                    <a:pt x="69" y="154"/>
                    <a:pt x="69" y="154"/>
                    <a:pt x="69" y="154"/>
                  </a:cubicBezTo>
                  <a:cubicBezTo>
                    <a:pt x="70" y="154"/>
                    <a:pt x="70" y="154"/>
                    <a:pt x="71" y="154"/>
                  </a:cubicBezTo>
                  <a:cubicBezTo>
                    <a:pt x="71" y="155"/>
                    <a:pt x="71" y="155"/>
                    <a:pt x="71" y="155"/>
                  </a:cubicBezTo>
                  <a:cubicBezTo>
                    <a:pt x="71" y="155"/>
                    <a:pt x="71" y="155"/>
                    <a:pt x="71" y="155"/>
                  </a:cubicBezTo>
                  <a:cubicBezTo>
                    <a:pt x="71" y="155"/>
                    <a:pt x="71" y="155"/>
                    <a:pt x="71" y="155"/>
                  </a:cubicBezTo>
                  <a:cubicBezTo>
                    <a:pt x="71" y="155"/>
                    <a:pt x="71" y="155"/>
                    <a:pt x="72" y="155"/>
                  </a:cubicBezTo>
                  <a:cubicBezTo>
                    <a:pt x="72" y="155"/>
                    <a:pt x="72" y="155"/>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3" y="156"/>
                    <a:pt x="73" y="156"/>
                    <a:pt x="73" y="156"/>
                  </a:cubicBezTo>
                  <a:cubicBezTo>
                    <a:pt x="73" y="156"/>
                    <a:pt x="73" y="156"/>
                    <a:pt x="73" y="156"/>
                  </a:cubicBezTo>
                  <a:cubicBezTo>
                    <a:pt x="73" y="157"/>
                    <a:pt x="73" y="157"/>
                    <a:pt x="73" y="157"/>
                  </a:cubicBezTo>
                  <a:cubicBezTo>
                    <a:pt x="73" y="157"/>
                    <a:pt x="73" y="157"/>
                    <a:pt x="73" y="157"/>
                  </a:cubicBezTo>
                  <a:cubicBezTo>
                    <a:pt x="73" y="157"/>
                    <a:pt x="73" y="157"/>
                    <a:pt x="73" y="157"/>
                  </a:cubicBezTo>
                  <a:cubicBezTo>
                    <a:pt x="73" y="157"/>
                    <a:pt x="73" y="157"/>
                    <a:pt x="73" y="157"/>
                  </a:cubicBezTo>
                  <a:cubicBezTo>
                    <a:pt x="73" y="157"/>
                    <a:pt x="73" y="157"/>
                    <a:pt x="74" y="157"/>
                  </a:cubicBezTo>
                  <a:cubicBezTo>
                    <a:pt x="74" y="157"/>
                    <a:pt x="74" y="157"/>
                    <a:pt x="74" y="157"/>
                  </a:cubicBezTo>
                  <a:cubicBezTo>
                    <a:pt x="74" y="157"/>
                    <a:pt x="74" y="157"/>
                    <a:pt x="74" y="157"/>
                  </a:cubicBezTo>
                  <a:cubicBezTo>
                    <a:pt x="74" y="157"/>
                    <a:pt x="74" y="157"/>
                    <a:pt x="74" y="157"/>
                  </a:cubicBezTo>
                  <a:cubicBezTo>
                    <a:pt x="74" y="157"/>
                    <a:pt x="74" y="157"/>
                    <a:pt x="74" y="158"/>
                  </a:cubicBezTo>
                  <a:cubicBezTo>
                    <a:pt x="74" y="158"/>
                    <a:pt x="74" y="158"/>
                    <a:pt x="74" y="158"/>
                  </a:cubicBezTo>
                  <a:cubicBezTo>
                    <a:pt x="74" y="158"/>
                    <a:pt x="74" y="158"/>
                    <a:pt x="74" y="158"/>
                  </a:cubicBezTo>
                  <a:cubicBezTo>
                    <a:pt x="74" y="158"/>
                    <a:pt x="74"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9" y="136"/>
                    <a:pt x="79" y="107"/>
                  </a:cubicBezTo>
                  <a:cubicBezTo>
                    <a:pt x="79" y="100"/>
                    <a:pt x="79" y="92"/>
                    <a:pt x="78" y="84"/>
                  </a:cubicBezTo>
                  <a:cubicBezTo>
                    <a:pt x="77" y="64"/>
                    <a:pt x="72" y="42"/>
                    <a:pt x="62" y="24"/>
                  </a:cubicBezTo>
                  <a:cubicBezTo>
                    <a:pt x="61" y="23"/>
                    <a:pt x="61" y="22"/>
                    <a:pt x="60" y="21"/>
                  </a:cubicBezTo>
                  <a:cubicBezTo>
                    <a:pt x="60" y="21"/>
                    <a:pt x="60" y="21"/>
                    <a:pt x="60" y="21"/>
                  </a:cubicBezTo>
                  <a:cubicBezTo>
                    <a:pt x="60" y="21"/>
                    <a:pt x="60" y="21"/>
                    <a:pt x="60" y="21"/>
                  </a:cubicBezTo>
                  <a:cubicBezTo>
                    <a:pt x="56" y="13"/>
                    <a:pt x="52" y="6"/>
                    <a:pt x="48"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2" name="Freeform 19"/>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rgbClr val="54B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6" name="Freeform 20"/>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7" name="Freeform 21"/>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8" name="Freeform 22"/>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9" name="Freeform 23"/>
            <p:cNvSpPr/>
            <p:nvPr/>
          </p:nvSpPr>
          <p:spPr bwMode="auto">
            <a:xfrm>
              <a:off x="5834" y="2076"/>
              <a:ext cx="1201" cy="1323"/>
            </a:xfrm>
            <a:custGeom>
              <a:avLst/>
              <a:gdLst>
                <a:gd name="T0" fmla="*/ 538 w 596"/>
                <a:gd name="T1" fmla="*/ 36 h 656"/>
                <a:gd name="T2" fmla="*/ 537 w 596"/>
                <a:gd name="T3" fmla="*/ 36 h 656"/>
                <a:gd name="T4" fmla="*/ 497 w 596"/>
                <a:gd name="T5" fmla="*/ 0 h 656"/>
                <a:gd name="T6" fmla="*/ 99 w 596"/>
                <a:gd name="T7" fmla="*/ 0 h 656"/>
                <a:gd name="T8" fmla="*/ 59 w 596"/>
                <a:gd name="T9" fmla="*/ 36 h 656"/>
                <a:gd name="T10" fmla="*/ 58 w 596"/>
                <a:gd name="T11" fmla="*/ 36 h 656"/>
                <a:gd name="T12" fmla="*/ 0 w 596"/>
                <a:gd name="T13" fmla="*/ 656 h 656"/>
                <a:gd name="T14" fmla="*/ 596 w 596"/>
                <a:gd name="T15" fmla="*/ 656 h 656"/>
                <a:gd name="T16" fmla="*/ 538 w 596"/>
                <a:gd name="T17" fmla="*/ 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56">
                  <a:moveTo>
                    <a:pt x="538" y="36"/>
                  </a:moveTo>
                  <a:cubicBezTo>
                    <a:pt x="537" y="36"/>
                    <a:pt x="537" y="36"/>
                    <a:pt x="537" y="36"/>
                  </a:cubicBezTo>
                  <a:cubicBezTo>
                    <a:pt x="534" y="12"/>
                    <a:pt x="517" y="0"/>
                    <a:pt x="497" y="0"/>
                  </a:cubicBezTo>
                  <a:cubicBezTo>
                    <a:pt x="99" y="0"/>
                    <a:pt x="99" y="0"/>
                    <a:pt x="99" y="0"/>
                  </a:cubicBezTo>
                  <a:cubicBezTo>
                    <a:pt x="78" y="0"/>
                    <a:pt x="61" y="12"/>
                    <a:pt x="59" y="36"/>
                  </a:cubicBezTo>
                  <a:cubicBezTo>
                    <a:pt x="58" y="36"/>
                    <a:pt x="58" y="36"/>
                    <a:pt x="58" y="36"/>
                  </a:cubicBezTo>
                  <a:cubicBezTo>
                    <a:pt x="0" y="656"/>
                    <a:pt x="0" y="656"/>
                    <a:pt x="0" y="656"/>
                  </a:cubicBezTo>
                  <a:cubicBezTo>
                    <a:pt x="596" y="656"/>
                    <a:pt x="596" y="656"/>
                    <a:pt x="596" y="656"/>
                  </a:cubicBezTo>
                  <a:cubicBezTo>
                    <a:pt x="538" y="36"/>
                    <a:pt x="538" y="36"/>
                    <a:pt x="538"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0" name="Freeform 24"/>
            <p:cNvSpPr/>
            <p:nvPr/>
          </p:nvSpPr>
          <p:spPr bwMode="auto">
            <a:xfrm>
              <a:off x="5834" y="2374"/>
              <a:ext cx="772" cy="1025"/>
            </a:xfrm>
            <a:custGeom>
              <a:avLst/>
              <a:gdLst>
                <a:gd name="T0" fmla="*/ 123 w 383"/>
                <a:gd name="T1" fmla="*/ 0 h 508"/>
                <a:gd name="T2" fmla="*/ 123 w 383"/>
                <a:gd name="T3" fmla="*/ 284 h 508"/>
                <a:gd name="T4" fmla="*/ 123 w 383"/>
                <a:gd name="T5" fmla="*/ 284 h 508"/>
                <a:gd name="T6" fmla="*/ 87 w 383"/>
                <a:gd name="T7" fmla="*/ 319 h 508"/>
                <a:gd name="T8" fmla="*/ 86 w 383"/>
                <a:gd name="T9" fmla="*/ 319 h 508"/>
                <a:gd name="T10" fmla="*/ 18 w 383"/>
                <a:gd name="T11" fmla="*/ 317 h 508"/>
                <a:gd name="T12" fmla="*/ 9 w 383"/>
                <a:gd name="T13" fmla="*/ 412 h 508"/>
                <a:gd name="T14" fmla="*/ 246 w 383"/>
                <a:gd name="T15" fmla="*/ 412 h 508"/>
                <a:gd name="T16" fmla="*/ 279 w 383"/>
                <a:gd name="T17" fmla="*/ 445 h 508"/>
                <a:gd name="T18" fmla="*/ 279 w 383"/>
                <a:gd name="T19" fmla="*/ 447 h 508"/>
                <a:gd name="T20" fmla="*/ 246 w 383"/>
                <a:gd name="T21" fmla="*/ 480 h 508"/>
                <a:gd name="T22" fmla="*/ 2 w 383"/>
                <a:gd name="T23" fmla="*/ 480 h 508"/>
                <a:gd name="T24" fmla="*/ 0 w 383"/>
                <a:gd name="T25" fmla="*/ 508 h 508"/>
                <a:gd name="T26" fmla="*/ 383 w 383"/>
                <a:gd name="T27" fmla="*/ 508 h 508"/>
                <a:gd name="T28" fmla="*/ 351 w 383"/>
                <a:gd name="T29" fmla="*/ 410 h 508"/>
                <a:gd name="T30" fmla="*/ 277 w 383"/>
                <a:gd name="T31" fmla="*/ 211 h 508"/>
                <a:gd name="T32" fmla="*/ 266 w 383"/>
                <a:gd name="T33" fmla="*/ 239 h 508"/>
                <a:gd name="T34" fmla="*/ 123 w 383"/>
                <a:gd name="T3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508">
                  <a:moveTo>
                    <a:pt x="123" y="0"/>
                  </a:moveTo>
                  <a:cubicBezTo>
                    <a:pt x="123" y="284"/>
                    <a:pt x="123" y="284"/>
                    <a:pt x="123" y="284"/>
                  </a:cubicBezTo>
                  <a:cubicBezTo>
                    <a:pt x="123" y="284"/>
                    <a:pt x="123" y="284"/>
                    <a:pt x="123" y="284"/>
                  </a:cubicBezTo>
                  <a:cubicBezTo>
                    <a:pt x="123" y="303"/>
                    <a:pt x="107" y="319"/>
                    <a:pt x="87" y="319"/>
                  </a:cubicBezTo>
                  <a:cubicBezTo>
                    <a:pt x="87" y="319"/>
                    <a:pt x="87" y="319"/>
                    <a:pt x="86" y="319"/>
                  </a:cubicBezTo>
                  <a:cubicBezTo>
                    <a:pt x="18" y="317"/>
                    <a:pt x="18" y="317"/>
                    <a:pt x="18" y="317"/>
                  </a:cubicBezTo>
                  <a:cubicBezTo>
                    <a:pt x="9" y="412"/>
                    <a:pt x="9" y="412"/>
                    <a:pt x="9" y="412"/>
                  </a:cubicBezTo>
                  <a:cubicBezTo>
                    <a:pt x="246" y="412"/>
                    <a:pt x="246" y="412"/>
                    <a:pt x="246" y="412"/>
                  </a:cubicBezTo>
                  <a:cubicBezTo>
                    <a:pt x="264" y="412"/>
                    <a:pt x="279" y="427"/>
                    <a:pt x="279" y="445"/>
                  </a:cubicBezTo>
                  <a:cubicBezTo>
                    <a:pt x="279" y="447"/>
                    <a:pt x="279" y="447"/>
                    <a:pt x="279" y="447"/>
                  </a:cubicBezTo>
                  <a:cubicBezTo>
                    <a:pt x="279" y="465"/>
                    <a:pt x="264" y="480"/>
                    <a:pt x="246" y="480"/>
                  </a:cubicBezTo>
                  <a:cubicBezTo>
                    <a:pt x="2" y="480"/>
                    <a:pt x="2" y="480"/>
                    <a:pt x="2" y="480"/>
                  </a:cubicBezTo>
                  <a:cubicBezTo>
                    <a:pt x="0" y="508"/>
                    <a:pt x="0" y="508"/>
                    <a:pt x="0" y="508"/>
                  </a:cubicBezTo>
                  <a:cubicBezTo>
                    <a:pt x="383" y="508"/>
                    <a:pt x="383" y="508"/>
                    <a:pt x="383" y="508"/>
                  </a:cubicBezTo>
                  <a:cubicBezTo>
                    <a:pt x="373" y="475"/>
                    <a:pt x="362" y="443"/>
                    <a:pt x="351" y="410"/>
                  </a:cubicBezTo>
                  <a:cubicBezTo>
                    <a:pt x="328" y="343"/>
                    <a:pt x="303" y="277"/>
                    <a:pt x="277" y="211"/>
                  </a:cubicBezTo>
                  <a:cubicBezTo>
                    <a:pt x="273" y="221"/>
                    <a:pt x="269" y="230"/>
                    <a:pt x="266" y="239"/>
                  </a:cubicBezTo>
                  <a:cubicBezTo>
                    <a:pt x="123" y="0"/>
                    <a:pt x="123" y="0"/>
                    <a:pt x="12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1" name="Freeform 25"/>
            <p:cNvSpPr/>
            <p:nvPr/>
          </p:nvSpPr>
          <p:spPr bwMode="auto">
            <a:xfrm>
              <a:off x="6209" y="2076"/>
              <a:ext cx="470" cy="724"/>
            </a:xfrm>
            <a:custGeom>
              <a:avLst/>
              <a:gdLst>
                <a:gd name="T0" fmla="*/ 233 w 233"/>
                <a:gd name="T1" fmla="*/ 0 h 359"/>
                <a:gd name="T2" fmla="*/ 194 w 233"/>
                <a:gd name="T3" fmla="*/ 0 h 359"/>
                <a:gd name="T4" fmla="*/ 72 w 233"/>
                <a:gd name="T5" fmla="*/ 252 h 359"/>
                <a:gd name="T6" fmla="*/ 0 w 233"/>
                <a:gd name="T7" fmla="*/ 117 h 359"/>
                <a:gd name="T8" fmla="*/ 35 w 233"/>
                <a:gd name="T9" fmla="*/ 217 h 359"/>
                <a:gd name="T10" fmla="*/ 91 w 233"/>
                <a:gd name="T11" fmla="*/ 359 h 359"/>
                <a:gd name="T12" fmla="*/ 233 w 23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33" h="359">
                  <a:moveTo>
                    <a:pt x="233" y="0"/>
                  </a:moveTo>
                  <a:cubicBezTo>
                    <a:pt x="194" y="0"/>
                    <a:pt x="194" y="0"/>
                    <a:pt x="194" y="0"/>
                  </a:cubicBezTo>
                  <a:cubicBezTo>
                    <a:pt x="72" y="252"/>
                    <a:pt x="72" y="252"/>
                    <a:pt x="72" y="252"/>
                  </a:cubicBezTo>
                  <a:cubicBezTo>
                    <a:pt x="0" y="117"/>
                    <a:pt x="0" y="117"/>
                    <a:pt x="0" y="117"/>
                  </a:cubicBezTo>
                  <a:cubicBezTo>
                    <a:pt x="11" y="151"/>
                    <a:pt x="23" y="184"/>
                    <a:pt x="35" y="217"/>
                  </a:cubicBezTo>
                  <a:cubicBezTo>
                    <a:pt x="53" y="265"/>
                    <a:pt x="72" y="312"/>
                    <a:pt x="91" y="359"/>
                  </a:cubicBezTo>
                  <a:cubicBezTo>
                    <a:pt x="161" y="181"/>
                    <a:pt x="215" y="62"/>
                    <a:pt x="23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2" name="Freeform 27"/>
            <p:cNvSpPr/>
            <p:nvPr/>
          </p:nvSpPr>
          <p:spPr bwMode="auto">
            <a:xfrm>
              <a:off x="5951" y="3078"/>
              <a:ext cx="73" cy="73"/>
            </a:xfrm>
            <a:custGeom>
              <a:avLst/>
              <a:gdLst>
                <a:gd name="T0" fmla="*/ 35 w 36"/>
                <a:gd name="T1" fmla="*/ 18 h 36"/>
                <a:gd name="T2" fmla="*/ 18 w 36"/>
                <a:gd name="T3" fmla="*/ 36 h 36"/>
                <a:gd name="T4" fmla="*/ 0 w 36"/>
                <a:gd name="T5" fmla="*/ 19 h 36"/>
                <a:gd name="T6" fmla="*/ 17 w 36"/>
                <a:gd name="T7" fmla="*/ 1 h 36"/>
                <a:gd name="T8" fmla="*/ 35 w 36"/>
                <a:gd name="T9" fmla="*/ 18 h 36"/>
              </a:gdLst>
              <a:ahLst/>
              <a:cxnLst>
                <a:cxn ang="0">
                  <a:pos x="T0" y="T1"/>
                </a:cxn>
                <a:cxn ang="0">
                  <a:pos x="T2" y="T3"/>
                </a:cxn>
                <a:cxn ang="0">
                  <a:pos x="T4" y="T5"/>
                </a:cxn>
                <a:cxn ang="0">
                  <a:pos x="T6" y="T7"/>
                </a:cxn>
                <a:cxn ang="0">
                  <a:pos x="T8" y="T9"/>
                </a:cxn>
              </a:cxnLst>
              <a:rect l="0" t="0" r="r" b="b"/>
              <a:pathLst>
                <a:path w="36" h="36">
                  <a:moveTo>
                    <a:pt x="35" y="18"/>
                  </a:moveTo>
                  <a:cubicBezTo>
                    <a:pt x="36" y="27"/>
                    <a:pt x="28" y="36"/>
                    <a:pt x="18" y="36"/>
                  </a:cubicBezTo>
                  <a:cubicBezTo>
                    <a:pt x="9" y="36"/>
                    <a:pt x="1" y="29"/>
                    <a:pt x="0" y="19"/>
                  </a:cubicBezTo>
                  <a:cubicBezTo>
                    <a:pt x="0" y="9"/>
                    <a:pt x="7" y="1"/>
                    <a:pt x="17" y="1"/>
                  </a:cubicBezTo>
                  <a:cubicBezTo>
                    <a:pt x="27" y="0"/>
                    <a:pt x="35" y="8"/>
                    <a:pt x="35" y="18"/>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3" name="Freeform 28"/>
            <p:cNvSpPr/>
            <p:nvPr/>
          </p:nvSpPr>
          <p:spPr bwMode="auto">
            <a:xfrm>
              <a:off x="5988" y="3048"/>
              <a:ext cx="427" cy="175"/>
            </a:xfrm>
            <a:custGeom>
              <a:avLst/>
              <a:gdLst>
                <a:gd name="T0" fmla="*/ 0 w 212"/>
                <a:gd name="T1" fmla="*/ 16 h 87"/>
                <a:gd name="T2" fmla="*/ 111 w 212"/>
                <a:gd name="T3" fmla="*/ 2 h 87"/>
                <a:gd name="T4" fmla="*/ 186 w 212"/>
                <a:gd name="T5" fmla="*/ 44 h 87"/>
                <a:gd name="T6" fmla="*/ 199 w 212"/>
                <a:gd name="T7" fmla="*/ 87 h 87"/>
                <a:gd name="T8" fmla="*/ 110 w 212"/>
                <a:gd name="T9" fmla="*/ 41 h 87"/>
                <a:gd name="T10" fmla="*/ 2 w 212"/>
                <a:gd name="T11" fmla="*/ 51 h 87"/>
                <a:gd name="T12" fmla="*/ 0 w 212"/>
                <a:gd name="T13" fmla="*/ 16 h 87"/>
              </a:gdLst>
              <a:ahLst/>
              <a:cxnLst>
                <a:cxn ang="0">
                  <a:pos x="T0" y="T1"/>
                </a:cxn>
                <a:cxn ang="0">
                  <a:pos x="T2" y="T3"/>
                </a:cxn>
                <a:cxn ang="0">
                  <a:pos x="T4" y="T5"/>
                </a:cxn>
                <a:cxn ang="0">
                  <a:pos x="T6" y="T7"/>
                </a:cxn>
                <a:cxn ang="0">
                  <a:pos x="T8" y="T9"/>
                </a:cxn>
                <a:cxn ang="0">
                  <a:pos x="T10" y="T11"/>
                </a:cxn>
                <a:cxn ang="0">
                  <a:pos x="T12" y="T13"/>
                </a:cxn>
              </a:cxnLst>
              <a:rect l="0" t="0" r="r" b="b"/>
              <a:pathLst>
                <a:path w="212" h="87">
                  <a:moveTo>
                    <a:pt x="0" y="16"/>
                  </a:moveTo>
                  <a:cubicBezTo>
                    <a:pt x="0" y="16"/>
                    <a:pt x="88" y="5"/>
                    <a:pt x="111" y="2"/>
                  </a:cubicBezTo>
                  <a:cubicBezTo>
                    <a:pt x="134" y="0"/>
                    <a:pt x="157" y="27"/>
                    <a:pt x="186" y="44"/>
                  </a:cubicBezTo>
                  <a:cubicBezTo>
                    <a:pt x="212" y="59"/>
                    <a:pt x="199" y="87"/>
                    <a:pt x="199" y="87"/>
                  </a:cubicBezTo>
                  <a:cubicBezTo>
                    <a:pt x="199" y="87"/>
                    <a:pt x="128" y="56"/>
                    <a:pt x="110" y="41"/>
                  </a:cubicBezTo>
                  <a:cubicBezTo>
                    <a:pt x="96" y="30"/>
                    <a:pt x="2" y="51"/>
                    <a:pt x="2" y="51"/>
                  </a:cubicBezTo>
                  <a:lnTo>
                    <a:pt x="0" y="16"/>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4" name="Freeform 29"/>
            <p:cNvSpPr/>
            <p:nvPr/>
          </p:nvSpPr>
          <p:spPr bwMode="auto">
            <a:xfrm>
              <a:off x="5949" y="3213"/>
              <a:ext cx="81" cy="81"/>
            </a:xfrm>
            <a:custGeom>
              <a:avLst/>
              <a:gdLst>
                <a:gd name="T0" fmla="*/ 36 w 40"/>
                <a:gd name="T1" fmla="*/ 13 h 40"/>
                <a:gd name="T2" fmla="*/ 27 w 40"/>
                <a:gd name="T3" fmla="*/ 36 h 40"/>
                <a:gd name="T4" fmla="*/ 4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4"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5" name="Freeform 30"/>
            <p:cNvSpPr/>
            <p:nvPr/>
          </p:nvSpPr>
          <p:spPr bwMode="auto">
            <a:xfrm>
              <a:off x="5977" y="3096"/>
              <a:ext cx="430" cy="190"/>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6" name="Freeform 31"/>
            <p:cNvSpPr/>
            <p:nvPr/>
          </p:nvSpPr>
          <p:spPr bwMode="auto">
            <a:xfrm>
              <a:off x="5943" y="3245"/>
              <a:ext cx="81" cy="81"/>
            </a:xfrm>
            <a:custGeom>
              <a:avLst/>
              <a:gdLst>
                <a:gd name="T0" fmla="*/ 36 w 40"/>
                <a:gd name="T1" fmla="*/ 14 h 40"/>
                <a:gd name="T2" fmla="*/ 26 w 40"/>
                <a:gd name="T3" fmla="*/ 37 h 40"/>
                <a:gd name="T4" fmla="*/ 3 w 40"/>
                <a:gd name="T5" fmla="*/ 27 h 40"/>
                <a:gd name="T6" fmla="*/ 13 w 40"/>
                <a:gd name="T7" fmla="*/ 4 h 40"/>
                <a:gd name="T8" fmla="*/ 36 w 40"/>
                <a:gd name="T9" fmla="*/ 14 h 40"/>
              </a:gdLst>
              <a:ahLst/>
              <a:cxnLst>
                <a:cxn ang="0">
                  <a:pos x="T0" y="T1"/>
                </a:cxn>
                <a:cxn ang="0">
                  <a:pos x="T2" y="T3"/>
                </a:cxn>
                <a:cxn ang="0">
                  <a:pos x="T4" y="T5"/>
                </a:cxn>
                <a:cxn ang="0">
                  <a:pos x="T6" y="T7"/>
                </a:cxn>
                <a:cxn ang="0">
                  <a:pos x="T8" y="T9"/>
                </a:cxn>
              </a:cxnLst>
              <a:rect l="0" t="0" r="r" b="b"/>
              <a:pathLst>
                <a:path w="40" h="40">
                  <a:moveTo>
                    <a:pt x="36" y="14"/>
                  </a:moveTo>
                  <a:cubicBezTo>
                    <a:pt x="40" y="23"/>
                    <a:pt x="35" y="33"/>
                    <a:pt x="26" y="37"/>
                  </a:cubicBezTo>
                  <a:cubicBezTo>
                    <a:pt x="17" y="40"/>
                    <a:pt x="7" y="36"/>
                    <a:pt x="3" y="27"/>
                  </a:cubicBezTo>
                  <a:cubicBezTo>
                    <a:pt x="0" y="18"/>
                    <a:pt x="4" y="8"/>
                    <a:pt x="13" y="4"/>
                  </a:cubicBezTo>
                  <a:cubicBezTo>
                    <a:pt x="22" y="0"/>
                    <a:pt x="32" y="5"/>
                    <a:pt x="36" y="14"/>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7" name="Freeform 32"/>
            <p:cNvSpPr/>
            <p:nvPr/>
          </p:nvSpPr>
          <p:spPr bwMode="auto">
            <a:xfrm>
              <a:off x="5971" y="3128"/>
              <a:ext cx="430" cy="190"/>
            </a:xfrm>
            <a:custGeom>
              <a:avLst/>
              <a:gdLst>
                <a:gd name="T0" fmla="*/ 0 w 213"/>
                <a:gd name="T1" fmla="*/ 62 h 94"/>
                <a:gd name="T2" fmla="*/ 98 w 213"/>
                <a:gd name="T3" fmla="*/ 11 h 94"/>
                <a:gd name="T4" fmla="*/ 183 w 213"/>
                <a:gd name="T5" fmla="*/ 23 h 94"/>
                <a:gd name="T6" fmla="*/ 211 w 213"/>
                <a:gd name="T7" fmla="*/ 59 h 94"/>
                <a:gd name="T8" fmla="*/ 111 w 213"/>
                <a:gd name="T9" fmla="*/ 47 h 94"/>
                <a:gd name="T10" fmla="*/ 14 w 213"/>
                <a:gd name="T11" fmla="*/ 94 h 94"/>
                <a:gd name="T12" fmla="*/ 0 w 213"/>
                <a:gd name="T13" fmla="*/ 62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2"/>
                  </a:moveTo>
                  <a:cubicBezTo>
                    <a:pt x="0" y="62"/>
                    <a:pt x="78" y="21"/>
                    <a:pt x="98" y="11"/>
                  </a:cubicBezTo>
                  <a:cubicBezTo>
                    <a:pt x="119" y="0"/>
                    <a:pt x="151" y="18"/>
                    <a:pt x="183" y="23"/>
                  </a:cubicBezTo>
                  <a:cubicBezTo>
                    <a:pt x="213" y="28"/>
                    <a:pt x="211" y="59"/>
                    <a:pt x="211" y="59"/>
                  </a:cubicBezTo>
                  <a:cubicBezTo>
                    <a:pt x="211" y="59"/>
                    <a:pt x="134" y="55"/>
                    <a:pt x="111" y="47"/>
                  </a:cubicBezTo>
                  <a:cubicBezTo>
                    <a:pt x="95" y="42"/>
                    <a:pt x="14" y="94"/>
                    <a:pt x="14" y="94"/>
                  </a:cubicBezTo>
                  <a:lnTo>
                    <a:pt x="0" y="62"/>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8" name="Freeform 33"/>
            <p:cNvSpPr/>
            <p:nvPr/>
          </p:nvSpPr>
          <p:spPr bwMode="auto">
            <a:xfrm>
              <a:off x="6028" y="3265"/>
              <a:ext cx="80" cy="81"/>
            </a:xfrm>
            <a:custGeom>
              <a:avLst/>
              <a:gdLst>
                <a:gd name="T0" fmla="*/ 36 w 40"/>
                <a:gd name="T1" fmla="*/ 13 h 40"/>
                <a:gd name="T2" fmla="*/ 27 w 40"/>
                <a:gd name="T3" fmla="*/ 36 h 40"/>
                <a:gd name="T4" fmla="*/ 3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3"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9" name="Freeform 34"/>
            <p:cNvSpPr/>
            <p:nvPr/>
          </p:nvSpPr>
          <p:spPr bwMode="auto">
            <a:xfrm>
              <a:off x="6056" y="3149"/>
              <a:ext cx="429" cy="189"/>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0" name="Freeform 35"/>
            <p:cNvSpPr/>
            <p:nvPr/>
          </p:nvSpPr>
          <p:spPr bwMode="auto">
            <a:xfrm>
              <a:off x="5607" y="3072"/>
              <a:ext cx="60" cy="60"/>
            </a:xfrm>
            <a:custGeom>
              <a:avLst/>
              <a:gdLst>
                <a:gd name="T0" fmla="*/ 1 w 30"/>
                <a:gd name="T1" fmla="*/ 13 h 30"/>
                <a:gd name="T2" fmla="*/ 13 w 30"/>
                <a:gd name="T3" fmla="*/ 29 h 30"/>
                <a:gd name="T4" fmla="*/ 29 w 30"/>
                <a:gd name="T5" fmla="*/ 17 h 30"/>
                <a:gd name="T6" fmla="*/ 17 w 30"/>
                <a:gd name="T7" fmla="*/ 1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0" y="21"/>
                    <a:pt x="5" y="28"/>
                    <a:pt x="13" y="29"/>
                  </a:cubicBezTo>
                  <a:cubicBezTo>
                    <a:pt x="21" y="30"/>
                    <a:pt x="28" y="24"/>
                    <a:pt x="29" y="17"/>
                  </a:cubicBezTo>
                  <a:cubicBezTo>
                    <a:pt x="30" y="9"/>
                    <a:pt x="24" y="2"/>
                    <a:pt x="17" y="1"/>
                  </a:cubicBezTo>
                  <a:cubicBezTo>
                    <a:pt x="9" y="0"/>
                    <a:pt x="2" y="5"/>
                    <a:pt x="1"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1" name="Freeform 36"/>
            <p:cNvSpPr/>
            <p:nvPr/>
          </p:nvSpPr>
          <p:spPr bwMode="auto">
            <a:xfrm>
              <a:off x="5292" y="3028"/>
              <a:ext cx="347" cy="131"/>
            </a:xfrm>
            <a:custGeom>
              <a:avLst/>
              <a:gdLst>
                <a:gd name="T0" fmla="*/ 172 w 172"/>
                <a:gd name="T1" fmla="*/ 23 h 65"/>
                <a:gd name="T2" fmla="*/ 85 w 172"/>
                <a:gd name="T3" fmla="*/ 4 h 65"/>
                <a:gd name="T4" fmla="*/ 22 w 172"/>
                <a:gd name="T5" fmla="*/ 31 h 65"/>
                <a:gd name="T6" fmla="*/ 8 w 172"/>
                <a:gd name="T7" fmla="*/ 65 h 65"/>
                <a:gd name="T8" fmla="*/ 83 w 172"/>
                <a:gd name="T9" fmla="*/ 35 h 65"/>
                <a:gd name="T10" fmla="*/ 168 w 172"/>
                <a:gd name="T11" fmla="*/ 51 h 65"/>
                <a:gd name="T12" fmla="*/ 172 w 172"/>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172" h="65">
                  <a:moveTo>
                    <a:pt x="172" y="23"/>
                  </a:moveTo>
                  <a:cubicBezTo>
                    <a:pt x="172" y="23"/>
                    <a:pt x="103" y="8"/>
                    <a:pt x="85" y="4"/>
                  </a:cubicBezTo>
                  <a:cubicBezTo>
                    <a:pt x="67" y="0"/>
                    <a:pt x="46" y="20"/>
                    <a:pt x="22" y="31"/>
                  </a:cubicBezTo>
                  <a:cubicBezTo>
                    <a:pt x="0" y="41"/>
                    <a:pt x="8" y="65"/>
                    <a:pt x="8" y="65"/>
                  </a:cubicBezTo>
                  <a:cubicBezTo>
                    <a:pt x="8" y="65"/>
                    <a:pt x="67" y="45"/>
                    <a:pt x="83" y="35"/>
                  </a:cubicBezTo>
                  <a:cubicBezTo>
                    <a:pt x="94" y="27"/>
                    <a:pt x="168" y="51"/>
                    <a:pt x="168" y="51"/>
                  </a:cubicBezTo>
                  <a:lnTo>
                    <a:pt x="172" y="23"/>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2" name="Freeform 37"/>
            <p:cNvSpPr/>
            <p:nvPr/>
          </p:nvSpPr>
          <p:spPr bwMode="auto">
            <a:xfrm>
              <a:off x="5593" y="3179"/>
              <a:ext cx="64" cy="66"/>
            </a:xfrm>
            <a:custGeom>
              <a:avLst/>
              <a:gdLst>
                <a:gd name="T0" fmla="*/ 3 w 32"/>
                <a:gd name="T1" fmla="*/ 10 h 33"/>
                <a:gd name="T2" fmla="*/ 9 w 32"/>
                <a:gd name="T3" fmla="*/ 29 h 33"/>
                <a:gd name="T4" fmla="*/ 28 w 32"/>
                <a:gd name="T5" fmla="*/ 23 h 33"/>
                <a:gd name="T6" fmla="*/ 23 w 32"/>
                <a:gd name="T7" fmla="*/ 4 h 33"/>
                <a:gd name="T8" fmla="*/ 3 w 32"/>
                <a:gd name="T9" fmla="*/ 10 h 33"/>
              </a:gdLst>
              <a:ahLst/>
              <a:cxnLst>
                <a:cxn ang="0">
                  <a:pos x="T0" y="T1"/>
                </a:cxn>
                <a:cxn ang="0">
                  <a:pos x="T2" y="T3"/>
                </a:cxn>
                <a:cxn ang="0">
                  <a:pos x="T4" y="T5"/>
                </a:cxn>
                <a:cxn ang="0">
                  <a:pos x="T6" y="T7"/>
                </a:cxn>
                <a:cxn ang="0">
                  <a:pos x="T8" y="T9"/>
                </a:cxn>
              </a:cxnLst>
              <a:rect l="0" t="0" r="r" b="b"/>
              <a:pathLst>
                <a:path w="32" h="33">
                  <a:moveTo>
                    <a:pt x="3" y="10"/>
                  </a:moveTo>
                  <a:cubicBezTo>
                    <a:pt x="0" y="17"/>
                    <a:pt x="2" y="25"/>
                    <a:pt x="9" y="29"/>
                  </a:cubicBezTo>
                  <a:cubicBezTo>
                    <a:pt x="16" y="33"/>
                    <a:pt x="25" y="30"/>
                    <a:pt x="28" y="23"/>
                  </a:cubicBezTo>
                  <a:cubicBezTo>
                    <a:pt x="32" y="16"/>
                    <a:pt x="29" y="8"/>
                    <a:pt x="23" y="4"/>
                  </a:cubicBezTo>
                  <a:cubicBezTo>
                    <a:pt x="16" y="0"/>
                    <a:pt x="7" y="3"/>
                    <a:pt x="3"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6" name="Freeform 38"/>
            <p:cNvSpPr/>
            <p:nvPr/>
          </p:nvSpPr>
          <p:spPr bwMode="auto">
            <a:xfrm>
              <a:off x="5298" y="3070"/>
              <a:ext cx="339" cy="167"/>
            </a:xfrm>
            <a:custGeom>
              <a:avLst/>
              <a:gdLst>
                <a:gd name="T0" fmla="*/ 168 w 168"/>
                <a:gd name="T1" fmla="*/ 58 h 83"/>
                <a:gd name="T2" fmla="*/ 93 w 168"/>
                <a:gd name="T3" fmla="*/ 10 h 83"/>
                <a:gd name="T4" fmla="*/ 25 w 168"/>
                <a:gd name="T5" fmla="*/ 13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1"/>
                    <a:pt x="25" y="13"/>
                  </a:cubicBezTo>
                  <a:cubicBezTo>
                    <a:pt x="1" y="15"/>
                    <a:pt x="0" y="40"/>
                    <a:pt x="0" y="40"/>
                  </a:cubicBezTo>
                  <a:cubicBezTo>
                    <a:pt x="0" y="40"/>
                    <a:pt x="62" y="42"/>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7" name="Freeform 39"/>
            <p:cNvSpPr/>
            <p:nvPr/>
          </p:nvSpPr>
          <p:spPr bwMode="auto">
            <a:xfrm>
              <a:off x="5595" y="3207"/>
              <a:ext cx="64" cy="65"/>
            </a:xfrm>
            <a:custGeom>
              <a:avLst/>
              <a:gdLst>
                <a:gd name="T0" fmla="*/ 4 w 32"/>
                <a:gd name="T1" fmla="*/ 9 h 32"/>
                <a:gd name="T2" fmla="*/ 10 w 32"/>
                <a:gd name="T3" fmla="*/ 28 h 32"/>
                <a:gd name="T4" fmla="*/ 29 w 32"/>
                <a:gd name="T5" fmla="*/ 22 h 32"/>
                <a:gd name="T6" fmla="*/ 23 w 32"/>
                <a:gd name="T7" fmla="*/ 3 h 32"/>
                <a:gd name="T8" fmla="*/ 4 w 32"/>
                <a:gd name="T9" fmla="*/ 9 h 32"/>
              </a:gdLst>
              <a:ahLst/>
              <a:cxnLst>
                <a:cxn ang="0">
                  <a:pos x="T0" y="T1"/>
                </a:cxn>
                <a:cxn ang="0">
                  <a:pos x="T2" y="T3"/>
                </a:cxn>
                <a:cxn ang="0">
                  <a:pos x="T4" y="T5"/>
                </a:cxn>
                <a:cxn ang="0">
                  <a:pos x="T6" y="T7"/>
                </a:cxn>
                <a:cxn ang="0">
                  <a:pos x="T8" y="T9"/>
                </a:cxn>
              </a:cxnLst>
              <a:rect l="0" t="0" r="r" b="b"/>
              <a:pathLst>
                <a:path w="32" h="32">
                  <a:moveTo>
                    <a:pt x="4" y="9"/>
                  </a:moveTo>
                  <a:cubicBezTo>
                    <a:pt x="0" y="16"/>
                    <a:pt x="3" y="24"/>
                    <a:pt x="10" y="28"/>
                  </a:cubicBezTo>
                  <a:cubicBezTo>
                    <a:pt x="16" y="32"/>
                    <a:pt x="25" y="29"/>
                    <a:pt x="29" y="22"/>
                  </a:cubicBezTo>
                  <a:cubicBezTo>
                    <a:pt x="32" y="15"/>
                    <a:pt x="30" y="7"/>
                    <a:pt x="23" y="3"/>
                  </a:cubicBezTo>
                  <a:cubicBezTo>
                    <a:pt x="16" y="0"/>
                    <a:pt x="7" y="2"/>
                    <a:pt x="4" y="9"/>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8" name="Freeform 40"/>
            <p:cNvSpPr/>
            <p:nvPr/>
          </p:nvSpPr>
          <p:spPr bwMode="auto">
            <a:xfrm>
              <a:off x="5300" y="3096"/>
              <a:ext cx="339" cy="167"/>
            </a:xfrm>
            <a:custGeom>
              <a:avLst/>
              <a:gdLst>
                <a:gd name="T0" fmla="*/ 168 w 168"/>
                <a:gd name="T1" fmla="*/ 58 h 83"/>
                <a:gd name="T2" fmla="*/ 94 w 168"/>
                <a:gd name="T3" fmla="*/ 10 h 83"/>
                <a:gd name="T4" fmla="*/ 25 w 168"/>
                <a:gd name="T5" fmla="*/ 13 h 83"/>
                <a:gd name="T6" fmla="*/ 0 w 168"/>
                <a:gd name="T7" fmla="*/ 40 h 83"/>
                <a:gd name="T8" fmla="*/ 81 w 168"/>
                <a:gd name="T9" fmla="*/ 38 h 83"/>
                <a:gd name="T10" fmla="*/ 155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4" y="10"/>
                  </a:cubicBezTo>
                  <a:cubicBezTo>
                    <a:pt x="78" y="0"/>
                    <a:pt x="51" y="11"/>
                    <a:pt x="25" y="13"/>
                  </a:cubicBezTo>
                  <a:cubicBezTo>
                    <a:pt x="1" y="15"/>
                    <a:pt x="0" y="40"/>
                    <a:pt x="0" y="40"/>
                  </a:cubicBezTo>
                  <a:cubicBezTo>
                    <a:pt x="0" y="40"/>
                    <a:pt x="62" y="42"/>
                    <a:pt x="81" y="38"/>
                  </a:cubicBezTo>
                  <a:cubicBezTo>
                    <a:pt x="94" y="35"/>
                    <a:pt x="155" y="83"/>
                    <a:pt x="155"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9" name="Freeform 41"/>
            <p:cNvSpPr/>
            <p:nvPr/>
          </p:nvSpPr>
          <p:spPr bwMode="auto">
            <a:xfrm>
              <a:off x="5526" y="3215"/>
              <a:ext cx="65" cy="65"/>
            </a:xfrm>
            <a:custGeom>
              <a:avLst/>
              <a:gdLst>
                <a:gd name="T0" fmla="*/ 4 w 32"/>
                <a:gd name="T1" fmla="*/ 10 h 32"/>
                <a:gd name="T2" fmla="*/ 9 w 32"/>
                <a:gd name="T3" fmla="*/ 29 h 32"/>
                <a:gd name="T4" fmla="*/ 28 w 32"/>
                <a:gd name="T5" fmla="*/ 23 h 32"/>
                <a:gd name="T6" fmla="*/ 23 w 32"/>
                <a:gd name="T7" fmla="*/ 4 h 32"/>
                <a:gd name="T8" fmla="*/ 4 w 32"/>
                <a:gd name="T9" fmla="*/ 10 h 32"/>
              </a:gdLst>
              <a:ahLst/>
              <a:cxnLst>
                <a:cxn ang="0">
                  <a:pos x="T0" y="T1"/>
                </a:cxn>
                <a:cxn ang="0">
                  <a:pos x="T2" y="T3"/>
                </a:cxn>
                <a:cxn ang="0">
                  <a:pos x="T4" y="T5"/>
                </a:cxn>
                <a:cxn ang="0">
                  <a:pos x="T6" y="T7"/>
                </a:cxn>
                <a:cxn ang="0">
                  <a:pos x="T8" y="T9"/>
                </a:cxn>
              </a:cxnLst>
              <a:rect l="0" t="0" r="r" b="b"/>
              <a:pathLst>
                <a:path w="32" h="32">
                  <a:moveTo>
                    <a:pt x="4" y="10"/>
                  </a:moveTo>
                  <a:cubicBezTo>
                    <a:pt x="0" y="16"/>
                    <a:pt x="2" y="25"/>
                    <a:pt x="9" y="29"/>
                  </a:cubicBezTo>
                  <a:cubicBezTo>
                    <a:pt x="16" y="32"/>
                    <a:pt x="25" y="30"/>
                    <a:pt x="28" y="23"/>
                  </a:cubicBezTo>
                  <a:cubicBezTo>
                    <a:pt x="32" y="16"/>
                    <a:pt x="30" y="7"/>
                    <a:pt x="23" y="4"/>
                  </a:cubicBezTo>
                  <a:cubicBezTo>
                    <a:pt x="16" y="0"/>
                    <a:pt x="7" y="3"/>
                    <a:pt x="4"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0" name="Freeform 42"/>
            <p:cNvSpPr/>
            <p:nvPr/>
          </p:nvSpPr>
          <p:spPr bwMode="auto">
            <a:xfrm>
              <a:off x="5232" y="3104"/>
              <a:ext cx="338" cy="168"/>
            </a:xfrm>
            <a:custGeom>
              <a:avLst/>
              <a:gdLst>
                <a:gd name="T0" fmla="*/ 168 w 168"/>
                <a:gd name="T1" fmla="*/ 58 h 83"/>
                <a:gd name="T2" fmla="*/ 93 w 168"/>
                <a:gd name="T3" fmla="*/ 10 h 83"/>
                <a:gd name="T4" fmla="*/ 25 w 168"/>
                <a:gd name="T5" fmla="*/ 14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2"/>
                    <a:pt x="25" y="14"/>
                  </a:cubicBezTo>
                  <a:cubicBezTo>
                    <a:pt x="1" y="16"/>
                    <a:pt x="0" y="40"/>
                    <a:pt x="0" y="40"/>
                  </a:cubicBezTo>
                  <a:cubicBezTo>
                    <a:pt x="0" y="40"/>
                    <a:pt x="62" y="43"/>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1" name="Freeform 43"/>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2" name="Freeform 44"/>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3" name="Freeform 45"/>
            <p:cNvSpPr/>
            <p:nvPr/>
          </p:nvSpPr>
          <p:spPr bwMode="auto">
            <a:xfrm>
              <a:off x="6733" y="2116"/>
              <a:ext cx="687" cy="1093"/>
            </a:xfrm>
            <a:custGeom>
              <a:avLst/>
              <a:gdLst>
                <a:gd name="T0" fmla="*/ 173 w 687"/>
                <a:gd name="T1" fmla="*/ 0 h 1093"/>
                <a:gd name="T2" fmla="*/ 0 w 687"/>
                <a:gd name="T3" fmla="*/ 83 h 1093"/>
                <a:gd name="T4" fmla="*/ 0 w 687"/>
                <a:gd name="T5" fmla="*/ 272 h 1093"/>
                <a:gd name="T6" fmla="*/ 453 w 687"/>
                <a:gd name="T7" fmla="*/ 1093 h 1093"/>
                <a:gd name="T8" fmla="*/ 687 w 687"/>
                <a:gd name="T9" fmla="*/ 976 h 1093"/>
                <a:gd name="T10" fmla="*/ 173 w 687"/>
                <a:gd name="T11" fmla="*/ 0 h 1093"/>
              </a:gdLst>
              <a:ahLst/>
              <a:cxnLst>
                <a:cxn ang="0">
                  <a:pos x="T0" y="T1"/>
                </a:cxn>
                <a:cxn ang="0">
                  <a:pos x="T2" y="T3"/>
                </a:cxn>
                <a:cxn ang="0">
                  <a:pos x="T4" y="T5"/>
                </a:cxn>
                <a:cxn ang="0">
                  <a:pos x="T6" y="T7"/>
                </a:cxn>
                <a:cxn ang="0">
                  <a:pos x="T8" y="T9"/>
                </a:cxn>
                <a:cxn ang="0">
                  <a:pos x="T10" y="T11"/>
                </a:cxn>
              </a:cxnLst>
              <a:rect l="0" t="0" r="r" b="b"/>
              <a:pathLst>
                <a:path w="687" h="1093">
                  <a:moveTo>
                    <a:pt x="173" y="0"/>
                  </a:moveTo>
                  <a:lnTo>
                    <a:pt x="0" y="83"/>
                  </a:lnTo>
                  <a:lnTo>
                    <a:pt x="0" y="272"/>
                  </a:lnTo>
                  <a:lnTo>
                    <a:pt x="453" y="1093"/>
                  </a:lnTo>
                  <a:lnTo>
                    <a:pt x="687" y="976"/>
                  </a:lnTo>
                  <a:lnTo>
                    <a:pt x="173"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4" name="Oval 46"/>
            <p:cNvSpPr>
              <a:spLocks noChangeArrowheads="1"/>
            </p:cNvSpPr>
            <p:nvPr/>
          </p:nvSpPr>
          <p:spPr bwMode="auto">
            <a:xfrm>
              <a:off x="7114" y="3028"/>
              <a:ext cx="326" cy="28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5" name="Freeform 47"/>
            <p:cNvSpPr/>
            <p:nvPr/>
          </p:nvSpPr>
          <p:spPr bwMode="auto">
            <a:xfrm>
              <a:off x="6368" y="3028"/>
              <a:ext cx="973" cy="330"/>
            </a:xfrm>
            <a:custGeom>
              <a:avLst/>
              <a:gdLst>
                <a:gd name="T0" fmla="*/ 483 w 483"/>
                <a:gd name="T1" fmla="*/ 136 h 164"/>
                <a:gd name="T2" fmla="*/ 33 w 483"/>
                <a:gd name="T3" fmla="*/ 142 h 164"/>
                <a:gd name="T4" fmla="*/ 1 w 483"/>
                <a:gd name="T5" fmla="*/ 32 h 164"/>
                <a:gd name="T6" fmla="*/ 451 w 483"/>
                <a:gd name="T7" fmla="*/ 0 h 164"/>
                <a:gd name="T8" fmla="*/ 483 w 483"/>
                <a:gd name="T9" fmla="*/ 136 h 164"/>
              </a:gdLst>
              <a:ahLst/>
              <a:cxnLst>
                <a:cxn ang="0">
                  <a:pos x="T0" y="T1"/>
                </a:cxn>
                <a:cxn ang="0">
                  <a:pos x="T2" y="T3"/>
                </a:cxn>
                <a:cxn ang="0">
                  <a:pos x="T4" y="T5"/>
                </a:cxn>
                <a:cxn ang="0">
                  <a:pos x="T6" y="T7"/>
                </a:cxn>
                <a:cxn ang="0">
                  <a:pos x="T8" y="T9"/>
                </a:cxn>
              </a:cxnLst>
              <a:rect l="0" t="0" r="r" b="b"/>
              <a:pathLst>
                <a:path w="483" h="164">
                  <a:moveTo>
                    <a:pt x="483" y="136"/>
                  </a:moveTo>
                  <a:cubicBezTo>
                    <a:pt x="458" y="152"/>
                    <a:pt x="66" y="164"/>
                    <a:pt x="33" y="142"/>
                  </a:cubicBezTo>
                  <a:cubicBezTo>
                    <a:pt x="0" y="121"/>
                    <a:pt x="1" y="32"/>
                    <a:pt x="1" y="32"/>
                  </a:cubicBezTo>
                  <a:cubicBezTo>
                    <a:pt x="112" y="1"/>
                    <a:pt x="451" y="0"/>
                    <a:pt x="451" y="0"/>
                  </a:cubicBezTo>
                  <a:lnTo>
                    <a:pt x="483" y="13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6" name="Freeform 48"/>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7" name="Freeform 49"/>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8" name="Freeform 50"/>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9" name="Freeform 51"/>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0" name="Freeform 52"/>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1" name="Freeform 53"/>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2" name="Freeform 54"/>
            <p:cNvSpPr/>
            <p:nvPr/>
          </p:nvSpPr>
          <p:spPr bwMode="auto">
            <a:xfrm>
              <a:off x="3463" y="3334"/>
              <a:ext cx="4215" cy="363"/>
            </a:xfrm>
            <a:custGeom>
              <a:avLst/>
              <a:gdLst>
                <a:gd name="T0" fmla="*/ 2092 w 2092"/>
                <a:gd name="T1" fmla="*/ 180 h 180"/>
                <a:gd name="T2" fmla="*/ 89 w 2092"/>
                <a:gd name="T3" fmla="*/ 180 h 180"/>
                <a:gd name="T4" fmla="*/ 0 w 2092"/>
                <a:gd name="T5" fmla="*/ 91 h 180"/>
                <a:gd name="T6" fmla="*/ 0 w 2092"/>
                <a:gd name="T7" fmla="*/ 89 h 180"/>
                <a:gd name="T8" fmla="*/ 89 w 2092"/>
                <a:gd name="T9" fmla="*/ 0 h 180"/>
                <a:gd name="T10" fmla="*/ 2092 w 2092"/>
                <a:gd name="T11" fmla="*/ 0 h 180"/>
                <a:gd name="T12" fmla="*/ 2092 w 209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092" h="180">
                  <a:moveTo>
                    <a:pt x="2092" y="180"/>
                  </a:moveTo>
                  <a:cubicBezTo>
                    <a:pt x="89" y="180"/>
                    <a:pt x="89" y="180"/>
                    <a:pt x="89" y="180"/>
                  </a:cubicBezTo>
                  <a:cubicBezTo>
                    <a:pt x="40" y="180"/>
                    <a:pt x="0" y="140"/>
                    <a:pt x="0" y="91"/>
                  </a:cubicBezTo>
                  <a:cubicBezTo>
                    <a:pt x="0" y="89"/>
                    <a:pt x="0" y="89"/>
                    <a:pt x="0" y="89"/>
                  </a:cubicBezTo>
                  <a:cubicBezTo>
                    <a:pt x="0" y="40"/>
                    <a:pt x="40" y="0"/>
                    <a:pt x="89" y="0"/>
                  </a:cubicBezTo>
                  <a:cubicBezTo>
                    <a:pt x="2092" y="0"/>
                    <a:pt x="2092" y="0"/>
                    <a:pt x="2092" y="0"/>
                  </a:cubicBezTo>
                  <a:lnTo>
                    <a:pt x="2092" y="18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3" name="Freeform 55"/>
            <p:cNvSpPr/>
            <p:nvPr/>
          </p:nvSpPr>
          <p:spPr bwMode="auto">
            <a:xfrm>
              <a:off x="4873" y="3205"/>
              <a:ext cx="1524" cy="137"/>
            </a:xfrm>
            <a:custGeom>
              <a:avLst/>
              <a:gdLst>
                <a:gd name="T0" fmla="*/ 756 w 756"/>
                <a:gd name="T1" fmla="*/ 35 h 68"/>
                <a:gd name="T2" fmla="*/ 723 w 756"/>
                <a:gd name="T3" fmla="*/ 68 h 68"/>
                <a:gd name="T4" fmla="*/ 33 w 756"/>
                <a:gd name="T5" fmla="*/ 68 h 68"/>
                <a:gd name="T6" fmla="*/ 0 w 756"/>
                <a:gd name="T7" fmla="*/ 35 h 68"/>
                <a:gd name="T8" fmla="*/ 0 w 756"/>
                <a:gd name="T9" fmla="*/ 33 h 68"/>
                <a:gd name="T10" fmla="*/ 33 w 756"/>
                <a:gd name="T11" fmla="*/ 0 h 68"/>
                <a:gd name="T12" fmla="*/ 723 w 756"/>
                <a:gd name="T13" fmla="*/ 0 h 68"/>
                <a:gd name="T14" fmla="*/ 756 w 756"/>
                <a:gd name="T15" fmla="*/ 33 h 68"/>
                <a:gd name="T16" fmla="*/ 756 w 756"/>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68">
                  <a:moveTo>
                    <a:pt x="756" y="35"/>
                  </a:moveTo>
                  <a:cubicBezTo>
                    <a:pt x="756" y="53"/>
                    <a:pt x="741" y="68"/>
                    <a:pt x="723" y="68"/>
                  </a:cubicBezTo>
                  <a:cubicBezTo>
                    <a:pt x="33" y="68"/>
                    <a:pt x="33" y="68"/>
                    <a:pt x="33" y="68"/>
                  </a:cubicBezTo>
                  <a:cubicBezTo>
                    <a:pt x="15" y="68"/>
                    <a:pt x="0" y="53"/>
                    <a:pt x="0" y="35"/>
                  </a:cubicBezTo>
                  <a:cubicBezTo>
                    <a:pt x="0" y="33"/>
                    <a:pt x="0" y="33"/>
                    <a:pt x="0" y="33"/>
                  </a:cubicBezTo>
                  <a:cubicBezTo>
                    <a:pt x="0" y="15"/>
                    <a:pt x="15" y="0"/>
                    <a:pt x="33" y="0"/>
                  </a:cubicBezTo>
                  <a:cubicBezTo>
                    <a:pt x="723" y="0"/>
                    <a:pt x="723" y="0"/>
                    <a:pt x="723" y="0"/>
                  </a:cubicBezTo>
                  <a:cubicBezTo>
                    <a:pt x="741" y="0"/>
                    <a:pt x="756" y="15"/>
                    <a:pt x="756" y="33"/>
                  </a:cubicBezTo>
                  <a:cubicBezTo>
                    <a:pt x="756" y="35"/>
                    <a:pt x="756" y="35"/>
                    <a:pt x="756" y="3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4" name="Freeform 56"/>
            <p:cNvSpPr/>
            <p:nvPr/>
          </p:nvSpPr>
          <p:spPr bwMode="auto">
            <a:xfrm>
              <a:off x="3939" y="1649"/>
              <a:ext cx="2143" cy="1368"/>
            </a:xfrm>
            <a:custGeom>
              <a:avLst/>
              <a:gdLst>
                <a:gd name="T0" fmla="*/ 1064 w 1064"/>
                <a:gd name="T1" fmla="*/ 644 h 679"/>
                <a:gd name="T2" fmla="*/ 1027 w 1064"/>
                <a:gd name="T3" fmla="*/ 679 h 679"/>
                <a:gd name="T4" fmla="*/ 28 w 1064"/>
                <a:gd name="T5" fmla="*/ 653 h 679"/>
                <a:gd name="T6" fmla="*/ 0 w 1064"/>
                <a:gd name="T7" fmla="*/ 620 h 679"/>
                <a:gd name="T8" fmla="*/ 0 w 1064"/>
                <a:gd name="T9" fmla="*/ 82 h 679"/>
                <a:gd name="T10" fmla="*/ 28 w 1064"/>
                <a:gd name="T11" fmla="*/ 49 h 679"/>
                <a:gd name="T12" fmla="*/ 1027 w 1064"/>
                <a:gd name="T13" fmla="*/ 1 h 679"/>
                <a:gd name="T14" fmla="*/ 1064 w 1064"/>
                <a:gd name="T15" fmla="*/ 35 h 679"/>
                <a:gd name="T16" fmla="*/ 1064 w 1064"/>
                <a:gd name="T17" fmla="*/ 64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679">
                  <a:moveTo>
                    <a:pt x="1064" y="644"/>
                  </a:moveTo>
                  <a:cubicBezTo>
                    <a:pt x="1064" y="664"/>
                    <a:pt x="1047" y="679"/>
                    <a:pt x="1027" y="679"/>
                  </a:cubicBezTo>
                  <a:cubicBezTo>
                    <a:pt x="28" y="653"/>
                    <a:pt x="28" y="653"/>
                    <a:pt x="28" y="653"/>
                  </a:cubicBezTo>
                  <a:cubicBezTo>
                    <a:pt x="13" y="652"/>
                    <a:pt x="0" y="638"/>
                    <a:pt x="0" y="620"/>
                  </a:cubicBezTo>
                  <a:cubicBezTo>
                    <a:pt x="0" y="82"/>
                    <a:pt x="0" y="82"/>
                    <a:pt x="0" y="82"/>
                  </a:cubicBezTo>
                  <a:cubicBezTo>
                    <a:pt x="0" y="64"/>
                    <a:pt x="12" y="49"/>
                    <a:pt x="28" y="49"/>
                  </a:cubicBezTo>
                  <a:cubicBezTo>
                    <a:pt x="1027" y="1"/>
                    <a:pt x="1027" y="1"/>
                    <a:pt x="1027" y="1"/>
                  </a:cubicBezTo>
                  <a:cubicBezTo>
                    <a:pt x="1047" y="0"/>
                    <a:pt x="1064" y="15"/>
                    <a:pt x="1064" y="35"/>
                  </a:cubicBezTo>
                  <a:cubicBezTo>
                    <a:pt x="1064" y="644"/>
                    <a:pt x="1064" y="644"/>
                    <a:pt x="1064" y="644"/>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5" name="Freeform 57"/>
            <p:cNvSpPr>
              <a:spLocks noEditPoints="1"/>
            </p:cNvSpPr>
            <p:nvPr/>
          </p:nvSpPr>
          <p:spPr bwMode="auto">
            <a:xfrm>
              <a:off x="3939" y="1651"/>
              <a:ext cx="2143" cy="1366"/>
            </a:xfrm>
            <a:custGeom>
              <a:avLst/>
              <a:gdLst>
                <a:gd name="T0" fmla="*/ 283 w 1064"/>
                <a:gd name="T1" fmla="*/ 448 h 678"/>
                <a:gd name="T2" fmla="*/ 0 w 1064"/>
                <a:gd name="T3" fmla="*/ 619 h 678"/>
                <a:gd name="T4" fmla="*/ 28 w 1064"/>
                <a:gd name="T5" fmla="*/ 652 h 678"/>
                <a:gd name="T6" fmla="*/ 244 w 1064"/>
                <a:gd name="T7" fmla="*/ 657 h 678"/>
                <a:gd name="T8" fmla="*/ 244 w 1064"/>
                <a:gd name="T9" fmla="*/ 606 h 678"/>
                <a:gd name="T10" fmla="*/ 241 w 1064"/>
                <a:gd name="T11" fmla="*/ 571 h 678"/>
                <a:gd name="T12" fmla="*/ 283 w 1064"/>
                <a:gd name="T13" fmla="*/ 448 h 678"/>
                <a:gd name="T14" fmla="*/ 1029 w 1064"/>
                <a:gd name="T15" fmla="*/ 0 h 678"/>
                <a:gd name="T16" fmla="*/ 1027 w 1064"/>
                <a:gd name="T17" fmla="*/ 0 h 678"/>
                <a:gd name="T18" fmla="*/ 1027 w 1064"/>
                <a:gd name="T19" fmla="*/ 0 h 678"/>
                <a:gd name="T20" fmla="*/ 388 w 1064"/>
                <a:gd name="T21" fmla="*/ 385 h 678"/>
                <a:gd name="T22" fmla="*/ 416 w 1064"/>
                <a:gd name="T23" fmla="*/ 383 h 678"/>
                <a:gd name="T24" fmla="*/ 417 w 1064"/>
                <a:gd name="T25" fmla="*/ 383 h 678"/>
                <a:gd name="T26" fmla="*/ 597 w 1064"/>
                <a:gd name="T27" fmla="*/ 577 h 678"/>
                <a:gd name="T28" fmla="*/ 592 w 1064"/>
                <a:gd name="T29" fmla="*/ 624 h 678"/>
                <a:gd name="T30" fmla="*/ 592 w 1064"/>
                <a:gd name="T31" fmla="*/ 666 h 678"/>
                <a:gd name="T32" fmla="*/ 1027 w 1064"/>
                <a:gd name="T33" fmla="*/ 678 h 678"/>
                <a:gd name="T34" fmla="*/ 1028 w 1064"/>
                <a:gd name="T35" fmla="*/ 678 h 678"/>
                <a:gd name="T36" fmla="*/ 1064 w 1064"/>
                <a:gd name="T37" fmla="*/ 643 h 678"/>
                <a:gd name="T38" fmla="*/ 1064 w 1064"/>
                <a:gd name="T39" fmla="*/ 359 h 678"/>
                <a:gd name="T40" fmla="*/ 1064 w 1064"/>
                <a:gd name="T41" fmla="*/ 211 h 678"/>
                <a:gd name="T42" fmla="*/ 1064 w 1064"/>
                <a:gd name="T43" fmla="*/ 34 h 678"/>
                <a:gd name="T44" fmla="*/ 1029 w 1064"/>
                <a:gd name="T4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4" h="678">
                  <a:moveTo>
                    <a:pt x="283" y="448"/>
                  </a:moveTo>
                  <a:cubicBezTo>
                    <a:pt x="0" y="619"/>
                    <a:pt x="0" y="619"/>
                    <a:pt x="0" y="619"/>
                  </a:cubicBezTo>
                  <a:cubicBezTo>
                    <a:pt x="0" y="637"/>
                    <a:pt x="13" y="651"/>
                    <a:pt x="28" y="652"/>
                  </a:cubicBezTo>
                  <a:cubicBezTo>
                    <a:pt x="244" y="657"/>
                    <a:pt x="244" y="657"/>
                    <a:pt x="244" y="657"/>
                  </a:cubicBezTo>
                  <a:cubicBezTo>
                    <a:pt x="244" y="606"/>
                    <a:pt x="244" y="606"/>
                    <a:pt x="244" y="606"/>
                  </a:cubicBezTo>
                  <a:cubicBezTo>
                    <a:pt x="242" y="595"/>
                    <a:pt x="241" y="583"/>
                    <a:pt x="241" y="571"/>
                  </a:cubicBezTo>
                  <a:cubicBezTo>
                    <a:pt x="241" y="524"/>
                    <a:pt x="257" y="481"/>
                    <a:pt x="283" y="448"/>
                  </a:cubicBezTo>
                  <a:moveTo>
                    <a:pt x="1029" y="0"/>
                  </a:moveTo>
                  <a:cubicBezTo>
                    <a:pt x="1029" y="0"/>
                    <a:pt x="1028" y="0"/>
                    <a:pt x="1027" y="0"/>
                  </a:cubicBezTo>
                  <a:cubicBezTo>
                    <a:pt x="1027" y="0"/>
                    <a:pt x="1027" y="0"/>
                    <a:pt x="1027" y="0"/>
                  </a:cubicBezTo>
                  <a:cubicBezTo>
                    <a:pt x="388" y="385"/>
                    <a:pt x="388" y="385"/>
                    <a:pt x="388" y="385"/>
                  </a:cubicBezTo>
                  <a:cubicBezTo>
                    <a:pt x="397" y="384"/>
                    <a:pt x="406" y="383"/>
                    <a:pt x="416" y="383"/>
                  </a:cubicBezTo>
                  <a:cubicBezTo>
                    <a:pt x="416" y="383"/>
                    <a:pt x="416" y="383"/>
                    <a:pt x="417" y="383"/>
                  </a:cubicBezTo>
                  <a:cubicBezTo>
                    <a:pt x="516" y="383"/>
                    <a:pt x="597" y="469"/>
                    <a:pt x="597" y="577"/>
                  </a:cubicBezTo>
                  <a:cubicBezTo>
                    <a:pt x="597" y="593"/>
                    <a:pt x="595" y="609"/>
                    <a:pt x="592" y="624"/>
                  </a:cubicBezTo>
                  <a:cubicBezTo>
                    <a:pt x="592" y="666"/>
                    <a:pt x="592" y="666"/>
                    <a:pt x="592" y="666"/>
                  </a:cubicBezTo>
                  <a:cubicBezTo>
                    <a:pt x="1027" y="678"/>
                    <a:pt x="1027" y="678"/>
                    <a:pt x="1027" y="678"/>
                  </a:cubicBezTo>
                  <a:cubicBezTo>
                    <a:pt x="1028" y="678"/>
                    <a:pt x="1028" y="678"/>
                    <a:pt x="1028" y="678"/>
                  </a:cubicBezTo>
                  <a:cubicBezTo>
                    <a:pt x="1048" y="678"/>
                    <a:pt x="1064" y="662"/>
                    <a:pt x="1064" y="643"/>
                  </a:cubicBezTo>
                  <a:cubicBezTo>
                    <a:pt x="1064" y="359"/>
                    <a:pt x="1064" y="359"/>
                    <a:pt x="1064" y="359"/>
                  </a:cubicBezTo>
                  <a:cubicBezTo>
                    <a:pt x="1064" y="211"/>
                    <a:pt x="1064" y="211"/>
                    <a:pt x="1064" y="211"/>
                  </a:cubicBezTo>
                  <a:cubicBezTo>
                    <a:pt x="1064" y="34"/>
                    <a:pt x="1064" y="34"/>
                    <a:pt x="1064" y="34"/>
                  </a:cubicBezTo>
                  <a:cubicBezTo>
                    <a:pt x="1064" y="15"/>
                    <a:pt x="1048" y="0"/>
                    <a:pt x="102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6" name="Freeform 58"/>
            <p:cNvSpPr/>
            <p:nvPr/>
          </p:nvSpPr>
          <p:spPr bwMode="auto">
            <a:xfrm>
              <a:off x="4424" y="2421"/>
              <a:ext cx="717" cy="895"/>
            </a:xfrm>
            <a:custGeom>
              <a:avLst/>
              <a:gdLst>
                <a:gd name="T0" fmla="*/ 356 w 356"/>
                <a:gd name="T1" fmla="*/ 195 h 444"/>
                <a:gd name="T2" fmla="*/ 175 w 356"/>
                <a:gd name="T3" fmla="*/ 1 h 444"/>
                <a:gd name="T4" fmla="*/ 0 w 356"/>
                <a:gd name="T5" fmla="*/ 189 h 444"/>
                <a:gd name="T6" fmla="*/ 3 w 356"/>
                <a:gd name="T7" fmla="*/ 224 h 444"/>
                <a:gd name="T8" fmla="*/ 3 w 356"/>
                <a:gd name="T9" fmla="*/ 427 h 444"/>
                <a:gd name="T10" fmla="*/ 351 w 356"/>
                <a:gd name="T11" fmla="*/ 444 h 444"/>
                <a:gd name="T12" fmla="*/ 351 w 356"/>
                <a:gd name="T13" fmla="*/ 242 h 444"/>
                <a:gd name="T14" fmla="*/ 356 w 356"/>
                <a:gd name="T15" fmla="*/ 195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44">
                  <a:moveTo>
                    <a:pt x="356" y="195"/>
                  </a:moveTo>
                  <a:cubicBezTo>
                    <a:pt x="356" y="87"/>
                    <a:pt x="274" y="0"/>
                    <a:pt x="175" y="1"/>
                  </a:cubicBezTo>
                  <a:cubicBezTo>
                    <a:pt x="77" y="1"/>
                    <a:pt x="0" y="86"/>
                    <a:pt x="0" y="189"/>
                  </a:cubicBezTo>
                  <a:cubicBezTo>
                    <a:pt x="0" y="201"/>
                    <a:pt x="1" y="213"/>
                    <a:pt x="3" y="224"/>
                  </a:cubicBezTo>
                  <a:cubicBezTo>
                    <a:pt x="3" y="427"/>
                    <a:pt x="3" y="427"/>
                    <a:pt x="3" y="427"/>
                  </a:cubicBezTo>
                  <a:cubicBezTo>
                    <a:pt x="351" y="444"/>
                    <a:pt x="351" y="444"/>
                    <a:pt x="351" y="444"/>
                  </a:cubicBezTo>
                  <a:cubicBezTo>
                    <a:pt x="351" y="242"/>
                    <a:pt x="351" y="242"/>
                    <a:pt x="351" y="242"/>
                  </a:cubicBezTo>
                  <a:cubicBezTo>
                    <a:pt x="354" y="227"/>
                    <a:pt x="356" y="211"/>
                    <a:pt x="356" y="195"/>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7" name="Freeform 59"/>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8" name="Freeform 60"/>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9" name="Freeform 61"/>
            <p:cNvSpPr/>
            <p:nvPr/>
          </p:nvSpPr>
          <p:spPr bwMode="auto">
            <a:xfrm>
              <a:off x="4245" y="3147"/>
              <a:ext cx="1354" cy="205"/>
            </a:xfrm>
            <a:custGeom>
              <a:avLst/>
              <a:gdLst>
                <a:gd name="T0" fmla="*/ 672 w 672"/>
                <a:gd name="T1" fmla="*/ 63 h 102"/>
                <a:gd name="T2" fmla="*/ 634 w 672"/>
                <a:gd name="T3" fmla="*/ 101 h 102"/>
                <a:gd name="T4" fmla="*/ 32 w 672"/>
                <a:gd name="T5" fmla="*/ 92 h 102"/>
                <a:gd name="T6" fmla="*/ 0 w 672"/>
                <a:gd name="T7" fmla="*/ 54 h 102"/>
                <a:gd name="T8" fmla="*/ 0 w 672"/>
                <a:gd name="T9" fmla="*/ 37 h 102"/>
                <a:gd name="T10" fmla="*/ 32 w 672"/>
                <a:gd name="T11" fmla="*/ 1 h 102"/>
                <a:gd name="T12" fmla="*/ 634 w 672"/>
                <a:gd name="T13" fmla="*/ 3 h 102"/>
                <a:gd name="T14" fmla="*/ 672 w 672"/>
                <a:gd name="T15" fmla="*/ 44 h 102"/>
                <a:gd name="T16" fmla="*/ 672 w 672"/>
                <a:gd name="T17"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02">
                  <a:moveTo>
                    <a:pt x="672" y="63"/>
                  </a:moveTo>
                  <a:cubicBezTo>
                    <a:pt x="672" y="85"/>
                    <a:pt x="655" y="102"/>
                    <a:pt x="634" y="101"/>
                  </a:cubicBezTo>
                  <a:cubicBezTo>
                    <a:pt x="32" y="92"/>
                    <a:pt x="32" y="92"/>
                    <a:pt x="32" y="92"/>
                  </a:cubicBezTo>
                  <a:cubicBezTo>
                    <a:pt x="14" y="91"/>
                    <a:pt x="0" y="74"/>
                    <a:pt x="0" y="54"/>
                  </a:cubicBezTo>
                  <a:cubicBezTo>
                    <a:pt x="0" y="37"/>
                    <a:pt x="0" y="37"/>
                    <a:pt x="0" y="37"/>
                  </a:cubicBezTo>
                  <a:cubicBezTo>
                    <a:pt x="0" y="16"/>
                    <a:pt x="14" y="0"/>
                    <a:pt x="32" y="1"/>
                  </a:cubicBezTo>
                  <a:cubicBezTo>
                    <a:pt x="634" y="3"/>
                    <a:pt x="634" y="3"/>
                    <a:pt x="634" y="3"/>
                  </a:cubicBezTo>
                  <a:cubicBezTo>
                    <a:pt x="656" y="4"/>
                    <a:pt x="672" y="22"/>
                    <a:pt x="672" y="44"/>
                  </a:cubicBezTo>
                  <a:lnTo>
                    <a:pt x="672" y="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42">
                                            <p:txEl>
                                              <p:pRg st="3" end="3"/>
                                            </p:txEl>
                                          </p:spTgt>
                                        </p:tgtEl>
                                        <p:attrNameLst>
                                          <p:attrName>style.visibility</p:attrName>
                                        </p:attrNameLst>
                                      </p:cBhvr>
                                      <p:to>
                                        <p:strVal val="visible"/>
                                      </p:to>
                                    </p:set>
                                    <p:animEffect transition="in" filter="blinds(horizontal)">
                                      <p:cBhvr>
                                        <p:cTn id="18" dur="500"/>
                                        <p:tgtEl>
                                          <p:spTgt spid="514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142">
                                            <p:txEl>
                                              <p:pRg st="4" end="4"/>
                                            </p:txEl>
                                          </p:spTgt>
                                        </p:tgtEl>
                                        <p:attrNameLst>
                                          <p:attrName>style.visibility</p:attrName>
                                        </p:attrNameLst>
                                      </p:cBhvr>
                                      <p:to>
                                        <p:strVal val="visible"/>
                                      </p:to>
                                    </p:set>
                                    <p:animEffect transition="in" filter="blinds(horizontal)">
                                      <p:cBhvr>
                                        <p:cTn id="21" dur="500"/>
                                        <p:tgtEl>
                                          <p:spTgt spid="5142">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142">
                                            <p:txEl>
                                              <p:pRg st="5" end="5"/>
                                            </p:txEl>
                                          </p:spTgt>
                                        </p:tgtEl>
                                        <p:attrNameLst>
                                          <p:attrName>style.visibility</p:attrName>
                                        </p:attrNameLst>
                                      </p:cBhvr>
                                      <p:to>
                                        <p:strVal val="visible"/>
                                      </p:to>
                                    </p:set>
                                    <p:animEffect transition="in" filter="blinds(horizontal)">
                                      <p:cBhvr>
                                        <p:cTn id="24" dur="500"/>
                                        <p:tgtEl>
                                          <p:spTgt spid="5142">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142">
                                            <p:txEl>
                                              <p:pRg st="6" end="6"/>
                                            </p:txEl>
                                          </p:spTgt>
                                        </p:tgtEl>
                                        <p:attrNameLst>
                                          <p:attrName>style.visibility</p:attrName>
                                        </p:attrNameLst>
                                      </p:cBhvr>
                                      <p:to>
                                        <p:strVal val="visible"/>
                                      </p:to>
                                    </p:set>
                                    <p:animEffect transition="in" filter="blinds(horizontal)">
                                      <p:cBhvr>
                                        <p:cTn id="27" dur="500"/>
                                        <p:tgtEl>
                                          <p:spTgt spid="5142">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142">
                                            <p:txEl>
                                              <p:pRg st="7" end="7"/>
                                            </p:txEl>
                                          </p:spTgt>
                                        </p:tgtEl>
                                        <p:attrNameLst>
                                          <p:attrName>style.visibility</p:attrName>
                                        </p:attrNameLst>
                                      </p:cBhvr>
                                      <p:to>
                                        <p:strVal val="visible"/>
                                      </p:to>
                                    </p:set>
                                    <p:animEffect transition="in" filter="blinds(horizontal)">
                                      <p:cBhvr>
                                        <p:cTn id="30" dur="500"/>
                                        <p:tgtEl>
                                          <p:spTgt spid="5142">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142">
                                            <p:txEl>
                                              <p:pRg st="8" end="8"/>
                                            </p:txEl>
                                          </p:spTgt>
                                        </p:tgtEl>
                                        <p:attrNameLst>
                                          <p:attrName>style.visibility</p:attrName>
                                        </p:attrNameLst>
                                      </p:cBhvr>
                                      <p:to>
                                        <p:strVal val="visible"/>
                                      </p:to>
                                    </p:set>
                                    <p:animEffect transition="in" filter="blinds(horizontal)">
                                      <p:cBhvr>
                                        <p:cTn id="33" dur="500"/>
                                        <p:tgtEl>
                                          <p:spTgt spid="5142">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142">
                                            <p:txEl>
                                              <p:pRg st="9" end="9"/>
                                            </p:txEl>
                                          </p:spTgt>
                                        </p:tgtEl>
                                        <p:attrNameLst>
                                          <p:attrName>style.visibility</p:attrName>
                                        </p:attrNameLst>
                                      </p:cBhvr>
                                      <p:to>
                                        <p:strVal val="visible"/>
                                      </p:to>
                                    </p:set>
                                    <p:animEffect transition="in" filter="blinds(horizontal)">
                                      <p:cBhvr>
                                        <p:cTn id="36" dur="500"/>
                                        <p:tgtEl>
                                          <p:spTgt spid="514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145">
                                            <p:txEl>
                                              <p:pRg st="2" end="2"/>
                                            </p:txEl>
                                          </p:spTgt>
                                        </p:tgtEl>
                                        <p:attrNameLst>
                                          <p:attrName>style.visibility</p:attrName>
                                        </p:attrNameLst>
                                      </p:cBhvr>
                                      <p:to>
                                        <p:strVal val="visible"/>
                                      </p:to>
                                    </p:set>
                                    <p:animEffect transition="in" filter="blinds(horizontal)">
                                      <p:cBhvr>
                                        <p:cTn id="41" dur="500"/>
                                        <p:tgtEl>
                                          <p:spTgt spid="5145">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145">
                                            <p:txEl>
                                              <p:pRg st="3" end="3"/>
                                            </p:txEl>
                                          </p:spTgt>
                                        </p:tgtEl>
                                        <p:attrNameLst>
                                          <p:attrName>style.visibility</p:attrName>
                                        </p:attrNameLst>
                                      </p:cBhvr>
                                      <p:to>
                                        <p:strVal val="visible"/>
                                      </p:to>
                                    </p:set>
                                    <p:animEffect transition="in" filter="blinds(horizontal)">
                                      <p:cBhvr>
                                        <p:cTn id="44" dur="500"/>
                                        <p:tgtEl>
                                          <p:spTgt spid="5145">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145">
                                            <p:txEl>
                                              <p:pRg st="4" end="4"/>
                                            </p:txEl>
                                          </p:spTgt>
                                        </p:tgtEl>
                                        <p:attrNameLst>
                                          <p:attrName>style.visibility</p:attrName>
                                        </p:attrNameLst>
                                      </p:cBhvr>
                                      <p:to>
                                        <p:strVal val="visible"/>
                                      </p:to>
                                    </p:set>
                                    <p:animEffect transition="in" filter="blinds(horizontal)">
                                      <p:cBhvr>
                                        <p:cTn id="47" dur="500"/>
                                        <p:tgtEl>
                                          <p:spTgt spid="5145">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5145">
                                            <p:txEl>
                                              <p:pRg st="5" end="5"/>
                                            </p:txEl>
                                          </p:spTgt>
                                        </p:tgtEl>
                                        <p:attrNameLst>
                                          <p:attrName>style.visibility</p:attrName>
                                        </p:attrNameLst>
                                      </p:cBhvr>
                                      <p:to>
                                        <p:strVal val="visible"/>
                                      </p:to>
                                    </p:set>
                                    <p:animEffect transition="in" filter="blinds(horizontal)">
                                      <p:cBhvr>
                                        <p:cTn id="50" dur="500"/>
                                        <p:tgtEl>
                                          <p:spTgt spid="5145">
                                            <p:txEl>
                                              <p:pRg st="5" end="5"/>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5145">
                                            <p:txEl>
                                              <p:pRg st="6" end="6"/>
                                            </p:txEl>
                                          </p:spTgt>
                                        </p:tgtEl>
                                        <p:attrNameLst>
                                          <p:attrName>style.visibility</p:attrName>
                                        </p:attrNameLst>
                                      </p:cBhvr>
                                      <p:to>
                                        <p:strVal val="visible"/>
                                      </p:to>
                                    </p:set>
                                    <p:animEffect transition="in" filter="blinds(horizontal)">
                                      <p:cBhvr>
                                        <p:cTn id="53" dur="500"/>
                                        <p:tgtEl>
                                          <p:spTgt spid="5145">
                                            <p:txEl>
                                              <p:pRg st="6" end="6"/>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5145">
                                            <p:txEl>
                                              <p:pRg st="7" end="7"/>
                                            </p:txEl>
                                          </p:spTgt>
                                        </p:tgtEl>
                                        <p:attrNameLst>
                                          <p:attrName>style.visibility</p:attrName>
                                        </p:attrNameLst>
                                      </p:cBhvr>
                                      <p:to>
                                        <p:strVal val="visible"/>
                                      </p:to>
                                    </p:set>
                                    <p:animEffect transition="in" filter="blinds(horizontal)">
                                      <p:cBhvr>
                                        <p:cTn id="56" dur="500"/>
                                        <p:tgtEl>
                                          <p:spTgt spid="51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Freeform 11"/>
          <p:cNvSpPr/>
          <p:nvPr/>
        </p:nvSpPr>
        <p:spPr bwMode="auto">
          <a:xfrm>
            <a:off x="6208818" y="5312422"/>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64516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从大量的写作实践来看，由于学生缺乏隐喻意识和知识，输出的语言非常平淡、苍白，不够形象，缺乏美感。在英语教学中，我们要变换不同的方式表达，突出隐喻的优势和魅力。</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5" name="Freeform 10"/>
          <p:cNvSpPr/>
          <p:nvPr/>
        </p:nvSpPr>
        <p:spPr bwMode="auto">
          <a:xfrm>
            <a:off x="782955" y="1732280"/>
            <a:ext cx="5300980" cy="4429760"/>
          </a:xfrm>
          <a:custGeom>
            <a:avLst/>
            <a:gdLst>
              <a:gd name="T0" fmla="*/ 1550987 w 488"/>
              <a:gd name="T1" fmla="*/ 1522233 h 488"/>
              <a:gd name="T2" fmla="*/ 1516026 w 488"/>
              <a:gd name="T3" fmla="*/ 1557337 h 488"/>
              <a:gd name="T4" fmla="*/ 34961 w 488"/>
              <a:gd name="T5" fmla="*/ 1557337 h 488"/>
              <a:gd name="T6" fmla="*/ 0 w 488"/>
              <a:gd name="T7" fmla="*/ 1522233 h 488"/>
              <a:gd name="T8" fmla="*/ 0 w 488"/>
              <a:gd name="T9" fmla="*/ 35104 h 488"/>
              <a:gd name="T10" fmla="*/ 34961 w 488"/>
              <a:gd name="T11" fmla="*/ 0 h 488"/>
              <a:gd name="T12" fmla="*/ 1516026 w 488"/>
              <a:gd name="T13" fmla="*/ 0 h 488"/>
              <a:gd name="T14" fmla="*/ 1550987 w 488"/>
              <a:gd name="T15" fmla="*/ 35104 h 488"/>
              <a:gd name="T16" fmla="*/ 1550987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1A2D44"/>
          </a:solidFill>
          <a:ln>
            <a:noFill/>
          </a:ln>
          <a:effectLst>
            <a:innerShdw blurRad="63500" dist="50800" dir="8100000">
              <a:prstClr val="black">
                <a:alpha val="50000"/>
              </a:prstClr>
            </a:innerShdw>
          </a:effectLst>
        </p:spPr>
        <p:txBody>
          <a:bodyPr/>
          <a:lstStyle/>
          <a:p>
            <a:endParaRPr lang="zh-CN" altLang="en-US" sz="2400"/>
          </a:p>
        </p:txBody>
      </p:sp>
      <p:sp>
        <p:nvSpPr>
          <p:cNvPr id="6" name="Freeform 11"/>
          <p:cNvSpPr/>
          <p:nvPr/>
        </p:nvSpPr>
        <p:spPr bwMode="auto">
          <a:xfrm>
            <a:off x="140758" y="1844687"/>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7" name="Freeform 12"/>
          <p:cNvSpPr/>
          <p:nvPr/>
        </p:nvSpPr>
        <p:spPr bwMode="auto">
          <a:xfrm>
            <a:off x="6887845" y="1732280"/>
            <a:ext cx="5158105" cy="4429760"/>
          </a:xfrm>
          <a:custGeom>
            <a:avLst/>
            <a:gdLst>
              <a:gd name="T0" fmla="*/ 1550988 w 488"/>
              <a:gd name="T1" fmla="*/ 1519043 h 488"/>
              <a:gd name="T2" fmla="*/ 1516027 w 488"/>
              <a:gd name="T3" fmla="*/ 1557338 h 488"/>
              <a:gd name="T4" fmla="*/ 34961 w 488"/>
              <a:gd name="T5" fmla="*/ 1557338 h 488"/>
              <a:gd name="T6" fmla="*/ 0 w 488"/>
              <a:gd name="T7" fmla="*/ 151904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1904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ysClr val="window" lastClr="FFFFFF">
              <a:lumMod val="85000"/>
            </a:sysClr>
          </a:solidFill>
          <a:ln>
            <a:noFill/>
          </a:ln>
        </p:spPr>
        <p:txBody>
          <a:bodyPr/>
          <a:lstStyle/>
          <a:p>
            <a:endParaRPr lang="zh-CN" altLang="en-US" sz="2400"/>
          </a:p>
        </p:txBody>
      </p:sp>
      <p:sp>
        <p:nvSpPr>
          <p:cNvPr id="8" name="Text Box 20"/>
          <p:cNvSpPr txBox="1">
            <a:spLocks noChangeArrowheads="1"/>
          </p:cNvSpPr>
          <p:nvPr/>
        </p:nvSpPr>
        <p:spPr bwMode="auto">
          <a:xfrm>
            <a:off x="141062" y="1796687"/>
            <a:ext cx="527709" cy="460375"/>
          </a:xfrm>
          <a:prstGeom prst="rect">
            <a:avLst/>
          </a:prstGeom>
          <a:solidFill>
            <a:srgbClr val="1A2D4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4DCFA"/>
                  </a:outerShdw>
                </a:effectLst>
              </a14:hiddenEffects>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ysClr val="window" lastClr="FFFFFF"/>
                </a:solidFill>
              </a:rPr>
              <a:t>03</a:t>
            </a:r>
            <a:endParaRPr lang="en-US" altLang="zh-CN" sz="2400" dirty="0">
              <a:solidFill>
                <a:sysClr val="window" lastClr="FFFFFF"/>
              </a:solidFill>
            </a:endParaRPr>
          </a:p>
        </p:txBody>
      </p:sp>
      <p:sp>
        <p:nvSpPr>
          <p:cNvPr id="9" name="Text Box 23"/>
          <p:cNvSpPr txBox="1">
            <a:spLocks noChangeArrowheads="1"/>
          </p:cNvSpPr>
          <p:nvPr/>
        </p:nvSpPr>
        <p:spPr bwMode="auto">
          <a:xfrm>
            <a:off x="6209219" y="5268978"/>
            <a:ext cx="521970" cy="460375"/>
          </a:xfrm>
          <a:prstGeom prst="rect">
            <a:avLst/>
          </a:prstGeom>
          <a:solidFill>
            <a:sysClr val="window" lastClr="FFFFFF">
              <a:lumMod val="85000"/>
            </a:sysClr>
          </a:solidFill>
          <a:ln>
            <a:noFill/>
          </a:ln>
          <a:effectLst/>
        </p:spPr>
        <p:txBody>
          <a:bodyPr wrap="non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t>04</a:t>
            </a:r>
            <a:endParaRPr lang="en-US" altLang="zh-CN" sz="2400" dirty="0"/>
          </a:p>
        </p:txBody>
      </p:sp>
      <p:grpSp>
        <p:nvGrpSpPr>
          <p:cNvPr id="16" name="Group 4"/>
          <p:cNvGrpSpPr>
            <a:grpSpLocks noChangeAspect="1"/>
          </p:cNvGrpSpPr>
          <p:nvPr/>
        </p:nvGrpSpPr>
        <p:grpSpPr bwMode="auto">
          <a:xfrm>
            <a:off x="9190990" y="4867275"/>
            <a:ext cx="2845435" cy="1986915"/>
            <a:chOff x="3463" y="1060"/>
            <a:chExt cx="4219" cy="3258"/>
          </a:xfrm>
        </p:grpSpPr>
        <p:sp>
          <p:nvSpPr>
            <p:cNvPr id="17" name="Rectangle 5"/>
            <p:cNvSpPr>
              <a:spLocks noChangeArrowheads="1"/>
            </p:cNvSpPr>
            <p:nvPr/>
          </p:nvSpPr>
          <p:spPr bwMode="auto">
            <a:xfrm>
              <a:off x="6195" y="1794"/>
              <a:ext cx="347" cy="322"/>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8" name="Rectangle 6"/>
            <p:cNvSpPr>
              <a:spLocks noChangeArrowheads="1"/>
            </p:cNvSpPr>
            <p:nvPr/>
          </p:nvSpPr>
          <p:spPr bwMode="auto">
            <a:xfrm>
              <a:off x="6195" y="1794"/>
              <a:ext cx="34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9" name="Freeform 7"/>
            <p:cNvSpPr/>
            <p:nvPr/>
          </p:nvSpPr>
          <p:spPr bwMode="auto">
            <a:xfrm>
              <a:off x="6195" y="1796"/>
              <a:ext cx="347" cy="221"/>
            </a:xfrm>
            <a:custGeom>
              <a:avLst/>
              <a:gdLst>
                <a:gd name="T0" fmla="*/ 172 w 172"/>
                <a:gd name="T1" fmla="*/ 0 h 110"/>
                <a:gd name="T2" fmla="*/ 49 w 172"/>
                <a:gd name="T3" fmla="*/ 65 h 110"/>
                <a:gd name="T4" fmla="*/ 0 w 172"/>
                <a:gd name="T5" fmla="*/ 56 h 110"/>
                <a:gd name="T6" fmla="*/ 0 w 172"/>
                <a:gd name="T7" fmla="*/ 95 h 110"/>
                <a:gd name="T8" fmla="*/ 62 w 172"/>
                <a:gd name="T9" fmla="*/ 110 h 110"/>
                <a:gd name="T10" fmla="*/ 172 w 172"/>
                <a:gd name="T11" fmla="*/ 58 h 110"/>
                <a:gd name="T12" fmla="*/ 172 w 17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72" h="110">
                  <a:moveTo>
                    <a:pt x="172" y="0"/>
                  </a:moveTo>
                  <a:cubicBezTo>
                    <a:pt x="141" y="40"/>
                    <a:pt x="98" y="65"/>
                    <a:pt x="49" y="65"/>
                  </a:cubicBezTo>
                  <a:cubicBezTo>
                    <a:pt x="32" y="65"/>
                    <a:pt x="16" y="61"/>
                    <a:pt x="0" y="56"/>
                  </a:cubicBezTo>
                  <a:cubicBezTo>
                    <a:pt x="0" y="95"/>
                    <a:pt x="0" y="95"/>
                    <a:pt x="0" y="95"/>
                  </a:cubicBezTo>
                  <a:cubicBezTo>
                    <a:pt x="20" y="105"/>
                    <a:pt x="39" y="110"/>
                    <a:pt x="62" y="110"/>
                  </a:cubicBezTo>
                  <a:cubicBezTo>
                    <a:pt x="105" y="110"/>
                    <a:pt x="144" y="90"/>
                    <a:pt x="172" y="58"/>
                  </a:cubicBezTo>
                  <a:cubicBezTo>
                    <a:pt x="172" y="0"/>
                    <a:pt x="172" y="0"/>
                    <a:pt x="172"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1" name="Oval 8"/>
            <p:cNvSpPr>
              <a:spLocks noChangeArrowheads="1"/>
            </p:cNvSpPr>
            <p:nvPr/>
          </p:nvSpPr>
          <p:spPr bwMode="auto">
            <a:xfrm>
              <a:off x="5955" y="1092"/>
              <a:ext cx="679" cy="835"/>
            </a:xfrm>
            <a:prstGeom prst="ellipse">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2" name="Freeform 9"/>
            <p:cNvSpPr/>
            <p:nvPr/>
          </p:nvSpPr>
          <p:spPr bwMode="auto">
            <a:xfrm>
              <a:off x="6534" y="1380"/>
              <a:ext cx="175" cy="295"/>
            </a:xfrm>
            <a:custGeom>
              <a:avLst/>
              <a:gdLst>
                <a:gd name="T0" fmla="*/ 28 w 87"/>
                <a:gd name="T1" fmla="*/ 64 h 146"/>
                <a:gd name="T2" fmla="*/ 60 w 87"/>
                <a:gd name="T3" fmla="*/ 10 h 146"/>
                <a:gd name="T4" fmla="*/ 34 w 87"/>
                <a:gd name="T5" fmla="*/ 138 h 146"/>
                <a:gd name="T6" fmla="*/ 28 w 87"/>
                <a:gd name="T7" fmla="*/ 64 h 146"/>
              </a:gdLst>
              <a:ahLst/>
              <a:cxnLst>
                <a:cxn ang="0">
                  <a:pos x="T0" y="T1"/>
                </a:cxn>
                <a:cxn ang="0">
                  <a:pos x="T2" y="T3"/>
                </a:cxn>
                <a:cxn ang="0">
                  <a:pos x="T4" y="T5"/>
                </a:cxn>
                <a:cxn ang="0">
                  <a:pos x="T6" y="T7"/>
                </a:cxn>
              </a:cxnLst>
              <a:rect l="0" t="0" r="r" b="b"/>
              <a:pathLst>
                <a:path w="87" h="146">
                  <a:moveTo>
                    <a:pt x="28" y="64"/>
                  </a:moveTo>
                  <a:cubicBezTo>
                    <a:pt x="28" y="64"/>
                    <a:pt x="32" y="0"/>
                    <a:pt x="60" y="10"/>
                  </a:cubicBezTo>
                  <a:cubicBezTo>
                    <a:pt x="87" y="20"/>
                    <a:pt x="66" y="146"/>
                    <a:pt x="34" y="138"/>
                  </a:cubicBezTo>
                  <a:cubicBezTo>
                    <a:pt x="34" y="138"/>
                    <a:pt x="0" y="84"/>
                    <a:pt x="28" y="64"/>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3" name="Freeform 10"/>
            <p:cNvSpPr/>
            <p:nvPr/>
          </p:nvSpPr>
          <p:spPr bwMode="auto">
            <a:xfrm>
              <a:off x="6332" y="1223"/>
              <a:ext cx="280" cy="700"/>
            </a:xfrm>
            <a:custGeom>
              <a:avLst/>
              <a:gdLst>
                <a:gd name="T0" fmla="*/ 60 w 139"/>
                <a:gd name="T1" fmla="*/ 0 h 347"/>
                <a:gd name="T2" fmla="*/ 0 w 139"/>
                <a:gd name="T3" fmla="*/ 80 h 347"/>
                <a:gd name="T4" fmla="*/ 0 w 139"/>
                <a:gd name="T5" fmla="*/ 347 h 347"/>
                <a:gd name="T6" fmla="*/ 139 w 139"/>
                <a:gd name="T7" fmla="*/ 216 h 347"/>
                <a:gd name="T8" fmla="*/ 137 w 139"/>
                <a:gd name="T9" fmla="*/ 216 h 347"/>
                <a:gd name="T10" fmla="*/ 134 w 139"/>
                <a:gd name="T11" fmla="*/ 216 h 347"/>
                <a:gd name="T12" fmla="*/ 128 w 139"/>
                <a:gd name="T13" fmla="*/ 142 h 347"/>
                <a:gd name="T14" fmla="*/ 60 w 13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347">
                  <a:moveTo>
                    <a:pt x="60" y="0"/>
                  </a:moveTo>
                  <a:cubicBezTo>
                    <a:pt x="50" y="32"/>
                    <a:pt x="28" y="58"/>
                    <a:pt x="0" y="80"/>
                  </a:cubicBezTo>
                  <a:cubicBezTo>
                    <a:pt x="0" y="347"/>
                    <a:pt x="0" y="347"/>
                    <a:pt x="0" y="347"/>
                  </a:cubicBezTo>
                  <a:cubicBezTo>
                    <a:pt x="64" y="339"/>
                    <a:pt x="117" y="287"/>
                    <a:pt x="139" y="216"/>
                  </a:cubicBezTo>
                  <a:cubicBezTo>
                    <a:pt x="138" y="216"/>
                    <a:pt x="138" y="216"/>
                    <a:pt x="137" y="216"/>
                  </a:cubicBezTo>
                  <a:cubicBezTo>
                    <a:pt x="136" y="216"/>
                    <a:pt x="135" y="216"/>
                    <a:pt x="134" y="216"/>
                  </a:cubicBezTo>
                  <a:cubicBezTo>
                    <a:pt x="134" y="216"/>
                    <a:pt x="100" y="162"/>
                    <a:pt x="128" y="142"/>
                  </a:cubicBezTo>
                  <a:cubicBezTo>
                    <a:pt x="84" y="95"/>
                    <a:pt x="66" y="39"/>
                    <a:pt x="60"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4" name="Freeform 11"/>
            <p:cNvSpPr/>
            <p:nvPr/>
          </p:nvSpPr>
          <p:spPr bwMode="auto">
            <a:xfrm>
              <a:off x="6534" y="1509"/>
              <a:ext cx="98" cy="150"/>
            </a:xfrm>
            <a:custGeom>
              <a:avLst/>
              <a:gdLst>
                <a:gd name="T0" fmla="*/ 28 w 49"/>
                <a:gd name="T1" fmla="*/ 0 h 74"/>
                <a:gd name="T2" fmla="*/ 34 w 49"/>
                <a:gd name="T3" fmla="*/ 74 h 74"/>
                <a:gd name="T4" fmla="*/ 37 w 49"/>
                <a:gd name="T5" fmla="*/ 74 h 74"/>
                <a:gd name="T6" fmla="*/ 39 w 49"/>
                <a:gd name="T7" fmla="*/ 74 h 74"/>
                <a:gd name="T8" fmla="*/ 49 w 49"/>
                <a:gd name="T9" fmla="*/ 19 h 74"/>
                <a:gd name="T10" fmla="*/ 49 w 49"/>
                <a:gd name="T11" fmla="*/ 19 h 74"/>
                <a:gd name="T12" fmla="*/ 49 w 49"/>
                <a:gd name="T13" fmla="*/ 19 h 74"/>
                <a:gd name="T14" fmla="*/ 49 w 49"/>
                <a:gd name="T15" fmla="*/ 19 h 74"/>
                <a:gd name="T16" fmla="*/ 49 w 49"/>
                <a:gd name="T17" fmla="*/ 19 h 74"/>
                <a:gd name="T18" fmla="*/ 49 w 49"/>
                <a:gd name="T19" fmla="*/ 19 h 74"/>
                <a:gd name="T20" fmla="*/ 49 w 49"/>
                <a:gd name="T21" fmla="*/ 19 h 74"/>
                <a:gd name="T22" fmla="*/ 48 w 49"/>
                <a:gd name="T23" fmla="*/ 19 h 74"/>
                <a:gd name="T24" fmla="*/ 48 w 49"/>
                <a:gd name="T25" fmla="*/ 19 h 74"/>
                <a:gd name="T26" fmla="*/ 48 w 49"/>
                <a:gd name="T27" fmla="*/ 19 h 74"/>
                <a:gd name="T28" fmla="*/ 48 w 49"/>
                <a:gd name="T29" fmla="*/ 18 h 74"/>
                <a:gd name="T30" fmla="*/ 48 w 49"/>
                <a:gd name="T31" fmla="*/ 18 h 74"/>
                <a:gd name="T32" fmla="*/ 48 w 49"/>
                <a:gd name="T33" fmla="*/ 18 h 74"/>
                <a:gd name="T34" fmla="*/ 48 w 49"/>
                <a:gd name="T35" fmla="*/ 18 h 74"/>
                <a:gd name="T36" fmla="*/ 47 w 49"/>
                <a:gd name="T37" fmla="*/ 18 h 74"/>
                <a:gd name="T38" fmla="*/ 47 w 49"/>
                <a:gd name="T39" fmla="*/ 18 h 74"/>
                <a:gd name="T40" fmla="*/ 47 w 49"/>
                <a:gd name="T41" fmla="*/ 18 h 74"/>
                <a:gd name="T42" fmla="*/ 47 w 49"/>
                <a:gd name="T43" fmla="*/ 18 h 74"/>
                <a:gd name="T44" fmla="*/ 47 w 49"/>
                <a:gd name="T45" fmla="*/ 17 h 74"/>
                <a:gd name="T46" fmla="*/ 47 w 49"/>
                <a:gd name="T47" fmla="*/ 17 h 74"/>
                <a:gd name="T48" fmla="*/ 46 w 49"/>
                <a:gd name="T49" fmla="*/ 17 h 74"/>
                <a:gd name="T50" fmla="*/ 46 w 49"/>
                <a:gd name="T51" fmla="*/ 17 h 74"/>
                <a:gd name="T52" fmla="*/ 46 w 49"/>
                <a:gd name="T53" fmla="*/ 17 h 74"/>
                <a:gd name="T54" fmla="*/ 46 w 49"/>
                <a:gd name="T55" fmla="*/ 17 h 74"/>
                <a:gd name="T56" fmla="*/ 46 w 49"/>
                <a:gd name="T57" fmla="*/ 17 h 74"/>
                <a:gd name="T58" fmla="*/ 46 w 49"/>
                <a:gd name="T59" fmla="*/ 17 h 74"/>
                <a:gd name="T60" fmla="*/ 46 w 49"/>
                <a:gd name="T61" fmla="*/ 17 h 74"/>
                <a:gd name="T62" fmla="*/ 46 w 49"/>
                <a:gd name="T63" fmla="*/ 16 h 74"/>
                <a:gd name="T64" fmla="*/ 45 w 49"/>
                <a:gd name="T65" fmla="*/ 16 h 74"/>
                <a:gd name="T66" fmla="*/ 45 w 49"/>
                <a:gd name="T67" fmla="*/ 16 h 74"/>
                <a:gd name="T68" fmla="*/ 45 w 49"/>
                <a:gd name="T69" fmla="*/ 16 h 74"/>
                <a:gd name="T70" fmla="*/ 45 w 49"/>
                <a:gd name="T71" fmla="*/ 15 h 74"/>
                <a:gd name="T72" fmla="*/ 43 w 49"/>
                <a:gd name="T73" fmla="*/ 15 h 74"/>
                <a:gd name="T74" fmla="*/ 43 w 49"/>
                <a:gd name="T75" fmla="*/ 15 h 74"/>
                <a:gd name="T76" fmla="*/ 28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28" y="0"/>
                  </a:moveTo>
                  <a:cubicBezTo>
                    <a:pt x="0" y="20"/>
                    <a:pt x="34" y="74"/>
                    <a:pt x="34" y="74"/>
                  </a:cubicBezTo>
                  <a:cubicBezTo>
                    <a:pt x="35" y="74"/>
                    <a:pt x="36" y="74"/>
                    <a:pt x="37" y="74"/>
                  </a:cubicBezTo>
                  <a:cubicBezTo>
                    <a:pt x="38" y="74"/>
                    <a:pt x="38" y="74"/>
                    <a:pt x="39" y="74"/>
                  </a:cubicBezTo>
                  <a:cubicBezTo>
                    <a:pt x="44" y="57"/>
                    <a:pt x="48" y="38"/>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7"/>
                  </a:cubicBezTo>
                  <a:cubicBezTo>
                    <a:pt x="47" y="17"/>
                    <a:pt x="47" y="17"/>
                    <a:pt x="47" y="17"/>
                  </a:cubicBezTo>
                  <a:cubicBezTo>
                    <a:pt x="47" y="17"/>
                    <a:pt x="47"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5" y="16"/>
                    <a:pt x="45" y="16"/>
                    <a:pt x="45" y="15"/>
                  </a:cubicBezTo>
                  <a:cubicBezTo>
                    <a:pt x="44" y="15"/>
                    <a:pt x="44" y="15"/>
                    <a:pt x="43" y="15"/>
                  </a:cubicBezTo>
                  <a:cubicBezTo>
                    <a:pt x="43" y="15"/>
                    <a:pt x="43" y="15"/>
                    <a:pt x="43" y="15"/>
                  </a:cubicBezTo>
                  <a:cubicBezTo>
                    <a:pt x="38" y="10"/>
                    <a:pt x="33" y="5"/>
                    <a:pt x="2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5" name="Freeform 12"/>
            <p:cNvSpPr/>
            <p:nvPr/>
          </p:nvSpPr>
          <p:spPr bwMode="auto">
            <a:xfrm>
              <a:off x="5849" y="1060"/>
              <a:ext cx="642" cy="488"/>
            </a:xfrm>
            <a:custGeom>
              <a:avLst/>
              <a:gdLst>
                <a:gd name="T0" fmla="*/ 304 w 319"/>
                <a:gd name="T1" fmla="*/ 36 h 242"/>
                <a:gd name="T2" fmla="*/ 43 w 319"/>
                <a:gd name="T3" fmla="*/ 242 h 242"/>
                <a:gd name="T4" fmla="*/ 174 w 319"/>
                <a:gd name="T5" fmla="*/ 10 h 242"/>
                <a:gd name="T6" fmla="*/ 304 w 319"/>
                <a:gd name="T7" fmla="*/ 36 h 242"/>
              </a:gdLst>
              <a:ahLst/>
              <a:cxnLst>
                <a:cxn ang="0">
                  <a:pos x="T0" y="T1"/>
                </a:cxn>
                <a:cxn ang="0">
                  <a:pos x="T2" y="T3"/>
                </a:cxn>
                <a:cxn ang="0">
                  <a:pos x="T4" y="T5"/>
                </a:cxn>
                <a:cxn ang="0">
                  <a:pos x="T6" y="T7"/>
                </a:cxn>
              </a:cxnLst>
              <a:rect l="0" t="0" r="r" b="b"/>
              <a:pathLst>
                <a:path w="319" h="242">
                  <a:moveTo>
                    <a:pt x="304" y="36"/>
                  </a:moveTo>
                  <a:cubicBezTo>
                    <a:pt x="319" y="190"/>
                    <a:pt x="43" y="242"/>
                    <a:pt x="43" y="242"/>
                  </a:cubicBezTo>
                  <a:cubicBezTo>
                    <a:pt x="43" y="242"/>
                    <a:pt x="0" y="61"/>
                    <a:pt x="174" y="10"/>
                  </a:cubicBezTo>
                  <a:cubicBezTo>
                    <a:pt x="206" y="1"/>
                    <a:pt x="267" y="0"/>
                    <a:pt x="304"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6" name="Freeform 13"/>
            <p:cNvSpPr/>
            <p:nvPr/>
          </p:nvSpPr>
          <p:spPr bwMode="auto">
            <a:xfrm>
              <a:off x="6439" y="1092"/>
              <a:ext cx="223" cy="456"/>
            </a:xfrm>
            <a:custGeom>
              <a:avLst/>
              <a:gdLst>
                <a:gd name="T0" fmla="*/ 96 w 111"/>
                <a:gd name="T1" fmla="*/ 226 h 226"/>
                <a:gd name="T2" fmla="*/ 3 w 111"/>
                <a:gd name="T3" fmla="*/ 22 h 226"/>
                <a:gd name="T4" fmla="*/ 83 w 111"/>
                <a:gd name="T5" fmla="*/ 92 h 226"/>
                <a:gd name="T6" fmla="*/ 96 w 111"/>
                <a:gd name="T7" fmla="*/ 226 h 226"/>
              </a:gdLst>
              <a:ahLst/>
              <a:cxnLst>
                <a:cxn ang="0">
                  <a:pos x="T0" y="T1"/>
                </a:cxn>
                <a:cxn ang="0">
                  <a:pos x="T2" y="T3"/>
                </a:cxn>
                <a:cxn ang="0">
                  <a:pos x="T4" y="T5"/>
                </a:cxn>
                <a:cxn ang="0">
                  <a:pos x="T6" y="T7"/>
                </a:cxn>
              </a:cxnLst>
              <a:rect l="0" t="0" r="r" b="b"/>
              <a:pathLst>
                <a:path w="111" h="226">
                  <a:moveTo>
                    <a:pt x="96" y="226"/>
                  </a:moveTo>
                  <a:cubicBezTo>
                    <a:pt x="0" y="147"/>
                    <a:pt x="3" y="22"/>
                    <a:pt x="3" y="22"/>
                  </a:cubicBezTo>
                  <a:cubicBezTo>
                    <a:pt x="3" y="22"/>
                    <a:pt x="32" y="0"/>
                    <a:pt x="83" y="92"/>
                  </a:cubicBezTo>
                  <a:cubicBezTo>
                    <a:pt x="111" y="144"/>
                    <a:pt x="96" y="226"/>
                    <a:pt x="96" y="22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7" name="Freeform 14"/>
            <p:cNvSpPr>
              <a:spLocks noEditPoints="1"/>
            </p:cNvSpPr>
            <p:nvPr/>
          </p:nvSpPr>
          <p:spPr bwMode="auto">
            <a:xfrm>
              <a:off x="6445" y="1136"/>
              <a:ext cx="2" cy="45"/>
            </a:xfrm>
            <a:custGeom>
              <a:avLst/>
              <a:gdLst>
                <a:gd name="T0" fmla="*/ 1 w 1"/>
                <a:gd name="T1" fmla="*/ 21 h 22"/>
                <a:gd name="T2" fmla="*/ 1 w 1"/>
                <a:gd name="T3" fmla="*/ 22 h 22"/>
                <a:gd name="T4" fmla="*/ 1 w 1"/>
                <a:gd name="T5" fmla="*/ 22 h 22"/>
                <a:gd name="T6" fmla="*/ 1 w 1"/>
                <a:gd name="T7" fmla="*/ 21 h 22"/>
                <a:gd name="T8" fmla="*/ 0 w 1"/>
                <a:gd name="T9" fmla="*/ 0 h 22"/>
                <a:gd name="T10" fmla="*/ 0 w 1"/>
                <a:gd name="T11" fmla="*/ 0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1" y="21"/>
                  </a:moveTo>
                  <a:cubicBezTo>
                    <a:pt x="1" y="21"/>
                    <a:pt x="1" y="22"/>
                    <a:pt x="1" y="22"/>
                  </a:cubicBezTo>
                  <a:cubicBezTo>
                    <a:pt x="1" y="22"/>
                    <a:pt x="1" y="22"/>
                    <a:pt x="1" y="22"/>
                  </a:cubicBezTo>
                  <a:cubicBezTo>
                    <a:pt x="1" y="22"/>
                    <a:pt x="1" y="21"/>
                    <a:pt x="1" y="2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8" name="Freeform 15"/>
            <p:cNvSpPr/>
            <p:nvPr/>
          </p:nvSpPr>
          <p:spPr bwMode="auto">
            <a:xfrm>
              <a:off x="6445" y="1130"/>
              <a:ext cx="38" cy="51"/>
            </a:xfrm>
            <a:custGeom>
              <a:avLst/>
              <a:gdLst>
                <a:gd name="T0" fmla="*/ 8 w 19"/>
                <a:gd name="T1" fmla="*/ 0 h 25"/>
                <a:gd name="T2" fmla="*/ 0 w 19"/>
                <a:gd name="T3" fmla="*/ 3 h 25"/>
                <a:gd name="T4" fmla="*/ 0 w 19"/>
                <a:gd name="T5" fmla="*/ 3 h 25"/>
                <a:gd name="T6" fmla="*/ 0 w 19"/>
                <a:gd name="T7" fmla="*/ 3 h 25"/>
                <a:gd name="T8" fmla="*/ 1 w 19"/>
                <a:gd name="T9" fmla="*/ 24 h 25"/>
                <a:gd name="T10" fmla="*/ 1 w 19"/>
                <a:gd name="T11" fmla="*/ 25 h 25"/>
                <a:gd name="T12" fmla="*/ 19 w 19"/>
                <a:gd name="T13" fmla="*/ 3 h 25"/>
                <a:gd name="T14" fmla="*/ 8 w 1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8" y="0"/>
                  </a:moveTo>
                  <a:cubicBezTo>
                    <a:pt x="3" y="0"/>
                    <a:pt x="0" y="3"/>
                    <a:pt x="0" y="3"/>
                  </a:cubicBezTo>
                  <a:cubicBezTo>
                    <a:pt x="0" y="3"/>
                    <a:pt x="0" y="3"/>
                    <a:pt x="0" y="3"/>
                  </a:cubicBezTo>
                  <a:cubicBezTo>
                    <a:pt x="0" y="3"/>
                    <a:pt x="0" y="3"/>
                    <a:pt x="0" y="3"/>
                  </a:cubicBezTo>
                  <a:cubicBezTo>
                    <a:pt x="0" y="3"/>
                    <a:pt x="0" y="11"/>
                    <a:pt x="1" y="24"/>
                  </a:cubicBezTo>
                  <a:cubicBezTo>
                    <a:pt x="1" y="24"/>
                    <a:pt x="1" y="25"/>
                    <a:pt x="1" y="25"/>
                  </a:cubicBezTo>
                  <a:cubicBezTo>
                    <a:pt x="8" y="18"/>
                    <a:pt x="14" y="10"/>
                    <a:pt x="19" y="3"/>
                  </a:cubicBezTo>
                  <a:cubicBezTo>
                    <a:pt x="15" y="1"/>
                    <a:pt x="11" y="0"/>
                    <a:pt x="8"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9" name="Freeform 16"/>
            <p:cNvSpPr>
              <a:spLocks noEditPoints="1"/>
            </p:cNvSpPr>
            <p:nvPr/>
          </p:nvSpPr>
          <p:spPr bwMode="auto">
            <a:xfrm>
              <a:off x="6602" y="1271"/>
              <a:ext cx="36" cy="128"/>
            </a:xfrm>
            <a:custGeom>
              <a:avLst/>
              <a:gdLst>
                <a:gd name="T0" fmla="*/ 0 w 18"/>
                <a:gd name="T1" fmla="*/ 0 h 63"/>
                <a:gd name="T2" fmla="*/ 2 w 18"/>
                <a:gd name="T3" fmla="*/ 3 h 63"/>
                <a:gd name="T4" fmla="*/ 18 w 18"/>
                <a:gd name="T5" fmla="*/ 63 h 63"/>
                <a:gd name="T6" fmla="*/ 18 w 18"/>
                <a:gd name="T7" fmla="*/ 63 h 63"/>
                <a:gd name="T8" fmla="*/ 2 w 18"/>
                <a:gd name="T9" fmla="*/ 3 h 63"/>
                <a:gd name="T10" fmla="*/ 0 w 18"/>
                <a:gd name="T11" fmla="*/ 0 h 63"/>
                <a:gd name="T12" fmla="*/ 0 w 18"/>
                <a:gd name="T13" fmla="*/ 0 h 63"/>
                <a:gd name="T14" fmla="*/ 0 w 18"/>
                <a:gd name="T15" fmla="*/ 0 h 63"/>
                <a:gd name="T16" fmla="*/ 0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0" y="0"/>
                  </a:moveTo>
                  <a:cubicBezTo>
                    <a:pt x="1" y="1"/>
                    <a:pt x="1" y="2"/>
                    <a:pt x="2" y="3"/>
                  </a:cubicBezTo>
                  <a:cubicBezTo>
                    <a:pt x="12" y="21"/>
                    <a:pt x="17" y="43"/>
                    <a:pt x="18" y="63"/>
                  </a:cubicBezTo>
                  <a:cubicBezTo>
                    <a:pt x="18" y="63"/>
                    <a:pt x="18" y="63"/>
                    <a:pt x="18" y="63"/>
                  </a:cubicBezTo>
                  <a:cubicBezTo>
                    <a:pt x="17" y="43"/>
                    <a:pt x="12" y="21"/>
                    <a:pt x="2" y="3"/>
                  </a:cubicBezTo>
                  <a:cubicBezTo>
                    <a:pt x="1" y="2"/>
                    <a:pt x="1" y="1"/>
                    <a:pt x="0" y="0"/>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0" name="Freeform 17"/>
            <p:cNvSpPr>
              <a:spLocks noEditPoints="1"/>
            </p:cNvSpPr>
            <p:nvPr/>
          </p:nvSpPr>
          <p:spPr bwMode="auto">
            <a:xfrm>
              <a:off x="6620" y="1540"/>
              <a:ext cx="12" cy="8"/>
            </a:xfrm>
            <a:custGeom>
              <a:avLst/>
              <a:gdLst>
                <a:gd name="T0" fmla="*/ 6 w 6"/>
                <a:gd name="T1" fmla="*/ 4 h 4"/>
                <a:gd name="T2" fmla="*/ 6 w 6"/>
                <a:gd name="T3" fmla="*/ 4 h 4"/>
                <a:gd name="T4" fmla="*/ 6 w 6"/>
                <a:gd name="T5" fmla="*/ 4 h 4"/>
                <a:gd name="T6" fmla="*/ 6 w 6"/>
                <a:gd name="T7" fmla="*/ 4 h 4"/>
                <a:gd name="T8" fmla="*/ 6 w 6"/>
                <a:gd name="T9" fmla="*/ 4 h 4"/>
                <a:gd name="T10" fmla="*/ 6 w 6"/>
                <a:gd name="T11" fmla="*/ 4 h 4"/>
                <a:gd name="T12" fmla="*/ 5 w 6"/>
                <a:gd name="T13" fmla="*/ 4 h 4"/>
                <a:gd name="T14" fmla="*/ 6 w 6"/>
                <a:gd name="T15" fmla="*/ 4 h 4"/>
                <a:gd name="T16" fmla="*/ 5 w 6"/>
                <a:gd name="T17" fmla="*/ 4 h 4"/>
                <a:gd name="T18" fmla="*/ 5 w 6"/>
                <a:gd name="T19" fmla="*/ 4 h 4"/>
                <a:gd name="T20" fmla="*/ 5 w 6"/>
                <a:gd name="T21" fmla="*/ 4 h 4"/>
                <a:gd name="T22" fmla="*/ 5 w 6"/>
                <a:gd name="T23" fmla="*/ 4 h 4"/>
                <a:gd name="T24" fmla="*/ 5 w 6"/>
                <a:gd name="T25" fmla="*/ 3 h 4"/>
                <a:gd name="T26" fmla="*/ 5 w 6"/>
                <a:gd name="T27" fmla="*/ 3 h 4"/>
                <a:gd name="T28" fmla="*/ 5 w 6"/>
                <a:gd name="T29" fmla="*/ 3 h 4"/>
                <a:gd name="T30" fmla="*/ 5 w 6"/>
                <a:gd name="T31" fmla="*/ 3 h 4"/>
                <a:gd name="T32" fmla="*/ 5 w 6"/>
                <a:gd name="T33" fmla="*/ 3 h 4"/>
                <a:gd name="T34" fmla="*/ 5 w 6"/>
                <a:gd name="T35" fmla="*/ 3 h 4"/>
                <a:gd name="T36" fmla="*/ 4 w 6"/>
                <a:gd name="T37" fmla="*/ 3 h 4"/>
                <a:gd name="T38" fmla="*/ 4 w 6"/>
                <a:gd name="T39" fmla="*/ 3 h 4"/>
                <a:gd name="T40" fmla="*/ 4 w 6"/>
                <a:gd name="T41" fmla="*/ 3 h 4"/>
                <a:gd name="T42" fmla="*/ 4 w 6"/>
                <a:gd name="T43" fmla="*/ 3 h 4"/>
                <a:gd name="T44" fmla="*/ 4 w 6"/>
                <a:gd name="T45" fmla="*/ 3 h 4"/>
                <a:gd name="T46" fmla="*/ 4 w 6"/>
                <a:gd name="T47" fmla="*/ 3 h 4"/>
                <a:gd name="T48" fmla="*/ 4 w 6"/>
                <a:gd name="T49" fmla="*/ 2 h 4"/>
                <a:gd name="T50" fmla="*/ 4 w 6"/>
                <a:gd name="T51" fmla="*/ 2 h 4"/>
                <a:gd name="T52" fmla="*/ 4 w 6"/>
                <a:gd name="T53" fmla="*/ 2 h 4"/>
                <a:gd name="T54" fmla="*/ 3 w 6"/>
                <a:gd name="T55" fmla="*/ 2 h 4"/>
                <a:gd name="T56" fmla="*/ 3 w 6"/>
                <a:gd name="T57" fmla="*/ 2 h 4"/>
                <a:gd name="T58" fmla="*/ 3 w 6"/>
                <a:gd name="T59" fmla="*/ 2 h 4"/>
                <a:gd name="T60" fmla="*/ 3 w 6"/>
                <a:gd name="T61" fmla="*/ 2 h 4"/>
                <a:gd name="T62" fmla="*/ 3 w 6"/>
                <a:gd name="T63" fmla="*/ 2 h 4"/>
                <a:gd name="T64" fmla="*/ 3 w 6"/>
                <a:gd name="T65" fmla="*/ 2 h 4"/>
                <a:gd name="T66" fmla="*/ 3 w 6"/>
                <a:gd name="T67" fmla="*/ 2 h 4"/>
                <a:gd name="T68" fmla="*/ 3 w 6"/>
                <a:gd name="T69" fmla="*/ 2 h 4"/>
                <a:gd name="T70" fmla="*/ 3 w 6"/>
                <a:gd name="T71" fmla="*/ 2 h 4"/>
                <a:gd name="T72" fmla="*/ 3 w 6"/>
                <a:gd name="T73" fmla="*/ 1 h 4"/>
                <a:gd name="T74" fmla="*/ 3 w 6"/>
                <a:gd name="T75" fmla="*/ 2 h 4"/>
                <a:gd name="T76" fmla="*/ 3 w 6"/>
                <a:gd name="T77" fmla="*/ 1 h 4"/>
                <a:gd name="T78" fmla="*/ 2 w 6"/>
                <a:gd name="T79" fmla="*/ 1 h 4"/>
                <a:gd name="T80" fmla="*/ 2 w 6"/>
                <a:gd name="T81" fmla="*/ 1 h 4"/>
                <a:gd name="T82" fmla="*/ 2 w 6"/>
                <a:gd name="T83" fmla="*/ 1 h 4"/>
                <a:gd name="T84" fmla="*/ 2 w 6"/>
                <a:gd name="T85" fmla="*/ 0 h 4"/>
                <a:gd name="T86" fmla="*/ 2 w 6"/>
                <a:gd name="T87" fmla="*/ 1 h 4"/>
                <a:gd name="T88" fmla="*/ 2 w 6"/>
                <a:gd name="T89" fmla="*/ 0 h 4"/>
                <a:gd name="T90" fmla="*/ 0 w 6"/>
                <a:gd name="T91" fmla="*/ 0 h 4"/>
                <a:gd name="T92" fmla="*/ 0 w 6"/>
                <a:gd name="T93" fmla="*/ 0 h 4"/>
                <a:gd name="T94" fmla="*/ 0 w 6"/>
                <a:gd name="T9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4">
                  <a:moveTo>
                    <a:pt x="6" y="4"/>
                  </a:moveTo>
                  <a:cubicBezTo>
                    <a:pt x="6" y="4"/>
                    <a:pt x="6" y="4"/>
                    <a:pt x="6" y="4"/>
                  </a:cubicBezTo>
                  <a:cubicBezTo>
                    <a:pt x="6" y="4"/>
                    <a:pt x="6" y="4"/>
                    <a:pt x="6" y="4"/>
                  </a:cubicBezTo>
                  <a:moveTo>
                    <a:pt x="6" y="4"/>
                  </a:moveTo>
                  <a:cubicBezTo>
                    <a:pt x="6" y="4"/>
                    <a:pt x="6" y="4"/>
                    <a:pt x="6" y="4"/>
                  </a:cubicBezTo>
                  <a:cubicBezTo>
                    <a:pt x="6" y="4"/>
                    <a:pt x="6" y="4"/>
                    <a:pt x="6" y="4"/>
                  </a:cubicBezTo>
                  <a:moveTo>
                    <a:pt x="5" y="4"/>
                  </a:moveTo>
                  <a:cubicBezTo>
                    <a:pt x="5" y="4"/>
                    <a:pt x="5" y="4"/>
                    <a:pt x="6" y="4"/>
                  </a:cubicBezTo>
                  <a:cubicBezTo>
                    <a:pt x="5" y="4"/>
                    <a:pt x="5" y="4"/>
                    <a:pt x="5" y="4"/>
                  </a:cubicBezTo>
                  <a:moveTo>
                    <a:pt x="5" y="4"/>
                  </a:moveTo>
                  <a:cubicBezTo>
                    <a:pt x="5" y="4"/>
                    <a:pt x="5" y="4"/>
                    <a:pt x="5" y="4"/>
                  </a:cubicBezTo>
                  <a:cubicBezTo>
                    <a:pt x="5" y="4"/>
                    <a:pt x="5" y="4"/>
                    <a:pt x="5" y="4"/>
                  </a:cubicBezTo>
                  <a:moveTo>
                    <a:pt x="5" y="3"/>
                  </a:moveTo>
                  <a:cubicBezTo>
                    <a:pt x="5" y="3"/>
                    <a:pt x="5" y="3"/>
                    <a:pt x="5" y="3"/>
                  </a:cubicBezTo>
                  <a:cubicBezTo>
                    <a:pt x="5" y="3"/>
                    <a:pt x="5" y="3"/>
                    <a:pt x="5" y="3"/>
                  </a:cubicBezTo>
                  <a:moveTo>
                    <a:pt x="5" y="3"/>
                  </a:moveTo>
                  <a:cubicBezTo>
                    <a:pt x="5" y="3"/>
                    <a:pt x="5" y="3"/>
                    <a:pt x="5" y="3"/>
                  </a:cubicBezTo>
                  <a:cubicBezTo>
                    <a:pt x="5" y="3"/>
                    <a:pt x="5" y="3"/>
                    <a:pt x="5"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1"/>
                    <a:pt x="3" y="2"/>
                  </a:cubicBezTo>
                  <a:cubicBezTo>
                    <a:pt x="3" y="1"/>
                    <a:pt x="3" y="1"/>
                    <a:pt x="3" y="1"/>
                  </a:cubicBezTo>
                  <a:moveTo>
                    <a:pt x="2" y="1"/>
                  </a:moveTo>
                  <a:cubicBezTo>
                    <a:pt x="2" y="1"/>
                    <a:pt x="2" y="1"/>
                    <a:pt x="2" y="1"/>
                  </a:cubicBezTo>
                  <a:cubicBezTo>
                    <a:pt x="2" y="1"/>
                    <a:pt x="2" y="1"/>
                    <a:pt x="2" y="1"/>
                  </a:cubicBezTo>
                  <a:moveTo>
                    <a:pt x="2" y="0"/>
                  </a:moveTo>
                  <a:cubicBezTo>
                    <a:pt x="2" y="1"/>
                    <a:pt x="2" y="1"/>
                    <a:pt x="2" y="1"/>
                  </a:cubicBezTo>
                  <a:cubicBezTo>
                    <a:pt x="2" y="1"/>
                    <a:pt x="2" y="1"/>
                    <a:pt x="2" y="0"/>
                  </a:cubicBezTo>
                  <a:moveTo>
                    <a:pt x="0" y="0"/>
                  </a:moveTo>
                  <a:cubicBezTo>
                    <a:pt x="0" y="0"/>
                    <a:pt x="0" y="0"/>
                    <a:pt x="0" y="0"/>
                  </a:cubicBezTo>
                  <a:cubicBezTo>
                    <a:pt x="0" y="0"/>
                    <a:pt x="0" y="0"/>
                    <a:pt x="0" y="0"/>
                  </a:cubicBezTo>
                </a:path>
              </a:pathLst>
            </a:custGeom>
            <a:solidFill>
              <a:srgbClr val="D9A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1" name="Freeform 18"/>
            <p:cNvSpPr/>
            <p:nvPr/>
          </p:nvSpPr>
          <p:spPr bwMode="auto">
            <a:xfrm>
              <a:off x="6481" y="1229"/>
              <a:ext cx="159" cy="319"/>
            </a:xfrm>
            <a:custGeom>
              <a:avLst/>
              <a:gdLst>
                <a:gd name="T0" fmla="*/ 48 w 79"/>
                <a:gd name="T1" fmla="*/ 0 h 158"/>
                <a:gd name="T2" fmla="*/ 9 w 79"/>
                <a:gd name="T3" fmla="*/ 41 h 158"/>
                <a:gd name="T4" fmla="*/ 0 w 79"/>
                <a:gd name="T5" fmla="*/ 49 h 158"/>
                <a:gd name="T6" fmla="*/ 69 w 79"/>
                <a:gd name="T7" fmla="*/ 154 h 158"/>
                <a:gd name="T8" fmla="*/ 69 w 79"/>
                <a:gd name="T9" fmla="*/ 154 h 158"/>
                <a:gd name="T10" fmla="*/ 71 w 79"/>
                <a:gd name="T11" fmla="*/ 154 h 158"/>
                <a:gd name="T12" fmla="*/ 71 w 79"/>
                <a:gd name="T13" fmla="*/ 155 h 158"/>
                <a:gd name="T14" fmla="*/ 71 w 79"/>
                <a:gd name="T15" fmla="*/ 155 h 158"/>
                <a:gd name="T16" fmla="*/ 71 w 79"/>
                <a:gd name="T17" fmla="*/ 155 h 158"/>
                <a:gd name="T18" fmla="*/ 72 w 79"/>
                <a:gd name="T19" fmla="*/ 155 h 158"/>
                <a:gd name="T20" fmla="*/ 72 w 79"/>
                <a:gd name="T21" fmla="*/ 156 h 158"/>
                <a:gd name="T22" fmla="*/ 72 w 79"/>
                <a:gd name="T23" fmla="*/ 156 h 158"/>
                <a:gd name="T24" fmla="*/ 72 w 79"/>
                <a:gd name="T25" fmla="*/ 156 h 158"/>
                <a:gd name="T26" fmla="*/ 72 w 79"/>
                <a:gd name="T27" fmla="*/ 156 h 158"/>
                <a:gd name="T28" fmla="*/ 72 w 79"/>
                <a:gd name="T29" fmla="*/ 156 h 158"/>
                <a:gd name="T30" fmla="*/ 72 w 79"/>
                <a:gd name="T31" fmla="*/ 156 h 158"/>
                <a:gd name="T32" fmla="*/ 72 w 79"/>
                <a:gd name="T33" fmla="*/ 156 h 158"/>
                <a:gd name="T34" fmla="*/ 73 w 79"/>
                <a:gd name="T35" fmla="*/ 156 h 158"/>
                <a:gd name="T36" fmla="*/ 73 w 79"/>
                <a:gd name="T37" fmla="*/ 156 h 158"/>
                <a:gd name="T38" fmla="*/ 73 w 79"/>
                <a:gd name="T39" fmla="*/ 157 h 158"/>
                <a:gd name="T40" fmla="*/ 73 w 79"/>
                <a:gd name="T41" fmla="*/ 157 h 158"/>
                <a:gd name="T42" fmla="*/ 73 w 79"/>
                <a:gd name="T43" fmla="*/ 157 h 158"/>
                <a:gd name="T44" fmla="*/ 73 w 79"/>
                <a:gd name="T45" fmla="*/ 157 h 158"/>
                <a:gd name="T46" fmla="*/ 74 w 79"/>
                <a:gd name="T47" fmla="*/ 157 h 158"/>
                <a:gd name="T48" fmla="*/ 74 w 79"/>
                <a:gd name="T49" fmla="*/ 157 h 158"/>
                <a:gd name="T50" fmla="*/ 74 w 79"/>
                <a:gd name="T51" fmla="*/ 157 h 158"/>
                <a:gd name="T52" fmla="*/ 74 w 79"/>
                <a:gd name="T53" fmla="*/ 157 h 158"/>
                <a:gd name="T54" fmla="*/ 74 w 79"/>
                <a:gd name="T55" fmla="*/ 158 h 158"/>
                <a:gd name="T56" fmla="*/ 74 w 79"/>
                <a:gd name="T57" fmla="*/ 158 h 158"/>
                <a:gd name="T58" fmla="*/ 74 w 79"/>
                <a:gd name="T59" fmla="*/ 158 h 158"/>
                <a:gd name="T60" fmla="*/ 75 w 79"/>
                <a:gd name="T61" fmla="*/ 158 h 158"/>
                <a:gd name="T62" fmla="*/ 75 w 79"/>
                <a:gd name="T63" fmla="*/ 158 h 158"/>
                <a:gd name="T64" fmla="*/ 75 w 79"/>
                <a:gd name="T65" fmla="*/ 158 h 158"/>
                <a:gd name="T66" fmla="*/ 75 w 79"/>
                <a:gd name="T67" fmla="*/ 158 h 158"/>
                <a:gd name="T68" fmla="*/ 75 w 79"/>
                <a:gd name="T69" fmla="*/ 158 h 158"/>
                <a:gd name="T70" fmla="*/ 75 w 79"/>
                <a:gd name="T71" fmla="*/ 158 h 158"/>
                <a:gd name="T72" fmla="*/ 79 w 79"/>
                <a:gd name="T73" fmla="*/ 107 h 158"/>
                <a:gd name="T74" fmla="*/ 78 w 79"/>
                <a:gd name="T75" fmla="*/ 84 h 158"/>
                <a:gd name="T76" fmla="*/ 62 w 79"/>
                <a:gd name="T77" fmla="*/ 24 h 158"/>
                <a:gd name="T78" fmla="*/ 60 w 79"/>
                <a:gd name="T79" fmla="*/ 21 h 158"/>
                <a:gd name="T80" fmla="*/ 60 w 79"/>
                <a:gd name="T81" fmla="*/ 21 h 158"/>
                <a:gd name="T82" fmla="*/ 60 w 79"/>
                <a:gd name="T83" fmla="*/ 21 h 158"/>
                <a:gd name="T84" fmla="*/ 48 w 79"/>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158">
                  <a:moveTo>
                    <a:pt x="48" y="0"/>
                  </a:moveTo>
                  <a:cubicBezTo>
                    <a:pt x="36" y="15"/>
                    <a:pt x="24" y="29"/>
                    <a:pt x="9" y="41"/>
                  </a:cubicBezTo>
                  <a:cubicBezTo>
                    <a:pt x="6" y="44"/>
                    <a:pt x="3" y="47"/>
                    <a:pt x="0" y="49"/>
                  </a:cubicBezTo>
                  <a:cubicBezTo>
                    <a:pt x="12" y="84"/>
                    <a:pt x="33" y="122"/>
                    <a:pt x="69" y="154"/>
                  </a:cubicBezTo>
                  <a:cubicBezTo>
                    <a:pt x="69" y="154"/>
                    <a:pt x="69" y="154"/>
                    <a:pt x="69" y="154"/>
                  </a:cubicBezTo>
                  <a:cubicBezTo>
                    <a:pt x="70" y="154"/>
                    <a:pt x="70" y="154"/>
                    <a:pt x="71" y="154"/>
                  </a:cubicBezTo>
                  <a:cubicBezTo>
                    <a:pt x="71" y="155"/>
                    <a:pt x="71" y="155"/>
                    <a:pt x="71" y="155"/>
                  </a:cubicBezTo>
                  <a:cubicBezTo>
                    <a:pt x="71" y="155"/>
                    <a:pt x="71" y="155"/>
                    <a:pt x="71" y="155"/>
                  </a:cubicBezTo>
                  <a:cubicBezTo>
                    <a:pt x="71" y="155"/>
                    <a:pt x="71" y="155"/>
                    <a:pt x="71" y="155"/>
                  </a:cubicBezTo>
                  <a:cubicBezTo>
                    <a:pt x="71" y="155"/>
                    <a:pt x="71" y="155"/>
                    <a:pt x="72" y="155"/>
                  </a:cubicBezTo>
                  <a:cubicBezTo>
                    <a:pt x="72" y="155"/>
                    <a:pt x="72" y="155"/>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3" y="156"/>
                    <a:pt x="73" y="156"/>
                    <a:pt x="73" y="156"/>
                  </a:cubicBezTo>
                  <a:cubicBezTo>
                    <a:pt x="73" y="156"/>
                    <a:pt x="73" y="156"/>
                    <a:pt x="73" y="156"/>
                  </a:cubicBezTo>
                  <a:cubicBezTo>
                    <a:pt x="73" y="157"/>
                    <a:pt x="73" y="157"/>
                    <a:pt x="73" y="157"/>
                  </a:cubicBezTo>
                  <a:cubicBezTo>
                    <a:pt x="73" y="157"/>
                    <a:pt x="73" y="157"/>
                    <a:pt x="73" y="157"/>
                  </a:cubicBezTo>
                  <a:cubicBezTo>
                    <a:pt x="73" y="157"/>
                    <a:pt x="73" y="157"/>
                    <a:pt x="73" y="157"/>
                  </a:cubicBezTo>
                  <a:cubicBezTo>
                    <a:pt x="73" y="157"/>
                    <a:pt x="73" y="157"/>
                    <a:pt x="73" y="157"/>
                  </a:cubicBezTo>
                  <a:cubicBezTo>
                    <a:pt x="73" y="157"/>
                    <a:pt x="73" y="157"/>
                    <a:pt x="74" y="157"/>
                  </a:cubicBezTo>
                  <a:cubicBezTo>
                    <a:pt x="74" y="157"/>
                    <a:pt x="74" y="157"/>
                    <a:pt x="74" y="157"/>
                  </a:cubicBezTo>
                  <a:cubicBezTo>
                    <a:pt x="74" y="157"/>
                    <a:pt x="74" y="157"/>
                    <a:pt x="74" y="157"/>
                  </a:cubicBezTo>
                  <a:cubicBezTo>
                    <a:pt x="74" y="157"/>
                    <a:pt x="74" y="157"/>
                    <a:pt x="74" y="157"/>
                  </a:cubicBezTo>
                  <a:cubicBezTo>
                    <a:pt x="74" y="157"/>
                    <a:pt x="74" y="157"/>
                    <a:pt x="74" y="158"/>
                  </a:cubicBezTo>
                  <a:cubicBezTo>
                    <a:pt x="74" y="158"/>
                    <a:pt x="74" y="158"/>
                    <a:pt x="74" y="158"/>
                  </a:cubicBezTo>
                  <a:cubicBezTo>
                    <a:pt x="74" y="158"/>
                    <a:pt x="74" y="158"/>
                    <a:pt x="74" y="158"/>
                  </a:cubicBezTo>
                  <a:cubicBezTo>
                    <a:pt x="74" y="158"/>
                    <a:pt x="74"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9" y="136"/>
                    <a:pt x="79" y="107"/>
                  </a:cubicBezTo>
                  <a:cubicBezTo>
                    <a:pt x="79" y="100"/>
                    <a:pt x="79" y="92"/>
                    <a:pt x="78" y="84"/>
                  </a:cubicBezTo>
                  <a:cubicBezTo>
                    <a:pt x="77" y="64"/>
                    <a:pt x="72" y="42"/>
                    <a:pt x="62" y="24"/>
                  </a:cubicBezTo>
                  <a:cubicBezTo>
                    <a:pt x="61" y="23"/>
                    <a:pt x="61" y="22"/>
                    <a:pt x="60" y="21"/>
                  </a:cubicBezTo>
                  <a:cubicBezTo>
                    <a:pt x="60" y="21"/>
                    <a:pt x="60" y="21"/>
                    <a:pt x="60" y="21"/>
                  </a:cubicBezTo>
                  <a:cubicBezTo>
                    <a:pt x="60" y="21"/>
                    <a:pt x="60" y="21"/>
                    <a:pt x="60" y="21"/>
                  </a:cubicBezTo>
                  <a:cubicBezTo>
                    <a:pt x="56" y="13"/>
                    <a:pt x="52" y="6"/>
                    <a:pt x="48"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2" name="Freeform 19"/>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rgbClr val="54B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6" name="Freeform 20"/>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7" name="Freeform 21"/>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8" name="Freeform 22"/>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9" name="Freeform 23"/>
            <p:cNvSpPr/>
            <p:nvPr/>
          </p:nvSpPr>
          <p:spPr bwMode="auto">
            <a:xfrm>
              <a:off x="5834" y="2076"/>
              <a:ext cx="1201" cy="1323"/>
            </a:xfrm>
            <a:custGeom>
              <a:avLst/>
              <a:gdLst>
                <a:gd name="T0" fmla="*/ 538 w 596"/>
                <a:gd name="T1" fmla="*/ 36 h 656"/>
                <a:gd name="T2" fmla="*/ 537 w 596"/>
                <a:gd name="T3" fmla="*/ 36 h 656"/>
                <a:gd name="T4" fmla="*/ 497 w 596"/>
                <a:gd name="T5" fmla="*/ 0 h 656"/>
                <a:gd name="T6" fmla="*/ 99 w 596"/>
                <a:gd name="T7" fmla="*/ 0 h 656"/>
                <a:gd name="T8" fmla="*/ 59 w 596"/>
                <a:gd name="T9" fmla="*/ 36 h 656"/>
                <a:gd name="T10" fmla="*/ 58 w 596"/>
                <a:gd name="T11" fmla="*/ 36 h 656"/>
                <a:gd name="T12" fmla="*/ 0 w 596"/>
                <a:gd name="T13" fmla="*/ 656 h 656"/>
                <a:gd name="T14" fmla="*/ 596 w 596"/>
                <a:gd name="T15" fmla="*/ 656 h 656"/>
                <a:gd name="T16" fmla="*/ 538 w 596"/>
                <a:gd name="T17" fmla="*/ 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56">
                  <a:moveTo>
                    <a:pt x="538" y="36"/>
                  </a:moveTo>
                  <a:cubicBezTo>
                    <a:pt x="537" y="36"/>
                    <a:pt x="537" y="36"/>
                    <a:pt x="537" y="36"/>
                  </a:cubicBezTo>
                  <a:cubicBezTo>
                    <a:pt x="534" y="12"/>
                    <a:pt x="517" y="0"/>
                    <a:pt x="497" y="0"/>
                  </a:cubicBezTo>
                  <a:cubicBezTo>
                    <a:pt x="99" y="0"/>
                    <a:pt x="99" y="0"/>
                    <a:pt x="99" y="0"/>
                  </a:cubicBezTo>
                  <a:cubicBezTo>
                    <a:pt x="78" y="0"/>
                    <a:pt x="61" y="12"/>
                    <a:pt x="59" y="36"/>
                  </a:cubicBezTo>
                  <a:cubicBezTo>
                    <a:pt x="58" y="36"/>
                    <a:pt x="58" y="36"/>
                    <a:pt x="58" y="36"/>
                  </a:cubicBezTo>
                  <a:cubicBezTo>
                    <a:pt x="0" y="656"/>
                    <a:pt x="0" y="656"/>
                    <a:pt x="0" y="656"/>
                  </a:cubicBezTo>
                  <a:cubicBezTo>
                    <a:pt x="596" y="656"/>
                    <a:pt x="596" y="656"/>
                    <a:pt x="596" y="656"/>
                  </a:cubicBezTo>
                  <a:cubicBezTo>
                    <a:pt x="538" y="36"/>
                    <a:pt x="538" y="36"/>
                    <a:pt x="538"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0" name="Freeform 24"/>
            <p:cNvSpPr/>
            <p:nvPr/>
          </p:nvSpPr>
          <p:spPr bwMode="auto">
            <a:xfrm>
              <a:off x="5834" y="2374"/>
              <a:ext cx="772" cy="1025"/>
            </a:xfrm>
            <a:custGeom>
              <a:avLst/>
              <a:gdLst>
                <a:gd name="T0" fmla="*/ 123 w 383"/>
                <a:gd name="T1" fmla="*/ 0 h 508"/>
                <a:gd name="T2" fmla="*/ 123 w 383"/>
                <a:gd name="T3" fmla="*/ 284 h 508"/>
                <a:gd name="T4" fmla="*/ 123 w 383"/>
                <a:gd name="T5" fmla="*/ 284 h 508"/>
                <a:gd name="T6" fmla="*/ 87 w 383"/>
                <a:gd name="T7" fmla="*/ 319 h 508"/>
                <a:gd name="T8" fmla="*/ 86 w 383"/>
                <a:gd name="T9" fmla="*/ 319 h 508"/>
                <a:gd name="T10" fmla="*/ 18 w 383"/>
                <a:gd name="T11" fmla="*/ 317 h 508"/>
                <a:gd name="T12" fmla="*/ 9 w 383"/>
                <a:gd name="T13" fmla="*/ 412 h 508"/>
                <a:gd name="T14" fmla="*/ 246 w 383"/>
                <a:gd name="T15" fmla="*/ 412 h 508"/>
                <a:gd name="T16" fmla="*/ 279 w 383"/>
                <a:gd name="T17" fmla="*/ 445 h 508"/>
                <a:gd name="T18" fmla="*/ 279 w 383"/>
                <a:gd name="T19" fmla="*/ 447 h 508"/>
                <a:gd name="T20" fmla="*/ 246 w 383"/>
                <a:gd name="T21" fmla="*/ 480 h 508"/>
                <a:gd name="T22" fmla="*/ 2 w 383"/>
                <a:gd name="T23" fmla="*/ 480 h 508"/>
                <a:gd name="T24" fmla="*/ 0 w 383"/>
                <a:gd name="T25" fmla="*/ 508 h 508"/>
                <a:gd name="T26" fmla="*/ 383 w 383"/>
                <a:gd name="T27" fmla="*/ 508 h 508"/>
                <a:gd name="T28" fmla="*/ 351 w 383"/>
                <a:gd name="T29" fmla="*/ 410 h 508"/>
                <a:gd name="T30" fmla="*/ 277 w 383"/>
                <a:gd name="T31" fmla="*/ 211 h 508"/>
                <a:gd name="T32" fmla="*/ 266 w 383"/>
                <a:gd name="T33" fmla="*/ 239 h 508"/>
                <a:gd name="T34" fmla="*/ 123 w 383"/>
                <a:gd name="T3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508">
                  <a:moveTo>
                    <a:pt x="123" y="0"/>
                  </a:moveTo>
                  <a:cubicBezTo>
                    <a:pt x="123" y="284"/>
                    <a:pt x="123" y="284"/>
                    <a:pt x="123" y="284"/>
                  </a:cubicBezTo>
                  <a:cubicBezTo>
                    <a:pt x="123" y="284"/>
                    <a:pt x="123" y="284"/>
                    <a:pt x="123" y="284"/>
                  </a:cubicBezTo>
                  <a:cubicBezTo>
                    <a:pt x="123" y="303"/>
                    <a:pt x="107" y="319"/>
                    <a:pt x="87" y="319"/>
                  </a:cubicBezTo>
                  <a:cubicBezTo>
                    <a:pt x="87" y="319"/>
                    <a:pt x="87" y="319"/>
                    <a:pt x="86" y="319"/>
                  </a:cubicBezTo>
                  <a:cubicBezTo>
                    <a:pt x="18" y="317"/>
                    <a:pt x="18" y="317"/>
                    <a:pt x="18" y="317"/>
                  </a:cubicBezTo>
                  <a:cubicBezTo>
                    <a:pt x="9" y="412"/>
                    <a:pt x="9" y="412"/>
                    <a:pt x="9" y="412"/>
                  </a:cubicBezTo>
                  <a:cubicBezTo>
                    <a:pt x="246" y="412"/>
                    <a:pt x="246" y="412"/>
                    <a:pt x="246" y="412"/>
                  </a:cubicBezTo>
                  <a:cubicBezTo>
                    <a:pt x="264" y="412"/>
                    <a:pt x="279" y="427"/>
                    <a:pt x="279" y="445"/>
                  </a:cubicBezTo>
                  <a:cubicBezTo>
                    <a:pt x="279" y="447"/>
                    <a:pt x="279" y="447"/>
                    <a:pt x="279" y="447"/>
                  </a:cubicBezTo>
                  <a:cubicBezTo>
                    <a:pt x="279" y="465"/>
                    <a:pt x="264" y="480"/>
                    <a:pt x="246" y="480"/>
                  </a:cubicBezTo>
                  <a:cubicBezTo>
                    <a:pt x="2" y="480"/>
                    <a:pt x="2" y="480"/>
                    <a:pt x="2" y="480"/>
                  </a:cubicBezTo>
                  <a:cubicBezTo>
                    <a:pt x="0" y="508"/>
                    <a:pt x="0" y="508"/>
                    <a:pt x="0" y="508"/>
                  </a:cubicBezTo>
                  <a:cubicBezTo>
                    <a:pt x="383" y="508"/>
                    <a:pt x="383" y="508"/>
                    <a:pt x="383" y="508"/>
                  </a:cubicBezTo>
                  <a:cubicBezTo>
                    <a:pt x="373" y="475"/>
                    <a:pt x="362" y="443"/>
                    <a:pt x="351" y="410"/>
                  </a:cubicBezTo>
                  <a:cubicBezTo>
                    <a:pt x="328" y="343"/>
                    <a:pt x="303" y="277"/>
                    <a:pt x="277" y="211"/>
                  </a:cubicBezTo>
                  <a:cubicBezTo>
                    <a:pt x="273" y="221"/>
                    <a:pt x="269" y="230"/>
                    <a:pt x="266" y="239"/>
                  </a:cubicBezTo>
                  <a:cubicBezTo>
                    <a:pt x="123" y="0"/>
                    <a:pt x="123" y="0"/>
                    <a:pt x="12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1" name="Freeform 25"/>
            <p:cNvSpPr/>
            <p:nvPr/>
          </p:nvSpPr>
          <p:spPr bwMode="auto">
            <a:xfrm>
              <a:off x="6209" y="2076"/>
              <a:ext cx="470" cy="724"/>
            </a:xfrm>
            <a:custGeom>
              <a:avLst/>
              <a:gdLst>
                <a:gd name="T0" fmla="*/ 233 w 233"/>
                <a:gd name="T1" fmla="*/ 0 h 359"/>
                <a:gd name="T2" fmla="*/ 194 w 233"/>
                <a:gd name="T3" fmla="*/ 0 h 359"/>
                <a:gd name="T4" fmla="*/ 72 w 233"/>
                <a:gd name="T5" fmla="*/ 252 h 359"/>
                <a:gd name="T6" fmla="*/ 0 w 233"/>
                <a:gd name="T7" fmla="*/ 117 h 359"/>
                <a:gd name="T8" fmla="*/ 35 w 233"/>
                <a:gd name="T9" fmla="*/ 217 h 359"/>
                <a:gd name="T10" fmla="*/ 91 w 233"/>
                <a:gd name="T11" fmla="*/ 359 h 359"/>
                <a:gd name="T12" fmla="*/ 233 w 23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33" h="359">
                  <a:moveTo>
                    <a:pt x="233" y="0"/>
                  </a:moveTo>
                  <a:cubicBezTo>
                    <a:pt x="194" y="0"/>
                    <a:pt x="194" y="0"/>
                    <a:pt x="194" y="0"/>
                  </a:cubicBezTo>
                  <a:cubicBezTo>
                    <a:pt x="72" y="252"/>
                    <a:pt x="72" y="252"/>
                    <a:pt x="72" y="252"/>
                  </a:cubicBezTo>
                  <a:cubicBezTo>
                    <a:pt x="0" y="117"/>
                    <a:pt x="0" y="117"/>
                    <a:pt x="0" y="117"/>
                  </a:cubicBezTo>
                  <a:cubicBezTo>
                    <a:pt x="11" y="151"/>
                    <a:pt x="23" y="184"/>
                    <a:pt x="35" y="217"/>
                  </a:cubicBezTo>
                  <a:cubicBezTo>
                    <a:pt x="53" y="265"/>
                    <a:pt x="72" y="312"/>
                    <a:pt x="91" y="359"/>
                  </a:cubicBezTo>
                  <a:cubicBezTo>
                    <a:pt x="161" y="181"/>
                    <a:pt x="215" y="62"/>
                    <a:pt x="23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2" name="Freeform 27"/>
            <p:cNvSpPr/>
            <p:nvPr/>
          </p:nvSpPr>
          <p:spPr bwMode="auto">
            <a:xfrm>
              <a:off x="5951" y="3078"/>
              <a:ext cx="73" cy="73"/>
            </a:xfrm>
            <a:custGeom>
              <a:avLst/>
              <a:gdLst>
                <a:gd name="T0" fmla="*/ 35 w 36"/>
                <a:gd name="T1" fmla="*/ 18 h 36"/>
                <a:gd name="T2" fmla="*/ 18 w 36"/>
                <a:gd name="T3" fmla="*/ 36 h 36"/>
                <a:gd name="T4" fmla="*/ 0 w 36"/>
                <a:gd name="T5" fmla="*/ 19 h 36"/>
                <a:gd name="T6" fmla="*/ 17 w 36"/>
                <a:gd name="T7" fmla="*/ 1 h 36"/>
                <a:gd name="T8" fmla="*/ 35 w 36"/>
                <a:gd name="T9" fmla="*/ 18 h 36"/>
              </a:gdLst>
              <a:ahLst/>
              <a:cxnLst>
                <a:cxn ang="0">
                  <a:pos x="T0" y="T1"/>
                </a:cxn>
                <a:cxn ang="0">
                  <a:pos x="T2" y="T3"/>
                </a:cxn>
                <a:cxn ang="0">
                  <a:pos x="T4" y="T5"/>
                </a:cxn>
                <a:cxn ang="0">
                  <a:pos x="T6" y="T7"/>
                </a:cxn>
                <a:cxn ang="0">
                  <a:pos x="T8" y="T9"/>
                </a:cxn>
              </a:cxnLst>
              <a:rect l="0" t="0" r="r" b="b"/>
              <a:pathLst>
                <a:path w="36" h="36">
                  <a:moveTo>
                    <a:pt x="35" y="18"/>
                  </a:moveTo>
                  <a:cubicBezTo>
                    <a:pt x="36" y="27"/>
                    <a:pt x="28" y="36"/>
                    <a:pt x="18" y="36"/>
                  </a:cubicBezTo>
                  <a:cubicBezTo>
                    <a:pt x="9" y="36"/>
                    <a:pt x="1" y="29"/>
                    <a:pt x="0" y="19"/>
                  </a:cubicBezTo>
                  <a:cubicBezTo>
                    <a:pt x="0" y="9"/>
                    <a:pt x="7" y="1"/>
                    <a:pt x="17" y="1"/>
                  </a:cubicBezTo>
                  <a:cubicBezTo>
                    <a:pt x="27" y="0"/>
                    <a:pt x="35" y="8"/>
                    <a:pt x="35" y="18"/>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3" name="Freeform 28"/>
            <p:cNvSpPr/>
            <p:nvPr/>
          </p:nvSpPr>
          <p:spPr bwMode="auto">
            <a:xfrm>
              <a:off x="5988" y="3048"/>
              <a:ext cx="427" cy="175"/>
            </a:xfrm>
            <a:custGeom>
              <a:avLst/>
              <a:gdLst>
                <a:gd name="T0" fmla="*/ 0 w 212"/>
                <a:gd name="T1" fmla="*/ 16 h 87"/>
                <a:gd name="T2" fmla="*/ 111 w 212"/>
                <a:gd name="T3" fmla="*/ 2 h 87"/>
                <a:gd name="T4" fmla="*/ 186 w 212"/>
                <a:gd name="T5" fmla="*/ 44 h 87"/>
                <a:gd name="T6" fmla="*/ 199 w 212"/>
                <a:gd name="T7" fmla="*/ 87 h 87"/>
                <a:gd name="T8" fmla="*/ 110 w 212"/>
                <a:gd name="T9" fmla="*/ 41 h 87"/>
                <a:gd name="T10" fmla="*/ 2 w 212"/>
                <a:gd name="T11" fmla="*/ 51 h 87"/>
                <a:gd name="T12" fmla="*/ 0 w 212"/>
                <a:gd name="T13" fmla="*/ 16 h 87"/>
              </a:gdLst>
              <a:ahLst/>
              <a:cxnLst>
                <a:cxn ang="0">
                  <a:pos x="T0" y="T1"/>
                </a:cxn>
                <a:cxn ang="0">
                  <a:pos x="T2" y="T3"/>
                </a:cxn>
                <a:cxn ang="0">
                  <a:pos x="T4" y="T5"/>
                </a:cxn>
                <a:cxn ang="0">
                  <a:pos x="T6" y="T7"/>
                </a:cxn>
                <a:cxn ang="0">
                  <a:pos x="T8" y="T9"/>
                </a:cxn>
                <a:cxn ang="0">
                  <a:pos x="T10" y="T11"/>
                </a:cxn>
                <a:cxn ang="0">
                  <a:pos x="T12" y="T13"/>
                </a:cxn>
              </a:cxnLst>
              <a:rect l="0" t="0" r="r" b="b"/>
              <a:pathLst>
                <a:path w="212" h="87">
                  <a:moveTo>
                    <a:pt x="0" y="16"/>
                  </a:moveTo>
                  <a:cubicBezTo>
                    <a:pt x="0" y="16"/>
                    <a:pt x="88" y="5"/>
                    <a:pt x="111" y="2"/>
                  </a:cubicBezTo>
                  <a:cubicBezTo>
                    <a:pt x="134" y="0"/>
                    <a:pt x="157" y="27"/>
                    <a:pt x="186" y="44"/>
                  </a:cubicBezTo>
                  <a:cubicBezTo>
                    <a:pt x="212" y="59"/>
                    <a:pt x="199" y="87"/>
                    <a:pt x="199" y="87"/>
                  </a:cubicBezTo>
                  <a:cubicBezTo>
                    <a:pt x="199" y="87"/>
                    <a:pt x="128" y="56"/>
                    <a:pt x="110" y="41"/>
                  </a:cubicBezTo>
                  <a:cubicBezTo>
                    <a:pt x="96" y="30"/>
                    <a:pt x="2" y="51"/>
                    <a:pt x="2" y="51"/>
                  </a:cubicBezTo>
                  <a:lnTo>
                    <a:pt x="0" y="16"/>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4" name="Freeform 29"/>
            <p:cNvSpPr/>
            <p:nvPr/>
          </p:nvSpPr>
          <p:spPr bwMode="auto">
            <a:xfrm>
              <a:off x="5949" y="3213"/>
              <a:ext cx="81" cy="81"/>
            </a:xfrm>
            <a:custGeom>
              <a:avLst/>
              <a:gdLst>
                <a:gd name="T0" fmla="*/ 36 w 40"/>
                <a:gd name="T1" fmla="*/ 13 h 40"/>
                <a:gd name="T2" fmla="*/ 27 w 40"/>
                <a:gd name="T3" fmla="*/ 36 h 40"/>
                <a:gd name="T4" fmla="*/ 4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4"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5" name="Freeform 30"/>
            <p:cNvSpPr/>
            <p:nvPr/>
          </p:nvSpPr>
          <p:spPr bwMode="auto">
            <a:xfrm>
              <a:off x="5977" y="3096"/>
              <a:ext cx="430" cy="190"/>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6" name="Freeform 31"/>
            <p:cNvSpPr/>
            <p:nvPr/>
          </p:nvSpPr>
          <p:spPr bwMode="auto">
            <a:xfrm>
              <a:off x="5943" y="3245"/>
              <a:ext cx="81" cy="81"/>
            </a:xfrm>
            <a:custGeom>
              <a:avLst/>
              <a:gdLst>
                <a:gd name="T0" fmla="*/ 36 w 40"/>
                <a:gd name="T1" fmla="*/ 14 h 40"/>
                <a:gd name="T2" fmla="*/ 26 w 40"/>
                <a:gd name="T3" fmla="*/ 37 h 40"/>
                <a:gd name="T4" fmla="*/ 3 w 40"/>
                <a:gd name="T5" fmla="*/ 27 h 40"/>
                <a:gd name="T6" fmla="*/ 13 w 40"/>
                <a:gd name="T7" fmla="*/ 4 h 40"/>
                <a:gd name="T8" fmla="*/ 36 w 40"/>
                <a:gd name="T9" fmla="*/ 14 h 40"/>
              </a:gdLst>
              <a:ahLst/>
              <a:cxnLst>
                <a:cxn ang="0">
                  <a:pos x="T0" y="T1"/>
                </a:cxn>
                <a:cxn ang="0">
                  <a:pos x="T2" y="T3"/>
                </a:cxn>
                <a:cxn ang="0">
                  <a:pos x="T4" y="T5"/>
                </a:cxn>
                <a:cxn ang="0">
                  <a:pos x="T6" y="T7"/>
                </a:cxn>
                <a:cxn ang="0">
                  <a:pos x="T8" y="T9"/>
                </a:cxn>
              </a:cxnLst>
              <a:rect l="0" t="0" r="r" b="b"/>
              <a:pathLst>
                <a:path w="40" h="40">
                  <a:moveTo>
                    <a:pt x="36" y="14"/>
                  </a:moveTo>
                  <a:cubicBezTo>
                    <a:pt x="40" y="23"/>
                    <a:pt x="35" y="33"/>
                    <a:pt x="26" y="37"/>
                  </a:cubicBezTo>
                  <a:cubicBezTo>
                    <a:pt x="17" y="40"/>
                    <a:pt x="7" y="36"/>
                    <a:pt x="3" y="27"/>
                  </a:cubicBezTo>
                  <a:cubicBezTo>
                    <a:pt x="0" y="18"/>
                    <a:pt x="4" y="8"/>
                    <a:pt x="13" y="4"/>
                  </a:cubicBezTo>
                  <a:cubicBezTo>
                    <a:pt x="22" y="0"/>
                    <a:pt x="32" y="5"/>
                    <a:pt x="36" y="14"/>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7" name="Freeform 32"/>
            <p:cNvSpPr/>
            <p:nvPr/>
          </p:nvSpPr>
          <p:spPr bwMode="auto">
            <a:xfrm>
              <a:off x="5971" y="3128"/>
              <a:ext cx="430" cy="190"/>
            </a:xfrm>
            <a:custGeom>
              <a:avLst/>
              <a:gdLst>
                <a:gd name="T0" fmla="*/ 0 w 213"/>
                <a:gd name="T1" fmla="*/ 62 h 94"/>
                <a:gd name="T2" fmla="*/ 98 w 213"/>
                <a:gd name="T3" fmla="*/ 11 h 94"/>
                <a:gd name="T4" fmla="*/ 183 w 213"/>
                <a:gd name="T5" fmla="*/ 23 h 94"/>
                <a:gd name="T6" fmla="*/ 211 w 213"/>
                <a:gd name="T7" fmla="*/ 59 h 94"/>
                <a:gd name="T8" fmla="*/ 111 w 213"/>
                <a:gd name="T9" fmla="*/ 47 h 94"/>
                <a:gd name="T10" fmla="*/ 14 w 213"/>
                <a:gd name="T11" fmla="*/ 94 h 94"/>
                <a:gd name="T12" fmla="*/ 0 w 213"/>
                <a:gd name="T13" fmla="*/ 62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2"/>
                  </a:moveTo>
                  <a:cubicBezTo>
                    <a:pt x="0" y="62"/>
                    <a:pt x="78" y="21"/>
                    <a:pt x="98" y="11"/>
                  </a:cubicBezTo>
                  <a:cubicBezTo>
                    <a:pt x="119" y="0"/>
                    <a:pt x="151" y="18"/>
                    <a:pt x="183" y="23"/>
                  </a:cubicBezTo>
                  <a:cubicBezTo>
                    <a:pt x="213" y="28"/>
                    <a:pt x="211" y="59"/>
                    <a:pt x="211" y="59"/>
                  </a:cubicBezTo>
                  <a:cubicBezTo>
                    <a:pt x="211" y="59"/>
                    <a:pt x="134" y="55"/>
                    <a:pt x="111" y="47"/>
                  </a:cubicBezTo>
                  <a:cubicBezTo>
                    <a:pt x="95" y="42"/>
                    <a:pt x="14" y="94"/>
                    <a:pt x="14" y="94"/>
                  </a:cubicBezTo>
                  <a:lnTo>
                    <a:pt x="0" y="62"/>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8" name="Freeform 33"/>
            <p:cNvSpPr/>
            <p:nvPr/>
          </p:nvSpPr>
          <p:spPr bwMode="auto">
            <a:xfrm>
              <a:off x="6028" y="3265"/>
              <a:ext cx="80" cy="81"/>
            </a:xfrm>
            <a:custGeom>
              <a:avLst/>
              <a:gdLst>
                <a:gd name="T0" fmla="*/ 36 w 40"/>
                <a:gd name="T1" fmla="*/ 13 h 40"/>
                <a:gd name="T2" fmla="*/ 27 w 40"/>
                <a:gd name="T3" fmla="*/ 36 h 40"/>
                <a:gd name="T4" fmla="*/ 3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3"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9" name="Freeform 34"/>
            <p:cNvSpPr/>
            <p:nvPr/>
          </p:nvSpPr>
          <p:spPr bwMode="auto">
            <a:xfrm>
              <a:off x="6056" y="3149"/>
              <a:ext cx="429" cy="189"/>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0" name="Freeform 35"/>
            <p:cNvSpPr/>
            <p:nvPr/>
          </p:nvSpPr>
          <p:spPr bwMode="auto">
            <a:xfrm>
              <a:off x="5607" y="3072"/>
              <a:ext cx="60" cy="60"/>
            </a:xfrm>
            <a:custGeom>
              <a:avLst/>
              <a:gdLst>
                <a:gd name="T0" fmla="*/ 1 w 30"/>
                <a:gd name="T1" fmla="*/ 13 h 30"/>
                <a:gd name="T2" fmla="*/ 13 w 30"/>
                <a:gd name="T3" fmla="*/ 29 h 30"/>
                <a:gd name="T4" fmla="*/ 29 w 30"/>
                <a:gd name="T5" fmla="*/ 17 h 30"/>
                <a:gd name="T6" fmla="*/ 17 w 30"/>
                <a:gd name="T7" fmla="*/ 1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0" y="21"/>
                    <a:pt x="5" y="28"/>
                    <a:pt x="13" y="29"/>
                  </a:cubicBezTo>
                  <a:cubicBezTo>
                    <a:pt x="21" y="30"/>
                    <a:pt x="28" y="24"/>
                    <a:pt x="29" y="17"/>
                  </a:cubicBezTo>
                  <a:cubicBezTo>
                    <a:pt x="30" y="9"/>
                    <a:pt x="24" y="2"/>
                    <a:pt x="17" y="1"/>
                  </a:cubicBezTo>
                  <a:cubicBezTo>
                    <a:pt x="9" y="0"/>
                    <a:pt x="2" y="5"/>
                    <a:pt x="1"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1" name="Freeform 36"/>
            <p:cNvSpPr/>
            <p:nvPr/>
          </p:nvSpPr>
          <p:spPr bwMode="auto">
            <a:xfrm>
              <a:off x="5292" y="3028"/>
              <a:ext cx="347" cy="131"/>
            </a:xfrm>
            <a:custGeom>
              <a:avLst/>
              <a:gdLst>
                <a:gd name="T0" fmla="*/ 172 w 172"/>
                <a:gd name="T1" fmla="*/ 23 h 65"/>
                <a:gd name="T2" fmla="*/ 85 w 172"/>
                <a:gd name="T3" fmla="*/ 4 h 65"/>
                <a:gd name="T4" fmla="*/ 22 w 172"/>
                <a:gd name="T5" fmla="*/ 31 h 65"/>
                <a:gd name="T6" fmla="*/ 8 w 172"/>
                <a:gd name="T7" fmla="*/ 65 h 65"/>
                <a:gd name="T8" fmla="*/ 83 w 172"/>
                <a:gd name="T9" fmla="*/ 35 h 65"/>
                <a:gd name="T10" fmla="*/ 168 w 172"/>
                <a:gd name="T11" fmla="*/ 51 h 65"/>
                <a:gd name="T12" fmla="*/ 172 w 172"/>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172" h="65">
                  <a:moveTo>
                    <a:pt x="172" y="23"/>
                  </a:moveTo>
                  <a:cubicBezTo>
                    <a:pt x="172" y="23"/>
                    <a:pt x="103" y="8"/>
                    <a:pt x="85" y="4"/>
                  </a:cubicBezTo>
                  <a:cubicBezTo>
                    <a:pt x="67" y="0"/>
                    <a:pt x="46" y="20"/>
                    <a:pt x="22" y="31"/>
                  </a:cubicBezTo>
                  <a:cubicBezTo>
                    <a:pt x="0" y="41"/>
                    <a:pt x="8" y="65"/>
                    <a:pt x="8" y="65"/>
                  </a:cubicBezTo>
                  <a:cubicBezTo>
                    <a:pt x="8" y="65"/>
                    <a:pt x="67" y="45"/>
                    <a:pt x="83" y="35"/>
                  </a:cubicBezTo>
                  <a:cubicBezTo>
                    <a:pt x="94" y="27"/>
                    <a:pt x="168" y="51"/>
                    <a:pt x="168" y="51"/>
                  </a:cubicBezTo>
                  <a:lnTo>
                    <a:pt x="172" y="23"/>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2" name="Freeform 37"/>
            <p:cNvSpPr/>
            <p:nvPr/>
          </p:nvSpPr>
          <p:spPr bwMode="auto">
            <a:xfrm>
              <a:off x="5593" y="3179"/>
              <a:ext cx="64" cy="66"/>
            </a:xfrm>
            <a:custGeom>
              <a:avLst/>
              <a:gdLst>
                <a:gd name="T0" fmla="*/ 3 w 32"/>
                <a:gd name="T1" fmla="*/ 10 h 33"/>
                <a:gd name="T2" fmla="*/ 9 w 32"/>
                <a:gd name="T3" fmla="*/ 29 h 33"/>
                <a:gd name="T4" fmla="*/ 28 w 32"/>
                <a:gd name="T5" fmla="*/ 23 h 33"/>
                <a:gd name="T6" fmla="*/ 23 w 32"/>
                <a:gd name="T7" fmla="*/ 4 h 33"/>
                <a:gd name="T8" fmla="*/ 3 w 32"/>
                <a:gd name="T9" fmla="*/ 10 h 33"/>
              </a:gdLst>
              <a:ahLst/>
              <a:cxnLst>
                <a:cxn ang="0">
                  <a:pos x="T0" y="T1"/>
                </a:cxn>
                <a:cxn ang="0">
                  <a:pos x="T2" y="T3"/>
                </a:cxn>
                <a:cxn ang="0">
                  <a:pos x="T4" y="T5"/>
                </a:cxn>
                <a:cxn ang="0">
                  <a:pos x="T6" y="T7"/>
                </a:cxn>
                <a:cxn ang="0">
                  <a:pos x="T8" y="T9"/>
                </a:cxn>
              </a:cxnLst>
              <a:rect l="0" t="0" r="r" b="b"/>
              <a:pathLst>
                <a:path w="32" h="33">
                  <a:moveTo>
                    <a:pt x="3" y="10"/>
                  </a:moveTo>
                  <a:cubicBezTo>
                    <a:pt x="0" y="17"/>
                    <a:pt x="2" y="25"/>
                    <a:pt x="9" y="29"/>
                  </a:cubicBezTo>
                  <a:cubicBezTo>
                    <a:pt x="16" y="33"/>
                    <a:pt x="25" y="30"/>
                    <a:pt x="28" y="23"/>
                  </a:cubicBezTo>
                  <a:cubicBezTo>
                    <a:pt x="32" y="16"/>
                    <a:pt x="29" y="8"/>
                    <a:pt x="23" y="4"/>
                  </a:cubicBezTo>
                  <a:cubicBezTo>
                    <a:pt x="16" y="0"/>
                    <a:pt x="7" y="3"/>
                    <a:pt x="3"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6" name="Freeform 38"/>
            <p:cNvSpPr/>
            <p:nvPr/>
          </p:nvSpPr>
          <p:spPr bwMode="auto">
            <a:xfrm>
              <a:off x="5298" y="3070"/>
              <a:ext cx="339" cy="167"/>
            </a:xfrm>
            <a:custGeom>
              <a:avLst/>
              <a:gdLst>
                <a:gd name="T0" fmla="*/ 168 w 168"/>
                <a:gd name="T1" fmla="*/ 58 h 83"/>
                <a:gd name="T2" fmla="*/ 93 w 168"/>
                <a:gd name="T3" fmla="*/ 10 h 83"/>
                <a:gd name="T4" fmla="*/ 25 w 168"/>
                <a:gd name="T5" fmla="*/ 13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1"/>
                    <a:pt x="25" y="13"/>
                  </a:cubicBezTo>
                  <a:cubicBezTo>
                    <a:pt x="1" y="15"/>
                    <a:pt x="0" y="40"/>
                    <a:pt x="0" y="40"/>
                  </a:cubicBezTo>
                  <a:cubicBezTo>
                    <a:pt x="0" y="40"/>
                    <a:pt x="62" y="42"/>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7" name="Freeform 39"/>
            <p:cNvSpPr/>
            <p:nvPr/>
          </p:nvSpPr>
          <p:spPr bwMode="auto">
            <a:xfrm>
              <a:off x="5595" y="3207"/>
              <a:ext cx="64" cy="65"/>
            </a:xfrm>
            <a:custGeom>
              <a:avLst/>
              <a:gdLst>
                <a:gd name="T0" fmla="*/ 4 w 32"/>
                <a:gd name="T1" fmla="*/ 9 h 32"/>
                <a:gd name="T2" fmla="*/ 10 w 32"/>
                <a:gd name="T3" fmla="*/ 28 h 32"/>
                <a:gd name="T4" fmla="*/ 29 w 32"/>
                <a:gd name="T5" fmla="*/ 22 h 32"/>
                <a:gd name="T6" fmla="*/ 23 w 32"/>
                <a:gd name="T7" fmla="*/ 3 h 32"/>
                <a:gd name="T8" fmla="*/ 4 w 32"/>
                <a:gd name="T9" fmla="*/ 9 h 32"/>
              </a:gdLst>
              <a:ahLst/>
              <a:cxnLst>
                <a:cxn ang="0">
                  <a:pos x="T0" y="T1"/>
                </a:cxn>
                <a:cxn ang="0">
                  <a:pos x="T2" y="T3"/>
                </a:cxn>
                <a:cxn ang="0">
                  <a:pos x="T4" y="T5"/>
                </a:cxn>
                <a:cxn ang="0">
                  <a:pos x="T6" y="T7"/>
                </a:cxn>
                <a:cxn ang="0">
                  <a:pos x="T8" y="T9"/>
                </a:cxn>
              </a:cxnLst>
              <a:rect l="0" t="0" r="r" b="b"/>
              <a:pathLst>
                <a:path w="32" h="32">
                  <a:moveTo>
                    <a:pt x="4" y="9"/>
                  </a:moveTo>
                  <a:cubicBezTo>
                    <a:pt x="0" y="16"/>
                    <a:pt x="3" y="24"/>
                    <a:pt x="10" y="28"/>
                  </a:cubicBezTo>
                  <a:cubicBezTo>
                    <a:pt x="16" y="32"/>
                    <a:pt x="25" y="29"/>
                    <a:pt x="29" y="22"/>
                  </a:cubicBezTo>
                  <a:cubicBezTo>
                    <a:pt x="32" y="15"/>
                    <a:pt x="30" y="7"/>
                    <a:pt x="23" y="3"/>
                  </a:cubicBezTo>
                  <a:cubicBezTo>
                    <a:pt x="16" y="0"/>
                    <a:pt x="7" y="2"/>
                    <a:pt x="4" y="9"/>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8" name="Freeform 40"/>
            <p:cNvSpPr/>
            <p:nvPr/>
          </p:nvSpPr>
          <p:spPr bwMode="auto">
            <a:xfrm>
              <a:off x="5300" y="3096"/>
              <a:ext cx="339" cy="167"/>
            </a:xfrm>
            <a:custGeom>
              <a:avLst/>
              <a:gdLst>
                <a:gd name="T0" fmla="*/ 168 w 168"/>
                <a:gd name="T1" fmla="*/ 58 h 83"/>
                <a:gd name="T2" fmla="*/ 94 w 168"/>
                <a:gd name="T3" fmla="*/ 10 h 83"/>
                <a:gd name="T4" fmla="*/ 25 w 168"/>
                <a:gd name="T5" fmla="*/ 13 h 83"/>
                <a:gd name="T6" fmla="*/ 0 w 168"/>
                <a:gd name="T7" fmla="*/ 40 h 83"/>
                <a:gd name="T8" fmla="*/ 81 w 168"/>
                <a:gd name="T9" fmla="*/ 38 h 83"/>
                <a:gd name="T10" fmla="*/ 155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4" y="10"/>
                  </a:cubicBezTo>
                  <a:cubicBezTo>
                    <a:pt x="78" y="0"/>
                    <a:pt x="51" y="11"/>
                    <a:pt x="25" y="13"/>
                  </a:cubicBezTo>
                  <a:cubicBezTo>
                    <a:pt x="1" y="15"/>
                    <a:pt x="0" y="40"/>
                    <a:pt x="0" y="40"/>
                  </a:cubicBezTo>
                  <a:cubicBezTo>
                    <a:pt x="0" y="40"/>
                    <a:pt x="62" y="42"/>
                    <a:pt x="81" y="38"/>
                  </a:cubicBezTo>
                  <a:cubicBezTo>
                    <a:pt x="94" y="35"/>
                    <a:pt x="155" y="83"/>
                    <a:pt x="155"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9" name="Freeform 41"/>
            <p:cNvSpPr/>
            <p:nvPr/>
          </p:nvSpPr>
          <p:spPr bwMode="auto">
            <a:xfrm>
              <a:off x="5526" y="3215"/>
              <a:ext cx="65" cy="65"/>
            </a:xfrm>
            <a:custGeom>
              <a:avLst/>
              <a:gdLst>
                <a:gd name="T0" fmla="*/ 4 w 32"/>
                <a:gd name="T1" fmla="*/ 10 h 32"/>
                <a:gd name="T2" fmla="*/ 9 w 32"/>
                <a:gd name="T3" fmla="*/ 29 h 32"/>
                <a:gd name="T4" fmla="*/ 28 w 32"/>
                <a:gd name="T5" fmla="*/ 23 h 32"/>
                <a:gd name="T6" fmla="*/ 23 w 32"/>
                <a:gd name="T7" fmla="*/ 4 h 32"/>
                <a:gd name="T8" fmla="*/ 4 w 32"/>
                <a:gd name="T9" fmla="*/ 10 h 32"/>
              </a:gdLst>
              <a:ahLst/>
              <a:cxnLst>
                <a:cxn ang="0">
                  <a:pos x="T0" y="T1"/>
                </a:cxn>
                <a:cxn ang="0">
                  <a:pos x="T2" y="T3"/>
                </a:cxn>
                <a:cxn ang="0">
                  <a:pos x="T4" y="T5"/>
                </a:cxn>
                <a:cxn ang="0">
                  <a:pos x="T6" y="T7"/>
                </a:cxn>
                <a:cxn ang="0">
                  <a:pos x="T8" y="T9"/>
                </a:cxn>
              </a:cxnLst>
              <a:rect l="0" t="0" r="r" b="b"/>
              <a:pathLst>
                <a:path w="32" h="32">
                  <a:moveTo>
                    <a:pt x="4" y="10"/>
                  </a:moveTo>
                  <a:cubicBezTo>
                    <a:pt x="0" y="16"/>
                    <a:pt x="2" y="25"/>
                    <a:pt x="9" y="29"/>
                  </a:cubicBezTo>
                  <a:cubicBezTo>
                    <a:pt x="16" y="32"/>
                    <a:pt x="25" y="30"/>
                    <a:pt x="28" y="23"/>
                  </a:cubicBezTo>
                  <a:cubicBezTo>
                    <a:pt x="32" y="16"/>
                    <a:pt x="30" y="7"/>
                    <a:pt x="23" y="4"/>
                  </a:cubicBezTo>
                  <a:cubicBezTo>
                    <a:pt x="16" y="0"/>
                    <a:pt x="7" y="3"/>
                    <a:pt x="4"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0" name="Freeform 42"/>
            <p:cNvSpPr/>
            <p:nvPr/>
          </p:nvSpPr>
          <p:spPr bwMode="auto">
            <a:xfrm>
              <a:off x="5232" y="3104"/>
              <a:ext cx="338" cy="168"/>
            </a:xfrm>
            <a:custGeom>
              <a:avLst/>
              <a:gdLst>
                <a:gd name="T0" fmla="*/ 168 w 168"/>
                <a:gd name="T1" fmla="*/ 58 h 83"/>
                <a:gd name="T2" fmla="*/ 93 w 168"/>
                <a:gd name="T3" fmla="*/ 10 h 83"/>
                <a:gd name="T4" fmla="*/ 25 w 168"/>
                <a:gd name="T5" fmla="*/ 14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2"/>
                    <a:pt x="25" y="14"/>
                  </a:cubicBezTo>
                  <a:cubicBezTo>
                    <a:pt x="1" y="16"/>
                    <a:pt x="0" y="40"/>
                    <a:pt x="0" y="40"/>
                  </a:cubicBezTo>
                  <a:cubicBezTo>
                    <a:pt x="0" y="40"/>
                    <a:pt x="62" y="43"/>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1" name="Freeform 43"/>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2" name="Freeform 44"/>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3" name="Freeform 45"/>
            <p:cNvSpPr/>
            <p:nvPr/>
          </p:nvSpPr>
          <p:spPr bwMode="auto">
            <a:xfrm>
              <a:off x="6733" y="2116"/>
              <a:ext cx="687" cy="1093"/>
            </a:xfrm>
            <a:custGeom>
              <a:avLst/>
              <a:gdLst>
                <a:gd name="T0" fmla="*/ 173 w 687"/>
                <a:gd name="T1" fmla="*/ 0 h 1093"/>
                <a:gd name="T2" fmla="*/ 0 w 687"/>
                <a:gd name="T3" fmla="*/ 83 h 1093"/>
                <a:gd name="T4" fmla="*/ 0 w 687"/>
                <a:gd name="T5" fmla="*/ 272 h 1093"/>
                <a:gd name="T6" fmla="*/ 453 w 687"/>
                <a:gd name="T7" fmla="*/ 1093 h 1093"/>
                <a:gd name="T8" fmla="*/ 687 w 687"/>
                <a:gd name="T9" fmla="*/ 976 h 1093"/>
                <a:gd name="T10" fmla="*/ 173 w 687"/>
                <a:gd name="T11" fmla="*/ 0 h 1093"/>
              </a:gdLst>
              <a:ahLst/>
              <a:cxnLst>
                <a:cxn ang="0">
                  <a:pos x="T0" y="T1"/>
                </a:cxn>
                <a:cxn ang="0">
                  <a:pos x="T2" y="T3"/>
                </a:cxn>
                <a:cxn ang="0">
                  <a:pos x="T4" y="T5"/>
                </a:cxn>
                <a:cxn ang="0">
                  <a:pos x="T6" y="T7"/>
                </a:cxn>
                <a:cxn ang="0">
                  <a:pos x="T8" y="T9"/>
                </a:cxn>
                <a:cxn ang="0">
                  <a:pos x="T10" y="T11"/>
                </a:cxn>
              </a:cxnLst>
              <a:rect l="0" t="0" r="r" b="b"/>
              <a:pathLst>
                <a:path w="687" h="1093">
                  <a:moveTo>
                    <a:pt x="173" y="0"/>
                  </a:moveTo>
                  <a:lnTo>
                    <a:pt x="0" y="83"/>
                  </a:lnTo>
                  <a:lnTo>
                    <a:pt x="0" y="272"/>
                  </a:lnTo>
                  <a:lnTo>
                    <a:pt x="453" y="1093"/>
                  </a:lnTo>
                  <a:lnTo>
                    <a:pt x="687" y="976"/>
                  </a:lnTo>
                  <a:lnTo>
                    <a:pt x="173"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4" name="Oval 46"/>
            <p:cNvSpPr>
              <a:spLocks noChangeArrowheads="1"/>
            </p:cNvSpPr>
            <p:nvPr/>
          </p:nvSpPr>
          <p:spPr bwMode="auto">
            <a:xfrm>
              <a:off x="7114" y="3028"/>
              <a:ext cx="326" cy="28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5" name="Freeform 47"/>
            <p:cNvSpPr/>
            <p:nvPr/>
          </p:nvSpPr>
          <p:spPr bwMode="auto">
            <a:xfrm>
              <a:off x="6368" y="3028"/>
              <a:ext cx="973" cy="330"/>
            </a:xfrm>
            <a:custGeom>
              <a:avLst/>
              <a:gdLst>
                <a:gd name="T0" fmla="*/ 483 w 483"/>
                <a:gd name="T1" fmla="*/ 136 h 164"/>
                <a:gd name="T2" fmla="*/ 33 w 483"/>
                <a:gd name="T3" fmla="*/ 142 h 164"/>
                <a:gd name="T4" fmla="*/ 1 w 483"/>
                <a:gd name="T5" fmla="*/ 32 h 164"/>
                <a:gd name="T6" fmla="*/ 451 w 483"/>
                <a:gd name="T7" fmla="*/ 0 h 164"/>
                <a:gd name="T8" fmla="*/ 483 w 483"/>
                <a:gd name="T9" fmla="*/ 136 h 164"/>
              </a:gdLst>
              <a:ahLst/>
              <a:cxnLst>
                <a:cxn ang="0">
                  <a:pos x="T0" y="T1"/>
                </a:cxn>
                <a:cxn ang="0">
                  <a:pos x="T2" y="T3"/>
                </a:cxn>
                <a:cxn ang="0">
                  <a:pos x="T4" y="T5"/>
                </a:cxn>
                <a:cxn ang="0">
                  <a:pos x="T6" y="T7"/>
                </a:cxn>
                <a:cxn ang="0">
                  <a:pos x="T8" y="T9"/>
                </a:cxn>
              </a:cxnLst>
              <a:rect l="0" t="0" r="r" b="b"/>
              <a:pathLst>
                <a:path w="483" h="164">
                  <a:moveTo>
                    <a:pt x="483" y="136"/>
                  </a:moveTo>
                  <a:cubicBezTo>
                    <a:pt x="458" y="152"/>
                    <a:pt x="66" y="164"/>
                    <a:pt x="33" y="142"/>
                  </a:cubicBezTo>
                  <a:cubicBezTo>
                    <a:pt x="0" y="121"/>
                    <a:pt x="1" y="32"/>
                    <a:pt x="1" y="32"/>
                  </a:cubicBezTo>
                  <a:cubicBezTo>
                    <a:pt x="112" y="1"/>
                    <a:pt x="451" y="0"/>
                    <a:pt x="451" y="0"/>
                  </a:cubicBezTo>
                  <a:lnTo>
                    <a:pt x="483" y="13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6" name="Freeform 48"/>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7" name="Freeform 49"/>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8" name="Freeform 50"/>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9" name="Freeform 51"/>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0" name="Freeform 52"/>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1" name="Freeform 53"/>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2" name="Freeform 54"/>
            <p:cNvSpPr/>
            <p:nvPr/>
          </p:nvSpPr>
          <p:spPr bwMode="auto">
            <a:xfrm>
              <a:off x="3463" y="3334"/>
              <a:ext cx="4215" cy="363"/>
            </a:xfrm>
            <a:custGeom>
              <a:avLst/>
              <a:gdLst>
                <a:gd name="T0" fmla="*/ 2092 w 2092"/>
                <a:gd name="T1" fmla="*/ 180 h 180"/>
                <a:gd name="T2" fmla="*/ 89 w 2092"/>
                <a:gd name="T3" fmla="*/ 180 h 180"/>
                <a:gd name="T4" fmla="*/ 0 w 2092"/>
                <a:gd name="T5" fmla="*/ 91 h 180"/>
                <a:gd name="T6" fmla="*/ 0 w 2092"/>
                <a:gd name="T7" fmla="*/ 89 h 180"/>
                <a:gd name="T8" fmla="*/ 89 w 2092"/>
                <a:gd name="T9" fmla="*/ 0 h 180"/>
                <a:gd name="T10" fmla="*/ 2092 w 2092"/>
                <a:gd name="T11" fmla="*/ 0 h 180"/>
                <a:gd name="T12" fmla="*/ 2092 w 209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092" h="180">
                  <a:moveTo>
                    <a:pt x="2092" y="180"/>
                  </a:moveTo>
                  <a:cubicBezTo>
                    <a:pt x="89" y="180"/>
                    <a:pt x="89" y="180"/>
                    <a:pt x="89" y="180"/>
                  </a:cubicBezTo>
                  <a:cubicBezTo>
                    <a:pt x="40" y="180"/>
                    <a:pt x="0" y="140"/>
                    <a:pt x="0" y="91"/>
                  </a:cubicBezTo>
                  <a:cubicBezTo>
                    <a:pt x="0" y="89"/>
                    <a:pt x="0" y="89"/>
                    <a:pt x="0" y="89"/>
                  </a:cubicBezTo>
                  <a:cubicBezTo>
                    <a:pt x="0" y="40"/>
                    <a:pt x="40" y="0"/>
                    <a:pt x="89" y="0"/>
                  </a:cubicBezTo>
                  <a:cubicBezTo>
                    <a:pt x="2092" y="0"/>
                    <a:pt x="2092" y="0"/>
                    <a:pt x="2092" y="0"/>
                  </a:cubicBezTo>
                  <a:lnTo>
                    <a:pt x="2092" y="18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3" name="Freeform 55"/>
            <p:cNvSpPr/>
            <p:nvPr/>
          </p:nvSpPr>
          <p:spPr bwMode="auto">
            <a:xfrm>
              <a:off x="4873" y="3205"/>
              <a:ext cx="1524" cy="137"/>
            </a:xfrm>
            <a:custGeom>
              <a:avLst/>
              <a:gdLst>
                <a:gd name="T0" fmla="*/ 756 w 756"/>
                <a:gd name="T1" fmla="*/ 35 h 68"/>
                <a:gd name="T2" fmla="*/ 723 w 756"/>
                <a:gd name="T3" fmla="*/ 68 h 68"/>
                <a:gd name="T4" fmla="*/ 33 w 756"/>
                <a:gd name="T5" fmla="*/ 68 h 68"/>
                <a:gd name="T6" fmla="*/ 0 w 756"/>
                <a:gd name="T7" fmla="*/ 35 h 68"/>
                <a:gd name="T8" fmla="*/ 0 w 756"/>
                <a:gd name="T9" fmla="*/ 33 h 68"/>
                <a:gd name="T10" fmla="*/ 33 w 756"/>
                <a:gd name="T11" fmla="*/ 0 h 68"/>
                <a:gd name="T12" fmla="*/ 723 w 756"/>
                <a:gd name="T13" fmla="*/ 0 h 68"/>
                <a:gd name="T14" fmla="*/ 756 w 756"/>
                <a:gd name="T15" fmla="*/ 33 h 68"/>
                <a:gd name="T16" fmla="*/ 756 w 756"/>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68">
                  <a:moveTo>
                    <a:pt x="756" y="35"/>
                  </a:moveTo>
                  <a:cubicBezTo>
                    <a:pt x="756" y="53"/>
                    <a:pt x="741" y="68"/>
                    <a:pt x="723" y="68"/>
                  </a:cubicBezTo>
                  <a:cubicBezTo>
                    <a:pt x="33" y="68"/>
                    <a:pt x="33" y="68"/>
                    <a:pt x="33" y="68"/>
                  </a:cubicBezTo>
                  <a:cubicBezTo>
                    <a:pt x="15" y="68"/>
                    <a:pt x="0" y="53"/>
                    <a:pt x="0" y="35"/>
                  </a:cubicBezTo>
                  <a:cubicBezTo>
                    <a:pt x="0" y="33"/>
                    <a:pt x="0" y="33"/>
                    <a:pt x="0" y="33"/>
                  </a:cubicBezTo>
                  <a:cubicBezTo>
                    <a:pt x="0" y="15"/>
                    <a:pt x="15" y="0"/>
                    <a:pt x="33" y="0"/>
                  </a:cubicBezTo>
                  <a:cubicBezTo>
                    <a:pt x="723" y="0"/>
                    <a:pt x="723" y="0"/>
                    <a:pt x="723" y="0"/>
                  </a:cubicBezTo>
                  <a:cubicBezTo>
                    <a:pt x="741" y="0"/>
                    <a:pt x="756" y="15"/>
                    <a:pt x="756" y="33"/>
                  </a:cubicBezTo>
                  <a:cubicBezTo>
                    <a:pt x="756" y="35"/>
                    <a:pt x="756" y="35"/>
                    <a:pt x="756" y="3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4" name="Freeform 56"/>
            <p:cNvSpPr/>
            <p:nvPr/>
          </p:nvSpPr>
          <p:spPr bwMode="auto">
            <a:xfrm>
              <a:off x="3939" y="1649"/>
              <a:ext cx="2143" cy="1368"/>
            </a:xfrm>
            <a:custGeom>
              <a:avLst/>
              <a:gdLst>
                <a:gd name="T0" fmla="*/ 1064 w 1064"/>
                <a:gd name="T1" fmla="*/ 644 h 679"/>
                <a:gd name="T2" fmla="*/ 1027 w 1064"/>
                <a:gd name="T3" fmla="*/ 679 h 679"/>
                <a:gd name="T4" fmla="*/ 28 w 1064"/>
                <a:gd name="T5" fmla="*/ 653 h 679"/>
                <a:gd name="T6" fmla="*/ 0 w 1064"/>
                <a:gd name="T7" fmla="*/ 620 h 679"/>
                <a:gd name="T8" fmla="*/ 0 w 1064"/>
                <a:gd name="T9" fmla="*/ 82 h 679"/>
                <a:gd name="T10" fmla="*/ 28 w 1064"/>
                <a:gd name="T11" fmla="*/ 49 h 679"/>
                <a:gd name="T12" fmla="*/ 1027 w 1064"/>
                <a:gd name="T13" fmla="*/ 1 h 679"/>
                <a:gd name="T14" fmla="*/ 1064 w 1064"/>
                <a:gd name="T15" fmla="*/ 35 h 679"/>
                <a:gd name="T16" fmla="*/ 1064 w 1064"/>
                <a:gd name="T17" fmla="*/ 64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679">
                  <a:moveTo>
                    <a:pt x="1064" y="644"/>
                  </a:moveTo>
                  <a:cubicBezTo>
                    <a:pt x="1064" y="664"/>
                    <a:pt x="1047" y="679"/>
                    <a:pt x="1027" y="679"/>
                  </a:cubicBezTo>
                  <a:cubicBezTo>
                    <a:pt x="28" y="653"/>
                    <a:pt x="28" y="653"/>
                    <a:pt x="28" y="653"/>
                  </a:cubicBezTo>
                  <a:cubicBezTo>
                    <a:pt x="13" y="652"/>
                    <a:pt x="0" y="638"/>
                    <a:pt x="0" y="620"/>
                  </a:cubicBezTo>
                  <a:cubicBezTo>
                    <a:pt x="0" y="82"/>
                    <a:pt x="0" y="82"/>
                    <a:pt x="0" y="82"/>
                  </a:cubicBezTo>
                  <a:cubicBezTo>
                    <a:pt x="0" y="64"/>
                    <a:pt x="12" y="49"/>
                    <a:pt x="28" y="49"/>
                  </a:cubicBezTo>
                  <a:cubicBezTo>
                    <a:pt x="1027" y="1"/>
                    <a:pt x="1027" y="1"/>
                    <a:pt x="1027" y="1"/>
                  </a:cubicBezTo>
                  <a:cubicBezTo>
                    <a:pt x="1047" y="0"/>
                    <a:pt x="1064" y="15"/>
                    <a:pt x="1064" y="35"/>
                  </a:cubicBezTo>
                  <a:cubicBezTo>
                    <a:pt x="1064" y="644"/>
                    <a:pt x="1064" y="644"/>
                    <a:pt x="1064" y="644"/>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5" name="Freeform 57"/>
            <p:cNvSpPr>
              <a:spLocks noEditPoints="1"/>
            </p:cNvSpPr>
            <p:nvPr/>
          </p:nvSpPr>
          <p:spPr bwMode="auto">
            <a:xfrm>
              <a:off x="3939" y="1651"/>
              <a:ext cx="2143" cy="1366"/>
            </a:xfrm>
            <a:custGeom>
              <a:avLst/>
              <a:gdLst>
                <a:gd name="T0" fmla="*/ 283 w 1064"/>
                <a:gd name="T1" fmla="*/ 448 h 678"/>
                <a:gd name="T2" fmla="*/ 0 w 1064"/>
                <a:gd name="T3" fmla="*/ 619 h 678"/>
                <a:gd name="T4" fmla="*/ 28 w 1064"/>
                <a:gd name="T5" fmla="*/ 652 h 678"/>
                <a:gd name="T6" fmla="*/ 244 w 1064"/>
                <a:gd name="T7" fmla="*/ 657 h 678"/>
                <a:gd name="T8" fmla="*/ 244 w 1064"/>
                <a:gd name="T9" fmla="*/ 606 h 678"/>
                <a:gd name="T10" fmla="*/ 241 w 1064"/>
                <a:gd name="T11" fmla="*/ 571 h 678"/>
                <a:gd name="T12" fmla="*/ 283 w 1064"/>
                <a:gd name="T13" fmla="*/ 448 h 678"/>
                <a:gd name="T14" fmla="*/ 1029 w 1064"/>
                <a:gd name="T15" fmla="*/ 0 h 678"/>
                <a:gd name="T16" fmla="*/ 1027 w 1064"/>
                <a:gd name="T17" fmla="*/ 0 h 678"/>
                <a:gd name="T18" fmla="*/ 1027 w 1064"/>
                <a:gd name="T19" fmla="*/ 0 h 678"/>
                <a:gd name="T20" fmla="*/ 388 w 1064"/>
                <a:gd name="T21" fmla="*/ 385 h 678"/>
                <a:gd name="T22" fmla="*/ 416 w 1064"/>
                <a:gd name="T23" fmla="*/ 383 h 678"/>
                <a:gd name="T24" fmla="*/ 417 w 1064"/>
                <a:gd name="T25" fmla="*/ 383 h 678"/>
                <a:gd name="T26" fmla="*/ 597 w 1064"/>
                <a:gd name="T27" fmla="*/ 577 h 678"/>
                <a:gd name="T28" fmla="*/ 592 w 1064"/>
                <a:gd name="T29" fmla="*/ 624 h 678"/>
                <a:gd name="T30" fmla="*/ 592 w 1064"/>
                <a:gd name="T31" fmla="*/ 666 h 678"/>
                <a:gd name="T32" fmla="*/ 1027 w 1064"/>
                <a:gd name="T33" fmla="*/ 678 h 678"/>
                <a:gd name="T34" fmla="*/ 1028 w 1064"/>
                <a:gd name="T35" fmla="*/ 678 h 678"/>
                <a:gd name="T36" fmla="*/ 1064 w 1064"/>
                <a:gd name="T37" fmla="*/ 643 h 678"/>
                <a:gd name="T38" fmla="*/ 1064 w 1064"/>
                <a:gd name="T39" fmla="*/ 359 h 678"/>
                <a:gd name="T40" fmla="*/ 1064 w 1064"/>
                <a:gd name="T41" fmla="*/ 211 h 678"/>
                <a:gd name="T42" fmla="*/ 1064 w 1064"/>
                <a:gd name="T43" fmla="*/ 34 h 678"/>
                <a:gd name="T44" fmla="*/ 1029 w 1064"/>
                <a:gd name="T4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4" h="678">
                  <a:moveTo>
                    <a:pt x="283" y="448"/>
                  </a:moveTo>
                  <a:cubicBezTo>
                    <a:pt x="0" y="619"/>
                    <a:pt x="0" y="619"/>
                    <a:pt x="0" y="619"/>
                  </a:cubicBezTo>
                  <a:cubicBezTo>
                    <a:pt x="0" y="637"/>
                    <a:pt x="13" y="651"/>
                    <a:pt x="28" y="652"/>
                  </a:cubicBezTo>
                  <a:cubicBezTo>
                    <a:pt x="244" y="657"/>
                    <a:pt x="244" y="657"/>
                    <a:pt x="244" y="657"/>
                  </a:cubicBezTo>
                  <a:cubicBezTo>
                    <a:pt x="244" y="606"/>
                    <a:pt x="244" y="606"/>
                    <a:pt x="244" y="606"/>
                  </a:cubicBezTo>
                  <a:cubicBezTo>
                    <a:pt x="242" y="595"/>
                    <a:pt x="241" y="583"/>
                    <a:pt x="241" y="571"/>
                  </a:cubicBezTo>
                  <a:cubicBezTo>
                    <a:pt x="241" y="524"/>
                    <a:pt x="257" y="481"/>
                    <a:pt x="283" y="448"/>
                  </a:cubicBezTo>
                  <a:moveTo>
                    <a:pt x="1029" y="0"/>
                  </a:moveTo>
                  <a:cubicBezTo>
                    <a:pt x="1029" y="0"/>
                    <a:pt x="1028" y="0"/>
                    <a:pt x="1027" y="0"/>
                  </a:cubicBezTo>
                  <a:cubicBezTo>
                    <a:pt x="1027" y="0"/>
                    <a:pt x="1027" y="0"/>
                    <a:pt x="1027" y="0"/>
                  </a:cubicBezTo>
                  <a:cubicBezTo>
                    <a:pt x="388" y="385"/>
                    <a:pt x="388" y="385"/>
                    <a:pt x="388" y="385"/>
                  </a:cubicBezTo>
                  <a:cubicBezTo>
                    <a:pt x="397" y="384"/>
                    <a:pt x="406" y="383"/>
                    <a:pt x="416" y="383"/>
                  </a:cubicBezTo>
                  <a:cubicBezTo>
                    <a:pt x="416" y="383"/>
                    <a:pt x="416" y="383"/>
                    <a:pt x="417" y="383"/>
                  </a:cubicBezTo>
                  <a:cubicBezTo>
                    <a:pt x="516" y="383"/>
                    <a:pt x="597" y="469"/>
                    <a:pt x="597" y="577"/>
                  </a:cubicBezTo>
                  <a:cubicBezTo>
                    <a:pt x="597" y="593"/>
                    <a:pt x="595" y="609"/>
                    <a:pt x="592" y="624"/>
                  </a:cubicBezTo>
                  <a:cubicBezTo>
                    <a:pt x="592" y="666"/>
                    <a:pt x="592" y="666"/>
                    <a:pt x="592" y="666"/>
                  </a:cubicBezTo>
                  <a:cubicBezTo>
                    <a:pt x="1027" y="678"/>
                    <a:pt x="1027" y="678"/>
                    <a:pt x="1027" y="678"/>
                  </a:cubicBezTo>
                  <a:cubicBezTo>
                    <a:pt x="1028" y="678"/>
                    <a:pt x="1028" y="678"/>
                    <a:pt x="1028" y="678"/>
                  </a:cubicBezTo>
                  <a:cubicBezTo>
                    <a:pt x="1048" y="678"/>
                    <a:pt x="1064" y="662"/>
                    <a:pt x="1064" y="643"/>
                  </a:cubicBezTo>
                  <a:cubicBezTo>
                    <a:pt x="1064" y="359"/>
                    <a:pt x="1064" y="359"/>
                    <a:pt x="1064" y="359"/>
                  </a:cubicBezTo>
                  <a:cubicBezTo>
                    <a:pt x="1064" y="211"/>
                    <a:pt x="1064" y="211"/>
                    <a:pt x="1064" y="211"/>
                  </a:cubicBezTo>
                  <a:cubicBezTo>
                    <a:pt x="1064" y="34"/>
                    <a:pt x="1064" y="34"/>
                    <a:pt x="1064" y="34"/>
                  </a:cubicBezTo>
                  <a:cubicBezTo>
                    <a:pt x="1064" y="15"/>
                    <a:pt x="1048" y="0"/>
                    <a:pt x="102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6" name="Freeform 58"/>
            <p:cNvSpPr/>
            <p:nvPr/>
          </p:nvSpPr>
          <p:spPr bwMode="auto">
            <a:xfrm>
              <a:off x="4424" y="2421"/>
              <a:ext cx="717" cy="895"/>
            </a:xfrm>
            <a:custGeom>
              <a:avLst/>
              <a:gdLst>
                <a:gd name="T0" fmla="*/ 356 w 356"/>
                <a:gd name="T1" fmla="*/ 195 h 444"/>
                <a:gd name="T2" fmla="*/ 175 w 356"/>
                <a:gd name="T3" fmla="*/ 1 h 444"/>
                <a:gd name="T4" fmla="*/ 0 w 356"/>
                <a:gd name="T5" fmla="*/ 189 h 444"/>
                <a:gd name="T6" fmla="*/ 3 w 356"/>
                <a:gd name="T7" fmla="*/ 224 h 444"/>
                <a:gd name="T8" fmla="*/ 3 w 356"/>
                <a:gd name="T9" fmla="*/ 427 h 444"/>
                <a:gd name="T10" fmla="*/ 351 w 356"/>
                <a:gd name="T11" fmla="*/ 444 h 444"/>
                <a:gd name="T12" fmla="*/ 351 w 356"/>
                <a:gd name="T13" fmla="*/ 242 h 444"/>
                <a:gd name="T14" fmla="*/ 356 w 356"/>
                <a:gd name="T15" fmla="*/ 195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44">
                  <a:moveTo>
                    <a:pt x="356" y="195"/>
                  </a:moveTo>
                  <a:cubicBezTo>
                    <a:pt x="356" y="87"/>
                    <a:pt x="274" y="0"/>
                    <a:pt x="175" y="1"/>
                  </a:cubicBezTo>
                  <a:cubicBezTo>
                    <a:pt x="77" y="1"/>
                    <a:pt x="0" y="86"/>
                    <a:pt x="0" y="189"/>
                  </a:cubicBezTo>
                  <a:cubicBezTo>
                    <a:pt x="0" y="201"/>
                    <a:pt x="1" y="213"/>
                    <a:pt x="3" y="224"/>
                  </a:cubicBezTo>
                  <a:cubicBezTo>
                    <a:pt x="3" y="427"/>
                    <a:pt x="3" y="427"/>
                    <a:pt x="3" y="427"/>
                  </a:cubicBezTo>
                  <a:cubicBezTo>
                    <a:pt x="351" y="444"/>
                    <a:pt x="351" y="444"/>
                    <a:pt x="351" y="444"/>
                  </a:cubicBezTo>
                  <a:cubicBezTo>
                    <a:pt x="351" y="242"/>
                    <a:pt x="351" y="242"/>
                    <a:pt x="351" y="242"/>
                  </a:cubicBezTo>
                  <a:cubicBezTo>
                    <a:pt x="354" y="227"/>
                    <a:pt x="356" y="211"/>
                    <a:pt x="356" y="195"/>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7" name="Freeform 59"/>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8" name="Freeform 60"/>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9" name="Freeform 61"/>
            <p:cNvSpPr/>
            <p:nvPr/>
          </p:nvSpPr>
          <p:spPr bwMode="auto">
            <a:xfrm>
              <a:off x="4245" y="3147"/>
              <a:ext cx="1354" cy="205"/>
            </a:xfrm>
            <a:custGeom>
              <a:avLst/>
              <a:gdLst>
                <a:gd name="T0" fmla="*/ 672 w 672"/>
                <a:gd name="T1" fmla="*/ 63 h 102"/>
                <a:gd name="T2" fmla="*/ 634 w 672"/>
                <a:gd name="T3" fmla="*/ 101 h 102"/>
                <a:gd name="T4" fmla="*/ 32 w 672"/>
                <a:gd name="T5" fmla="*/ 92 h 102"/>
                <a:gd name="T6" fmla="*/ 0 w 672"/>
                <a:gd name="T7" fmla="*/ 54 h 102"/>
                <a:gd name="T8" fmla="*/ 0 w 672"/>
                <a:gd name="T9" fmla="*/ 37 h 102"/>
                <a:gd name="T10" fmla="*/ 32 w 672"/>
                <a:gd name="T11" fmla="*/ 1 h 102"/>
                <a:gd name="T12" fmla="*/ 634 w 672"/>
                <a:gd name="T13" fmla="*/ 3 h 102"/>
                <a:gd name="T14" fmla="*/ 672 w 672"/>
                <a:gd name="T15" fmla="*/ 44 h 102"/>
                <a:gd name="T16" fmla="*/ 672 w 672"/>
                <a:gd name="T17"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02">
                  <a:moveTo>
                    <a:pt x="672" y="63"/>
                  </a:moveTo>
                  <a:cubicBezTo>
                    <a:pt x="672" y="85"/>
                    <a:pt x="655" y="102"/>
                    <a:pt x="634" y="101"/>
                  </a:cubicBezTo>
                  <a:cubicBezTo>
                    <a:pt x="32" y="92"/>
                    <a:pt x="32" y="92"/>
                    <a:pt x="32" y="92"/>
                  </a:cubicBezTo>
                  <a:cubicBezTo>
                    <a:pt x="14" y="91"/>
                    <a:pt x="0" y="74"/>
                    <a:pt x="0" y="54"/>
                  </a:cubicBezTo>
                  <a:cubicBezTo>
                    <a:pt x="0" y="37"/>
                    <a:pt x="0" y="37"/>
                    <a:pt x="0" y="37"/>
                  </a:cubicBezTo>
                  <a:cubicBezTo>
                    <a:pt x="0" y="16"/>
                    <a:pt x="14" y="0"/>
                    <a:pt x="32" y="1"/>
                  </a:cubicBezTo>
                  <a:cubicBezTo>
                    <a:pt x="634" y="3"/>
                    <a:pt x="634" y="3"/>
                    <a:pt x="634" y="3"/>
                  </a:cubicBezTo>
                  <a:cubicBezTo>
                    <a:pt x="656" y="4"/>
                    <a:pt x="672" y="22"/>
                    <a:pt x="672" y="44"/>
                  </a:cubicBezTo>
                  <a:lnTo>
                    <a:pt x="672" y="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grpSp>
      <p:sp>
        <p:nvSpPr>
          <p:cNvPr id="10" name="Rectangle 25"/>
          <p:cNvSpPr>
            <a:spLocks noChangeArrowheads="1"/>
          </p:cNvSpPr>
          <p:nvPr/>
        </p:nvSpPr>
        <p:spPr bwMode="auto">
          <a:xfrm>
            <a:off x="6932930" y="1902460"/>
            <a:ext cx="5113020" cy="33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solidFill>
                  <a:schemeClr val="tx1"/>
                </a:solidFill>
                <a:latin typeface="微软雅黑" panose="020B0503020204020204" pitchFamily="34" charset="-122"/>
                <a:ea typeface="微软雅黑" panose="020B0503020204020204" pitchFamily="34" charset="-122"/>
              </a:rPr>
              <a:t>情感是人手</a:t>
            </a:r>
            <a:endParaRPr sz="1600" b="1" dirty="0">
              <a:solidFill>
                <a:schemeClr val="tx1"/>
              </a:solidFill>
              <a:latin typeface="Times New Roman" panose="02020603050405020304" pitchFamily="18" charset="0"/>
              <a:cs typeface="Times New Roman" panose="02020603050405020304" pitchFamily="18" charset="0"/>
            </a:endParaRPr>
          </a:p>
          <a:p>
            <a:pPr algn="l" eaLnBrk="1" hangingPunct="1">
              <a:lnSpc>
                <a:spcPct val="120000"/>
              </a:lnSpc>
              <a:buFont typeface="Arial" panose="020B0604020202020204" pitchFamily="34" charset="0"/>
              <a:buNone/>
            </a:pPr>
            <a:r>
              <a:rPr sz="1600" b="1" dirty="0">
                <a:solidFill>
                  <a:schemeClr val="tx1"/>
                </a:solidFill>
                <a:latin typeface="Times New Roman" panose="02020603050405020304" pitchFamily="18" charset="0"/>
                <a:cs typeface="Times New Roman" panose="02020603050405020304" pitchFamily="18" charset="0"/>
              </a:rPr>
              <a:t>     人们常被情感掌控，受其制约，因此情感常被比作一双无形巨手，人们被其grip/seize(牢牢抓握)，无处遁形，或处于其cover(覆盖)下，无能为力，有时甚至被其tear... into pieces(撕成碎片)。例如：</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Fear gripped her heart.  她心中充满恐惧。</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She was seized with jealousy.  她妒火中烧。</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A feeling of panic seized her. 她突然惊慌失措。</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Anxiety tore her into pieces. 她焦虑不安，身心憔悴。</a:t>
            </a:r>
            <a:endParaRPr sz="1600" b="1" dirty="0">
              <a:solidFill>
                <a:schemeClr val="tx1"/>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chemeClr val="tx1"/>
                </a:solidFill>
                <a:latin typeface="Times New Roman" panose="02020603050405020304" pitchFamily="18" charset="0"/>
                <a:cs typeface="Times New Roman" panose="02020603050405020304" pitchFamily="18" charset="0"/>
              </a:rPr>
              <a:t>Anger and bitterness covered upon me for weeks.</a:t>
            </a:r>
            <a:endParaRPr sz="1600" b="1" dirty="0">
              <a:solidFill>
                <a:schemeClr val="tx1"/>
              </a:solidFill>
              <a:latin typeface="Times New Roman" panose="02020603050405020304" pitchFamily="18" charset="0"/>
              <a:cs typeface="Times New Roman" panose="02020603050405020304" pitchFamily="18" charset="0"/>
            </a:endParaRPr>
          </a:p>
          <a:p>
            <a:pPr indent="0" algn="l" eaLnBrk="1" hangingPunct="1">
              <a:lnSpc>
                <a:spcPct val="120000"/>
              </a:lnSpc>
              <a:buFont typeface="Arial" panose="020B0604020202020204" pitchFamily="34" charset="0"/>
              <a:buNone/>
            </a:pPr>
            <a:r>
              <a:rPr sz="1600" b="1" dirty="0">
                <a:solidFill>
                  <a:schemeClr val="tx1"/>
                </a:solidFill>
                <a:latin typeface="Times New Roman" panose="02020603050405020304" pitchFamily="18" charset="0"/>
                <a:cs typeface="Times New Roman" panose="02020603050405020304" pitchFamily="18" charset="0"/>
              </a:rPr>
              <a:t>     我好几周都沉浸在愤怒和痛苦中。</a:t>
            </a:r>
            <a:endParaRPr sz="1600" b="1" dirty="0">
              <a:solidFill>
                <a:schemeClr val="tx1"/>
              </a:solidFill>
              <a:latin typeface="Times New Roman" panose="02020603050405020304" pitchFamily="18" charset="0"/>
              <a:cs typeface="Times New Roman" panose="02020603050405020304" pitchFamily="18" charset="0"/>
            </a:endParaRPr>
          </a:p>
        </p:txBody>
      </p:sp>
      <p:sp>
        <p:nvSpPr>
          <p:cNvPr id="11" name="Rectangle 28"/>
          <p:cNvSpPr>
            <a:spLocks noChangeArrowheads="1"/>
          </p:cNvSpPr>
          <p:nvPr/>
        </p:nvSpPr>
        <p:spPr bwMode="auto">
          <a:xfrm>
            <a:off x="948055" y="1902460"/>
            <a:ext cx="497078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情感是液体</a:t>
            </a:r>
            <a:endParaRPr sz="1600" b="1" dirty="0">
              <a:solidFill>
                <a:schemeClr val="bg1"/>
              </a:solidFill>
              <a:latin typeface="Times New Roman" panose="02020603050405020304" pitchFamily="18" charset="0"/>
              <a:cs typeface="Times New Roman" panose="02020603050405020304" pitchFamily="18" charset="0"/>
            </a:endParaRPr>
          </a:p>
          <a:p>
            <a:pPr eaLnBrk="1" hangingPunct="1">
              <a:lnSpc>
                <a:spcPct val="120000"/>
              </a:lnSpc>
              <a:buFont typeface="Arial" panose="020B0604020202020204" pitchFamily="34" charset="0"/>
              <a:buNone/>
            </a:pPr>
            <a:r>
              <a:rPr sz="1600" b="1" dirty="0">
                <a:solidFill>
                  <a:schemeClr val="bg1"/>
                </a:solidFill>
                <a:latin typeface="Times New Roman" panose="02020603050405020304" pitchFamily="18" charset="0"/>
                <a:cs typeface="Times New Roman" panose="02020603050405020304" pitchFamily="18" charset="0"/>
              </a:rPr>
              <a:t>       人体常被视为容器，情感因此被比作容器中的液体，如同wave</a:t>
            </a:r>
            <a:r>
              <a:rPr lang="en-US" sz="1600" b="1" dirty="0">
                <a:solidFill>
                  <a:schemeClr val="bg1"/>
                </a:solidFill>
                <a:latin typeface="Times New Roman" panose="02020603050405020304" pitchFamily="18" charset="0"/>
                <a:cs typeface="Times New Roman" panose="02020603050405020304" pitchFamily="18" charset="0"/>
              </a:rPr>
              <a:t>/ </a:t>
            </a:r>
            <a:r>
              <a:rPr sz="1600" b="1" dirty="0">
                <a:solidFill>
                  <a:schemeClr val="bg1"/>
                </a:solidFill>
                <a:latin typeface="Times New Roman" panose="02020603050405020304" pitchFamily="18" charset="0"/>
                <a:cs typeface="Times New Roman" panose="02020603050405020304" pitchFamily="18" charset="0"/>
              </a:rPr>
              <a:t>flood的 surge</a:t>
            </a:r>
            <a:r>
              <a:rPr lang="en-US" sz="1600" b="1" dirty="0">
                <a:solidFill>
                  <a:schemeClr val="bg1"/>
                </a:solidFill>
                <a:latin typeface="Times New Roman" panose="02020603050405020304" pitchFamily="18" charset="0"/>
                <a:cs typeface="Times New Roman" panose="02020603050405020304" pitchFamily="18" charset="0"/>
              </a:rPr>
              <a:t>/ </a:t>
            </a:r>
            <a:r>
              <a:rPr sz="1600" b="1" dirty="0">
                <a:solidFill>
                  <a:schemeClr val="bg1"/>
                </a:solidFill>
                <a:latin typeface="Times New Roman" panose="02020603050405020304" pitchFamily="18" charset="0"/>
                <a:cs typeface="Times New Roman" panose="02020603050405020304" pitchFamily="18" charset="0"/>
              </a:rPr>
              <a:t>sweep，有时 fill/brim（注满/盛满)容器，有时 overflow/ well(漫出/溢出）容器，在高温下甚至会boil(沸腾)。例如：</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Panic surged up within him.他惶恐不安。</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His heart is overlowing with joy.他满怀喜悦。</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I could feel anger boiling up inside me.</a:t>
            </a:r>
            <a:endParaRPr sz="1600" b="1" dirty="0">
              <a:solidFill>
                <a:schemeClr val="bg1"/>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chemeClr val="bg1"/>
                </a:solidFill>
                <a:latin typeface="Times New Roman" panose="02020603050405020304" pitchFamily="18" charset="0"/>
                <a:cs typeface="Times New Roman" panose="02020603050405020304" pitchFamily="18" charset="0"/>
              </a:rPr>
              <a:t>      我感到怒火中烧。</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A wave of panic swept over her.</a:t>
            </a:r>
            <a:endParaRPr sz="1600" b="1" dirty="0">
              <a:solidFill>
                <a:schemeClr val="bg1"/>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chemeClr val="bg1"/>
                </a:solidFill>
                <a:latin typeface="Times New Roman" panose="02020603050405020304" pitchFamily="18" charset="0"/>
                <a:cs typeface="Times New Roman" panose="02020603050405020304" pitchFamily="18" charset="0"/>
              </a:rPr>
              <a:t>       一阵惊恐袭上她的心头。</a:t>
            </a:r>
            <a:endParaRPr sz="1600" b="1" dirty="0">
              <a:solidFill>
                <a:schemeClr val="bg1"/>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chemeClr val="bg1"/>
                </a:solidFill>
                <a:latin typeface="Times New Roman" panose="02020603050405020304" pitchFamily="18" charset="0"/>
                <a:cs typeface="Times New Roman" panose="02020603050405020304" pitchFamily="18" charset="0"/>
              </a:rPr>
              <a:t>They have been immersed in the deep sorrow since then.  从那以后他们一直沉浸在悲伤中。</a:t>
            </a:r>
            <a:endParaRPr sz="16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1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情感隐喻</a:t>
            </a:r>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linds(horizontal)">
                                      <p:cBhvr>
                                        <p:cTn id="18" dur="500"/>
                                        <p:tgtEl>
                                          <p:spTgt spid="10">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blinds(horizontal)">
                                      <p:cBhvr>
                                        <p:cTn id="21" dur="500"/>
                                        <p:tgtEl>
                                          <p:spTgt spid="10">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blinds(horizontal)">
                                      <p:cBhvr>
                                        <p:cTn id="24" dur="500"/>
                                        <p:tgtEl>
                                          <p:spTgt spid="10">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blinds(horizontal)">
                                      <p:cBhvr>
                                        <p:cTn id="30" dur="500"/>
                                        <p:tgtEl>
                                          <p:spTgt spid="10">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Effect transition="in" filter="blinds(horizontal)">
                                      <p:cBhvr>
                                        <p:cTn id="33" dur="500"/>
                                        <p:tgtEl>
                                          <p:spTgt spid="10">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blinds(horizontal)">
                                      <p:cBhvr>
                                        <p:cTn id="38" dur="500"/>
                                        <p:tgtEl>
                                          <p:spTgt spid="11">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blinds(horizontal)">
                                      <p:cBhvr>
                                        <p:cTn id="41" dur="500"/>
                                        <p:tgtEl>
                                          <p:spTgt spid="11">
                                            <p:txEl>
                                              <p:pRg st="3" end="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blinds(horizontal)">
                                      <p:cBhvr>
                                        <p:cTn id="44" dur="500"/>
                                        <p:tgtEl>
                                          <p:spTgt spid="11">
                                            <p:txEl>
                                              <p:pRg st="4" end="4"/>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linds(horizontal)">
                                      <p:cBhvr>
                                        <p:cTn id="47" dur="500"/>
                                        <p:tgtEl>
                                          <p:spTgt spid="11">
                                            <p:txEl>
                                              <p:pRg st="5" end="5"/>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1">
                                            <p:txEl>
                                              <p:pRg st="6" end="6"/>
                                            </p:txEl>
                                          </p:spTgt>
                                        </p:tgtEl>
                                        <p:attrNameLst>
                                          <p:attrName>style.visibility</p:attrName>
                                        </p:attrNameLst>
                                      </p:cBhvr>
                                      <p:to>
                                        <p:strVal val="visible"/>
                                      </p:to>
                                    </p:set>
                                    <p:animEffect transition="in" filter="blinds(horizontal)">
                                      <p:cBhvr>
                                        <p:cTn id="50" dur="500"/>
                                        <p:tgtEl>
                                          <p:spTgt spid="11">
                                            <p:txEl>
                                              <p:pRg st="6" end="6"/>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11">
                                            <p:txEl>
                                              <p:pRg st="7" end="7"/>
                                            </p:txEl>
                                          </p:spTgt>
                                        </p:tgtEl>
                                        <p:attrNameLst>
                                          <p:attrName>style.visibility</p:attrName>
                                        </p:attrNameLst>
                                      </p:cBhvr>
                                      <p:to>
                                        <p:strVal val="visible"/>
                                      </p:to>
                                    </p:set>
                                    <p:animEffect transition="in" filter="blinds(horizontal)">
                                      <p:cBhvr>
                                        <p:cTn id="53" dur="500"/>
                                        <p:tgtEl>
                                          <p:spTgt spid="11">
                                            <p:txEl>
                                              <p:pRg st="7" end="7"/>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blinds(horizontal)">
                                      <p:cBhvr>
                                        <p:cTn id="56"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 name="Freeform 11"/>
          <p:cNvSpPr/>
          <p:nvPr/>
        </p:nvSpPr>
        <p:spPr bwMode="auto">
          <a:xfrm>
            <a:off x="6325023" y="4365002"/>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64516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我们要学会表达出隐喻的外在形式特征，而且要突现出隐喻“由此及彼”的认知功能，遵循可接受性原则、语言形象性原则、认知性原则。</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5127" name="Freeform 10"/>
          <p:cNvSpPr/>
          <p:nvPr/>
        </p:nvSpPr>
        <p:spPr bwMode="auto">
          <a:xfrm>
            <a:off x="767080" y="1838960"/>
            <a:ext cx="5300980" cy="3423285"/>
          </a:xfrm>
          <a:custGeom>
            <a:avLst/>
            <a:gdLst>
              <a:gd name="T0" fmla="*/ 1550987 w 488"/>
              <a:gd name="T1" fmla="*/ 1522233 h 488"/>
              <a:gd name="T2" fmla="*/ 1516026 w 488"/>
              <a:gd name="T3" fmla="*/ 1557337 h 488"/>
              <a:gd name="T4" fmla="*/ 34961 w 488"/>
              <a:gd name="T5" fmla="*/ 1557337 h 488"/>
              <a:gd name="T6" fmla="*/ 0 w 488"/>
              <a:gd name="T7" fmla="*/ 1522233 h 488"/>
              <a:gd name="T8" fmla="*/ 0 w 488"/>
              <a:gd name="T9" fmla="*/ 35104 h 488"/>
              <a:gd name="T10" fmla="*/ 34961 w 488"/>
              <a:gd name="T11" fmla="*/ 0 h 488"/>
              <a:gd name="T12" fmla="*/ 1516026 w 488"/>
              <a:gd name="T13" fmla="*/ 0 h 488"/>
              <a:gd name="T14" fmla="*/ 1550987 w 488"/>
              <a:gd name="T15" fmla="*/ 35104 h 488"/>
              <a:gd name="T16" fmla="*/ 1550987 w 488"/>
              <a:gd name="T17" fmla="*/ 152223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1A2D44"/>
          </a:solidFill>
          <a:ln>
            <a:noFill/>
          </a:ln>
          <a:effectLst>
            <a:innerShdw blurRad="63500" dist="50800" dir="8100000">
              <a:prstClr val="black">
                <a:alpha val="50000"/>
              </a:prstClr>
            </a:innerShdw>
          </a:effectLst>
        </p:spPr>
        <p:txBody>
          <a:bodyPr/>
          <a:lstStyle/>
          <a:p>
            <a:endParaRPr lang="zh-CN" altLang="en-US" sz="2400"/>
          </a:p>
        </p:txBody>
      </p:sp>
      <p:sp>
        <p:nvSpPr>
          <p:cNvPr id="5128" name="Freeform 11"/>
          <p:cNvSpPr/>
          <p:nvPr/>
        </p:nvSpPr>
        <p:spPr bwMode="auto">
          <a:xfrm>
            <a:off x="192828" y="1772932"/>
            <a:ext cx="495300" cy="497416"/>
          </a:xfrm>
          <a:custGeom>
            <a:avLst/>
            <a:gdLst>
              <a:gd name="T0" fmla="*/ 371475 w 117"/>
              <a:gd name="T1" fmla="*/ 337988 h 117"/>
              <a:gd name="T2" fmla="*/ 336550 w 117"/>
              <a:gd name="T3" fmla="*/ 373062 h 117"/>
              <a:gd name="T4" fmla="*/ 34925 w 117"/>
              <a:gd name="T5" fmla="*/ 373062 h 117"/>
              <a:gd name="T6" fmla="*/ 0 w 117"/>
              <a:gd name="T7" fmla="*/ 337988 h 117"/>
              <a:gd name="T8" fmla="*/ 0 w 117"/>
              <a:gd name="T9" fmla="*/ 35074 h 117"/>
              <a:gd name="T10" fmla="*/ 34925 w 117"/>
              <a:gd name="T11" fmla="*/ 0 h 117"/>
              <a:gd name="T12" fmla="*/ 336550 w 117"/>
              <a:gd name="T13" fmla="*/ 0 h 117"/>
              <a:gd name="T14" fmla="*/ 371475 w 117"/>
              <a:gd name="T15" fmla="*/ 35074 h 117"/>
              <a:gd name="T16" fmla="*/ 371475 w 117"/>
              <a:gd name="T17" fmla="*/ 337988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407434"/>
          </a:solidFill>
          <a:ln>
            <a:noFill/>
          </a:ln>
        </p:spPr>
        <p:txBody>
          <a:bodyPr/>
          <a:lstStyle/>
          <a:p>
            <a:endParaRPr lang="zh-CN" altLang="en-US" sz="2400"/>
          </a:p>
        </p:txBody>
      </p:sp>
      <p:sp>
        <p:nvSpPr>
          <p:cNvPr id="5129" name="Freeform 12"/>
          <p:cNvSpPr/>
          <p:nvPr/>
        </p:nvSpPr>
        <p:spPr bwMode="auto">
          <a:xfrm>
            <a:off x="6905625" y="1838960"/>
            <a:ext cx="5158105" cy="3423920"/>
          </a:xfrm>
          <a:custGeom>
            <a:avLst/>
            <a:gdLst>
              <a:gd name="T0" fmla="*/ 1550988 w 488"/>
              <a:gd name="T1" fmla="*/ 1519043 h 488"/>
              <a:gd name="T2" fmla="*/ 1516027 w 488"/>
              <a:gd name="T3" fmla="*/ 1557338 h 488"/>
              <a:gd name="T4" fmla="*/ 34961 w 488"/>
              <a:gd name="T5" fmla="*/ 1557338 h 488"/>
              <a:gd name="T6" fmla="*/ 0 w 488"/>
              <a:gd name="T7" fmla="*/ 1519043 h 488"/>
              <a:gd name="T8" fmla="*/ 0 w 488"/>
              <a:gd name="T9" fmla="*/ 35104 h 488"/>
              <a:gd name="T10" fmla="*/ 34961 w 488"/>
              <a:gd name="T11" fmla="*/ 0 h 488"/>
              <a:gd name="T12" fmla="*/ 1516027 w 488"/>
              <a:gd name="T13" fmla="*/ 0 h 488"/>
              <a:gd name="T14" fmla="*/ 1550988 w 488"/>
              <a:gd name="T15" fmla="*/ 35104 h 488"/>
              <a:gd name="T16" fmla="*/ 1550988 w 488"/>
              <a:gd name="T17" fmla="*/ 1519043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ysClr val="window" lastClr="FFFFFF">
              <a:lumMod val="85000"/>
            </a:sysClr>
          </a:solidFill>
          <a:ln>
            <a:noFill/>
          </a:ln>
        </p:spPr>
        <p:txBody>
          <a:bodyPr/>
          <a:lstStyle/>
          <a:p>
            <a:endParaRPr lang="zh-CN" altLang="en-US" sz="2400"/>
          </a:p>
        </p:txBody>
      </p:sp>
      <p:sp>
        <p:nvSpPr>
          <p:cNvPr id="5137" name="Text Box 20"/>
          <p:cNvSpPr txBox="1">
            <a:spLocks noChangeArrowheads="1"/>
          </p:cNvSpPr>
          <p:nvPr/>
        </p:nvSpPr>
        <p:spPr bwMode="auto">
          <a:xfrm>
            <a:off x="176622" y="1724932"/>
            <a:ext cx="527709" cy="460375"/>
          </a:xfrm>
          <a:prstGeom prst="rect">
            <a:avLst/>
          </a:prstGeom>
          <a:solidFill>
            <a:srgbClr val="1A2D4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innerShdw blurRad="63500" dist="50800" dir="8100000">
                    <a:prstClr val="black">
                      <a:alpha val="50000"/>
                    </a:prstClr>
                  </a:innerShdw>
                </a:effectLst>
              </a14:hiddenEffects>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solidFill>
                  <a:sysClr val="window" lastClr="FFFFFF"/>
                </a:solidFill>
              </a:rPr>
              <a:t>05</a:t>
            </a:r>
            <a:endParaRPr lang="en-US" altLang="zh-CN" sz="2400" dirty="0">
              <a:solidFill>
                <a:sysClr val="window" lastClr="FFFFFF"/>
              </a:solidFill>
            </a:endParaRPr>
          </a:p>
        </p:txBody>
      </p:sp>
      <p:sp>
        <p:nvSpPr>
          <p:cNvPr id="5140" name="Text Box 23"/>
          <p:cNvSpPr txBox="1">
            <a:spLocks noChangeArrowheads="1"/>
          </p:cNvSpPr>
          <p:nvPr/>
        </p:nvSpPr>
        <p:spPr bwMode="auto">
          <a:xfrm>
            <a:off x="6312089" y="4292983"/>
            <a:ext cx="521970" cy="460375"/>
          </a:xfrm>
          <a:prstGeom prst="rect">
            <a:avLst/>
          </a:prstGeom>
          <a:solidFill>
            <a:sysClr val="window" lastClr="FFFFFF">
              <a:lumMod val="85000"/>
            </a:sysClr>
          </a:solidFill>
          <a:ln>
            <a:noFill/>
          </a:ln>
          <a:effectLst/>
        </p:spPr>
        <p:txBody>
          <a:bodyPr wrap="non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dirty="0"/>
              <a:t>06</a:t>
            </a:r>
            <a:endParaRPr lang="en-US" altLang="zh-CN" sz="2400" dirty="0"/>
          </a:p>
        </p:txBody>
      </p:sp>
      <p:sp>
        <p:nvSpPr>
          <p:cNvPr id="5142" name="Rectangle 25"/>
          <p:cNvSpPr>
            <a:spLocks noChangeArrowheads="1"/>
          </p:cNvSpPr>
          <p:nvPr/>
        </p:nvSpPr>
        <p:spPr bwMode="auto">
          <a:xfrm>
            <a:off x="933450" y="1807845"/>
            <a:ext cx="5113020" cy="33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solidFill>
                  <a:sysClr val="window" lastClr="FFFFFF"/>
                </a:solidFill>
                <a:latin typeface="微软雅黑" panose="020B0503020204020204" pitchFamily="34" charset="-122"/>
                <a:ea typeface="微软雅黑" panose="020B0503020204020204" pitchFamily="34" charset="-122"/>
              </a:rPr>
              <a:t>情感是光线</a:t>
            </a:r>
            <a:r>
              <a:rPr sz="1600" b="1" dirty="0">
                <a:solidFill>
                  <a:sysClr val="window" lastClr="FFFFFF"/>
                </a:solidFill>
                <a:latin typeface="Times New Roman" panose="02020603050405020304" pitchFamily="18" charset="0"/>
                <a:cs typeface="Times New Roman" panose="02020603050405020304" pitchFamily="18" charset="0"/>
              </a:rPr>
              <a:t>    </a:t>
            </a:r>
            <a:endParaRPr sz="1600" b="1" dirty="0">
              <a:solidFill>
                <a:sysClr val="window" lastClr="FFFFFF"/>
              </a:solidFill>
              <a:latin typeface="Times New Roman" panose="02020603050405020304" pitchFamily="18" charset="0"/>
              <a:cs typeface="Times New Roman" panose="02020603050405020304" pitchFamily="18" charset="0"/>
            </a:endParaRPr>
          </a:p>
          <a:p>
            <a:pPr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情感和光线变化密切相关。在</a:t>
            </a:r>
            <a:r>
              <a:rPr sz="1600" b="1" dirty="0">
                <a:solidFill>
                  <a:srgbClr val="FFFF00"/>
                </a:solidFill>
                <a:latin typeface="Times New Roman" panose="02020603050405020304" pitchFamily="18" charset="0"/>
                <a:cs typeface="Times New Roman" panose="02020603050405020304" pitchFamily="18" charset="0"/>
              </a:rPr>
              <a:t>sunny(晴朗)、radiant(阳光灿烂)</a:t>
            </a:r>
            <a:r>
              <a:rPr sz="1600" b="1" dirty="0">
                <a:solidFill>
                  <a:sysClr val="window" lastClr="FFFFFF"/>
                </a:solidFill>
                <a:latin typeface="Times New Roman" panose="02020603050405020304" pitchFamily="18" charset="0"/>
                <a:cs typeface="Times New Roman" panose="02020603050405020304" pitchFamily="18" charset="0"/>
              </a:rPr>
              <a:t>的天气，人们会感到开朗高兴，</a:t>
            </a:r>
            <a:r>
              <a:rPr sz="1600" b="1" dirty="0">
                <a:solidFill>
                  <a:srgbClr val="FFFF00"/>
                </a:solidFill>
                <a:latin typeface="Times New Roman" panose="02020603050405020304" pitchFamily="18" charset="0"/>
                <a:cs typeface="Times New Roman" panose="02020603050405020304" pitchFamily="18" charset="0"/>
              </a:rPr>
              <a:t>cloudy(阴云密布)或者 dark(光线晦暗)</a:t>
            </a:r>
            <a:r>
              <a:rPr sz="1600" b="1" dirty="0">
                <a:solidFill>
                  <a:sysClr val="window" lastClr="FFFFFF"/>
                </a:solidFill>
                <a:latin typeface="Times New Roman" panose="02020603050405020304" pitchFamily="18" charset="0"/>
                <a:cs typeface="Times New Roman" panose="02020603050405020304" pitchFamily="18" charset="0"/>
              </a:rPr>
              <a:t>则让人心情阻塞、郁闷不快。例如：</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Joy </a:t>
            </a:r>
            <a:r>
              <a:rPr sz="1600" b="1" dirty="0">
                <a:solidFill>
                  <a:srgbClr val="FFFF00"/>
                </a:solidFill>
                <a:latin typeface="Times New Roman" panose="02020603050405020304" pitchFamily="18" charset="0"/>
                <a:cs typeface="Times New Roman" panose="02020603050405020304" pitchFamily="18" charset="0"/>
              </a:rPr>
              <a:t>shone</a:t>
            </a:r>
            <a:r>
              <a:rPr sz="1600" b="1" dirty="0">
                <a:solidFill>
                  <a:sysClr val="window" lastClr="FFFFFF"/>
                </a:solidFill>
                <a:latin typeface="Times New Roman" panose="02020603050405020304" pitchFamily="18" charset="0"/>
                <a:cs typeface="Times New Roman" panose="02020603050405020304" pitchFamily="18" charset="0"/>
              </a:rPr>
              <a:t> from his brow. 他喜上眉梢。</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She </a:t>
            </a:r>
            <a:r>
              <a:rPr sz="1600" b="1" dirty="0">
                <a:solidFill>
                  <a:srgbClr val="FFFF00"/>
                </a:solidFill>
                <a:latin typeface="Times New Roman" panose="02020603050405020304" pitchFamily="18" charset="0"/>
                <a:cs typeface="Times New Roman" panose="02020603050405020304" pitchFamily="18" charset="0"/>
              </a:rPr>
              <a:t>was radiant with</a:t>
            </a:r>
            <a:r>
              <a:rPr sz="1600" b="1" dirty="0">
                <a:solidFill>
                  <a:sysClr val="window" lastClr="FFFFFF"/>
                </a:solidFill>
                <a:latin typeface="Times New Roman" panose="02020603050405020304" pitchFamily="18" charset="0"/>
                <a:cs typeface="Times New Roman" panose="02020603050405020304" pitchFamily="18" charset="0"/>
              </a:rPr>
              <a:t> joy. 她喜气洋洋，容光焕发。</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The boss is </a:t>
            </a:r>
            <a:r>
              <a:rPr sz="1600" b="1" dirty="0">
                <a:solidFill>
                  <a:srgbClr val="FFFF00"/>
                </a:solidFill>
                <a:latin typeface="Times New Roman" panose="02020603050405020304" pitchFamily="18" charset="0"/>
                <a:cs typeface="Times New Roman" panose="02020603050405020304" pitchFamily="18" charset="0"/>
              </a:rPr>
              <a:t>in a sunny mood t</a:t>
            </a:r>
            <a:r>
              <a:rPr sz="1600" b="1" dirty="0">
                <a:solidFill>
                  <a:sysClr val="window" lastClr="FFFFFF"/>
                </a:solidFill>
                <a:latin typeface="Times New Roman" panose="02020603050405020304" pitchFamily="18" charset="0"/>
                <a:cs typeface="Times New Roman" panose="02020603050405020304" pitchFamily="18" charset="0"/>
              </a:rPr>
              <a:t>oday. 老板今天心情很好。</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She has been </a:t>
            </a:r>
            <a:r>
              <a:rPr sz="1600" b="1" dirty="0">
                <a:solidFill>
                  <a:srgbClr val="FFFF00"/>
                </a:solidFill>
                <a:latin typeface="Times New Roman" panose="02020603050405020304" pitchFamily="18" charset="0"/>
                <a:cs typeface="Times New Roman" panose="02020603050405020304" pitchFamily="18" charset="0"/>
              </a:rPr>
              <a:t>in a dark mood</a:t>
            </a:r>
            <a:r>
              <a:rPr sz="1600" b="1" dirty="0">
                <a:solidFill>
                  <a:sysClr val="window" lastClr="FFFFFF"/>
                </a:solidFill>
                <a:latin typeface="Times New Roman" panose="02020603050405020304" pitchFamily="18" charset="0"/>
                <a:cs typeface="Times New Roman" panose="02020603050405020304" pitchFamily="18" charset="0"/>
              </a:rPr>
              <a:t> this week. </a:t>
            </a:r>
            <a:endParaRPr sz="1600" b="1" dirty="0">
              <a:solidFill>
                <a:sysClr val="window" lastClr="FFFFFF"/>
              </a:solidFill>
              <a:latin typeface="Times New Roman" panose="02020603050405020304" pitchFamily="18" charset="0"/>
              <a:cs typeface="Times New Roman" panose="02020603050405020304" pitchFamily="18" charset="0"/>
            </a:endParaRPr>
          </a:p>
          <a:p>
            <a:pPr indent="0"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她这周心情一直不好。</a:t>
            </a:r>
            <a:endParaRPr sz="1600" b="1" dirty="0">
              <a:solidFill>
                <a:sysClr val="window" lastClr="FFFFFF"/>
              </a:solidFill>
              <a:latin typeface="Times New Roman" panose="02020603050405020304" pitchFamily="18" charset="0"/>
              <a:cs typeface="Times New Roman" panose="02020603050405020304" pitchFamily="18" charset="0"/>
            </a:endParaRPr>
          </a:p>
          <a:p>
            <a:pPr marL="285750" indent="-285750" algn="l" eaLnBrk="1" hangingPunct="1">
              <a:lnSpc>
                <a:spcPct val="120000"/>
              </a:lnSpc>
              <a:buFont typeface="Arial" panose="020B0604020202020204" pitchFamily="34" charset="0"/>
              <a:buChar char="•"/>
            </a:pPr>
            <a:r>
              <a:rPr sz="1600" b="1" dirty="0">
                <a:solidFill>
                  <a:sysClr val="window" lastClr="FFFFFF"/>
                </a:solidFill>
                <a:latin typeface="Times New Roman" panose="02020603050405020304" pitchFamily="18" charset="0"/>
                <a:cs typeface="Times New Roman" panose="02020603050405020304" pitchFamily="18" charset="0"/>
              </a:rPr>
              <a:t>His face </a:t>
            </a:r>
            <a:r>
              <a:rPr sz="1600" b="1" dirty="0">
                <a:solidFill>
                  <a:srgbClr val="FFFF00"/>
                </a:solidFill>
                <a:latin typeface="Times New Roman" panose="02020603050405020304" pitchFamily="18" charset="0"/>
                <a:cs typeface="Times New Roman" panose="02020603050405020304" pitchFamily="18" charset="0"/>
              </a:rPr>
              <a:t>clouded over </a:t>
            </a:r>
            <a:r>
              <a:rPr sz="1600" b="1" dirty="0">
                <a:solidFill>
                  <a:sysClr val="window" lastClr="FFFFFF"/>
                </a:solidFill>
                <a:latin typeface="Times New Roman" panose="02020603050405020304" pitchFamily="18" charset="0"/>
                <a:cs typeface="Times New Roman" panose="02020603050405020304" pitchFamily="18" charset="0"/>
              </a:rPr>
              <a:t>when he heard the news.</a:t>
            </a:r>
            <a:endParaRPr sz="1600" b="1" dirty="0">
              <a:solidFill>
                <a:sysClr val="window" lastClr="FFFFFF"/>
              </a:solidFill>
              <a:latin typeface="Times New Roman" panose="02020603050405020304" pitchFamily="18" charset="0"/>
              <a:cs typeface="Times New Roman" panose="02020603050405020304" pitchFamily="18" charset="0"/>
            </a:endParaRPr>
          </a:p>
          <a:p>
            <a:pPr indent="0" algn="l" eaLnBrk="1" hangingPunct="1">
              <a:lnSpc>
                <a:spcPct val="120000"/>
              </a:lnSpc>
              <a:buFont typeface="Arial" panose="020B0604020202020204" pitchFamily="34" charset="0"/>
              <a:buNone/>
            </a:pPr>
            <a:r>
              <a:rPr sz="1600" b="1" dirty="0">
                <a:solidFill>
                  <a:sysClr val="window" lastClr="FFFFFF"/>
                </a:solidFill>
                <a:latin typeface="Times New Roman" panose="02020603050405020304" pitchFamily="18" charset="0"/>
                <a:cs typeface="Times New Roman" panose="02020603050405020304" pitchFamily="18" charset="0"/>
              </a:rPr>
              <a:t>     听了这个消息，他满脸愁云。</a:t>
            </a:r>
            <a:endParaRPr sz="1600" b="1" dirty="0">
              <a:solidFill>
                <a:sysClr val="window" lastClr="FFFFFF"/>
              </a:solidFill>
              <a:latin typeface="Times New Roman" panose="02020603050405020304" pitchFamily="18" charset="0"/>
              <a:cs typeface="Times New Roman" panose="02020603050405020304" pitchFamily="18" charset="0"/>
            </a:endParaRPr>
          </a:p>
        </p:txBody>
      </p:sp>
      <p:sp>
        <p:nvSpPr>
          <p:cNvPr id="5145" name="Rectangle 28"/>
          <p:cNvSpPr>
            <a:spLocks noChangeArrowheads="1"/>
          </p:cNvSpPr>
          <p:nvPr/>
        </p:nvSpPr>
        <p:spPr bwMode="auto">
          <a:xfrm>
            <a:off x="6986270" y="1892300"/>
            <a:ext cx="4970780" cy="21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sz="2000" b="1" dirty="0">
                <a:latin typeface="微软雅黑" panose="020B0503020204020204" pitchFamily="34" charset="-122"/>
                <a:ea typeface="微软雅黑" panose="020B0503020204020204" pitchFamily="34" charset="-122"/>
                <a:cs typeface="微软雅黑" panose="020B0503020204020204" pitchFamily="34" charset="-122"/>
              </a:rPr>
              <a:t>情感是动物</a:t>
            </a:r>
            <a:r>
              <a:rPr b="1" dirty="0">
                <a:latin typeface="微软雅黑" panose="020B0503020204020204" pitchFamily="34" charset="-122"/>
                <a:ea typeface="微软雅黑" panose="020B0503020204020204" pitchFamily="34" charset="-122"/>
                <a:cs typeface="微软雅黑" panose="020B0503020204020204" pitchFamily="34" charset="-122"/>
              </a:rPr>
              <a:t> </a:t>
            </a:r>
            <a:r>
              <a:rPr dirty="0">
                <a:latin typeface="华文新魏" panose="02010800040101010101" pitchFamily="2" charset="-122"/>
                <a:ea typeface="华文新魏" panose="02010800040101010101" pitchFamily="2" charset="-122"/>
              </a:rPr>
              <a:t> </a:t>
            </a:r>
            <a:endParaRPr sz="1600" b="1" dirty="0">
              <a:solidFill>
                <a:sysClr val="windowText" lastClr="000000"/>
              </a:solidFill>
              <a:latin typeface="Times New Roman" panose="02020603050405020304" pitchFamily="18" charset="0"/>
              <a:cs typeface="Times New Roman" panose="02020603050405020304" pitchFamily="18" charset="0"/>
            </a:endParaRPr>
          </a:p>
          <a:p>
            <a:pPr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由于情感具有换然而至、悄无声息的特点，因此会像动物那样crawl/creep(爬动)。例如：</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Happiness crawls up to the tips of his brows.</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他喜上眉梢。</a:t>
            </a:r>
            <a:endParaRPr sz="1600" b="1" dirty="0">
              <a:solidFill>
                <a:sysClr val="windowText" lastClr="000000"/>
              </a:solidFill>
              <a:latin typeface="Times New Roman" panose="02020603050405020304" pitchFamily="18" charset="0"/>
              <a:cs typeface="Times New Roman" panose="02020603050405020304" pitchFamily="18" charset="0"/>
            </a:endParaRPr>
          </a:p>
          <a:p>
            <a:pPr marL="285750" indent="-285750" eaLnBrk="1" hangingPunct="1">
              <a:lnSpc>
                <a:spcPct val="120000"/>
              </a:lnSpc>
              <a:buFont typeface="Arial" panose="020B0604020202020204" pitchFamily="34" charset="0"/>
              <a:buChar char="•"/>
            </a:pPr>
            <a:r>
              <a:rPr sz="1600" b="1" dirty="0">
                <a:solidFill>
                  <a:sysClr val="windowText" lastClr="000000"/>
                </a:solidFill>
                <a:latin typeface="Times New Roman" panose="02020603050405020304" pitchFamily="18" charset="0"/>
                <a:cs typeface="Times New Roman" panose="02020603050405020304" pitchFamily="18" charset="0"/>
              </a:rPr>
              <a:t>A slight feeling of fear slowly crept on him.</a:t>
            </a:r>
            <a:endParaRPr sz="1600" b="1" dirty="0">
              <a:solidFill>
                <a:sysClr val="windowText" lastClr="000000"/>
              </a:solidFill>
              <a:latin typeface="Times New Roman" panose="02020603050405020304" pitchFamily="18" charset="0"/>
              <a:cs typeface="Times New Roman" panose="02020603050405020304" pitchFamily="18" charset="0"/>
            </a:endParaRPr>
          </a:p>
          <a:p>
            <a:pPr indent="0" eaLnBrk="1" hangingPunct="1">
              <a:lnSpc>
                <a:spcPct val="120000"/>
              </a:lnSpc>
              <a:buFont typeface="Arial" panose="020B0604020202020204" pitchFamily="34" charset="0"/>
              <a:buNone/>
            </a:pPr>
            <a:r>
              <a:rPr sz="1600" b="1" dirty="0">
                <a:solidFill>
                  <a:sysClr val="windowText" lastClr="000000"/>
                </a:solidFill>
                <a:latin typeface="Times New Roman" panose="02020603050405020304" pitchFamily="18" charset="0"/>
                <a:cs typeface="Times New Roman" panose="02020603050405020304" pitchFamily="18" charset="0"/>
              </a:rPr>
              <a:t>      他慢慢感到一丝恐惧。</a:t>
            </a:r>
            <a:endParaRPr sz="1600" b="1" dirty="0">
              <a:solidFill>
                <a:sysClr val="windowText" lastClr="000000"/>
              </a:solidFill>
              <a:latin typeface="Times New Roman" panose="02020603050405020304" pitchFamily="18" charset="0"/>
              <a:cs typeface="Times New Roman" panose="02020603050405020304" pitchFamily="18" charset="0"/>
            </a:endParaRPr>
          </a:p>
        </p:txBody>
      </p:sp>
      <p:grpSp>
        <p:nvGrpSpPr>
          <p:cNvPr id="8" name="Group 4"/>
          <p:cNvGrpSpPr>
            <a:grpSpLocks noChangeAspect="1"/>
          </p:cNvGrpSpPr>
          <p:nvPr/>
        </p:nvGrpSpPr>
        <p:grpSpPr bwMode="auto">
          <a:xfrm>
            <a:off x="8237855" y="4010025"/>
            <a:ext cx="3981450" cy="2847975"/>
            <a:chOff x="3463" y="1060"/>
            <a:chExt cx="4219" cy="3258"/>
          </a:xfrm>
        </p:grpSpPr>
        <p:sp>
          <p:nvSpPr>
            <p:cNvPr id="9" name="Rectangle 5"/>
            <p:cNvSpPr>
              <a:spLocks noChangeArrowheads="1"/>
            </p:cNvSpPr>
            <p:nvPr/>
          </p:nvSpPr>
          <p:spPr bwMode="auto">
            <a:xfrm>
              <a:off x="6195" y="1794"/>
              <a:ext cx="347" cy="322"/>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0" name="Rectangle 6"/>
            <p:cNvSpPr>
              <a:spLocks noChangeArrowheads="1"/>
            </p:cNvSpPr>
            <p:nvPr/>
          </p:nvSpPr>
          <p:spPr bwMode="auto">
            <a:xfrm>
              <a:off x="6195" y="1794"/>
              <a:ext cx="34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solidFill>
                  <a:prstClr val="black"/>
                </a:solidFill>
              </a:endParaRPr>
            </a:p>
          </p:txBody>
        </p:sp>
        <p:sp>
          <p:nvSpPr>
            <p:cNvPr id="11" name="Freeform 7"/>
            <p:cNvSpPr/>
            <p:nvPr/>
          </p:nvSpPr>
          <p:spPr bwMode="auto">
            <a:xfrm>
              <a:off x="6195" y="1796"/>
              <a:ext cx="347" cy="221"/>
            </a:xfrm>
            <a:custGeom>
              <a:avLst/>
              <a:gdLst>
                <a:gd name="T0" fmla="*/ 172 w 172"/>
                <a:gd name="T1" fmla="*/ 0 h 110"/>
                <a:gd name="T2" fmla="*/ 49 w 172"/>
                <a:gd name="T3" fmla="*/ 65 h 110"/>
                <a:gd name="T4" fmla="*/ 0 w 172"/>
                <a:gd name="T5" fmla="*/ 56 h 110"/>
                <a:gd name="T6" fmla="*/ 0 w 172"/>
                <a:gd name="T7" fmla="*/ 95 h 110"/>
                <a:gd name="T8" fmla="*/ 62 w 172"/>
                <a:gd name="T9" fmla="*/ 110 h 110"/>
                <a:gd name="T10" fmla="*/ 172 w 172"/>
                <a:gd name="T11" fmla="*/ 58 h 110"/>
                <a:gd name="T12" fmla="*/ 172 w 17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72" h="110">
                  <a:moveTo>
                    <a:pt x="172" y="0"/>
                  </a:moveTo>
                  <a:cubicBezTo>
                    <a:pt x="141" y="40"/>
                    <a:pt x="98" y="65"/>
                    <a:pt x="49" y="65"/>
                  </a:cubicBezTo>
                  <a:cubicBezTo>
                    <a:pt x="32" y="65"/>
                    <a:pt x="16" y="61"/>
                    <a:pt x="0" y="56"/>
                  </a:cubicBezTo>
                  <a:cubicBezTo>
                    <a:pt x="0" y="95"/>
                    <a:pt x="0" y="95"/>
                    <a:pt x="0" y="95"/>
                  </a:cubicBezTo>
                  <a:cubicBezTo>
                    <a:pt x="20" y="105"/>
                    <a:pt x="39" y="110"/>
                    <a:pt x="62" y="110"/>
                  </a:cubicBezTo>
                  <a:cubicBezTo>
                    <a:pt x="105" y="110"/>
                    <a:pt x="144" y="90"/>
                    <a:pt x="172" y="58"/>
                  </a:cubicBezTo>
                  <a:cubicBezTo>
                    <a:pt x="172" y="0"/>
                    <a:pt x="172" y="0"/>
                    <a:pt x="172"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2" name="Oval 8"/>
            <p:cNvSpPr>
              <a:spLocks noChangeArrowheads="1"/>
            </p:cNvSpPr>
            <p:nvPr/>
          </p:nvSpPr>
          <p:spPr bwMode="auto">
            <a:xfrm>
              <a:off x="5955" y="1092"/>
              <a:ext cx="679" cy="835"/>
            </a:xfrm>
            <a:prstGeom prst="ellipse">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 name="Freeform 9"/>
            <p:cNvSpPr/>
            <p:nvPr/>
          </p:nvSpPr>
          <p:spPr bwMode="auto">
            <a:xfrm>
              <a:off x="6534" y="1380"/>
              <a:ext cx="175" cy="295"/>
            </a:xfrm>
            <a:custGeom>
              <a:avLst/>
              <a:gdLst>
                <a:gd name="T0" fmla="*/ 28 w 87"/>
                <a:gd name="T1" fmla="*/ 64 h 146"/>
                <a:gd name="T2" fmla="*/ 60 w 87"/>
                <a:gd name="T3" fmla="*/ 10 h 146"/>
                <a:gd name="T4" fmla="*/ 34 w 87"/>
                <a:gd name="T5" fmla="*/ 138 h 146"/>
                <a:gd name="T6" fmla="*/ 28 w 87"/>
                <a:gd name="T7" fmla="*/ 64 h 146"/>
              </a:gdLst>
              <a:ahLst/>
              <a:cxnLst>
                <a:cxn ang="0">
                  <a:pos x="T0" y="T1"/>
                </a:cxn>
                <a:cxn ang="0">
                  <a:pos x="T2" y="T3"/>
                </a:cxn>
                <a:cxn ang="0">
                  <a:pos x="T4" y="T5"/>
                </a:cxn>
                <a:cxn ang="0">
                  <a:pos x="T6" y="T7"/>
                </a:cxn>
              </a:cxnLst>
              <a:rect l="0" t="0" r="r" b="b"/>
              <a:pathLst>
                <a:path w="87" h="146">
                  <a:moveTo>
                    <a:pt x="28" y="64"/>
                  </a:moveTo>
                  <a:cubicBezTo>
                    <a:pt x="28" y="64"/>
                    <a:pt x="32" y="0"/>
                    <a:pt x="60" y="10"/>
                  </a:cubicBezTo>
                  <a:cubicBezTo>
                    <a:pt x="87" y="20"/>
                    <a:pt x="66" y="146"/>
                    <a:pt x="34" y="138"/>
                  </a:cubicBezTo>
                  <a:cubicBezTo>
                    <a:pt x="34" y="138"/>
                    <a:pt x="0" y="84"/>
                    <a:pt x="28" y="64"/>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 name="Freeform 10"/>
            <p:cNvSpPr/>
            <p:nvPr/>
          </p:nvSpPr>
          <p:spPr bwMode="auto">
            <a:xfrm>
              <a:off x="6332" y="1223"/>
              <a:ext cx="280" cy="700"/>
            </a:xfrm>
            <a:custGeom>
              <a:avLst/>
              <a:gdLst>
                <a:gd name="T0" fmla="*/ 60 w 139"/>
                <a:gd name="T1" fmla="*/ 0 h 347"/>
                <a:gd name="T2" fmla="*/ 0 w 139"/>
                <a:gd name="T3" fmla="*/ 80 h 347"/>
                <a:gd name="T4" fmla="*/ 0 w 139"/>
                <a:gd name="T5" fmla="*/ 347 h 347"/>
                <a:gd name="T6" fmla="*/ 139 w 139"/>
                <a:gd name="T7" fmla="*/ 216 h 347"/>
                <a:gd name="T8" fmla="*/ 137 w 139"/>
                <a:gd name="T9" fmla="*/ 216 h 347"/>
                <a:gd name="T10" fmla="*/ 134 w 139"/>
                <a:gd name="T11" fmla="*/ 216 h 347"/>
                <a:gd name="T12" fmla="*/ 128 w 139"/>
                <a:gd name="T13" fmla="*/ 142 h 347"/>
                <a:gd name="T14" fmla="*/ 60 w 13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347">
                  <a:moveTo>
                    <a:pt x="60" y="0"/>
                  </a:moveTo>
                  <a:cubicBezTo>
                    <a:pt x="50" y="32"/>
                    <a:pt x="28" y="58"/>
                    <a:pt x="0" y="80"/>
                  </a:cubicBezTo>
                  <a:cubicBezTo>
                    <a:pt x="0" y="347"/>
                    <a:pt x="0" y="347"/>
                    <a:pt x="0" y="347"/>
                  </a:cubicBezTo>
                  <a:cubicBezTo>
                    <a:pt x="64" y="339"/>
                    <a:pt x="117" y="287"/>
                    <a:pt x="139" y="216"/>
                  </a:cubicBezTo>
                  <a:cubicBezTo>
                    <a:pt x="138" y="216"/>
                    <a:pt x="138" y="216"/>
                    <a:pt x="137" y="216"/>
                  </a:cubicBezTo>
                  <a:cubicBezTo>
                    <a:pt x="136" y="216"/>
                    <a:pt x="135" y="216"/>
                    <a:pt x="134" y="216"/>
                  </a:cubicBezTo>
                  <a:cubicBezTo>
                    <a:pt x="134" y="216"/>
                    <a:pt x="100" y="162"/>
                    <a:pt x="128" y="142"/>
                  </a:cubicBezTo>
                  <a:cubicBezTo>
                    <a:pt x="84" y="95"/>
                    <a:pt x="66" y="39"/>
                    <a:pt x="60" y="0"/>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5" name="Freeform 11"/>
            <p:cNvSpPr/>
            <p:nvPr/>
          </p:nvSpPr>
          <p:spPr bwMode="auto">
            <a:xfrm>
              <a:off x="6534" y="1509"/>
              <a:ext cx="98" cy="150"/>
            </a:xfrm>
            <a:custGeom>
              <a:avLst/>
              <a:gdLst>
                <a:gd name="T0" fmla="*/ 28 w 49"/>
                <a:gd name="T1" fmla="*/ 0 h 74"/>
                <a:gd name="T2" fmla="*/ 34 w 49"/>
                <a:gd name="T3" fmla="*/ 74 h 74"/>
                <a:gd name="T4" fmla="*/ 37 w 49"/>
                <a:gd name="T5" fmla="*/ 74 h 74"/>
                <a:gd name="T6" fmla="*/ 39 w 49"/>
                <a:gd name="T7" fmla="*/ 74 h 74"/>
                <a:gd name="T8" fmla="*/ 49 w 49"/>
                <a:gd name="T9" fmla="*/ 19 h 74"/>
                <a:gd name="T10" fmla="*/ 49 w 49"/>
                <a:gd name="T11" fmla="*/ 19 h 74"/>
                <a:gd name="T12" fmla="*/ 49 w 49"/>
                <a:gd name="T13" fmla="*/ 19 h 74"/>
                <a:gd name="T14" fmla="*/ 49 w 49"/>
                <a:gd name="T15" fmla="*/ 19 h 74"/>
                <a:gd name="T16" fmla="*/ 49 w 49"/>
                <a:gd name="T17" fmla="*/ 19 h 74"/>
                <a:gd name="T18" fmla="*/ 49 w 49"/>
                <a:gd name="T19" fmla="*/ 19 h 74"/>
                <a:gd name="T20" fmla="*/ 49 w 49"/>
                <a:gd name="T21" fmla="*/ 19 h 74"/>
                <a:gd name="T22" fmla="*/ 48 w 49"/>
                <a:gd name="T23" fmla="*/ 19 h 74"/>
                <a:gd name="T24" fmla="*/ 48 w 49"/>
                <a:gd name="T25" fmla="*/ 19 h 74"/>
                <a:gd name="T26" fmla="*/ 48 w 49"/>
                <a:gd name="T27" fmla="*/ 19 h 74"/>
                <a:gd name="T28" fmla="*/ 48 w 49"/>
                <a:gd name="T29" fmla="*/ 18 h 74"/>
                <a:gd name="T30" fmla="*/ 48 w 49"/>
                <a:gd name="T31" fmla="*/ 18 h 74"/>
                <a:gd name="T32" fmla="*/ 48 w 49"/>
                <a:gd name="T33" fmla="*/ 18 h 74"/>
                <a:gd name="T34" fmla="*/ 48 w 49"/>
                <a:gd name="T35" fmla="*/ 18 h 74"/>
                <a:gd name="T36" fmla="*/ 47 w 49"/>
                <a:gd name="T37" fmla="*/ 18 h 74"/>
                <a:gd name="T38" fmla="*/ 47 w 49"/>
                <a:gd name="T39" fmla="*/ 18 h 74"/>
                <a:gd name="T40" fmla="*/ 47 w 49"/>
                <a:gd name="T41" fmla="*/ 18 h 74"/>
                <a:gd name="T42" fmla="*/ 47 w 49"/>
                <a:gd name="T43" fmla="*/ 18 h 74"/>
                <a:gd name="T44" fmla="*/ 47 w 49"/>
                <a:gd name="T45" fmla="*/ 17 h 74"/>
                <a:gd name="T46" fmla="*/ 47 w 49"/>
                <a:gd name="T47" fmla="*/ 17 h 74"/>
                <a:gd name="T48" fmla="*/ 46 w 49"/>
                <a:gd name="T49" fmla="*/ 17 h 74"/>
                <a:gd name="T50" fmla="*/ 46 w 49"/>
                <a:gd name="T51" fmla="*/ 17 h 74"/>
                <a:gd name="T52" fmla="*/ 46 w 49"/>
                <a:gd name="T53" fmla="*/ 17 h 74"/>
                <a:gd name="T54" fmla="*/ 46 w 49"/>
                <a:gd name="T55" fmla="*/ 17 h 74"/>
                <a:gd name="T56" fmla="*/ 46 w 49"/>
                <a:gd name="T57" fmla="*/ 17 h 74"/>
                <a:gd name="T58" fmla="*/ 46 w 49"/>
                <a:gd name="T59" fmla="*/ 17 h 74"/>
                <a:gd name="T60" fmla="*/ 46 w 49"/>
                <a:gd name="T61" fmla="*/ 17 h 74"/>
                <a:gd name="T62" fmla="*/ 46 w 49"/>
                <a:gd name="T63" fmla="*/ 16 h 74"/>
                <a:gd name="T64" fmla="*/ 45 w 49"/>
                <a:gd name="T65" fmla="*/ 16 h 74"/>
                <a:gd name="T66" fmla="*/ 45 w 49"/>
                <a:gd name="T67" fmla="*/ 16 h 74"/>
                <a:gd name="T68" fmla="*/ 45 w 49"/>
                <a:gd name="T69" fmla="*/ 16 h 74"/>
                <a:gd name="T70" fmla="*/ 45 w 49"/>
                <a:gd name="T71" fmla="*/ 15 h 74"/>
                <a:gd name="T72" fmla="*/ 43 w 49"/>
                <a:gd name="T73" fmla="*/ 15 h 74"/>
                <a:gd name="T74" fmla="*/ 43 w 49"/>
                <a:gd name="T75" fmla="*/ 15 h 74"/>
                <a:gd name="T76" fmla="*/ 28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28" y="0"/>
                  </a:moveTo>
                  <a:cubicBezTo>
                    <a:pt x="0" y="20"/>
                    <a:pt x="34" y="74"/>
                    <a:pt x="34" y="74"/>
                  </a:cubicBezTo>
                  <a:cubicBezTo>
                    <a:pt x="35" y="74"/>
                    <a:pt x="36" y="74"/>
                    <a:pt x="37" y="74"/>
                  </a:cubicBezTo>
                  <a:cubicBezTo>
                    <a:pt x="38" y="74"/>
                    <a:pt x="38" y="74"/>
                    <a:pt x="39" y="74"/>
                  </a:cubicBezTo>
                  <a:cubicBezTo>
                    <a:pt x="44" y="57"/>
                    <a:pt x="48" y="38"/>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7"/>
                  </a:cubicBezTo>
                  <a:cubicBezTo>
                    <a:pt x="47" y="17"/>
                    <a:pt x="47" y="17"/>
                    <a:pt x="47" y="17"/>
                  </a:cubicBezTo>
                  <a:cubicBezTo>
                    <a:pt x="47" y="17"/>
                    <a:pt x="47"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5" y="16"/>
                    <a:pt x="45" y="16"/>
                    <a:pt x="45" y="15"/>
                  </a:cubicBezTo>
                  <a:cubicBezTo>
                    <a:pt x="44" y="15"/>
                    <a:pt x="44" y="15"/>
                    <a:pt x="43" y="15"/>
                  </a:cubicBezTo>
                  <a:cubicBezTo>
                    <a:pt x="43" y="15"/>
                    <a:pt x="43" y="15"/>
                    <a:pt x="43" y="15"/>
                  </a:cubicBezTo>
                  <a:cubicBezTo>
                    <a:pt x="38" y="10"/>
                    <a:pt x="33" y="5"/>
                    <a:pt x="28"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6" name="Freeform 12"/>
            <p:cNvSpPr/>
            <p:nvPr/>
          </p:nvSpPr>
          <p:spPr bwMode="auto">
            <a:xfrm>
              <a:off x="5849" y="1060"/>
              <a:ext cx="642" cy="488"/>
            </a:xfrm>
            <a:custGeom>
              <a:avLst/>
              <a:gdLst>
                <a:gd name="T0" fmla="*/ 304 w 319"/>
                <a:gd name="T1" fmla="*/ 36 h 242"/>
                <a:gd name="T2" fmla="*/ 43 w 319"/>
                <a:gd name="T3" fmla="*/ 242 h 242"/>
                <a:gd name="T4" fmla="*/ 174 w 319"/>
                <a:gd name="T5" fmla="*/ 10 h 242"/>
                <a:gd name="T6" fmla="*/ 304 w 319"/>
                <a:gd name="T7" fmla="*/ 36 h 242"/>
              </a:gdLst>
              <a:ahLst/>
              <a:cxnLst>
                <a:cxn ang="0">
                  <a:pos x="T0" y="T1"/>
                </a:cxn>
                <a:cxn ang="0">
                  <a:pos x="T2" y="T3"/>
                </a:cxn>
                <a:cxn ang="0">
                  <a:pos x="T4" y="T5"/>
                </a:cxn>
                <a:cxn ang="0">
                  <a:pos x="T6" y="T7"/>
                </a:cxn>
              </a:cxnLst>
              <a:rect l="0" t="0" r="r" b="b"/>
              <a:pathLst>
                <a:path w="319" h="242">
                  <a:moveTo>
                    <a:pt x="304" y="36"/>
                  </a:moveTo>
                  <a:cubicBezTo>
                    <a:pt x="319" y="190"/>
                    <a:pt x="43" y="242"/>
                    <a:pt x="43" y="242"/>
                  </a:cubicBezTo>
                  <a:cubicBezTo>
                    <a:pt x="43" y="242"/>
                    <a:pt x="0" y="61"/>
                    <a:pt x="174" y="10"/>
                  </a:cubicBezTo>
                  <a:cubicBezTo>
                    <a:pt x="206" y="1"/>
                    <a:pt x="267" y="0"/>
                    <a:pt x="304"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7" name="Freeform 13"/>
            <p:cNvSpPr/>
            <p:nvPr/>
          </p:nvSpPr>
          <p:spPr bwMode="auto">
            <a:xfrm>
              <a:off x="6439" y="1092"/>
              <a:ext cx="223" cy="456"/>
            </a:xfrm>
            <a:custGeom>
              <a:avLst/>
              <a:gdLst>
                <a:gd name="T0" fmla="*/ 96 w 111"/>
                <a:gd name="T1" fmla="*/ 226 h 226"/>
                <a:gd name="T2" fmla="*/ 3 w 111"/>
                <a:gd name="T3" fmla="*/ 22 h 226"/>
                <a:gd name="T4" fmla="*/ 83 w 111"/>
                <a:gd name="T5" fmla="*/ 92 h 226"/>
                <a:gd name="T6" fmla="*/ 96 w 111"/>
                <a:gd name="T7" fmla="*/ 226 h 226"/>
              </a:gdLst>
              <a:ahLst/>
              <a:cxnLst>
                <a:cxn ang="0">
                  <a:pos x="T0" y="T1"/>
                </a:cxn>
                <a:cxn ang="0">
                  <a:pos x="T2" y="T3"/>
                </a:cxn>
                <a:cxn ang="0">
                  <a:pos x="T4" y="T5"/>
                </a:cxn>
                <a:cxn ang="0">
                  <a:pos x="T6" y="T7"/>
                </a:cxn>
              </a:cxnLst>
              <a:rect l="0" t="0" r="r" b="b"/>
              <a:pathLst>
                <a:path w="111" h="226">
                  <a:moveTo>
                    <a:pt x="96" y="226"/>
                  </a:moveTo>
                  <a:cubicBezTo>
                    <a:pt x="0" y="147"/>
                    <a:pt x="3" y="22"/>
                    <a:pt x="3" y="22"/>
                  </a:cubicBezTo>
                  <a:cubicBezTo>
                    <a:pt x="3" y="22"/>
                    <a:pt x="32" y="0"/>
                    <a:pt x="83" y="92"/>
                  </a:cubicBezTo>
                  <a:cubicBezTo>
                    <a:pt x="111" y="144"/>
                    <a:pt x="96" y="226"/>
                    <a:pt x="96" y="22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8" name="Freeform 14"/>
            <p:cNvSpPr>
              <a:spLocks noEditPoints="1"/>
            </p:cNvSpPr>
            <p:nvPr/>
          </p:nvSpPr>
          <p:spPr bwMode="auto">
            <a:xfrm>
              <a:off x="6445" y="1136"/>
              <a:ext cx="2" cy="45"/>
            </a:xfrm>
            <a:custGeom>
              <a:avLst/>
              <a:gdLst>
                <a:gd name="T0" fmla="*/ 1 w 1"/>
                <a:gd name="T1" fmla="*/ 21 h 22"/>
                <a:gd name="T2" fmla="*/ 1 w 1"/>
                <a:gd name="T3" fmla="*/ 22 h 22"/>
                <a:gd name="T4" fmla="*/ 1 w 1"/>
                <a:gd name="T5" fmla="*/ 22 h 22"/>
                <a:gd name="T6" fmla="*/ 1 w 1"/>
                <a:gd name="T7" fmla="*/ 21 h 22"/>
                <a:gd name="T8" fmla="*/ 0 w 1"/>
                <a:gd name="T9" fmla="*/ 0 h 22"/>
                <a:gd name="T10" fmla="*/ 0 w 1"/>
                <a:gd name="T11" fmla="*/ 0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1" y="21"/>
                  </a:moveTo>
                  <a:cubicBezTo>
                    <a:pt x="1" y="21"/>
                    <a:pt x="1" y="22"/>
                    <a:pt x="1" y="22"/>
                  </a:cubicBezTo>
                  <a:cubicBezTo>
                    <a:pt x="1" y="22"/>
                    <a:pt x="1" y="22"/>
                    <a:pt x="1" y="22"/>
                  </a:cubicBezTo>
                  <a:cubicBezTo>
                    <a:pt x="1" y="22"/>
                    <a:pt x="1" y="21"/>
                    <a:pt x="1" y="2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19" name="Freeform 15"/>
            <p:cNvSpPr/>
            <p:nvPr/>
          </p:nvSpPr>
          <p:spPr bwMode="auto">
            <a:xfrm>
              <a:off x="6445" y="1130"/>
              <a:ext cx="38" cy="51"/>
            </a:xfrm>
            <a:custGeom>
              <a:avLst/>
              <a:gdLst>
                <a:gd name="T0" fmla="*/ 8 w 19"/>
                <a:gd name="T1" fmla="*/ 0 h 25"/>
                <a:gd name="T2" fmla="*/ 0 w 19"/>
                <a:gd name="T3" fmla="*/ 3 h 25"/>
                <a:gd name="T4" fmla="*/ 0 w 19"/>
                <a:gd name="T5" fmla="*/ 3 h 25"/>
                <a:gd name="T6" fmla="*/ 0 w 19"/>
                <a:gd name="T7" fmla="*/ 3 h 25"/>
                <a:gd name="T8" fmla="*/ 1 w 19"/>
                <a:gd name="T9" fmla="*/ 24 h 25"/>
                <a:gd name="T10" fmla="*/ 1 w 19"/>
                <a:gd name="T11" fmla="*/ 25 h 25"/>
                <a:gd name="T12" fmla="*/ 19 w 19"/>
                <a:gd name="T13" fmla="*/ 3 h 25"/>
                <a:gd name="T14" fmla="*/ 8 w 1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8" y="0"/>
                  </a:moveTo>
                  <a:cubicBezTo>
                    <a:pt x="3" y="0"/>
                    <a:pt x="0" y="3"/>
                    <a:pt x="0" y="3"/>
                  </a:cubicBezTo>
                  <a:cubicBezTo>
                    <a:pt x="0" y="3"/>
                    <a:pt x="0" y="3"/>
                    <a:pt x="0" y="3"/>
                  </a:cubicBezTo>
                  <a:cubicBezTo>
                    <a:pt x="0" y="3"/>
                    <a:pt x="0" y="3"/>
                    <a:pt x="0" y="3"/>
                  </a:cubicBezTo>
                  <a:cubicBezTo>
                    <a:pt x="0" y="3"/>
                    <a:pt x="0" y="11"/>
                    <a:pt x="1" y="24"/>
                  </a:cubicBezTo>
                  <a:cubicBezTo>
                    <a:pt x="1" y="24"/>
                    <a:pt x="1" y="25"/>
                    <a:pt x="1" y="25"/>
                  </a:cubicBezTo>
                  <a:cubicBezTo>
                    <a:pt x="8" y="18"/>
                    <a:pt x="14" y="10"/>
                    <a:pt x="19" y="3"/>
                  </a:cubicBezTo>
                  <a:cubicBezTo>
                    <a:pt x="15" y="1"/>
                    <a:pt x="11" y="0"/>
                    <a:pt x="8" y="0"/>
                  </a:cubicBezTo>
                </a:path>
              </a:pathLst>
            </a:custGeom>
            <a:solidFill>
              <a:srgbClr val="956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 name="Freeform 16"/>
            <p:cNvSpPr>
              <a:spLocks noEditPoints="1"/>
            </p:cNvSpPr>
            <p:nvPr/>
          </p:nvSpPr>
          <p:spPr bwMode="auto">
            <a:xfrm>
              <a:off x="6602" y="1271"/>
              <a:ext cx="36" cy="128"/>
            </a:xfrm>
            <a:custGeom>
              <a:avLst/>
              <a:gdLst>
                <a:gd name="T0" fmla="*/ 0 w 18"/>
                <a:gd name="T1" fmla="*/ 0 h 63"/>
                <a:gd name="T2" fmla="*/ 2 w 18"/>
                <a:gd name="T3" fmla="*/ 3 h 63"/>
                <a:gd name="T4" fmla="*/ 18 w 18"/>
                <a:gd name="T5" fmla="*/ 63 h 63"/>
                <a:gd name="T6" fmla="*/ 18 w 18"/>
                <a:gd name="T7" fmla="*/ 63 h 63"/>
                <a:gd name="T8" fmla="*/ 2 w 18"/>
                <a:gd name="T9" fmla="*/ 3 h 63"/>
                <a:gd name="T10" fmla="*/ 0 w 18"/>
                <a:gd name="T11" fmla="*/ 0 h 63"/>
                <a:gd name="T12" fmla="*/ 0 w 18"/>
                <a:gd name="T13" fmla="*/ 0 h 63"/>
                <a:gd name="T14" fmla="*/ 0 w 18"/>
                <a:gd name="T15" fmla="*/ 0 h 63"/>
                <a:gd name="T16" fmla="*/ 0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0" y="0"/>
                  </a:moveTo>
                  <a:cubicBezTo>
                    <a:pt x="1" y="1"/>
                    <a:pt x="1" y="2"/>
                    <a:pt x="2" y="3"/>
                  </a:cubicBezTo>
                  <a:cubicBezTo>
                    <a:pt x="12" y="21"/>
                    <a:pt x="17" y="43"/>
                    <a:pt x="18" y="63"/>
                  </a:cubicBezTo>
                  <a:cubicBezTo>
                    <a:pt x="18" y="63"/>
                    <a:pt x="18" y="63"/>
                    <a:pt x="18" y="63"/>
                  </a:cubicBezTo>
                  <a:cubicBezTo>
                    <a:pt x="17" y="43"/>
                    <a:pt x="12" y="21"/>
                    <a:pt x="2" y="3"/>
                  </a:cubicBezTo>
                  <a:cubicBezTo>
                    <a:pt x="1" y="2"/>
                    <a:pt x="1" y="1"/>
                    <a:pt x="0" y="0"/>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1" name="Freeform 17"/>
            <p:cNvSpPr>
              <a:spLocks noEditPoints="1"/>
            </p:cNvSpPr>
            <p:nvPr/>
          </p:nvSpPr>
          <p:spPr bwMode="auto">
            <a:xfrm>
              <a:off x="6620" y="1540"/>
              <a:ext cx="12" cy="8"/>
            </a:xfrm>
            <a:custGeom>
              <a:avLst/>
              <a:gdLst>
                <a:gd name="T0" fmla="*/ 6 w 6"/>
                <a:gd name="T1" fmla="*/ 4 h 4"/>
                <a:gd name="T2" fmla="*/ 6 w 6"/>
                <a:gd name="T3" fmla="*/ 4 h 4"/>
                <a:gd name="T4" fmla="*/ 6 w 6"/>
                <a:gd name="T5" fmla="*/ 4 h 4"/>
                <a:gd name="T6" fmla="*/ 6 w 6"/>
                <a:gd name="T7" fmla="*/ 4 h 4"/>
                <a:gd name="T8" fmla="*/ 6 w 6"/>
                <a:gd name="T9" fmla="*/ 4 h 4"/>
                <a:gd name="T10" fmla="*/ 6 w 6"/>
                <a:gd name="T11" fmla="*/ 4 h 4"/>
                <a:gd name="T12" fmla="*/ 5 w 6"/>
                <a:gd name="T13" fmla="*/ 4 h 4"/>
                <a:gd name="T14" fmla="*/ 6 w 6"/>
                <a:gd name="T15" fmla="*/ 4 h 4"/>
                <a:gd name="T16" fmla="*/ 5 w 6"/>
                <a:gd name="T17" fmla="*/ 4 h 4"/>
                <a:gd name="T18" fmla="*/ 5 w 6"/>
                <a:gd name="T19" fmla="*/ 4 h 4"/>
                <a:gd name="T20" fmla="*/ 5 w 6"/>
                <a:gd name="T21" fmla="*/ 4 h 4"/>
                <a:gd name="T22" fmla="*/ 5 w 6"/>
                <a:gd name="T23" fmla="*/ 4 h 4"/>
                <a:gd name="T24" fmla="*/ 5 w 6"/>
                <a:gd name="T25" fmla="*/ 3 h 4"/>
                <a:gd name="T26" fmla="*/ 5 w 6"/>
                <a:gd name="T27" fmla="*/ 3 h 4"/>
                <a:gd name="T28" fmla="*/ 5 w 6"/>
                <a:gd name="T29" fmla="*/ 3 h 4"/>
                <a:gd name="T30" fmla="*/ 5 w 6"/>
                <a:gd name="T31" fmla="*/ 3 h 4"/>
                <a:gd name="T32" fmla="*/ 5 w 6"/>
                <a:gd name="T33" fmla="*/ 3 h 4"/>
                <a:gd name="T34" fmla="*/ 5 w 6"/>
                <a:gd name="T35" fmla="*/ 3 h 4"/>
                <a:gd name="T36" fmla="*/ 4 w 6"/>
                <a:gd name="T37" fmla="*/ 3 h 4"/>
                <a:gd name="T38" fmla="*/ 4 w 6"/>
                <a:gd name="T39" fmla="*/ 3 h 4"/>
                <a:gd name="T40" fmla="*/ 4 w 6"/>
                <a:gd name="T41" fmla="*/ 3 h 4"/>
                <a:gd name="T42" fmla="*/ 4 w 6"/>
                <a:gd name="T43" fmla="*/ 3 h 4"/>
                <a:gd name="T44" fmla="*/ 4 w 6"/>
                <a:gd name="T45" fmla="*/ 3 h 4"/>
                <a:gd name="T46" fmla="*/ 4 w 6"/>
                <a:gd name="T47" fmla="*/ 3 h 4"/>
                <a:gd name="T48" fmla="*/ 4 w 6"/>
                <a:gd name="T49" fmla="*/ 2 h 4"/>
                <a:gd name="T50" fmla="*/ 4 w 6"/>
                <a:gd name="T51" fmla="*/ 2 h 4"/>
                <a:gd name="T52" fmla="*/ 4 w 6"/>
                <a:gd name="T53" fmla="*/ 2 h 4"/>
                <a:gd name="T54" fmla="*/ 3 w 6"/>
                <a:gd name="T55" fmla="*/ 2 h 4"/>
                <a:gd name="T56" fmla="*/ 3 w 6"/>
                <a:gd name="T57" fmla="*/ 2 h 4"/>
                <a:gd name="T58" fmla="*/ 3 w 6"/>
                <a:gd name="T59" fmla="*/ 2 h 4"/>
                <a:gd name="T60" fmla="*/ 3 w 6"/>
                <a:gd name="T61" fmla="*/ 2 h 4"/>
                <a:gd name="T62" fmla="*/ 3 w 6"/>
                <a:gd name="T63" fmla="*/ 2 h 4"/>
                <a:gd name="T64" fmla="*/ 3 w 6"/>
                <a:gd name="T65" fmla="*/ 2 h 4"/>
                <a:gd name="T66" fmla="*/ 3 w 6"/>
                <a:gd name="T67" fmla="*/ 2 h 4"/>
                <a:gd name="T68" fmla="*/ 3 w 6"/>
                <a:gd name="T69" fmla="*/ 2 h 4"/>
                <a:gd name="T70" fmla="*/ 3 w 6"/>
                <a:gd name="T71" fmla="*/ 2 h 4"/>
                <a:gd name="T72" fmla="*/ 3 w 6"/>
                <a:gd name="T73" fmla="*/ 1 h 4"/>
                <a:gd name="T74" fmla="*/ 3 w 6"/>
                <a:gd name="T75" fmla="*/ 2 h 4"/>
                <a:gd name="T76" fmla="*/ 3 w 6"/>
                <a:gd name="T77" fmla="*/ 1 h 4"/>
                <a:gd name="T78" fmla="*/ 2 w 6"/>
                <a:gd name="T79" fmla="*/ 1 h 4"/>
                <a:gd name="T80" fmla="*/ 2 w 6"/>
                <a:gd name="T81" fmla="*/ 1 h 4"/>
                <a:gd name="T82" fmla="*/ 2 w 6"/>
                <a:gd name="T83" fmla="*/ 1 h 4"/>
                <a:gd name="T84" fmla="*/ 2 w 6"/>
                <a:gd name="T85" fmla="*/ 0 h 4"/>
                <a:gd name="T86" fmla="*/ 2 w 6"/>
                <a:gd name="T87" fmla="*/ 1 h 4"/>
                <a:gd name="T88" fmla="*/ 2 w 6"/>
                <a:gd name="T89" fmla="*/ 0 h 4"/>
                <a:gd name="T90" fmla="*/ 0 w 6"/>
                <a:gd name="T91" fmla="*/ 0 h 4"/>
                <a:gd name="T92" fmla="*/ 0 w 6"/>
                <a:gd name="T93" fmla="*/ 0 h 4"/>
                <a:gd name="T94" fmla="*/ 0 w 6"/>
                <a:gd name="T9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4">
                  <a:moveTo>
                    <a:pt x="6" y="4"/>
                  </a:moveTo>
                  <a:cubicBezTo>
                    <a:pt x="6" y="4"/>
                    <a:pt x="6" y="4"/>
                    <a:pt x="6" y="4"/>
                  </a:cubicBezTo>
                  <a:cubicBezTo>
                    <a:pt x="6" y="4"/>
                    <a:pt x="6" y="4"/>
                    <a:pt x="6" y="4"/>
                  </a:cubicBezTo>
                  <a:moveTo>
                    <a:pt x="6" y="4"/>
                  </a:moveTo>
                  <a:cubicBezTo>
                    <a:pt x="6" y="4"/>
                    <a:pt x="6" y="4"/>
                    <a:pt x="6" y="4"/>
                  </a:cubicBezTo>
                  <a:cubicBezTo>
                    <a:pt x="6" y="4"/>
                    <a:pt x="6" y="4"/>
                    <a:pt x="6" y="4"/>
                  </a:cubicBezTo>
                  <a:moveTo>
                    <a:pt x="5" y="4"/>
                  </a:moveTo>
                  <a:cubicBezTo>
                    <a:pt x="5" y="4"/>
                    <a:pt x="5" y="4"/>
                    <a:pt x="6" y="4"/>
                  </a:cubicBezTo>
                  <a:cubicBezTo>
                    <a:pt x="5" y="4"/>
                    <a:pt x="5" y="4"/>
                    <a:pt x="5" y="4"/>
                  </a:cubicBezTo>
                  <a:moveTo>
                    <a:pt x="5" y="4"/>
                  </a:moveTo>
                  <a:cubicBezTo>
                    <a:pt x="5" y="4"/>
                    <a:pt x="5" y="4"/>
                    <a:pt x="5" y="4"/>
                  </a:cubicBezTo>
                  <a:cubicBezTo>
                    <a:pt x="5" y="4"/>
                    <a:pt x="5" y="4"/>
                    <a:pt x="5" y="4"/>
                  </a:cubicBezTo>
                  <a:moveTo>
                    <a:pt x="5" y="3"/>
                  </a:moveTo>
                  <a:cubicBezTo>
                    <a:pt x="5" y="3"/>
                    <a:pt x="5" y="3"/>
                    <a:pt x="5" y="3"/>
                  </a:cubicBezTo>
                  <a:cubicBezTo>
                    <a:pt x="5" y="3"/>
                    <a:pt x="5" y="3"/>
                    <a:pt x="5" y="3"/>
                  </a:cubicBezTo>
                  <a:moveTo>
                    <a:pt x="5" y="3"/>
                  </a:moveTo>
                  <a:cubicBezTo>
                    <a:pt x="5" y="3"/>
                    <a:pt x="5" y="3"/>
                    <a:pt x="5" y="3"/>
                  </a:cubicBezTo>
                  <a:cubicBezTo>
                    <a:pt x="5" y="3"/>
                    <a:pt x="5" y="3"/>
                    <a:pt x="5"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1"/>
                    <a:pt x="3" y="2"/>
                  </a:cubicBezTo>
                  <a:cubicBezTo>
                    <a:pt x="3" y="1"/>
                    <a:pt x="3" y="1"/>
                    <a:pt x="3" y="1"/>
                  </a:cubicBezTo>
                  <a:moveTo>
                    <a:pt x="2" y="1"/>
                  </a:moveTo>
                  <a:cubicBezTo>
                    <a:pt x="2" y="1"/>
                    <a:pt x="2" y="1"/>
                    <a:pt x="2" y="1"/>
                  </a:cubicBezTo>
                  <a:cubicBezTo>
                    <a:pt x="2" y="1"/>
                    <a:pt x="2" y="1"/>
                    <a:pt x="2" y="1"/>
                  </a:cubicBezTo>
                  <a:moveTo>
                    <a:pt x="2" y="0"/>
                  </a:moveTo>
                  <a:cubicBezTo>
                    <a:pt x="2" y="1"/>
                    <a:pt x="2" y="1"/>
                    <a:pt x="2" y="1"/>
                  </a:cubicBezTo>
                  <a:cubicBezTo>
                    <a:pt x="2" y="1"/>
                    <a:pt x="2" y="1"/>
                    <a:pt x="2" y="0"/>
                  </a:cubicBezTo>
                  <a:moveTo>
                    <a:pt x="0" y="0"/>
                  </a:moveTo>
                  <a:cubicBezTo>
                    <a:pt x="0" y="0"/>
                    <a:pt x="0" y="0"/>
                    <a:pt x="0" y="0"/>
                  </a:cubicBezTo>
                  <a:cubicBezTo>
                    <a:pt x="0" y="0"/>
                    <a:pt x="0" y="0"/>
                    <a:pt x="0" y="0"/>
                  </a:cubicBezTo>
                </a:path>
              </a:pathLst>
            </a:custGeom>
            <a:solidFill>
              <a:srgbClr val="D9A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2" name="Freeform 18"/>
            <p:cNvSpPr/>
            <p:nvPr/>
          </p:nvSpPr>
          <p:spPr bwMode="auto">
            <a:xfrm>
              <a:off x="6481" y="1229"/>
              <a:ext cx="159" cy="319"/>
            </a:xfrm>
            <a:custGeom>
              <a:avLst/>
              <a:gdLst>
                <a:gd name="T0" fmla="*/ 48 w 79"/>
                <a:gd name="T1" fmla="*/ 0 h 158"/>
                <a:gd name="T2" fmla="*/ 9 w 79"/>
                <a:gd name="T3" fmla="*/ 41 h 158"/>
                <a:gd name="T4" fmla="*/ 0 w 79"/>
                <a:gd name="T5" fmla="*/ 49 h 158"/>
                <a:gd name="T6" fmla="*/ 69 w 79"/>
                <a:gd name="T7" fmla="*/ 154 h 158"/>
                <a:gd name="T8" fmla="*/ 69 w 79"/>
                <a:gd name="T9" fmla="*/ 154 h 158"/>
                <a:gd name="T10" fmla="*/ 71 w 79"/>
                <a:gd name="T11" fmla="*/ 154 h 158"/>
                <a:gd name="T12" fmla="*/ 71 w 79"/>
                <a:gd name="T13" fmla="*/ 155 h 158"/>
                <a:gd name="T14" fmla="*/ 71 w 79"/>
                <a:gd name="T15" fmla="*/ 155 h 158"/>
                <a:gd name="T16" fmla="*/ 71 w 79"/>
                <a:gd name="T17" fmla="*/ 155 h 158"/>
                <a:gd name="T18" fmla="*/ 72 w 79"/>
                <a:gd name="T19" fmla="*/ 155 h 158"/>
                <a:gd name="T20" fmla="*/ 72 w 79"/>
                <a:gd name="T21" fmla="*/ 156 h 158"/>
                <a:gd name="T22" fmla="*/ 72 w 79"/>
                <a:gd name="T23" fmla="*/ 156 h 158"/>
                <a:gd name="T24" fmla="*/ 72 w 79"/>
                <a:gd name="T25" fmla="*/ 156 h 158"/>
                <a:gd name="T26" fmla="*/ 72 w 79"/>
                <a:gd name="T27" fmla="*/ 156 h 158"/>
                <a:gd name="T28" fmla="*/ 72 w 79"/>
                <a:gd name="T29" fmla="*/ 156 h 158"/>
                <a:gd name="T30" fmla="*/ 72 w 79"/>
                <a:gd name="T31" fmla="*/ 156 h 158"/>
                <a:gd name="T32" fmla="*/ 72 w 79"/>
                <a:gd name="T33" fmla="*/ 156 h 158"/>
                <a:gd name="T34" fmla="*/ 73 w 79"/>
                <a:gd name="T35" fmla="*/ 156 h 158"/>
                <a:gd name="T36" fmla="*/ 73 w 79"/>
                <a:gd name="T37" fmla="*/ 156 h 158"/>
                <a:gd name="T38" fmla="*/ 73 w 79"/>
                <a:gd name="T39" fmla="*/ 157 h 158"/>
                <a:gd name="T40" fmla="*/ 73 w 79"/>
                <a:gd name="T41" fmla="*/ 157 h 158"/>
                <a:gd name="T42" fmla="*/ 73 w 79"/>
                <a:gd name="T43" fmla="*/ 157 h 158"/>
                <a:gd name="T44" fmla="*/ 73 w 79"/>
                <a:gd name="T45" fmla="*/ 157 h 158"/>
                <a:gd name="T46" fmla="*/ 74 w 79"/>
                <a:gd name="T47" fmla="*/ 157 h 158"/>
                <a:gd name="T48" fmla="*/ 74 w 79"/>
                <a:gd name="T49" fmla="*/ 157 h 158"/>
                <a:gd name="T50" fmla="*/ 74 w 79"/>
                <a:gd name="T51" fmla="*/ 157 h 158"/>
                <a:gd name="T52" fmla="*/ 74 w 79"/>
                <a:gd name="T53" fmla="*/ 157 h 158"/>
                <a:gd name="T54" fmla="*/ 74 w 79"/>
                <a:gd name="T55" fmla="*/ 158 h 158"/>
                <a:gd name="T56" fmla="*/ 74 w 79"/>
                <a:gd name="T57" fmla="*/ 158 h 158"/>
                <a:gd name="T58" fmla="*/ 74 w 79"/>
                <a:gd name="T59" fmla="*/ 158 h 158"/>
                <a:gd name="T60" fmla="*/ 75 w 79"/>
                <a:gd name="T61" fmla="*/ 158 h 158"/>
                <a:gd name="T62" fmla="*/ 75 w 79"/>
                <a:gd name="T63" fmla="*/ 158 h 158"/>
                <a:gd name="T64" fmla="*/ 75 w 79"/>
                <a:gd name="T65" fmla="*/ 158 h 158"/>
                <a:gd name="T66" fmla="*/ 75 w 79"/>
                <a:gd name="T67" fmla="*/ 158 h 158"/>
                <a:gd name="T68" fmla="*/ 75 w 79"/>
                <a:gd name="T69" fmla="*/ 158 h 158"/>
                <a:gd name="T70" fmla="*/ 75 w 79"/>
                <a:gd name="T71" fmla="*/ 158 h 158"/>
                <a:gd name="T72" fmla="*/ 79 w 79"/>
                <a:gd name="T73" fmla="*/ 107 h 158"/>
                <a:gd name="T74" fmla="*/ 78 w 79"/>
                <a:gd name="T75" fmla="*/ 84 h 158"/>
                <a:gd name="T76" fmla="*/ 62 w 79"/>
                <a:gd name="T77" fmla="*/ 24 h 158"/>
                <a:gd name="T78" fmla="*/ 60 w 79"/>
                <a:gd name="T79" fmla="*/ 21 h 158"/>
                <a:gd name="T80" fmla="*/ 60 w 79"/>
                <a:gd name="T81" fmla="*/ 21 h 158"/>
                <a:gd name="T82" fmla="*/ 60 w 79"/>
                <a:gd name="T83" fmla="*/ 21 h 158"/>
                <a:gd name="T84" fmla="*/ 48 w 79"/>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158">
                  <a:moveTo>
                    <a:pt x="48" y="0"/>
                  </a:moveTo>
                  <a:cubicBezTo>
                    <a:pt x="36" y="15"/>
                    <a:pt x="24" y="29"/>
                    <a:pt x="9" y="41"/>
                  </a:cubicBezTo>
                  <a:cubicBezTo>
                    <a:pt x="6" y="44"/>
                    <a:pt x="3" y="47"/>
                    <a:pt x="0" y="49"/>
                  </a:cubicBezTo>
                  <a:cubicBezTo>
                    <a:pt x="12" y="84"/>
                    <a:pt x="33" y="122"/>
                    <a:pt x="69" y="154"/>
                  </a:cubicBezTo>
                  <a:cubicBezTo>
                    <a:pt x="69" y="154"/>
                    <a:pt x="69" y="154"/>
                    <a:pt x="69" y="154"/>
                  </a:cubicBezTo>
                  <a:cubicBezTo>
                    <a:pt x="70" y="154"/>
                    <a:pt x="70" y="154"/>
                    <a:pt x="71" y="154"/>
                  </a:cubicBezTo>
                  <a:cubicBezTo>
                    <a:pt x="71" y="155"/>
                    <a:pt x="71" y="155"/>
                    <a:pt x="71" y="155"/>
                  </a:cubicBezTo>
                  <a:cubicBezTo>
                    <a:pt x="71" y="155"/>
                    <a:pt x="71" y="155"/>
                    <a:pt x="71" y="155"/>
                  </a:cubicBezTo>
                  <a:cubicBezTo>
                    <a:pt x="71" y="155"/>
                    <a:pt x="71" y="155"/>
                    <a:pt x="71" y="155"/>
                  </a:cubicBezTo>
                  <a:cubicBezTo>
                    <a:pt x="71" y="155"/>
                    <a:pt x="71" y="155"/>
                    <a:pt x="72" y="155"/>
                  </a:cubicBezTo>
                  <a:cubicBezTo>
                    <a:pt x="72" y="155"/>
                    <a:pt x="72" y="155"/>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3" y="156"/>
                    <a:pt x="73" y="156"/>
                    <a:pt x="73" y="156"/>
                  </a:cubicBezTo>
                  <a:cubicBezTo>
                    <a:pt x="73" y="156"/>
                    <a:pt x="73" y="156"/>
                    <a:pt x="73" y="156"/>
                  </a:cubicBezTo>
                  <a:cubicBezTo>
                    <a:pt x="73" y="157"/>
                    <a:pt x="73" y="157"/>
                    <a:pt x="73" y="157"/>
                  </a:cubicBezTo>
                  <a:cubicBezTo>
                    <a:pt x="73" y="157"/>
                    <a:pt x="73" y="157"/>
                    <a:pt x="73" y="157"/>
                  </a:cubicBezTo>
                  <a:cubicBezTo>
                    <a:pt x="73" y="157"/>
                    <a:pt x="73" y="157"/>
                    <a:pt x="73" y="157"/>
                  </a:cubicBezTo>
                  <a:cubicBezTo>
                    <a:pt x="73" y="157"/>
                    <a:pt x="73" y="157"/>
                    <a:pt x="73" y="157"/>
                  </a:cubicBezTo>
                  <a:cubicBezTo>
                    <a:pt x="73" y="157"/>
                    <a:pt x="73" y="157"/>
                    <a:pt x="74" y="157"/>
                  </a:cubicBezTo>
                  <a:cubicBezTo>
                    <a:pt x="74" y="157"/>
                    <a:pt x="74" y="157"/>
                    <a:pt x="74" y="157"/>
                  </a:cubicBezTo>
                  <a:cubicBezTo>
                    <a:pt x="74" y="157"/>
                    <a:pt x="74" y="157"/>
                    <a:pt x="74" y="157"/>
                  </a:cubicBezTo>
                  <a:cubicBezTo>
                    <a:pt x="74" y="157"/>
                    <a:pt x="74" y="157"/>
                    <a:pt x="74" y="157"/>
                  </a:cubicBezTo>
                  <a:cubicBezTo>
                    <a:pt x="74" y="157"/>
                    <a:pt x="74" y="157"/>
                    <a:pt x="74" y="158"/>
                  </a:cubicBezTo>
                  <a:cubicBezTo>
                    <a:pt x="74" y="158"/>
                    <a:pt x="74" y="158"/>
                    <a:pt x="74" y="158"/>
                  </a:cubicBezTo>
                  <a:cubicBezTo>
                    <a:pt x="74" y="158"/>
                    <a:pt x="74" y="158"/>
                    <a:pt x="74" y="158"/>
                  </a:cubicBezTo>
                  <a:cubicBezTo>
                    <a:pt x="74" y="158"/>
                    <a:pt x="74"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9" y="136"/>
                    <a:pt x="79" y="107"/>
                  </a:cubicBezTo>
                  <a:cubicBezTo>
                    <a:pt x="79" y="100"/>
                    <a:pt x="79" y="92"/>
                    <a:pt x="78" y="84"/>
                  </a:cubicBezTo>
                  <a:cubicBezTo>
                    <a:pt x="77" y="64"/>
                    <a:pt x="72" y="42"/>
                    <a:pt x="62" y="24"/>
                  </a:cubicBezTo>
                  <a:cubicBezTo>
                    <a:pt x="61" y="23"/>
                    <a:pt x="61" y="22"/>
                    <a:pt x="60" y="21"/>
                  </a:cubicBezTo>
                  <a:cubicBezTo>
                    <a:pt x="60" y="21"/>
                    <a:pt x="60" y="21"/>
                    <a:pt x="60" y="21"/>
                  </a:cubicBezTo>
                  <a:cubicBezTo>
                    <a:pt x="60" y="21"/>
                    <a:pt x="60" y="21"/>
                    <a:pt x="60" y="21"/>
                  </a:cubicBezTo>
                  <a:cubicBezTo>
                    <a:pt x="56" y="13"/>
                    <a:pt x="52" y="6"/>
                    <a:pt x="48"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3" name="Freeform 19"/>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rgbClr val="54B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4" name="Freeform 20"/>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5" name="Freeform 21"/>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6" name="Freeform 22"/>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7" name="Freeform 23"/>
            <p:cNvSpPr/>
            <p:nvPr/>
          </p:nvSpPr>
          <p:spPr bwMode="auto">
            <a:xfrm>
              <a:off x="5834" y="2076"/>
              <a:ext cx="1201" cy="1323"/>
            </a:xfrm>
            <a:custGeom>
              <a:avLst/>
              <a:gdLst>
                <a:gd name="T0" fmla="*/ 538 w 596"/>
                <a:gd name="T1" fmla="*/ 36 h 656"/>
                <a:gd name="T2" fmla="*/ 537 w 596"/>
                <a:gd name="T3" fmla="*/ 36 h 656"/>
                <a:gd name="T4" fmla="*/ 497 w 596"/>
                <a:gd name="T5" fmla="*/ 0 h 656"/>
                <a:gd name="T6" fmla="*/ 99 w 596"/>
                <a:gd name="T7" fmla="*/ 0 h 656"/>
                <a:gd name="T8" fmla="*/ 59 w 596"/>
                <a:gd name="T9" fmla="*/ 36 h 656"/>
                <a:gd name="T10" fmla="*/ 58 w 596"/>
                <a:gd name="T11" fmla="*/ 36 h 656"/>
                <a:gd name="T12" fmla="*/ 0 w 596"/>
                <a:gd name="T13" fmla="*/ 656 h 656"/>
                <a:gd name="T14" fmla="*/ 596 w 596"/>
                <a:gd name="T15" fmla="*/ 656 h 656"/>
                <a:gd name="T16" fmla="*/ 538 w 596"/>
                <a:gd name="T17" fmla="*/ 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56">
                  <a:moveTo>
                    <a:pt x="538" y="36"/>
                  </a:moveTo>
                  <a:cubicBezTo>
                    <a:pt x="537" y="36"/>
                    <a:pt x="537" y="36"/>
                    <a:pt x="537" y="36"/>
                  </a:cubicBezTo>
                  <a:cubicBezTo>
                    <a:pt x="534" y="12"/>
                    <a:pt x="517" y="0"/>
                    <a:pt x="497" y="0"/>
                  </a:cubicBezTo>
                  <a:cubicBezTo>
                    <a:pt x="99" y="0"/>
                    <a:pt x="99" y="0"/>
                    <a:pt x="99" y="0"/>
                  </a:cubicBezTo>
                  <a:cubicBezTo>
                    <a:pt x="78" y="0"/>
                    <a:pt x="61" y="12"/>
                    <a:pt x="59" y="36"/>
                  </a:cubicBezTo>
                  <a:cubicBezTo>
                    <a:pt x="58" y="36"/>
                    <a:pt x="58" y="36"/>
                    <a:pt x="58" y="36"/>
                  </a:cubicBezTo>
                  <a:cubicBezTo>
                    <a:pt x="0" y="656"/>
                    <a:pt x="0" y="656"/>
                    <a:pt x="0" y="656"/>
                  </a:cubicBezTo>
                  <a:cubicBezTo>
                    <a:pt x="596" y="656"/>
                    <a:pt x="596" y="656"/>
                    <a:pt x="596" y="656"/>
                  </a:cubicBezTo>
                  <a:cubicBezTo>
                    <a:pt x="538" y="36"/>
                    <a:pt x="538" y="36"/>
                    <a:pt x="538" y="36"/>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8" name="Freeform 24"/>
            <p:cNvSpPr/>
            <p:nvPr/>
          </p:nvSpPr>
          <p:spPr bwMode="auto">
            <a:xfrm>
              <a:off x="5834" y="2374"/>
              <a:ext cx="772" cy="1025"/>
            </a:xfrm>
            <a:custGeom>
              <a:avLst/>
              <a:gdLst>
                <a:gd name="T0" fmla="*/ 123 w 383"/>
                <a:gd name="T1" fmla="*/ 0 h 508"/>
                <a:gd name="T2" fmla="*/ 123 w 383"/>
                <a:gd name="T3" fmla="*/ 284 h 508"/>
                <a:gd name="T4" fmla="*/ 123 w 383"/>
                <a:gd name="T5" fmla="*/ 284 h 508"/>
                <a:gd name="T6" fmla="*/ 87 w 383"/>
                <a:gd name="T7" fmla="*/ 319 h 508"/>
                <a:gd name="T8" fmla="*/ 86 w 383"/>
                <a:gd name="T9" fmla="*/ 319 h 508"/>
                <a:gd name="T10" fmla="*/ 18 w 383"/>
                <a:gd name="T11" fmla="*/ 317 h 508"/>
                <a:gd name="T12" fmla="*/ 9 w 383"/>
                <a:gd name="T13" fmla="*/ 412 h 508"/>
                <a:gd name="T14" fmla="*/ 246 w 383"/>
                <a:gd name="T15" fmla="*/ 412 h 508"/>
                <a:gd name="T16" fmla="*/ 279 w 383"/>
                <a:gd name="T17" fmla="*/ 445 h 508"/>
                <a:gd name="T18" fmla="*/ 279 w 383"/>
                <a:gd name="T19" fmla="*/ 447 h 508"/>
                <a:gd name="T20" fmla="*/ 246 w 383"/>
                <a:gd name="T21" fmla="*/ 480 h 508"/>
                <a:gd name="T22" fmla="*/ 2 w 383"/>
                <a:gd name="T23" fmla="*/ 480 h 508"/>
                <a:gd name="T24" fmla="*/ 0 w 383"/>
                <a:gd name="T25" fmla="*/ 508 h 508"/>
                <a:gd name="T26" fmla="*/ 383 w 383"/>
                <a:gd name="T27" fmla="*/ 508 h 508"/>
                <a:gd name="T28" fmla="*/ 351 w 383"/>
                <a:gd name="T29" fmla="*/ 410 h 508"/>
                <a:gd name="T30" fmla="*/ 277 w 383"/>
                <a:gd name="T31" fmla="*/ 211 h 508"/>
                <a:gd name="T32" fmla="*/ 266 w 383"/>
                <a:gd name="T33" fmla="*/ 239 h 508"/>
                <a:gd name="T34" fmla="*/ 123 w 383"/>
                <a:gd name="T3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508">
                  <a:moveTo>
                    <a:pt x="123" y="0"/>
                  </a:moveTo>
                  <a:cubicBezTo>
                    <a:pt x="123" y="284"/>
                    <a:pt x="123" y="284"/>
                    <a:pt x="123" y="284"/>
                  </a:cubicBezTo>
                  <a:cubicBezTo>
                    <a:pt x="123" y="284"/>
                    <a:pt x="123" y="284"/>
                    <a:pt x="123" y="284"/>
                  </a:cubicBezTo>
                  <a:cubicBezTo>
                    <a:pt x="123" y="303"/>
                    <a:pt x="107" y="319"/>
                    <a:pt x="87" y="319"/>
                  </a:cubicBezTo>
                  <a:cubicBezTo>
                    <a:pt x="87" y="319"/>
                    <a:pt x="87" y="319"/>
                    <a:pt x="86" y="319"/>
                  </a:cubicBezTo>
                  <a:cubicBezTo>
                    <a:pt x="18" y="317"/>
                    <a:pt x="18" y="317"/>
                    <a:pt x="18" y="317"/>
                  </a:cubicBezTo>
                  <a:cubicBezTo>
                    <a:pt x="9" y="412"/>
                    <a:pt x="9" y="412"/>
                    <a:pt x="9" y="412"/>
                  </a:cubicBezTo>
                  <a:cubicBezTo>
                    <a:pt x="246" y="412"/>
                    <a:pt x="246" y="412"/>
                    <a:pt x="246" y="412"/>
                  </a:cubicBezTo>
                  <a:cubicBezTo>
                    <a:pt x="264" y="412"/>
                    <a:pt x="279" y="427"/>
                    <a:pt x="279" y="445"/>
                  </a:cubicBezTo>
                  <a:cubicBezTo>
                    <a:pt x="279" y="447"/>
                    <a:pt x="279" y="447"/>
                    <a:pt x="279" y="447"/>
                  </a:cubicBezTo>
                  <a:cubicBezTo>
                    <a:pt x="279" y="465"/>
                    <a:pt x="264" y="480"/>
                    <a:pt x="246" y="480"/>
                  </a:cubicBezTo>
                  <a:cubicBezTo>
                    <a:pt x="2" y="480"/>
                    <a:pt x="2" y="480"/>
                    <a:pt x="2" y="480"/>
                  </a:cubicBezTo>
                  <a:cubicBezTo>
                    <a:pt x="0" y="508"/>
                    <a:pt x="0" y="508"/>
                    <a:pt x="0" y="508"/>
                  </a:cubicBezTo>
                  <a:cubicBezTo>
                    <a:pt x="383" y="508"/>
                    <a:pt x="383" y="508"/>
                    <a:pt x="383" y="508"/>
                  </a:cubicBezTo>
                  <a:cubicBezTo>
                    <a:pt x="373" y="475"/>
                    <a:pt x="362" y="443"/>
                    <a:pt x="351" y="410"/>
                  </a:cubicBezTo>
                  <a:cubicBezTo>
                    <a:pt x="328" y="343"/>
                    <a:pt x="303" y="277"/>
                    <a:pt x="277" y="211"/>
                  </a:cubicBezTo>
                  <a:cubicBezTo>
                    <a:pt x="273" y="221"/>
                    <a:pt x="269" y="230"/>
                    <a:pt x="266" y="239"/>
                  </a:cubicBezTo>
                  <a:cubicBezTo>
                    <a:pt x="123" y="0"/>
                    <a:pt x="123" y="0"/>
                    <a:pt x="12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9" name="Freeform 25"/>
            <p:cNvSpPr/>
            <p:nvPr/>
          </p:nvSpPr>
          <p:spPr bwMode="auto">
            <a:xfrm>
              <a:off x="6209" y="2076"/>
              <a:ext cx="470" cy="724"/>
            </a:xfrm>
            <a:custGeom>
              <a:avLst/>
              <a:gdLst>
                <a:gd name="T0" fmla="*/ 233 w 233"/>
                <a:gd name="T1" fmla="*/ 0 h 359"/>
                <a:gd name="T2" fmla="*/ 194 w 233"/>
                <a:gd name="T3" fmla="*/ 0 h 359"/>
                <a:gd name="T4" fmla="*/ 72 w 233"/>
                <a:gd name="T5" fmla="*/ 252 h 359"/>
                <a:gd name="T6" fmla="*/ 0 w 233"/>
                <a:gd name="T7" fmla="*/ 117 h 359"/>
                <a:gd name="T8" fmla="*/ 35 w 233"/>
                <a:gd name="T9" fmla="*/ 217 h 359"/>
                <a:gd name="T10" fmla="*/ 91 w 233"/>
                <a:gd name="T11" fmla="*/ 359 h 359"/>
                <a:gd name="T12" fmla="*/ 233 w 23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33" h="359">
                  <a:moveTo>
                    <a:pt x="233" y="0"/>
                  </a:moveTo>
                  <a:cubicBezTo>
                    <a:pt x="194" y="0"/>
                    <a:pt x="194" y="0"/>
                    <a:pt x="194" y="0"/>
                  </a:cubicBezTo>
                  <a:cubicBezTo>
                    <a:pt x="72" y="252"/>
                    <a:pt x="72" y="252"/>
                    <a:pt x="72" y="252"/>
                  </a:cubicBezTo>
                  <a:cubicBezTo>
                    <a:pt x="0" y="117"/>
                    <a:pt x="0" y="117"/>
                    <a:pt x="0" y="117"/>
                  </a:cubicBezTo>
                  <a:cubicBezTo>
                    <a:pt x="11" y="151"/>
                    <a:pt x="23" y="184"/>
                    <a:pt x="35" y="217"/>
                  </a:cubicBezTo>
                  <a:cubicBezTo>
                    <a:pt x="53" y="265"/>
                    <a:pt x="72" y="312"/>
                    <a:pt x="91" y="359"/>
                  </a:cubicBezTo>
                  <a:cubicBezTo>
                    <a:pt x="161" y="181"/>
                    <a:pt x="215" y="62"/>
                    <a:pt x="233"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0" name="Freeform 27"/>
            <p:cNvSpPr/>
            <p:nvPr/>
          </p:nvSpPr>
          <p:spPr bwMode="auto">
            <a:xfrm>
              <a:off x="5951" y="3078"/>
              <a:ext cx="73" cy="73"/>
            </a:xfrm>
            <a:custGeom>
              <a:avLst/>
              <a:gdLst>
                <a:gd name="T0" fmla="*/ 35 w 36"/>
                <a:gd name="T1" fmla="*/ 18 h 36"/>
                <a:gd name="T2" fmla="*/ 18 w 36"/>
                <a:gd name="T3" fmla="*/ 36 h 36"/>
                <a:gd name="T4" fmla="*/ 0 w 36"/>
                <a:gd name="T5" fmla="*/ 19 h 36"/>
                <a:gd name="T6" fmla="*/ 17 w 36"/>
                <a:gd name="T7" fmla="*/ 1 h 36"/>
                <a:gd name="T8" fmla="*/ 35 w 36"/>
                <a:gd name="T9" fmla="*/ 18 h 36"/>
              </a:gdLst>
              <a:ahLst/>
              <a:cxnLst>
                <a:cxn ang="0">
                  <a:pos x="T0" y="T1"/>
                </a:cxn>
                <a:cxn ang="0">
                  <a:pos x="T2" y="T3"/>
                </a:cxn>
                <a:cxn ang="0">
                  <a:pos x="T4" y="T5"/>
                </a:cxn>
                <a:cxn ang="0">
                  <a:pos x="T6" y="T7"/>
                </a:cxn>
                <a:cxn ang="0">
                  <a:pos x="T8" y="T9"/>
                </a:cxn>
              </a:cxnLst>
              <a:rect l="0" t="0" r="r" b="b"/>
              <a:pathLst>
                <a:path w="36" h="36">
                  <a:moveTo>
                    <a:pt x="35" y="18"/>
                  </a:moveTo>
                  <a:cubicBezTo>
                    <a:pt x="36" y="27"/>
                    <a:pt x="28" y="36"/>
                    <a:pt x="18" y="36"/>
                  </a:cubicBezTo>
                  <a:cubicBezTo>
                    <a:pt x="9" y="36"/>
                    <a:pt x="1" y="29"/>
                    <a:pt x="0" y="19"/>
                  </a:cubicBezTo>
                  <a:cubicBezTo>
                    <a:pt x="0" y="9"/>
                    <a:pt x="7" y="1"/>
                    <a:pt x="17" y="1"/>
                  </a:cubicBezTo>
                  <a:cubicBezTo>
                    <a:pt x="27" y="0"/>
                    <a:pt x="35" y="8"/>
                    <a:pt x="35" y="18"/>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1" name="Freeform 28"/>
            <p:cNvSpPr/>
            <p:nvPr/>
          </p:nvSpPr>
          <p:spPr bwMode="auto">
            <a:xfrm>
              <a:off x="5988" y="3048"/>
              <a:ext cx="427" cy="175"/>
            </a:xfrm>
            <a:custGeom>
              <a:avLst/>
              <a:gdLst>
                <a:gd name="T0" fmla="*/ 0 w 212"/>
                <a:gd name="T1" fmla="*/ 16 h 87"/>
                <a:gd name="T2" fmla="*/ 111 w 212"/>
                <a:gd name="T3" fmla="*/ 2 h 87"/>
                <a:gd name="T4" fmla="*/ 186 w 212"/>
                <a:gd name="T5" fmla="*/ 44 h 87"/>
                <a:gd name="T6" fmla="*/ 199 w 212"/>
                <a:gd name="T7" fmla="*/ 87 h 87"/>
                <a:gd name="T8" fmla="*/ 110 w 212"/>
                <a:gd name="T9" fmla="*/ 41 h 87"/>
                <a:gd name="T10" fmla="*/ 2 w 212"/>
                <a:gd name="T11" fmla="*/ 51 h 87"/>
                <a:gd name="T12" fmla="*/ 0 w 212"/>
                <a:gd name="T13" fmla="*/ 16 h 87"/>
              </a:gdLst>
              <a:ahLst/>
              <a:cxnLst>
                <a:cxn ang="0">
                  <a:pos x="T0" y="T1"/>
                </a:cxn>
                <a:cxn ang="0">
                  <a:pos x="T2" y="T3"/>
                </a:cxn>
                <a:cxn ang="0">
                  <a:pos x="T4" y="T5"/>
                </a:cxn>
                <a:cxn ang="0">
                  <a:pos x="T6" y="T7"/>
                </a:cxn>
                <a:cxn ang="0">
                  <a:pos x="T8" y="T9"/>
                </a:cxn>
                <a:cxn ang="0">
                  <a:pos x="T10" y="T11"/>
                </a:cxn>
                <a:cxn ang="0">
                  <a:pos x="T12" y="T13"/>
                </a:cxn>
              </a:cxnLst>
              <a:rect l="0" t="0" r="r" b="b"/>
              <a:pathLst>
                <a:path w="212" h="87">
                  <a:moveTo>
                    <a:pt x="0" y="16"/>
                  </a:moveTo>
                  <a:cubicBezTo>
                    <a:pt x="0" y="16"/>
                    <a:pt x="88" y="5"/>
                    <a:pt x="111" y="2"/>
                  </a:cubicBezTo>
                  <a:cubicBezTo>
                    <a:pt x="134" y="0"/>
                    <a:pt x="157" y="27"/>
                    <a:pt x="186" y="44"/>
                  </a:cubicBezTo>
                  <a:cubicBezTo>
                    <a:pt x="212" y="59"/>
                    <a:pt x="199" y="87"/>
                    <a:pt x="199" y="87"/>
                  </a:cubicBezTo>
                  <a:cubicBezTo>
                    <a:pt x="199" y="87"/>
                    <a:pt x="128" y="56"/>
                    <a:pt x="110" y="41"/>
                  </a:cubicBezTo>
                  <a:cubicBezTo>
                    <a:pt x="96" y="30"/>
                    <a:pt x="2" y="51"/>
                    <a:pt x="2" y="51"/>
                  </a:cubicBezTo>
                  <a:lnTo>
                    <a:pt x="0" y="16"/>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2" name="Freeform 29"/>
            <p:cNvSpPr/>
            <p:nvPr/>
          </p:nvSpPr>
          <p:spPr bwMode="auto">
            <a:xfrm>
              <a:off x="5949" y="3213"/>
              <a:ext cx="81" cy="81"/>
            </a:xfrm>
            <a:custGeom>
              <a:avLst/>
              <a:gdLst>
                <a:gd name="T0" fmla="*/ 36 w 40"/>
                <a:gd name="T1" fmla="*/ 13 h 40"/>
                <a:gd name="T2" fmla="*/ 27 w 40"/>
                <a:gd name="T3" fmla="*/ 36 h 40"/>
                <a:gd name="T4" fmla="*/ 4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4"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6" name="Freeform 30"/>
            <p:cNvSpPr/>
            <p:nvPr/>
          </p:nvSpPr>
          <p:spPr bwMode="auto">
            <a:xfrm>
              <a:off x="5977" y="3096"/>
              <a:ext cx="430" cy="190"/>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7" name="Freeform 31"/>
            <p:cNvSpPr/>
            <p:nvPr/>
          </p:nvSpPr>
          <p:spPr bwMode="auto">
            <a:xfrm>
              <a:off x="5943" y="3245"/>
              <a:ext cx="81" cy="81"/>
            </a:xfrm>
            <a:custGeom>
              <a:avLst/>
              <a:gdLst>
                <a:gd name="T0" fmla="*/ 36 w 40"/>
                <a:gd name="T1" fmla="*/ 14 h 40"/>
                <a:gd name="T2" fmla="*/ 26 w 40"/>
                <a:gd name="T3" fmla="*/ 37 h 40"/>
                <a:gd name="T4" fmla="*/ 3 w 40"/>
                <a:gd name="T5" fmla="*/ 27 h 40"/>
                <a:gd name="T6" fmla="*/ 13 w 40"/>
                <a:gd name="T7" fmla="*/ 4 h 40"/>
                <a:gd name="T8" fmla="*/ 36 w 40"/>
                <a:gd name="T9" fmla="*/ 14 h 40"/>
              </a:gdLst>
              <a:ahLst/>
              <a:cxnLst>
                <a:cxn ang="0">
                  <a:pos x="T0" y="T1"/>
                </a:cxn>
                <a:cxn ang="0">
                  <a:pos x="T2" y="T3"/>
                </a:cxn>
                <a:cxn ang="0">
                  <a:pos x="T4" y="T5"/>
                </a:cxn>
                <a:cxn ang="0">
                  <a:pos x="T6" y="T7"/>
                </a:cxn>
                <a:cxn ang="0">
                  <a:pos x="T8" y="T9"/>
                </a:cxn>
              </a:cxnLst>
              <a:rect l="0" t="0" r="r" b="b"/>
              <a:pathLst>
                <a:path w="40" h="40">
                  <a:moveTo>
                    <a:pt x="36" y="14"/>
                  </a:moveTo>
                  <a:cubicBezTo>
                    <a:pt x="40" y="23"/>
                    <a:pt x="35" y="33"/>
                    <a:pt x="26" y="37"/>
                  </a:cubicBezTo>
                  <a:cubicBezTo>
                    <a:pt x="17" y="40"/>
                    <a:pt x="7" y="36"/>
                    <a:pt x="3" y="27"/>
                  </a:cubicBezTo>
                  <a:cubicBezTo>
                    <a:pt x="0" y="18"/>
                    <a:pt x="4" y="8"/>
                    <a:pt x="13" y="4"/>
                  </a:cubicBezTo>
                  <a:cubicBezTo>
                    <a:pt x="22" y="0"/>
                    <a:pt x="32" y="5"/>
                    <a:pt x="36" y="14"/>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8" name="Freeform 32"/>
            <p:cNvSpPr/>
            <p:nvPr/>
          </p:nvSpPr>
          <p:spPr bwMode="auto">
            <a:xfrm>
              <a:off x="5971" y="3128"/>
              <a:ext cx="430" cy="190"/>
            </a:xfrm>
            <a:custGeom>
              <a:avLst/>
              <a:gdLst>
                <a:gd name="T0" fmla="*/ 0 w 213"/>
                <a:gd name="T1" fmla="*/ 62 h 94"/>
                <a:gd name="T2" fmla="*/ 98 w 213"/>
                <a:gd name="T3" fmla="*/ 11 h 94"/>
                <a:gd name="T4" fmla="*/ 183 w 213"/>
                <a:gd name="T5" fmla="*/ 23 h 94"/>
                <a:gd name="T6" fmla="*/ 211 w 213"/>
                <a:gd name="T7" fmla="*/ 59 h 94"/>
                <a:gd name="T8" fmla="*/ 111 w 213"/>
                <a:gd name="T9" fmla="*/ 47 h 94"/>
                <a:gd name="T10" fmla="*/ 14 w 213"/>
                <a:gd name="T11" fmla="*/ 94 h 94"/>
                <a:gd name="T12" fmla="*/ 0 w 213"/>
                <a:gd name="T13" fmla="*/ 62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2"/>
                  </a:moveTo>
                  <a:cubicBezTo>
                    <a:pt x="0" y="62"/>
                    <a:pt x="78" y="21"/>
                    <a:pt x="98" y="11"/>
                  </a:cubicBezTo>
                  <a:cubicBezTo>
                    <a:pt x="119" y="0"/>
                    <a:pt x="151" y="18"/>
                    <a:pt x="183" y="23"/>
                  </a:cubicBezTo>
                  <a:cubicBezTo>
                    <a:pt x="213" y="28"/>
                    <a:pt x="211" y="59"/>
                    <a:pt x="211" y="59"/>
                  </a:cubicBezTo>
                  <a:cubicBezTo>
                    <a:pt x="211" y="59"/>
                    <a:pt x="134" y="55"/>
                    <a:pt x="111" y="47"/>
                  </a:cubicBezTo>
                  <a:cubicBezTo>
                    <a:pt x="95" y="42"/>
                    <a:pt x="14" y="94"/>
                    <a:pt x="14" y="94"/>
                  </a:cubicBezTo>
                  <a:lnTo>
                    <a:pt x="0" y="62"/>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9" name="Freeform 33"/>
            <p:cNvSpPr/>
            <p:nvPr/>
          </p:nvSpPr>
          <p:spPr bwMode="auto">
            <a:xfrm>
              <a:off x="6028" y="3265"/>
              <a:ext cx="80" cy="81"/>
            </a:xfrm>
            <a:custGeom>
              <a:avLst/>
              <a:gdLst>
                <a:gd name="T0" fmla="*/ 36 w 40"/>
                <a:gd name="T1" fmla="*/ 13 h 40"/>
                <a:gd name="T2" fmla="*/ 27 w 40"/>
                <a:gd name="T3" fmla="*/ 36 h 40"/>
                <a:gd name="T4" fmla="*/ 3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3"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0" name="Freeform 34"/>
            <p:cNvSpPr/>
            <p:nvPr/>
          </p:nvSpPr>
          <p:spPr bwMode="auto">
            <a:xfrm>
              <a:off x="6056" y="3149"/>
              <a:ext cx="429" cy="189"/>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1" name="Freeform 35"/>
            <p:cNvSpPr/>
            <p:nvPr/>
          </p:nvSpPr>
          <p:spPr bwMode="auto">
            <a:xfrm>
              <a:off x="5607" y="3072"/>
              <a:ext cx="60" cy="60"/>
            </a:xfrm>
            <a:custGeom>
              <a:avLst/>
              <a:gdLst>
                <a:gd name="T0" fmla="*/ 1 w 30"/>
                <a:gd name="T1" fmla="*/ 13 h 30"/>
                <a:gd name="T2" fmla="*/ 13 w 30"/>
                <a:gd name="T3" fmla="*/ 29 h 30"/>
                <a:gd name="T4" fmla="*/ 29 w 30"/>
                <a:gd name="T5" fmla="*/ 17 h 30"/>
                <a:gd name="T6" fmla="*/ 17 w 30"/>
                <a:gd name="T7" fmla="*/ 1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0" y="21"/>
                    <a:pt x="5" y="28"/>
                    <a:pt x="13" y="29"/>
                  </a:cubicBezTo>
                  <a:cubicBezTo>
                    <a:pt x="21" y="30"/>
                    <a:pt x="28" y="24"/>
                    <a:pt x="29" y="17"/>
                  </a:cubicBezTo>
                  <a:cubicBezTo>
                    <a:pt x="30" y="9"/>
                    <a:pt x="24" y="2"/>
                    <a:pt x="17" y="1"/>
                  </a:cubicBezTo>
                  <a:cubicBezTo>
                    <a:pt x="9" y="0"/>
                    <a:pt x="2" y="5"/>
                    <a:pt x="1" y="13"/>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2" name="Freeform 36"/>
            <p:cNvSpPr/>
            <p:nvPr/>
          </p:nvSpPr>
          <p:spPr bwMode="auto">
            <a:xfrm>
              <a:off x="5292" y="3028"/>
              <a:ext cx="347" cy="131"/>
            </a:xfrm>
            <a:custGeom>
              <a:avLst/>
              <a:gdLst>
                <a:gd name="T0" fmla="*/ 172 w 172"/>
                <a:gd name="T1" fmla="*/ 23 h 65"/>
                <a:gd name="T2" fmla="*/ 85 w 172"/>
                <a:gd name="T3" fmla="*/ 4 h 65"/>
                <a:gd name="T4" fmla="*/ 22 w 172"/>
                <a:gd name="T5" fmla="*/ 31 h 65"/>
                <a:gd name="T6" fmla="*/ 8 w 172"/>
                <a:gd name="T7" fmla="*/ 65 h 65"/>
                <a:gd name="T8" fmla="*/ 83 w 172"/>
                <a:gd name="T9" fmla="*/ 35 h 65"/>
                <a:gd name="T10" fmla="*/ 168 w 172"/>
                <a:gd name="T11" fmla="*/ 51 h 65"/>
                <a:gd name="T12" fmla="*/ 172 w 172"/>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172" h="65">
                  <a:moveTo>
                    <a:pt x="172" y="23"/>
                  </a:moveTo>
                  <a:cubicBezTo>
                    <a:pt x="172" y="23"/>
                    <a:pt x="103" y="8"/>
                    <a:pt x="85" y="4"/>
                  </a:cubicBezTo>
                  <a:cubicBezTo>
                    <a:pt x="67" y="0"/>
                    <a:pt x="46" y="20"/>
                    <a:pt x="22" y="31"/>
                  </a:cubicBezTo>
                  <a:cubicBezTo>
                    <a:pt x="0" y="41"/>
                    <a:pt x="8" y="65"/>
                    <a:pt x="8" y="65"/>
                  </a:cubicBezTo>
                  <a:cubicBezTo>
                    <a:pt x="8" y="65"/>
                    <a:pt x="67" y="45"/>
                    <a:pt x="83" y="35"/>
                  </a:cubicBezTo>
                  <a:cubicBezTo>
                    <a:pt x="94" y="27"/>
                    <a:pt x="168" y="51"/>
                    <a:pt x="168" y="51"/>
                  </a:cubicBezTo>
                  <a:lnTo>
                    <a:pt x="172" y="23"/>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3" name="Freeform 37"/>
            <p:cNvSpPr/>
            <p:nvPr/>
          </p:nvSpPr>
          <p:spPr bwMode="auto">
            <a:xfrm>
              <a:off x="5593" y="3179"/>
              <a:ext cx="64" cy="66"/>
            </a:xfrm>
            <a:custGeom>
              <a:avLst/>
              <a:gdLst>
                <a:gd name="T0" fmla="*/ 3 w 32"/>
                <a:gd name="T1" fmla="*/ 10 h 33"/>
                <a:gd name="T2" fmla="*/ 9 w 32"/>
                <a:gd name="T3" fmla="*/ 29 h 33"/>
                <a:gd name="T4" fmla="*/ 28 w 32"/>
                <a:gd name="T5" fmla="*/ 23 h 33"/>
                <a:gd name="T6" fmla="*/ 23 w 32"/>
                <a:gd name="T7" fmla="*/ 4 h 33"/>
                <a:gd name="T8" fmla="*/ 3 w 32"/>
                <a:gd name="T9" fmla="*/ 10 h 33"/>
              </a:gdLst>
              <a:ahLst/>
              <a:cxnLst>
                <a:cxn ang="0">
                  <a:pos x="T0" y="T1"/>
                </a:cxn>
                <a:cxn ang="0">
                  <a:pos x="T2" y="T3"/>
                </a:cxn>
                <a:cxn ang="0">
                  <a:pos x="T4" y="T5"/>
                </a:cxn>
                <a:cxn ang="0">
                  <a:pos x="T6" y="T7"/>
                </a:cxn>
                <a:cxn ang="0">
                  <a:pos x="T8" y="T9"/>
                </a:cxn>
              </a:cxnLst>
              <a:rect l="0" t="0" r="r" b="b"/>
              <a:pathLst>
                <a:path w="32" h="33">
                  <a:moveTo>
                    <a:pt x="3" y="10"/>
                  </a:moveTo>
                  <a:cubicBezTo>
                    <a:pt x="0" y="17"/>
                    <a:pt x="2" y="25"/>
                    <a:pt x="9" y="29"/>
                  </a:cubicBezTo>
                  <a:cubicBezTo>
                    <a:pt x="16" y="33"/>
                    <a:pt x="25" y="30"/>
                    <a:pt x="28" y="23"/>
                  </a:cubicBezTo>
                  <a:cubicBezTo>
                    <a:pt x="32" y="16"/>
                    <a:pt x="29" y="8"/>
                    <a:pt x="23" y="4"/>
                  </a:cubicBezTo>
                  <a:cubicBezTo>
                    <a:pt x="16" y="0"/>
                    <a:pt x="7" y="3"/>
                    <a:pt x="3"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4" name="Freeform 38"/>
            <p:cNvSpPr/>
            <p:nvPr/>
          </p:nvSpPr>
          <p:spPr bwMode="auto">
            <a:xfrm>
              <a:off x="5298" y="3070"/>
              <a:ext cx="339" cy="167"/>
            </a:xfrm>
            <a:custGeom>
              <a:avLst/>
              <a:gdLst>
                <a:gd name="T0" fmla="*/ 168 w 168"/>
                <a:gd name="T1" fmla="*/ 58 h 83"/>
                <a:gd name="T2" fmla="*/ 93 w 168"/>
                <a:gd name="T3" fmla="*/ 10 h 83"/>
                <a:gd name="T4" fmla="*/ 25 w 168"/>
                <a:gd name="T5" fmla="*/ 13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1"/>
                    <a:pt x="25" y="13"/>
                  </a:cubicBezTo>
                  <a:cubicBezTo>
                    <a:pt x="1" y="15"/>
                    <a:pt x="0" y="40"/>
                    <a:pt x="0" y="40"/>
                  </a:cubicBezTo>
                  <a:cubicBezTo>
                    <a:pt x="0" y="40"/>
                    <a:pt x="62" y="42"/>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5" name="Freeform 39"/>
            <p:cNvSpPr/>
            <p:nvPr/>
          </p:nvSpPr>
          <p:spPr bwMode="auto">
            <a:xfrm>
              <a:off x="5595" y="3207"/>
              <a:ext cx="64" cy="65"/>
            </a:xfrm>
            <a:custGeom>
              <a:avLst/>
              <a:gdLst>
                <a:gd name="T0" fmla="*/ 4 w 32"/>
                <a:gd name="T1" fmla="*/ 9 h 32"/>
                <a:gd name="T2" fmla="*/ 10 w 32"/>
                <a:gd name="T3" fmla="*/ 28 h 32"/>
                <a:gd name="T4" fmla="*/ 29 w 32"/>
                <a:gd name="T5" fmla="*/ 22 h 32"/>
                <a:gd name="T6" fmla="*/ 23 w 32"/>
                <a:gd name="T7" fmla="*/ 3 h 32"/>
                <a:gd name="T8" fmla="*/ 4 w 32"/>
                <a:gd name="T9" fmla="*/ 9 h 32"/>
              </a:gdLst>
              <a:ahLst/>
              <a:cxnLst>
                <a:cxn ang="0">
                  <a:pos x="T0" y="T1"/>
                </a:cxn>
                <a:cxn ang="0">
                  <a:pos x="T2" y="T3"/>
                </a:cxn>
                <a:cxn ang="0">
                  <a:pos x="T4" y="T5"/>
                </a:cxn>
                <a:cxn ang="0">
                  <a:pos x="T6" y="T7"/>
                </a:cxn>
                <a:cxn ang="0">
                  <a:pos x="T8" y="T9"/>
                </a:cxn>
              </a:cxnLst>
              <a:rect l="0" t="0" r="r" b="b"/>
              <a:pathLst>
                <a:path w="32" h="32">
                  <a:moveTo>
                    <a:pt x="4" y="9"/>
                  </a:moveTo>
                  <a:cubicBezTo>
                    <a:pt x="0" y="16"/>
                    <a:pt x="3" y="24"/>
                    <a:pt x="10" y="28"/>
                  </a:cubicBezTo>
                  <a:cubicBezTo>
                    <a:pt x="16" y="32"/>
                    <a:pt x="25" y="29"/>
                    <a:pt x="29" y="22"/>
                  </a:cubicBezTo>
                  <a:cubicBezTo>
                    <a:pt x="32" y="15"/>
                    <a:pt x="30" y="7"/>
                    <a:pt x="23" y="3"/>
                  </a:cubicBezTo>
                  <a:cubicBezTo>
                    <a:pt x="16" y="0"/>
                    <a:pt x="7" y="2"/>
                    <a:pt x="4" y="9"/>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6" name="Freeform 40"/>
            <p:cNvSpPr/>
            <p:nvPr/>
          </p:nvSpPr>
          <p:spPr bwMode="auto">
            <a:xfrm>
              <a:off x="5300" y="3096"/>
              <a:ext cx="339" cy="167"/>
            </a:xfrm>
            <a:custGeom>
              <a:avLst/>
              <a:gdLst>
                <a:gd name="T0" fmla="*/ 168 w 168"/>
                <a:gd name="T1" fmla="*/ 58 h 83"/>
                <a:gd name="T2" fmla="*/ 94 w 168"/>
                <a:gd name="T3" fmla="*/ 10 h 83"/>
                <a:gd name="T4" fmla="*/ 25 w 168"/>
                <a:gd name="T5" fmla="*/ 13 h 83"/>
                <a:gd name="T6" fmla="*/ 0 w 168"/>
                <a:gd name="T7" fmla="*/ 40 h 83"/>
                <a:gd name="T8" fmla="*/ 81 w 168"/>
                <a:gd name="T9" fmla="*/ 38 h 83"/>
                <a:gd name="T10" fmla="*/ 155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4" y="10"/>
                  </a:cubicBezTo>
                  <a:cubicBezTo>
                    <a:pt x="78" y="0"/>
                    <a:pt x="51" y="11"/>
                    <a:pt x="25" y="13"/>
                  </a:cubicBezTo>
                  <a:cubicBezTo>
                    <a:pt x="1" y="15"/>
                    <a:pt x="0" y="40"/>
                    <a:pt x="0" y="40"/>
                  </a:cubicBezTo>
                  <a:cubicBezTo>
                    <a:pt x="0" y="40"/>
                    <a:pt x="62" y="42"/>
                    <a:pt x="81" y="38"/>
                  </a:cubicBezTo>
                  <a:cubicBezTo>
                    <a:pt x="94" y="35"/>
                    <a:pt x="155" y="83"/>
                    <a:pt x="155"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7" name="Freeform 41"/>
            <p:cNvSpPr/>
            <p:nvPr/>
          </p:nvSpPr>
          <p:spPr bwMode="auto">
            <a:xfrm>
              <a:off x="5526" y="3215"/>
              <a:ext cx="65" cy="65"/>
            </a:xfrm>
            <a:custGeom>
              <a:avLst/>
              <a:gdLst>
                <a:gd name="T0" fmla="*/ 4 w 32"/>
                <a:gd name="T1" fmla="*/ 10 h 32"/>
                <a:gd name="T2" fmla="*/ 9 w 32"/>
                <a:gd name="T3" fmla="*/ 29 h 32"/>
                <a:gd name="T4" fmla="*/ 28 w 32"/>
                <a:gd name="T5" fmla="*/ 23 h 32"/>
                <a:gd name="T6" fmla="*/ 23 w 32"/>
                <a:gd name="T7" fmla="*/ 4 h 32"/>
                <a:gd name="T8" fmla="*/ 4 w 32"/>
                <a:gd name="T9" fmla="*/ 10 h 32"/>
              </a:gdLst>
              <a:ahLst/>
              <a:cxnLst>
                <a:cxn ang="0">
                  <a:pos x="T0" y="T1"/>
                </a:cxn>
                <a:cxn ang="0">
                  <a:pos x="T2" y="T3"/>
                </a:cxn>
                <a:cxn ang="0">
                  <a:pos x="T4" y="T5"/>
                </a:cxn>
                <a:cxn ang="0">
                  <a:pos x="T6" y="T7"/>
                </a:cxn>
                <a:cxn ang="0">
                  <a:pos x="T8" y="T9"/>
                </a:cxn>
              </a:cxnLst>
              <a:rect l="0" t="0" r="r" b="b"/>
              <a:pathLst>
                <a:path w="32" h="32">
                  <a:moveTo>
                    <a:pt x="4" y="10"/>
                  </a:moveTo>
                  <a:cubicBezTo>
                    <a:pt x="0" y="16"/>
                    <a:pt x="2" y="25"/>
                    <a:pt x="9" y="29"/>
                  </a:cubicBezTo>
                  <a:cubicBezTo>
                    <a:pt x="16" y="32"/>
                    <a:pt x="25" y="30"/>
                    <a:pt x="28" y="23"/>
                  </a:cubicBezTo>
                  <a:cubicBezTo>
                    <a:pt x="32" y="16"/>
                    <a:pt x="30" y="7"/>
                    <a:pt x="23" y="4"/>
                  </a:cubicBezTo>
                  <a:cubicBezTo>
                    <a:pt x="16" y="0"/>
                    <a:pt x="7" y="3"/>
                    <a:pt x="4" y="10"/>
                  </a:cubicBez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8" name="Freeform 42"/>
            <p:cNvSpPr/>
            <p:nvPr/>
          </p:nvSpPr>
          <p:spPr bwMode="auto">
            <a:xfrm>
              <a:off x="5232" y="3104"/>
              <a:ext cx="338" cy="168"/>
            </a:xfrm>
            <a:custGeom>
              <a:avLst/>
              <a:gdLst>
                <a:gd name="T0" fmla="*/ 168 w 168"/>
                <a:gd name="T1" fmla="*/ 58 h 83"/>
                <a:gd name="T2" fmla="*/ 93 w 168"/>
                <a:gd name="T3" fmla="*/ 10 h 83"/>
                <a:gd name="T4" fmla="*/ 25 w 168"/>
                <a:gd name="T5" fmla="*/ 14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2"/>
                    <a:pt x="25" y="14"/>
                  </a:cubicBezTo>
                  <a:cubicBezTo>
                    <a:pt x="1" y="16"/>
                    <a:pt x="0" y="40"/>
                    <a:pt x="0" y="40"/>
                  </a:cubicBezTo>
                  <a:cubicBezTo>
                    <a:pt x="0" y="40"/>
                    <a:pt x="62" y="43"/>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49" name="Freeform 43"/>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0" name="Freeform 44"/>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1" name="Freeform 45"/>
            <p:cNvSpPr/>
            <p:nvPr/>
          </p:nvSpPr>
          <p:spPr bwMode="auto">
            <a:xfrm>
              <a:off x="6733" y="2116"/>
              <a:ext cx="687" cy="1093"/>
            </a:xfrm>
            <a:custGeom>
              <a:avLst/>
              <a:gdLst>
                <a:gd name="T0" fmla="*/ 173 w 687"/>
                <a:gd name="T1" fmla="*/ 0 h 1093"/>
                <a:gd name="T2" fmla="*/ 0 w 687"/>
                <a:gd name="T3" fmla="*/ 83 h 1093"/>
                <a:gd name="T4" fmla="*/ 0 w 687"/>
                <a:gd name="T5" fmla="*/ 272 h 1093"/>
                <a:gd name="T6" fmla="*/ 453 w 687"/>
                <a:gd name="T7" fmla="*/ 1093 h 1093"/>
                <a:gd name="T8" fmla="*/ 687 w 687"/>
                <a:gd name="T9" fmla="*/ 976 h 1093"/>
                <a:gd name="T10" fmla="*/ 173 w 687"/>
                <a:gd name="T11" fmla="*/ 0 h 1093"/>
              </a:gdLst>
              <a:ahLst/>
              <a:cxnLst>
                <a:cxn ang="0">
                  <a:pos x="T0" y="T1"/>
                </a:cxn>
                <a:cxn ang="0">
                  <a:pos x="T2" y="T3"/>
                </a:cxn>
                <a:cxn ang="0">
                  <a:pos x="T4" y="T5"/>
                </a:cxn>
                <a:cxn ang="0">
                  <a:pos x="T6" y="T7"/>
                </a:cxn>
                <a:cxn ang="0">
                  <a:pos x="T8" y="T9"/>
                </a:cxn>
                <a:cxn ang="0">
                  <a:pos x="T10" y="T11"/>
                </a:cxn>
              </a:cxnLst>
              <a:rect l="0" t="0" r="r" b="b"/>
              <a:pathLst>
                <a:path w="687" h="1093">
                  <a:moveTo>
                    <a:pt x="173" y="0"/>
                  </a:moveTo>
                  <a:lnTo>
                    <a:pt x="0" y="83"/>
                  </a:lnTo>
                  <a:lnTo>
                    <a:pt x="0" y="272"/>
                  </a:lnTo>
                  <a:lnTo>
                    <a:pt x="453" y="1093"/>
                  </a:lnTo>
                  <a:lnTo>
                    <a:pt x="687" y="976"/>
                  </a:lnTo>
                  <a:lnTo>
                    <a:pt x="173"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2" name="Oval 46"/>
            <p:cNvSpPr>
              <a:spLocks noChangeArrowheads="1"/>
            </p:cNvSpPr>
            <p:nvPr/>
          </p:nvSpPr>
          <p:spPr bwMode="auto">
            <a:xfrm>
              <a:off x="7114" y="3028"/>
              <a:ext cx="326" cy="28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6" name="Freeform 47"/>
            <p:cNvSpPr/>
            <p:nvPr/>
          </p:nvSpPr>
          <p:spPr bwMode="auto">
            <a:xfrm>
              <a:off x="6368" y="3028"/>
              <a:ext cx="973" cy="330"/>
            </a:xfrm>
            <a:custGeom>
              <a:avLst/>
              <a:gdLst>
                <a:gd name="T0" fmla="*/ 483 w 483"/>
                <a:gd name="T1" fmla="*/ 136 h 164"/>
                <a:gd name="T2" fmla="*/ 33 w 483"/>
                <a:gd name="T3" fmla="*/ 142 h 164"/>
                <a:gd name="T4" fmla="*/ 1 w 483"/>
                <a:gd name="T5" fmla="*/ 32 h 164"/>
                <a:gd name="T6" fmla="*/ 451 w 483"/>
                <a:gd name="T7" fmla="*/ 0 h 164"/>
                <a:gd name="T8" fmla="*/ 483 w 483"/>
                <a:gd name="T9" fmla="*/ 136 h 164"/>
              </a:gdLst>
              <a:ahLst/>
              <a:cxnLst>
                <a:cxn ang="0">
                  <a:pos x="T0" y="T1"/>
                </a:cxn>
                <a:cxn ang="0">
                  <a:pos x="T2" y="T3"/>
                </a:cxn>
                <a:cxn ang="0">
                  <a:pos x="T4" y="T5"/>
                </a:cxn>
                <a:cxn ang="0">
                  <a:pos x="T6" y="T7"/>
                </a:cxn>
                <a:cxn ang="0">
                  <a:pos x="T8" y="T9"/>
                </a:cxn>
              </a:cxnLst>
              <a:rect l="0" t="0" r="r" b="b"/>
              <a:pathLst>
                <a:path w="483" h="164">
                  <a:moveTo>
                    <a:pt x="483" y="136"/>
                  </a:moveTo>
                  <a:cubicBezTo>
                    <a:pt x="458" y="152"/>
                    <a:pt x="66" y="164"/>
                    <a:pt x="33" y="142"/>
                  </a:cubicBezTo>
                  <a:cubicBezTo>
                    <a:pt x="0" y="121"/>
                    <a:pt x="1" y="32"/>
                    <a:pt x="1" y="32"/>
                  </a:cubicBezTo>
                  <a:cubicBezTo>
                    <a:pt x="112" y="1"/>
                    <a:pt x="451" y="0"/>
                    <a:pt x="451" y="0"/>
                  </a:cubicBezTo>
                  <a:lnTo>
                    <a:pt x="483" y="13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7" name="Freeform 48"/>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8" name="Freeform 49"/>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59" name="Freeform 50"/>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0" name="Freeform 51"/>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1" name="Freeform 52"/>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2" name="Freeform 53"/>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3" name="Freeform 54"/>
            <p:cNvSpPr/>
            <p:nvPr/>
          </p:nvSpPr>
          <p:spPr bwMode="auto">
            <a:xfrm>
              <a:off x="3463" y="3334"/>
              <a:ext cx="4215" cy="363"/>
            </a:xfrm>
            <a:custGeom>
              <a:avLst/>
              <a:gdLst>
                <a:gd name="T0" fmla="*/ 2092 w 2092"/>
                <a:gd name="T1" fmla="*/ 180 h 180"/>
                <a:gd name="T2" fmla="*/ 89 w 2092"/>
                <a:gd name="T3" fmla="*/ 180 h 180"/>
                <a:gd name="T4" fmla="*/ 0 w 2092"/>
                <a:gd name="T5" fmla="*/ 91 h 180"/>
                <a:gd name="T6" fmla="*/ 0 w 2092"/>
                <a:gd name="T7" fmla="*/ 89 h 180"/>
                <a:gd name="T8" fmla="*/ 89 w 2092"/>
                <a:gd name="T9" fmla="*/ 0 h 180"/>
                <a:gd name="T10" fmla="*/ 2092 w 2092"/>
                <a:gd name="T11" fmla="*/ 0 h 180"/>
                <a:gd name="T12" fmla="*/ 2092 w 209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092" h="180">
                  <a:moveTo>
                    <a:pt x="2092" y="180"/>
                  </a:moveTo>
                  <a:cubicBezTo>
                    <a:pt x="89" y="180"/>
                    <a:pt x="89" y="180"/>
                    <a:pt x="89" y="180"/>
                  </a:cubicBezTo>
                  <a:cubicBezTo>
                    <a:pt x="40" y="180"/>
                    <a:pt x="0" y="140"/>
                    <a:pt x="0" y="91"/>
                  </a:cubicBezTo>
                  <a:cubicBezTo>
                    <a:pt x="0" y="89"/>
                    <a:pt x="0" y="89"/>
                    <a:pt x="0" y="89"/>
                  </a:cubicBezTo>
                  <a:cubicBezTo>
                    <a:pt x="0" y="40"/>
                    <a:pt x="40" y="0"/>
                    <a:pt x="89" y="0"/>
                  </a:cubicBezTo>
                  <a:cubicBezTo>
                    <a:pt x="2092" y="0"/>
                    <a:pt x="2092" y="0"/>
                    <a:pt x="2092" y="0"/>
                  </a:cubicBezTo>
                  <a:lnTo>
                    <a:pt x="2092" y="18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4" name="Freeform 55"/>
            <p:cNvSpPr/>
            <p:nvPr/>
          </p:nvSpPr>
          <p:spPr bwMode="auto">
            <a:xfrm>
              <a:off x="4873" y="3205"/>
              <a:ext cx="1524" cy="137"/>
            </a:xfrm>
            <a:custGeom>
              <a:avLst/>
              <a:gdLst>
                <a:gd name="T0" fmla="*/ 756 w 756"/>
                <a:gd name="T1" fmla="*/ 35 h 68"/>
                <a:gd name="T2" fmla="*/ 723 w 756"/>
                <a:gd name="T3" fmla="*/ 68 h 68"/>
                <a:gd name="T4" fmla="*/ 33 w 756"/>
                <a:gd name="T5" fmla="*/ 68 h 68"/>
                <a:gd name="T6" fmla="*/ 0 w 756"/>
                <a:gd name="T7" fmla="*/ 35 h 68"/>
                <a:gd name="T8" fmla="*/ 0 w 756"/>
                <a:gd name="T9" fmla="*/ 33 h 68"/>
                <a:gd name="T10" fmla="*/ 33 w 756"/>
                <a:gd name="T11" fmla="*/ 0 h 68"/>
                <a:gd name="T12" fmla="*/ 723 w 756"/>
                <a:gd name="T13" fmla="*/ 0 h 68"/>
                <a:gd name="T14" fmla="*/ 756 w 756"/>
                <a:gd name="T15" fmla="*/ 33 h 68"/>
                <a:gd name="T16" fmla="*/ 756 w 756"/>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68">
                  <a:moveTo>
                    <a:pt x="756" y="35"/>
                  </a:moveTo>
                  <a:cubicBezTo>
                    <a:pt x="756" y="53"/>
                    <a:pt x="741" y="68"/>
                    <a:pt x="723" y="68"/>
                  </a:cubicBezTo>
                  <a:cubicBezTo>
                    <a:pt x="33" y="68"/>
                    <a:pt x="33" y="68"/>
                    <a:pt x="33" y="68"/>
                  </a:cubicBezTo>
                  <a:cubicBezTo>
                    <a:pt x="15" y="68"/>
                    <a:pt x="0" y="53"/>
                    <a:pt x="0" y="35"/>
                  </a:cubicBezTo>
                  <a:cubicBezTo>
                    <a:pt x="0" y="33"/>
                    <a:pt x="0" y="33"/>
                    <a:pt x="0" y="33"/>
                  </a:cubicBezTo>
                  <a:cubicBezTo>
                    <a:pt x="0" y="15"/>
                    <a:pt x="15" y="0"/>
                    <a:pt x="33" y="0"/>
                  </a:cubicBezTo>
                  <a:cubicBezTo>
                    <a:pt x="723" y="0"/>
                    <a:pt x="723" y="0"/>
                    <a:pt x="723" y="0"/>
                  </a:cubicBezTo>
                  <a:cubicBezTo>
                    <a:pt x="741" y="0"/>
                    <a:pt x="756" y="15"/>
                    <a:pt x="756" y="33"/>
                  </a:cubicBezTo>
                  <a:cubicBezTo>
                    <a:pt x="756" y="35"/>
                    <a:pt x="756" y="35"/>
                    <a:pt x="756" y="3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5" name="Freeform 56"/>
            <p:cNvSpPr/>
            <p:nvPr/>
          </p:nvSpPr>
          <p:spPr bwMode="auto">
            <a:xfrm>
              <a:off x="3939" y="1649"/>
              <a:ext cx="2143" cy="1368"/>
            </a:xfrm>
            <a:custGeom>
              <a:avLst/>
              <a:gdLst>
                <a:gd name="T0" fmla="*/ 1064 w 1064"/>
                <a:gd name="T1" fmla="*/ 644 h 679"/>
                <a:gd name="T2" fmla="*/ 1027 w 1064"/>
                <a:gd name="T3" fmla="*/ 679 h 679"/>
                <a:gd name="T4" fmla="*/ 28 w 1064"/>
                <a:gd name="T5" fmla="*/ 653 h 679"/>
                <a:gd name="T6" fmla="*/ 0 w 1064"/>
                <a:gd name="T7" fmla="*/ 620 h 679"/>
                <a:gd name="T8" fmla="*/ 0 w 1064"/>
                <a:gd name="T9" fmla="*/ 82 h 679"/>
                <a:gd name="T10" fmla="*/ 28 w 1064"/>
                <a:gd name="T11" fmla="*/ 49 h 679"/>
                <a:gd name="T12" fmla="*/ 1027 w 1064"/>
                <a:gd name="T13" fmla="*/ 1 h 679"/>
                <a:gd name="T14" fmla="*/ 1064 w 1064"/>
                <a:gd name="T15" fmla="*/ 35 h 679"/>
                <a:gd name="T16" fmla="*/ 1064 w 1064"/>
                <a:gd name="T17" fmla="*/ 64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679">
                  <a:moveTo>
                    <a:pt x="1064" y="644"/>
                  </a:moveTo>
                  <a:cubicBezTo>
                    <a:pt x="1064" y="664"/>
                    <a:pt x="1047" y="679"/>
                    <a:pt x="1027" y="679"/>
                  </a:cubicBezTo>
                  <a:cubicBezTo>
                    <a:pt x="28" y="653"/>
                    <a:pt x="28" y="653"/>
                    <a:pt x="28" y="653"/>
                  </a:cubicBezTo>
                  <a:cubicBezTo>
                    <a:pt x="13" y="652"/>
                    <a:pt x="0" y="638"/>
                    <a:pt x="0" y="620"/>
                  </a:cubicBezTo>
                  <a:cubicBezTo>
                    <a:pt x="0" y="82"/>
                    <a:pt x="0" y="82"/>
                    <a:pt x="0" y="82"/>
                  </a:cubicBezTo>
                  <a:cubicBezTo>
                    <a:pt x="0" y="64"/>
                    <a:pt x="12" y="49"/>
                    <a:pt x="28" y="49"/>
                  </a:cubicBezTo>
                  <a:cubicBezTo>
                    <a:pt x="1027" y="1"/>
                    <a:pt x="1027" y="1"/>
                    <a:pt x="1027" y="1"/>
                  </a:cubicBezTo>
                  <a:cubicBezTo>
                    <a:pt x="1047" y="0"/>
                    <a:pt x="1064" y="15"/>
                    <a:pt x="1064" y="35"/>
                  </a:cubicBezTo>
                  <a:cubicBezTo>
                    <a:pt x="1064" y="644"/>
                    <a:pt x="1064" y="644"/>
                    <a:pt x="1064" y="644"/>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6" name="Freeform 57"/>
            <p:cNvSpPr>
              <a:spLocks noEditPoints="1"/>
            </p:cNvSpPr>
            <p:nvPr/>
          </p:nvSpPr>
          <p:spPr bwMode="auto">
            <a:xfrm>
              <a:off x="3939" y="1651"/>
              <a:ext cx="2143" cy="1366"/>
            </a:xfrm>
            <a:custGeom>
              <a:avLst/>
              <a:gdLst>
                <a:gd name="T0" fmla="*/ 283 w 1064"/>
                <a:gd name="T1" fmla="*/ 448 h 678"/>
                <a:gd name="T2" fmla="*/ 0 w 1064"/>
                <a:gd name="T3" fmla="*/ 619 h 678"/>
                <a:gd name="T4" fmla="*/ 28 w 1064"/>
                <a:gd name="T5" fmla="*/ 652 h 678"/>
                <a:gd name="T6" fmla="*/ 244 w 1064"/>
                <a:gd name="T7" fmla="*/ 657 h 678"/>
                <a:gd name="T8" fmla="*/ 244 w 1064"/>
                <a:gd name="T9" fmla="*/ 606 h 678"/>
                <a:gd name="T10" fmla="*/ 241 w 1064"/>
                <a:gd name="T11" fmla="*/ 571 h 678"/>
                <a:gd name="T12" fmla="*/ 283 w 1064"/>
                <a:gd name="T13" fmla="*/ 448 h 678"/>
                <a:gd name="T14" fmla="*/ 1029 w 1064"/>
                <a:gd name="T15" fmla="*/ 0 h 678"/>
                <a:gd name="T16" fmla="*/ 1027 w 1064"/>
                <a:gd name="T17" fmla="*/ 0 h 678"/>
                <a:gd name="T18" fmla="*/ 1027 w 1064"/>
                <a:gd name="T19" fmla="*/ 0 h 678"/>
                <a:gd name="T20" fmla="*/ 388 w 1064"/>
                <a:gd name="T21" fmla="*/ 385 h 678"/>
                <a:gd name="T22" fmla="*/ 416 w 1064"/>
                <a:gd name="T23" fmla="*/ 383 h 678"/>
                <a:gd name="T24" fmla="*/ 417 w 1064"/>
                <a:gd name="T25" fmla="*/ 383 h 678"/>
                <a:gd name="T26" fmla="*/ 597 w 1064"/>
                <a:gd name="T27" fmla="*/ 577 h 678"/>
                <a:gd name="T28" fmla="*/ 592 w 1064"/>
                <a:gd name="T29" fmla="*/ 624 h 678"/>
                <a:gd name="T30" fmla="*/ 592 w 1064"/>
                <a:gd name="T31" fmla="*/ 666 h 678"/>
                <a:gd name="T32" fmla="*/ 1027 w 1064"/>
                <a:gd name="T33" fmla="*/ 678 h 678"/>
                <a:gd name="T34" fmla="*/ 1028 w 1064"/>
                <a:gd name="T35" fmla="*/ 678 h 678"/>
                <a:gd name="T36" fmla="*/ 1064 w 1064"/>
                <a:gd name="T37" fmla="*/ 643 h 678"/>
                <a:gd name="T38" fmla="*/ 1064 w 1064"/>
                <a:gd name="T39" fmla="*/ 359 h 678"/>
                <a:gd name="T40" fmla="*/ 1064 w 1064"/>
                <a:gd name="T41" fmla="*/ 211 h 678"/>
                <a:gd name="T42" fmla="*/ 1064 w 1064"/>
                <a:gd name="T43" fmla="*/ 34 h 678"/>
                <a:gd name="T44" fmla="*/ 1029 w 1064"/>
                <a:gd name="T4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4" h="678">
                  <a:moveTo>
                    <a:pt x="283" y="448"/>
                  </a:moveTo>
                  <a:cubicBezTo>
                    <a:pt x="0" y="619"/>
                    <a:pt x="0" y="619"/>
                    <a:pt x="0" y="619"/>
                  </a:cubicBezTo>
                  <a:cubicBezTo>
                    <a:pt x="0" y="637"/>
                    <a:pt x="13" y="651"/>
                    <a:pt x="28" y="652"/>
                  </a:cubicBezTo>
                  <a:cubicBezTo>
                    <a:pt x="244" y="657"/>
                    <a:pt x="244" y="657"/>
                    <a:pt x="244" y="657"/>
                  </a:cubicBezTo>
                  <a:cubicBezTo>
                    <a:pt x="244" y="606"/>
                    <a:pt x="244" y="606"/>
                    <a:pt x="244" y="606"/>
                  </a:cubicBezTo>
                  <a:cubicBezTo>
                    <a:pt x="242" y="595"/>
                    <a:pt x="241" y="583"/>
                    <a:pt x="241" y="571"/>
                  </a:cubicBezTo>
                  <a:cubicBezTo>
                    <a:pt x="241" y="524"/>
                    <a:pt x="257" y="481"/>
                    <a:pt x="283" y="448"/>
                  </a:cubicBezTo>
                  <a:moveTo>
                    <a:pt x="1029" y="0"/>
                  </a:moveTo>
                  <a:cubicBezTo>
                    <a:pt x="1029" y="0"/>
                    <a:pt x="1028" y="0"/>
                    <a:pt x="1027" y="0"/>
                  </a:cubicBezTo>
                  <a:cubicBezTo>
                    <a:pt x="1027" y="0"/>
                    <a:pt x="1027" y="0"/>
                    <a:pt x="1027" y="0"/>
                  </a:cubicBezTo>
                  <a:cubicBezTo>
                    <a:pt x="388" y="385"/>
                    <a:pt x="388" y="385"/>
                    <a:pt x="388" y="385"/>
                  </a:cubicBezTo>
                  <a:cubicBezTo>
                    <a:pt x="397" y="384"/>
                    <a:pt x="406" y="383"/>
                    <a:pt x="416" y="383"/>
                  </a:cubicBezTo>
                  <a:cubicBezTo>
                    <a:pt x="416" y="383"/>
                    <a:pt x="416" y="383"/>
                    <a:pt x="417" y="383"/>
                  </a:cubicBezTo>
                  <a:cubicBezTo>
                    <a:pt x="516" y="383"/>
                    <a:pt x="597" y="469"/>
                    <a:pt x="597" y="577"/>
                  </a:cubicBezTo>
                  <a:cubicBezTo>
                    <a:pt x="597" y="593"/>
                    <a:pt x="595" y="609"/>
                    <a:pt x="592" y="624"/>
                  </a:cubicBezTo>
                  <a:cubicBezTo>
                    <a:pt x="592" y="666"/>
                    <a:pt x="592" y="666"/>
                    <a:pt x="592" y="666"/>
                  </a:cubicBezTo>
                  <a:cubicBezTo>
                    <a:pt x="1027" y="678"/>
                    <a:pt x="1027" y="678"/>
                    <a:pt x="1027" y="678"/>
                  </a:cubicBezTo>
                  <a:cubicBezTo>
                    <a:pt x="1028" y="678"/>
                    <a:pt x="1028" y="678"/>
                    <a:pt x="1028" y="678"/>
                  </a:cubicBezTo>
                  <a:cubicBezTo>
                    <a:pt x="1048" y="678"/>
                    <a:pt x="1064" y="662"/>
                    <a:pt x="1064" y="643"/>
                  </a:cubicBezTo>
                  <a:cubicBezTo>
                    <a:pt x="1064" y="359"/>
                    <a:pt x="1064" y="359"/>
                    <a:pt x="1064" y="359"/>
                  </a:cubicBezTo>
                  <a:cubicBezTo>
                    <a:pt x="1064" y="211"/>
                    <a:pt x="1064" y="211"/>
                    <a:pt x="1064" y="211"/>
                  </a:cubicBezTo>
                  <a:cubicBezTo>
                    <a:pt x="1064" y="34"/>
                    <a:pt x="1064" y="34"/>
                    <a:pt x="1064" y="34"/>
                  </a:cubicBezTo>
                  <a:cubicBezTo>
                    <a:pt x="1064" y="15"/>
                    <a:pt x="1048" y="0"/>
                    <a:pt x="102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7" name="Freeform 58"/>
            <p:cNvSpPr/>
            <p:nvPr/>
          </p:nvSpPr>
          <p:spPr bwMode="auto">
            <a:xfrm>
              <a:off x="4424" y="2421"/>
              <a:ext cx="717" cy="895"/>
            </a:xfrm>
            <a:custGeom>
              <a:avLst/>
              <a:gdLst>
                <a:gd name="T0" fmla="*/ 356 w 356"/>
                <a:gd name="T1" fmla="*/ 195 h 444"/>
                <a:gd name="T2" fmla="*/ 175 w 356"/>
                <a:gd name="T3" fmla="*/ 1 h 444"/>
                <a:gd name="T4" fmla="*/ 0 w 356"/>
                <a:gd name="T5" fmla="*/ 189 h 444"/>
                <a:gd name="T6" fmla="*/ 3 w 356"/>
                <a:gd name="T7" fmla="*/ 224 h 444"/>
                <a:gd name="T8" fmla="*/ 3 w 356"/>
                <a:gd name="T9" fmla="*/ 427 h 444"/>
                <a:gd name="T10" fmla="*/ 351 w 356"/>
                <a:gd name="T11" fmla="*/ 444 h 444"/>
                <a:gd name="T12" fmla="*/ 351 w 356"/>
                <a:gd name="T13" fmla="*/ 242 h 444"/>
                <a:gd name="T14" fmla="*/ 356 w 356"/>
                <a:gd name="T15" fmla="*/ 195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44">
                  <a:moveTo>
                    <a:pt x="356" y="195"/>
                  </a:moveTo>
                  <a:cubicBezTo>
                    <a:pt x="356" y="87"/>
                    <a:pt x="274" y="0"/>
                    <a:pt x="175" y="1"/>
                  </a:cubicBezTo>
                  <a:cubicBezTo>
                    <a:pt x="77" y="1"/>
                    <a:pt x="0" y="86"/>
                    <a:pt x="0" y="189"/>
                  </a:cubicBezTo>
                  <a:cubicBezTo>
                    <a:pt x="0" y="201"/>
                    <a:pt x="1" y="213"/>
                    <a:pt x="3" y="224"/>
                  </a:cubicBezTo>
                  <a:cubicBezTo>
                    <a:pt x="3" y="427"/>
                    <a:pt x="3" y="427"/>
                    <a:pt x="3" y="427"/>
                  </a:cubicBezTo>
                  <a:cubicBezTo>
                    <a:pt x="351" y="444"/>
                    <a:pt x="351" y="444"/>
                    <a:pt x="351" y="444"/>
                  </a:cubicBezTo>
                  <a:cubicBezTo>
                    <a:pt x="351" y="242"/>
                    <a:pt x="351" y="242"/>
                    <a:pt x="351" y="242"/>
                  </a:cubicBezTo>
                  <a:cubicBezTo>
                    <a:pt x="354" y="227"/>
                    <a:pt x="356" y="211"/>
                    <a:pt x="356" y="195"/>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8" name="Freeform 59"/>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69" name="Freeform 60"/>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70" name="Freeform 61"/>
            <p:cNvSpPr/>
            <p:nvPr/>
          </p:nvSpPr>
          <p:spPr bwMode="auto">
            <a:xfrm>
              <a:off x="4245" y="3147"/>
              <a:ext cx="1354" cy="205"/>
            </a:xfrm>
            <a:custGeom>
              <a:avLst/>
              <a:gdLst>
                <a:gd name="T0" fmla="*/ 672 w 672"/>
                <a:gd name="T1" fmla="*/ 63 h 102"/>
                <a:gd name="T2" fmla="*/ 634 w 672"/>
                <a:gd name="T3" fmla="*/ 101 h 102"/>
                <a:gd name="T4" fmla="*/ 32 w 672"/>
                <a:gd name="T5" fmla="*/ 92 h 102"/>
                <a:gd name="T6" fmla="*/ 0 w 672"/>
                <a:gd name="T7" fmla="*/ 54 h 102"/>
                <a:gd name="T8" fmla="*/ 0 w 672"/>
                <a:gd name="T9" fmla="*/ 37 h 102"/>
                <a:gd name="T10" fmla="*/ 32 w 672"/>
                <a:gd name="T11" fmla="*/ 1 h 102"/>
                <a:gd name="T12" fmla="*/ 634 w 672"/>
                <a:gd name="T13" fmla="*/ 3 h 102"/>
                <a:gd name="T14" fmla="*/ 672 w 672"/>
                <a:gd name="T15" fmla="*/ 44 h 102"/>
                <a:gd name="T16" fmla="*/ 672 w 672"/>
                <a:gd name="T17"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02">
                  <a:moveTo>
                    <a:pt x="672" y="63"/>
                  </a:moveTo>
                  <a:cubicBezTo>
                    <a:pt x="672" y="85"/>
                    <a:pt x="655" y="102"/>
                    <a:pt x="634" y="101"/>
                  </a:cubicBezTo>
                  <a:cubicBezTo>
                    <a:pt x="32" y="92"/>
                    <a:pt x="32" y="92"/>
                    <a:pt x="32" y="92"/>
                  </a:cubicBezTo>
                  <a:cubicBezTo>
                    <a:pt x="14" y="91"/>
                    <a:pt x="0" y="74"/>
                    <a:pt x="0" y="54"/>
                  </a:cubicBezTo>
                  <a:cubicBezTo>
                    <a:pt x="0" y="37"/>
                    <a:pt x="0" y="37"/>
                    <a:pt x="0" y="37"/>
                  </a:cubicBezTo>
                  <a:cubicBezTo>
                    <a:pt x="0" y="16"/>
                    <a:pt x="14" y="0"/>
                    <a:pt x="32" y="1"/>
                  </a:cubicBezTo>
                  <a:cubicBezTo>
                    <a:pt x="634" y="3"/>
                    <a:pt x="634" y="3"/>
                    <a:pt x="634" y="3"/>
                  </a:cubicBezTo>
                  <a:cubicBezTo>
                    <a:pt x="656" y="4"/>
                    <a:pt x="672" y="22"/>
                    <a:pt x="672" y="44"/>
                  </a:cubicBezTo>
                  <a:lnTo>
                    <a:pt x="672" y="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grpSp>
      <p:sp>
        <p:nvSpPr>
          <p:cNvPr id="13" name="文本框 12"/>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73" name="TextBox 13"/>
          <p:cNvSpPr txBox="1"/>
          <p:nvPr/>
        </p:nvSpPr>
        <p:spPr>
          <a:xfrm>
            <a:off x="911860" y="260985"/>
            <a:ext cx="88639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情感隐喻</a:t>
            </a:r>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42">
                                            <p:txEl>
                                              <p:pRg st="2" end="2"/>
                                            </p:txEl>
                                          </p:spTgt>
                                        </p:tgtEl>
                                        <p:attrNameLst>
                                          <p:attrName>style.visibility</p:attrName>
                                        </p:attrNameLst>
                                      </p:cBhvr>
                                      <p:to>
                                        <p:strVal val="visible"/>
                                      </p:to>
                                    </p:set>
                                    <p:animEffect transition="in" filter="blinds(horizontal)">
                                      <p:cBhvr>
                                        <p:cTn id="18" dur="500"/>
                                        <p:tgtEl>
                                          <p:spTgt spid="5142">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142">
                                            <p:txEl>
                                              <p:pRg st="3" end="3"/>
                                            </p:txEl>
                                          </p:spTgt>
                                        </p:tgtEl>
                                        <p:attrNameLst>
                                          <p:attrName>style.visibility</p:attrName>
                                        </p:attrNameLst>
                                      </p:cBhvr>
                                      <p:to>
                                        <p:strVal val="visible"/>
                                      </p:to>
                                    </p:set>
                                    <p:animEffect transition="in" filter="blinds(horizontal)">
                                      <p:cBhvr>
                                        <p:cTn id="21" dur="500"/>
                                        <p:tgtEl>
                                          <p:spTgt spid="5142">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142">
                                            <p:txEl>
                                              <p:pRg st="4" end="4"/>
                                            </p:txEl>
                                          </p:spTgt>
                                        </p:tgtEl>
                                        <p:attrNameLst>
                                          <p:attrName>style.visibility</p:attrName>
                                        </p:attrNameLst>
                                      </p:cBhvr>
                                      <p:to>
                                        <p:strVal val="visible"/>
                                      </p:to>
                                    </p:set>
                                    <p:animEffect transition="in" filter="blinds(horizontal)">
                                      <p:cBhvr>
                                        <p:cTn id="24" dur="500"/>
                                        <p:tgtEl>
                                          <p:spTgt spid="5142">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142">
                                            <p:txEl>
                                              <p:pRg st="5" end="5"/>
                                            </p:txEl>
                                          </p:spTgt>
                                        </p:tgtEl>
                                        <p:attrNameLst>
                                          <p:attrName>style.visibility</p:attrName>
                                        </p:attrNameLst>
                                      </p:cBhvr>
                                      <p:to>
                                        <p:strVal val="visible"/>
                                      </p:to>
                                    </p:set>
                                    <p:animEffect transition="in" filter="blinds(horizontal)">
                                      <p:cBhvr>
                                        <p:cTn id="27" dur="500"/>
                                        <p:tgtEl>
                                          <p:spTgt spid="5142">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142">
                                            <p:txEl>
                                              <p:pRg st="6" end="6"/>
                                            </p:txEl>
                                          </p:spTgt>
                                        </p:tgtEl>
                                        <p:attrNameLst>
                                          <p:attrName>style.visibility</p:attrName>
                                        </p:attrNameLst>
                                      </p:cBhvr>
                                      <p:to>
                                        <p:strVal val="visible"/>
                                      </p:to>
                                    </p:set>
                                    <p:animEffect transition="in" filter="blinds(horizontal)">
                                      <p:cBhvr>
                                        <p:cTn id="30" dur="500"/>
                                        <p:tgtEl>
                                          <p:spTgt spid="5142">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142">
                                            <p:txEl>
                                              <p:pRg st="7" end="7"/>
                                            </p:txEl>
                                          </p:spTgt>
                                        </p:tgtEl>
                                        <p:attrNameLst>
                                          <p:attrName>style.visibility</p:attrName>
                                        </p:attrNameLst>
                                      </p:cBhvr>
                                      <p:to>
                                        <p:strVal val="visible"/>
                                      </p:to>
                                    </p:set>
                                    <p:animEffect transition="in" filter="blinds(horizontal)">
                                      <p:cBhvr>
                                        <p:cTn id="33" dur="500"/>
                                        <p:tgtEl>
                                          <p:spTgt spid="5142">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142">
                                            <p:txEl>
                                              <p:pRg st="8" end="8"/>
                                            </p:txEl>
                                          </p:spTgt>
                                        </p:tgtEl>
                                        <p:attrNameLst>
                                          <p:attrName>style.visibility</p:attrName>
                                        </p:attrNameLst>
                                      </p:cBhvr>
                                      <p:to>
                                        <p:strVal val="visible"/>
                                      </p:to>
                                    </p:set>
                                    <p:animEffect transition="in" filter="blinds(horizontal)">
                                      <p:cBhvr>
                                        <p:cTn id="36" dur="500"/>
                                        <p:tgtEl>
                                          <p:spTgt spid="514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145">
                                            <p:txEl>
                                              <p:pRg st="2" end="2"/>
                                            </p:txEl>
                                          </p:spTgt>
                                        </p:tgtEl>
                                        <p:attrNameLst>
                                          <p:attrName>style.visibility</p:attrName>
                                        </p:attrNameLst>
                                      </p:cBhvr>
                                      <p:to>
                                        <p:strVal val="visible"/>
                                      </p:to>
                                    </p:set>
                                    <p:animEffect transition="in" filter="blinds(horizontal)">
                                      <p:cBhvr>
                                        <p:cTn id="41" dur="500"/>
                                        <p:tgtEl>
                                          <p:spTgt spid="5145">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145">
                                            <p:txEl>
                                              <p:pRg st="3" end="3"/>
                                            </p:txEl>
                                          </p:spTgt>
                                        </p:tgtEl>
                                        <p:attrNameLst>
                                          <p:attrName>style.visibility</p:attrName>
                                        </p:attrNameLst>
                                      </p:cBhvr>
                                      <p:to>
                                        <p:strVal val="visible"/>
                                      </p:to>
                                    </p:set>
                                    <p:animEffect transition="in" filter="blinds(horizontal)">
                                      <p:cBhvr>
                                        <p:cTn id="44" dur="500"/>
                                        <p:tgtEl>
                                          <p:spTgt spid="5145">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145">
                                            <p:txEl>
                                              <p:pRg st="4" end="4"/>
                                            </p:txEl>
                                          </p:spTgt>
                                        </p:tgtEl>
                                        <p:attrNameLst>
                                          <p:attrName>style.visibility</p:attrName>
                                        </p:attrNameLst>
                                      </p:cBhvr>
                                      <p:to>
                                        <p:strVal val="visible"/>
                                      </p:to>
                                    </p:set>
                                    <p:animEffect transition="in" filter="blinds(horizontal)">
                                      <p:cBhvr>
                                        <p:cTn id="47" dur="500"/>
                                        <p:tgtEl>
                                          <p:spTgt spid="5145">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5145">
                                            <p:txEl>
                                              <p:pRg st="5" end="5"/>
                                            </p:txEl>
                                          </p:spTgt>
                                        </p:tgtEl>
                                        <p:attrNameLst>
                                          <p:attrName>style.visibility</p:attrName>
                                        </p:attrNameLst>
                                      </p:cBhvr>
                                      <p:to>
                                        <p:strVal val="visible"/>
                                      </p:to>
                                    </p:set>
                                    <p:animEffect transition="in" filter="blinds(horizontal)">
                                      <p:cBhvr>
                                        <p:cTn id="50" dur="500"/>
                                        <p:tgtEl>
                                          <p:spTgt spid="5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64516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明喻的表现形式各异但它们所起的修辞作用和语言效果无不生动、具体、形象，因而留给读者隽永深长、耐人寻味的艺术魅力。</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10071100" cy="82994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生动形象的明</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喻</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语义上的修辞格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457200" y="1844675"/>
            <a:ext cx="11322050" cy="4015105"/>
          </a:xfrm>
          <a:prstGeom prst="rect">
            <a:avLst/>
          </a:prstGeom>
          <a:solidFill>
            <a:srgbClr val="1A2D44"/>
          </a:solidFill>
          <a:effectLst>
            <a:innerShdw blurRad="114300">
              <a:prstClr val="black"/>
            </a:innerShdw>
          </a:effectLst>
        </p:spPr>
        <p:txBody>
          <a:bodyPr wrap="square" rtlCol="0" anchor="t">
            <a:spAutoFit/>
          </a:bodyPr>
          <a:p>
            <a:pPr algn="l" fontAlgn="auto">
              <a:lnSpc>
                <a:spcPts val="3400"/>
              </a:lnSpc>
              <a:buClrTx/>
              <a:buSzTx/>
              <a:buFontTx/>
            </a:pPr>
            <a:r>
              <a:rPr lang="en-US" altLang="zh-CN" sz="2000">
                <a:solidFill>
                  <a:schemeClr val="bg1"/>
                </a:solidFill>
                <a:latin typeface="Times New Roman" panose="02020603050405020304" pitchFamily="18" charset="0"/>
                <a:cs typeface="Times New Roman" panose="02020603050405020304" pitchFamily="18" charset="0"/>
              </a:rPr>
              <a:t>1. </a:t>
            </a:r>
            <a:r>
              <a:rPr lang="zh-CN" altLang="en-US" sz="2000">
                <a:solidFill>
                  <a:schemeClr val="bg1"/>
                </a:solidFill>
                <a:latin typeface="Times New Roman" panose="02020603050405020304" pitchFamily="18" charset="0"/>
                <a:cs typeface="Times New Roman" panose="02020603050405020304" pitchFamily="18" charset="0"/>
              </a:rPr>
              <a:t>Finally I managed to put my whole head into it，</a:t>
            </a:r>
            <a:r>
              <a:rPr lang="zh-CN" altLang="en-US" sz="2000" u="sng">
                <a:solidFill>
                  <a:srgbClr val="FF0000"/>
                </a:solidFill>
                <a:latin typeface="Times New Roman" panose="02020603050405020304" pitchFamily="18" charset="0"/>
                <a:cs typeface="Times New Roman" panose="02020603050405020304" pitchFamily="18" charset="0"/>
              </a:rPr>
              <a:t>lik</a:t>
            </a:r>
            <a:r>
              <a:rPr lang="zh-CN" altLang="en-US" sz="2000" u="sng">
                <a:solidFill>
                  <a:schemeClr val="bg1"/>
                </a:solidFill>
                <a:latin typeface="Times New Roman" panose="02020603050405020304" pitchFamily="18" charset="0"/>
                <a:cs typeface="Times New Roman" panose="02020603050405020304" pitchFamily="18" charset="0"/>
              </a:rPr>
              <a:t>e a cork</a:t>
            </a:r>
            <a:r>
              <a:rPr lang="en-US" altLang="zh-CN" sz="2000" u="sng">
                <a:solidFill>
                  <a:schemeClr val="bg1"/>
                </a:solidFill>
                <a:latin typeface="Times New Roman" panose="02020603050405020304" pitchFamily="18" charset="0"/>
                <a:cs typeface="Times New Roman" panose="02020603050405020304" pitchFamily="18" charset="0"/>
              </a:rPr>
              <a:t> </a:t>
            </a:r>
            <a:r>
              <a:rPr lang="zh-CN" altLang="en-US" sz="2000" u="sng">
                <a:solidFill>
                  <a:schemeClr val="bg1"/>
                </a:solidFill>
                <a:latin typeface="Times New Roman" panose="02020603050405020304" pitchFamily="18" charset="0"/>
                <a:cs typeface="Times New Roman" panose="02020603050405020304" pitchFamily="18" charset="0"/>
              </a:rPr>
              <a:t>forced into a bottle</a:t>
            </a:r>
            <a:r>
              <a:rPr lang="zh-CN" altLang="en-US" sz="20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rPr>
              <a:t>（2021年1月南瓜卡头-原文）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最后，我把整个头都塞了进去，就像塞进瓶子里的软木塞一样。</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3400"/>
              </a:lnSpc>
              <a:buClrTx/>
              <a:buSzTx/>
              <a:buFontTx/>
            </a:pPr>
            <a:r>
              <a:rPr lang="en-US" altLang="zh-CN" sz="2000">
                <a:solidFill>
                  <a:schemeClr val="bg1"/>
                </a:solidFill>
                <a:latin typeface="Times New Roman" panose="02020603050405020304" pitchFamily="18" charset="0"/>
                <a:cs typeface="Times New Roman" panose="02020603050405020304" pitchFamily="18" charset="0"/>
              </a:rPr>
              <a:t>2. </a:t>
            </a:r>
            <a:r>
              <a:rPr lang="zh-CN" altLang="en-US" sz="2000">
                <a:solidFill>
                  <a:schemeClr val="bg1"/>
                </a:solidFill>
                <a:latin typeface="Times New Roman" panose="02020603050405020304" pitchFamily="18" charset="0"/>
                <a:cs typeface="Times New Roman" panose="02020603050405020304" pitchFamily="18" charset="0"/>
              </a:rPr>
              <a:t>The house seemed quiet </a:t>
            </a:r>
            <a:r>
              <a:rPr lang="zh-CN" altLang="en-US" sz="2000" u="sng">
                <a:solidFill>
                  <a:srgbClr val="FF0000"/>
                </a:solidFill>
                <a:latin typeface="Times New Roman" panose="02020603050405020304" pitchFamily="18" charset="0"/>
                <a:cs typeface="Times New Roman" panose="02020603050405020304" pitchFamily="18" charset="0"/>
              </a:rPr>
              <a:t>as </a:t>
            </a:r>
            <a:r>
              <a:rPr lang="zh-CN" altLang="en-US" sz="2000" u="sng">
                <a:solidFill>
                  <a:schemeClr val="bg1"/>
                </a:solidFill>
                <a:latin typeface="Times New Roman" panose="02020603050405020304" pitchFamily="18" charset="0"/>
                <a:cs typeface="Times New Roman" panose="02020603050405020304" pitchFamily="18" charset="0"/>
              </a:rPr>
              <a:t>a tomb</a:t>
            </a:r>
            <a:r>
              <a:rPr lang="zh-CN" altLang="en-US" sz="2000">
                <a:solidFill>
                  <a:schemeClr val="bg1"/>
                </a:solidFill>
                <a:latin typeface="Times New Roman" panose="02020603050405020304" pitchFamily="18" charset="0"/>
                <a:cs typeface="Times New Roman" panose="02020603050405020304" pitchFamily="18" charset="0"/>
              </a:rPr>
              <a:t> without the boy living there.</a:t>
            </a:r>
            <a:r>
              <a:rPr lang="zh-CN" altLang="en-US" sz="1400">
                <a:solidFill>
                  <a:schemeClr val="bg1"/>
                </a:solidFill>
                <a:latin typeface="Times New Roman" panose="02020603050405020304" pitchFamily="18" charset="0"/>
                <a:cs typeface="Times New Roman" panose="02020603050405020304" pitchFamily="18" charset="0"/>
              </a:rPr>
              <a:t>（2020.01为狗找伴-原文）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zh-CN" altLang="en-US" sz="2000">
                <a:solidFill>
                  <a:schemeClr val="bg1"/>
                </a:solidFill>
                <a:latin typeface="Times New Roman" panose="02020603050405020304" pitchFamily="18" charset="0"/>
                <a:cs typeface="Times New Roman" panose="02020603050405020304" pitchFamily="18" charset="0"/>
              </a:rPr>
              <a:t> </a:t>
            </a: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没有那个男孩住在那里，那房子似乎安静得像一座坟墓。</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3400"/>
              </a:lnSpc>
              <a:buClrTx/>
              <a:buSzTx/>
              <a:buFontTx/>
            </a:pPr>
            <a:r>
              <a:rPr lang="en-US" altLang="zh-CN" sz="2000">
                <a:solidFill>
                  <a:schemeClr val="bg1"/>
                </a:solidFill>
                <a:latin typeface="Times New Roman" panose="02020603050405020304" pitchFamily="18" charset="0"/>
                <a:cs typeface="Times New Roman" panose="02020603050405020304" pitchFamily="18" charset="0"/>
              </a:rPr>
              <a:t>3. </a:t>
            </a:r>
            <a:r>
              <a:rPr lang="zh-CN" altLang="en-US" sz="2000">
                <a:solidFill>
                  <a:schemeClr val="bg1"/>
                </a:solidFill>
                <a:latin typeface="Times New Roman" panose="02020603050405020304" pitchFamily="18" charset="0"/>
                <a:cs typeface="Times New Roman" panose="02020603050405020304" pitchFamily="18" charset="0"/>
              </a:rPr>
              <a:t>It looked </a:t>
            </a:r>
            <a:r>
              <a:rPr lang="zh-CN" altLang="en-US" sz="2000" u="sng">
                <a:solidFill>
                  <a:srgbClr val="FF0000"/>
                </a:solidFill>
                <a:latin typeface="Times New Roman" panose="02020603050405020304" pitchFamily="18" charset="0"/>
                <a:cs typeface="Times New Roman" panose="02020603050405020304" pitchFamily="18" charset="0"/>
              </a:rPr>
              <a:t>like</a:t>
            </a:r>
            <a:r>
              <a:rPr lang="zh-CN" altLang="en-US" sz="2000" u="sng">
                <a:solidFill>
                  <a:schemeClr val="bg1"/>
                </a:solidFill>
                <a:latin typeface="Times New Roman" panose="02020603050405020304" pitchFamily="18" charset="0"/>
                <a:cs typeface="Times New Roman" panose="02020603050405020304" pitchFamily="18" charset="0"/>
              </a:rPr>
              <a:t> a beautiful woven blanket spread out upon the ground just for us</a:t>
            </a:r>
            <a:r>
              <a:rPr lang="zh-CN" altLang="en-US" sz="20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sym typeface="+mn-ea"/>
              </a:rPr>
              <a:t>（2018.06父子寻路-原文）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它看起来就像一条美丽的编织毯子，为我们在地面上铺开。</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4.</a:t>
            </a:r>
            <a:r>
              <a:rPr lang="zh-CN" altLang="en-US" sz="2000">
                <a:solidFill>
                  <a:schemeClr val="bg1"/>
                </a:solidFill>
                <a:latin typeface="Times New Roman" panose="02020603050405020304" pitchFamily="18" charset="0"/>
                <a:cs typeface="Times New Roman" panose="02020603050405020304" pitchFamily="18" charset="0"/>
              </a:rPr>
              <a:t>“Where have you been? We saw your bicycle on the road. ”His friend asked and these words</a:t>
            </a:r>
            <a:r>
              <a:rPr lang="zh-CN" altLang="en-US" sz="2000" u="sng">
                <a:solidFill>
                  <a:srgbClr val="FF0000"/>
                </a:solidFill>
                <a:latin typeface="Times New Roman" panose="02020603050405020304" pitchFamily="18" charset="0"/>
                <a:cs typeface="Times New Roman" panose="02020603050405020304" pitchFamily="18" charset="0"/>
              </a:rPr>
              <a:t> like</a:t>
            </a:r>
            <a:r>
              <a:rPr lang="zh-CN" altLang="en-US" sz="2000" u="sng">
                <a:solidFill>
                  <a:schemeClr val="bg1"/>
                </a:solidFill>
                <a:latin typeface="Times New Roman" panose="02020603050405020304" pitchFamily="18" charset="0"/>
                <a:cs typeface="Times New Roman" panose="02020603050405020304" pitchFamily="18" charset="0"/>
              </a:rPr>
              <a:t> a ray of sunshine </a:t>
            </a:r>
            <a:r>
              <a:rPr lang="zh-CN" altLang="en-US" sz="2000">
                <a:solidFill>
                  <a:schemeClr val="bg1"/>
                </a:solidFill>
                <a:latin typeface="Times New Roman" panose="02020603050405020304" pitchFamily="18" charset="0"/>
                <a:cs typeface="Times New Roman" panose="02020603050405020304" pitchFamily="18" charset="0"/>
              </a:rPr>
              <a:t>warmed his heart. </a:t>
            </a:r>
            <a:r>
              <a:rPr lang="zh-CN" altLang="en-US" sz="1400">
                <a:solidFill>
                  <a:schemeClr val="bg1"/>
                </a:solidFill>
                <a:latin typeface="Times New Roman" panose="02020603050405020304" pitchFamily="18" charset="0"/>
                <a:cs typeface="Times New Roman" panose="02020603050405020304" pitchFamily="18" charset="0"/>
                <a:sym typeface="+mn-ea"/>
              </a:rPr>
              <a:t>（2017.06 狼口脱险-续写）</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zh-CN" altLang="en-US" sz="2000">
                <a:solidFill>
                  <a:schemeClr val="bg1"/>
                </a:solidFill>
                <a:latin typeface="Times New Roman" panose="02020603050405020304" pitchFamily="18" charset="0"/>
                <a:cs typeface="Times New Roman" panose="02020603050405020304" pitchFamily="18" charset="0"/>
              </a:rPr>
              <a:t>“你到哪儿去了?</a:t>
            </a: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我们在路上看到你的自行车了。”他的朋友问，这些话像一缕阳光温暖了他的心。</a:t>
            </a:r>
            <a:endParaRPr lang="zh-CN" altLang="en-US" sz="2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92200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ct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规划宏观语篇模式结构图</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拉波夫（Labov,1927）关于叙事结构的分析模式</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3"/>
            </p:custDataLst>
          </p:nvPr>
        </p:nvGraphicFramePr>
        <p:xfrm>
          <a:off x="640080" y="1083945"/>
          <a:ext cx="10945495" cy="4102100"/>
        </p:xfrm>
        <a:graphic>
          <a:graphicData uri="http://schemas.openxmlformats.org/drawingml/2006/table">
            <a:tbl>
              <a:tblPr firstRow="1" firstCol="1" bandRow="1">
                <a:effectLst/>
                <a:tableStyleId>{5940675A-B579-460E-94D1-54222C63F5DA}</a:tableStyleId>
              </a:tblPr>
              <a:tblGrid>
                <a:gridCol w="1530350"/>
                <a:gridCol w="9415145"/>
              </a:tblGrid>
              <a:tr h="471170">
                <a:tc>
                  <a:txBody>
                    <a:bodyPr/>
                    <a:p>
                      <a:pPr algn="ctr">
                        <a:spcAft>
                          <a:spcPts val="0"/>
                        </a:spcAft>
                      </a:pPr>
                      <a:r>
                        <a:rPr lang="zh-CN" sz="2400" b="1" kern="100" dirty="0">
                          <a:solidFill>
                            <a:sysClr val="window" lastClr="FFFFFF"/>
                          </a:solidFill>
                          <a:effectLst/>
                          <a:latin typeface="黑体" panose="02010609060101010101" pitchFamily="49" charset="-122"/>
                          <a:ea typeface="黑体" panose="02010609060101010101" pitchFamily="49" charset="-122"/>
                        </a:rPr>
                        <a:t>点题</a:t>
                      </a:r>
                      <a:endParaRPr lang="zh-CN" sz="2400" b="1" kern="100" dirty="0">
                        <a:solidFill>
                          <a:sysClr val="window" lastClr="FFFFFF"/>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叙述者在叙述故事前对故事的简要概括。</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680085">
                <a:tc>
                  <a:txBody>
                    <a:bodyPr/>
                    <a:p>
                      <a:pPr algn="ctr">
                        <a:spcAft>
                          <a:spcPts val="0"/>
                        </a:spcAft>
                      </a:pPr>
                      <a:r>
                        <a:rPr lang="zh-CN" sz="2400" b="1" kern="100" dirty="0">
                          <a:solidFill>
                            <a:sysClr val="window" lastClr="FFFFFF"/>
                          </a:solidFill>
                          <a:effectLst/>
                          <a:latin typeface="黑体" panose="02010609060101010101" pitchFamily="49" charset="-122"/>
                          <a:ea typeface="黑体" panose="02010609060101010101" pitchFamily="49" charset="-122"/>
                        </a:rPr>
                        <a:t>指向</a:t>
                      </a:r>
                      <a:endParaRPr lang="zh-CN" sz="2400" b="1" kern="100" dirty="0">
                        <a:solidFill>
                          <a:sysClr val="window" lastClr="FFFFFF"/>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叙述者在故事的开始对时间、地点、人物及其活动或环境的描述。</a:t>
                      </a:r>
                      <a:r>
                        <a:rPr lang="zh-CN" altLang="en-US" sz="2000" b="1" kern="100" dirty="0">
                          <a:solidFill>
                            <a:sysClr val="window" lastClr="FFFFFF"/>
                          </a:solidFill>
                          <a:effectLst/>
                          <a:latin typeface="Times New Roman" panose="02020603050405020304" pitchFamily="18" charset="0"/>
                          <a:ea typeface="宋体" panose="02010600030101010101" pitchFamily="2" charset="-122"/>
                        </a:rPr>
                        <a:t>（铺垫）</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407670">
                <a:tc>
                  <a:txBody>
                    <a:bodyPr/>
                    <a:p>
                      <a:pPr algn="ctr">
                        <a:spcAft>
                          <a:spcPts val="0"/>
                        </a:spcAft>
                      </a:pPr>
                      <a:r>
                        <a:rPr lang="zh-CN" sz="2400" b="1" kern="100" dirty="0">
                          <a:solidFill>
                            <a:sysClr val="window" lastClr="FFFFFF"/>
                          </a:solidFill>
                          <a:effectLst/>
                          <a:latin typeface="黑体" panose="02010609060101010101" pitchFamily="49" charset="-122"/>
                          <a:ea typeface="黑体" panose="02010609060101010101" pitchFamily="49" charset="-122"/>
                        </a:rPr>
                        <a:t>进展</a:t>
                      </a:r>
                      <a:endParaRPr lang="zh-CN" sz="2400" b="1" kern="100" dirty="0">
                        <a:solidFill>
                          <a:sysClr val="window" lastClr="FFFFFF"/>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B554">
                        <a:lumMod val="50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故事本身的发生、事态的发展。</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680720">
                <a:tc>
                  <a:txBody>
                    <a:bodyPr/>
                    <a:p>
                      <a:pPr algn="ctr">
                        <a:spcAft>
                          <a:spcPts val="0"/>
                        </a:spcAft>
                      </a:pPr>
                      <a:r>
                        <a:rPr lang="zh-CN" sz="2400" b="1" kern="100" dirty="0">
                          <a:solidFill>
                            <a:sysClr val="window" lastClr="FFFFFF"/>
                          </a:solidFill>
                          <a:effectLst/>
                          <a:latin typeface="黑体" panose="02010609060101010101" pitchFamily="49" charset="-122"/>
                          <a:ea typeface="黑体" panose="02010609060101010101" pitchFamily="49" charset="-122"/>
                        </a:rPr>
                        <a:t>结局</a:t>
                      </a:r>
                      <a:endParaRPr lang="zh-CN" sz="2400" b="1" kern="100" dirty="0">
                        <a:solidFill>
                          <a:sysClr val="window" lastClr="FFFFFF"/>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B554">
                        <a:lumMod val="50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一系列事件的结束，故事的结果或结局，包括人物的下场、目的的实现或失败等。</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680085">
                <a:tc>
                  <a:txBody>
                    <a:bodyPr/>
                    <a:p>
                      <a:pPr algn="ctr">
                        <a:spcAft>
                          <a:spcPts val="0"/>
                        </a:spcAft>
                      </a:pPr>
                      <a:r>
                        <a:rPr lang="zh-CN" sz="2400" b="1" kern="100" dirty="0">
                          <a:solidFill>
                            <a:srgbClr val="FF0000"/>
                          </a:solidFill>
                          <a:effectLst/>
                          <a:latin typeface="黑体" panose="02010609060101010101" pitchFamily="49" charset="-122"/>
                          <a:ea typeface="黑体" panose="02010609060101010101" pitchFamily="49" charset="-122"/>
                        </a:rPr>
                        <a:t>回应</a:t>
                      </a:r>
                      <a:endParaRPr lang="zh-CN" sz="2400" b="1" kern="100" dirty="0">
                        <a:solidFill>
                          <a:srgbClr val="FF0000"/>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B554">
                        <a:lumMod val="50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在故事的</a:t>
                      </a:r>
                      <a:r>
                        <a:rPr lang="zh-CN" sz="2000" b="1" kern="100" dirty="0">
                          <a:solidFill>
                            <a:srgbClr val="FFFF00"/>
                          </a:solidFill>
                          <a:effectLst/>
                          <a:latin typeface="Times New Roman" panose="02020603050405020304" pitchFamily="18" charset="0"/>
                          <a:ea typeface="宋体" panose="02010600030101010101" pitchFamily="2" charset="-122"/>
                        </a:rPr>
                        <a:t>结尾、用一两句话来</a:t>
                      </a:r>
                      <a:r>
                        <a:rPr lang="zh-CN" sz="2000" b="1" kern="100" dirty="0">
                          <a:solidFill>
                            <a:srgbClr val="FF0000"/>
                          </a:solidFill>
                          <a:effectLst/>
                          <a:latin typeface="Times New Roman" panose="02020603050405020304" pitchFamily="18" charset="0"/>
                          <a:ea typeface="宋体" panose="02010600030101010101" pitchFamily="2" charset="-122"/>
                        </a:rPr>
                        <a:t>接应主题</a:t>
                      </a:r>
                      <a:r>
                        <a:rPr lang="zh-CN" sz="2000" b="1" kern="100" dirty="0">
                          <a:solidFill>
                            <a:srgbClr val="FFFF00"/>
                          </a:solidFill>
                          <a:effectLst/>
                          <a:latin typeface="Times New Roman" panose="02020603050405020304" pitchFamily="18" charset="0"/>
                          <a:ea typeface="宋体" panose="02010600030101010101" pitchFamily="2" charset="-122"/>
                        </a:rPr>
                        <a:t>，使听者对叙述有一个完整的了解，对故事有一个有头有尾的满意感</a:t>
                      </a:r>
                      <a:r>
                        <a:rPr lang="zh-CN" sz="2000" b="1" kern="100" dirty="0">
                          <a:solidFill>
                            <a:sysClr val="window" lastClr="FFFFFF"/>
                          </a:solidFill>
                          <a:effectLst/>
                          <a:latin typeface="Times New Roman" panose="02020603050405020304" pitchFamily="18" charset="0"/>
                          <a:ea typeface="宋体" panose="02010600030101010101" pitchFamily="2" charset="-122"/>
                        </a:rPr>
                        <a:t>。</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r h="1182370">
                <a:tc>
                  <a:txBody>
                    <a:bodyPr/>
                    <a:p>
                      <a:pPr algn="ctr">
                        <a:spcAft>
                          <a:spcPts val="0"/>
                        </a:spcAft>
                      </a:pPr>
                      <a:r>
                        <a:rPr lang="zh-CN" sz="2400" b="1" kern="100" dirty="0">
                          <a:solidFill>
                            <a:srgbClr val="FF0000"/>
                          </a:solidFill>
                          <a:effectLst/>
                          <a:latin typeface="黑体" panose="02010609060101010101" pitchFamily="49" charset="-122"/>
                          <a:ea typeface="黑体" panose="02010609060101010101" pitchFamily="49" charset="-122"/>
                        </a:rPr>
                        <a:t>评议</a:t>
                      </a:r>
                      <a:endParaRPr lang="zh-CN" sz="2400" b="1" kern="100" dirty="0">
                        <a:solidFill>
                          <a:srgbClr val="FF0000"/>
                        </a:solidFill>
                        <a:effectLst/>
                        <a:latin typeface="黑体" panose="02010609060101010101" pitchFamily="49" charset="-122"/>
                        <a:ea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B554">
                        <a:lumMod val="50000"/>
                      </a:srgbClr>
                    </a:solidFill>
                  </a:tcPr>
                </a:tc>
                <a:tc>
                  <a:txBody>
                    <a:bodyPr/>
                    <a:p>
                      <a:pPr algn="l">
                        <a:spcAft>
                          <a:spcPts val="0"/>
                        </a:spcAft>
                      </a:pPr>
                      <a:r>
                        <a:rPr lang="zh-CN" sz="2000" b="1" kern="100" dirty="0">
                          <a:solidFill>
                            <a:sysClr val="window" lastClr="FFFFFF"/>
                          </a:solidFill>
                          <a:effectLst/>
                          <a:latin typeface="Times New Roman" panose="02020603050405020304" pitchFamily="18" charset="0"/>
                          <a:ea typeface="宋体" panose="02010600030101010101" pitchFamily="2" charset="-122"/>
                        </a:rPr>
                        <a:t>叙述者对故事发生的原因、故事的要点、叙述故事的目的、动作或人物等的评论。也可表达叙述者对某种情况的看法、态度。评议可用来制造悬念，增强故事的吸引力和感染力。</a:t>
                      </a:r>
                      <a:endParaRPr lang="zh-CN" sz="2000" b="1" kern="100" dirty="0">
                        <a:solidFill>
                          <a:sysClr val="window" lastClr="FFFFFF"/>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lumMod val="75000"/>
                      </a:srgbClr>
                    </a:solidFill>
                  </a:tcPr>
                </a:tc>
              </a:tr>
            </a:tbl>
          </a:graphicData>
        </a:graphic>
      </p:graphicFrame>
      <p:sp>
        <p:nvSpPr>
          <p:cNvPr id="5" name="矩形 4"/>
          <p:cNvSpPr/>
          <p:nvPr/>
        </p:nvSpPr>
        <p:spPr>
          <a:xfrm>
            <a:off x="389255" y="5445125"/>
            <a:ext cx="10914380" cy="1198880"/>
          </a:xfrm>
          <a:prstGeom prst="rect">
            <a:avLst/>
          </a:prstGeom>
        </p:spPr>
        <p:txBody>
          <a:bodyPr wrap="square">
            <a:spAutoFit/>
          </a:bodyPr>
          <a:p>
            <a:r>
              <a:rPr lang="zh-CN" altLang="en-US" sz="2400" b="1" dirty="0">
                <a:solidFill>
                  <a:srgbClr val="FF0000"/>
                </a:solidFill>
              </a:rPr>
              <a:t>       一个完整的叙述的开始点是指向，接着是</a:t>
            </a:r>
            <a:r>
              <a:rPr lang="zh-CN" altLang="en-US" sz="2400" b="1" dirty="0">
                <a:solidFill>
                  <a:srgbClr val="FFFF00"/>
                </a:solidFill>
              </a:rPr>
              <a:t>进展，然后是结局，最后是回应，评议渗透</a:t>
            </a:r>
            <a:r>
              <a:rPr lang="zh-CN" altLang="en-US" sz="2400" b="1" dirty="0">
                <a:solidFill>
                  <a:srgbClr val="FF0000"/>
                </a:solidFill>
              </a:rPr>
              <a:t>在进展和结局之中。</a:t>
            </a:r>
            <a:endParaRPr lang="zh-CN" altLang="en-US" sz="2400" b="1" dirty="0">
              <a:solidFill>
                <a:srgbClr val="FF0000"/>
              </a:solidFill>
            </a:endParaRPr>
          </a:p>
          <a:p>
            <a:r>
              <a:rPr lang="zh-CN" altLang="en-US" sz="2400" b="1" dirty="0">
                <a:solidFill>
                  <a:srgbClr val="FF0000"/>
                </a:solidFill>
              </a:rPr>
              <a:t> </a:t>
            </a:r>
            <a:r>
              <a:rPr lang="en-US" altLang="zh-CN" sz="2400" b="1" dirty="0">
                <a:solidFill>
                  <a:srgbClr val="FF0000"/>
                </a:solidFill>
              </a:rPr>
              <a:t>     </a:t>
            </a:r>
            <a:r>
              <a:rPr lang="zh-CN" altLang="en-US" sz="2400" b="1" dirty="0">
                <a:solidFill>
                  <a:srgbClr val="FF0000"/>
                </a:solidFill>
              </a:rPr>
              <a:t>当然、并不是所有的叙事结构都包括上述完整的六个部分。</a:t>
            </a:r>
            <a:endParaRPr lang="zh-CN" altLang="en-US" sz="2400" b="1" dirty="0">
              <a:solidFill>
                <a:srgbClr val="FF0000"/>
              </a:solidFill>
            </a:endParaRPr>
          </a:p>
        </p:txBody>
      </p:sp>
      <p:sp>
        <p:nvSpPr>
          <p:cNvPr id="6" name="箭头: 下 5"/>
          <p:cNvSpPr/>
          <p:nvPr/>
        </p:nvSpPr>
        <p:spPr>
          <a:xfrm>
            <a:off x="119380" y="2277110"/>
            <a:ext cx="1029970" cy="2939415"/>
          </a:xfrm>
          <a:prstGeom prst="downArrow">
            <a:avLst/>
          </a:prstGeom>
          <a:solidFill>
            <a:srgbClr val="FAC14D"/>
          </a:solidFill>
          <a:ln>
            <a:noFill/>
          </a:ln>
        </p:spPr>
        <p:style>
          <a:lnRef idx="2">
            <a:srgbClr val="2B6F7D">
              <a:shade val="50000"/>
            </a:srgbClr>
          </a:lnRef>
          <a:fillRef idx="1">
            <a:srgbClr val="2B6F7D"/>
          </a:fillRef>
          <a:effectRef idx="0">
            <a:srgbClr val="2B6F7D"/>
          </a:effectRef>
          <a:fontRef idx="minor">
            <a:sysClr val="window" lastClr="FFFFFF"/>
          </a:fontRef>
        </p:style>
        <p:txBody>
          <a:bodyPr rtlCol="0" anchor="ctr"/>
          <a:p>
            <a:pPr algn="ctr"/>
            <a:endParaRPr lang="zh-CN" altLang="en-US"/>
          </a:p>
        </p:txBody>
      </p:sp>
      <p:sp>
        <p:nvSpPr>
          <p:cNvPr id="7" name="文本框 6"/>
          <p:cNvSpPr txBox="1"/>
          <p:nvPr/>
        </p:nvSpPr>
        <p:spPr>
          <a:xfrm>
            <a:off x="389255" y="3362960"/>
            <a:ext cx="490220" cy="953135"/>
          </a:xfrm>
          <a:prstGeom prst="rect">
            <a:avLst/>
          </a:prstGeom>
          <a:noFill/>
        </p:spPr>
        <p:txBody>
          <a:bodyPr wrap="square" rtlCol="0">
            <a:spAutoFit/>
          </a:bodyPr>
          <a:p>
            <a:r>
              <a:rPr lang="zh-CN" altLang="en-US" sz="2800" b="1" dirty="0">
                <a:latin typeface="微软雅黑" panose="020B0503020204020204" pitchFamily="34" charset="-122"/>
                <a:ea typeface="微软雅黑" panose="020B0503020204020204" pitchFamily="34" charset="-122"/>
              </a:rPr>
              <a:t>续</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写</a:t>
            </a:r>
            <a:endParaRPr lang="zh-CN" altLang="en-US" sz="2800" b="1" dirty="0">
              <a:latin typeface="微软雅黑" panose="020B0503020204020204" pitchFamily="34" charset="-122"/>
              <a:ea typeface="微软雅黑" panose="020B0503020204020204" pitchFamily="34" charset="-122"/>
            </a:endParaRPr>
          </a:p>
        </p:txBody>
      </p:sp>
      <p:sp>
        <p:nvSpPr>
          <p:cNvPr id="10" name="对话气泡: 矩形 9"/>
          <p:cNvSpPr/>
          <p:nvPr/>
        </p:nvSpPr>
        <p:spPr>
          <a:xfrm>
            <a:off x="4584065" y="1988820"/>
            <a:ext cx="4514850" cy="1096645"/>
          </a:xfrm>
          <a:prstGeom prst="wedgeRectCallout">
            <a:avLst>
              <a:gd name="adj1" fmla="val -18907"/>
              <a:gd name="adj2" fmla="val 92792"/>
            </a:avLst>
          </a:prstGeom>
          <a:solidFill>
            <a:srgbClr val="FAC14D"/>
          </a:solidFill>
          <a:ln>
            <a:noFill/>
          </a:ln>
        </p:spPr>
        <p:style>
          <a:lnRef idx="2">
            <a:srgbClr val="2B6F7D">
              <a:shade val="50000"/>
            </a:srgbClr>
          </a:lnRef>
          <a:fillRef idx="1">
            <a:srgbClr val="2B6F7D"/>
          </a:fillRef>
          <a:effectRef idx="0">
            <a:srgbClr val="2B6F7D"/>
          </a:effectRef>
          <a:fontRef idx="minor">
            <a:sysClr val="window" lastClr="FFFFFF"/>
          </a:fontRef>
        </p:style>
        <p:txBody>
          <a:bodyPr rtlCol="0" anchor="ctr"/>
          <a:p>
            <a:pPr algn="ctr"/>
            <a:r>
              <a:rPr lang="zh-CN" altLang="en-US" sz="3200" b="1" dirty="0">
                <a:solidFill>
                  <a:srgbClr val="002060"/>
                </a:solidFill>
              </a:rPr>
              <a:t>捕捉伏笔和铺垫</a:t>
            </a:r>
            <a:endParaRPr lang="en-US" altLang="zh-CN" sz="3200" b="1" dirty="0">
              <a:solidFill>
                <a:srgbClr val="002060"/>
              </a:solidFill>
            </a:endParaRPr>
          </a:p>
          <a:p>
            <a:pPr algn="ctr"/>
            <a:r>
              <a:rPr lang="zh-CN" altLang="en-US" sz="3200" b="1" dirty="0">
                <a:solidFill>
                  <a:srgbClr val="002060"/>
                </a:solidFill>
              </a:rPr>
              <a:t>善于发现接应点</a:t>
            </a:r>
            <a:endParaRPr lang="zh-CN" altLang="en-US" sz="3200" b="1" dirty="0">
              <a:solidFill>
                <a:srgbClr val="002060"/>
              </a:solidFill>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5" grpId="0"/>
      <p:bldP spid="6" grpId="0" bldLvl="0" animBg="1"/>
      <p:bldP spid="7" grpId="0"/>
      <p:bldP spid="10"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119888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拟人是一种“静物动化、借物寓情、借物喻人”的修辞技巧，其作用是在于深刻地描写事物，充分地抒发感情。人们在情感强烈的时候，把情感融化在所描写的对象之中，使其对当时的情景产生真切的共鸣。把“物”刻画成“人”，使人们不仅看到了“物”一时的外部形态，而且重在表现某种思想、精神、情操等内在实质。</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904095" cy="82994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栩栩如生的</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拟人</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语义上的修辞格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en-US" altLang="zh-CN"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349250" y="2204720"/>
            <a:ext cx="11492865" cy="4523105"/>
          </a:xfrm>
          <a:prstGeom prst="rect">
            <a:avLst/>
          </a:prstGeom>
          <a:solidFill>
            <a:srgbClr val="1A2D44"/>
          </a:solidFill>
          <a:effectLst>
            <a:innerShdw blurRad="114300">
              <a:prstClr val="black"/>
            </a:innerShdw>
          </a:effectLst>
        </p:spPr>
        <p:txBody>
          <a:bodyPr wrap="square" rtlCol="0" anchor="t">
            <a:spAutoFit/>
          </a:bodyPr>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1. </a:t>
            </a:r>
            <a:r>
              <a:rPr sz="2000">
                <a:solidFill>
                  <a:schemeClr val="bg1"/>
                </a:solidFill>
                <a:latin typeface="Times New Roman" panose="02020603050405020304" pitchFamily="18" charset="0"/>
                <a:cs typeface="Times New Roman" panose="02020603050405020304" pitchFamily="18" charset="0"/>
              </a:rPr>
              <a:t>My excitement was </a:t>
            </a:r>
            <a:r>
              <a:rPr sz="2000" u="sng">
                <a:solidFill>
                  <a:schemeClr val="bg1"/>
                </a:solidFill>
                <a:latin typeface="Times New Roman" panose="02020603050405020304" pitchFamily="18" charset="0"/>
                <a:cs typeface="Times New Roman" panose="02020603050405020304" pitchFamily="18" charset="0"/>
              </a:rPr>
              <a:t>short-lived</a:t>
            </a:r>
            <a:r>
              <a:rPr sz="20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rPr>
              <a:t>（2021年1月南瓜卡头-原文）</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我的兴奋是短命的。</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2. </a:t>
            </a:r>
            <a:r>
              <a:rPr lang="zh-CN" altLang="en-US" sz="2000">
                <a:solidFill>
                  <a:schemeClr val="bg1"/>
                </a:solidFill>
                <a:latin typeface="Times New Roman" panose="02020603050405020304" pitchFamily="18" charset="0"/>
                <a:cs typeface="Times New Roman" panose="02020603050405020304" pitchFamily="18" charset="0"/>
              </a:rPr>
              <a:t>It was so peaceful and quiet and the colors of the brown rocks, the deep green pine trees, and the late afternoon sun mixed to </a:t>
            </a:r>
            <a:r>
              <a:rPr lang="zh-CN" altLang="en-US" sz="2000" u="sng">
                <a:solidFill>
                  <a:schemeClr val="bg1"/>
                </a:solidFill>
                <a:latin typeface="Times New Roman" panose="02020603050405020304" pitchFamily="18" charset="0"/>
                <a:cs typeface="Times New Roman" panose="02020603050405020304" pitchFamily="18" charset="0"/>
              </a:rPr>
              <a:t>create</a:t>
            </a:r>
            <a:r>
              <a:rPr lang="zh-CN" altLang="en-US" sz="2000">
                <a:solidFill>
                  <a:schemeClr val="bg1"/>
                </a:solidFill>
                <a:latin typeface="Times New Roman" panose="02020603050405020304" pitchFamily="18" charset="0"/>
                <a:cs typeface="Times New Roman" panose="02020603050405020304" pitchFamily="18" charset="0"/>
              </a:rPr>
              <a:t> a magic scene. </a:t>
            </a:r>
            <a:r>
              <a:rPr lang="zh-CN" altLang="en-US" sz="1400">
                <a:solidFill>
                  <a:schemeClr val="bg1"/>
                </a:solidFill>
                <a:latin typeface="Times New Roman" panose="02020603050405020304" pitchFamily="18" charset="0"/>
                <a:cs typeface="Times New Roman" panose="02020603050405020304" pitchFamily="18" charset="0"/>
                <a:sym typeface="+mn-ea"/>
              </a:rPr>
              <a:t>（2018.06父子寻路-原文）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这是如此平静和安静，棕色的岩石，深绿色的松树，傍晚的太阳混合在一起创造了一个神奇的景象。</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3. </a:t>
            </a:r>
            <a:r>
              <a:rPr lang="zh-CN" altLang="en-US" sz="2000">
                <a:solidFill>
                  <a:schemeClr val="bg1"/>
                </a:solidFill>
                <a:latin typeface="Times New Roman" panose="02020603050405020304" pitchFamily="18" charset="0"/>
                <a:cs typeface="Times New Roman" panose="02020603050405020304" pitchFamily="18" charset="0"/>
              </a:rPr>
              <a:t>One strange family trip we took when I was eleven </a:t>
            </a:r>
            <a:r>
              <a:rPr lang="zh-CN" altLang="en-US" sz="2000" u="sng">
                <a:solidFill>
                  <a:schemeClr val="bg1"/>
                </a:solidFill>
                <a:latin typeface="Times New Roman" panose="02020603050405020304" pitchFamily="18" charset="0"/>
                <a:cs typeface="Times New Roman" panose="02020603050405020304" pitchFamily="18" charset="0"/>
              </a:rPr>
              <a:t>tells</a:t>
            </a:r>
            <a:r>
              <a:rPr lang="zh-CN" altLang="en-US" sz="2000">
                <a:solidFill>
                  <a:schemeClr val="bg1"/>
                </a:solidFill>
                <a:latin typeface="Times New Roman" panose="02020603050405020304" pitchFamily="18" charset="0"/>
                <a:cs typeface="Times New Roman" panose="02020603050405020304" pitchFamily="18" charset="0"/>
              </a:rPr>
              <a:t> a lot about her.</a:t>
            </a:r>
            <a:r>
              <a:rPr lang="zh-CN" altLang="en-US" sz="1400">
                <a:solidFill>
                  <a:schemeClr val="bg1"/>
                </a:solidFill>
                <a:latin typeface="Times New Roman" panose="02020603050405020304" pitchFamily="18" charset="0"/>
                <a:cs typeface="Times New Roman" panose="02020603050405020304" pitchFamily="18" charset="0"/>
                <a:sym typeface="+mn-ea"/>
              </a:rPr>
              <a:t>（2017.10健忘妈妈旅行记-原文）</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zh-CN" altLang="en-US" sz="2000">
                <a:solidFill>
                  <a:schemeClr val="bg1"/>
                </a:solidFill>
                <a:latin typeface="Times New Roman" panose="02020603050405020304" pitchFamily="18" charset="0"/>
                <a:cs typeface="Times New Roman" panose="02020603050405020304" pitchFamily="18" charset="0"/>
              </a:rPr>
              <a:t> </a:t>
            </a: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我11岁时的一次奇怪的家庭旅行告诉了我很多关于她的事情。</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4. </a:t>
            </a:r>
            <a:r>
              <a:rPr lang="zh-CN" altLang="en-US" sz="2000">
                <a:solidFill>
                  <a:schemeClr val="bg1"/>
                </a:solidFill>
                <a:latin typeface="Times New Roman" panose="02020603050405020304" pitchFamily="18" charset="0"/>
                <a:cs typeface="Times New Roman" panose="02020603050405020304" pitchFamily="18" charset="0"/>
              </a:rPr>
              <a:t>A bright red cloud </a:t>
            </a:r>
            <a:r>
              <a:rPr lang="zh-CN" altLang="en-US" sz="2000" u="sng">
                <a:solidFill>
                  <a:schemeClr val="bg1"/>
                </a:solidFill>
                <a:latin typeface="Times New Roman" panose="02020603050405020304" pitchFamily="18" charset="0"/>
                <a:cs typeface="Times New Roman" panose="02020603050405020304" pitchFamily="18" charset="0"/>
              </a:rPr>
              <a:t>enveloped</a:t>
            </a:r>
            <a:r>
              <a:rPr lang="zh-CN" altLang="en-US" sz="2000">
                <a:solidFill>
                  <a:schemeClr val="bg1"/>
                </a:solidFill>
                <a:latin typeface="Times New Roman" panose="02020603050405020304" pitchFamily="18" charset="0"/>
                <a:cs typeface="Times New Roman" panose="02020603050405020304" pitchFamily="18" charset="0"/>
              </a:rPr>
              <a:t> the animal，and to Mac's relief，it fell back，shaking its head．</a:t>
            </a:r>
            <a:r>
              <a:rPr lang="zh-CN" altLang="en-US" sz="1400">
                <a:solidFill>
                  <a:schemeClr val="bg1"/>
                </a:solidFill>
                <a:latin typeface="Times New Roman" panose="02020603050405020304" pitchFamily="18" charset="0"/>
                <a:cs typeface="Times New Roman" panose="02020603050405020304" pitchFamily="18" charset="0"/>
              </a:rPr>
              <a:t>（2017.06 狼</a:t>
            </a:r>
            <a:r>
              <a:rPr lang="zh-CN" altLang="en-US" sz="1400">
                <a:solidFill>
                  <a:schemeClr val="bg1"/>
                </a:solidFill>
                <a:latin typeface="Times New Roman" panose="02020603050405020304" pitchFamily="18" charset="0"/>
                <a:cs typeface="Times New Roman" panose="02020603050405020304" pitchFamily="18" charset="0"/>
                <a:sym typeface="+mn-ea"/>
              </a:rPr>
              <a:t>口脱险-原文）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一片鲜红的雾笼罩着这只动物，它摇着头向后退去</a:t>
            </a:r>
            <a:r>
              <a:rPr lang="zh-CN" altLang="en-US" sz="2000">
                <a:solidFill>
                  <a:schemeClr val="bg1"/>
                </a:solidFill>
                <a:latin typeface="Times New Roman" panose="02020603050405020304" pitchFamily="18" charset="0"/>
                <a:cs typeface="Times New Roman" panose="02020603050405020304" pitchFamily="18" charset="0"/>
                <a:sym typeface="+mn-ea"/>
              </a:rPr>
              <a:t>，使麦克松了一口气</a:t>
            </a:r>
            <a:r>
              <a:rPr lang="zh-CN" altLang="en-US" sz="2000">
                <a:solidFill>
                  <a:schemeClr val="bg1"/>
                </a:solidFill>
                <a:latin typeface="Times New Roman" panose="02020603050405020304" pitchFamily="18" charset="0"/>
                <a:cs typeface="Times New Roman" panose="02020603050405020304" pitchFamily="18" charset="0"/>
              </a:rPr>
              <a:t>。</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5. </a:t>
            </a:r>
            <a:r>
              <a:rPr lang="zh-CN" altLang="en-US" sz="2000">
                <a:solidFill>
                  <a:schemeClr val="bg1"/>
                </a:solidFill>
                <a:latin typeface="Times New Roman" panose="02020603050405020304" pitchFamily="18" charset="0"/>
                <a:cs typeface="Times New Roman" panose="02020603050405020304" pitchFamily="18" charset="0"/>
              </a:rPr>
              <a:t>As night was beginning to </a:t>
            </a:r>
            <a:r>
              <a:rPr lang="zh-CN" altLang="en-US" sz="2000" u="sng">
                <a:solidFill>
                  <a:schemeClr val="bg1"/>
                </a:solidFill>
                <a:latin typeface="Times New Roman" panose="02020603050405020304" pitchFamily="18" charset="0"/>
                <a:cs typeface="Times New Roman" panose="02020603050405020304" pitchFamily="18" charset="0"/>
              </a:rPr>
              <a:t>fall</a:t>
            </a:r>
            <a:r>
              <a:rPr lang="zh-CN" altLang="en-US" sz="2000">
                <a:solidFill>
                  <a:schemeClr val="bg1"/>
                </a:solidFill>
                <a:latin typeface="Times New Roman" panose="02020603050405020304" pitchFamily="18" charset="0"/>
                <a:cs typeface="Times New Roman" panose="02020603050405020304" pitchFamily="18" charset="0"/>
              </a:rPr>
              <a:t>, Jane was so tired that she had to stop for the night. </a:t>
            </a:r>
            <a:r>
              <a:rPr lang="zh-CN" altLang="en-US" sz="2000">
                <a:solidFill>
                  <a:schemeClr val="bg1"/>
                </a:solidFill>
                <a:latin typeface="Times New Roman" panose="02020603050405020304" pitchFamily="18" charset="0"/>
                <a:cs typeface="Times New Roman" panose="02020603050405020304" pitchFamily="18" charset="0"/>
                <a:sym typeface="+mn-ea"/>
              </a:rPr>
              <a:t>（</a:t>
            </a:r>
            <a:r>
              <a:rPr lang="zh-CN" altLang="en-US" sz="1400">
                <a:solidFill>
                  <a:schemeClr val="bg1"/>
                </a:solidFill>
                <a:latin typeface="Times New Roman" panose="02020603050405020304" pitchFamily="18" charset="0"/>
                <a:cs typeface="Times New Roman" panose="02020603050405020304" pitchFamily="18" charset="0"/>
                <a:sym typeface="+mn-ea"/>
              </a:rPr>
              <a:t>201</a:t>
            </a:r>
            <a:r>
              <a:rPr lang="en-US" altLang="zh-CN" sz="1400">
                <a:solidFill>
                  <a:schemeClr val="bg1"/>
                </a:solidFill>
                <a:latin typeface="Times New Roman" panose="02020603050405020304" pitchFamily="18" charset="0"/>
                <a:cs typeface="Times New Roman" panose="02020603050405020304" pitchFamily="18" charset="0"/>
                <a:sym typeface="+mn-ea"/>
              </a:rPr>
              <a:t>6</a:t>
            </a:r>
            <a:r>
              <a:rPr lang="zh-CN" altLang="en-US" sz="1400">
                <a:solidFill>
                  <a:schemeClr val="bg1"/>
                </a:solidFill>
                <a:latin typeface="Times New Roman" panose="02020603050405020304" pitchFamily="18" charset="0"/>
                <a:cs typeface="Times New Roman" panose="02020603050405020304" pitchFamily="18" charset="0"/>
                <a:sym typeface="+mn-ea"/>
              </a:rPr>
              <a:t>.</a:t>
            </a:r>
            <a:r>
              <a:rPr lang="en-US" altLang="zh-CN" sz="1400">
                <a:solidFill>
                  <a:schemeClr val="bg1"/>
                </a:solidFill>
                <a:latin typeface="Times New Roman" panose="02020603050405020304" pitchFamily="18" charset="0"/>
                <a:cs typeface="Times New Roman" panose="02020603050405020304" pitchFamily="18" charset="0"/>
                <a:sym typeface="+mn-ea"/>
              </a:rPr>
              <a:t>10</a:t>
            </a:r>
            <a:r>
              <a:rPr lang="zh-CN" altLang="en-US" sz="1400">
                <a:solidFill>
                  <a:schemeClr val="bg1"/>
                </a:solidFill>
                <a:latin typeface="Times New Roman" panose="02020603050405020304" pitchFamily="18" charset="0"/>
                <a:cs typeface="Times New Roman" panose="02020603050405020304" pitchFamily="18" charset="0"/>
                <a:sym typeface="+mn-ea"/>
              </a:rPr>
              <a:t> 丛林逃生-原文）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夜幕降临时，简太累了，只好停下来过夜。</a:t>
            </a:r>
            <a:endParaRPr lang="zh-CN" altLang="en-US" sz="2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27125" y="949960"/>
            <a:ext cx="10800715" cy="92202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夸张的目的在于突出事物的本质，加强语言的感染力，激起人们的想象力，达到一种严肃而又滑稽的效果。</a:t>
            </a:r>
            <a:endParaRPr lang="zh-CN" altLang="en-US" b="1">
              <a:solidFill>
                <a:srgbClr val="FFFF00"/>
              </a:solidFill>
              <a:latin typeface="微软雅黑" panose="020B0503020204020204" pitchFamily="34" charset="-122"/>
              <a:ea typeface="微软雅黑" panose="020B0503020204020204"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用于描写：基于实际·超越实际，增加文章的生动性、趣味性、可读性和艺术感染力。</a:t>
            </a:r>
            <a:endParaRPr lang="zh-CN" altLang="en-US" b="1">
              <a:solidFill>
                <a:srgbClr val="FFFF00"/>
              </a:solidFill>
              <a:latin typeface="微软雅黑" panose="020B0503020204020204" pitchFamily="34" charset="-122"/>
              <a:ea typeface="微软雅黑" panose="020B0503020204020204"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用于说理：揭示事物的本质，突出事物的特征，生动形象地揭示事情的本质，从而引起读者强烈的认同感。</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933940" cy="82994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言过其实的夸张</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语义上的修辞格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a:p>
            <a:pPr algn="l"/>
            <a:endPar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391795" y="1916430"/>
            <a:ext cx="11455400" cy="4251325"/>
          </a:xfrm>
          <a:prstGeom prst="rect">
            <a:avLst/>
          </a:prstGeom>
          <a:solidFill>
            <a:srgbClr val="1A2D44"/>
          </a:solidFill>
          <a:effectLst>
            <a:innerShdw blurRad="114300">
              <a:prstClr val="black"/>
            </a:innerShdw>
          </a:effectLst>
        </p:spPr>
        <p:txBody>
          <a:bodyPr wrap="square" rtlCol="0" anchor="t">
            <a:spAutoFit/>
          </a:bodyPr>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1. </a:t>
            </a:r>
            <a:r>
              <a:rPr sz="2000">
                <a:solidFill>
                  <a:schemeClr val="bg1"/>
                </a:solidFill>
                <a:latin typeface="Times New Roman" panose="02020603050405020304" pitchFamily="18" charset="0"/>
                <a:cs typeface="Times New Roman" panose="02020603050405020304" pitchFamily="18" charset="0"/>
              </a:rPr>
              <a:t>Not this polar bear though</a:t>
            </a:r>
            <a:r>
              <a:rPr lang="en-US" sz="2000">
                <a:solidFill>
                  <a:schemeClr val="bg1"/>
                </a:solidFill>
                <a:latin typeface="Times New Roman" panose="02020603050405020304" pitchFamily="18" charset="0"/>
                <a:cs typeface="Times New Roman" panose="02020603050405020304" pitchFamily="18" charset="0"/>
              </a:rPr>
              <a:t> </a:t>
            </a:r>
            <a:r>
              <a:rPr sz="2000">
                <a:solidFill>
                  <a:schemeClr val="bg1"/>
                </a:solidFill>
                <a:latin typeface="Times New Roman" panose="02020603050405020304" pitchFamily="18" charset="0"/>
                <a:cs typeface="Times New Roman" panose="02020603050405020304" pitchFamily="18" charset="0"/>
              </a:rPr>
              <a:t>-</a:t>
            </a:r>
            <a:r>
              <a:rPr lang="en-US" sz="2000">
                <a:solidFill>
                  <a:schemeClr val="bg1"/>
                </a:solidFill>
                <a:latin typeface="Times New Roman" panose="02020603050405020304" pitchFamily="18" charset="0"/>
                <a:cs typeface="Times New Roman" panose="02020603050405020304" pitchFamily="18" charset="0"/>
              </a:rPr>
              <a:t> </a:t>
            </a:r>
            <a:r>
              <a:rPr sz="2000">
                <a:solidFill>
                  <a:schemeClr val="bg1"/>
                </a:solidFill>
                <a:latin typeface="Times New Roman" panose="02020603050405020304" pitchFamily="18" charset="0"/>
                <a:cs typeface="Times New Roman" panose="02020603050405020304" pitchFamily="18" charset="0"/>
              </a:rPr>
              <a:t>he just kept trying to tear down the fence with his </a:t>
            </a:r>
            <a:r>
              <a:rPr sz="2000" u="sng">
                <a:solidFill>
                  <a:schemeClr val="bg1"/>
                </a:solidFill>
                <a:latin typeface="Times New Roman" panose="02020603050405020304" pitchFamily="18" charset="0"/>
                <a:cs typeface="Times New Roman" panose="02020603050405020304" pitchFamily="18" charset="0"/>
              </a:rPr>
              <a:t>massive</a:t>
            </a:r>
            <a:r>
              <a:rPr sz="2000">
                <a:solidFill>
                  <a:schemeClr val="bg1"/>
                </a:solidFill>
                <a:latin typeface="Times New Roman" panose="02020603050405020304" pitchFamily="18" charset="0"/>
                <a:cs typeface="Times New Roman" panose="02020603050405020304" pitchFamily="18" charset="0"/>
              </a:rPr>
              <a:t> paws</a:t>
            </a:r>
            <a:r>
              <a:rPr lang="zh-CN" altLang="en-US" sz="20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rPr>
              <a:t>（202</a:t>
            </a:r>
            <a:r>
              <a:rPr lang="en-US" altLang="zh-CN" sz="1400">
                <a:solidFill>
                  <a:schemeClr val="bg1"/>
                </a:solidFill>
                <a:latin typeface="Times New Roman" panose="02020603050405020304" pitchFamily="18" charset="0"/>
                <a:cs typeface="Times New Roman" panose="02020603050405020304" pitchFamily="18" charset="0"/>
              </a:rPr>
              <a:t>0</a:t>
            </a:r>
            <a:r>
              <a:rPr lang="zh-CN" altLang="en-US" sz="1400">
                <a:solidFill>
                  <a:schemeClr val="bg1"/>
                </a:solidFill>
                <a:latin typeface="Times New Roman" panose="02020603050405020304" pitchFamily="18" charset="0"/>
                <a:cs typeface="Times New Roman" panose="02020603050405020304" pitchFamily="18" charset="0"/>
              </a:rPr>
              <a:t>年</a:t>
            </a:r>
            <a:r>
              <a:rPr lang="en-US" altLang="zh-CN" sz="1400">
                <a:solidFill>
                  <a:schemeClr val="bg1"/>
                </a:solidFill>
                <a:latin typeface="Times New Roman" panose="02020603050405020304" pitchFamily="18" charset="0"/>
                <a:cs typeface="Times New Roman" panose="02020603050405020304" pitchFamily="18" charset="0"/>
              </a:rPr>
              <a:t>7</a:t>
            </a:r>
            <a:r>
              <a:rPr lang="zh-CN" altLang="en-US" sz="1400">
                <a:solidFill>
                  <a:schemeClr val="bg1"/>
                </a:solidFill>
                <a:latin typeface="Times New Roman" panose="02020603050405020304" pitchFamily="18" charset="0"/>
                <a:cs typeface="Times New Roman" panose="02020603050405020304" pitchFamily="18" charset="0"/>
              </a:rPr>
              <a:t>月和北极熊面对面</a:t>
            </a:r>
            <a:r>
              <a:rPr lang="en-US" altLang="zh-CN" sz="1400">
                <a:solidFill>
                  <a:schemeClr val="bg1"/>
                </a:solidFill>
                <a:latin typeface="Times New Roman" panose="02020603050405020304" pitchFamily="18" charset="0"/>
                <a:cs typeface="Times New Roman" panose="02020603050405020304" pitchFamily="18" charset="0"/>
              </a:rPr>
              <a:t>-</a:t>
            </a:r>
            <a:r>
              <a:rPr lang="zh-CN" altLang="en-US" sz="1400">
                <a:solidFill>
                  <a:schemeClr val="bg1"/>
                </a:solidFill>
                <a:latin typeface="Times New Roman" panose="02020603050405020304" pitchFamily="18" charset="0"/>
                <a:cs typeface="Times New Roman" panose="02020603050405020304" pitchFamily="18" charset="0"/>
              </a:rPr>
              <a:t>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zh-CN" altLang="en-US" sz="2000">
                <a:solidFill>
                  <a:schemeClr val="bg1"/>
                </a:solidFill>
                <a:latin typeface="Times New Roman" panose="02020603050405020304" pitchFamily="18" charset="0"/>
                <a:cs typeface="Times New Roman" panose="02020603050405020304" pitchFamily="18" charset="0"/>
              </a:rPr>
              <a:t>（这些措施）然而对这只北极熊</a:t>
            </a:r>
            <a:r>
              <a:rPr lang="zh-CN" altLang="en-US" sz="2000">
                <a:solidFill>
                  <a:schemeClr val="bg1"/>
                </a:solidFill>
                <a:latin typeface="Times New Roman" panose="02020603050405020304" pitchFamily="18" charset="0"/>
                <a:cs typeface="Times New Roman" panose="02020603050405020304" pitchFamily="18" charset="0"/>
                <a:sym typeface="+mn-ea"/>
              </a:rPr>
              <a:t>不管用</a:t>
            </a:r>
            <a:r>
              <a:rPr lang="en-US" altLang="zh-CN" sz="2000">
                <a:solidFill>
                  <a:schemeClr val="bg1"/>
                </a:solidFill>
                <a:latin typeface="Times New Roman" panose="02020603050405020304" pitchFamily="18" charset="0"/>
                <a:cs typeface="Times New Roman" panose="02020603050405020304" pitchFamily="18" charset="0"/>
                <a:sym typeface="+mn-ea"/>
              </a:rPr>
              <a:t>——</a:t>
            </a:r>
            <a:r>
              <a:rPr lang="zh-CN" altLang="en-US" sz="2000">
                <a:solidFill>
                  <a:schemeClr val="bg1"/>
                </a:solidFill>
                <a:latin typeface="Times New Roman" panose="02020603050405020304" pitchFamily="18" charset="0"/>
                <a:cs typeface="Times New Roman" panose="02020603050405020304" pitchFamily="18" charset="0"/>
                <a:sym typeface="+mn-ea"/>
              </a:rPr>
              <a:t>它</a:t>
            </a:r>
            <a:r>
              <a:rPr lang="zh-CN" altLang="en-US" sz="2000">
                <a:solidFill>
                  <a:schemeClr val="bg1"/>
                </a:solidFill>
                <a:latin typeface="Times New Roman" panose="02020603050405020304" pitchFamily="18" charset="0"/>
                <a:cs typeface="Times New Roman" panose="02020603050405020304" pitchFamily="18" charset="0"/>
              </a:rPr>
              <a:t>一直试图用</a:t>
            </a:r>
            <a:r>
              <a:rPr lang="zh-CN" altLang="en-US" sz="2000">
                <a:solidFill>
                  <a:schemeClr val="bg1"/>
                </a:solidFill>
                <a:latin typeface="Times New Roman" panose="02020603050405020304" pitchFamily="18" charset="0"/>
                <a:cs typeface="Times New Roman" panose="02020603050405020304" pitchFamily="18" charset="0"/>
                <a:sym typeface="+mn-ea"/>
              </a:rPr>
              <a:t>巨大的爪子捣毁</a:t>
            </a:r>
            <a:r>
              <a:rPr lang="zh-CN" altLang="en-US" sz="2000">
                <a:solidFill>
                  <a:schemeClr val="bg1"/>
                </a:solidFill>
                <a:latin typeface="Times New Roman" panose="02020603050405020304" pitchFamily="18" charset="0"/>
                <a:cs typeface="Times New Roman" panose="02020603050405020304" pitchFamily="18" charset="0"/>
              </a:rPr>
              <a:t>篱笆。</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2. </a:t>
            </a:r>
            <a:r>
              <a:rPr lang="zh-CN" altLang="en-US" sz="2000">
                <a:solidFill>
                  <a:schemeClr val="bg1"/>
                </a:solidFill>
                <a:latin typeface="Times New Roman" panose="02020603050405020304" pitchFamily="18" charset="0"/>
                <a:cs typeface="Times New Roman" panose="02020603050405020304" pitchFamily="18" charset="0"/>
              </a:rPr>
              <a:t>If a strange family showed up on her front doorsteps, Mom would have been delighted. She thinks</a:t>
            </a:r>
            <a:r>
              <a:rPr lang="zh-CN" altLang="en-US" sz="2000" u="sng">
                <a:solidFill>
                  <a:schemeClr val="bg1"/>
                </a:solidFill>
                <a:latin typeface="Times New Roman" panose="02020603050405020304" pitchFamily="18" charset="0"/>
                <a:cs typeface="Times New Roman" panose="02020603050405020304" pitchFamily="18" charset="0"/>
              </a:rPr>
              <a:t> everyone in the world </a:t>
            </a:r>
            <a:r>
              <a:rPr lang="zh-CN" altLang="en-US" sz="2000">
                <a:solidFill>
                  <a:schemeClr val="bg1"/>
                </a:solidFill>
                <a:latin typeface="Times New Roman" panose="02020603050405020304" pitchFamily="18" charset="0"/>
                <a:cs typeface="Times New Roman" panose="02020603050405020304" pitchFamily="18" charset="0"/>
              </a:rPr>
              <a:t>as nice as she is. </a:t>
            </a:r>
            <a:r>
              <a:rPr lang="zh-CN" altLang="en-US" sz="1400">
                <a:solidFill>
                  <a:schemeClr val="bg1"/>
                </a:solidFill>
                <a:latin typeface="Times New Roman" panose="02020603050405020304" pitchFamily="18" charset="0"/>
                <a:cs typeface="Times New Roman" panose="02020603050405020304" pitchFamily="18" charset="0"/>
                <a:sym typeface="+mn-ea"/>
              </a:rPr>
              <a:t>（2017.10健忘妈妈旅行记-原文）</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如果一个陌生的家庭出现在她的前门台阶上，妈妈会很高兴的。她认为世界上每个人都和她一样好。</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3.</a:t>
            </a:r>
            <a:r>
              <a:rPr lang="zh-CN" altLang="en-US" sz="2000">
                <a:solidFill>
                  <a:schemeClr val="bg1"/>
                </a:solidFill>
                <a:latin typeface="Times New Roman" panose="02020603050405020304" pitchFamily="18" charset="0"/>
                <a:cs typeface="Times New Roman" panose="02020603050405020304" pitchFamily="18" charset="0"/>
              </a:rPr>
              <a:t> </a:t>
            </a:r>
            <a:r>
              <a:rPr lang="zh-CN" altLang="en-US" sz="2000" u="sng">
                <a:solidFill>
                  <a:schemeClr val="bg1"/>
                </a:solidFill>
                <a:latin typeface="Times New Roman" panose="02020603050405020304" pitchFamily="18" charset="0"/>
                <a:cs typeface="Times New Roman" panose="02020603050405020304" pitchFamily="18" charset="0"/>
              </a:rPr>
              <a:t>After what seemed like a century</a:t>
            </a:r>
            <a:r>
              <a:rPr lang="zh-CN" altLang="en-US" sz="2000">
                <a:solidFill>
                  <a:schemeClr val="bg1"/>
                </a:solidFill>
                <a:latin typeface="Times New Roman" panose="02020603050405020304" pitchFamily="18" charset="0"/>
                <a:cs typeface="Times New Roman" panose="02020603050405020304" pitchFamily="18" charset="0"/>
              </a:rPr>
              <a:t>, John managed to break the pumpkin.</a:t>
            </a:r>
            <a:r>
              <a:rPr lang="zh-CN" altLang="en-US" sz="1400">
                <a:solidFill>
                  <a:schemeClr val="bg1"/>
                </a:solidFill>
                <a:latin typeface="Times New Roman" panose="02020603050405020304" pitchFamily="18" charset="0"/>
                <a:cs typeface="Times New Roman" panose="02020603050405020304" pitchFamily="18" charset="0"/>
                <a:sym typeface="+mn-ea"/>
              </a:rPr>
              <a:t>（2021年1月南瓜卡头-续写）</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似乎过了一个世纪，约翰终于打破了南瓜。</a:t>
            </a:r>
            <a:endParaRPr lang="zh-CN" altLang="en-US" sz="2000">
              <a:solidFill>
                <a:schemeClr val="bg1"/>
              </a:solidFill>
              <a:latin typeface="Times New Roman" panose="02020603050405020304" pitchFamily="18" charset="0"/>
              <a:cs typeface="Times New Roman" panose="02020603050405020304" pitchFamily="18" charset="0"/>
            </a:endParaRPr>
          </a:p>
          <a:p>
            <a:pPr algn="l"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4. </a:t>
            </a:r>
            <a:r>
              <a:rPr lang="zh-CN" altLang="en-US" sz="2000">
                <a:solidFill>
                  <a:schemeClr val="bg1"/>
                </a:solidFill>
                <a:latin typeface="Times New Roman" panose="02020603050405020304" pitchFamily="18" charset="0"/>
                <a:cs typeface="Times New Roman" panose="02020603050405020304" pitchFamily="18" charset="0"/>
              </a:rPr>
              <a:t>We were </a:t>
            </a:r>
            <a:r>
              <a:rPr lang="zh-CN" altLang="en-US" sz="2000" u="sng">
                <a:solidFill>
                  <a:schemeClr val="bg1"/>
                </a:solidFill>
                <a:latin typeface="Times New Roman" panose="02020603050405020304" pitchFamily="18" charset="0"/>
                <a:cs typeface="Times New Roman" panose="02020603050405020304" pitchFamily="18" charset="0"/>
              </a:rPr>
              <a:t>over the moon</a:t>
            </a:r>
            <a:r>
              <a:rPr lang="zh-CN" altLang="en-US" sz="2000">
                <a:solidFill>
                  <a:schemeClr val="bg1"/>
                </a:solidFill>
                <a:latin typeface="Times New Roman" panose="02020603050405020304" pitchFamily="18" charset="0"/>
                <a:cs typeface="Times New Roman" panose="02020603050405020304" pitchFamily="18" charset="0"/>
              </a:rPr>
              <a:t> and decided to follow the river. </a:t>
            </a:r>
            <a:r>
              <a:rPr lang="zh-CN" altLang="en-US" sz="1400">
                <a:solidFill>
                  <a:schemeClr val="bg1"/>
                </a:solidFill>
                <a:latin typeface="Times New Roman" panose="02020603050405020304" pitchFamily="18" charset="0"/>
                <a:cs typeface="Times New Roman" panose="02020603050405020304" pitchFamily="18" charset="0"/>
                <a:sym typeface="+mn-ea"/>
              </a:rPr>
              <a:t>（2018.06父子寻路-续写）</a:t>
            </a:r>
            <a:endParaRPr lang="zh-CN" altLang="en-US" sz="1400">
              <a:solidFill>
                <a:schemeClr val="bg1"/>
              </a:solidFill>
              <a:latin typeface="Times New Roman" panose="02020603050405020304" pitchFamily="18" charset="0"/>
              <a:cs typeface="Times New Roman" panose="02020603050405020304" pitchFamily="18" charset="0"/>
              <a:sym typeface="+mn-ea"/>
            </a:endParaRPr>
          </a:p>
          <a:p>
            <a:pPr algn="l" fontAlgn="auto">
              <a:lnSpc>
                <a:spcPts val="288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我们欣喜若狂，决定顺着河走。</a:t>
            </a:r>
            <a:endParaRPr lang="zh-CN" altLang="en-US" sz="2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1476375"/>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排比就是把结构相同、语义并重、语气一致的词、词组或句子排列成串，形成一个整体。排比具有结构整齐、节奏明快、表达简练、语义突出的特点。使用排比手法的目的在于表达强烈的情感，突出所强调的内容，增强语言的气势。</a:t>
            </a:r>
            <a:endParaRPr lang="zh-CN" altLang="en-US" b="1">
              <a:solidFill>
                <a:srgbClr val="FFFF00"/>
              </a:solidFill>
              <a:latin typeface="微软雅黑" panose="020B0503020204020204" pitchFamily="34" charset="-122"/>
              <a:ea typeface="微软雅黑" panose="020B0503020204020204" pitchFamily="34" charset="-122"/>
            </a:endParaRPr>
          </a:p>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用于写人，可使之形象逼真，栩栩如生；用于叙事，可使读者亲临其境，历历在目；用于抒情，可使读者感到情深意切，淋漓尽致；用于说理，可使语言具有说服力，有极强的煽动性。</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8342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气贯长虹的排比</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结构上的修辞格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191135" y="2703830"/>
            <a:ext cx="11318875" cy="1938020"/>
          </a:xfrm>
          <a:prstGeom prst="rect">
            <a:avLst/>
          </a:prstGeom>
          <a:solidFill>
            <a:srgbClr val="1A2D44"/>
          </a:solidFill>
          <a:effectLst>
            <a:innerShdw blurRad="114300">
              <a:prstClr val="black"/>
            </a:innerShdw>
          </a:effectLst>
        </p:spPr>
        <p:txBody>
          <a:bodyPr wrap="square" rtlCol="0" anchor="t">
            <a:spAutoFit/>
          </a:bodyPr>
          <a:p>
            <a:r>
              <a:rPr lang="en-US" altLang="zh-CN" sz="2400">
                <a:solidFill>
                  <a:schemeClr val="bg1"/>
                </a:solidFill>
                <a:latin typeface="Times New Roman" panose="02020603050405020304" pitchFamily="18" charset="0"/>
                <a:cs typeface="Times New Roman" panose="02020603050405020304" pitchFamily="18" charset="0"/>
              </a:rPr>
              <a:t>1. </a:t>
            </a:r>
            <a:r>
              <a:rPr sz="2400">
                <a:solidFill>
                  <a:schemeClr val="bg1"/>
                </a:solidFill>
                <a:latin typeface="Times New Roman" panose="02020603050405020304" pitchFamily="18" charset="0"/>
                <a:cs typeface="Times New Roman" panose="02020603050405020304" pitchFamily="18" charset="0"/>
              </a:rPr>
              <a:t>Thanks to Mom, the video turned out to be</a:t>
            </a:r>
            <a:r>
              <a:rPr sz="2400" u="sng">
                <a:solidFill>
                  <a:srgbClr val="FF0000"/>
                </a:solidFill>
                <a:latin typeface="Times New Roman" panose="02020603050405020304" pitchFamily="18" charset="0"/>
                <a:cs typeface="Times New Roman" panose="02020603050405020304" pitchFamily="18" charset="0"/>
              </a:rPr>
              <a:t> a </a:t>
            </a:r>
            <a:r>
              <a:rPr lang="en-US" sz="2400" u="sng">
                <a:solidFill>
                  <a:schemeClr val="bg1"/>
                </a:solidFill>
                <a:latin typeface="Times New Roman" panose="02020603050405020304" pitchFamily="18" charset="0"/>
                <a:cs typeface="Times New Roman" panose="02020603050405020304" pitchFamily="18" charset="0"/>
              </a:rPr>
              <a:t>affectionate </a:t>
            </a:r>
            <a:r>
              <a:rPr sz="2400" u="sng">
                <a:solidFill>
                  <a:schemeClr val="bg1"/>
                </a:solidFill>
                <a:latin typeface="Times New Roman" panose="02020603050405020304" pitchFamily="18" charset="0"/>
                <a:cs typeface="Times New Roman" panose="02020603050405020304" pitchFamily="18" charset="0"/>
              </a:rPr>
              <a:t>reminder</a:t>
            </a:r>
            <a:r>
              <a:rPr sz="2400">
                <a:solidFill>
                  <a:schemeClr val="bg1"/>
                </a:solidFill>
                <a:latin typeface="Times New Roman" panose="02020603050405020304" pitchFamily="18" charset="0"/>
                <a:cs typeface="Times New Roman" panose="02020603050405020304" pitchFamily="18" charset="0"/>
              </a:rPr>
              <a:t>, </a:t>
            </a:r>
            <a:r>
              <a:rPr sz="2400" u="sng">
                <a:solidFill>
                  <a:srgbClr val="FF0000"/>
                </a:solidFill>
                <a:latin typeface="Times New Roman" panose="02020603050405020304" pitchFamily="18" charset="0"/>
                <a:cs typeface="Times New Roman" panose="02020603050405020304" pitchFamily="18" charset="0"/>
              </a:rPr>
              <a:t>a</a:t>
            </a:r>
            <a:r>
              <a:rPr sz="2400" u="sng">
                <a:solidFill>
                  <a:schemeClr val="bg1"/>
                </a:solidFill>
                <a:latin typeface="Times New Roman" panose="02020603050405020304" pitchFamily="18" charset="0"/>
                <a:cs typeface="Times New Roman" panose="02020603050405020304" pitchFamily="18" charset="0"/>
              </a:rPr>
              <a:t> captured memorable moment</a:t>
            </a:r>
            <a:r>
              <a:rPr sz="2400">
                <a:solidFill>
                  <a:schemeClr val="bg1"/>
                </a:solidFill>
                <a:latin typeface="Times New Roman" panose="02020603050405020304" pitchFamily="18" charset="0"/>
                <a:cs typeface="Times New Roman" panose="02020603050405020304" pitchFamily="18" charset="0"/>
              </a:rPr>
              <a:t>, </a:t>
            </a:r>
            <a:r>
              <a:rPr sz="2400" u="sng">
                <a:solidFill>
                  <a:srgbClr val="FF0000"/>
                </a:solidFill>
                <a:latin typeface="Times New Roman" panose="02020603050405020304" pitchFamily="18" charset="0"/>
                <a:cs typeface="Times New Roman" panose="02020603050405020304" pitchFamily="18" charset="0"/>
              </a:rPr>
              <a:t>a </a:t>
            </a:r>
            <a:r>
              <a:rPr sz="2400" u="sng">
                <a:solidFill>
                  <a:schemeClr val="bg1"/>
                </a:solidFill>
                <a:latin typeface="Times New Roman" panose="02020603050405020304" pitchFamily="18" charset="0"/>
                <a:cs typeface="Times New Roman" panose="02020603050405020304" pitchFamily="18" charset="0"/>
              </a:rPr>
              <a:t>recollection of festival happiness</a:t>
            </a:r>
            <a:r>
              <a:rPr sz="2400">
                <a:solidFill>
                  <a:schemeClr val="bg1"/>
                </a:solidFill>
                <a:latin typeface="Times New Roman" panose="02020603050405020304" pitchFamily="18" charset="0"/>
                <a:cs typeface="Times New Roman" panose="02020603050405020304" pitchFamily="18" charset="0"/>
              </a:rPr>
              <a:t>, colored by hearty human interactions</a:t>
            </a:r>
            <a:r>
              <a:rPr lang="zh-CN" altLang="en-US" sz="2400">
                <a:solidFill>
                  <a:schemeClr val="bg1"/>
                </a:solidFill>
                <a:latin typeface="Times New Roman" panose="02020603050405020304" pitchFamily="18" charset="0"/>
                <a:cs typeface="Times New Roman" panose="02020603050405020304" pitchFamily="18" charset="0"/>
              </a:rPr>
              <a:t>.</a:t>
            </a:r>
            <a:r>
              <a:rPr lang="zh-CN" altLang="en-US" sz="1600">
                <a:solidFill>
                  <a:schemeClr val="bg1"/>
                </a:solidFill>
                <a:latin typeface="Times New Roman" panose="02020603050405020304" pitchFamily="18" charset="0"/>
                <a:cs typeface="Times New Roman" panose="02020603050405020304" pitchFamily="18" charset="0"/>
              </a:rPr>
              <a:t>（2021年1月南瓜卡头</a:t>
            </a:r>
            <a:r>
              <a:rPr lang="en-US" altLang="zh-CN" sz="1600">
                <a:solidFill>
                  <a:schemeClr val="bg1"/>
                </a:solidFill>
                <a:latin typeface="Times New Roman" panose="02020603050405020304" pitchFamily="18" charset="0"/>
                <a:cs typeface="Times New Roman" panose="02020603050405020304" pitchFamily="18" charset="0"/>
              </a:rPr>
              <a:t>-</a:t>
            </a:r>
            <a:r>
              <a:rPr lang="zh-CN" altLang="en-US" sz="1600">
                <a:solidFill>
                  <a:schemeClr val="bg1"/>
                </a:solidFill>
                <a:latin typeface="Times New Roman" panose="02020603050405020304" pitchFamily="18" charset="0"/>
                <a:cs typeface="Times New Roman" panose="02020603050405020304" pitchFamily="18" charset="0"/>
              </a:rPr>
              <a:t>原文）</a:t>
            </a:r>
            <a:endParaRPr lang="zh-CN" altLang="en-US" sz="1600">
              <a:solidFill>
                <a:schemeClr val="bg1"/>
              </a:solidFill>
              <a:latin typeface="Times New Roman" panose="02020603050405020304" pitchFamily="18" charset="0"/>
              <a:cs typeface="Times New Roman" panose="02020603050405020304" pitchFamily="18" charset="0"/>
            </a:endParaRPr>
          </a:p>
          <a:p>
            <a:r>
              <a:rPr lang="en-US" altLang="zh-CN" sz="2400">
                <a:solidFill>
                  <a:schemeClr val="bg1"/>
                </a:solidFill>
                <a:latin typeface="Times New Roman" panose="02020603050405020304" pitchFamily="18" charset="0"/>
                <a:cs typeface="Times New Roman" panose="02020603050405020304" pitchFamily="18" charset="0"/>
              </a:rPr>
              <a:t>   </a:t>
            </a:r>
            <a:r>
              <a:rPr lang="zh-CN" altLang="en-US" sz="2400">
                <a:solidFill>
                  <a:schemeClr val="bg1"/>
                </a:solidFill>
                <a:latin typeface="Times New Roman" panose="02020603050405020304" pitchFamily="18" charset="0"/>
                <a:cs typeface="Times New Roman" panose="02020603050405020304" pitchFamily="18" charset="0"/>
              </a:rPr>
              <a:t>多亏了妈妈，这段视频成为了一个温馨的提醒，一个难忘的瞬间，一个节日快乐的回忆，充满了真诚的人情互动。</a:t>
            </a:r>
            <a:endParaRPr lang="zh-CN" alt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1198880"/>
          </a:xfrm>
          <a:prstGeom prst="rect">
            <a:avLst/>
          </a:prstGeom>
          <a:noFill/>
        </p:spPr>
        <p:txBody>
          <a:bodyPr wrap="square" rtlCol="0" anchor="t">
            <a:spAutoFit/>
          </a:bodyPr>
          <a:p>
            <a:r>
              <a:rPr lang="zh-CN" altLang="en-US" b="1">
                <a:solidFill>
                  <a:srgbClr val="FFFF00"/>
                </a:solidFill>
                <a:latin typeface="微软雅黑" panose="020B0503020204020204" pitchFamily="34" charset="-122"/>
                <a:ea typeface="微软雅黑" panose="020B0503020204020204" pitchFamily="34" charset="-122"/>
              </a:rPr>
              <a:t>对照，就是有意识地把</a:t>
            </a:r>
            <a:r>
              <a:rPr lang="zh-CN" altLang="en-US" b="1">
                <a:solidFill>
                  <a:srgbClr val="FF0000"/>
                </a:solidFill>
                <a:latin typeface="微软雅黑" panose="020B0503020204020204" pitchFamily="34" charset="-122"/>
                <a:ea typeface="微软雅黑" panose="020B0503020204020204" pitchFamily="34" charset="-122"/>
              </a:rPr>
              <a:t>意义相对</a:t>
            </a:r>
            <a:r>
              <a:rPr lang="zh-CN" altLang="en-US" b="1">
                <a:solidFill>
                  <a:srgbClr val="FFFF00"/>
                </a:solidFill>
                <a:latin typeface="微软雅黑" panose="020B0503020204020204" pitchFamily="34" charset="-122"/>
                <a:ea typeface="微软雅黑" panose="020B0503020204020204" pitchFamily="34" charset="-122"/>
              </a:rPr>
              <a:t>的词语放在对称的结构中形成对照。对照既要求结构匀称整齐、又要求有意义相反的词语互相衬托，二者缺一不可。通过鲜明的对照，有力地揭示它们是一个整体的两个相反相成的侧面，暴露事物间的对立和矛盾，在读者脑海里形成强烈的反差，从而表达一个深层的题旨。从音、形、义三方面看，它音律节奏铿锵，形式整齐匀称，内容即适应于重复强调，又适应于反衬对照。</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8342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结构完美的对照</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结构上的修辞格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263525" y="2291715"/>
            <a:ext cx="11318875" cy="2271395"/>
          </a:xfrm>
          <a:prstGeom prst="rect">
            <a:avLst/>
          </a:prstGeom>
          <a:solidFill>
            <a:srgbClr val="1A2D44"/>
          </a:solidFill>
          <a:effectLst>
            <a:innerShdw blurRad="114300">
              <a:prstClr val="black"/>
            </a:innerShdw>
          </a:effectLst>
        </p:spPr>
        <p:txBody>
          <a:bodyPr wrap="square" rtlCol="0" anchor="t">
            <a:spAutoFit/>
          </a:bodyPr>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1. </a:t>
            </a:r>
            <a:r>
              <a:rPr sz="2400">
                <a:solidFill>
                  <a:schemeClr val="bg1"/>
                </a:solidFill>
                <a:latin typeface="Times New Roman" panose="02020603050405020304" pitchFamily="18" charset="0"/>
                <a:cs typeface="Times New Roman" panose="02020603050405020304" pitchFamily="18" charset="0"/>
              </a:rPr>
              <a:t> David and I were always a little nervous when using gas station bathrooms if Mom was driving while Dad slept: “ </a:t>
            </a:r>
            <a:r>
              <a:rPr sz="2400" u="sng">
                <a:solidFill>
                  <a:schemeClr val="bg1"/>
                </a:solidFill>
                <a:latin typeface="Times New Roman" panose="02020603050405020304" pitchFamily="18" charset="0"/>
                <a:cs typeface="Times New Roman" panose="02020603050405020304" pitchFamily="18" charset="0"/>
              </a:rPr>
              <a:t>You stand outside the door and play lookout while I go</a:t>
            </a:r>
            <a:r>
              <a:rPr sz="2400">
                <a:solidFill>
                  <a:schemeClr val="bg1"/>
                </a:solidFill>
                <a:latin typeface="Times New Roman" panose="02020603050405020304" pitchFamily="18" charset="0"/>
                <a:cs typeface="Times New Roman" panose="02020603050405020304" pitchFamily="18" charset="0"/>
              </a:rPr>
              <a:t>, and </a:t>
            </a:r>
            <a:r>
              <a:rPr sz="2400" u="sng">
                <a:solidFill>
                  <a:schemeClr val="bg1"/>
                </a:solidFill>
                <a:latin typeface="Times New Roman" panose="02020603050405020304" pitchFamily="18" charset="0"/>
                <a:cs typeface="Times New Roman" panose="02020603050405020304" pitchFamily="18" charset="0"/>
              </a:rPr>
              <a:t>I’ll stand outside the door and play lookout while you go.</a:t>
            </a:r>
            <a:r>
              <a:rPr sz="2400">
                <a:solidFill>
                  <a:schemeClr val="bg1"/>
                </a:solidFill>
                <a:latin typeface="Times New Roman" panose="02020603050405020304" pitchFamily="18" charset="0"/>
                <a:cs typeface="Times New Roman" panose="02020603050405020304" pitchFamily="18" charset="0"/>
              </a:rPr>
              <a:t>” </a:t>
            </a:r>
            <a:r>
              <a:rPr lang="zh-CN" altLang="en-US" sz="1600">
                <a:solidFill>
                  <a:schemeClr val="bg1"/>
                </a:solidFill>
                <a:latin typeface="Times New Roman" panose="02020603050405020304" pitchFamily="18" charset="0"/>
                <a:cs typeface="Times New Roman" panose="02020603050405020304" pitchFamily="18" charset="0"/>
                <a:sym typeface="+mn-ea"/>
              </a:rPr>
              <a:t>（2017.10健忘妈妈旅行记-原文）</a:t>
            </a:r>
            <a:endParaRPr lang="zh-CN" altLang="en-US" sz="2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  </a:t>
            </a:r>
            <a:r>
              <a:rPr lang="zh-CN" altLang="en-US" sz="2400">
                <a:solidFill>
                  <a:schemeClr val="bg1"/>
                </a:solidFill>
                <a:latin typeface="Times New Roman" panose="02020603050405020304" pitchFamily="18" charset="0"/>
                <a:cs typeface="Times New Roman" panose="02020603050405020304" pitchFamily="18" charset="0"/>
              </a:rPr>
              <a:t>每次妈妈开车而爸爸睡觉时，大卫和我上加油站的洗手间总是有点紧张:“我去的时候，你站在门外帮我望风，你去的时候，我就站在门外帮你望风。”</a:t>
            </a:r>
            <a:endParaRPr lang="zh-CN" alt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32802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55370" y="918210"/>
            <a:ext cx="10779760" cy="1198880"/>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渐进</a:t>
            </a:r>
            <a:r>
              <a:rPr lang="zh-CN" altLang="en-US" b="1">
                <a:solidFill>
                  <a:srgbClr val="FF0000"/>
                </a:solidFill>
                <a:latin typeface="微软雅黑" panose="020B0503020204020204" pitchFamily="34" charset="-122"/>
                <a:ea typeface="微软雅黑" panose="020B0503020204020204" pitchFamily="34" charset="-122"/>
              </a:rPr>
              <a:t>在形式上</a:t>
            </a:r>
            <a:r>
              <a:rPr lang="zh-CN" altLang="en-US" b="1">
                <a:solidFill>
                  <a:srgbClr val="FFFF00"/>
                </a:solidFill>
                <a:latin typeface="微软雅黑" panose="020B0503020204020204" pitchFamily="34" charset="-122"/>
                <a:ea typeface="微软雅黑" panose="020B0503020204020204" pitchFamily="34" charset="-122"/>
              </a:rPr>
              <a:t>，构成渐进至少要有三个语言单位，而且这些语言单位的结构要索基本相同；</a:t>
            </a:r>
            <a:r>
              <a:rPr lang="zh-CN" altLang="en-US" b="1">
                <a:solidFill>
                  <a:srgbClr val="FF0000"/>
                </a:solidFill>
                <a:latin typeface="微软雅黑" panose="020B0503020204020204" pitchFamily="34" charset="-122"/>
                <a:ea typeface="微软雅黑" panose="020B0503020204020204" pitchFamily="34" charset="-122"/>
              </a:rPr>
              <a:t>在内容上</a:t>
            </a:r>
            <a:r>
              <a:rPr lang="zh-CN" altLang="en-US" b="1">
                <a:solidFill>
                  <a:srgbClr val="FFFF00"/>
                </a:solidFill>
                <a:latin typeface="微软雅黑" panose="020B0503020204020204" pitchFamily="34" charset="-122"/>
                <a:ea typeface="微软雅黑" panose="020B0503020204020204" pitchFamily="34" charset="-122"/>
              </a:rPr>
              <a:t>，构成的渐进各语言单位在意义上要有关联，且具有等次，即按照由小渐大，由浅渐深，由低渐高，由近渐远，由少渐多，由弱渐强，由轻渐重，层层递升，有次序地叙述，最后达到顶点。</a:t>
            </a:r>
            <a:endParaRPr lang="zh-CN" altLang="en-US" b="1">
              <a:solidFill>
                <a:srgbClr val="FFFF00"/>
              </a:solidFill>
              <a:latin typeface="微软雅黑" panose="020B0503020204020204" pitchFamily="34" charset="-122"/>
              <a:ea typeface="微软雅黑" panose="020B0503020204020204"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渐进在表达上的主要作用是使阐述的思想步步深化，所抒发的感情层层推进，增强语言的说服力和感染力。</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8342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语义深化的渐进</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结构上的修辞格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335280" y="2276475"/>
            <a:ext cx="11318875" cy="3076575"/>
          </a:xfrm>
          <a:prstGeom prst="rect">
            <a:avLst/>
          </a:prstGeom>
          <a:solidFill>
            <a:srgbClr val="1A2D44"/>
          </a:solidFill>
          <a:effectLst>
            <a:innerShdw blurRad="114300">
              <a:prstClr val="black"/>
            </a:innerShdw>
          </a:effectLst>
        </p:spPr>
        <p:txBody>
          <a:bodyPr wrap="square" rtlCol="0" anchor="t">
            <a:spAutoFit/>
          </a:bodyPr>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1. </a:t>
            </a:r>
            <a:r>
              <a:rPr sz="2400">
                <a:solidFill>
                  <a:schemeClr val="bg1"/>
                </a:solidFill>
                <a:latin typeface="Times New Roman" panose="02020603050405020304" pitchFamily="18" charset="0"/>
                <a:cs typeface="Times New Roman" panose="02020603050405020304" pitchFamily="18" charset="0"/>
              </a:rPr>
              <a:t>Much to my dismay, my dad and mom </a:t>
            </a:r>
            <a:r>
              <a:rPr sz="2400" u="sng">
                <a:solidFill>
                  <a:schemeClr val="bg1"/>
                </a:solidFill>
                <a:latin typeface="Times New Roman" panose="02020603050405020304" pitchFamily="18" charset="0"/>
                <a:cs typeface="Times New Roman" panose="02020603050405020304" pitchFamily="18" charset="0"/>
              </a:rPr>
              <a:t>whispered</a:t>
            </a:r>
            <a:r>
              <a:rPr sz="2400">
                <a:solidFill>
                  <a:schemeClr val="bg1"/>
                </a:solidFill>
                <a:latin typeface="Times New Roman" panose="02020603050405020304" pitchFamily="18" charset="0"/>
                <a:cs typeface="Times New Roman" panose="02020603050405020304" pitchFamily="18" charset="0"/>
              </a:rPr>
              <a:t>, </a:t>
            </a:r>
            <a:r>
              <a:rPr sz="2400" u="sng">
                <a:solidFill>
                  <a:schemeClr val="bg1"/>
                </a:solidFill>
                <a:latin typeface="Times New Roman" panose="02020603050405020304" pitchFamily="18" charset="0"/>
                <a:cs typeface="Times New Roman" panose="02020603050405020304" pitchFamily="18" charset="0"/>
                <a:sym typeface="+mn-ea"/>
              </a:rPr>
              <a:t>chuckled</a:t>
            </a:r>
            <a:r>
              <a:rPr sz="2400">
                <a:solidFill>
                  <a:schemeClr val="bg1"/>
                </a:solidFill>
                <a:latin typeface="Times New Roman" panose="02020603050405020304" pitchFamily="18" charset="0"/>
                <a:cs typeface="Times New Roman" panose="02020603050405020304" pitchFamily="18" charset="0"/>
                <a:sym typeface="+mn-ea"/>
              </a:rPr>
              <a:t>, </a:t>
            </a:r>
            <a:r>
              <a:rPr sz="2400" u="sng">
                <a:solidFill>
                  <a:schemeClr val="bg1"/>
                </a:solidFill>
                <a:latin typeface="Times New Roman" panose="02020603050405020304" pitchFamily="18" charset="0"/>
                <a:cs typeface="Times New Roman" panose="02020603050405020304" pitchFamily="18" charset="0"/>
                <a:sym typeface="+mn-ea"/>
              </a:rPr>
              <a:t> </a:t>
            </a:r>
            <a:r>
              <a:rPr sz="2400" u="sng">
                <a:solidFill>
                  <a:schemeClr val="bg1"/>
                </a:solidFill>
                <a:latin typeface="Times New Roman" panose="02020603050405020304" pitchFamily="18" charset="0"/>
                <a:cs typeface="Times New Roman" panose="02020603050405020304" pitchFamily="18" charset="0"/>
              </a:rPr>
              <a:t>giggled</a:t>
            </a:r>
            <a:r>
              <a:rPr lang="en-US" sz="2400">
                <a:solidFill>
                  <a:schemeClr val="bg1"/>
                </a:solidFill>
                <a:latin typeface="Times New Roman" panose="02020603050405020304" pitchFamily="18" charset="0"/>
                <a:cs typeface="Times New Roman" panose="02020603050405020304" pitchFamily="18" charset="0"/>
              </a:rPr>
              <a:t> </a:t>
            </a:r>
            <a:r>
              <a:rPr sz="2400">
                <a:solidFill>
                  <a:schemeClr val="bg1"/>
                </a:solidFill>
                <a:latin typeface="Times New Roman" panose="02020603050405020304" pitchFamily="18" charset="0"/>
                <a:cs typeface="Times New Roman" panose="02020603050405020304" pitchFamily="18" charset="0"/>
              </a:rPr>
              <a:t>and finally </a:t>
            </a:r>
            <a:r>
              <a:rPr sz="2400" u="sng">
                <a:solidFill>
                  <a:schemeClr val="bg1"/>
                </a:solidFill>
                <a:latin typeface="Times New Roman" panose="02020603050405020304" pitchFamily="18" charset="0"/>
                <a:cs typeface="Times New Roman" panose="02020603050405020304" pitchFamily="18" charset="0"/>
              </a:rPr>
              <a:t>burst into laughter</a:t>
            </a:r>
            <a:r>
              <a:rPr sz="2400">
                <a:solidFill>
                  <a:schemeClr val="bg1"/>
                </a:solidFill>
                <a:latin typeface="Times New Roman" panose="02020603050405020304" pitchFamily="18" charset="0"/>
                <a:cs typeface="Times New Roman" panose="02020603050405020304" pitchFamily="18" charset="0"/>
              </a:rPr>
              <a:t>. </a:t>
            </a:r>
            <a:r>
              <a:rPr lang="zh-CN" altLang="en-US" sz="1600">
                <a:solidFill>
                  <a:schemeClr val="bg1"/>
                </a:solidFill>
                <a:latin typeface="Times New Roman" panose="02020603050405020304" pitchFamily="18" charset="0"/>
                <a:cs typeface="Times New Roman" panose="02020603050405020304" pitchFamily="18" charset="0"/>
              </a:rPr>
              <a:t>（2021年1月南瓜卡头</a:t>
            </a:r>
            <a:r>
              <a:rPr lang="en-US" altLang="zh-CN" sz="1600">
                <a:solidFill>
                  <a:schemeClr val="bg1"/>
                </a:solidFill>
                <a:latin typeface="Times New Roman" panose="02020603050405020304" pitchFamily="18" charset="0"/>
                <a:cs typeface="Times New Roman" panose="02020603050405020304" pitchFamily="18" charset="0"/>
              </a:rPr>
              <a:t>-</a:t>
            </a:r>
            <a:r>
              <a:rPr lang="zh-CN" altLang="en-US" sz="1600">
                <a:solidFill>
                  <a:schemeClr val="bg1"/>
                </a:solidFill>
                <a:latin typeface="Times New Roman" panose="02020603050405020304" pitchFamily="18" charset="0"/>
                <a:cs typeface="Times New Roman" panose="02020603050405020304" pitchFamily="18" charset="0"/>
              </a:rPr>
              <a:t>续写）</a:t>
            </a:r>
            <a:endParaRPr lang="zh-CN" altLang="en-US" sz="16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  </a:t>
            </a:r>
            <a:r>
              <a:rPr lang="zh-CN" altLang="en-US" sz="2400">
                <a:solidFill>
                  <a:schemeClr val="bg1"/>
                </a:solidFill>
                <a:latin typeface="Times New Roman" panose="02020603050405020304" pitchFamily="18" charset="0"/>
                <a:cs typeface="Times New Roman" panose="02020603050405020304" pitchFamily="18" charset="0"/>
              </a:rPr>
              <a:t>让我沮丧的是，爸爸妈妈低声说着，轻声笑着，咯咯笑着，最后哈哈大笑起来。</a:t>
            </a:r>
            <a:endParaRPr lang="zh-CN" altLang="en-US" sz="2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2. </a:t>
            </a:r>
            <a:r>
              <a:rPr lang="zh-CN" altLang="en-US" sz="2400">
                <a:solidFill>
                  <a:schemeClr val="bg1"/>
                </a:solidFill>
                <a:latin typeface="Times New Roman" panose="02020603050405020304" pitchFamily="18" charset="0"/>
                <a:cs typeface="Times New Roman" panose="02020603050405020304" pitchFamily="18" charset="0"/>
              </a:rPr>
              <a:t>We </a:t>
            </a:r>
            <a:r>
              <a:rPr lang="zh-CN" altLang="en-US" sz="2400" u="sng">
                <a:solidFill>
                  <a:schemeClr val="bg1"/>
                </a:solidFill>
                <a:latin typeface="Times New Roman" panose="02020603050405020304" pitchFamily="18" charset="0"/>
                <a:cs typeface="Times New Roman" panose="02020603050405020304" pitchFamily="18" charset="0"/>
              </a:rPr>
              <a:t>yelled</a:t>
            </a:r>
            <a:r>
              <a:rPr lang="zh-CN" altLang="en-US" sz="2400">
                <a:solidFill>
                  <a:schemeClr val="bg1"/>
                </a:solidFill>
                <a:latin typeface="Times New Roman" panose="02020603050405020304" pitchFamily="18" charset="0"/>
                <a:cs typeface="Times New Roman" panose="02020603050405020304" pitchFamily="18" charset="0"/>
              </a:rPr>
              <a:t> at the bear, </a:t>
            </a:r>
            <a:r>
              <a:rPr lang="zh-CN" altLang="en-US" sz="2400" u="sng">
                <a:solidFill>
                  <a:schemeClr val="bg1"/>
                </a:solidFill>
                <a:latin typeface="Times New Roman" panose="02020603050405020304" pitchFamily="18" charset="0"/>
                <a:cs typeface="Times New Roman" panose="02020603050405020304" pitchFamily="18" charset="0"/>
              </a:rPr>
              <a:t>hit pots </a:t>
            </a:r>
            <a:r>
              <a:rPr lang="zh-CN" altLang="en-US" sz="2400">
                <a:solidFill>
                  <a:schemeClr val="bg1"/>
                </a:solidFill>
                <a:latin typeface="Times New Roman" panose="02020603050405020304" pitchFamily="18" charset="0"/>
                <a:cs typeface="Times New Roman" panose="02020603050405020304" pitchFamily="18" charset="0"/>
              </a:rPr>
              <a:t>hard, and </a:t>
            </a:r>
            <a:r>
              <a:rPr lang="zh-CN" altLang="en-US" sz="2400" u="sng">
                <a:solidFill>
                  <a:schemeClr val="bg1"/>
                </a:solidFill>
                <a:latin typeface="Times New Roman" panose="02020603050405020304" pitchFamily="18" charset="0"/>
                <a:cs typeface="Times New Roman" panose="02020603050405020304" pitchFamily="18" charset="0"/>
              </a:rPr>
              <a:t>fired blank shotgun shells</a:t>
            </a:r>
            <a:r>
              <a:rPr lang="zh-CN" altLang="en-US" sz="2400">
                <a:solidFill>
                  <a:schemeClr val="bg1"/>
                </a:solidFill>
                <a:latin typeface="Times New Roman" panose="02020603050405020304" pitchFamily="18" charset="0"/>
                <a:cs typeface="Times New Roman" panose="02020603050405020304" pitchFamily="18" charset="0"/>
              </a:rPr>
              <a:t> into the air. </a:t>
            </a:r>
            <a:r>
              <a:rPr lang="zh-CN" altLang="en-US" sz="1600">
                <a:solidFill>
                  <a:schemeClr val="bg1"/>
                </a:solidFill>
                <a:latin typeface="Times New Roman" panose="02020603050405020304" pitchFamily="18" charset="0"/>
                <a:cs typeface="Times New Roman" panose="02020603050405020304" pitchFamily="18" charset="0"/>
                <a:sym typeface="+mn-ea"/>
              </a:rPr>
              <a:t>（202</a:t>
            </a:r>
            <a:r>
              <a:rPr lang="en-US" altLang="zh-CN" sz="1600">
                <a:solidFill>
                  <a:schemeClr val="bg1"/>
                </a:solidFill>
                <a:latin typeface="Times New Roman" panose="02020603050405020304" pitchFamily="18" charset="0"/>
                <a:cs typeface="Times New Roman" panose="02020603050405020304" pitchFamily="18" charset="0"/>
                <a:sym typeface="+mn-ea"/>
              </a:rPr>
              <a:t>0</a:t>
            </a:r>
            <a:r>
              <a:rPr lang="zh-CN" altLang="en-US" sz="1600">
                <a:solidFill>
                  <a:schemeClr val="bg1"/>
                </a:solidFill>
                <a:latin typeface="Times New Roman" panose="02020603050405020304" pitchFamily="18" charset="0"/>
                <a:cs typeface="Times New Roman" panose="02020603050405020304" pitchFamily="18" charset="0"/>
                <a:sym typeface="+mn-ea"/>
              </a:rPr>
              <a:t>年</a:t>
            </a:r>
            <a:r>
              <a:rPr lang="en-US" altLang="zh-CN" sz="1600">
                <a:solidFill>
                  <a:schemeClr val="bg1"/>
                </a:solidFill>
                <a:latin typeface="Times New Roman" panose="02020603050405020304" pitchFamily="18" charset="0"/>
                <a:cs typeface="Times New Roman" panose="02020603050405020304" pitchFamily="18" charset="0"/>
                <a:sym typeface="+mn-ea"/>
              </a:rPr>
              <a:t>7</a:t>
            </a:r>
            <a:r>
              <a:rPr lang="zh-CN" altLang="en-US" sz="1600">
                <a:solidFill>
                  <a:schemeClr val="bg1"/>
                </a:solidFill>
                <a:latin typeface="Times New Roman" panose="02020603050405020304" pitchFamily="18" charset="0"/>
                <a:cs typeface="Times New Roman" panose="02020603050405020304" pitchFamily="18" charset="0"/>
                <a:sym typeface="+mn-ea"/>
              </a:rPr>
              <a:t>月和北极熊面对面</a:t>
            </a:r>
            <a:r>
              <a:rPr lang="en-US" altLang="zh-CN" sz="1600">
                <a:solidFill>
                  <a:schemeClr val="bg1"/>
                </a:solidFill>
                <a:latin typeface="Times New Roman" panose="02020603050405020304" pitchFamily="18" charset="0"/>
                <a:cs typeface="Times New Roman" panose="02020603050405020304" pitchFamily="18" charset="0"/>
                <a:sym typeface="+mn-ea"/>
              </a:rPr>
              <a:t>-</a:t>
            </a:r>
            <a:r>
              <a:rPr lang="zh-CN" altLang="en-US" sz="1600">
                <a:solidFill>
                  <a:schemeClr val="bg1"/>
                </a:solidFill>
                <a:latin typeface="Times New Roman" panose="02020603050405020304" pitchFamily="18" charset="0"/>
                <a:cs typeface="Times New Roman" panose="02020603050405020304" pitchFamily="18" charset="0"/>
                <a:sym typeface="+mn-ea"/>
              </a:rPr>
              <a:t>原文）</a:t>
            </a:r>
            <a:endParaRPr lang="zh-CN" altLang="en-US" sz="2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400">
                <a:solidFill>
                  <a:schemeClr val="bg1"/>
                </a:solidFill>
                <a:latin typeface="Times New Roman" panose="02020603050405020304" pitchFamily="18" charset="0"/>
                <a:cs typeface="Times New Roman" panose="02020603050405020304" pitchFamily="18" charset="0"/>
              </a:rPr>
              <a:t>   </a:t>
            </a:r>
            <a:r>
              <a:rPr lang="zh-CN" altLang="en-US" sz="2400">
                <a:solidFill>
                  <a:schemeClr val="bg1"/>
                </a:solidFill>
                <a:latin typeface="Times New Roman" panose="02020603050405020304" pitchFamily="18" charset="0"/>
                <a:cs typeface="Times New Roman" panose="02020603050405020304" pitchFamily="18" charset="0"/>
              </a:rPr>
              <a:t>我们对着熊大喊大叫，狠狠地敲打盆罐，还向空中发射了空弹。</a:t>
            </a:r>
            <a:endParaRPr lang="zh-CN" altLang="en-US" sz="2400">
              <a:solidFill>
                <a:schemeClr val="bg1"/>
              </a:solidFill>
              <a:latin typeface="Times New Roman" panose="02020603050405020304" pitchFamily="18" charset="0"/>
              <a:cs typeface="Times New Roman" panose="02020603050405020304" pitchFamily="18" charset="0"/>
            </a:endParaRPr>
          </a:p>
          <a:p>
            <a:r>
              <a:rPr lang="zh-CN" altLang="en-US" sz="2400">
                <a:solidFill>
                  <a:schemeClr val="bg1"/>
                </a:solidFill>
                <a:latin typeface="Times New Roman" panose="02020603050405020304" pitchFamily="18" charset="0"/>
                <a:cs typeface="Times New Roman" panose="02020603050405020304" pitchFamily="18" charset="0"/>
              </a:rPr>
              <a:t> </a:t>
            </a:r>
            <a:endParaRPr lang="zh-CN" alt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62050" y="950595"/>
            <a:ext cx="10616565" cy="1476375"/>
          </a:xfrm>
          <a:prstGeom prst="rect">
            <a:avLst/>
          </a:prstGeom>
          <a:noFill/>
        </p:spPr>
        <p:txBody>
          <a:bodyPr wrap="square" rtlCol="0" anchor="t">
            <a:spAutoFit/>
          </a:bodyPr>
          <a:p>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拟声是对客观世界的声音的模仿。拟声词不是客观世界声音的简单再现，而是按照某种语言的语音系统对客观世界的声音加以奉仿改造的结果，是客观世界的声音的固有节律和某种语言所特有的语言特点相结合的产物。</a:t>
            </a:r>
            <a:endParaRPr lang="zh-CN" altLang="en-US" b="1">
              <a:solidFill>
                <a:srgbClr val="FFFF00"/>
              </a:solidFill>
              <a:latin typeface="微软雅黑" panose="020B0503020204020204" pitchFamily="34" charset="-122"/>
              <a:ea typeface="微软雅黑" panose="020B0503020204020204" pitchFamily="34" charset="-122"/>
            </a:endParaRPr>
          </a:p>
          <a:p>
            <a:r>
              <a:rPr lang="zh-CN" altLang="en-US" b="1">
                <a:solidFill>
                  <a:srgbClr val="FFFF00"/>
                </a:solidFill>
                <a:latin typeface="微软雅黑" panose="020B0503020204020204" pitchFamily="34" charset="-122"/>
                <a:ea typeface="微软雅黑" panose="020B0503020204020204" pitchFamily="34" charset="-122"/>
              </a:rPr>
              <a:t> </a:t>
            </a:r>
            <a:r>
              <a:rPr lang="en-US" altLang="zh-CN" b="1">
                <a:solidFill>
                  <a:srgbClr val="FFFF00"/>
                </a:solidFill>
                <a:latin typeface="微软雅黑" panose="020B0503020204020204" pitchFamily="34" charset="-122"/>
                <a:ea typeface="微软雅黑" panose="020B0503020204020204" pitchFamily="34" charset="-122"/>
              </a:rPr>
              <a:t>  </a:t>
            </a:r>
            <a:r>
              <a:rPr lang="zh-CN" altLang="en-US" b="1">
                <a:solidFill>
                  <a:srgbClr val="FFFF00"/>
                </a:solidFill>
                <a:latin typeface="微软雅黑" panose="020B0503020204020204" pitchFamily="34" charset="-122"/>
                <a:ea typeface="微软雅黑" panose="020B0503020204020204" pitchFamily="34" charset="-122"/>
              </a:rPr>
              <a:t>这种修辞格的运用能真实地表现事物的特点，渲染气氛，使人感受到事物的生动性及其内在的旋律，使人如闻其声、如见其人、如临其境。</a:t>
            </a:r>
            <a:endParaRPr lang="zh-CN" altLang="en-US" b="1">
              <a:solidFill>
                <a:srgbClr val="FFFF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1400000">
            <a:off x="100966" y="1005374"/>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860" y="260985"/>
            <a:ext cx="98342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修辞学在读后续写语言中的妙用</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无声胜有声的拟声</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音韵上的修辞格</a:t>
            </a:r>
            <a:r>
              <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800" dirty="0">
              <a:solidFill>
                <a:srgbClr val="00B0F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335280" y="2435860"/>
            <a:ext cx="11318875" cy="3579495"/>
          </a:xfrm>
          <a:prstGeom prst="rect">
            <a:avLst/>
          </a:prstGeom>
          <a:solidFill>
            <a:srgbClr val="1A2D44"/>
          </a:solidFill>
          <a:effectLst>
            <a:innerShdw blurRad="114300">
              <a:prstClr val="black"/>
            </a:innerShdw>
          </a:effectLst>
        </p:spPr>
        <p:txBody>
          <a:bodyPr wrap="square" rtlCol="0" anchor="t">
            <a:spAutoFit/>
          </a:bodyPr>
          <a:p>
            <a:pPr algn="l" fontAlgn="auto">
              <a:lnSpc>
                <a:spcPts val="3400"/>
              </a:lnSpc>
              <a:buClrTx/>
              <a:buSzTx/>
              <a:buFontTx/>
            </a:pPr>
            <a:r>
              <a:rPr lang="en-US" altLang="zh-CN" sz="2000">
                <a:solidFill>
                  <a:schemeClr val="bg1"/>
                </a:solidFill>
                <a:latin typeface="Times New Roman" panose="02020603050405020304" pitchFamily="18" charset="0"/>
                <a:cs typeface="Times New Roman" panose="02020603050405020304" pitchFamily="18" charset="0"/>
              </a:rPr>
              <a:t>1. </a:t>
            </a:r>
            <a:r>
              <a:rPr lang="en-US" altLang="zh-CN" sz="2000">
                <a:solidFill>
                  <a:schemeClr val="bg1"/>
                </a:solidFill>
                <a:latin typeface="Times New Roman" panose="02020603050405020304" pitchFamily="18" charset="0"/>
                <a:cs typeface="Times New Roman" panose="02020603050405020304" pitchFamily="18" charset="0"/>
                <a:sym typeface="+mn-ea"/>
              </a:rPr>
              <a:t> </a:t>
            </a:r>
            <a:r>
              <a:rPr sz="2000">
                <a:solidFill>
                  <a:schemeClr val="bg1"/>
                </a:solidFill>
                <a:latin typeface="Times New Roman" panose="02020603050405020304" pitchFamily="18" charset="0"/>
                <a:cs typeface="Times New Roman" panose="02020603050405020304" pitchFamily="18" charset="0"/>
                <a:sym typeface="+mn-ea"/>
              </a:rPr>
              <a:t>Much to my dismay, my dad and mom whispered, </a:t>
            </a:r>
            <a:r>
              <a:rPr sz="2000" u="sng">
                <a:solidFill>
                  <a:schemeClr val="bg1"/>
                </a:solidFill>
                <a:latin typeface="Times New Roman" panose="02020603050405020304" pitchFamily="18" charset="0"/>
                <a:cs typeface="Times New Roman" panose="02020603050405020304" pitchFamily="18" charset="0"/>
                <a:sym typeface="+mn-ea"/>
              </a:rPr>
              <a:t>chuckled</a:t>
            </a:r>
            <a:r>
              <a:rPr sz="2000">
                <a:solidFill>
                  <a:schemeClr val="bg1"/>
                </a:solidFill>
                <a:latin typeface="Times New Roman" panose="02020603050405020304" pitchFamily="18" charset="0"/>
                <a:cs typeface="Times New Roman" panose="02020603050405020304" pitchFamily="18" charset="0"/>
                <a:sym typeface="+mn-ea"/>
              </a:rPr>
              <a:t>, </a:t>
            </a:r>
            <a:r>
              <a:rPr sz="2000" u="sng">
                <a:solidFill>
                  <a:schemeClr val="bg1"/>
                </a:solidFill>
                <a:latin typeface="Times New Roman" panose="02020603050405020304" pitchFamily="18" charset="0"/>
                <a:cs typeface="Times New Roman" panose="02020603050405020304" pitchFamily="18" charset="0"/>
                <a:sym typeface="+mn-ea"/>
              </a:rPr>
              <a:t> giggled</a:t>
            </a:r>
            <a:r>
              <a:rPr lang="en-US" sz="2000">
                <a:solidFill>
                  <a:schemeClr val="bg1"/>
                </a:solidFill>
                <a:latin typeface="Times New Roman" panose="02020603050405020304" pitchFamily="18" charset="0"/>
                <a:cs typeface="Times New Roman" panose="02020603050405020304" pitchFamily="18" charset="0"/>
                <a:sym typeface="+mn-ea"/>
              </a:rPr>
              <a:t> </a:t>
            </a:r>
            <a:r>
              <a:rPr sz="2000">
                <a:solidFill>
                  <a:schemeClr val="bg1"/>
                </a:solidFill>
                <a:latin typeface="Times New Roman" panose="02020603050405020304" pitchFamily="18" charset="0"/>
                <a:cs typeface="Times New Roman" panose="02020603050405020304" pitchFamily="18" charset="0"/>
                <a:sym typeface="+mn-ea"/>
              </a:rPr>
              <a:t>and finally burst into laughter. </a:t>
            </a:r>
            <a:r>
              <a:rPr lang="zh-CN" altLang="en-US" sz="1400">
                <a:solidFill>
                  <a:schemeClr val="bg1"/>
                </a:solidFill>
                <a:latin typeface="Times New Roman" panose="02020603050405020304" pitchFamily="18" charset="0"/>
                <a:cs typeface="Times New Roman" panose="02020603050405020304" pitchFamily="18" charset="0"/>
                <a:sym typeface="+mn-ea"/>
              </a:rPr>
              <a:t>（2021年1月南瓜卡头-续写）</a:t>
            </a:r>
            <a:endParaRPr lang="zh-CN" altLang="en-US" sz="14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sym typeface="+mn-ea"/>
              </a:rPr>
              <a:t>   </a:t>
            </a:r>
            <a:r>
              <a:rPr lang="zh-CN" altLang="en-US" sz="2000">
                <a:solidFill>
                  <a:schemeClr val="bg1"/>
                </a:solidFill>
                <a:latin typeface="Times New Roman" panose="02020603050405020304" pitchFamily="18" charset="0"/>
                <a:cs typeface="Times New Roman" panose="02020603050405020304" pitchFamily="18" charset="0"/>
                <a:sym typeface="+mn-ea"/>
              </a:rPr>
              <a:t>让我沮丧的是，爸爸妈妈低声说着，轻声笑着，咯咯笑着，最后哈哈大笑起来。</a:t>
            </a:r>
            <a:endParaRPr lang="zh-CN" altLang="en-US" sz="2000">
              <a:solidFill>
                <a:schemeClr val="bg1"/>
              </a:solidFill>
              <a:latin typeface="Times New Roman" panose="02020603050405020304" pitchFamily="18" charset="0"/>
              <a:cs typeface="Times New Roman" panose="02020603050405020304" pitchFamily="18" charset="0"/>
              <a:sym typeface="+mn-ea"/>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2. </a:t>
            </a:r>
            <a:r>
              <a:rPr lang="zh-CN" altLang="en-US" sz="2000">
                <a:solidFill>
                  <a:schemeClr val="bg1"/>
                </a:solidFill>
                <a:latin typeface="Times New Roman" panose="02020603050405020304" pitchFamily="18" charset="0"/>
                <a:cs typeface="Times New Roman" panose="02020603050405020304" pitchFamily="18" charset="0"/>
              </a:rPr>
              <a:t>The </a:t>
            </a:r>
            <a:r>
              <a:rPr lang="zh-CN" altLang="en-US" sz="2000" u="sng">
                <a:solidFill>
                  <a:schemeClr val="bg1"/>
                </a:solidFill>
                <a:latin typeface="Times New Roman" panose="02020603050405020304" pitchFamily="18" charset="0"/>
                <a:cs typeface="Times New Roman" panose="02020603050405020304" pitchFamily="18" charset="0"/>
              </a:rPr>
              <a:t>whir </a:t>
            </a:r>
            <a:r>
              <a:rPr lang="zh-CN" altLang="en-US" sz="2000">
                <a:solidFill>
                  <a:schemeClr val="bg1"/>
                </a:solidFill>
                <a:latin typeface="Times New Roman" panose="02020603050405020304" pitchFamily="18" charset="0"/>
                <a:cs typeface="Times New Roman" panose="02020603050405020304" pitchFamily="18" charset="0"/>
              </a:rPr>
              <a:t>of the 's propellers scaring the bear away, the helicopter zoomed down and the rescuers rushed to us soon.</a:t>
            </a:r>
            <a:r>
              <a:rPr lang="zh-CN" altLang="en-US" sz="1400">
                <a:solidFill>
                  <a:schemeClr val="bg1"/>
                </a:solidFill>
                <a:latin typeface="Times New Roman" panose="02020603050405020304" pitchFamily="18" charset="0"/>
                <a:cs typeface="Times New Roman" panose="02020603050405020304" pitchFamily="18" charset="0"/>
              </a:rPr>
              <a:t>（2020年7月和北极熊面对面-续写）</a:t>
            </a:r>
            <a:r>
              <a:rPr lang="zh-CN" altLang="en-US" sz="1400" i="1">
                <a:solidFill>
                  <a:schemeClr val="bg1"/>
                </a:solidFill>
                <a:latin typeface="Times New Roman" panose="02020603050405020304" pitchFamily="18" charset="0"/>
                <a:cs typeface="Times New Roman" panose="02020603050405020304" pitchFamily="18" charset="0"/>
              </a:rPr>
              <a:t>whir /wɜː(r)/ v. 作呼呼声，呼呼作声地飞; 急速旋转</a:t>
            </a:r>
            <a:r>
              <a:rPr lang="en-US" altLang="zh-CN" sz="1400" i="1">
                <a:solidFill>
                  <a:schemeClr val="bg1"/>
                </a:solidFill>
                <a:latin typeface="Times New Roman" panose="02020603050405020304" pitchFamily="18" charset="0"/>
                <a:cs typeface="Times New Roman" panose="02020603050405020304" pitchFamily="18" charset="0"/>
              </a:rPr>
              <a:t>    </a:t>
            </a:r>
            <a:r>
              <a:rPr lang="zh-CN" altLang="en-US" sz="1400" i="1">
                <a:solidFill>
                  <a:schemeClr val="bg1"/>
                </a:solidFill>
                <a:latin typeface="Times New Roman" panose="02020603050405020304" pitchFamily="18" charset="0"/>
                <a:cs typeface="Times New Roman" panose="02020603050405020304" pitchFamily="18" charset="0"/>
              </a:rPr>
              <a:t>propeller /prəˈpelə(r)/ n. 螺旋桨；推进器</a:t>
            </a:r>
            <a:endParaRPr lang="zh-CN" altLang="en-US" sz="1400" i="1">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螺旋桨的轰鸣声把熊吓跑了，直升飞机急速下降，救援人员很快就赶到了我们这里。</a:t>
            </a:r>
            <a:endParaRPr lang="zh-CN" altLang="en-US" sz="2000">
              <a:solidFill>
                <a:schemeClr val="bg1"/>
              </a:solidFill>
              <a:latin typeface="Times New Roman" panose="02020603050405020304" pitchFamily="18" charset="0"/>
              <a:cs typeface="Times New Roman" panose="02020603050405020304" pitchFamily="18" charset="0"/>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3. </a:t>
            </a:r>
            <a:r>
              <a:rPr lang="zh-CN" altLang="en-US" sz="2000">
                <a:solidFill>
                  <a:schemeClr val="bg1"/>
                </a:solidFill>
                <a:latin typeface="Times New Roman" panose="02020603050405020304" pitchFamily="18" charset="0"/>
                <a:cs typeface="Times New Roman" panose="02020603050405020304" pitchFamily="18" charset="0"/>
              </a:rPr>
              <a:t>Then the bear came our way, letting out a rumbling </a:t>
            </a:r>
            <a:r>
              <a:rPr lang="zh-CN" altLang="en-US" sz="2000" u="sng">
                <a:solidFill>
                  <a:schemeClr val="bg1"/>
                </a:solidFill>
                <a:latin typeface="Times New Roman" panose="02020603050405020304" pitchFamily="18" charset="0"/>
                <a:cs typeface="Times New Roman" panose="02020603050405020304" pitchFamily="18" charset="0"/>
              </a:rPr>
              <a:t>growl</a:t>
            </a:r>
            <a:r>
              <a:rPr lang="zh-CN" altLang="en-US" sz="2000">
                <a:solidFill>
                  <a:schemeClr val="bg1"/>
                </a:solidFill>
                <a:latin typeface="Times New Roman" panose="02020603050405020304" pitchFamily="18" charset="0"/>
                <a:cs typeface="Times New Roman" panose="02020603050405020304" pitchFamily="18" charset="0"/>
              </a:rPr>
              <a:t>. </a:t>
            </a:r>
            <a:r>
              <a:rPr lang="zh-CN" altLang="en-US" sz="1400">
                <a:solidFill>
                  <a:schemeClr val="bg1"/>
                </a:solidFill>
                <a:latin typeface="Times New Roman" panose="02020603050405020304" pitchFamily="18" charset="0"/>
                <a:cs typeface="Times New Roman" panose="02020603050405020304" pitchFamily="18" charset="0"/>
                <a:sym typeface="+mn-ea"/>
              </a:rPr>
              <a:t>（2020年7月和北极熊面对面-续写）</a:t>
            </a:r>
            <a:endParaRPr lang="zh-CN" altLang="en-US" sz="1400">
              <a:solidFill>
                <a:schemeClr val="bg1"/>
              </a:solidFill>
              <a:latin typeface="Times New Roman" panose="02020603050405020304" pitchFamily="18" charset="0"/>
              <a:cs typeface="Times New Roman" panose="02020603050405020304" pitchFamily="18" charset="0"/>
              <a:sym typeface="+mn-ea"/>
            </a:endParaRPr>
          </a:p>
          <a:p>
            <a:pPr fontAlgn="auto">
              <a:lnSpc>
                <a:spcPts val="3400"/>
              </a:lnSpc>
            </a:pPr>
            <a:r>
              <a:rPr lang="en-US" altLang="zh-CN" sz="2000">
                <a:solidFill>
                  <a:schemeClr val="bg1"/>
                </a:solidFill>
                <a:latin typeface="Times New Roman" panose="02020603050405020304" pitchFamily="18" charset="0"/>
                <a:cs typeface="Times New Roman" panose="02020603050405020304" pitchFamily="18" charset="0"/>
              </a:rPr>
              <a:t>    </a:t>
            </a:r>
            <a:r>
              <a:rPr lang="zh-CN" altLang="en-US" sz="2000">
                <a:solidFill>
                  <a:schemeClr val="bg1"/>
                </a:solidFill>
                <a:latin typeface="Times New Roman" panose="02020603050405020304" pitchFamily="18" charset="0"/>
                <a:cs typeface="Times New Roman" panose="02020603050405020304" pitchFamily="18" charset="0"/>
              </a:rPr>
              <a:t>这时，那只熊向我们走来，发出隆隆的咆哮。</a:t>
            </a:r>
            <a:endParaRPr lang="zh-CN" altLang="en-US" sz="2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98007" y="-4507354"/>
            <a:ext cx="13982364" cy="11365354"/>
          </a:xfrm>
          <a:prstGeom prst="rect">
            <a:avLst/>
          </a:prstGeom>
          <a:effectLst/>
        </p:spPr>
      </p:pic>
      <p:sp>
        <p:nvSpPr>
          <p:cNvPr id="2" name="椭圆 1"/>
          <p:cNvSpPr/>
          <p:nvPr/>
        </p:nvSpPr>
        <p:spPr>
          <a:xfrm>
            <a:off x="1664335" y="1220470"/>
            <a:ext cx="5026660" cy="4596765"/>
          </a:xfrm>
          <a:prstGeom prst="ellipse">
            <a:avLst/>
          </a:prstGeom>
          <a:noFill/>
          <a:ln w="44450" cap="flat" cmpd="sng" algn="ctr">
            <a:solidFill>
              <a:schemeClr val="accent6">
                <a:lumMod val="60000"/>
                <a:lumOff val="40000"/>
              </a:schemeClr>
            </a:solidFill>
            <a:prstDash val="solid"/>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8" name="虚线圈小"/>
          <p:cNvSpPr/>
          <p:nvPr/>
        </p:nvSpPr>
        <p:spPr>
          <a:xfrm>
            <a:off x="1807210" y="1382395"/>
            <a:ext cx="4757420" cy="4302125"/>
          </a:xfrm>
          <a:prstGeom prst="ellipse">
            <a:avLst/>
          </a:prstGeom>
          <a:noFill/>
          <a:ln w="9525" cap="flat" cmpd="sng" algn="ctr">
            <a:solidFill>
              <a:srgbClr val="C61010">
                <a:alpha val="97000"/>
              </a:srgbClr>
            </a:solidFill>
            <a:prstDash val="dash"/>
          </a:ln>
          <a:effectLst/>
        </p:spPr>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19" name="虚线圈大"/>
          <p:cNvSpPr>
            <a:spLocks noChangeArrowheads="1"/>
          </p:cNvSpPr>
          <p:nvPr/>
        </p:nvSpPr>
        <p:spPr bwMode="auto">
          <a:xfrm>
            <a:off x="1592580" y="1093470"/>
            <a:ext cx="5026660" cy="4928870"/>
          </a:xfrm>
          <a:prstGeom prst="ellipse">
            <a:avLst/>
          </a:prstGeom>
          <a:noFill/>
          <a:ln w="9525" algn="ctr">
            <a:solidFill>
              <a:srgbClr val="70AD47">
                <a:lumMod val="20000"/>
                <a:lumOff val="80000"/>
              </a:srgb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0" name="椭圆 19"/>
          <p:cNvSpPr>
            <a:spLocks noChangeArrowheads="1"/>
          </p:cNvSpPr>
          <p:nvPr/>
        </p:nvSpPr>
        <p:spPr bwMode="auto">
          <a:xfrm>
            <a:off x="2195830" y="3041015"/>
            <a:ext cx="171450" cy="21590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solidFill>
                <a:srgbClr val="000000"/>
              </a:solidFill>
              <a:latin typeface="Calibri" panose="020F0502020204030204" pitchFamily="34" charset="0"/>
            </a:endParaRPr>
          </a:p>
        </p:txBody>
      </p:sp>
      <p:sp>
        <p:nvSpPr>
          <p:cNvPr id="22" name="TextBox 8"/>
          <p:cNvSpPr txBox="1">
            <a:spLocks noChangeArrowheads="1"/>
          </p:cNvSpPr>
          <p:nvPr/>
        </p:nvSpPr>
        <p:spPr bwMode="auto">
          <a:xfrm rot="-463027">
            <a:off x="1425575" y="2210435"/>
            <a:ext cx="5480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smtClean="0">
                <a:solidFill>
                  <a:srgbClr val="FFFF00"/>
                </a:solidFill>
                <a:latin typeface="华文琥珀" panose="02010800040101010101" pitchFamily="2" charset="-122"/>
                <a:ea typeface="华文琥珀" panose="02010800040101010101" pitchFamily="2" charset="-122"/>
              </a:rPr>
              <a:t>基于赏析运用，零失误快输出</a:t>
            </a:r>
            <a:endParaRPr lang="zh-CN" altLang="en-US" sz="2800" b="1" i="1" dirty="0" smtClean="0">
              <a:solidFill>
                <a:srgbClr val="FFFF00"/>
              </a:solidFill>
              <a:latin typeface="华文琥珀" panose="02010800040101010101" pitchFamily="2" charset="-122"/>
              <a:ea typeface="华文琥珀" panose="02010800040101010101" pitchFamily="2" charset="-122"/>
            </a:endParaRPr>
          </a:p>
        </p:txBody>
      </p:sp>
      <p:sp>
        <p:nvSpPr>
          <p:cNvPr id="23" name="文本框 22"/>
          <p:cNvSpPr txBox="1"/>
          <p:nvPr>
            <p:custDataLst>
              <p:tags r:id="rId2"/>
            </p:custDataLst>
          </p:nvPr>
        </p:nvSpPr>
        <p:spPr>
          <a:xfrm>
            <a:off x="3184463" y="4339714"/>
            <a:ext cx="2421890" cy="1106805"/>
          </a:xfrm>
          <a:prstGeom prst="rect">
            <a:avLst/>
          </a:prstGeom>
          <a:noFill/>
        </p:spPr>
        <p:txBody>
          <a:bodyPr wrap="square" rtlCol="0">
            <a:spAutoFit/>
          </a:bodyPr>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04</a:t>
            </a:r>
            <a:endPar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24" name="椭圆 23"/>
          <p:cNvSpPr/>
          <p:nvPr/>
        </p:nvSpPr>
        <p:spPr>
          <a:xfrm>
            <a:off x="3392954" y="3901425"/>
            <a:ext cx="2155448" cy="1984575"/>
          </a:xfrm>
          <a:prstGeom prst="ellipse">
            <a:avLst/>
          </a:prstGeom>
          <a:noFill/>
          <a:ln w="12700" cap="flat" cmpd="sng" algn="ctr">
            <a:gradFill>
              <a:gsLst>
                <a:gs pos="0">
                  <a:srgbClr val="FFFFFF"/>
                </a:gs>
                <a:gs pos="90000">
                  <a:srgbClr val="FFFFFF">
                    <a:alpha val="0"/>
                  </a:srgbClr>
                </a:gs>
              </a:gsLst>
              <a:lin ang="5400000" scaled="1"/>
            </a:gradFill>
            <a:prstDash val="solid"/>
            <a:miter lim="800000"/>
          </a:ln>
          <a:effectLst/>
          <a:extLst>
            <a:ext uri="{909E8E84-426E-40DD-AFC4-6F175D3DCCD1}">
              <a14:hiddenFill xmlns:a14="http://schemas.microsoft.com/office/drawing/2010/main">
                <a:solidFill>
                  <a:srgbClr val="B2871B"/>
                </a:solidFill>
              </a14:hiddenFill>
            </a:ext>
          </a:extLst>
        </p:spPr>
        <p:txBody>
          <a:bodyPr rtlCol="0" anchor="ctr"/>
          <a:p>
            <a:pPr algn="ctr"/>
            <a:endParaRPr lang="zh-CN" altLang="en-US">
              <a:solidFill>
                <a:srgbClr val="FFFFFF"/>
              </a:solidFill>
            </a:endParaRPr>
          </a:p>
        </p:txBody>
      </p:sp>
      <p:sp>
        <p:nvSpPr>
          <p:cNvPr id="4" name="A"/>
          <p:cNvSpPr txBox="1">
            <a:spLocks noChangeArrowheads="1"/>
          </p:cNvSpPr>
          <p:nvPr/>
        </p:nvSpPr>
        <p:spPr bwMode="auto">
          <a:xfrm rot="21097302">
            <a:off x="928370" y="3021965"/>
            <a:ext cx="73177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让高考备考插上腾飞的翅膀</a:t>
            </a:r>
            <a:endParaRPr lang="zh-CN" altLang="en-US" sz="4400" b="1" i="1" dirty="0">
              <a:solidFill>
                <a:srgbClr val="FF0000"/>
              </a:solidFill>
              <a:latin typeface="Arial Narrow" panose="020B0606020202030204" pitchFamily="34" charset="0"/>
              <a:ea typeface="方正姚体" panose="02010601030101010101" pitchFamily="2" charset="-122"/>
            </a:endParaRPr>
          </a:p>
        </p:txBody>
      </p:sp>
      <p:sp>
        <p:nvSpPr>
          <p:cNvPr id="5" name="文本框 4"/>
          <p:cNvSpPr txBox="1"/>
          <p:nvPr/>
        </p:nvSpPr>
        <p:spPr>
          <a:xfrm>
            <a:off x="5367655" y="4708525"/>
            <a:ext cx="6444615" cy="706755"/>
          </a:xfrm>
          <a:prstGeom prst="rect">
            <a:avLst/>
          </a:prstGeom>
          <a:noFill/>
        </p:spPr>
        <p:txBody>
          <a:bodyPr wrap="square" rtlCol="0" anchor="t">
            <a:spAutoFit/>
          </a:bodyPr>
          <a:p>
            <a:r>
              <a:rPr lang="zh-CN" altLang="en-US" sz="4000" b="1">
                <a:solidFill>
                  <a:schemeClr val="bg1"/>
                </a:solidFill>
                <a:latin typeface="微软雅黑" panose="020B0503020204020204" pitchFamily="34" charset="-122"/>
                <a:ea typeface="微软雅黑" panose="020B0503020204020204" pitchFamily="34" charset="-122"/>
              </a:rPr>
              <a:t>调整纵观考情分析的方向感</a:t>
            </a:r>
            <a:endParaRPr lang="zh-CN" altLang="en-US" sz="4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3" presetClass="entr" presetSubtype="16" fill="hold" grpId="2"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par>
                                <p:cTn id="16" presetID="1" presetClass="entr" presetSubtype="0" fill="hold" grpId="1" nodeType="withEffect">
                                  <p:stCondLst>
                                    <p:cond delay="300"/>
                                  </p:stCondLst>
                                  <p:childTnLst>
                                    <p:set>
                                      <p:cBhvr>
                                        <p:cTn id="17" dur="1" fill="hold">
                                          <p:stCondLst>
                                            <p:cond delay="0"/>
                                          </p:stCondLst>
                                        </p:cTn>
                                        <p:tgtEl>
                                          <p:spTgt spid="18"/>
                                        </p:tgtEl>
                                        <p:attrNameLst>
                                          <p:attrName>style.visibility</p:attrName>
                                        </p:attrNameLst>
                                      </p:cBhvr>
                                      <p:to>
                                        <p:strVal val="visible"/>
                                      </p:to>
                                    </p:set>
                                  </p:childTnLst>
                                </p:cTn>
                              </p:par>
                              <p:par>
                                <p:cTn id="18" presetID="21" presetClass="entr" presetSubtype="1" fill="hold" grpId="0" nodeType="withEffect">
                                  <p:stCondLst>
                                    <p:cond delay="30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8" presetClass="emph" presetSubtype="0" repeatCount="indefinite" fill="hold" grpId="0" nodeType="withEffect">
                                  <p:stCondLst>
                                    <p:cond delay="0"/>
                                  </p:stCondLst>
                                  <p:childTnLst>
                                    <p:animRot by="21600000">
                                      <p:cBhvr>
                                        <p:cTn id="22" dur="4000" fill="hold"/>
                                        <p:tgtEl>
                                          <p:spTgt spid="18"/>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5000" fill="hold"/>
                                        <p:tgtEl>
                                          <p:spTgt spid="19"/>
                                        </p:tgtEl>
                                        <p:attrNameLst>
                                          <p:attrName>r</p:attrName>
                                        </p:attrNameLst>
                                      </p:cBhvr>
                                    </p:animRot>
                                  </p:childTnLst>
                                </p:cTn>
                              </p:par>
                              <p:par>
                                <p:cTn id="25" presetID="1" presetClass="entr" presetSubtype="0" fill="hold" grpId="1"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28" dur="2000" fill="hold"/>
                                        <p:tgtEl>
                                          <p:spTgt spid="20"/>
                                        </p:tgtEl>
                                        <p:attrNameLst>
                                          <p:attrName>ppt_x</p:attrName>
                                          <p:attrName>ppt_y</p:attrName>
                                        </p:attrNameLst>
                                      </p:cBhvr>
                                      <p:rCtr x="1739800" y="-23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entr" presetSubtype="0" fill="hold" grpId="0" nodeType="withEffect">
                                  <p:stCondLst>
                                    <p:cond delay="52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
                                        <p:tgtEl>
                                          <p:spTgt spid="4"/>
                                        </p:tgtEl>
                                      </p:cBhvr>
                                    </p:animEffect>
                                    <p:anim calcmode="lin" valueType="num">
                                      <p:cBhvr>
                                        <p:cTn id="36" dur="200" fill="hold"/>
                                        <p:tgtEl>
                                          <p:spTgt spid="4"/>
                                        </p:tgtEl>
                                        <p:attrNameLst>
                                          <p:attrName>ppt_x</p:attrName>
                                        </p:attrNameLst>
                                      </p:cBhvr>
                                      <p:tavLst>
                                        <p:tav tm="0">
                                          <p:val>
                                            <p:strVal val="#ppt_x"/>
                                          </p:val>
                                        </p:tav>
                                        <p:tav tm="100000">
                                          <p:val>
                                            <p:strVal val="#ppt_x"/>
                                          </p:val>
                                        </p:tav>
                                      </p:tavLst>
                                    </p:anim>
                                    <p:anim calcmode="lin" valueType="num">
                                      <p:cBhvr>
                                        <p:cTn id="37"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8" grpId="1" bldLvl="0" animBg="1"/>
      <p:bldP spid="18" grpId="2" bldLvl="0" animBg="1"/>
      <p:bldP spid="19" grpId="0" bldLvl="0" animBg="1"/>
      <p:bldP spid="19" grpId="1" bldLvl="0" animBg="1"/>
      <p:bldP spid="20" grpId="0" bldLvl="0" animBg="1"/>
      <p:bldP spid="20" grpId="1" bldLvl="0" animBg="1"/>
      <p:bldP spid="22" grpId="0"/>
      <p:bldP spid="23" grpId="0"/>
      <p:bldP spid="23" grpId="1"/>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1055370" y="260350"/>
            <a:ext cx="601408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读后续写的准确应试定位</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59740" y="1412875"/>
            <a:ext cx="10822305" cy="3430905"/>
          </a:xfrm>
          <a:prstGeom prst="rect">
            <a:avLst/>
          </a:prstGeom>
          <a:solidFill>
            <a:srgbClr val="1A2D44"/>
          </a:solidFill>
          <a:ln w="41275">
            <a:solidFill>
              <a:srgbClr val="639541"/>
            </a:solidFill>
          </a:ln>
        </p:spPr>
        <p:txBody>
          <a:bodyPr wrap="square">
            <a:spAutoFit/>
          </a:bodyPr>
          <a:p>
            <a:pPr lvl="0" fontAlgn="auto">
              <a:lnSpc>
                <a:spcPts val="4340"/>
              </a:lnSpc>
            </a:pPr>
            <a:r>
              <a:rPr lang="zh-CN" altLang="en-US" sz="2400" b="1" dirty="0">
                <a:solidFill>
                  <a:srgbClr val="F5841C">
                    <a:lumMod val="20000"/>
                    <a:lumOff val="80000"/>
                  </a:srgbClr>
                </a:solidFill>
              </a:rPr>
              <a:t>尖子生：</a:t>
            </a:r>
            <a:r>
              <a:rPr lang="zh-CN" altLang="en-US" sz="2400" b="1" dirty="0">
                <a:solidFill>
                  <a:prstClr val="white"/>
                </a:solidFill>
              </a:rPr>
              <a:t>神形兼备</a:t>
            </a:r>
            <a:r>
              <a:rPr lang="zh-CN" altLang="en-US" sz="2400" b="1" dirty="0">
                <a:solidFill>
                  <a:srgbClr val="FF0000"/>
                </a:solidFill>
              </a:rPr>
              <a:t>炫出彩（</a:t>
            </a:r>
            <a:r>
              <a:rPr lang="en-US" altLang="zh-CN" sz="2400" b="1" dirty="0">
                <a:solidFill>
                  <a:srgbClr val="FF0000"/>
                </a:solidFill>
              </a:rPr>
              <a:t>23</a:t>
            </a:r>
            <a:r>
              <a:rPr lang="zh-CN" altLang="en-US" sz="2400" b="1" dirty="0">
                <a:solidFill>
                  <a:srgbClr val="FF0000"/>
                </a:solidFill>
              </a:rPr>
              <a:t>分），</a:t>
            </a:r>
            <a:r>
              <a:rPr lang="zh-CN" altLang="en-US" sz="2400" b="1" dirty="0">
                <a:solidFill>
                  <a:prstClr val="white"/>
                </a:solidFill>
              </a:rPr>
              <a:t>语言丰富，情节合理，逻辑严密，</a:t>
            </a:r>
            <a:endParaRPr lang="en-US" altLang="zh-CN" sz="2400" b="1" dirty="0">
              <a:solidFill>
                <a:prstClr val="white"/>
              </a:solidFill>
            </a:endParaRPr>
          </a:p>
          <a:p>
            <a:pPr lvl="0" fontAlgn="auto">
              <a:lnSpc>
                <a:spcPts val="4340"/>
              </a:lnSpc>
            </a:pPr>
            <a:r>
              <a:rPr lang="zh-CN" altLang="en-US" sz="2400" b="1" dirty="0">
                <a:solidFill>
                  <a:srgbClr val="FFFF00"/>
                </a:solidFill>
              </a:rPr>
              <a:t>                传神的语言提亮表达方式，前后呼应耐人寻味。</a:t>
            </a:r>
            <a:endParaRPr lang="en-US" altLang="zh-CN" sz="2400" b="1" dirty="0">
              <a:solidFill>
                <a:srgbClr val="FFFF00"/>
              </a:solidFill>
            </a:endParaRPr>
          </a:p>
          <a:p>
            <a:pPr lvl="0" fontAlgn="auto">
              <a:lnSpc>
                <a:spcPts val="4340"/>
              </a:lnSpc>
            </a:pPr>
            <a:r>
              <a:rPr lang="zh-CN" altLang="en-US" sz="2400" b="1" dirty="0">
                <a:solidFill>
                  <a:srgbClr val="F5841C">
                    <a:lumMod val="20000"/>
                    <a:lumOff val="80000"/>
                  </a:srgbClr>
                </a:solidFill>
              </a:rPr>
              <a:t>中等生：</a:t>
            </a:r>
            <a:r>
              <a:rPr lang="zh-CN" altLang="en-US" sz="2400" b="1" dirty="0">
                <a:solidFill>
                  <a:prstClr val="white"/>
                </a:solidFill>
              </a:rPr>
              <a:t>稳打稳扎</a:t>
            </a:r>
            <a:r>
              <a:rPr lang="zh-CN" altLang="en-US" sz="2400" b="1" dirty="0">
                <a:solidFill>
                  <a:srgbClr val="FF0000"/>
                </a:solidFill>
              </a:rPr>
              <a:t>有亮点（</a:t>
            </a:r>
            <a:r>
              <a:rPr lang="en-US" altLang="zh-CN" sz="2400" b="1" dirty="0">
                <a:solidFill>
                  <a:srgbClr val="FF0000"/>
                </a:solidFill>
              </a:rPr>
              <a:t>20</a:t>
            </a:r>
            <a:r>
              <a:rPr lang="zh-CN" altLang="en-US" sz="2400" b="1" dirty="0">
                <a:solidFill>
                  <a:srgbClr val="FF0000"/>
                </a:solidFill>
              </a:rPr>
              <a:t>分），</a:t>
            </a:r>
            <a:r>
              <a:rPr lang="zh-CN" altLang="en-US" sz="2400" b="1" dirty="0">
                <a:solidFill>
                  <a:prstClr val="white"/>
                </a:solidFill>
              </a:rPr>
              <a:t>语言规范，线索清晰，逻辑合理，</a:t>
            </a:r>
            <a:endParaRPr lang="en-US" altLang="zh-CN" sz="2400" b="1" dirty="0">
              <a:solidFill>
                <a:prstClr val="white"/>
              </a:solidFill>
            </a:endParaRPr>
          </a:p>
          <a:p>
            <a:pPr lvl="0" fontAlgn="auto">
              <a:lnSpc>
                <a:spcPts val="4340"/>
              </a:lnSpc>
            </a:pPr>
            <a:r>
              <a:rPr lang="zh-CN" altLang="en-US" sz="2400" b="1" dirty="0">
                <a:solidFill>
                  <a:srgbClr val="FFFF00"/>
                </a:solidFill>
              </a:rPr>
              <a:t>                精当的语言推进情节发展，起承转合一气呵成。</a:t>
            </a:r>
            <a:endParaRPr lang="en-US" altLang="zh-CN" sz="2400" b="1" dirty="0">
              <a:solidFill>
                <a:srgbClr val="FFFF00"/>
              </a:solidFill>
            </a:endParaRPr>
          </a:p>
          <a:p>
            <a:pPr lvl="0" fontAlgn="auto">
              <a:lnSpc>
                <a:spcPts val="4340"/>
              </a:lnSpc>
            </a:pPr>
            <a:r>
              <a:rPr lang="zh-CN" altLang="en-US" sz="2400" b="1" dirty="0">
                <a:solidFill>
                  <a:srgbClr val="F5841C">
                    <a:lumMod val="20000"/>
                    <a:lumOff val="80000"/>
                  </a:srgbClr>
                </a:solidFill>
              </a:rPr>
              <a:t>拐脚生：</a:t>
            </a:r>
            <a:r>
              <a:rPr lang="zh-CN" altLang="en-US" sz="2400" b="1" dirty="0">
                <a:solidFill>
                  <a:prstClr val="white"/>
                </a:solidFill>
              </a:rPr>
              <a:t>降低门槛</a:t>
            </a:r>
            <a:r>
              <a:rPr lang="zh-CN" altLang="en-US" sz="2400" b="1" dirty="0">
                <a:solidFill>
                  <a:srgbClr val="FF0000"/>
                </a:solidFill>
              </a:rPr>
              <a:t>求完整（</a:t>
            </a:r>
            <a:r>
              <a:rPr lang="en-US" altLang="zh-CN" sz="2400" b="1" dirty="0">
                <a:solidFill>
                  <a:srgbClr val="FF0000"/>
                </a:solidFill>
              </a:rPr>
              <a:t>15</a:t>
            </a:r>
            <a:r>
              <a:rPr lang="zh-CN" altLang="en-US" sz="2400" b="1" dirty="0">
                <a:solidFill>
                  <a:srgbClr val="FF0000"/>
                </a:solidFill>
              </a:rPr>
              <a:t>分），</a:t>
            </a:r>
            <a:r>
              <a:rPr lang="zh-CN" altLang="en-US" sz="2400" b="1" dirty="0">
                <a:solidFill>
                  <a:prstClr val="white"/>
                </a:solidFill>
              </a:rPr>
              <a:t>粗线条 ，重印象（书写）</a:t>
            </a:r>
            <a:endParaRPr lang="en-US" altLang="zh-CN" sz="2400" b="1" dirty="0">
              <a:solidFill>
                <a:prstClr val="white"/>
              </a:solidFill>
            </a:endParaRPr>
          </a:p>
          <a:p>
            <a:pPr lvl="0" fontAlgn="auto">
              <a:lnSpc>
                <a:spcPts val="4340"/>
              </a:lnSpc>
            </a:pPr>
            <a:r>
              <a:rPr lang="zh-CN" altLang="en-US" sz="2400" b="1" dirty="0">
                <a:solidFill>
                  <a:srgbClr val="FFFF00"/>
                </a:solidFill>
              </a:rPr>
              <a:t>               准确的语言叙述完整故事，</a:t>
            </a:r>
            <a:r>
              <a:rPr lang="en-US" altLang="zh-CN" sz="2400" b="1" dirty="0">
                <a:solidFill>
                  <a:srgbClr val="FFFF00"/>
                </a:solidFill>
              </a:rPr>
              <a:t> </a:t>
            </a:r>
            <a:r>
              <a:rPr lang="zh-CN" altLang="en-US" sz="2400" b="1" dirty="0">
                <a:solidFill>
                  <a:srgbClr val="FFFF00"/>
                </a:solidFill>
              </a:rPr>
              <a:t>在情在理通达顺畅。</a:t>
            </a:r>
            <a:endParaRPr lang="zh-CN" altLang="en-US" sz="2400" b="1" dirty="0">
              <a:solidFill>
                <a:srgbClr val="FFFF00"/>
              </a:solidFill>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1055370" y="260350"/>
            <a:ext cx="601408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读后续写的备考策略</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50545" y="1167765"/>
            <a:ext cx="10724515" cy="460375"/>
          </a:xfrm>
          <a:prstGeom prst="rect">
            <a:avLst/>
          </a:prstGeom>
          <a:solidFill>
            <a:srgbClr val="1A2D44"/>
          </a:solidFill>
          <a:ln w="41275">
            <a:solidFill>
              <a:srgbClr val="00B0F0"/>
            </a:solidFill>
          </a:ln>
          <a:effectLst>
            <a:innerShdw blurRad="63500" dist="50800" dir="13500000">
              <a:prstClr val="black">
                <a:alpha val="50000"/>
              </a:prstClr>
            </a:innerShdw>
          </a:effectLst>
        </p:spPr>
        <p:txBody>
          <a:bodyPr wrap="square" rtlCol="0">
            <a:spAutoFit/>
          </a:bodyPr>
          <a:p>
            <a:r>
              <a:rPr lang="zh-CN" altLang="en-US" sz="2400" b="1" dirty="0">
                <a:solidFill>
                  <a:srgbClr val="F5841C">
                    <a:lumMod val="20000"/>
                    <a:lumOff val="80000"/>
                  </a:srgbClr>
                </a:solidFill>
              </a:rPr>
              <a:t>二考特点：</a:t>
            </a:r>
            <a:r>
              <a:rPr lang="zh-CN" altLang="en-US" sz="2400" dirty="0">
                <a:solidFill>
                  <a:sysClr val="window" lastClr="FFFFFF"/>
                </a:solidFill>
              </a:rPr>
              <a:t>经验较足、准确定位、多种预案</a:t>
            </a:r>
            <a:r>
              <a:rPr lang="zh-CN" altLang="en-US" sz="2400" b="1" dirty="0">
                <a:solidFill>
                  <a:srgbClr val="FFFF00"/>
                </a:solidFill>
              </a:rPr>
              <a:t>（确保</a:t>
            </a:r>
            <a:r>
              <a:rPr lang="en-US" altLang="zh-CN" sz="2400" b="1" dirty="0">
                <a:solidFill>
                  <a:srgbClr val="FFFF00"/>
                </a:solidFill>
              </a:rPr>
              <a:t>20+30</a:t>
            </a:r>
            <a:r>
              <a:rPr lang="zh-CN" altLang="en-US" sz="2400" b="1" dirty="0">
                <a:solidFill>
                  <a:srgbClr val="FFFF00"/>
                </a:solidFill>
              </a:rPr>
              <a:t>分钟写作）</a:t>
            </a:r>
            <a:endParaRPr lang="en-US" altLang="zh-CN" sz="2400" b="1" dirty="0">
              <a:solidFill>
                <a:srgbClr val="FFFF00"/>
              </a:solidFill>
            </a:endParaRPr>
          </a:p>
        </p:txBody>
      </p:sp>
      <p:sp>
        <p:nvSpPr>
          <p:cNvPr id="6" name="矩形 5"/>
          <p:cNvSpPr/>
          <p:nvPr/>
        </p:nvSpPr>
        <p:spPr>
          <a:xfrm>
            <a:off x="551180" y="1916430"/>
            <a:ext cx="10724515" cy="3415030"/>
          </a:xfrm>
          <a:prstGeom prst="rect">
            <a:avLst/>
          </a:prstGeom>
          <a:solidFill>
            <a:srgbClr val="1A2D44"/>
          </a:solidFill>
          <a:ln w="57150">
            <a:solidFill>
              <a:srgbClr val="7030A0"/>
            </a:solidFill>
          </a:ln>
        </p:spPr>
        <p:txBody>
          <a:bodyPr wrap="square">
            <a:spAutoFit/>
          </a:bodyPr>
          <a:p>
            <a:pPr lvl="0"/>
            <a:r>
              <a:rPr lang="zh-CN" altLang="en-US" sz="2400" b="1" dirty="0">
                <a:solidFill>
                  <a:srgbClr val="F5841C">
                    <a:lumMod val="20000"/>
                    <a:lumOff val="80000"/>
                  </a:srgbClr>
                </a:solidFill>
              </a:rPr>
              <a:t>续写考前冲刺：</a:t>
            </a:r>
            <a:r>
              <a:rPr lang="en-US" altLang="zh-CN" sz="2400" b="1" dirty="0">
                <a:solidFill>
                  <a:prstClr val="white"/>
                </a:solidFill>
              </a:rPr>
              <a:t> </a:t>
            </a:r>
            <a:r>
              <a:rPr lang="zh-CN" altLang="en-US" sz="2400" b="1" dirty="0">
                <a:solidFill>
                  <a:prstClr val="white"/>
                </a:solidFill>
              </a:rPr>
              <a:t>语言</a:t>
            </a:r>
            <a:r>
              <a:rPr lang="en-US" altLang="zh-CN" sz="2400" b="1" dirty="0">
                <a:solidFill>
                  <a:prstClr val="white"/>
                </a:solidFill>
              </a:rPr>
              <a:t>   </a:t>
            </a:r>
            <a:r>
              <a:rPr lang="zh-CN" altLang="en-US" sz="2400" b="1" dirty="0">
                <a:solidFill>
                  <a:srgbClr val="FFFF00"/>
                </a:solidFill>
              </a:rPr>
              <a:t>①语料库的熟练</a:t>
            </a:r>
            <a:r>
              <a:rPr lang="zh-CN" altLang="en-US" sz="2400" b="1" dirty="0">
                <a:solidFill>
                  <a:srgbClr val="FFFF00"/>
                </a:solidFill>
                <a:sym typeface="微软雅黑" panose="020B0503020204020204" pitchFamily="34" charset="-122"/>
              </a:rPr>
              <a:t>准确</a:t>
            </a:r>
            <a:r>
              <a:rPr lang="zh-CN" altLang="en-US" sz="2400" b="1" dirty="0">
                <a:solidFill>
                  <a:srgbClr val="FFFF00"/>
                </a:solidFill>
              </a:rPr>
              <a:t>运用，浓缩读薄，</a:t>
            </a:r>
            <a:endParaRPr lang="zh-CN" altLang="en-US" sz="2400" b="1" dirty="0">
              <a:solidFill>
                <a:srgbClr val="FFFF00"/>
              </a:solidFill>
            </a:endParaRPr>
          </a:p>
          <a:p>
            <a:pPr lvl="0"/>
            <a:r>
              <a:rPr lang="zh-CN" altLang="en-US" sz="2400" b="1" dirty="0">
                <a:solidFill>
                  <a:srgbClr val="FFFF00"/>
                </a:solidFill>
              </a:rPr>
              <a:t> </a:t>
            </a:r>
            <a:r>
              <a:rPr lang="en-US" altLang="zh-CN" sz="2400" b="1" dirty="0">
                <a:solidFill>
                  <a:srgbClr val="FFFF00"/>
                </a:solidFill>
              </a:rPr>
              <a:t>                                                 </a:t>
            </a:r>
            <a:r>
              <a:rPr lang="zh-CN" altLang="en-US" sz="2400" b="1" dirty="0">
                <a:solidFill>
                  <a:srgbClr val="FFFF00"/>
                </a:solidFill>
              </a:rPr>
              <a:t>能驾驭，快产出，零失误；</a:t>
            </a:r>
            <a:endParaRPr lang="zh-CN" altLang="en-US" sz="2400" b="1" dirty="0">
              <a:solidFill>
                <a:srgbClr val="FFFF00"/>
              </a:solidFill>
            </a:endParaRPr>
          </a:p>
          <a:p>
            <a:pPr lvl="0"/>
            <a:r>
              <a:rPr lang="zh-CN" altLang="en-US" sz="2400" b="1" dirty="0">
                <a:solidFill>
                  <a:srgbClr val="FFFF00"/>
                </a:solidFill>
              </a:rPr>
              <a:t>                                       </a:t>
            </a:r>
            <a:r>
              <a:rPr lang="en-US" altLang="zh-CN" sz="2400" b="1" dirty="0">
                <a:solidFill>
                  <a:srgbClr val="FFFF00"/>
                </a:solidFill>
              </a:rPr>
              <a:t>    </a:t>
            </a:r>
            <a:r>
              <a:rPr lang="zh-CN" altLang="en-US" sz="2400" b="1" dirty="0">
                <a:solidFill>
                  <a:srgbClr val="FFFF00"/>
                </a:solidFill>
              </a:rPr>
              <a:t> </a:t>
            </a:r>
            <a:r>
              <a:rPr lang="zh-CN" altLang="en-US" sz="2400" b="1" dirty="0">
                <a:solidFill>
                  <a:srgbClr val="FFFF00"/>
                </a:solidFill>
                <a:sym typeface="微软雅黑" panose="020B0503020204020204" pitchFamily="34" charset="-122"/>
              </a:rPr>
              <a:t>②</a:t>
            </a:r>
            <a:r>
              <a:rPr lang="zh-CN" altLang="en-US" sz="2400" b="1" dirty="0">
                <a:solidFill>
                  <a:srgbClr val="FFFF00"/>
                </a:solidFill>
              </a:rPr>
              <a:t> 真实的语料</a:t>
            </a:r>
            <a:r>
              <a:rPr lang="en-US" altLang="zh-CN" sz="2400" b="1" dirty="0">
                <a:solidFill>
                  <a:srgbClr val="FFFF00"/>
                </a:solidFill>
              </a:rPr>
              <a:t>co-text, 实际发生时的语境含义</a:t>
            </a:r>
            <a:endParaRPr lang="en-US" altLang="zh-CN" sz="2400" b="1" dirty="0">
              <a:solidFill>
                <a:srgbClr val="FFFF00"/>
              </a:solidFill>
            </a:endParaRPr>
          </a:p>
          <a:p>
            <a:pPr lvl="0"/>
            <a:r>
              <a:rPr lang="en-US" altLang="zh-CN" sz="2400" b="1" dirty="0">
                <a:solidFill>
                  <a:srgbClr val="FFFF00"/>
                </a:solidFill>
              </a:rPr>
              <a:t>                                            ③ </a:t>
            </a:r>
            <a:r>
              <a:rPr lang="zh-CN" altLang="en-US" sz="2400" b="1" dirty="0">
                <a:solidFill>
                  <a:srgbClr val="FFFF00"/>
                </a:solidFill>
              </a:rPr>
              <a:t>动词四式，过去时的各种时态    </a:t>
            </a:r>
            <a:endParaRPr lang="zh-CN" altLang="en-US" sz="2400" b="1" dirty="0">
              <a:solidFill>
                <a:srgbClr val="FFFF00"/>
              </a:solidFill>
            </a:endParaRPr>
          </a:p>
          <a:p>
            <a:pPr lvl="0"/>
            <a:r>
              <a:rPr lang="zh-CN" altLang="en-US" sz="2400" b="1" dirty="0">
                <a:solidFill>
                  <a:srgbClr val="FFFF00"/>
                </a:solidFill>
              </a:rPr>
              <a:t>                             </a:t>
            </a:r>
            <a:r>
              <a:rPr lang="en-US" altLang="zh-CN" sz="2400" b="1" dirty="0">
                <a:solidFill>
                  <a:srgbClr val="FFFF00"/>
                </a:solidFill>
              </a:rPr>
              <a:t>  </a:t>
            </a:r>
            <a:r>
              <a:rPr lang="zh-CN" altLang="en-US" sz="2400" b="1" dirty="0">
                <a:solidFill>
                  <a:prstClr val="white"/>
                </a:solidFill>
              </a:rPr>
              <a:t>情节  </a:t>
            </a:r>
            <a:r>
              <a:rPr lang="zh-CN" altLang="en-US" sz="2400" b="1" dirty="0">
                <a:solidFill>
                  <a:srgbClr val="FFFF00"/>
                </a:solidFill>
              </a:rPr>
              <a:t>（叙事元素，逻辑衔接，思想共鸣）</a:t>
            </a:r>
            <a:endParaRPr lang="zh-CN" altLang="en-US" sz="2400" b="1" dirty="0">
              <a:solidFill>
                <a:srgbClr val="FFFF00"/>
              </a:solidFill>
            </a:endParaRPr>
          </a:p>
          <a:p>
            <a:pPr lvl="0"/>
            <a:endParaRPr lang="zh-CN" altLang="en-US" sz="2400" b="1" dirty="0">
              <a:solidFill>
                <a:srgbClr val="FFFF00"/>
              </a:solidFill>
            </a:endParaRPr>
          </a:p>
          <a:p>
            <a:pPr lvl="0"/>
            <a:r>
              <a:rPr lang="zh-CN" altLang="en-US" sz="2400" b="1" dirty="0">
                <a:solidFill>
                  <a:srgbClr val="FFFF00"/>
                </a:solidFill>
              </a:rPr>
              <a:t>     </a:t>
            </a:r>
            <a:r>
              <a:rPr lang="zh-CN" altLang="en-US" sz="2400" b="1" dirty="0">
                <a:solidFill>
                  <a:sysClr val="window" lastClr="FFFFFF"/>
                </a:solidFill>
              </a:rPr>
              <a:t> 王初明教授指出高考中的读后续写考题的短板在于互动较弱，提出要“</a:t>
            </a:r>
            <a:r>
              <a:rPr lang="zh-CN" altLang="en-US" sz="2400" b="1" dirty="0">
                <a:solidFill>
                  <a:srgbClr val="FFFF00"/>
                </a:solidFill>
              </a:rPr>
              <a:t>内容</a:t>
            </a:r>
            <a:r>
              <a:rPr lang="zh-CN" altLang="en-US" sz="2400" b="1" dirty="0">
                <a:solidFill>
                  <a:sysClr val="window" lastClr="FFFFFF"/>
                </a:solidFill>
              </a:rPr>
              <a:t>引领</a:t>
            </a:r>
            <a:r>
              <a:rPr lang="zh-CN" altLang="en-US" sz="2400" b="1" dirty="0">
                <a:solidFill>
                  <a:srgbClr val="FFFF00"/>
                </a:solidFill>
              </a:rPr>
              <a:t>语言使用</a:t>
            </a:r>
            <a:r>
              <a:rPr lang="zh-CN" altLang="en-US" sz="2400" b="1" dirty="0">
                <a:solidFill>
                  <a:sysClr val="window" lastClr="FFFFFF"/>
                </a:solidFill>
              </a:rPr>
              <a:t>”，在</a:t>
            </a:r>
            <a:r>
              <a:rPr lang="zh-CN" altLang="en-US" sz="2400" b="1" dirty="0">
                <a:solidFill>
                  <a:srgbClr val="FFFF00"/>
                </a:solidFill>
              </a:rPr>
              <a:t>完全理解原文</a:t>
            </a:r>
            <a:r>
              <a:rPr lang="zh-CN" altLang="en-US" sz="2400" b="1" dirty="0">
                <a:solidFill>
                  <a:sysClr val="window" lastClr="FFFFFF"/>
                </a:solidFill>
              </a:rPr>
              <a:t>的基础之上进行续写，不断地参照对比原文，以拉平和作者之间的差距。</a:t>
            </a:r>
            <a:endParaRPr lang="zh-CN" altLang="en-US" sz="2400" b="1" dirty="0">
              <a:solidFill>
                <a:sysClr val="window" lastClr="FFFFFF"/>
              </a:solidFill>
            </a:endParaRPr>
          </a:p>
        </p:txBody>
      </p:sp>
      <p:sp>
        <p:nvSpPr>
          <p:cNvPr id="7" name="上下箭头 6"/>
          <p:cNvSpPr/>
          <p:nvPr/>
        </p:nvSpPr>
        <p:spPr>
          <a:xfrm rot="1980000">
            <a:off x="4300855" y="3637915"/>
            <a:ext cx="76200" cy="1040765"/>
          </a:xfrm>
          <a:prstGeom prst="upDownArrow">
            <a:avLst/>
          </a:prstGeom>
          <a:solidFill>
            <a:srgbClr val="FF0000"/>
          </a:solidFill>
          <a:ln w="25400" cap="flat" cmpd="sng" algn="ctr">
            <a:noFill/>
            <a:prstDash val="solid"/>
          </a:ln>
          <a:effectLst/>
        </p:spPr>
        <p:txBody>
          <a:bodyPr rtlCol="0" anchor="ctr"/>
          <a:p>
            <a:pPr algn="ctr"/>
            <a:endParaRPr lang="zh-CN" altLang="en-US" sz="2400"/>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3"/>
            </p:custDataLst>
          </p:nvPr>
        </p:nvGraphicFramePr>
        <p:xfrm>
          <a:off x="206375" y="980440"/>
          <a:ext cx="11459845" cy="5491480"/>
        </p:xfrm>
        <a:graphic>
          <a:graphicData uri="http://schemas.openxmlformats.org/drawingml/2006/table">
            <a:tbl>
              <a:tblPr firstRow="1" bandRow="1">
                <a:effectLst/>
                <a:tableStyleId>{5940675A-B579-460E-94D1-54222C63F5DA}</a:tableStyleId>
              </a:tblPr>
              <a:tblGrid>
                <a:gridCol w="1814195"/>
                <a:gridCol w="1123315"/>
                <a:gridCol w="1229360"/>
                <a:gridCol w="1238885"/>
                <a:gridCol w="1189990"/>
                <a:gridCol w="1250950"/>
                <a:gridCol w="1222375"/>
                <a:gridCol w="1205865"/>
                <a:gridCol w="1184910"/>
              </a:tblGrid>
              <a:tr h="55118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考试时间</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DAEDEF">
                        <a:lumMod val="25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2016.10</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2017.06</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2017.10</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2018.06</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2020.01</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2020.07</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2020.07</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c>
                  <a:txBody>
                    <a:bodyPr/>
                    <a:p>
                      <a:pPr indent="0" algn="ctr">
                        <a:buNone/>
                      </a:pPr>
                      <a:r>
                        <a:rPr lang="en-US" altLang="zh-CN" sz="2000" b="1" dirty="0">
                          <a:solidFill>
                            <a:srgbClr val="FFFFFF"/>
                          </a:solidFill>
                          <a:latin typeface="宋体" panose="02010600030101010101" pitchFamily="2" charset="-122"/>
                          <a:ea typeface="宋体" panose="02010600030101010101" pitchFamily="2" charset="-122"/>
                        </a:rPr>
                        <a:t>2021.01</a:t>
                      </a:r>
                      <a:endParaRPr lang="en-US" altLang="zh-CN"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2D2D8A">
                        <a:lumMod val="50000"/>
                      </a:srgbClr>
                    </a:solidFill>
                  </a:tcPr>
                </a:tc>
              </a:tr>
              <a:tr h="72390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主旨大意</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sz="2000" b="1" dirty="0">
                          <a:solidFill>
                            <a:srgbClr val="FFFFFF"/>
                          </a:solidFill>
                          <a:ea typeface="宋体" panose="02010600030101010101" pitchFamily="2" charset="-122"/>
                        </a:rPr>
                        <a:t>丛林逃生</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sz="2000" b="1" dirty="0">
                          <a:solidFill>
                            <a:srgbClr val="FFFFFF"/>
                          </a:solidFill>
                          <a:ea typeface="宋体" panose="02010600030101010101" pitchFamily="2" charset="-122"/>
                        </a:rPr>
                        <a:t>狼口脱险</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Arial" panose="020B0604020202020204" pitchFamily="34" charset="0"/>
                          <a:ea typeface="宋体" panose="02010600030101010101" pitchFamily="2" charset="-122"/>
                        </a:rPr>
                        <a:t>健忘妈妈</a:t>
                      </a:r>
                      <a:r>
                        <a:rPr lang="zh-CN" sz="2000" b="1" dirty="0">
                          <a:solidFill>
                            <a:srgbClr val="FFFFFF"/>
                          </a:solidFill>
                          <a:ea typeface="宋体" panose="02010600030101010101" pitchFamily="2" charset="-122"/>
                        </a:rPr>
                        <a:t>旅行</a:t>
                      </a:r>
                      <a:r>
                        <a:rPr lang="zh-CN" altLang="en-US" sz="2000" b="1" dirty="0">
                          <a:solidFill>
                            <a:srgbClr val="FFFFFF"/>
                          </a:solidFill>
                          <a:latin typeface="Arial" panose="020B0604020202020204" pitchFamily="34" charset="0"/>
                          <a:ea typeface="宋体" panose="02010600030101010101" pitchFamily="2" charset="-122"/>
                        </a:rPr>
                        <a:t>记</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sz="2000" b="1" dirty="0">
                          <a:solidFill>
                            <a:srgbClr val="FFFFFF"/>
                          </a:solidFill>
                          <a:ea typeface="宋体" panose="02010600030101010101" pitchFamily="2" charset="-122"/>
                        </a:rPr>
                        <a:t>父子寻路</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为狗找伴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和北极熊面对面</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度过经济难关</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c>
                  <a:txBody>
                    <a:bodyPr/>
                    <a:p>
                      <a:pPr indent="0" algn="ctr">
                        <a:buNone/>
                      </a:pPr>
                      <a:r>
                        <a:rPr lang="zh-CN" altLang="en-US" sz="2000" b="1" dirty="0">
                          <a:solidFill>
                            <a:srgbClr val="FFFFFF"/>
                          </a:solidFill>
                          <a:latin typeface="宋体" panose="02010600030101010101" pitchFamily="2" charset="-122"/>
                          <a:ea typeface="宋体" panose="02010600030101010101" pitchFamily="2" charset="-122"/>
                        </a:rPr>
                        <a:t>南瓜卡头</a:t>
                      </a:r>
                      <a:endParaRPr lang="zh-CN" altLang="en-US" sz="2000" b="1" dirty="0">
                        <a:solidFill>
                          <a:srgbClr val="FFFFFF"/>
                        </a:solidFill>
                        <a:latin typeface="宋体" panose="02010600030101010101" pitchFamily="2" charset="-122"/>
                        <a:ea typeface="宋体" panose="02010600030101010101" pitchFamily="2"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2D2D8A">
                        <a:lumMod val="75000"/>
                      </a:srgbClr>
                    </a:solidFill>
                  </a:tcPr>
                </a:tc>
              </a:tr>
              <a:tr h="525780">
                <a:tc>
                  <a:txBody>
                    <a:bodyPr/>
                    <a:p>
                      <a:pPr indent="0" algn="ctr" fontAlgn="ctr">
                        <a:buNone/>
                      </a:pPr>
                      <a:r>
                        <a:rPr lang="zh-CN" altLang="en-US" sz="2000" b="1" kern="1200" dirty="0">
                          <a:solidFill>
                            <a:srgbClr val="FFFFFF"/>
                          </a:solidFill>
                          <a:latin typeface="Arial" panose="020B0604020202020204" pitchFamily="34" charset="0"/>
                          <a:ea typeface="宋体" panose="02010600030101010101" pitchFamily="2" charset="-122"/>
                          <a:cs typeface="+mn-ea"/>
                        </a:rPr>
                        <a:t>篇章结构</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概括</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具体</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rPr>
                        <a:t>问题</a:t>
                      </a:r>
                      <a:r>
                        <a:rPr lang="en-US" altLang="zh-CN" sz="16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FFFF"/>
                          </a:solidFill>
                          <a:latin typeface="Arial" panose="020B0604020202020204" pitchFamily="34" charset="0"/>
                          <a:ea typeface="宋体" panose="02010600030101010101" pitchFamily="2" charset="-122"/>
                          <a:cs typeface="+mn-ea"/>
                        </a:rPr>
                        <a:t>解决</a:t>
                      </a:r>
                      <a:endParaRPr lang="zh-CN" altLang="en-US" sz="1600" b="1" kern="1200" dirty="0">
                        <a:solidFill>
                          <a:srgbClr val="FFFFFF"/>
                        </a:solidFill>
                        <a:latin typeface="Arial" panose="020B0604020202020204" pitchFamily="34" charset="0"/>
                        <a:ea typeface="宋体" panose="02010600030101010101" pitchFamily="2" charset="-122"/>
                        <a:cs typeface="+mn-ea"/>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dirty="0">
                          <a:solidFill>
                            <a:srgbClr val="FFFFFF"/>
                          </a:solidFill>
                          <a:latin typeface="Arial" panose="020B0604020202020204" pitchFamily="34" charset="0"/>
                          <a:ea typeface="宋体" panose="02010600030101010101" pitchFamily="2" charset="-122"/>
                          <a:sym typeface="华文隶书" panose="02010800040101010101" charset="-122"/>
                        </a:rPr>
                        <a:t>问题</a:t>
                      </a:r>
                      <a:r>
                        <a:rPr lang="en-US" altLang="zh-CN" sz="1600" b="1" dirty="0">
                          <a:solidFill>
                            <a:srgbClr val="FFFFFF"/>
                          </a:solidFill>
                          <a:latin typeface="Arial" panose="020B0604020202020204" pitchFamily="34" charset="0"/>
                          <a:ea typeface="宋体" panose="02010600030101010101" pitchFamily="2" charset="-122"/>
                          <a:sym typeface="华文隶书" panose="02010800040101010101" charset="-122"/>
                        </a:rPr>
                        <a:t>--</a:t>
                      </a:r>
                      <a:r>
                        <a:rPr lang="zh-CN" altLang="en-US" sz="1600" b="1" dirty="0">
                          <a:solidFill>
                            <a:srgbClr val="FFFFFF"/>
                          </a:solidFill>
                          <a:latin typeface="Arial" panose="020B0604020202020204" pitchFamily="34" charset="0"/>
                          <a:ea typeface="宋体" panose="02010600030101010101" pitchFamily="2" charset="-122"/>
                          <a:sym typeface="华文隶书" panose="02010800040101010101" charset="-122"/>
                        </a:rPr>
                        <a:t>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c>
                  <a:txBody>
                    <a:bodyPr/>
                    <a:p>
                      <a:pPr indent="0" algn="ctr">
                        <a:buNone/>
                      </a:pPr>
                      <a:r>
                        <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rPr>
                        <a:t>问题--解决</a:t>
                      </a:r>
                      <a:endParaRPr lang="zh-CN" altLang="en-US" sz="1600" b="1" kern="1200" dirty="0">
                        <a:solidFill>
                          <a:srgbClr val="FFFFFF"/>
                        </a:solidFill>
                        <a:latin typeface="Arial" panose="020B0604020202020204" pitchFamily="34" charset="0"/>
                        <a:ea typeface="宋体" panose="02010600030101010101" pitchFamily="2" charset="-122"/>
                        <a:cs typeface="+mn-ea"/>
                        <a:sym typeface="华文隶书" panose="02010800040101010101" charset="-122"/>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333399"/>
                    </a:solidFill>
                  </a:tcPr>
                </a:tc>
              </a:tr>
              <a:tr h="401320">
                <a:tc>
                  <a:txBody>
                    <a:bodyPr/>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冲突</a:t>
                      </a:r>
                      <a:r>
                        <a:rPr lang="en-US" altLang="zh-CN" sz="20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0000"/>
                          </a:solidFill>
                          <a:latin typeface="Arial" panose="020B0604020202020204" pitchFamily="34" charset="0"/>
                          <a:ea typeface="宋体" panose="02010600030101010101" pitchFamily="2" charset="-122"/>
                          <a:cs typeface="+mn-ea"/>
                        </a:rPr>
                        <a:t>紧张害怕</a:t>
                      </a:r>
                      <a:endParaRPr lang="zh-CN" altLang="en-US" sz="1600" b="1" kern="1200" dirty="0">
                        <a:solidFill>
                          <a:srgbClr val="FF0000"/>
                        </a:solidFill>
                        <a:latin typeface="Arial" panose="020B0604020202020204" pitchFamily="34" charset="0"/>
                        <a:ea typeface="宋体" panose="02010600030101010101" pitchFamily="2" charset="-122"/>
                        <a:cs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rPr>
                        <a:t>√</a:t>
                      </a:r>
                      <a:endParaRPr lang="en-US" altLang="zh-CN"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sym typeface="+mn-ea"/>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sym typeface="+mn-ea"/>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en-US" altLang="zh-CN" sz="2000" b="1" dirty="0">
                          <a:solidFill>
                            <a:srgbClr val="FFFFFF"/>
                          </a:solidFill>
                          <a:latin typeface="宋体" panose="02010600030101010101" pitchFamily="2" charset="-122"/>
                          <a:ea typeface="宋体" panose="02010600030101010101" pitchFamily="2" charset="-122"/>
                          <a:sym typeface="+mn-ea"/>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408305">
                <a:tc>
                  <a:txBody>
                    <a:bodyPr/>
                    <a:p>
                      <a:pPr marL="0" indent="0" algn="ctr" defTabSz="914400" rtl="0" eaLnBrk="1" fontAlgn="ctr" latinLnBrk="0" hangingPunct="1">
                        <a:buNone/>
                      </a:pPr>
                      <a:r>
                        <a:rPr lang="zh-CN" altLang="en-US" sz="2000" b="1" dirty="0">
                          <a:solidFill>
                            <a:srgbClr val="FFFFFF"/>
                          </a:solidFill>
                          <a:latin typeface="Arial" panose="020B0604020202020204" pitchFamily="34" charset="0"/>
                          <a:ea typeface="宋体" panose="02010600030101010101" pitchFamily="2" charset="-122"/>
                          <a:cs typeface="+mn-ea"/>
                          <a:sym typeface="+mn-ea"/>
                        </a:rPr>
                        <a:t>冲突</a:t>
                      </a:r>
                      <a:r>
                        <a:rPr lang="en-US" altLang="zh-CN" sz="2000" b="1" dirty="0">
                          <a:solidFill>
                            <a:srgbClr val="FFFFFF"/>
                          </a:solidFill>
                          <a:latin typeface="Arial" panose="020B0604020202020204" pitchFamily="34" charset="0"/>
                          <a:ea typeface="宋体" panose="02010600030101010101" pitchFamily="2" charset="-122"/>
                          <a:cs typeface="+mn-ea"/>
                          <a:sym typeface="+mn-ea"/>
                        </a:rPr>
                        <a:t>-</a:t>
                      </a:r>
                      <a:r>
                        <a:rPr lang="zh-CN" altLang="en-US" sz="1600" b="1" dirty="0">
                          <a:solidFill>
                            <a:srgbClr val="FF0000"/>
                          </a:solidFill>
                          <a:latin typeface="Arial" panose="020B0604020202020204" pitchFamily="34" charset="0"/>
                          <a:ea typeface="宋体" panose="02010600030101010101" pitchFamily="2" charset="-122"/>
                          <a:cs typeface="+mn-ea"/>
                          <a:sym typeface="+mn-ea"/>
                        </a:rPr>
                        <a:t>纠结后悔</a:t>
                      </a:r>
                      <a:endParaRPr lang="zh-CN" altLang="en-US" sz="1600" b="1" dirty="0">
                        <a:solidFill>
                          <a:srgbClr val="FF0000"/>
                        </a:solidFill>
                        <a:latin typeface="Arial" panose="020B0604020202020204" pitchFamily="34" charset="0"/>
                        <a:ea typeface="宋体" panose="02010600030101010101" pitchFamily="2" charset="-122"/>
                        <a:cs typeface="+mn-ea"/>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437515">
                <a:tc>
                  <a:txBody>
                    <a:bodyPr/>
                    <a:p>
                      <a:pPr marL="0" indent="0" algn="ctr" defTabSz="914400" rtl="0" eaLnBrk="1" fontAlgn="ctr" latinLnBrk="0" hangingPunct="1">
                        <a:buNone/>
                      </a:pPr>
                      <a:r>
                        <a:rPr lang="zh-CN" altLang="en-US" sz="2000" b="1" dirty="0">
                          <a:solidFill>
                            <a:srgbClr val="FFFFFF"/>
                          </a:solidFill>
                          <a:latin typeface="Arial" panose="020B0604020202020204" pitchFamily="34" charset="0"/>
                          <a:ea typeface="宋体" panose="02010600030101010101" pitchFamily="2" charset="-122"/>
                          <a:cs typeface="+mn-ea"/>
                          <a:sym typeface="+mn-ea"/>
                        </a:rPr>
                        <a:t>危机</a:t>
                      </a:r>
                      <a:r>
                        <a:rPr lang="en-US" altLang="zh-CN" sz="2000" b="1" dirty="0">
                          <a:solidFill>
                            <a:srgbClr val="FFFFFF"/>
                          </a:solidFill>
                          <a:latin typeface="Arial" panose="020B0604020202020204" pitchFamily="34" charset="0"/>
                          <a:ea typeface="宋体" panose="02010600030101010101" pitchFamily="2" charset="-122"/>
                          <a:cs typeface="+mn-ea"/>
                          <a:sym typeface="+mn-ea"/>
                        </a:rPr>
                        <a:t>-</a:t>
                      </a:r>
                      <a:r>
                        <a:rPr lang="zh-CN" altLang="en-US" sz="1600" b="1" dirty="0">
                          <a:solidFill>
                            <a:srgbClr val="FF0000"/>
                          </a:solidFill>
                          <a:latin typeface="Arial" panose="020B0604020202020204" pitchFamily="34" charset="0"/>
                          <a:ea typeface="宋体" panose="02010600030101010101" pitchFamily="2" charset="-122"/>
                          <a:cs typeface="+mn-ea"/>
                          <a:sym typeface="+mn-ea"/>
                        </a:rPr>
                        <a:t>疲惫沮丧</a:t>
                      </a:r>
                      <a:endParaRPr lang="zh-CN" altLang="en-US" sz="1600" b="1" kern="1200" dirty="0">
                        <a:solidFill>
                          <a:srgbClr val="FF0000"/>
                        </a:solidFill>
                        <a:latin typeface="Arial" panose="020B0604020202020204" pitchFamily="34" charset="0"/>
                        <a:ea typeface="宋体" panose="02010600030101010101" pitchFamily="2" charset="-122"/>
                        <a:cs typeface="+mn-ea"/>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551815">
                <a:tc>
                  <a:txBody>
                    <a:bodyPr/>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危机</a:t>
                      </a:r>
                      <a:r>
                        <a:rPr lang="en-US" altLang="zh-CN" sz="2000" b="1" kern="1200" dirty="0">
                          <a:solidFill>
                            <a:srgbClr val="FFFFFF"/>
                          </a:solidFill>
                          <a:latin typeface="Arial" panose="020B0604020202020204" pitchFamily="34" charset="0"/>
                          <a:ea typeface="宋体" panose="02010600030101010101" pitchFamily="2" charset="-122"/>
                          <a:cs typeface="+mn-ea"/>
                        </a:rPr>
                        <a:t>-</a:t>
                      </a:r>
                      <a:r>
                        <a:rPr lang="zh-CN" altLang="en-US" sz="1600" b="1" kern="1200" dirty="0">
                          <a:solidFill>
                            <a:srgbClr val="FF0000"/>
                          </a:solidFill>
                          <a:latin typeface="Arial" panose="020B0604020202020204" pitchFamily="34" charset="0"/>
                          <a:ea typeface="宋体" panose="02010600030101010101" pitchFamily="2" charset="-122"/>
                          <a:cs typeface="+mn-ea"/>
                        </a:rPr>
                        <a:t>鼓励、帮助思考、</a:t>
                      </a:r>
                      <a:r>
                        <a:rPr lang="zh-CN" altLang="en-US" sz="1600" b="1" dirty="0">
                          <a:solidFill>
                            <a:srgbClr val="FF0000"/>
                          </a:solidFill>
                          <a:latin typeface="Arial" panose="020B0604020202020204" pitchFamily="34" charset="0"/>
                          <a:ea typeface="宋体" panose="02010600030101010101" pitchFamily="2" charset="-122"/>
                          <a:cs typeface="+mn-ea"/>
                          <a:sym typeface="+mn-ea"/>
                        </a:rPr>
                        <a:t>努力</a:t>
                      </a:r>
                      <a:endParaRPr lang="zh-CN" altLang="en-US" sz="1600" b="1" kern="1200" dirty="0">
                        <a:solidFill>
                          <a:srgbClr val="FF0000"/>
                        </a:solidFill>
                        <a:latin typeface="Arial" panose="020B0604020202020204" pitchFamily="34" charset="0"/>
                        <a:ea typeface="宋体" panose="02010600030101010101" pitchFamily="2" charset="-122"/>
                        <a:cs typeface="+mn-ea"/>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401320">
                <a:tc>
                  <a:txBody>
                    <a:bodyPr/>
                    <a:p>
                      <a:pPr marL="0" indent="0" algn="ctr" defTabSz="914400" rtl="0" eaLnBrk="1" fontAlgn="ctr" latinLnBrk="0" hangingPunct="1">
                        <a:buNone/>
                      </a:pPr>
                      <a:r>
                        <a:rPr lang="zh-CN" altLang="en-US" sz="2000" b="1" dirty="0">
                          <a:solidFill>
                            <a:srgbClr val="FFFFFF"/>
                          </a:solidFill>
                          <a:latin typeface="Arial" panose="020B0604020202020204" pitchFamily="34" charset="0"/>
                          <a:ea typeface="宋体" panose="02010600030101010101" pitchFamily="2" charset="-122"/>
                          <a:cs typeface="+mn-ea"/>
                          <a:sym typeface="+mn-ea"/>
                        </a:rPr>
                        <a:t>解决-</a:t>
                      </a:r>
                      <a:r>
                        <a:rPr lang="zh-CN" altLang="en-US" sz="1600" b="1" dirty="0">
                          <a:solidFill>
                            <a:srgbClr val="FF0000"/>
                          </a:solidFill>
                          <a:latin typeface="Arial" panose="020B0604020202020204" pitchFamily="34" charset="0"/>
                          <a:ea typeface="宋体" panose="02010600030101010101" pitchFamily="2" charset="-122"/>
                          <a:cs typeface="+mn-ea"/>
                          <a:sym typeface="+mn-ea"/>
                        </a:rPr>
                        <a:t>开心激动</a:t>
                      </a:r>
                      <a:endParaRPr lang="zh-CN" altLang="en-US" sz="1600" b="1" dirty="0">
                        <a:solidFill>
                          <a:srgbClr val="FF0000"/>
                        </a:solidFill>
                        <a:latin typeface="Arial" panose="020B0604020202020204" pitchFamily="34" charset="0"/>
                        <a:ea typeface="宋体" panose="02010600030101010101" pitchFamily="2" charset="-122"/>
                        <a:cs typeface="+mn-ea"/>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518795">
                <a:tc>
                  <a:txBody>
                    <a:bodyPr/>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户外遇险</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p>
                      <a:pPr marL="0" indent="0" algn="ctr" defTabSz="914400" rtl="0" eaLnBrk="1" fontAlgn="ctr" latinLnBrk="0" hangingPunct="1">
                        <a:buNone/>
                      </a:pPr>
                      <a:r>
                        <a:rPr lang="zh-CN" altLang="en-US" sz="2000" b="1" kern="1200" dirty="0">
                          <a:solidFill>
                            <a:srgbClr val="FFFFFF"/>
                          </a:solidFill>
                          <a:latin typeface="Arial" panose="020B0604020202020204" pitchFamily="34" charset="0"/>
                          <a:ea typeface="宋体" panose="02010600030101010101" pitchFamily="2" charset="-122"/>
                          <a:cs typeface="+mn-ea"/>
                        </a:rPr>
                        <a:t>及获救</a:t>
                      </a:r>
                      <a:endParaRPr lang="zh-CN" altLang="en-US" sz="2000" b="1" kern="1200" dirty="0">
                        <a:solidFill>
                          <a:srgbClr val="FFFFFF"/>
                        </a:solidFill>
                        <a:latin typeface="Arial" panose="020B0604020202020204" pitchFamily="34" charset="0"/>
                        <a:ea typeface="宋体" panose="02010600030101010101" pitchFamily="2" charset="-122"/>
                        <a:cs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sym typeface="+mn-ea"/>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r>
                        <a:rPr lang="zh-CN" altLang="en-US" sz="2000" b="1" dirty="0">
                          <a:solidFill>
                            <a:srgbClr val="FFFFFF"/>
                          </a:solidFill>
                          <a:latin typeface="宋体" panose="02010600030101010101" pitchFamily="2" charset="-122"/>
                          <a:ea typeface="宋体" panose="02010600030101010101" pitchFamily="2" charset="-122"/>
                        </a:rPr>
                        <a:t>√</a:t>
                      </a: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a:txBody>
                    <a:bodyPr/>
                    <a:p>
                      <a:pPr algn="ctr">
                        <a:buNone/>
                      </a:pPr>
                      <a:endParaRPr lang="zh-CN" altLang="en-US" sz="2000" b="1" dirty="0">
                        <a:solidFill>
                          <a:srgbClr val="FFFFFF"/>
                        </a:solidFill>
                        <a:latin typeface="宋体" panose="02010600030101010101" pitchFamily="2" charset="-122"/>
                        <a:ea typeface="宋体" panose="02010600030101010101" pitchFamily="2"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r h="371475">
                <a:tc gridSpan="9">
                  <a:txBody>
                    <a:bodyPr/>
                    <a:p>
                      <a:pPr marL="0" marR="0" lvl="0" indent="0" algn="l" defTabSz="914400" rtl="0" eaLnBrk="1" fontAlgn="ctr"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rPr>
                        <a:t>  </a:t>
                      </a:r>
                      <a:r>
                        <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rPr>
                        <a:t>考前要强化语料的精心准备，真实语料来自真实训练中的真实体验，会赏析用，感动自己，打动评委；能驾驭，快产出，零失误。</a:t>
                      </a:r>
                      <a:endPar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ea"/>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DAEDEF">
                        <a:lumMod val="25000"/>
                      </a:srgbClr>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c hMerge="1">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2060"/>
                    </a:solidFill>
                  </a:tcPr>
                </a:tc>
              </a:tr>
            </a:tbl>
          </a:graphicData>
        </a:graphic>
      </p:graphicFrame>
      <p:sp>
        <p:nvSpPr>
          <p:cNvPr id="5" name="TextBox 13"/>
          <p:cNvSpPr txBox="1"/>
          <p:nvPr/>
        </p:nvSpPr>
        <p:spPr>
          <a:xfrm>
            <a:off x="911860" y="260985"/>
            <a:ext cx="10754360"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fontAlgn="base">
              <a:buClrTx/>
              <a:buSzTx/>
              <a:buFont typeface="Wingdings" panose="05000000000000000000" pitchFamily="2" charset="2"/>
              <a:defRPr/>
            </a:pPr>
            <a:r>
              <a:rPr lang="zh-CN" altLang="en-US" sz="2400" noProof="0" dirty="0">
                <a:ln>
                  <a:noFill/>
                </a:ln>
                <a:solidFill>
                  <a:srgbClr val="FFFF00"/>
                </a:solidFill>
                <a:effectLst/>
                <a:uLnTx/>
                <a:uFillTx/>
                <a:latin typeface="微软雅黑" panose="020B0503020204020204" pitchFamily="34" charset="-122"/>
                <a:ea typeface="微软雅黑" panose="020B0503020204020204" pitchFamily="34" charset="-122"/>
                <a:cs typeface="+mn-ea"/>
                <a:sym typeface="+mn-ea"/>
              </a:rPr>
              <a:t>高考续写语言风向标：</a:t>
            </a:r>
            <a:r>
              <a:rPr lang="zh-CN" altLang="en-US"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a:t>
            </a:r>
            <a:r>
              <a:rPr lang="en-US" altLang="zh-CN"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冲突-危机-解决模式</a:t>
            </a:r>
            <a:r>
              <a:rPr lang="zh-CN" altLang="en-US"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a:t>
            </a:r>
            <a:r>
              <a:rPr lang="en-US" altLang="zh-CN"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 </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语料积累</a:t>
            </a:r>
            <a:endPar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endParaRPr>
          </a:p>
        </p:txBody>
      </p:sp>
      <p:sp>
        <p:nvSpPr>
          <p:cNvPr id="10" name="文本框 9"/>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1036320" y="260985"/>
            <a:ext cx="738314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Labov</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s model of  narrative structure</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1018324" y="734114"/>
            <a:ext cx="11165421" cy="0"/>
          </a:xfrm>
          <a:prstGeom prst="line">
            <a:avLst/>
          </a:prstGeom>
          <a:noFill/>
          <a:ln w="28575" cap="flat" cmpd="sng" algn="ctr">
            <a:solidFill>
              <a:srgbClr val="323F4F"/>
            </a:solidFill>
            <a:prstDash val="solid"/>
            <a:miter lim="800000"/>
          </a:ln>
          <a:effectLst/>
        </p:spPr>
      </p:cxnSp>
      <p:graphicFrame>
        <p:nvGraphicFramePr>
          <p:cNvPr id="2" name="表格 1"/>
          <p:cNvGraphicFramePr/>
          <p:nvPr>
            <p:custDataLst>
              <p:tags r:id="rId3"/>
            </p:custDataLst>
          </p:nvPr>
        </p:nvGraphicFramePr>
        <p:xfrm>
          <a:off x="311785" y="908685"/>
          <a:ext cx="11568430" cy="5394325"/>
        </p:xfrm>
        <a:graphic>
          <a:graphicData uri="http://schemas.openxmlformats.org/drawingml/2006/table">
            <a:tbl>
              <a:tblPr firstRow="1" bandRow="1">
                <a:effectLst/>
                <a:tableStyleId>{5940675A-B579-460E-94D1-54222C63F5DA}</a:tableStyleId>
              </a:tblPr>
              <a:tblGrid>
                <a:gridCol w="1484630"/>
                <a:gridCol w="2445385"/>
                <a:gridCol w="1851660"/>
                <a:gridCol w="2096770"/>
                <a:gridCol w="3689985"/>
              </a:tblGrid>
              <a:tr h="539115">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D</a:t>
                      </a:r>
                      <a:r>
                        <a:rPr lang="zh-CN" altLang="en-US" b="1">
                          <a:solidFill>
                            <a:sysClr val="window" lastClr="FFFFFF"/>
                          </a:solidFill>
                          <a:latin typeface="Arial" panose="020B0604020202020204" pitchFamily="34" charset="0"/>
                          <a:ea typeface="微软雅黑" panose="020B0503020204020204" pitchFamily="34" charset="-122"/>
                        </a:rPr>
                        <a:t>imension</a:t>
                      </a:r>
                      <a:r>
                        <a:rPr lang="en-US" altLang="zh-CN" b="1">
                          <a:solidFill>
                            <a:sysClr val="window" lastClr="FFFFFF"/>
                          </a:solidFill>
                          <a:latin typeface="Arial" panose="020B0604020202020204" pitchFamily="34" charset="0"/>
                          <a:ea typeface="微软雅黑" panose="020B0503020204020204" pitchFamily="34" charset="-122"/>
                        </a:rPr>
                        <a:t>s</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N</a:t>
                      </a:r>
                      <a:r>
                        <a:rPr lang="zh-CN" altLang="en-US" b="1">
                          <a:solidFill>
                            <a:sysClr val="window" lastClr="FFFFFF"/>
                          </a:solidFill>
                          <a:latin typeface="Arial" panose="020B0604020202020204" pitchFamily="34" charset="0"/>
                          <a:ea typeface="微软雅黑" panose="020B0503020204020204" pitchFamily="34" charset="-122"/>
                        </a:rPr>
                        <a:t>arrative </a:t>
                      </a:r>
                      <a:r>
                        <a:rPr lang="en-US" altLang="zh-CN" b="1">
                          <a:solidFill>
                            <a:sysClr val="window" lastClr="FFFFFF"/>
                          </a:solidFill>
                          <a:latin typeface="Arial" panose="020B0604020202020204" pitchFamily="34" charset="0"/>
                          <a:ea typeface="微软雅黑" panose="020B0503020204020204" pitchFamily="34" charset="-122"/>
                        </a:rPr>
                        <a:t>E</a:t>
                      </a:r>
                      <a:r>
                        <a:rPr lang="zh-CN" altLang="en-US" b="1">
                          <a:solidFill>
                            <a:sysClr val="window" lastClr="FFFFFF"/>
                          </a:solidFill>
                          <a:latin typeface="Arial" panose="020B0604020202020204" pitchFamily="34" charset="0"/>
                          <a:ea typeface="微软雅黑" panose="020B0503020204020204" pitchFamily="34" charset="-122"/>
                        </a:rPr>
                        <a:t>lement</a:t>
                      </a:r>
                      <a:r>
                        <a:rPr lang="en-US" altLang="zh-CN" b="1">
                          <a:solidFill>
                            <a:sysClr val="window" lastClr="FFFFFF"/>
                          </a:solidFill>
                          <a:latin typeface="Arial" panose="020B0604020202020204" pitchFamily="34" charset="0"/>
                          <a:ea typeface="微软雅黑" panose="020B0503020204020204" pitchFamily="34" charset="-122"/>
                        </a:rPr>
                        <a:t>s</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Content</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Your Roles</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c>
                  <a:txBody>
                    <a:bodyPr/>
                    <a:p>
                      <a:pPr algn="ctr">
                        <a:buNone/>
                      </a:pPr>
                      <a:r>
                        <a:rPr lang="en-US" altLang="zh-CN" b="1">
                          <a:solidFill>
                            <a:sysClr val="window" lastClr="FFFFFF"/>
                          </a:solidFill>
                          <a:latin typeface="Arial" panose="020B0604020202020204" pitchFamily="34" charset="0"/>
                          <a:ea typeface="微软雅黑" panose="020B0503020204020204" pitchFamily="34" charset="-122"/>
                        </a:rPr>
                        <a:t>Examples(2021.01 Zhejiang NCEE)</a:t>
                      </a:r>
                      <a:endParaRPr lang="en-US" altLang="zh-CN"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2060"/>
                    </a:solidFill>
                  </a:tcPr>
                </a:tc>
              </a:tr>
              <a:tr h="707390">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what</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Abstract </a:t>
                      </a:r>
                      <a:endParaRPr lang="zh-CN" altLang="en-US" sz="1800" b="1">
                        <a:solidFill>
                          <a:sysClr val="windowText" lastClr="000000"/>
                        </a:solidFill>
                        <a:sym typeface="微软雅黑" panose="020B0503020204020204" pitchFamily="34" charset="-122"/>
                      </a:endParaRPr>
                    </a:p>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（概述）</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title</a:t>
                      </a:r>
                      <a:r>
                        <a:rPr lang="en-US" altLang="zh-CN" b="1">
                          <a:solidFill>
                            <a:sysClr val="windowText" lastClr="000000"/>
                          </a:solidFill>
                          <a:latin typeface="Arial" panose="020B0604020202020204" pitchFamily="34" charset="0"/>
                          <a:ea typeface="微软雅黑" panose="020B0503020204020204" pitchFamily="34" charset="-122"/>
                        </a:rPr>
                        <a:t>,</a:t>
                      </a:r>
                      <a:r>
                        <a:rPr lang="zh-CN" altLang="en-US" b="1">
                          <a:solidFill>
                            <a:sysClr val="windowText" lastClr="000000"/>
                          </a:solidFill>
                          <a:latin typeface="Arial" panose="020B0604020202020204" pitchFamily="34" charset="0"/>
                          <a:ea typeface="微软雅黑" panose="020B0503020204020204" pitchFamily="34" charset="-122"/>
                        </a:rPr>
                        <a:t> </a:t>
                      </a:r>
                      <a:endParaRPr lang="zh-CN" altLang="en-US" b="1">
                        <a:solidFill>
                          <a:sysClr val="windowText" lastClr="000000"/>
                        </a:solidFill>
                      </a:endParaRPr>
                    </a:p>
                    <a:p>
                      <a:pPr>
                        <a:buNone/>
                      </a:pPr>
                      <a:r>
                        <a:rPr lang="en-US" altLang="zh-CN" b="1">
                          <a:solidFill>
                            <a:sysClr val="windowText" lastClr="000000"/>
                          </a:solidFill>
                          <a:latin typeface="Arial" panose="020B0604020202020204" pitchFamily="34" charset="0"/>
                          <a:ea typeface="微软雅黑" panose="020B0503020204020204" pitchFamily="34" charset="-122"/>
                        </a:rPr>
                        <a:t>b</a:t>
                      </a:r>
                      <a:r>
                        <a:rPr lang="zh-CN" altLang="en-US" b="1">
                          <a:solidFill>
                            <a:sysClr val="windowText" lastClr="000000"/>
                          </a:solidFill>
                          <a:latin typeface="Arial" panose="020B0604020202020204" pitchFamily="34" charset="0"/>
                          <a:ea typeface="微软雅黑" panose="020B0503020204020204" pitchFamily="34" charset="-122"/>
                        </a:rPr>
                        <a:t>eginning</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en-US" altLang="zh-CN" sz="1600" b="1">
                          <a:solidFill>
                            <a:sysClr val="windowText" lastClr="000000"/>
                          </a:solidFill>
                          <a:latin typeface="Arial" panose="020B0604020202020204" pitchFamily="34" charset="0"/>
                          <a:ea typeface="微软雅黑" panose="020B0503020204020204" pitchFamily="34" charset="-122"/>
                        </a:rPr>
                        <a:t>level-top designer</a:t>
                      </a:r>
                      <a:endParaRPr lang="en-US" altLang="zh-CN"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顶层设计师</a:t>
                      </a:r>
                      <a:endParaRPr lang="en-US" altLang="zh-CN"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 I couldn't remove my head from the pumpkin</a:t>
                      </a:r>
                      <a:endParaRPr lang="zh-CN" altLang="en-US"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r>
              <a:tr h="707390">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what</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lgn="l">
                        <a:buClrTx/>
                        <a:buSzTx/>
                        <a:buFontTx/>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Orientation</a:t>
                      </a:r>
                      <a:endParaRPr lang="zh-CN" altLang="en-US" sz="1800" b="1">
                        <a:solidFill>
                          <a:sysClr val="windowText" lastClr="000000"/>
                        </a:solidFill>
                        <a:sym typeface="微软雅黑" panose="020B0503020204020204" pitchFamily="34" charset="-122"/>
                      </a:endParaRPr>
                    </a:p>
                    <a:p>
                      <a:pPr algn="l">
                        <a:buClrTx/>
                        <a:buSzTx/>
                        <a:buFontTx/>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（发生）</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en-US" altLang="zh-CN" b="1">
                          <a:solidFill>
                            <a:sysClr val="windowText" lastClr="000000"/>
                          </a:solidFill>
                          <a:latin typeface="Arial" panose="020B0604020202020204" pitchFamily="34" charset="0"/>
                          <a:ea typeface="微软雅黑" panose="020B0503020204020204" pitchFamily="34" charset="-122"/>
                        </a:rPr>
                        <a:t>c</a:t>
                      </a:r>
                      <a:r>
                        <a:rPr lang="zh-CN" altLang="en-US" b="1">
                          <a:solidFill>
                            <a:sysClr val="windowText" lastClr="000000"/>
                          </a:solidFill>
                          <a:latin typeface="Arial" panose="020B0604020202020204" pitchFamily="34" charset="0"/>
                          <a:ea typeface="微软雅黑" panose="020B0503020204020204" pitchFamily="34" charset="-122"/>
                        </a:rPr>
                        <a:t>haracter</a:t>
                      </a:r>
                      <a:r>
                        <a:rPr lang="en-US" altLang="zh-CN" b="1">
                          <a:solidFill>
                            <a:sysClr val="windowText" lastClr="000000"/>
                          </a:solidFill>
                          <a:latin typeface="Arial" panose="020B0604020202020204" pitchFamily="34" charset="0"/>
                          <a:ea typeface="微软雅黑" panose="020B0503020204020204" pitchFamily="34" charset="-122"/>
                        </a:rPr>
                        <a:t>s</a:t>
                      </a:r>
                      <a:r>
                        <a:rPr lang="zh-CN" altLang="en-US" b="1">
                          <a:solidFill>
                            <a:sysClr val="windowText" lastClr="000000"/>
                          </a:solidFill>
                          <a:latin typeface="Arial" panose="020B0604020202020204" pitchFamily="34" charset="0"/>
                          <a:ea typeface="微软雅黑" panose="020B0503020204020204" pitchFamily="34" charset="-122"/>
                        </a:rPr>
                        <a:t>, </a:t>
                      </a:r>
                      <a:r>
                        <a:rPr lang="en-US" altLang="zh-CN" b="1">
                          <a:solidFill>
                            <a:sysClr val="windowText" lastClr="000000"/>
                          </a:solidFill>
                          <a:latin typeface="Arial" panose="020B0604020202020204" pitchFamily="34" charset="0"/>
                          <a:ea typeface="微软雅黑" panose="020B0503020204020204" pitchFamily="34" charset="-122"/>
                        </a:rPr>
                        <a:t>s</a:t>
                      </a:r>
                      <a:r>
                        <a:rPr lang="zh-CN" altLang="en-US" b="1">
                          <a:solidFill>
                            <a:sysClr val="windowText" lastClr="000000"/>
                          </a:solidFill>
                          <a:latin typeface="Arial" panose="020B0604020202020204" pitchFamily="34" charset="0"/>
                          <a:ea typeface="微软雅黑" panose="020B0503020204020204" pitchFamily="34" charset="-122"/>
                        </a:rPr>
                        <a:t>etting, </a:t>
                      </a:r>
                      <a:r>
                        <a:rPr lang="en-US" altLang="zh-CN" b="1">
                          <a:solidFill>
                            <a:sysClr val="windowText" lastClr="000000"/>
                          </a:solidFill>
                          <a:latin typeface="Arial" panose="020B0604020202020204" pitchFamily="34" charset="0"/>
                          <a:ea typeface="微软雅黑" panose="020B0503020204020204" pitchFamily="34" charset="-122"/>
                        </a:rPr>
                        <a:t>o</a:t>
                      </a:r>
                      <a:r>
                        <a:rPr lang="zh-CN" altLang="en-US" b="1">
                          <a:solidFill>
                            <a:sysClr val="windowText" lastClr="000000"/>
                          </a:solidFill>
                          <a:latin typeface="Arial" panose="020B0604020202020204" pitchFamily="34" charset="0"/>
                          <a:ea typeface="微软雅黑" panose="020B0503020204020204" pitchFamily="34" charset="-122"/>
                        </a:rPr>
                        <a:t>bject</a:t>
                      </a:r>
                      <a:r>
                        <a:rPr lang="en-US" altLang="zh-CN" b="1">
                          <a:solidFill>
                            <a:sysClr val="windowText" lastClr="000000"/>
                          </a:solidFill>
                          <a:latin typeface="Arial" panose="020B0604020202020204" pitchFamily="34" charset="0"/>
                          <a:ea typeface="微软雅黑" panose="020B0503020204020204" pitchFamily="34" charset="-122"/>
                        </a:rPr>
                        <a:t>s</a:t>
                      </a:r>
                      <a:endParaRPr lang="en-US" altLang="zh-CN"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600" b="1">
                          <a:solidFill>
                            <a:sysClr val="windowText" lastClr="000000"/>
                          </a:solidFill>
                          <a:latin typeface="Arial" panose="020B0604020202020204" pitchFamily="34" charset="0"/>
                          <a:ea typeface="微软雅黑" panose="020B0503020204020204" pitchFamily="34" charset="-122"/>
                        </a:rPr>
                        <a:t>setting investigator</a:t>
                      </a:r>
                      <a:endParaRPr lang="zh-CN" altLang="en-US"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 背景调查员</a:t>
                      </a:r>
                      <a:endParaRPr lang="zh-CN" altLang="en-US"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Pumpkin carving at Halloween；</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p>
                      <a:pPr>
                        <a:buNone/>
                      </a:pPr>
                      <a:r>
                        <a:rPr lang="zh-CN" altLang="en-US" b="1">
                          <a:solidFill>
                            <a:sysClr val="windowText" lastClr="000000"/>
                          </a:solidFill>
                          <a:latin typeface="Arial" panose="020B0604020202020204" pitchFamily="34" charset="0"/>
                          <a:ea typeface="微软雅黑" panose="020B0503020204020204" pitchFamily="34" charset="-122"/>
                        </a:rPr>
                        <a:t>a family traditional competetion</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r>
              <a:tr h="707390">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what</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Complicating action </a:t>
                      </a:r>
                      <a:endParaRPr lang="zh-CN" altLang="en-US" sz="1800" b="1">
                        <a:solidFill>
                          <a:sysClr val="windowText" lastClr="000000"/>
                        </a:solidFill>
                        <a:sym typeface="微软雅黑" panose="020B0503020204020204" pitchFamily="34" charset="-122"/>
                      </a:endParaRPr>
                    </a:p>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（矛盾激化）</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en-US" altLang="zh-CN" b="1">
                          <a:solidFill>
                            <a:sysClr val="windowText" lastClr="000000"/>
                          </a:solidFill>
                          <a:latin typeface="Arial" panose="020B0604020202020204" pitchFamily="34" charset="0"/>
                          <a:ea typeface="微软雅黑" panose="020B0503020204020204" pitchFamily="34" charset="-122"/>
                        </a:rPr>
                        <a:t>e</a:t>
                      </a:r>
                      <a:r>
                        <a:rPr lang="zh-CN" altLang="en-US" b="1">
                          <a:solidFill>
                            <a:sysClr val="windowText" lastClr="000000"/>
                          </a:solidFill>
                          <a:latin typeface="Arial" panose="020B0604020202020204" pitchFamily="34" charset="0"/>
                          <a:ea typeface="微软雅黑" panose="020B0503020204020204" pitchFamily="34" charset="-122"/>
                        </a:rPr>
                        <a:t>laborative </a:t>
                      </a:r>
                      <a:r>
                        <a:rPr lang="en-US" altLang="zh-CN" b="1">
                          <a:solidFill>
                            <a:sysClr val="windowText" lastClr="000000"/>
                          </a:solidFill>
                          <a:latin typeface="Arial" panose="020B0604020202020204" pitchFamily="34" charset="0"/>
                          <a:ea typeface="微软雅黑" panose="020B0503020204020204" pitchFamily="34" charset="-122"/>
                        </a:rPr>
                        <a:t>d</a:t>
                      </a:r>
                      <a:r>
                        <a:rPr lang="zh-CN" altLang="en-US" b="1">
                          <a:solidFill>
                            <a:sysClr val="windowText" lastClr="000000"/>
                          </a:solidFill>
                          <a:latin typeface="Arial" panose="020B0604020202020204" pitchFamily="34" charset="0"/>
                          <a:ea typeface="微软雅黑" panose="020B0503020204020204" pitchFamily="34" charset="-122"/>
                        </a:rPr>
                        <a:t>etail</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lang="zh-CN" altLang="en-US" sz="1600" b="1">
                          <a:solidFill>
                            <a:sysClr val="windowText" lastClr="000000"/>
                          </a:solidFill>
                          <a:latin typeface="Arial" panose="020B0604020202020204" pitchFamily="34" charset="0"/>
                          <a:ea typeface="微软雅黑" panose="020B0503020204020204" pitchFamily="34" charset="-122"/>
                        </a:rPr>
                        <a:t>conflict  mediator </a:t>
                      </a:r>
                      <a:endParaRPr lang="zh-CN" altLang="en-US"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冲突调解员</a:t>
                      </a:r>
                      <a:endParaRPr lang="zh-CN" altLang="en-US"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c>
                  <a:txBody>
                    <a:bodyPr/>
                    <a:p>
                      <a:pPr>
                        <a:buNone/>
                      </a:pPr>
                      <a:r>
                        <a:rPr b="1">
                          <a:solidFill>
                            <a:sysClr val="windowText" lastClr="000000"/>
                          </a:solidFill>
                          <a:latin typeface="Arial" panose="020B0604020202020204" pitchFamily="34" charset="0"/>
                          <a:ea typeface="微软雅黑" panose="020B0503020204020204" pitchFamily="34" charset="-122"/>
                        </a:rPr>
                        <a:t>getting out was going to be less straightforward than getting in.</a:t>
                      </a:r>
                      <a:endParaRPr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7E6E6">
                        <a:lumMod val="90000"/>
                      </a:srgbClr>
                    </a:solidFill>
                  </a:tcPr>
                </a:tc>
              </a:tr>
              <a:tr h="1010285">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how</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Evaluation </a:t>
                      </a:r>
                      <a:endParaRPr lang="zh-CN" altLang="en-US" sz="1800" b="1">
                        <a:solidFill>
                          <a:sysClr val="windowText" lastClr="000000"/>
                        </a:solidFill>
                        <a:sym typeface="微软雅黑" panose="020B0503020204020204" pitchFamily="34" charset="-122"/>
                      </a:endParaRPr>
                    </a:p>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（评判）</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character</a:t>
                      </a:r>
                      <a:r>
                        <a:rPr lang="en-US" altLang="zh-CN" b="1">
                          <a:solidFill>
                            <a:sysClr val="windowText" lastClr="000000"/>
                          </a:solidFill>
                          <a:latin typeface="Arial" panose="020B0604020202020204" pitchFamily="34" charset="0"/>
                          <a:ea typeface="微软雅黑" panose="020B0503020204020204" pitchFamily="34" charset="-122"/>
                        </a:rPr>
                        <a:t>'</a:t>
                      </a:r>
                      <a:r>
                        <a:rPr lang="zh-CN" altLang="en-US" b="1">
                          <a:solidFill>
                            <a:sysClr val="windowText" lastClr="000000"/>
                          </a:solidFill>
                          <a:latin typeface="Arial" panose="020B0604020202020204" pitchFamily="34" charset="0"/>
                          <a:ea typeface="微软雅黑" panose="020B0503020204020204" pitchFamily="34" charset="-122"/>
                        </a:rPr>
                        <a:t>s thoughts and feelings</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sz="1600" b="1">
                          <a:solidFill>
                            <a:sysClr val="windowText" lastClr="000000"/>
                          </a:solidFill>
                          <a:latin typeface="Arial" panose="020B0604020202020204" pitchFamily="34" charset="0"/>
                          <a:ea typeface="微软雅黑" panose="020B0503020204020204" pitchFamily="34" charset="-122"/>
                        </a:rPr>
                        <a:t>character portrayer</a:t>
                      </a:r>
                      <a:endParaRPr lang="zh-CN" altLang="en-US"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角色描绘师</a:t>
                      </a:r>
                      <a:endParaRPr lang="zh-CN" altLang="en-US"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b="1">
                          <a:solidFill>
                            <a:sysClr val="windowText" lastClr="000000"/>
                          </a:solidFill>
                          <a:latin typeface="Arial" panose="020B0604020202020204" pitchFamily="34" charset="0"/>
                          <a:ea typeface="微软雅黑" panose="020B0503020204020204" pitchFamily="34" charset="-122"/>
                        </a:rPr>
                        <a:t>My excitement was short-lived</a:t>
                      </a:r>
                      <a:r>
                        <a:rPr lang="en-US" b="1">
                          <a:solidFill>
                            <a:sysClr val="windowText" lastClr="000000"/>
                          </a:solidFill>
                          <a:latin typeface="Arial" panose="020B0604020202020204" pitchFamily="34" charset="0"/>
                          <a:ea typeface="微软雅黑" panose="020B0503020204020204" pitchFamily="34" charset="-122"/>
                        </a:rPr>
                        <a:t>;</a:t>
                      </a:r>
                      <a:endParaRPr lang="en-US" b="1">
                        <a:solidFill>
                          <a:sysClr val="windowText" lastClr="000000"/>
                        </a:solidFill>
                        <a:latin typeface="Arial" panose="020B0604020202020204" pitchFamily="34" charset="0"/>
                        <a:ea typeface="微软雅黑" panose="020B0503020204020204" pitchFamily="34" charset="-122"/>
                      </a:endParaRPr>
                    </a:p>
                    <a:p>
                      <a:pPr>
                        <a:buNone/>
                      </a:pPr>
                      <a:r>
                        <a:rPr lang="en-US" b="1">
                          <a:solidFill>
                            <a:sysClr val="windowText" lastClr="000000"/>
                          </a:solidFill>
                          <a:latin typeface="Arial" panose="020B0604020202020204" pitchFamily="34" charset="0"/>
                          <a:ea typeface="微软雅黑" panose="020B0503020204020204" pitchFamily="34" charset="-122"/>
                        </a:rPr>
                        <a:t>I had not acted so foolishly</a:t>
                      </a:r>
                      <a:endParaRPr 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r>
              <a:tr h="707390">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how</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R</a:t>
                      </a:r>
                      <a:r>
                        <a:rPr lang="en-US" altLang="zh-CN"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esult /r</a:t>
                      </a:r>
                      <a:r>
                        <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rPr>
                        <a:t>esolution（结局）</a:t>
                      </a:r>
                      <a:endParaRPr lang="zh-CN" altLang="en-US" sz="1800" b="1">
                        <a:solidFill>
                          <a:sysClr val="windowText" lastClr="000000"/>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correspond</a:t>
                      </a:r>
                      <a:r>
                        <a:rPr lang="en-US" altLang="zh-CN" b="1">
                          <a:solidFill>
                            <a:sysClr val="windowText" lastClr="000000"/>
                          </a:solidFill>
                          <a:latin typeface="Arial" panose="020B0604020202020204" pitchFamily="34" charset="0"/>
                          <a:ea typeface="微软雅黑" panose="020B0503020204020204" pitchFamily="34" charset="-122"/>
                        </a:rPr>
                        <a:t>ing</a:t>
                      </a:r>
                      <a:r>
                        <a:rPr lang="zh-CN" altLang="en-US" b="1">
                          <a:solidFill>
                            <a:sysClr val="windowText" lastClr="000000"/>
                          </a:solidFill>
                          <a:latin typeface="Arial" panose="020B0604020202020204" pitchFamily="34" charset="0"/>
                          <a:ea typeface="微软雅黑" panose="020B0503020204020204" pitchFamily="34" charset="-122"/>
                        </a:rPr>
                        <a:t> resolution</a:t>
                      </a:r>
                      <a:endParaRPr lang="zh-CN" altLang="en-US"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sz="1600" b="1">
                          <a:solidFill>
                            <a:sysClr val="windowText" lastClr="000000"/>
                          </a:solidFill>
                          <a:latin typeface="Arial" panose="020B0604020202020204" pitchFamily="34" charset="0"/>
                          <a:ea typeface="微软雅黑" panose="020B0503020204020204" pitchFamily="34" charset="-122"/>
                        </a:rPr>
                        <a:t>plot magician</a:t>
                      </a:r>
                      <a:endParaRPr lang="zh-CN" altLang="en-US" sz="1600" b="1"/>
                    </a:p>
                    <a:p>
                      <a:pPr>
                        <a:buNone/>
                      </a:pPr>
                      <a:r>
                        <a:rPr lang="zh-CN" altLang="en-US" sz="1600" b="1">
                          <a:solidFill>
                            <a:sysClr val="windowText" lastClr="000000"/>
                          </a:solidFill>
                          <a:latin typeface="Arial" panose="020B0604020202020204" pitchFamily="34" charset="0"/>
                          <a:ea typeface="微软雅黑" panose="020B0503020204020204" pitchFamily="34" charset="-122"/>
                        </a:rPr>
                        <a:t> 剧情魔术师</a:t>
                      </a:r>
                      <a:endParaRPr lang="zh-CN" altLang="en-US" sz="1600"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c>
                  <a:txBody>
                    <a:bodyPr/>
                    <a:p>
                      <a:pPr>
                        <a:buNone/>
                      </a:pPr>
                      <a:r>
                        <a:rPr lang="zh-CN" altLang="en-US" b="1">
                          <a:solidFill>
                            <a:sysClr val="windowText" lastClr="000000"/>
                          </a:solidFill>
                          <a:latin typeface="Arial" panose="020B0604020202020204" pitchFamily="34" charset="0"/>
                          <a:ea typeface="微软雅黑" panose="020B0503020204020204" pitchFamily="34" charset="-122"/>
                        </a:rPr>
                        <a:t>My head was finally released</a:t>
                      </a:r>
                      <a:r>
                        <a:rPr lang="en-US" altLang="zh-CN" b="1">
                          <a:solidFill>
                            <a:sysClr val="windowText" lastClr="000000"/>
                          </a:solidFill>
                          <a:latin typeface="Arial" panose="020B0604020202020204" pitchFamily="34" charset="0"/>
                          <a:ea typeface="微软雅黑" panose="020B0503020204020204" pitchFamily="34" charset="-122"/>
                        </a:rPr>
                        <a:t>.</a:t>
                      </a:r>
                      <a:endParaRPr lang="en-US" altLang="zh-CN" b="1">
                        <a:solidFill>
                          <a:sysClr val="windowText" lastClr="000000"/>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FFC000"/>
                    </a:solidFill>
                  </a:tcPr>
                </a:tc>
              </a:tr>
              <a:tr h="707390">
                <a:tc>
                  <a:txBody>
                    <a:bodyPr/>
                    <a:p>
                      <a:pPr>
                        <a:buNone/>
                      </a:pPr>
                      <a:r>
                        <a:rPr lang="zh-CN" altLang="en-US" b="1">
                          <a:solidFill>
                            <a:sysClr val="window" lastClr="FFFFFF"/>
                          </a:solidFill>
                          <a:latin typeface="Arial" panose="020B0604020202020204" pitchFamily="34" charset="0"/>
                          <a:ea typeface="微软雅黑" panose="020B0503020204020204" pitchFamily="34" charset="-122"/>
                        </a:rPr>
                        <a:t>why</a:t>
                      </a:r>
                      <a:endParaRPr lang="zh-CN" altLang="en-US"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c>
                  <a:txBody>
                    <a:bodyPr/>
                    <a:p>
                      <a:pPr>
                        <a:buNone/>
                      </a:pPr>
                      <a:r>
                        <a:rPr lang="zh-CN" altLang="en-US"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Coda </a:t>
                      </a:r>
                      <a:endParaRPr lang="zh-CN" altLang="en-US" sz="1800" b="1">
                        <a:solidFill>
                          <a:sysClr val="window" lastClr="FFFFFF"/>
                        </a:solidFill>
                        <a:sym typeface="微软雅黑" panose="020B0503020204020204" pitchFamily="34" charset="-122"/>
                      </a:endParaRPr>
                    </a:p>
                    <a:p>
                      <a:pPr>
                        <a:buNone/>
                      </a:pPr>
                      <a:r>
                        <a:rPr lang="zh-CN" altLang="en-US"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（尾声）</a:t>
                      </a:r>
                      <a:endParaRPr lang="zh-CN" altLang="en-US"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c>
                  <a:txBody>
                    <a:bodyPr/>
                    <a:p>
                      <a:pPr>
                        <a:buNone/>
                      </a:pPr>
                      <a:r>
                        <a:rPr lang="zh-CN" altLang="en-US" b="1">
                          <a:solidFill>
                            <a:sysClr val="window" lastClr="FFFFFF"/>
                          </a:solidFill>
                          <a:latin typeface="Arial" panose="020B0604020202020204" pitchFamily="34" charset="0"/>
                          <a:ea typeface="微软雅黑" panose="020B0503020204020204" pitchFamily="34" charset="-122"/>
                        </a:rPr>
                        <a:t>memory, </a:t>
                      </a:r>
                      <a:r>
                        <a:rPr lang="zh-CN" altLang="en-US"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wish</a:t>
                      </a:r>
                      <a:r>
                        <a:rPr lang="en-US" altLang="zh-CN" sz="18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a:t>
                      </a:r>
                      <a:endParaRPr lang="zh-CN" altLang="en-US" sz="1800" b="1">
                        <a:solidFill>
                          <a:sysClr val="window" lastClr="FFFFFF"/>
                        </a:solidFill>
                        <a:sym typeface="微软雅黑" panose="020B0503020204020204" pitchFamily="34" charset="-122"/>
                      </a:endParaRPr>
                    </a:p>
                    <a:p>
                      <a:pPr>
                        <a:buNone/>
                      </a:pPr>
                      <a:r>
                        <a:rPr lang="zh-CN" altLang="en-US" b="1">
                          <a:solidFill>
                            <a:sysClr val="window" lastClr="FFFFFF"/>
                          </a:solidFill>
                          <a:latin typeface="Arial" panose="020B0604020202020204" pitchFamily="34" charset="0"/>
                          <a:ea typeface="微软雅黑" panose="020B0503020204020204" pitchFamily="34" charset="-122"/>
                        </a:rPr>
                        <a:t>decision</a:t>
                      </a:r>
                      <a:endParaRPr lang="zh-CN" altLang="en-US"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c>
                  <a:txBody>
                    <a:bodyPr/>
                    <a:p>
                      <a:pPr algn="l">
                        <a:buClrTx/>
                        <a:buSzTx/>
                        <a:buNone/>
                      </a:pPr>
                      <a:r>
                        <a:rPr lang="zh-CN" altLang="en-US" sz="1600" b="1">
                          <a:solidFill>
                            <a:sysClr val="window" lastClr="FFFFFF"/>
                          </a:solidFill>
                          <a:latin typeface="Arial" panose="020B0604020202020204" pitchFamily="34" charset="0"/>
                          <a:ea typeface="微软雅黑" panose="020B0503020204020204" pitchFamily="34" charset="-122"/>
                        </a:rPr>
                        <a:t>theme explorer </a:t>
                      </a:r>
                      <a:endParaRPr lang="zh-CN" altLang="en-US" sz="1600" b="1">
                        <a:solidFill>
                          <a:sysClr val="window" lastClr="FFFFFF"/>
                        </a:solidFill>
                      </a:endParaRPr>
                    </a:p>
                    <a:p>
                      <a:pPr algn="l">
                        <a:buClrTx/>
                        <a:buSzTx/>
                        <a:buNone/>
                      </a:pPr>
                      <a:r>
                        <a:rPr lang="zh-CN" altLang="en-US" sz="1600" b="1">
                          <a:solidFill>
                            <a:sysClr val="window" lastClr="FFFFFF"/>
                          </a:solidFill>
                          <a:latin typeface="Arial" panose="020B0604020202020204" pitchFamily="34" charset="0"/>
                          <a:ea typeface="微软雅黑" panose="020B0503020204020204" pitchFamily="34" charset="-122"/>
                        </a:rPr>
                        <a:t>主题探索者</a:t>
                      </a:r>
                      <a:endParaRPr lang="zh-CN" altLang="en-US" sz="1600"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c>
                  <a:txBody>
                    <a:bodyPr/>
                    <a:p>
                      <a:pPr>
                        <a:buNone/>
                      </a:pPr>
                      <a:r>
                        <a:rPr lang="en-US" altLang="zh-CN" sz="1600" b="1">
                          <a:solidFill>
                            <a:srgbClr val="FFC200">
                              <a:lumMod val="20000"/>
                              <a:lumOff val="80000"/>
                            </a:srgbClr>
                          </a:solidFill>
                          <a:latin typeface="Arial" panose="020B0604020202020204" pitchFamily="34" charset="0"/>
                          <a:ea typeface="微软雅黑" panose="020B0503020204020204" pitchFamily="34" charset="-122"/>
                        </a:rPr>
                        <a:t>a reminder, a captured memorable moment, a recollection of festival happiness, colored by hearty human interactions</a:t>
                      </a:r>
                      <a:endParaRPr lang="en-US" altLang="zh-CN" sz="1600" b="1">
                        <a:solidFill>
                          <a:srgbClr val="FFC200">
                            <a:lumMod val="20000"/>
                            <a:lumOff val="80000"/>
                          </a:srgbClr>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00143A"/>
                    </a:solidFill>
                  </a:tcPr>
                </a:tc>
              </a:tr>
            </a:tbl>
          </a:graphicData>
        </a:graphic>
      </p:graphicFrame>
      <p:sp>
        <p:nvSpPr>
          <p:cNvPr id="5" name="箭头: 下 34"/>
          <p:cNvSpPr/>
          <p:nvPr/>
        </p:nvSpPr>
        <p:spPr>
          <a:xfrm>
            <a:off x="1498600" y="1296670"/>
            <a:ext cx="390525" cy="4931410"/>
          </a:xfrm>
          <a:prstGeom prst="downArrow">
            <a:avLst/>
          </a:prstGeom>
          <a:gradFill>
            <a:gsLst>
              <a:gs pos="0">
                <a:srgbClr val="007BD3"/>
              </a:gs>
              <a:gs pos="100000">
                <a:srgbClr val="034373"/>
              </a:gs>
            </a:gsLst>
            <a:lin scaled="0"/>
          </a:gradFill>
          <a:ln w="25400" cap="flat" cmpd="sng" algn="ctr">
            <a:solidFill>
              <a:srgbClr val="002060"/>
            </a:solidFill>
            <a:prstDash val="solid"/>
          </a:ln>
          <a:effectLst/>
        </p:spPr>
        <p:txBody>
          <a:bodyPr rtlCol="0" anchor="ctr"/>
          <a:p>
            <a:pPr algn="ctr"/>
            <a:endParaRPr lang="zh-CN" altLang="en-US"/>
          </a:p>
        </p:txBody>
      </p:sp>
      <p:sp>
        <p:nvSpPr>
          <p:cNvPr id="6" name="文本框 5"/>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-1</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1023048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fontAlgn="base">
              <a:buClrTx/>
              <a:buSzTx/>
              <a:buFont typeface="Wingdings" panose="05000000000000000000" pitchFamily="2" charset="2"/>
              <a:defRPr/>
            </a:pPr>
            <a:r>
              <a:rPr lang="zh-CN" altLang="en-US" sz="2400" noProof="0" dirty="0">
                <a:ln>
                  <a:noFill/>
                </a:ln>
                <a:solidFill>
                  <a:srgbClr val="FFFF00"/>
                </a:solidFill>
                <a:effectLst/>
                <a:uLnTx/>
                <a:uFillTx/>
                <a:latin typeface="微软雅黑" panose="020B0503020204020204" pitchFamily="34" charset="-122"/>
                <a:ea typeface="微软雅黑" panose="020B0503020204020204" pitchFamily="34" charset="-122"/>
                <a:cs typeface="+mn-ea"/>
                <a:sym typeface="+mn-ea"/>
              </a:rPr>
              <a:t>高考续写语言风向标：</a:t>
            </a:r>
            <a:r>
              <a:rPr lang="zh-CN" altLang="en-US"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“高科技生活和社交模式”</a:t>
            </a:r>
            <a:r>
              <a:rPr lang="en-US" altLang="zh-CN" sz="240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rPr>
              <a:t>—— </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多媒体社交</a:t>
            </a:r>
            <a:endPar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3"/>
            </p:custDataLst>
          </p:nvPr>
        </p:nvGraphicFramePr>
        <p:xfrm>
          <a:off x="249555" y="908685"/>
          <a:ext cx="11693525" cy="5838825"/>
        </p:xfrm>
        <a:graphic>
          <a:graphicData uri="http://schemas.openxmlformats.org/drawingml/2006/table">
            <a:tbl>
              <a:tblPr firstRow="1" bandRow="1">
                <a:tableStyleId>{5C22544A-7EE6-4342-B048-85BDC9FD1C3A}</a:tableStyleId>
              </a:tblPr>
              <a:tblGrid>
                <a:gridCol w="2046605"/>
                <a:gridCol w="3122930"/>
                <a:gridCol w="4118610"/>
                <a:gridCol w="2405380"/>
              </a:tblGrid>
              <a:tr h="443865">
                <a:tc>
                  <a:txBody>
                    <a:bodyPr/>
                    <a:p>
                      <a:pPr indent="0" algn="ctr">
                        <a:buNone/>
                      </a:pPr>
                      <a:r>
                        <a:rPr lang="zh-CN" altLang="en-US" sz="2000" b="1" dirty="0">
                          <a:solidFill>
                            <a:srgbClr val="FFFFFF"/>
                          </a:solidFill>
                          <a:latin typeface="微软雅黑" panose="020B0503020204020204" pitchFamily="34" charset="-122"/>
                          <a:ea typeface="微软雅黑" panose="020B0503020204020204" pitchFamily="34" charset="-122"/>
                        </a:rPr>
                        <a:t>考试时间和主题</a:t>
                      </a:r>
                      <a:endParaRPr lang="zh-CN" altLang="en-US" sz="2000" b="1" dirty="0">
                        <a:solidFill>
                          <a:srgbClr val="FFFFFF"/>
                        </a:solidFill>
                        <a:latin typeface="微软雅黑" panose="020B0503020204020204" pitchFamily="34" charset="-122"/>
                        <a:ea typeface="微软雅黑" panose="020B0503020204020204" pitchFamily="34" charset="-122"/>
                      </a:endParaRPr>
                    </a:p>
                  </a:txBody>
                  <a:tcPr marL="68580" marR="68580" marT="34290" marB="34290" anchor="ctr"/>
                </a:tc>
                <a:tc gridSpan="2">
                  <a:txBody>
                    <a:bodyPr/>
                    <a:p>
                      <a:pPr indent="0" algn="ctr">
                        <a:buNone/>
                      </a:pPr>
                      <a:r>
                        <a:rPr lang="zh-CN" altLang="en-US" sz="2000" b="1" dirty="0">
                          <a:solidFill>
                            <a:srgbClr val="FFFFFF"/>
                          </a:solidFill>
                          <a:latin typeface="微软雅黑" panose="020B0503020204020204" pitchFamily="34" charset="-122"/>
                          <a:ea typeface="微软雅黑" panose="020B0503020204020204" pitchFamily="34" charset="-122"/>
                        </a:rPr>
                        <a:t>高考范例</a:t>
                      </a:r>
                      <a:endParaRPr lang="zh-CN" altLang="en-US" sz="2000" b="1" dirty="0">
                        <a:solidFill>
                          <a:srgbClr val="FFFFFF"/>
                        </a:solidFill>
                        <a:latin typeface="微软雅黑" panose="020B0503020204020204" pitchFamily="34" charset="-122"/>
                        <a:ea typeface="微软雅黑" panose="020B0503020204020204" pitchFamily="34" charset="-122"/>
                      </a:endParaRPr>
                    </a:p>
                  </a:txBody>
                  <a:tcPr marL="68580" marR="68580" marT="34290" marB="34290" anchor="ctr"/>
                </a:tc>
                <a:tc hMerge="1">
                  <a:tcPr marL="68580" marR="68580" marT="34290" marB="34290" anchor="ctr"/>
                </a:tc>
                <a:tc>
                  <a:txBody>
                    <a:bodyPr/>
                    <a:p>
                      <a:pPr indent="0" algn="ctr">
                        <a:buNone/>
                      </a:pPr>
                      <a:r>
                        <a:rPr lang="zh-CN" altLang="en-US" sz="2000" b="1" dirty="0">
                          <a:solidFill>
                            <a:srgbClr val="FFFFFF"/>
                          </a:solidFill>
                          <a:latin typeface="微软雅黑" panose="020B0503020204020204" pitchFamily="34" charset="-122"/>
                          <a:ea typeface="微软雅黑" panose="020B0503020204020204" pitchFamily="34" charset="-122"/>
                        </a:rPr>
                        <a:t>你的真实语料积累</a:t>
                      </a:r>
                      <a:endParaRPr lang="zh-CN" altLang="en-US" sz="2000" b="1" dirty="0">
                        <a:solidFill>
                          <a:srgbClr val="FFFFFF"/>
                        </a:solidFill>
                        <a:latin typeface="微软雅黑" panose="020B0503020204020204" pitchFamily="34" charset="-122"/>
                        <a:ea typeface="微软雅黑" panose="020B0503020204020204" pitchFamily="34" charset="-122"/>
                      </a:endParaRPr>
                    </a:p>
                  </a:txBody>
                  <a:tcPr marL="68580" marR="68580" marT="34290" marB="34290" anchor="ctr"/>
                </a:tc>
              </a:tr>
              <a:tr h="901700">
                <a:tc>
                  <a:txBody>
                    <a:bodyPr/>
                    <a:p>
                      <a:pPr algn="ctr">
                        <a:buNone/>
                      </a:pPr>
                      <a:r>
                        <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2020.07</a:t>
                      </a: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拍照北极熊</a:t>
                      </a: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buNone/>
                      </a:pPr>
                      <a:r>
                        <a:rPr lang="zh-CN" altLang="en-US">
                          <a:solidFill>
                            <a:schemeClr val="tx1"/>
                          </a:solidFill>
                        </a:rPr>
                        <a:t>充分利用这次和北极熊近距离邂逅的机会，我拍了几张它的照片。</a:t>
                      </a:r>
                      <a:r>
                        <a:rPr lang="zh-CN" altLang="en-US">
                          <a:solidFill>
                            <a:srgbClr val="C00000"/>
                          </a:solidFill>
                        </a:rPr>
                        <a:t>（原文） </a:t>
                      </a:r>
                      <a:r>
                        <a:rPr lang="zh-CN" altLang="en-US">
                          <a:solidFill>
                            <a:schemeClr val="tx1"/>
                          </a:solidFill>
                        </a:rPr>
                        <a:t> </a:t>
                      </a:r>
                      <a:endParaRPr lang="zh-CN" altLang="en-US">
                        <a:solidFill>
                          <a:schemeClr val="tx1"/>
                        </a:solidFill>
                      </a:endParaRPr>
                    </a:p>
                  </a:txBody>
                  <a:tcPr/>
                </a:tc>
                <a:tc>
                  <a:txBody>
                    <a:bodyPr/>
                    <a:p>
                      <a:pPr>
                        <a:buNone/>
                      </a:pPr>
                      <a:r>
                        <a:rPr lang="zh-CN" altLang="en-US" sz="1800">
                          <a:solidFill>
                            <a:srgbClr val="C00000"/>
                          </a:solidFill>
                          <a:sym typeface="+mn-ea"/>
                        </a:rPr>
                        <a:t>  ✍</a:t>
                      </a:r>
                      <a:r>
                        <a:rPr lang="zh-CN" altLang="en-US" sz="1800">
                          <a:solidFill>
                            <a:schemeClr val="tx1"/>
                          </a:solidFill>
                          <a:latin typeface="Times New Roman" panose="02020603050405020304" pitchFamily="18" charset="0"/>
                          <a:cs typeface="Times New Roman" panose="02020603050405020304" pitchFamily="18" charset="0"/>
                          <a:sym typeface="+mn-ea"/>
                        </a:rPr>
                        <a:t>Making the best of this close encounter, I</a:t>
                      </a:r>
                      <a:r>
                        <a:rPr lang="zh-CN" altLang="en-US" sz="1800" b="1">
                          <a:solidFill>
                            <a:schemeClr val="tx1"/>
                          </a:solidFill>
                          <a:latin typeface="Times New Roman" panose="02020603050405020304" pitchFamily="18" charset="0"/>
                          <a:cs typeface="Times New Roman" panose="02020603050405020304" pitchFamily="18" charset="0"/>
                          <a:sym typeface="+mn-ea"/>
                        </a:rPr>
                        <a:t> shot some pictures of</a:t>
                      </a:r>
                      <a:r>
                        <a:rPr lang="zh-CN" altLang="en-US" sz="1800">
                          <a:solidFill>
                            <a:schemeClr val="tx1"/>
                          </a:solidFill>
                          <a:latin typeface="Times New Roman" panose="02020603050405020304" pitchFamily="18" charset="0"/>
                          <a:cs typeface="Times New Roman" panose="02020603050405020304" pitchFamily="18" charset="0"/>
                          <a:sym typeface="+mn-ea"/>
                        </a:rPr>
                        <a:t> the bear. </a:t>
                      </a:r>
                      <a:endParaRPr lang="zh-CN" altLang="en-US" sz="1800">
                        <a:solidFill>
                          <a:schemeClr val="tx1"/>
                        </a:solidFill>
                        <a:latin typeface="Times New Roman" panose="02020603050405020304" pitchFamily="18" charset="0"/>
                        <a:cs typeface="Times New Roman" panose="02020603050405020304" pitchFamily="18" charset="0"/>
                      </a:endParaRPr>
                    </a:p>
                  </a:txBody>
                  <a:tcPr/>
                </a:tc>
                <a:tc rowSpan="2">
                  <a:txBody>
                    <a:bodyPr/>
                    <a:p>
                      <a:pPr algn="ctr">
                        <a:buNone/>
                      </a:pPr>
                      <a:r>
                        <a:rPr lang="zh-CN" altLang="en-US" sz="1200" b="1">
                          <a:solidFill>
                            <a:schemeClr val="tx1"/>
                          </a:solidFill>
                          <a:latin typeface="微软雅黑" panose="020B0503020204020204" pitchFamily="34" charset="-122"/>
                          <a:ea typeface="微软雅黑" panose="020B0503020204020204" pitchFamily="34" charset="-122"/>
                        </a:rPr>
                        <a:t>会赏析用，感动自己，打动评委；</a:t>
                      </a:r>
                      <a:endParaRPr lang="zh-CN" altLang="en-US" sz="1200" b="1">
                        <a:solidFill>
                          <a:schemeClr val="tx1"/>
                        </a:solidFill>
                        <a:latin typeface="微软雅黑" panose="020B0503020204020204" pitchFamily="34" charset="-122"/>
                        <a:ea typeface="微软雅黑" panose="020B0503020204020204" pitchFamily="34" charset="-122"/>
                      </a:endParaRPr>
                    </a:p>
                    <a:p>
                      <a:pPr algn="ctr">
                        <a:buNone/>
                      </a:pPr>
                      <a:r>
                        <a:rPr lang="zh-CN" altLang="en-US" sz="1200" b="1">
                          <a:solidFill>
                            <a:schemeClr val="tx1"/>
                          </a:solidFill>
                          <a:latin typeface="微软雅黑" panose="020B0503020204020204" pitchFamily="34" charset="-122"/>
                          <a:ea typeface="微软雅黑" panose="020B0503020204020204" pitchFamily="34" charset="-122"/>
                        </a:rPr>
                        <a:t>能驾驭，快产出，零失误</a:t>
                      </a:r>
                      <a:endParaRPr lang="zh-CN" altLang="en-US" sz="1200" b="1">
                        <a:solidFill>
                          <a:schemeClr val="tx1"/>
                        </a:solidFill>
                        <a:latin typeface="微软雅黑" panose="020B0503020204020204" pitchFamily="34" charset="-122"/>
                        <a:ea typeface="微软雅黑" panose="020B0503020204020204" pitchFamily="34" charset="-122"/>
                      </a:endParaRPr>
                    </a:p>
                  </a:txBody>
                  <a:tcPr/>
                </a:tc>
              </a:tr>
              <a:tr h="443865">
                <a:tc>
                  <a:txBody>
                    <a:bodyPr/>
                    <a:p>
                      <a:pPr algn="ctr">
                        <a:buNone/>
                      </a:pP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r>
                        <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2021.01</a:t>
                      </a: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南瓜卡头</a:t>
                      </a: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buNone/>
                      </a:pPr>
                      <a:r>
                        <a:rPr lang="en-US" altLang="zh-CN">
                          <a:solidFill>
                            <a:schemeClr val="tx1"/>
                          </a:solidFill>
                        </a:rPr>
                        <a:t>1.</a:t>
                      </a:r>
                      <a:r>
                        <a:rPr lang="zh-CN" altLang="en-US">
                          <a:solidFill>
                            <a:schemeClr val="tx1"/>
                          </a:solidFill>
                        </a:rPr>
                        <a:t>人们让妈妈把视频放到</a:t>
                      </a:r>
                      <a:r>
                        <a:rPr lang="zh-CN" altLang="en-US" u="sng">
                          <a:solidFill>
                            <a:schemeClr val="tx1"/>
                          </a:solidFill>
                        </a:rPr>
                        <a:t>YouTube</a:t>
                      </a:r>
                      <a:r>
                        <a:rPr lang="zh-CN" altLang="en-US">
                          <a:solidFill>
                            <a:schemeClr val="tx1"/>
                          </a:solidFill>
                        </a:rPr>
                        <a:t>上，到周三早上5点，我们就接到了</a:t>
                      </a:r>
                      <a:r>
                        <a:rPr lang="zh-CN" altLang="en-US" u="sng">
                          <a:solidFill>
                            <a:schemeClr val="tx1"/>
                          </a:solidFill>
                        </a:rPr>
                        <a:t>早餐电视节目</a:t>
                      </a:r>
                      <a:r>
                        <a:rPr lang="zh-CN" altLang="en-US">
                          <a:solidFill>
                            <a:schemeClr val="tx1"/>
                          </a:solidFill>
                        </a:rPr>
                        <a:t>的电话，然后</a:t>
                      </a:r>
                      <a:r>
                        <a:rPr lang="zh-CN" altLang="en-US" u="sng">
                          <a:solidFill>
                            <a:schemeClr val="tx1"/>
                          </a:solidFill>
                        </a:rPr>
                        <a:t>国际媒体</a:t>
                      </a:r>
                      <a:r>
                        <a:rPr lang="zh-CN" altLang="en-US">
                          <a:solidFill>
                            <a:schemeClr val="tx1"/>
                          </a:solidFill>
                        </a:rPr>
                        <a:t>开始播放这段视频，</a:t>
                      </a:r>
                      <a:r>
                        <a:rPr lang="zh-CN" altLang="en-US" u="sng">
                          <a:solidFill>
                            <a:schemeClr val="tx1"/>
                          </a:solidFill>
                        </a:rPr>
                        <a:t>点击量达到了</a:t>
                      </a:r>
                      <a:r>
                        <a:rPr lang="zh-CN" altLang="en-US">
                          <a:solidFill>
                            <a:schemeClr val="tx1"/>
                          </a:solidFill>
                        </a:rPr>
                        <a:t>数十万。</a:t>
                      </a:r>
                      <a:r>
                        <a:rPr lang="zh-CN" altLang="en-US">
                          <a:solidFill>
                            <a:srgbClr val="C00000"/>
                          </a:solidFill>
                          <a:sym typeface="+mn-ea"/>
                        </a:rPr>
                        <a:t>（续写） </a:t>
                      </a:r>
                      <a:endParaRPr lang="zh-CN" altLang="en-US">
                        <a:solidFill>
                          <a:schemeClr val="tx1"/>
                        </a:solidFill>
                      </a:endParaRPr>
                    </a:p>
                    <a:p>
                      <a:pPr>
                        <a:buNone/>
                      </a:pPr>
                      <a:r>
                        <a:rPr lang="en-US" altLang="zh-CN">
                          <a:solidFill>
                            <a:schemeClr val="tx1"/>
                          </a:solidFill>
                        </a:rPr>
                        <a:t>2.</a:t>
                      </a:r>
                      <a:r>
                        <a:rPr lang="zh-CN" altLang="en-US">
                          <a:solidFill>
                            <a:schemeClr val="tx1"/>
                          </a:solidFill>
                        </a:rPr>
                        <a:t>这条消息立即</a:t>
                      </a:r>
                      <a:r>
                        <a:rPr lang="zh-CN" altLang="en-US" u="sng">
                          <a:solidFill>
                            <a:schemeClr val="tx1"/>
                          </a:solidFill>
                        </a:rPr>
                        <a:t>走红</a:t>
                      </a:r>
                      <a:r>
                        <a:rPr lang="zh-CN" altLang="en-US">
                          <a:solidFill>
                            <a:schemeClr val="tx1"/>
                          </a:solidFill>
                        </a:rPr>
                        <a:t>。仅仅在几个小时内，就有数百个</a:t>
                      </a:r>
                      <a:r>
                        <a:rPr lang="zh-CN" altLang="en-US" u="sng">
                          <a:solidFill>
                            <a:schemeClr val="tx1"/>
                          </a:solidFill>
                        </a:rPr>
                        <a:t>点赞</a:t>
                      </a:r>
                      <a:r>
                        <a:rPr lang="zh-CN" altLang="en-US">
                          <a:solidFill>
                            <a:schemeClr val="tx1"/>
                          </a:solidFill>
                        </a:rPr>
                        <a:t>和有趣的</a:t>
                      </a:r>
                      <a:r>
                        <a:rPr lang="zh-CN" altLang="en-US" u="sng">
                          <a:solidFill>
                            <a:schemeClr val="tx1"/>
                          </a:solidFill>
                        </a:rPr>
                        <a:t>评论</a:t>
                      </a:r>
                      <a:r>
                        <a:rPr lang="zh-CN" altLang="en-US">
                          <a:solidFill>
                            <a:schemeClr val="tx1"/>
                          </a:solidFill>
                        </a:rPr>
                        <a:t>出现，显示出他们的热情。好奇的人们络绎不绝地过来和我们以及我心爱的南瓜</a:t>
                      </a:r>
                      <a:r>
                        <a:rPr lang="zh-CN" altLang="en-US" u="sng">
                          <a:solidFill>
                            <a:schemeClr val="tx1"/>
                          </a:solidFill>
                        </a:rPr>
                        <a:t>合影留念</a:t>
                      </a:r>
                      <a:r>
                        <a:rPr lang="zh-CN" altLang="en-US">
                          <a:solidFill>
                            <a:schemeClr val="tx1"/>
                          </a:solidFill>
                        </a:rPr>
                        <a:t>。Jason很兴奋，妈妈也很高兴她的视频能这么火，也因此对</a:t>
                      </a:r>
                      <a:r>
                        <a:rPr lang="zh-CN" altLang="en-US" u="sng">
                          <a:solidFill>
                            <a:schemeClr val="tx1"/>
                          </a:solidFill>
                        </a:rPr>
                        <a:t>拍摄视频</a:t>
                      </a:r>
                      <a:r>
                        <a:rPr lang="zh-CN" altLang="en-US">
                          <a:solidFill>
                            <a:schemeClr val="tx1"/>
                          </a:solidFill>
                        </a:rPr>
                        <a:t>更加狂热了。</a:t>
                      </a:r>
                      <a:r>
                        <a:rPr lang="zh-CN" altLang="en-US">
                          <a:solidFill>
                            <a:srgbClr val="C00000"/>
                          </a:solidFill>
                          <a:sym typeface="+mn-ea"/>
                        </a:rPr>
                        <a:t>（续写） </a:t>
                      </a:r>
                      <a:endParaRPr lang="zh-CN" altLang="en-US">
                        <a:solidFill>
                          <a:schemeClr val="tx1"/>
                        </a:solidFill>
                      </a:endParaRPr>
                    </a:p>
                  </a:txBody>
                  <a:tcPr/>
                </a:tc>
                <a:tc>
                  <a:txBody>
                    <a:bodyPr/>
                    <a:p>
                      <a:pPr>
                        <a:buNone/>
                      </a:pPr>
                      <a:r>
                        <a:rPr lang="zh-CN" altLang="en-US">
                          <a:solidFill>
                            <a:srgbClr val="C00000"/>
                          </a:solidFill>
                          <a:sym typeface="+mn-ea"/>
                        </a:rPr>
                        <a:t>  ✍</a:t>
                      </a:r>
                      <a:r>
                        <a:rPr lang="zh-CN" altLang="en-US">
                          <a:solidFill>
                            <a:schemeClr val="tx1"/>
                          </a:solidFill>
                          <a:latin typeface="Times New Roman" panose="02020603050405020304" pitchFamily="18" charset="0"/>
                          <a:cs typeface="Times New Roman" panose="02020603050405020304" pitchFamily="18" charset="0"/>
                        </a:rPr>
                        <a:t>People asked Mom to put it on </a:t>
                      </a:r>
                      <a:r>
                        <a:rPr lang="zh-CN" altLang="en-US" b="1">
                          <a:solidFill>
                            <a:schemeClr val="tx1"/>
                          </a:solidFill>
                          <a:latin typeface="Times New Roman" panose="02020603050405020304" pitchFamily="18" charset="0"/>
                          <a:cs typeface="Times New Roman" panose="02020603050405020304" pitchFamily="18" charset="0"/>
                        </a:rPr>
                        <a:t>YouTube</a:t>
                      </a:r>
                      <a:r>
                        <a:rPr lang="zh-CN" altLang="en-US">
                          <a:solidFill>
                            <a:schemeClr val="tx1"/>
                          </a:solidFill>
                          <a:latin typeface="Times New Roman" panose="02020603050405020304" pitchFamily="18" charset="0"/>
                          <a:cs typeface="Times New Roman" panose="02020603050405020304" pitchFamily="18" charset="0"/>
                        </a:rPr>
                        <a:t>, and by Wednesday morning we were getting 5am calls from </a:t>
                      </a:r>
                      <a:r>
                        <a:rPr lang="zh-CN" altLang="en-US" b="1">
                          <a:solidFill>
                            <a:schemeClr val="tx1"/>
                          </a:solidFill>
                          <a:latin typeface="Times New Roman" panose="02020603050405020304" pitchFamily="18" charset="0"/>
                          <a:cs typeface="Times New Roman" panose="02020603050405020304" pitchFamily="18" charset="0"/>
                        </a:rPr>
                        <a:t>TV breakfast shows</a:t>
                      </a:r>
                      <a:r>
                        <a:rPr lang="zh-CN" altLang="en-US">
                          <a:solidFill>
                            <a:schemeClr val="tx1"/>
                          </a:solidFill>
                          <a:latin typeface="Times New Roman" panose="02020603050405020304" pitchFamily="18" charset="0"/>
                          <a:cs typeface="Times New Roman" panose="02020603050405020304" pitchFamily="18" charset="0"/>
                        </a:rPr>
                        <a:t> and then </a:t>
                      </a:r>
                      <a:r>
                        <a:rPr lang="zh-CN" altLang="en-US" b="1">
                          <a:solidFill>
                            <a:schemeClr val="tx1"/>
                          </a:solidFill>
                          <a:latin typeface="Times New Roman" panose="02020603050405020304" pitchFamily="18" charset="0"/>
                          <a:cs typeface="Times New Roman" panose="02020603050405020304" pitchFamily="18" charset="0"/>
                        </a:rPr>
                        <a:t>the international media</a:t>
                      </a:r>
                      <a:r>
                        <a:rPr lang="zh-CN" altLang="en-US">
                          <a:solidFill>
                            <a:schemeClr val="tx1"/>
                          </a:solidFill>
                          <a:latin typeface="Times New Roman" panose="02020603050405020304" pitchFamily="18" charset="0"/>
                          <a:cs typeface="Times New Roman" panose="02020603050405020304" pitchFamily="18" charset="0"/>
                        </a:rPr>
                        <a:t> – the video started </a:t>
                      </a:r>
                      <a:r>
                        <a:rPr lang="zh-CN" altLang="en-US" b="1">
                          <a:solidFill>
                            <a:schemeClr val="tx1"/>
                          </a:solidFill>
                          <a:latin typeface="Times New Roman" panose="02020603050405020304" pitchFamily="18" charset="0"/>
                          <a:cs typeface="Times New Roman" panose="02020603050405020304" pitchFamily="18" charset="0"/>
                        </a:rPr>
                        <a:t>racking up</a:t>
                      </a:r>
                      <a:r>
                        <a:rPr lang="zh-CN" altLang="en-US">
                          <a:solidFill>
                            <a:schemeClr val="tx1"/>
                          </a:solidFill>
                          <a:latin typeface="Times New Roman" panose="02020603050405020304" pitchFamily="18" charset="0"/>
                          <a:cs typeface="Times New Roman" panose="02020603050405020304" pitchFamily="18" charset="0"/>
                        </a:rPr>
                        <a:t> hundreds of thousands of </a:t>
                      </a:r>
                      <a:r>
                        <a:rPr lang="zh-CN" altLang="en-US" b="1">
                          <a:solidFill>
                            <a:schemeClr val="tx1"/>
                          </a:solidFill>
                          <a:latin typeface="Times New Roman" panose="02020603050405020304" pitchFamily="18" charset="0"/>
                          <a:cs typeface="Times New Roman" panose="02020603050405020304" pitchFamily="18" charset="0"/>
                        </a:rPr>
                        <a:t>views</a:t>
                      </a:r>
                      <a:r>
                        <a:rPr lang="zh-CN" altLang="en-US">
                          <a:solidFill>
                            <a:schemeClr val="tx1"/>
                          </a:solidFill>
                          <a:latin typeface="Times New Roman" panose="02020603050405020304" pitchFamily="18" charset="0"/>
                          <a:cs typeface="Times New Roman" panose="02020603050405020304" pitchFamily="18" charset="0"/>
                        </a:rPr>
                        <a:t>.</a:t>
                      </a:r>
                      <a:endParaRPr lang="zh-CN" altLang="en-US">
                        <a:solidFill>
                          <a:schemeClr val="tx1"/>
                        </a:solidFill>
                        <a:latin typeface="Times New Roman" panose="02020603050405020304" pitchFamily="18" charset="0"/>
                        <a:cs typeface="Times New Roman" panose="02020603050405020304" pitchFamily="18" charset="0"/>
                      </a:endParaRPr>
                    </a:p>
                    <a:p>
                      <a:pPr>
                        <a:buNone/>
                      </a:pPr>
                      <a:r>
                        <a:rPr lang="zh-CN" altLang="en-US">
                          <a:solidFill>
                            <a:srgbClr val="C00000"/>
                          </a:solidFill>
                          <a:sym typeface="+mn-ea"/>
                        </a:rPr>
                        <a:t>✍</a:t>
                      </a:r>
                      <a:r>
                        <a:rPr lang="zh-CN" altLang="en-US">
                          <a:solidFill>
                            <a:schemeClr val="tx1"/>
                          </a:solidFill>
                          <a:latin typeface="Times New Roman" panose="02020603050405020304" pitchFamily="18" charset="0"/>
                          <a:cs typeface="Times New Roman" panose="02020603050405020304" pitchFamily="18" charset="0"/>
                        </a:rPr>
                        <a:t> It </a:t>
                      </a:r>
                      <a:r>
                        <a:rPr lang="zh-CN" altLang="en-US" b="1">
                          <a:solidFill>
                            <a:schemeClr val="tx1"/>
                          </a:solidFill>
                          <a:latin typeface="Times New Roman" panose="02020603050405020304" pitchFamily="18" charset="0"/>
                          <a:cs typeface="Times New Roman" panose="02020603050405020304" pitchFamily="18" charset="0"/>
                        </a:rPr>
                        <a:t>went viral</a:t>
                      </a:r>
                      <a:r>
                        <a:rPr lang="zh-CN" altLang="en-US">
                          <a:solidFill>
                            <a:schemeClr val="tx1"/>
                          </a:solidFill>
                          <a:latin typeface="Times New Roman" panose="02020603050405020304" pitchFamily="18" charset="0"/>
                          <a:cs typeface="Times New Roman" panose="02020603050405020304" pitchFamily="18" charset="0"/>
                        </a:rPr>
                        <a:t> immediately. Just within hours, hundreds of </a:t>
                      </a:r>
                      <a:r>
                        <a:rPr lang="zh-CN" altLang="en-US" b="1">
                          <a:solidFill>
                            <a:schemeClr val="tx1"/>
                          </a:solidFill>
                          <a:latin typeface="Times New Roman" panose="02020603050405020304" pitchFamily="18" charset="0"/>
                          <a:cs typeface="Times New Roman" panose="02020603050405020304" pitchFamily="18" charset="0"/>
                        </a:rPr>
                        <a:t>likes and funny comments</a:t>
                      </a:r>
                      <a:r>
                        <a:rPr lang="zh-CN" altLang="en-US">
                          <a:solidFill>
                            <a:schemeClr val="tx1"/>
                          </a:solidFill>
                          <a:latin typeface="Times New Roman" panose="02020603050405020304" pitchFamily="18" charset="0"/>
                          <a:cs typeface="Times New Roman" panose="02020603050405020304" pitchFamily="18" charset="0"/>
                        </a:rPr>
                        <a:t> appeared, showing their enthusiasm. Constant streams of curious people even came by to </a:t>
                      </a:r>
                      <a:r>
                        <a:rPr lang="zh-CN" altLang="en-US" b="1">
                          <a:solidFill>
                            <a:schemeClr val="tx1"/>
                          </a:solidFill>
                          <a:latin typeface="Times New Roman" panose="02020603050405020304" pitchFamily="18" charset="0"/>
                          <a:cs typeface="Times New Roman" panose="02020603050405020304" pitchFamily="18" charset="0"/>
                        </a:rPr>
                        <a:t>take photos</a:t>
                      </a:r>
                      <a:r>
                        <a:rPr lang="zh-CN" altLang="en-US">
                          <a:solidFill>
                            <a:schemeClr val="tx1"/>
                          </a:solidFill>
                          <a:latin typeface="Times New Roman" panose="02020603050405020304" pitchFamily="18" charset="0"/>
                          <a:cs typeface="Times New Roman" panose="02020603050405020304" pitchFamily="18" charset="0"/>
                        </a:rPr>
                        <a:t> with us and my prized pumpkin. Jason was really excited and Mom was glad that her video should become such </a:t>
                      </a:r>
                      <a:r>
                        <a:rPr lang="zh-CN" altLang="en-US" b="1">
                          <a:solidFill>
                            <a:schemeClr val="tx1"/>
                          </a:solidFill>
                          <a:latin typeface="Times New Roman" panose="02020603050405020304" pitchFamily="18" charset="0"/>
                          <a:cs typeface="Times New Roman" panose="02020603050405020304" pitchFamily="18" charset="0"/>
                        </a:rPr>
                        <a:t>a hit</a:t>
                      </a:r>
                      <a:r>
                        <a:rPr lang="zh-CN" altLang="en-US">
                          <a:solidFill>
                            <a:schemeClr val="tx1"/>
                          </a:solidFill>
                          <a:latin typeface="Times New Roman" panose="02020603050405020304" pitchFamily="18" charset="0"/>
                          <a:cs typeface="Times New Roman" panose="02020603050405020304" pitchFamily="18" charset="0"/>
                        </a:rPr>
                        <a:t> and thus grew even crazier about </a:t>
                      </a:r>
                      <a:r>
                        <a:rPr lang="zh-CN" altLang="en-US" b="1">
                          <a:solidFill>
                            <a:schemeClr val="tx1"/>
                          </a:solidFill>
                          <a:latin typeface="Times New Roman" panose="02020603050405020304" pitchFamily="18" charset="0"/>
                          <a:cs typeface="Times New Roman" panose="02020603050405020304" pitchFamily="18" charset="0"/>
                        </a:rPr>
                        <a:t>shooting videos</a:t>
                      </a:r>
                      <a:r>
                        <a:rPr lang="zh-CN" altLang="en-US">
                          <a:solidFill>
                            <a:schemeClr val="tx1"/>
                          </a:solidFill>
                          <a:latin typeface="Times New Roman" panose="02020603050405020304" pitchFamily="18" charset="0"/>
                          <a:cs typeface="Times New Roman" panose="02020603050405020304" pitchFamily="18" charset="0"/>
                        </a:rPr>
                        <a:t>.</a:t>
                      </a:r>
                      <a:endParaRPr lang="zh-CN" altLang="en-US">
                        <a:solidFill>
                          <a:schemeClr val="tx1"/>
                        </a:solidFill>
                        <a:latin typeface="Times New Roman" panose="02020603050405020304" pitchFamily="18" charset="0"/>
                        <a:cs typeface="Times New Roman" panose="02020603050405020304" pitchFamily="18" charset="0"/>
                      </a:endParaRPr>
                    </a:p>
                  </a:txBody>
                  <a:tcPr/>
                </a:tc>
                <a:tc vMerge="1">
                  <a:tcPr/>
                </a:tc>
              </a:tr>
            </a:tbl>
          </a:graphicData>
        </a:graphic>
      </p:graphicFrame>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-3</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824230"/>
            <a:ext cx="11676380" cy="5872480"/>
          </a:xfrm>
          <a:prstGeom prst="rect">
            <a:avLst/>
          </a:prstGeom>
          <a:solidFill>
            <a:srgbClr val="1A2D44"/>
          </a:solidFill>
          <a:ln>
            <a:solidFill>
              <a:schemeClr val="bg1">
                <a:lumMod val="75000"/>
              </a:schemeClr>
            </a:solidFill>
          </a:ln>
        </p:spPr>
        <p:txBody>
          <a:bodyPr wrap="square" rtlCol="0">
            <a:spAutoFit/>
          </a:bodyPr>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①You'd think that after hearing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Mom</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Dad</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talk about The Trip for a year, I'd be eager to go. But I don't even want to think about it. “Aren't you excited?” asks Dad looking up from his laptop.“This is the trip of lifetime. I'll bet none of your friends will be driving across the United States this summer.”</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②Exactly, I think. Nobody I know is going to pile into an old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van</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drive from California to New York and back in 58 days. Fifty-eight days! That's practically my whole summer! But I know it's useless to protest（抗议）.</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③When Dad was offered a summer off for the first time in his career, he said that he'd always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dreamed of</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driving across the country. So now we're going. This is Dad's chance.</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④I pick up my cat. Max, and bury my face in his fur. He paws at my ears playfully. Good-bye,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summer vacation</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Good-bye, diving at the lake. Good-bye to hanging out and doing absolutely nothing. Good-bye, Max. I'm going to miss this ball of fur. I put him down and laugh as he bats a button across the floor like a soccer player. He is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interested</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in all small objects.</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⑤The closer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The Tri</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 gets, the harder it is to ignore. Thick envelopes arrive from places like Indiana,Tennessee,and Arkansas. Night after night,Mom and Dad huddle around the computer, plotting every inch of our 8,000-mile journey.</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⑥Three days after school gets out, The Trip is finally here. Everything is packed and ready to go. Mom says that we are supposed to leave at 9 a.m. But when Dad notices a wet spot under the van, I realize we won't be going anywhere for a while. Dad crawls under the van.Car parts spring up around the van like mushrooms.</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⑦</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All of my friends from the neighbourhood gather in the front yard. “So when are you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leaving</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?”they ask. “Anytime now,” I say, but inside I'm wondering how we're ever going to make it across the country when we can't even get down the driveway.</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⑧</a:t>
            </a: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Minutes turn into hours. By the time Dad gives Mom the news, it's late afternoon.“I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fixed</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the leak,”says Dad. “But now I can't find one of the fan </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bolts</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（螺栓）.” Mom organizes a search,but in vain.</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Para1: </a:t>
            </a: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i="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Dad called the stores but none carried the bolt that fitted this old van.</a:t>
            </a:r>
            <a:r>
              <a:rPr lang="en-US" altLang="zh-CN" i="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___________________________________</a:t>
            </a: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1960"/>
              </a:lnSpc>
            </a:pP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Para2：</a:t>
            </a:r>
            <a:r>
              <a:rPr lang="zh-CN" altLang="en-US" i="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Then it hit me. “Max!” I shouted, “Find Max!”</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_______</a:t>
            </a:r>
            <a:r>
              <a:rPr lang="zh-CN" altLang="en-US"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______</a:t>
            </a:r>
            <a:endParaRPr lang="zh-CN" altLang="en-US">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80440"/>
            <a:ext cx="11676380" cy="2030095"/>
          </a:xfrm>
          <a:prstGeom prst="rect">
            <a:avLst/>
          </a:prstGeom>
          <a:solidFill>
            <a:srgbClr val="1A2D44"/>
          </a:solidFill>
          <a:ln>
            <a:solidFill>
              <a:schemeClr val="bg1">
                <a:lumMod val="75000"/>
              </a:schemeClr>
            </a:solidFill>
          </a:ln>
        </p:spPr>
        <p:txBody>
          <a:bodyPr wrap="square" rtlCol="0">
            <a:spAutoFit/>
          </a:bodyPr>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①You'd think that after hearing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Mom</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Dad</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talk about The Trip for a year, I'd be eager to go. But I don't even want to think about it. “Aren't you excited?” asks Dad looking up from his laptop.“This is the trip of lifetime. I'll bet none of your friends will be driving across the United States this summer.”</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②Exactly, I think. Nobody I know is going to pile into an old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van</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drive from California to New York and back in 58 days. Fifty-eight days! That's practically my whole summer! But I know it's useless to protest.</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③When Dad was offered a summer off for the first time in his career, he said that he'd always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dreamed of</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driving across the country. So now we're going. This is Dad's chance.</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p:nvPr>
            <p:custDataLst>
              <p:tags r:id="rId3"/>
            </p:custDataLst>
          </p:nvPr>
        </p:nvGraphicFramePr>
        <p:xfrm>
          <a:off x="191135" y="3140710"/>
          <a:ext cx="11661775" cy="1737360"/>
        </p:xfrm>
        <a:graphic>
          <a:graphicData uri="http://schemas.openxmlformats.org/drawingml/2006/table">
            <a:tbl>
              <a:tblPr firstRow="1" bandRow="1">
                <a:tableStyleId>{5C22544A-7EE6-4342-B048-85BDC9FD1C3A}</a:tableStyleId>
              </a:tblPr>
              <a:tblGrid>
                <a:gridCol w="1054100"/>
                <a:gridCol w="4755515"/>
                <a:gridCol w="5852160"/>
              </a:tblGrid>
              <a:tr h="328295">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理顺叙事元素，读懂伏笔语言</a:t>
                      </a:r>
                      <a:endParaRPr lang="zh-CN" altLang="en-US">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a:latin typeface="微软雅黑" panose="020B0503020204020204" pitchFamily="34" charset="-122"/>
                          <a:ea typeface="微软雅黑" panose="020B0503020204020204" pitchFamily="34" charset="-122"/>
                        </a:rPr>
                        <a:t>顺理协同成章，呼应对应情节</a:t>
                      </a:r>
                      <a:endParaRPr lang="zh-CN" altLang="en-US">
                        <a:latin typeface="微软雅黑" panose="020B0503020204020204" pitchFamily="34" charset="-122"/>
                        <a:ea typeface="微软雅黑" panose="020B0503020204020204" pitchFamily="34" charset="-122"/>
                      </a:endParaRPr>
                    </a:p>
                  </a:txBody>
                  <a:tcPr anchor="ctr" anchorCtr="0"/>
                </a:tc>
              </a:tr>
              <a:tr h="357505">
                <a:tc>
                  <a:txBody>
                    <a:bodyPr/>
                    <a:p>
                      <a:pPr>
                        <a:buNone/>
                      </a:pPr>
                      <a:r>
                        <a:rPr lang="zh-CN" altLang="en-US">
                          <a:latin typeface="Times New Roman" panose="02020603050405020304" pitchFamily="18" charset="0"/>
                          <a:cs typeface="Times New Roman" panose="02020603050405020304" pitchFamily="18" charset="0"/>
                        </a:rPr>
                        <a:t>Para 1</a:t>
                      </a:r>
                      <a:endParaRPr lang="zh-CN" altLang="en-US">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But I didn't even want to think about it.（冲突）</a:t>
                      </a:r>
                      <a:endParaRPr lang="zh-CN" altLang="en-US">
                        <a:latin typeface="Times New Roman" panose="02020603050405020304" pitchFamily="18" charset="0"/>
                        <a:cs typeface="Times New Roman" panose="02020603050405020304" pitchFamily="18" charset="0"/>
                      </a:endParaRPr>
                    </a:p>
                  </a:txBody>
                  <a:tcPr/>
                </a:tc>
                <a:tc rowSpan="2">
                  <a:txBody>
                    <a:bodyPr/>
                    <a:p>
                      <a:pPr>
                        <a:buNone/>
                      </a:pPr>
                      <a:r>
                        <a:rPr lang="zh-CN" altLang="en-US">
                          <a:latin typeface="Times New Roman" panose="02020603050405020304" pitchFamily="18" charset="0"/>
                          <a:cs typeface="Times New Roman" panose="02020603050405020304" pitchFamily="18" charset="0"/>
                        </a:rPr>
                        <a:t>初始事件的功能在于触发故事最初的对立或冲突，打破了开端时的各种平衡，触发人物作出反应和尝试。</a:t>
                      </a:r>
                      <a:endParaRPr lang="zh-CN" altLang="en-US">
                        <a:latin typeface="Times New Roman" panose="02020603050405020304" pitchFamily="18" charset="0"/>
                        <a:cs typeface="Times New Roman" panose="02020603050405020304" pitchFamily="18" charset="0"/>
                      </a:endParaRPr>
                    </a:p>
                  </a:txBody>
                  <a:tcPr/>
                </a:tc>
              </a:tr>
              <a:tr h="299720">
                <a:tc>
                  <a:txBody>
                    <a:bodyPr/>
                    <a:p>
                      <a:pPr>
                        <a:buNone/>
                      </a:pPr>
                      <a:r>
                        <a:rPr lang="zh-CN" altLang="en-US">
                          <a:latin typeface="Times New Roman" panose="02020603050405020304" pitchFamily="18" charset="0"/>
                          <a:cs typeface="Times New Roman" panose="02020603050405020304" pitchFamily="18" charset="0"/>
                        </a:rPr>
                        <a:t>Para 2</a:t>
                      </a:r>
                      <a:endParaRPr lang="zh-CN" altLang="en-US">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But I know it's useless to protest.（冲突）</a:t>
                      </a:r>
                      <a:endParaRPr lang="zh-CN" altLang="en-US">
                        <a:latin typeface="Times New Roman" panose="02020603050405020304" pitchFamily="18" charset="0"/>
                        <a:cs typeface="Times New Roman" panose="02020603050405020304" pitchFamily="18" charset="0"/>
                      </a:endParaRPr>
                    </a:p>
                  </a:txBody>
                  <a:tcPr/>
                </a:tc>
                <a:tc vMerge="1">
                  <a:tcPr/>
                </a:tc>
              </a:tr>
            </a:tbl>
          </a:graphicData>
        </a:graphic>
      </p:graphicFrame>
      <p:sp>
        <p:nvSpPr>
          <p:cNvPr id="7" name="圆角矩形 6"/>
          <p:cNvSpPr/>
          <p:nvPr/>
        </p:nvSpPr>
        <p:spPr>
          <a:xfrm>
            <a:off x="7607935" y="2118995"/>
            <a:ext cx="3393440" cy="301625"/>
          </a:xfrm>
          <a:prstGeom prst="roundRect">
            <a:avLst/>
          </a:prstGeom>
          <a:solidFill>
            <a:schemeClr val="accent6">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263525" y="1340485"/>
            <a:ext cx="2903220"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0323830" y="1038860"/>
            <a:ext cx="122872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91135" y="4368165"/>
            <a:ext cx="11661140" cy="2368550"/>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b="1" dirty="0">
                <a:solidFill>
                  <a:schemeClr val="bg1"/>
                </a:solidFill>
              </a:rPr>
              <a:t> </a:t>
            </a:r>
            <a:r>
              <a:rPr sz="2000" dirty="0">
                <a:solidFill>
                  <a:schemeClr val="bg1"/>
                </a:solidFill>
                <a:latin typeface="Times New Roman" panose="02020603050405020304" pitchFamily="18" charset="0"/>
                <a:cs typeface="Times New Roman" panose="02020603050405020304" pitchFamily="18" charset="0"/>
              </a:rPr>
              <a:t>Reservations would need to be canceled, destinations would be changed. </a:t>
            </a:r>
            <a:r>
              <a:rPr sz="2000" dirty="0">
                <a:solidFill>
                  <a:srgbClr val="FFFF00"/>
                </a:solidFill>
                <a:latin typeface="Times New Roman" panose="02020603050405020304" pitchFamily="18" charset="0"/>
                <a:cs typeface="Times New Roman" panose="02020603050405020304" pitchFamily="18" charset="0"/>
              </a:rPr>
              <a:t>My soul silently rejoiced</a:t>
            </a:r>
            <a:r>
              <a:rPr sz="2000" dirty="0">
                <a:solidFill>
                  <a:schemeClr val="bg1"/>
                </a:solidFill>
                <a:latin typeface="Times New Roman" panose="02020603050405020304" pitchFamily="18" charset="0"/>
                <a:cs typeface="Times New Roman" panose="02020603050405020304" pitchFamily="18" charset="0"/>
              </a:rPr>
              <a:t>. 预订需要取消，目的地会改变。我的</a:t>
            </a:r>
            <a:r>
              <a:rPr lang="zh-CN" sz="2000" dirty="0">
                <a:solidFill>
                  <a:schemeClr val="bg1"/>
                </a:solidFill>
                <a:latin typeface="Times New Roman" panose="02020603050405020304" pitchFamily="18" charset="0"/>
                <a:cs typeface="Times New Roman" panose="02020603050405020304" pitchFamily="18" charset="0"/>
              </a:rPr>
              <a:t>内心</a:t>
            </a:r>
            <a:r>
              <a:rPr sz="2000" dirty="0">
                <a:solidFill>
                  <a:schemeClr val="bg1"/>
                </a:solidFill>
                <a:latin typeface="Times New Roman" panose="02020603050405020304" pitchFamily="18" charset="0"/>
                <a:cs typeface="Times New Roman" panose="02020603050405020304" pitchFamily="18" charset="0"/>
              </a:rPr>
              <a:t>暗自高兴。</a:t>
            </a:r>
            <a:endParaRPr sz="2000" dirty="0">
              <a:solidFill>
                <a:schemeClr val="bg1"/>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lang="zh-CN" altLang="en-US" sz="2000" dirty="0">
                <a:solidFill>
                  <a:schemeClr val="bg1"/>
                </a:solidFill>
                <a:latin typeface="Times New Roman" panose="02020603050405020304" pitchFamily="18" charset="0"/>
                <a:cs typeface="Times New Roman" panose="02020603050405020304" pitchFamily="18" charset="0"/>
              </a:rPr>
              <a:t>Dad called the stores but none carried the bolt that fitted this old van. "Hadn't I been so careless,</a:t>
            </a:r>
            <a:r>
              <a:rPr lang="en-US" altLang="zh-CN" sz="2000" dirty="0">
                <a:solidFill>
                  <a:schemeClr val="bg1"/>
                </a:solidFill>
                <a:latin typeface="Times New Roman" panose="02020603050405020304" pitchFamily="18" charset="0"/>
                <a:cs typeface="Times New Roman" panose="02020603050405020304" pitchFamily="18" charset="0"/>
              </a:rPr>
              <a:t> </a:t>
            </a:r>
            <a:r>
              <a:rPr lang="zh-CN" altLang="en-US" sz="2000" dirty="0">
                <a:solidFill>
                  <a:schemeClr val="bg1"/>
                </a:solidFill>
                <a:latin typeface="Times New Roman" panose="02020603050405020304" pitchFamily="18" charset="0"/>
                <a:cs typeface="Times New Roman" panose="02020603050405020304" pitchFamily="18" charset="0"/>
              </a:rPr>
              <a:t>the bolts would not have been lost." Mom murmured with fierce frown.We rooting on the ground, the silence ruled us for a while. </a:t>
            </a:r>
            <a:r>
              <a:rPr lang="zh-CN" altLang="en-US" sz="2000" dirty="0">
                <a:solidFill>
                  <a:srgbClr val="FFFF00"/>
                </a:solidFill>
                <a:latin typeface="Times New Roman" panose="02020603050405020304" pitchFamily="18" charset="0"/>
                <a:cs typeface="Times New Roman" panose="02020603050405020304" pitchFamily="18" charset="0"/>
              </a:rPr>
              <a:t>Although I didn't want to have this boring trip, </a:t>
            </a:r>
            <a:r>
              <a:rPr lang="zh-CN" altLang="en-US" sz="2000" dirty="0">
                <a:solidFill>
                  <a:schemeClr val="bg1"/>
                </a:solidFill>
                <a:latin typeface="Times New Roman" panose="02020603050405020304" pitchFamily="18" charset="0"/>
                <a:cs typeface="Times New Roman" panose="02020603050405020304" pitchFamily="18" charset="0"/>
              </a:rPr>
              <a:t>I didn't want to see my dad and mom feel so sad. </a:t>
            </a:r>
            <a:r>
              <a:rPr lang="zh-CN" altLang="en-US" sz="2000" dirty="0">
                <a:solidFill>
                  <a:schemeClr val="bg1"/>
                </a:solidFill>
                <a:latin typeface="Times New Roman" panose="02020603050405020304" pitchFamily="18" charset="0"/>
                <a:cs typeface="Times New Roman" panose="02020603050405020304" pitchFamily="18" charset="0"/>
                <a:sym typeface="+mn-ea"/>
              </a:rPr>
              <a:t>“要不是我那么粗心，螺栓就不会丢了。”妈妈皱着眉头低声说。我们站在地上，沉默统治了我们一会儿。虽然我不想有这个无聊的旅行，我不想看到我的爸爸妈妈感到那么难过。</a:t>
            </a:r>
            <a:endParaRPr lang="zh-CN" altLang="en-US" sz="2000" dirty="0">
              <a:solidFill>
                <a:schemeClr val="bg1"/>
              </a:solidFill>
              <a:latin typeface="Times New Roman" panose="02020603050405020304" pitchFamily="18" charset="0"/>
              <a:cs typeface="Times New Roman" panose="02020603050405020304" pitchFamily="18" charset="0"/>
              <a:sym typeface="+mn-ea"/>
            </a:endParaRPr>
          </a:p>
        </p:txBody>
      </p:sp>
      <p:sp>
        <p:nvSpPr>
          <p:cNvPr id="10" name="圆角矩形 9"/>
          <p:cNvSpPr/>
          <p:nvPr/>
        </p:nvSpPr>
        <p:spPr>
          <a:xfrm>
            <a:off x="1919605" y="2118995"/>
            <a:ext cx="559498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1199515" y="1556385"/>
            <a:ext cx="3240405" cy="424878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0512425" y="2348865"/>
            <a:ext cx="551815" cy="223202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5"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80440"/>
            <a:ext cx="11676380" cy="2030095"/>
          </a:xfrm>
          <a:prstGeom prst="rect">
            <a:avLst/>
          </a:prstGeom>
          <a:solidFill>
            <a:srgbClr val="1A2D44"/>
          </a:solidFill>
          <a:ln>
            <a:solidFill>
              <a:schemeClr val="bg1">
                <a:lumMod val="75000"/>
              </a:schemeClr>
            </a:solidFill>
          </a:ln>
        </p:spPr>
        <p:txBody>
          <a:bodyPr wrap="square" rtlCol="0">
            <a:spAutoFit/>
          </a:bodyPr>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①You'd think that after hearing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Mom</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Dad</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talk about The Trip for a year, I'd be eager to go. But I don't even want to think about it. “Aren't you excited?” asks Dad looking up from his laptop.“This is</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 the trip of lifetime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I'll bet none of your friends will be driving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across the United States</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this summer.”</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②Exactly, I think. Nobody I know is going to pile into an old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van</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and drive from California to New York and back in 58 days. Fifty-eight days! That's practically my whole summer! But I know it's useless to protest.</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③When Dad was offered a summer off for the first time in his career, he said that he'd always </a:t>
            </a:r>
            <a:r>
              <a:rPr lang="zh-CN" altLang="en-US" sz="2000" u="sng">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dreamed</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of</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driving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across the country</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So now we're going. This is Dad's chance.</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p:nvPr>
            <p:custDataLst>
              <p:tags r:id="rId3"/>
            </p:custDataLst>
          </p:nvPr>
        </p:nvGraphicFramePr>
        <p:xfrm>
          <a:off x="191135" y="3140710"/>
          <a:ext cx="11661775" cy="1737360"/>
        </p:xfrm>
        <a:graphic>
          <a:graphicData uri="http://schemas.openxmlformats.org/drawingml/2006/table">
            <a:tbl>
              <a:tblPr firstRow="1" bandRow="1">
                <a:tableStyleId>{5C22544A-7EE6-4342-B048-85BDC9FD1C3A}</a:tableStyleId>
              </a:tblPr>
              <a:tblGrid>
                <a:gridCol w="1054100"/>
                <a:gridCol w="4755515"/>
                <a:gridCol w="5852160"/>
              </a:tblGrid>
              <a:tr h="328295">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理顺叙事元素，读懂伏笔语言</a:t>
                      </a:r>
                      <a:endParaRPr lang="zh-CN" altLang="en-US">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a:latin typeface="微软雅黑" panose="020B0503020204020204" pitchFamily="34" charset="-122"/>
                          <a:ea typeface="微软雅黑" panose="020B0503020204020204" pitchFamily="34" charset="-122"/>
                        </a:rPr>
                        <a:t>顺理协同成章，呼应对应情节</a:t>
                      </a:r>
                      <a:endParaRPr lang="zh-CN" altLang="en-US">
                        <a:latin typeface="微软雅黑" panose="020B0503020204020204" pitchFamily="34" charset="-122"/>
                        <a:ea typeface="微软雅黑" panose="020B0503020204020204" pitchFamily="34" charset="-122"/>
                      </a:endParaRPr>
                    </a:p>
                  </a:txBody>
                  <a:tcPr anchor="ctr" anchorCtr="0"/>
                </a:tc>
              </a:tr>
              <a:tr h="629920">
                <a:tc>
                  <a:txBody>
                    <a:bodyPr/>
                    <a:p>
                      <a:pPr>
                        <a:buNone/>
                      </a:pPr>
                      <a:r>
                        <a:rPr lang="zh-CN" altLang="en-US">
                          <a:latin typeface="Times New Roman" panose="02020603050405020304" pitchFamily="18" charset="0"/>
                          <a:cs typeface="Times New Roman" panose="02020603050405020304" pitchFamily="18" charset="0"/>
                        </a:rPr>
                        <a:t>Para 3</a:t>
                      </a:r>
                      <a:endParaRPr lang="zh-CN" altLang="en-US">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He said that he'd always dreamed of </a:t>
                      </a:r>
                      <a:r>
                        <a:rPr lang="zh-CN" altLang="en-US" sz="1800">
                          <a:latin typeface="Times New Roman" panose="02020603050405020304" pitchFamily="18" charset="0"/>
                          <a:cs typeface="Times New Roman" panose="02020603050405020304" pitchFamily="18" charset="0"/>
                          <a:sym typeface="+mn-ea"/>
                        </a:rPr>
                        <a:t>driving across the country.</a:t>
                      </a:r>
                      <a:r>
                        <a:rPr lang="zh-CN" altLang="en-US" sz="1800">
                          <a:solidFill>
                            <a:srgbClr val="FF0000"/>
                          </a:solidFill>
                          <a:latin typeface="Times New Roman" panose="02020603050405020304" pitchFamily="18" charset="0"/>
                          <a:cs typeface="Times New Roman" panose="02020603050405020304" pitchFamily="18" charset="0"/>
                          <a:sym typeface="+mn-ea"/>
                        </a:rPr>
                        <a:t>（铺垫）</a:t>
                      </a:r>
                      <a:endParaRPr lang="zh-CN" altLang="en-US" sz="1800">
                        <a:solidFill>
                          <a:srgbClr val="FF0000"/>
                        </a:solidFill>
                        <a:latin typeface="Times New Roman" panose="02020603050405020304" pitchFamily="18" charset="0"/>
                        <a:cs typeface="Times New Roman" panose="02020603050405020304" pitchFamily="18" charset="0"/>
                        <a:sym typeface="+mn-ea"/>
                      </a:endParaRPr>
                    </a:p>
                  </a:txBody>
                  <a:tcPr/>
                </a:tc>
                <a:tc>
                  <a:txBody>
                    <a:bodyPr/>
                    <a:p>
                      <a:pPr>
                        <a:buNone/>
                      </a:pPr>
                      <a:r>
                        <a:rPr lang="zh-CN" altLang="en-US" sz="1800">
                          <a:latin typeface="Times New Roman" panose="02020603050405020304" pitchFamily="18" charset="0"/>
                          <a:cs typeface="Times New Roman" panose="02020603050405020304" pitchFamily="18" charset="0"/>
                          <a:sym typeface="+mn-ea"/>
                        </a:rPr>
                        <a:t>初始事件的功能在于触发故事最初的对立或冲突，推动故事情节向纵深发展。</a:t>
                      </a:r>
                      <a:endParaRPr lang="zh-CN" altLang="en-US" sz="1800">
                        <a:latin typeface="Times New Roman" panose="02020603050405020304" pitchFamily="18" charset="0"/>
                        <a:cs typeface="Times New Roman" panose="02020603050405020304" pitchFamily="18" charset="0"/>
                        <a:sym typeface="+mn-ea"/>
                      </a:endParaRPr>
                    </a:p>
                  </a:txBody>
                  <a:tcPr/>
                </a:tc>
              </a:tr>
            </a:tbl>
          </a:graphicData>
        </a:graphic>
      </p:graphicFrame>
      <p:sp>
        <p:nvSpPr>
          <p:cNvPr id="7" name="圆角矩形 6"/>
          <p:cNvSpPr/>
          <p:nvPr/>
        </p:nvSpPr>
        <p:spPr>
          <a:xfrm>
            <a:off x="8760460" y="2420620"/>
            <a:ext cx="2765425" cy="301625"/>
          </a:xfrm>
          <a:prstGeom prst="roundRect">
            <a:avLst/>
          </a:prstGeom>
          <a:solidFill>
            <a:schemeClr val="accent6">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91135" y="1628775"/>
            <a:ext cx="921321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0348595" y="1340485"/>
            <a:ext cx="122872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63525" y="4364990"/>
            <a:ext cx="11603990" cy="2061210"/>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en-US" altLang="zh-CN" sz="2400" b="1" dirty="0">
                <a:solidFill>
                  <a:prstClr val="white"/>
                </a:solidFill>
              </a:rPr>
              <a:t>1</a:t>
            </a:r>
            <a:r>
              <a:rPr lang="zh-CN" altLang="en-US" sz="2400" b="1" dirty="0">
                <a:solidFill>
                  <a:sysClr val="window" lastClr="FFFFFF"/>
                </a:solidFill>
              </a:rPr>
              <a:t>：</a:t>
            </a:r>
            <a:r>
              <a:rPr sz="2000" dirty="0">
                <a:solidFill>
                  <a:schemeClr val="bg1"/>
                </a:solidFill>
                <a:latin typeface="Times New Roman" panose="02020603050405020304" pitchFamily="18" charset="0"/>
                <a:cs typeface="Times New Roman" panose="02020603050405020304" pitchFamily="18" charset="0"/>
              </a:rPr>
              <a:t>A gloom of </a:t>
            </a:r>
            <a:r>
              <a:rPr sz="2000" dirty="0">
                <a:solidFill>
                  <a:srgbClr val="92D050"/>
                </a:solidFill>
                <a:latin typeface="Times New Roman" panose="02020603050405020304" pitchFamily="18" charset="0"/>
                <a:cs typeface="Times New Roman" panose="02020603050405020304" pitchFamily="18" charset="0"/>
              </a:rPr>
              <a:t>depression</a:t>
            </a:r>
            <a:r>
              <a:rPr sz="2000" dirty="0">
                <a:solidFill>
                  <a:schemeClr val="bg1"/>
                </a:solidFill>
                <a:latin typeface="Times New Roman" panose="02020603050405020304" pitchFamily="18" charset="0"/>
                <a:cs typeface="Times New Roman" panose="02020603050405020304" pitchFamily="18" charset="0"/>
              </a:rPr>
              <a:t> crept on Dad's face. He threw his tools violently, </a:t>
            </a:r>
            <a:r>
              <a:rPr sz="2000" dirty="0">
                <a:solidFill>
                  <a:srgbClr val="92D050"/>
                </a:solidFill>
                <a:latin typeface="Times New Roman" panose="02020603050405020304" pitchFamily="18" charset="0"/>
                <a:cs typeface="Times New Roman" panose="02020603050405020304" pitchFamily="18" charset="0"/>
              </a:rPr>
              <a:t>roaring</a:t>
            </a:r>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a:t>
            </a:r>
            <a:r>
              <a:rPr sz="2000" dirty="0">
                <a:solidFill>
                  <a:srgbClr val="00B0F0"/>
                </a:solidFill>
                <a:latin typeface="Times New Roman" panose="02020603050405020304" pitchFamily="18" charset="0"/>
                <a:cs typeface="Times New Roman" panose="02020603050405020304" pitchFamily="18" charset="0"/>
              </a:rPr>
              <a:t>I have been preparing our trip for months...</a:t>
            </a:r>
            <a:r>
              <a:rPr sz="2000" dirty="0">
                <a:solidFill>
                  <a:schemeClr val="bg1"/>
                </a:solidFill>
                <a:latin typeface="Times New Roman" panose="02020603050405020304" pitchFamily="18" charset="0"/>
                <a:cs typeface="Times New Roman" panose="02020603050405020304" pitchFamily="18" charset="0"/>
              </a:rPr>
              <a:t>”</a:t>
            </a:r>
            <a:r>
              <a:rPr sz="2000" b="1" dirty="0">
                <a:solidFill>
                  <a:schemeClr val="bg1"/>
                </a:solidFill>
                <a:sym typeface="+mn-ea"/>
              </a:rPr>
              <a:t> </a:t>
            </a:r>
            <a:r>
              <a:rPr lang="en-US" sz="2000" b="1" dirty="0">
                <a:solidFill>
                  <a:schemeClr val="bg1"/>
                </a:solidFill>
                <a:sym typeface="+mn-ea"/>
              </a:rPr>
              <a:t>  </a:t>
            </a:r>
            <a:r>
              <a:rPr sz="2000" dirty="0">
                <a:solidFill>
                  <a:schemeClr val="bg1"/>
                </a:solidFill>
                <a:latin typeface="Times New Roman" panose="02020603050405020304" pitchFamily="18" charset="0"/>
                <a:cs typeface="Times New Roman" panose="02020603050405020304" pitchFamily="18" charset="0"/>
                <a:sym typeface="+mn-ea"/>
              </a:rPr>
              <a:t>父亲的脸上露出忧郁的神情。他猛地扔出工具，咆哮道:“我已经为我们的旅行准备了几个月了…… </a:t>
            </a:r>
            <a:r>
              <a:rPr lang="en-US" sz="2000" dirty="0">
                <a:solidFill>
                  <a:schemeClr val="bg1"/>
                </a:solidFill>
                <a:latin typeface="Times New Roman" panose="02020603050405020304" pitchFamily="18" charset="0"/>
                <a:cs typeface="Times New Roman" panose="02020603050405020304" pitchFamily="18" charset="0"/>
                <a:sym typeface="+mn-ea"/>
              </a:rPr>
              <a:t>”</a:t>
            </a:r>
            <a:endParaRPr sz="2000" dirty="0">
              <a:solidFill>
                <a:schemeClr val="bg1"/>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dirty="0">
                <a:solidFill>
                  <a:prstClr val="white"/>
                </a:solidFill>
                <a:latin typeface="Times New Roman" panose="02020603050405020304" pitchFamily="18" charset="0"/>
                <a:cs typeface="Times New Roman" panose="02020603050405020304" pitchFamily="18" charset="0"/>
                <a:sym typeface="+mn-ea"/>
              </a:rPr>
              <a:t>续写</a:t>
            </a:r>
            <a:r>
              <a:rPr lang="en-US" altLang="zh-CN" sz="2400" dirty="0">
                <a:solidFill>
                  <a:prstClr val="white"/>
                </a:solidFill>
                <a:latin typeface="Times New Roman" panose="02020603050405020304" pitchFamily="18" charset="0"/>
                <a:cs typeface="Times New Roman" panose="02020603050405020304" pitchFamily="18" charset="0"/>
                <a:sym typeface="+mn-ea"/>
              </a:rPr>
              <a:t>2</a:t>
            </a:r>
            <a:r>
              <a:rPr lang="zh-CN" altLang="en-US" sz="2400" dirty="0">
                <a:solidFill>
                  <a:sysClr val="window" lastClr="FFFFFF"/>
                </a:solidFill>
                <a:latin typeface="Times New Roman" panose="02020603050405020304" pitchFamily="18" charset="0"/>
                <a:cs typeface="Times New Roman" panose="02020603050405020304" pitchFamily="18" charset="0"/>
                <a:sym typeface="+mn-ea"/>
              </a:rPr>
              <a:t>：</a:t>
            </a:r>
            <a:r>
              <a:rPr sz="2000" dirty="0">
                <a:solidFill>
                  <a:schemeClr val="bg1"/>
                </a:solidFill>
                <a:latin typeface="Times New Roman" panose="02020603050405020304" pitchFamily="18" charset="0"/>
                <a:cs typeface="Times New Roman" panose="02020603050405020304" pitchFamily="18" charset="0"/>
              </a:rPr>
              <a:t>His </a:t>
            </a:r>
            <a:r>
              <a:rPr sz="2000" dirty="0">
                <a:solidFill>
                  <a:srgbClr val="00B0F0"/>
                </a:solidFill>
                <a:latin typeface="Times New Roman" panose="02020603050405020304" pitchFamily="18" charset="0"/>
                <a:cs typeface="Times New Roman" panose="02020603050405020304" pitchFamily="18" charset="0"/>
              </a:rPr>
              <a:t>dream</a:t>
            </a:r>
            <a:r>
              <a:rPr sz="2000" dirty="0">
                <a:solidFill>
                  <a:schemeClr val="bg1"/>
                </a:solidFill>
                <a:latin typeface="Times New Roman" panose="02020603050405020304" pitchFamily="18" charset="0"/>
                <a:cs typeface="Times New Roman" panose="02020603050405020304" pitchFamily="18" charset="0"/>
              </a:rPr>
              <a:t>—</a:t>
            </a:r>
            <a:r>
              <a:rPr sz="2000" dirty="0">
                <a:solidFill>
                  <a:srgbClr val="FFFF00"/>
                </a:solidFill>
                <a:latin typeface="Times New Roman" panose="02020603050405020304" pitchFamily="18" charset="0"/>
                <a:cs typeface="Times New Roman" panose="02020603050405020304" pitchFamily="18" charset="0"/>
              </a:rPr>
              <a:t>The Trip of a Lifetime</a:t>
            </a:r>
            <a:r>
              <a:rPr sz="2000" dirty="0">
                <a:solidFill>
                  <a:schemeClr val="bg1"/>
                </a:solidFill>
                <a:latin typeface="Times New Roman" panose="02020603050405020304" pitchFamily="18" charset="0"/>
                <a:cs typeface="Times New Roman" panose="02020603050405020304" pitchFamily="18" charset="0"/>
              </a:rPr>
              <a:t>―was vanishing before his eyes.</a:t>
            </a:r>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“So much for seeing everything from</a:t>
            </a:r>
            <a:r>
              <a:rPr sz="2000" dirty="0">
                <a:solidFill>
                  <a:srgbClr val="FF0000"/>
                </a:solidFill>
                <a:latin typeface="Times New Roman" panose="02020603050405020304" pitchFamily="18" charset="0"/>
                <a:cs typeface="Times New Roman" panose="02020603050405020304" pitchFamily="18" charset="0"/>
              </a:rPr>
              <a:t>‘sea to shining sea</a:t>
            </a:r>
            <a:r>
              <a:rPr lang="zh-CN" sz="2000" baseline="-25000" dirty="0">
                <a:solidFill>
                  <a:srgbClr val="FF0000"/>
                </a:solidFill>
                <a:latin typeface="Times New Roman" panose="02020603050405020304" pitchFamily="18" charset="0"/>
                <a:cs typeface="Times New Roman" panose="02020603050405020304" pitchFamily="18" charset="0"/>
              </a:rPr>
              <a:t>隐喻</a:t>
            </a:r>
            <a:r>
              <a:rPr sz="2000"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 Dad </a:t>
            </a:r>
            <a:r>
              <a:rPr sz="2000" dirty="0">
                <a:solidFill>
                  <a:srgbClr val="92D050"/>
                </a:solidFill>
                <a:latin typeface="Times New Roman" panose="02020603050405020304" pitchFamily="18" charset="0"/>
                <a:cs typeface="Times New Roman" panose="02020603050405020304" pitchFamily="18" charset="0"/>
              </a:rPr>
              <a:t>shrugged his shoulder and forced a smile</a:t>
            </a:r>
            <a:r>
              <a:rPr sz="2000" dirty="0">
                <a:solidFill>
                  <a:schemeClr val="bg1"/>
                </a:solidFill>
                <a:latin typeface="Times New Roman" panose="02020603050405020304" pitchFamily="18" charset="0"/>
                <a:cs typeface="Times New Roman" panose="02020603050405020304" pitchFamily="18" charset="0"/>
              </a:rPr>
              <a:t>. </a:t>
            </a:r>
            <a:r>
              <a:rPr lang="zh-CN" altLang="en-US" sz="2000" dirty="0">
                <a:solidFill>
                  <a:schemeClr val="bg1"/>
                </a:solidFill>
                <a:latin typeface="Times New Roman" panose="02020603050405020304" pitchFamily="18" charset="0"/>
                <a:cs typeface="Times New Roman" panose="02020603050405020304" pitchFamily="18" charset="0"/>
                <a:sym typeface="+mn-ea"/>
              </a:rPr>
              <a:t>他的梦想“一生的旅行”在他眼前消失了。</a:t>
            </a:r>
            <a:r>
              <a:rPr lang="en-US" altLang="zh-CN" sz="2000" dirty="0">
                <a:solidFill>
                  <a:schemeClr val="bg1"/>
                </a:solidFill>
                <a:latin typeface="Times New Roman" panose="02020603050405020304" pitchFamily="18" charset="0"/>
                <a:cs typeface="Times New Roman" panose="02020603050405020304" pitchFamily="18" charset="0"/>
                <a:sym typeface="+mn-ea"/>
              </a:rPr>
              <a:t>“</a:t>
            </a:r>
            <a:r>
              <a:rPr lang="zh-CN" altLang="en-US" sz="2000" dirty="0">
                <a:solidFill>
                  <a:schemeClr val="bg1"/>
                </a:solidFill>
                <a:latin typeface="Times New Roman" panose="02020603050405020304" pitchFamily="18" charset="0"/>
                <a:cs typeface="Times New Roman" panose="02020603050405020304" pitchFamily="18" charset="0"/>
                <a:sym typeface="+mn-ea"/>
              </a:rPr>
              <a:t>就这样看整个美国了</a:t>
            </a:r>
            <a:r>
              <a:rPr lang="en-US" altLang="zh-CN" sz="2000" dirty="0">
                <a:solidFill>
                  <a:schemeClr val="bg1"/>
                </a:solidFill>
                <a:latin typeface="Times New Roman" panose="02020603050405020304" pitchFamily="18" charset="0"/>
                <a:cs typeface="Times New Roman" panose="02020603050405020304" pitchFamily="18" charset="0"/>
                <a:sym typeface="+mn-ea"/>
              </a:rPr>
              <a:t>” </a:t>
            </a:r>
            <a:r>
              <a:rPr lang="zh-CN" altLang="en-US" sz="2000" dirty="0">
                <a:solidFill>
                  <a:schemeClr val="bg1"/>
                </a:solidFill>
                <a:latin typeface="Times New Roman" panose="02020603050405020304" pitchFamily="18" charset="0"/>
                <a:cs typeface="Times New Roman" panose="02020603050405020304" pitchFamily="18" charset="0"/>
                <a:sym typeface="+mn-ea"/>
              </a:rPr>
              <a:t>爸爸耸耸肩，无奈地笑了笑。</a:t>
            </a:r>
            <a:endParaRPr lang="zh-CN" altLang="en-US" sz="2000" dirty="0">
              <a:solidFill>
                <a:schemeClr val="bg1"/>
              </a:solidFill>
              <a:latin typeface="Times New Roman" panose="02020603050405020304" pitchFamily="18" charset="0"/>
              <a:cs typeface="Times New Roman" panose="02020603050405020304" pitchFamily="18" charset="0"/>
              <a:sym typeface="+mn-ea"/>
            </a:endParaRPr>
          </a:p>
        </p:txBody>
      </p:sp>
      <p:cxnSp>
        <p:nvCxnSpPr>
          <p:cNvPr id="13" name="直接箭头连接符 12"/>
          <p:cNvCxnSpPr/>
          <p:nvPr/>
        </p:nvCxnSpPr>
        <p:spPr>
          <a:xfrm flipH="1">
            <a:off x="4584065" y="1556385"/>
            <a:ext cx="6288405" cy="396049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2999740" y="1858010"/>
            <a:ext cx="3336290" cy="394716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2495550" y="2708910"/>
            <a:ext cx="7853045" cy="2807970"/>
          </a:xfrm>
          <a:prstGeom prst="straightConnector1">
            <a:avLst/>
          </a:prstGeom>
          <a:noFill/>
          <a:ln w="4127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1871980" y="2924810"/>
            <a:ext cx="1127760" cy="2880360"/>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1271270" y="2708910"/>
            <a:ext cx="8929370" cy="2232025"/>
          </a:xfrm>
          <a:prstGeom prst="straightConnector1">
            <a:avLst/>
          </a:prstGeom>
          <a:noFill/>
          <a:ln w="4127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7" name="TextBox 13"/>
          <p:cNvSpPr txBox="1"/>
          <p:nvPr/>
        </p:nvSpPr>
        <p:spPr>
          <a:xfrm>
            <a:off x="911225" y="10223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80440"/>
            <a:ext cx="11676380" cy="1927860"/>
          </a:xfrm>
          <a:prstGeom prst="rect">
            <a:avLst/>
          </a:prstGeom>
          <a:solidFill>
            <a:srgbClr val="1A2D44"/>
          </a:solidFill>
          <a:ln>
            <a:solidFill>
              <a:schemeClr val="bg1">
                <a:lumMod val="75000"/>
              </a:schemeClr>
            </a:solidFill>
          </a:ln>
        </p:spPr>
        <p:txBody>
          <a:bodyPr wrap="square" rtlCol="0">
            <a:spAutoFit/>
          </a:bodyPr>
          <a:p>
            <a:pPr algn="l" fontAlgn="auto">
              <a:lnSpc>
                <a:spcPts val="21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①You'd think that after hearing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Mom</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and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Dad</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talk about The Trip for a year, I'd be eager to go. But I don't even want to think about it. “Aren't you excited?” asks Dad looking up from his laptop.“This is</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 the trip of lifetime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I'll bet none of your friends will be driving across the United States this summer.”</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gn="l" fontAlgn="auto">
              <a:lnSpc>
                <a:spcPts val="19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④I pick up my cat. Max, and bury my face in his fur. He paws at my ears playfully.</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Good-bye, </a:t>
            </a:r>
            <a:r>
              <a:rPr lang="zh-CN" altLang="en-US" sz="2000" u="sng">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summer vacation</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Good-bye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diving at the lake.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Good-bye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to hanging out and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doing absolutely nothing</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Good-bye</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Max. I'm going to miss this ball of fur. I put him down and laugh as he bats a button across the floor like a soccer player. He is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interested</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in all small objects.</a:t>
            </a:r>
            <a:endPar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p:nvPr>
            <p:custDataLst>
              <p:tags r:id="rId3"/>
            </p:custDataLst>
          </p:nvPr>
        </p:nvGraphicFramePr>
        <p:xfrm>
          <a:off x="205740" y="3002915"/>
          <a:ext cx="11661775" cy="2194560"/>
        </p:xfrm>
        <a:graphic>
          <a:graphicData uri="http://schemas.openxmlformats.org/drawingml/2006/table">
            <a:tbl>
              <a:tblPr firstRow="1" bandRow="1">
                <a:tableStyleId>{5C22544A-7EE6-4342-B048-85BDC9FD1C3A}</a:tableStyleId>
              </a:tblPr>
              <a:tblGrid>
                <a:gridCol w="1054100"/>
                <a:gridCol w="4755515"/>
                <a:gridCol w="5852160"/>
              </a:tblGrid>
              <a:tr h="365760">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理顺叙事元素，读懂伏笔语言</a:t>
                      </a:r>
                      <a:endParaRPr lang="zh-CN" altLang="en-US">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a:latin typeface="微软雅黑" panose="020B0503020204020204" pitchFamily="34" charset="-122"/>
                          <a:ea typeface="微软雅黑" panose="020B0503020204020204" pitchFamily="34" charset="-122"/>
                        </a:rPr>
                        <a:t>顺理协同成章，呼应对应情节</a:t>
                      </a:r>
                      <a:endParaRPr lang="zh-CN" altLang="en-US">
                        <a:latin typeface="微软雅黑" panose="020B0503020204020204" pitchFamily="34" charset="-122"/>
                        <a:ea typeface="微软雅黑" panose="020B0503020204020204" pitchFamily="34" charset="-122"/>
                      </a:endParaRPr>
                    </a:p>
                  </a:txBody>
                  <a:tcPr anchor="ctr" anchorCtr="0"/>
                </a:tc>
              </a:tr>
              <a:tr h="568325">
                <a:tc rowSpan="2">
                  <a:txBody>
                    <a:bodyPr/>
                    <a:p>
                      <a:pPr fontAlgn="ctr">
                        <a:buNone/>
                      </a:pPr>
                      <a:endParaRPr lang="zh-CN" altLang="en-US">
                        <a:latin typeface="Times New Roman" panose="02020603050405020304" pitchFamily="18" charset="0"/>
                        <a:cs typeface="Times New Roman" panose="02020603050405020304" pitchFamily="18" charset="0"/>
                      </a:endParaRPr>
                    </a:p>
                    <a:p>
                      <a:pPr fontAlgn="ctr">
                        <a:buNone/>
                      </a:pPr>
                      <a:endParaRPr lang="zh-CN" altLang="en-US">
                        <a:latin typeface="Times New Roman" panose="02020603050405020304" pitchFamily="18" charset="0"/>
                        <a:cs typeface="Times New Roman" panose="02020603050405020304" pitchFamily="18" charset="0"/>
                      </a:endParaRPr>
                    </a:p>
                    <a:p>
                      <a:pPr fontAlgn="ctr">
                        <a:buNone/>
                      </a:pPr>
                      <a:r>
                        <a:rPr lang="zh-CN" altLang="en-US">
                          <a:latin typeface="Times New Roman" panose="02020603050405020304" pitchFamily="18" charset="0"/>
                          <a:cs typeface="Times New Roman" panose="02020603050405020304" pitchFamily="18" charset="0"/>
                        </a:rPr>
                        <a:t>Para </a:t>
                      </a:r>
                      <a:r>
                        <a:rPr lang="en-US" altLang="zh-CN">
                          <a:latin typeface="Times New Roman" panose="02020603050405020304" pitchFamily="18" charset="0"/>
                          <a:cs typeface="Times New Roman" panose="02020603050405020304" pitchFamily="18" charset="0"/>
                        </a:rPr>
                        <a:t>4</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①Good-bye, summer vacation. Good-bye, .... Good-bye to.. Good-bye, Max... （冲突）	</a:t>
                      </a:r>
                      <a:endParaRPr lang="zh-CN" altLang="en-US">
                        <a:latin typeface="Times New Roman" panose="02020603050405020304" pitchFamily="18" charset="0"/>
                        <a:cs typeface="Times New Roman" panose="02020603050405020304" pitchFamily="18" charset="0"/>
                      </a:endParaRPr>
                    </a:p>
                  </a:txBody>
                  <a:tcPr>
                    <a:lnB w="12700" cmpd="sng">
                      <a:solidFill>
                        <a:schemeClr val="tx1"/>
                      </a:solidFill>
                      <a:prstDash val="solid"/>
                    </a:lnB>
                  </a:tcPr>
                </a:tc>
                <a:tc>
                  <a:txBody>
                    <a:bodyPr/>
                    <a:p>
                      <a:pPr>
                        <a:buNone/>
                      </a:pPr>
                      <a:r>
                        <a:rPr lang="zh-CN" altLang="en-US" sz="1800">
                          <a:latin typeface="Times New Roman" panose="02020603050405020304" pitchFamily="18" charset="0"/>
                          <a:cs typeface="Times New Roman" panose="02020603050405020304" pitchFamily="18" charset="0"/>
                          <a:sym typeface="+mn-ea"/>
                        </a:rPr>
                        <a:t>①消除对立或冲突、实现目标而不断反应和尝试的最新状态。</a:t>
                      </a:r>
                      <a:endParaRPr lang="zh-CN" altLang="en-US" sz="1800">
                        <a:latin typeface="Times New Roman" panose="02020603050405020304" pitchFamily="18" charset="0"/>
                        <a:cs typeface="Times New Roman" panose="02020603050405020304" pitchFamily="18" charset="0"/>
                        <a:sym typeface="+mn-ea"/>
                      </a:endParaRPr>
                    </a:p>
                  </a:txBody>
                  <a:tcPr>
                    <a:lnB w="12700" cmpd="sng">
                      <a:solidFill>
                        <a:schemeClr val="tx1"/>
                      </a:solidFill>
                      <a:prstDash val="solid"/>
                    </a:lnB>
                  </a:tcPr>
                </a:tc>
              </a:tr>
              <a:tr h="914400">
                <a:tc vMerge="1">
                  <a:tcPr/>
                </a:tc>
                <a:tc>
                  <a:txBody>
                    <a:bodyPr/>
                    <a:p>
                      <a:pPr>
                        <a:buNone/>
                      </a:pPr>
                      <a:r>
                        <a:rPr lang="zh-CN" altLang="en-US">
                          <a:latin typeface="Times New Roman" panose="02020603050405020304" pitchFamily="18" charset="0"/>
                          <a:cs typeface="Times New Roman" panose="02020603050405020304" pitchFamily="18" charset="0"/>
                        </a:rPr>
                        <a:t>②He batted a button across the floor like a soccer player. He was interested in all small objects.（铺垫）</a:t>
                      </a:r>
                      <a:endParaRPr lang="zh-CN" altLang="en-US">
                        <a:latin typeface="Times New Roman" panose="02020603050405020304" pitchFamily="18" charset="0"/>
                        <a:cs typeface="Times New Roman" panose="02020603050405020304" pitchFamily="18" charset="0"/>
                      </a:endParaRPr>
                    </a:p>
                  </a:txBody>
                  <a:tcPr>
                    <a:lnT w="12700" cmpd="sng">
                      <a:solidFill>
                        <a:schemeClr val="tx1"/>
                      </a:solidFill>
                      <a:prstDash val="solid"/>
                    </a:lnT>
                  </a:tcPr>
                </a:tc>
                <a:tc>
                  <a:txBody>
                    <a:bodyPr/>
                    <a:p>
                      <a:pPr>
                        <a:buNone/>
                      </a:pPr>
                      <a:r>
                        <a:rPr lang="zh-CN" altLang="en-US" sz="1800">
                          <a:latin typeface="Times New Roman" panose="02020603050405020304" pitchFamily="18" charset="0"/>
                          <a:cs typeface="Times New Roman" panose="02020603050405020304" pitchFamily="18" charset="0"/>
                          <a:sym typeface="+mn-ea"/>
                        </a:rPr>
                        <a:t>②在情节内容与发展方向上为后续事件出现、状态的形成作铺垫，确保整个故事情节发展的一致性和延续性。</a:t>
                      </a:r>
                      <a:endParaRPr lang="zh-CN" altLang="en-US" sz="1800">
                        <a:latin typeface="Times New Roman" panose="02020603050405020304" pitchFamily="18" charset="0"/>
                        <a:cs typeface="Times New Roman" panose="02020603050405020304" pitchFamily="18" charset="0"/>
                        <a:sym typeface="+mn-ea"/>
                      </a:endParaRPr>
                    </a:p>
                  </a:txBody>
                  <a:tcPr>
                    <a:lnT w="12700" cmpd="sng">
                      <a:solidFill>
                        <a:schemeClr val="tx1"/>
                      </a:solidFill>
                      <a:prstDash val="solid"/>
                    </a:lnT>
                  </a:tcPr>
                </a:tc>
              </a:tr>
            </a:tbl>
          </a:graphicData>
        </a:graphic>
      </p:graphicFrame>
      <p:sp>
        <p:nvSpPr>
          <p:cNvPr id="7" name="圆角矩形 6"/>
          <p:cNvSpPr/>
          <p:nvPr/>
        </p:nvSpPr>
        <p:spPr>
          <a:xfrm>
            <a:off x="8976360" y="1844675"/>
            <a:ext cx="2576830" cy="301625"/>
          </a:xfrm>
          <a:prstGeom prst="roundRect">
            <a:avLst/>
          </a:prstGeom>
          <a:solidFill>
            <a:schemeClr val="accent6">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205740" y="1556385"/>
            <a:ext cx="97726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9421495" y="1268730"/>
            <a:ext cx="2232660"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243070" y="2070735"/>
            <a:ext cx="1168400" cy="27368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205740" y="5156835"/>
            <a:ext cx="11603990" cy="1383665"/>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b="1" dirty="0">
                <a:solidFill>
                  <a:sysClr val="window" lastClr="FFFFFF"/>
                </a:solidFill>
              </a:rPr>
              <a:t>：</a:t>
            </a:r>
            <a:r>
              <a:rPr sz="2000" dirty="0">
                <a:solidFill>
                  <a:schemeClr val="bg1"/>
                </a:solidFill>
                <a:latin typeface="Times New Roman" panose="02020603050405020304" pitchFamily="18" charset="0"/>
                <a:cs typeface="Times New Roman" panose="02020603050405020304" pitchFamily="18" charset="0"/>
              </a:rPr>
              <a:t>As our van chugged down the freeway, I thought this trip might not be so bad after all.</a:t>
            </a:r>
            <a:r>
              <a:rPr sz="2000" dirty="0">
                <a:solidFill>
                  <a:srgbClr val="FF0000"/>
                </a:solidFill>
                <a:latin typeface="Times New Roman" panose="02020603050405020304" pitchFamily="18" charset="0"/>
                <a:cs typeface="Times New Roman" panose="02020603050405020304" pitchFamily="18" charset="0"/>
              </a:rPr>
              <a:t> Good-bye, regular old summer vacation.</a:t>
            </a:r>
            <a:r>
              <a:rPr sz="2000" dirty="0">
                <a:solidFill>
                  <a:schemeClr val="bg1"/>
                </a:solidFill>
                <a:latin typeface="Times New Roman" panose="02020603050405020304" pitchFamily="18" charset="0"/>
                <a:cs typeface="Times New Roman" panose="02020603050405020304" pitchFamily="18" charset="0"/>
              </a:rPr>
              <a:t> Hello... </a:t>
            </a:r>
            <a:r>
              <a:rPr sz="2000" dirty="0">
                <a:solidFill>
                  <a:srgbClr val="FFFF00"/>
                </a:solidFill>
                <a:latin typeface="Times New Roman" panose="02020603050405020304" pitchFamily="18" charset="0"/>
                <a:cs typeface="Times New Roman" panose="02020603050405020304" pitchFamily="18" charset="0"/>
              </a:rPr>
              <a:t>Trip of a Lifetime</a:t>
            </a:r>
            <a:r>
              <a:rPr sz="2000"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sym typeface="+mn-ea"/>
              </a:rPr>
              <a:t> </a:t>
            </a:r>
            <a:endParaRPr lang="en-US" sz="2000" b="1" dirty="0">
              <a:solidFill>
                <a:schemeClr val="bg1"/>
              </a:solidFill>
              <a:latin typeface="Times New Roman" panose="02020603050405020304" pitchFamily="18" charset="0"/>
              <a:cs typeface="Times New Roman" panose="02020603050405020304" pitchFamily="18" charset="0"/>
              <a:sym typeface="+mn-ea"/>
            </a:endParaRPr>
          </a:p>
          <a:p>
            <a:r>
              <a:rPr lang="en-US" sz="2000" b="1" dirty="0">
                <a:solidFill>
                  <a:schemeClr val="bg1"/>
                </a:solidFill>
                <a:latin typeface="Times New Roman" panose="02020603050405020304" pitchFamily="18" charset="0"/>
                <a:cs typeface="Times New Roman" panose="02020603050405020304" pitchFamily="18" charset="0"/>
                <a:sym typeface="+mn-ea"/>
              </a:rPr>
              <a:t>    </a:t>
            </a:r>
            <a:r>
              <a:rPr sz="2000" dirty="0">
                <a:solidFill>
                  <a:schemeClr val="bg1"/>
                </a:solidFill>
                <a:latin typeface="Times New Roman" panose="02020603050405020304" pitchFamily="18" charset="0"/>
                <a:cs typeface="Times New Roman" panose="02020603050405020304" pitchFamily="18" charset="0"/>
                <a:sym typeface="+mn-ea"/>
              </a:rPr>
              <a:t>当我们的面包车在高速公路上嘎吱嘎吱地行驶时，我想这趟旅行可能还没那么糟糕。再见，平常的老暑假。你好……千载难逢的旅行?</a:t>
            </a:r>
            <a:endParaRPr lang="zh-CN" altLang="en-US" sz="2000" dirty="0">
              <a:solidFill>
                <a:schemeClr val="bg1"/>
              </a:solidFill>
              <a:latin typeface="Times New Roman" panose="02020603050405020304" pitchFamily="18" charset="0"/>
              <a:cs typeface="Times New Roman" panose="02020603050405020304" pitchFamily="18" charset="0"/>
              <a:sym typeface="+mn-ea"/>
            </a:endParaRPr>
          </a:p>
        </p:txBody>
      </p:sp>
      <p:sp>
        <p:nvSpPr>
          <p:cNvPr id="15" name="圆角矩形 14"/>
          <p:cNvSpPr/>
          <p:nvPr/>
        </p:nvSpPr>
        <p:spPr>
          <a:xfrm>
            <a:off x="271145" y="2095500"/>
            <a:ext cx="2044700"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7320280" y="2132965"/>
            <a:ext cx="3738880" cy="27368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p:nvPr/>
        </p:nvCxnSpPr>
        <p:spPr>
          <a:xfrm>
            <a:off x="9480550" y="2060575"/>
            <a:ext cx="1421130" cy="327850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695325" y="2276475"/>
            <a:ext cx="1511935" cy="345630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5015865" y="1484630"/>
            <a:ext cx="6048375" cy="4176395"/>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9"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4"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80440"/>
            <a:ext cx="11676380" cy="1096645"/>
          </a:xfrm>
          <a:prstGeom prst="rect">
            <a:avLst/>
          </a:prstGeom>
          <a:solidFill>
            <a:srgbClr val="1A2D44"/>
          </a:solidFill>
          <a:ln>
            <a:solidFill>
              <a:schemeClr val="bg1">
                <a:lumMod val="75000"/>
              </a:schemeClr>
            </a:solidFill>
          </a:ln>
        </p:spPr>
        <p:txBody>
          <a:bodyPr wrap="square" rtlCol="0">
            <a:spAutoFit/>
          </a:bodyPr>
          <a:p>
            <a:pPr algn="l" fontAlgn="auto">
              <a:lnSpc>
                <a:spcPts val="1960"/>
              </a:lnSpc>
            </a:pPr>
            <a:r>
              <a:rPr lang="en-US" altLang="zh-CN"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④I pick up my cat. Max, and bury my face in his fur. He paws at my ears playfully. Good-bye, </a:t>
            </a:r>
            <a:r>
              <a:rPr lang="zh-CN" altLang="en-US" sz="2000" u="sng">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summer vacation</a:t>
            </a:r>
            <a:r>
              <a:rPr lang="zh-CN" altLang="en-US" sz="20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Good-bye, diving at the lake. Good-bye to hanging out and doing absolutely nothing. Good-bye, Max. I'm going to miss this ball of fur. I put him down and laugh as </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he bats a button across the floor like a soccer player. He is </a:t>
            </a:r>
            <a:r>
              <a:rPr lang="zh-CN" altLang="en-US" sz="2000" u="sng">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interested</a:t>
            </a:r>
            <a:r>
              <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rPr>
              <a:t> in all small objects.</a:t>
            </a:r>
            <a:endParaRPr lang="zh-CN" altLang="en-US" sz="200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aphicFrame>
        <p:nvGraphicFramePr>
          <p:cNvPr id="6" name="表格 5"/>
          <p:cNvGraphicFramePr/>
          <p:nvPr>
            <p:custDataLst>
              <p:tags r:id="rId3"/>
            </p:custDataLst>
          </p:nvPr>
        </p:nvGraphicFramePr>
        <p:xfrm>
          <a:off x="205740" y="2273935"/>
          <a:ext cx="11661775" cy="2194560"/>
        </p:xfrm>
        <a:graphic>
          <a:graphicData uri="http://schemas.openxmlformats.org/drawingml/2006/table">
            <a:tbl>
              <a:tblPr firstRow="1" bandRow="1">
                <a:tableStyleId>{5C22544A-7EE6-4342-B048-85BDC9FD1C3A}</a:tableStyleId>
              </a:tblPr>
              <a:tblGrid>
                <a:gridCol w="1054100"/>
                <a:gridCol w="4755515"/>
                <a:gridCol w="5852160"/>
              </a:tblGrid>
              <a:tr h="365760">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理顺叙事元素，读懂伏笔语言</a:t>
                      </a:r>
                      <a:endParaRPr lang="zh-CN" altLang="en-US">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a:latin typeface="微软雅黑" panose="020B0503020204020204" pitchFamily="34" charset="-122"/>
                          <a:ea typeface="微软雅黑" panose="020B0503020204020204" pitchFamily="34" charset="-122"/>
                        </a:rPr>
                        <a:t>顺理协同成章，呼应对应情节</a:t>
                      </a:r>
                      <a:endParaRPr lang="zh-CN" altLang="en-US">
                        <a:latin typeface="微软雅黑" panose="020B0503020204020204" pitchFamily="34" charset="-122"/>
                        <a:ea typeface="微软雅黑" panose="020B0503020204020204" pitchFamily="34" charset="-122"/>
                      </a:endParaRPr>
                    </a:p>
                  </a:txBody>
                  <a:tcPr anchor="ctr" anchorCtr="0"/>
                </a:tc>
              </a:tr>
              <a:tr h="914400">
                <a:tc>
                  <a:txBody>
                    <a:bodyPr/>
                    <a:p>
                      <a:pPr fontAlgn="ctr">
                        <a:buNone/>
                      </a:pPr>
                      <a:endParaRPr lang="zh-CN" altLang="en-US">
                        <a:latin typeface="Times New Roman" panose="02020603050405020304" pitchFamily="18" charset="0"/>
                        <a:cs typeface="Times New Roman" panose="02020603050405020304" pitchFamily="18" charset="0"/>
                      </a:endParaRPr>
                    </a:p>
                    <a:p>
                      <a:pPr fontAlgn="ctr">
                        <a:buNone/>
                      </a:pPr>
                      <a:r>
                        <a:rPr lang="zh-CN" altLang="en-US">
                          <a:latin typeface="Times New Roman" panose="02020603050405020304" pitchFamily="18" charset="0"/>
                          <a:cs typeface="Times New Roman" panose="02020603050405020304" pitchFamily="18" charset="0"/>
                        </a:rPr>
                        <a:t>Para </a:t>
                      </a:r>
                      <a:r>
                        <a:rPr lang="en-US" altLang="zh-CN">
                          <a:latin typeface="Times New Roman" panose="02020603050405020304" pitchFamily="18" charset="0"/>
                          <a:cs typeface="Times New Roman" panose="02020603050405020304" pitchFamily="18" charset="0"/>
                        </a:rPr>
                        <a:t>4</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②He batted a button across the floor like a soccer player. He was interested in all small objects.</a:t>
                      </a:r>
                      <a:r>
                        <a:rPr lang="zh-CN" altLang="en-US">
                          <a:solidFill>
                            <a:srgbClr val="FF0000"/>
                          </a:solidFill>
                          <a:latin typeface="Times New Roman" panose="02020603050405020304" pitchFamily="18" charset="0"/>
                          <a:cs typeface="Times New Roman" panose="02020603050405020304" pitchFamily="18" charset="0"/>
                        </a:rPr>
                        <a:t>（铺垫</a:t>
                      </a:r>
                      <a:r>
                        <a:rPr lang="en-US" altLang="zh-CN">
                          <a:solidFill>
                            <a:srgbClr val="FF0000"/>
                          </a:solidFill>
                          <a:latin typeface="Times New Roman" panose="02020603050405020304" pitchFamily="18" charset="0"/>
                          <a:cs typeface="Times New Roman" panose="02020603050405020304" pitchFamily="18" charset="0"/>
                        </a:rPr>
                        <a:t>--</a:t>
                      </a:r>
                      <a:r>
                        <a:rPr lang="zh-CN" altLang="en-US">
                          <a:solidFill>
                            <a:srgbClr val="FF0000"/>
                          </a:solidFill>
                          <a:latin typeface="Times New Roman" panose="02020603050405020304" pitchFamily="18" charset="0"/>
                          <a:cs typeface="Times New Roman" panose="02020603050405020304" pitchFamily="18" charset="0"/>
                        </a:rPr>
                        <a:t>解决路径）</a:t>
                      </a:r>
                      <a:endParaRPr lang="zh-CN" altLang="en-US">
                        <a:solidFill>
                          <a:srgbClr val="FF0000"/>
                        </a:solidFill>
                        <a:latin typeface="Times New Roman" panose="02020603050405020304" pitchFamily="18" charset="0"/>
                        <a:cs typeface="Times New Roman" panose="02020603050405020304" pitchFamily="18" charset="0"/>
                      </a:endParaRPr>
                    </a:p>
                  </a:txBody>
                  <a:tcPr>
                    <a:lnT w="12700" cmpd="sng">
                      <a:solidFill>
                        <a:schemeClr val="tx1"/>
                      </a:solidFill>
                      <a:prstDash val="solid"/>
                    </a:lnT>
                  </a:tcPr>
                </a:tc>
                <a:tc>
                  <a:txBody>
                    <a:bodyPr/>
                    <a:p>
                      <a:pPr>
                        <a:buNone/>
                      </a:pPr>
                      <a:r>
                        <a:rPr lang="zh-CN" altLang="en-US" sz="1800">
                          <a:latin typeface="Times New Roman" panose="02020603050405020304" pitchFamily="18" charset="0"/>
                          <a:cs typeface="Times New Roman" panose="02020603050405020304" pitchFamily="18" charset="0"/>
                          <a:sym typeface="+mn-ea"/>
                        </a:rPr>
                        <a:t>②在情节内容与发展方向上为后续事件出现、状态的形成作铺垫，确保整个故事情节发展的一致性和延续性。</a:t>
                      </a:r>
                      <a:endParaRPr lang="zh-CN" altLang="en-US" sz="1800">
                        <a:latin typeface="Times New Roman" panose="02020603050405020304" pitchFamily="18" charset="0"/>
                        <a:cs typeface="Times New Roman" panose="02020603050405020304" pitchFamily="18" charset="0"/>
                        <a:sym typeface="+mn-ea"/>
                      </a:endParaRPr>
                    </a:p>
                  </a:txBody>
                  <a:tcPr>
                    <a:lnT w="12700" cmpd="sng">
                      <a:solidFill>
                        <a:schemeClr val="tx1"/>
                      </a:solidFill>
                      <a:prstDash val="solid"/>
                    </a:lnT>
                  </a:tcPr>
                </a:tc>
              </a:tr>
            </a:tbl>
          </a:graphicData>
        </a:graphic>
      </p:graphicFrame>
      <p:sp>
        <p:nvSpPr>
          <p:cNvPr id="7" name="圆角矩形 6"/>
          <p:cNvSpPr/>
          <p:nvPr/>
        </p:nvSpPr>
        <p:spPr>
          <a:xfrm>
            <a:off x="6527800" y="1556385"/>
            <a:ext cx="4719955" cy="301625"/>
          </a:xfrm>
          <a:prstGeom prst="roundRect">
            <a:avLst/>
          </a:prstGeom>
          <a:solidFill>
            <a:schemeClr val="accent6">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234950" y="3789045"/>
            <a:ext cx="11603990" cy="2306955"/>
          </a:xfrm>
          <a:prstGeom prst="rect">
            <a:avLst/>
          </a:prstGeom>
          <a:solidFill>
            <a:srgbClr val="1A2D44"/>
          </a:solidFill>
          <a:ln>
            <a:solidFill>
              <a:srgbClr val="00B0F0"/>
            </a:solidFill>
          </a:ln>
          <a:effectLst>
            <a:innerShdw blurRad="114300">
              <a:prstClr val="black"/>
            </a:innerShdw>
          </a:effectLst>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b="1" dirty="0">
                <a:solidFill>
                  <a:sysClr val="window" lastClr="FFFFFF"/>
                </a:solidFill>
              </a:rPr>
              <a:t>：</a:t>
            </a:r>
            <a:endParaRPr lang="zh-CN" altLang="en-US" sz="2400" b="1" dirty="0">
              <a:solidFill>
                <a:sysClr val="window" lastClr="FFFFFF"/>
              </a:solidFill>
            </a:endParaRPr>
          </a:p>
          <a:p>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The Trip, was what Dad had always been dreaming of, </a:t>
            </a:r>
            <a:r>
              <a:rPr sz="2000" dirty="0">
                <a:solidFill>
                  <a:srgbClr val="FFFF00"/>
                </a:solidFill>
                <a:latin typeface="Times New Roman" panose="02020603050405020304" pitchFamily="18" charset="0"/>
                <a:cs typeface="Times New Roman" panose="02020603050405020304" pitchFamily="18" charset="0"/>
              </a:rPr>
              <a:t>just like </a:t>
            </a:r>
            <a:r>
              <a:rPr sz="2000" dirty="0">
                <a:solidFill>
                  <a:srgbClr val="FF0000"/>
                </a:solidFill>
                <a:latin typeface="Times New Roman" panose="02020603050405020304" pitchFamily="18" charset="0"/>
                <a:cs typeface="Times New Roman" panose="02020603050405020304" pitchFamily="18" charset="0"/>
              </a:rPr>
              <a:t>Max’</a:t>
            </a:r>
            <a:r>
              <a:rPr sz="2000" dirty="0">
                <a:solidFill>
                  <a:srgbClr val="FFFF00"/>
                </a:solidFill>
                <a:latin typeface="Times New Roman" panose="02020603050405020304" pitchFamily="18" charset="0"/>
                <a:cs typeface="Times New Roman" panose="02020603050405020304" pitchFamily="18" charset="0"/>
              </a:rPr>
              <a:t>s </a:t>
            </a:r>
            <a:r>
              <a:rPr sz="2000" dirty="0">
                <a:solidFill>
                  <a:srgbClr val="00B0F0"/>
                </a:solidFill>
                <a:latin typeface="Times New Roman" panose="02020603050405020304" pitchFamily="18" charset="0"/>
                <a:cs typeface="Times New Roman" panose="02020603050405020304" pitchFamily="18" charset="0"/>
              </a:rPr>
              <a:t>craze/affection for small objects</a:t>
            </a:r>
            <a:r>
              <a:rPr sz="2000" dirty="0">
                <a:solidFill>
                  <a:srgbClr val="FFFF00"/>
                </a:solidFill>
                <a:latin typeface="Times New Roman" panose="02020603050405020304" pitchFamily="18" charset="0"/>
                <a:cs typeface="Times New Roman" panose="02020603050405020304" pitchFamily="18" charset="0"/>
              </a:rPr>
              <a:t>.</a:t>
            </a:r>
            <a:r>
              <a:rPr sz="2000" dirty="0">
                <a:solidFill>
                  <a:schemeClr val="bg1"/>
                </a:solidFill>
                <a:latin typeface="Times New Roman" panose="02020603050405020304" pitchFamily="18" charset="0"/>
                <a:cs typeface="Times New Roman" panose="02020603050405020304" pitchFamily="18" charset="0"/>
              </a:rPr>
              <a:t> </a:t>
            </a:r>
            <a:endParaRPr sz="2000" dirty="0">
              <a:solidFill>
                <a:schemeClr val="bg1"/>
              </a:solidFill>
              <a:latin typeface="Times New Roman" panose="02020603050405020304" pitchFamily="18" charset="0"/>
              <a:cs typeface="Times New Roman" panose="02020603050405020304" pitchFamily="18" charset="0"/>
            </a:endParaRPr>
          </a:p>
          <a:p>
            <a:endParaRPr sz="2000" dirty="0">
              <a:solidFill>
                <a:schemeClr val="bg1"/>
              </a:solidFill>
              <a:latin typeface="Times New Roman" panose="02020603050405020304" pitchFamily="18" charset="0"/>
              <a:cs typeface="Times New Roman" panose="02020603050405020304" pitchFamily="18" charset="0"/>
            </a:endParaRPr>
          </a:p>
          <a:p>
            <a:r>
              <a:rPr sz="2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    </a:t>
            </a:r>
            <a:r>
              <a:rPr sz="2000" i="1" dirty="0">
                <a:solidFill>
                  <a:schemeClr val="bg1"/>
                </a:solidFill>
                <a:latin typeface="Times New Roman" panose="02020603050405020304" pitchFamily="18" charset="0"/>
                <a:cs typeface="Times New Roman" panose="02020603050405020304" pitchFamily="18" charset="0"/>
              </a:rPr>
              <a:t>Then </a:t>
            </a:r>
            <a:r>
              <a:rPr sz="2000" i="1" dirty="0">
                <a:solidFill>
                  <a:srgbClr val="FFFF00"/>
                </a:solidFill>
                <a:latin typeface="Times New Roman" panose="02020603050405020304" pitchFamily="18" charset="0"/>
                <a:cs typeface="Times New Roman" panose="02020603050405020304" pitchFamily="18" charset="0"/>
              </a:rPr>
              <a:t>it </a:t>
            </a:r>
            <a:r>
              <a:rPr sz="2000" i="1" dirty="0">
                <a:solidFill>
                  <a:schemeClr val="bg1"/>
                </a:solidFill>
                <a:latin typeface="Times New Roman" panose="02020603050405020304" pitchFamily="18" charset="0"/>
                <a:cs typeface="Times New Roman" panose="02020603050405020304" pitchFamily="18" charset="0"/>
              </a:rPr>
              <a:t>hit me. “</a:t>
            </a:r>
            <a:r>
              <a:rPr sz="2000" i="1" dirty="0">
                <a:solidFill>
                  <a:srgbClr val="FF0000"/>
                </a:solidFill>
                <a:latin typeface="Times New Roman" panose="02020603050405020304" pitchFamily="18" charset="0"/>
                <a:cs typeface="Times New Roman" panose="02020603050405020304" pitchFamily="18" charset="0"/>
              </a:rPr>
              <a:t>Max!</a:t>
            </a:r>
            <a:r>
              <a:rPr sz="2000" i="1" dirty="0">
                <a:solidFill>
                  <a:schemeClr val="bg1"/>
                </a:solidFill>
                <a:latin typeface="Times New Roman" panose="02020603050405020304" pitchFamily="18" charset="0"/>
                <a:cs typeface="Times New Roman" panose="02020603050405020304" pitchFamily="18" charset="0"/>
              </a:rPr>
              <a:t>” I shouted, “ Find Max!” </a:t>
            </a:r>
            <a:r>
              <a:rPr lang="en-US" sz="2000" i="1"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Oh! How could I forget this? </a:t>
            </a:r>
            <a:r>
              <a:rPr sz="2000" dirty="0">
                <a:solidFill>
                  <a:srgbClr val="FFFF00"/>
                </a:solidFill>
                <a:latin typeface="Times New Roman" panose="02020603050405020304" pitchFamily="18" charset="0"/>
                <a:cs typeface="Times New Roman" panose="02020603050405020304" pitchFamily="18" charset="0"/>
              </a:rPr>
              <a:t>Who else could </a:t>
            </a:r>
            <a:r>
              <a:rPr sz="2000" dirty="0">
                <a:solidFill>
                  <a:srgbClr val="00B0F0"/>
                </a:solidFill>
                <a:latin typeface="Times New Roman" panose="02020603050405020304" pitchFamily="18" charset="0"/>
                <a:cs typeface="Times New Roman" panose="02020603050405020304" pitchFamily="18" charset="0"/>
              </a:rPr>
              <a:t>have a preference for the bolt </a:t>
            </a:r>
            <a:r>
              <a:rPr sz="2000" dirty="0">
                <a:solidFill>
                  <a:srgbClr val="FFFF00"/>
                </a:solidFill>
                <a:latin typeface="Times New Roman" panose="02020603050405020304" pitchFamily="18" charset="0"/>
                <a:cs typeface="Times New Roman" panose="02020603050405020304" pitchFamily="18" charset="0"/>
              </a:rPr>
              <a:t>than </a:t>
            </a:r>
            <a:r>
              <a:rPr sz="2000" dirty="0">
                <a:solidFill>
                  <a:srgbClr val="FF0000"/>
                </a:solidFill>
                <a:latin typeface="Times New Roman" panose="02020603050405020304" pitchFamily="18" charset="0"/>
                <a:cs typeface="Times New Roman" panose="02020603050405020304" pitchFamily="18" charset="0"/>
              </a:rPr>
              <a:t>Max</a:t>
            </a:r>
            <a:r>
              <a:rPr sz="2000" dirty="0">
                <a:solidFill>
                  <a:schemeClr val="bg1"/>
                </a:solidFill>
                <a:latin typeface="Times New Roman" panose="02020603050405020304" pitchFamily="18" charset="0"/>
                <a:cs typeface="Times New Roman" panose="02020603050405020304" pitchFamily="18" charset="0"/>
              </a:rPr>
              <a:t>? I jumped excitedly. </a:t>
            </a:r>
            <a:endParaRPr sz="2000" dirty="0">
              <a:solidFill>
                <a:schemeClr val="bg1"/>
              </a:solidFill>
              <a:latin typeface="Times New Roman" panose="02020603050405020304" pitchFamily="18" charset="0"/>
              <a:cs typeface="Times New Roman" panose="02020603050405020304" pitchFamily="18" charset="0"/>
            </a:endParaRPr>
          </a:p>
          <a:p>
            <a:endParaRPr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加强</a:t>
            </a:r>
            <a:r>
              <a:rPr lang="zh-CN" sz="2000" dirty="0">
                <a:solidFill>
                  <a:schemeClr val="bg1"/>
                </a:solidFill>
                <a:latin typeface="Times New Roman" panose="02020603050405020304" pitchFamily="18" charset="0"/>
                <a:cs typeface="Times New Roman" panose="02020603050405020304" pitchFamily="18" charset="0"/>
              </a:rPr>
              <a:t>训练</a:t>
            </a:r>
            <a:r>
              <a:rPr sz="2000" dirty="0">
                <a:solidFill>
                  <a:schemeClr val="bg1"/>
                </a:solidFill>
                <a:latin typeface="Times New Roman" panose="02020603050405020304" pitchFamily="18" charset="0"/>
                <a:cs typeface="Times New Roman" panose="02020603050405020304" pitchFamily="18" charset="0"/>
              </a:rPr>
              <a:t>第二段首句对故事情节的承接衔接作用</a:t>
            </a:r>
            <a:endParaRPr sz="2000" dirty="0">
              <a:solidFill>
                <a:schemeClr val="bg1"/>
              </a:solidFill>
              <a:latin typeface="Times New Roman" panose="02020603050405020304" pitchFamily="18" charset="0"/>
              <a:cs typeface="Times New Roman" panose="02020603050405020304" pitchFamily="18" charset="0"/>
            </a:endParaRPr>
          </a:p>
        </p:txBody>
      </p:sp>
      <p:sp>
        <p:nvSpPr>
          <p:cNvPr id="15" name="圆角矩形 14"/>
          <p:cNvSpPr/>
          <p:nvPr/>
        </p:nvSpPr>
        <p:spPr>
          <a:xfrm>
            <a:off x="275590" y="1775460"/>
            <a:ext cx="4383405" cy="301625"/>
          </a:xfrm>
          <a:prstGeom prst="roundRect">
            <a:avLst/>
          </a:prstGeom>
          <a:solidFill>
            <a:schemeClr val="accent6">
              <a:lumMod val="75000"/>
              <a:alpha val="28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p:nvPr/>
        </p:nvCxnSpPr>
        <p:spPr>
          <a:xfrm flipH="1">
            <a:off x="1343660" y="4436745"/>
            <a:ext cx="5544185" cy="461010"/>
          </a:xfrm>
          <a:prstGeom prst="straightConnector1">
            <a:avLst/>
          </a:prstGeom>
          <a:noFill/>
          <a:ln w="41275" cap="flat" cmpd="sng" algn="ctr">
            <a:solidFill>
              <a:srgbClr val="FFFF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2279650" y="1772920"/>
            <a:ext cx="5760720" cy="3455670"/>
          </a:xfrm>
          <a:prstGeom prst="straightConnector1">
            <a:avLst/>
          </a:prstGeom>
          <a:noFill/>
          <a:ln w="4127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7969250" y="1797685"/>
            <a:ext cx="2231390" cy="2423160"/>
          </a:xfrm>
          <a:prstGeom prst="straightConnector1">
            <a:avLst/>
          </a:prstGeom>
          <a:noFill/>
          <a:ln w="41275" cap="flat" cmpd="sng" algn="ctr">
            <a:solidFill>
              <a:srgbClr val="00B0F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21"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文本框 7"/>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4"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525" y="1052830"/>
            <a:ext cx="11676380" cy="5243830"/>
          </a:xfrm>
          <a:prstGeom prst="rect">
            <a:avLst/>
          </a:prstGeom>
          <a:solidFill>
            <a:srgbClr val="1A2D44"/>
          </a:solidFill>
        </p:spPr>
        <p:txBody>
          <a:bodyPr wrap="square" rtlCol="0">
            <a:spAutoFit/>
          </a:bodyPr>
          <a:p>
            <a:pPr fontAlgn="auto">
              <a:lnSpc>
                <a:spcPts val="34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写作微技能: </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抓住文章中心词，首尾呼应，主题升华</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60"/>
              </a:lnSpc>
            </a:pP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① No sooner had the van been fixed than father declared the start of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The Trip</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Amazingly, this time I didn</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resist/protest</a:t>
            </a:r>
            <a:r>
              <a:rPr lang="zh-CN" altLang="en-US" sz="2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the adventure anymore. Somehow, I was looking forward to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The Trip</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I supposed that was probably because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I was the hero who helped father find the bolt and realize his dream</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货车刚修好，父亲就宣布旅行开始。令人惊讶的是，这次我不再抗拒冒险了。不知为什么，我一直很期待这次旅行。我想那可能是因为我是那个帮助父亲找到螺栓并实现他梦想的英雄。</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60"/>
              </a:lnSpc>
            </a:pP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②</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Dad finally managed to fix the van and</a:t>
            </a:r>
            <a:r>
              <a:rPr lang="zh-CN" altLang="en-US" sz="2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rPr>
              <a:t>a fantastic 58-day vacation</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 was unfolded before us, waiting for us to enjoy, explore and embrace. </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60"/>
              </a:lnSpc>
            </a:pP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爸爸终于修好了货车，一个奇妙的58天假期展现在我们面前，等待着我们去享受、探索和拥抱。</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3060"/>
              </a:lnSpc>
            </a:pP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③</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"Thank you, dear." Dad padded my head and said "Now we can go." The trip then started smoothly. You know, </a:t>
            </a:r>
            <a:r>
              <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parents also have dreams, and what we can do is to hep them achieve their dreams with all favor.</a:t>
            </a:r>
            <a:endParaRPr lang="zh-CN" altLang="en-US"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谢谢你,亲爱的。</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爸爸轻轻地拍了拍我的头说:“现在我们可以走了。”旅行开始得很顺利。你知道，父母也有梦想，我们能做的就是帮助他们实现他们的梦想。</a:t>
            </a:r>
            <a:endParaRPr lang="zh-CN" altLang="en-US"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6"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911225" y="132715"/>
            <a:ext cx="8191500" cy="67564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（家庭篇：帮父母实现愿望）</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2021.3 浙江十校联盟返校联考“The lost bolt失去的螺栓”</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 name="图片 5" descr="搜狗截图20210526201422"/>
          <p:cNvPicPr>
            <a:picLocks noChangeAspect="1"/>
          </p:cNvPicPr>
          <p:nvPr/>
        </p:nvPicPr>
        <p:blipFill>
          <a:blip r:embed="rId3"/>
          <a:stretch>
            <a:fillRect/>
          </a:stretch>
        </p:blipFill>
        <p:spPr>
          <a:xfrm>
            <a:off x="335280" y="908685"/>
            <a:ext cx="11456670" cy="5769610"/>
          </a:xfrm>
          <a:prstGeom prst="rect">
            <a:avLst/>
          </a:prstGeom>
          <a:ln>
            <a:solidFill>
              <a:srgbClr val="00B0F0"/>
            </a:solidFill>
          </a:ln>
        </p:spPr>
      </p:pic>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57810" y="836295"/>
            <a:ext cx="11676380" cy="5841365"/>
          </a:xfrm>
          <a:prstGeom prst="rect">
            <a:avLst/>
          </a:prstGeom>
          <a:solidFill>
            <a:srgbClr val="1A2D44"/>
          </a:solidFill>
          <a:ln>
            <a:solidFill>
              <a:schemeClr val="bg1">
                <a:lumMod val="75000"/>
              </a:schemeClr>
            </a:solidFill>
          </a:ln>
        </p:spPr>
        <p:txBody>
          <a:bodyPr wrap="square" rtlCol="0">
            <a:spAutoFit/>
          </a:bodyPr>
          <a:p>
            <a:pPr fontAlgn="auto">
              <a:lnSpc>
                <a:spcPts val="2360"/>
              </a:lnSpc>
            </a:pPr>
            <a:r>
              <a:rPr lang="en-US" altLang="zh-C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Honesty Won’t  Let You Down</a:t>
            </a:r>
            <a:endParaRPr lang="en-US" altLang="zh-CN"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fontAlgn="auto">
              <a:lnSpc>
                <a:spcPts val="2360"/>
              </a:lnSpc>
            </a:pPr>
            <a:r>
              <a:rPr lang="en-US" altLang="zh-CN" dirty="0" err="1"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Asad</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was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 13-year-old boy who was very </a:t>
            </a:r>
            <a:r>
              <a:rPr lang="en-US" altLang="zh-CN" u="sng"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honest</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and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hardworking. Recently,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he had entered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new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school so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he had no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friends</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yet, On Monday morning, he was nearly late for school. The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night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before, his family attended his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cousin’s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wedding and reached home late, which was why 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couldn’t get up on time </a:t>
            </a:r>
            <a:r>
              <a:rPr lang="en-US" altLang="zh-CN" u="sng"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 usual</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t>
            </a:r>
            <a:endPar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a:p>
            <a:pPr fontAlgn="auto">
              <a:lnSpc>
                <a:spcPts val="2360"/>
              </a:lnSpc>
            </a:pP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At school, </a:t>
            </a:r>
            <a:r>
              <a:rPr lang="en-US" altLang="zh-CN" dirty="0" err="1">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Asad</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could not pay attention to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anything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and wanted the bell to ring so that 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could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buy something to eat. After a few hours, when the bell rang, </a:t>
            </a:r>
            <a:r>
              <a:rPr lang="en-US" altLang="zh-CN" dirty="0" err="1">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Asad</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quickly</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opened his schoolbag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to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find his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money,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but just then he remembered that he had left for school in a hurry in the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morning and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forgotten to take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money</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He looked under his books, hoping to find some money but there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was nothing.</a:t>
            </a:r>
            <a:endPar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a:p>
            <a:pPr fontAlgn="auto">
              <a:lnSpc>
                <a:spcPts val="2360"/>
              </a:lnSpc>
            </a:pP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Not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knowing what to do, he walked out of the classroom and sat on a bench in front of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the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canteen. He saw a few of his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classmates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there, among them was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Fahad.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He was one of the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richest</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kids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in his class but he was a very arrogant boy who thought everyone else was a loser. But as </a:t>
            </a:r>
            <a:r>
              <a:rPr lang="en-US" altLang="zh-CN" dirty="0" err="1">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Asad</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was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new, 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didn’t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know much about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Fahad.</a:t>
            </a:r>
            <a:endPar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a:p>
            <a:pPr fontAlgn="auto">
              <a:lnSpc>
                <a:spcPts val="2360"/>
              </a:lnSpc>
            </a:pP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When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he went towards Fahad and asked if he could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borrow</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some money for his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lunch</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Fahad laughed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 lot and said,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“I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knew you were a loser, maybe a beggar? "Fahad </a:t>
            </a:r>
            <a:r>
              <a:rPr lang="en-US" altLang="zh-CN" u="sng"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laughed</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out so loud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that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other kids also heard and made fun of the situation. He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didn’t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answer Fahad, and slowly walked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back </a:t>
            </a:r>
            <a:r>
              <a:rPr lang="en-US" altLang="zh-CN"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towards an empty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bench.</a:t>
            </a:r>
            <a:endPar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endParaRPr>
          </a:p>
          <a:p>
            <a:pPr fontAlgn="auto">
              <a:lnSpc>
                <a:spcPts val="2360"/>
              </a:lnSpc>
            </a:pP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When he reached the bench, he noticed something lying near it. It was a wallet. He picked it up and recognized it as Fahad's, as he remembered Fahad showing it to his friends and telling that his uncle bought it for him from the UK. There was quite a lot of money inside for a kid.</a:t>
            </a:r>
            <a:endPar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endParaRPr>
          </a:p>
          <a:p>
            <a:pPr fontAlgn="auto">
              <a:lnSpc>
                <a:spcPts val="2360"/>
              </a:lnSpc>
            </a:pP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Para 1:  </a:t>
            </a:r>
            <a:r>
              <a:rPr lang="en-US" altLang="zh-CN" i="1"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At first, Asad wanted to Keep it a secret and punished Fahad.</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______</a:t>
            </a:r>
            <a:r>
              <a:rPr lang="en-US" altLang="zh-CN" u="sng"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________________</a:t>
            </a:r>
            <a:endPar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endParaRPr>
          </a:p>
          <a:p>
            <a:pPr fontAlgn="auto">
              <a:lnSpc>
                <a:spcPts val="2360"/>
              </a:lnSpc>
            </a:pP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Para 2: </a:t>
            </a:r>
            <a:r>
              <a:rPr lang="en-US" altLang="zh-CN" i="1"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Then Fahad said, “Why are you giving it back?”_</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______</a:t>
            </a:r>
            <a:r>
              <a:rPr lang="en-US" altLang="zh-CN" u="sng"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                                        </a:t>
            </a:r>
            <a:r>
              <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rPr>
              <a:t>_________________________ </a:t>
            </a:r>
            <a:endParaRPr lang="en-US" altLang="zh-CN"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sym typeface="+mn-ea"/>
            </a:endParaRPr>
          </a:p>
        </p:txBody>
      </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908685"/>
            <a:ext cx="11676380" cy="5636260"/>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理顺叙事元素，合理设置问题</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链</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本文冲突点: “He was a very arrogant boy who thought everyone else was a </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loser</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（他是一个非常傲慢的男孩，认为其他人都是失败者）” “I knew you were a </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loser</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maybe a beggar? " 两次提到“loser”, 与前文“</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honest</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”形成矛盾。标题统领全文“Honesty Won’t  Let You Down”，并指向续写的方向和和评议主题意义，因此续写要首尾呼应，以 “</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not let down -- win the respect/dignity</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形成豹尾。</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Para 1:  </a:t>
            </a:r>
            <a:r>
              <a:rPr lang="en-US" altLang="zh-CN" sz="2000" i="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At first, Asad wanted to keep it a secret and punished Fahad.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_________________</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Q1. Did Asad change his mind at the last minute? What made him change his mind?</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Q2. What was his new idea?</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Q3. How did he give back the wallet and what was Fahad’s reaction?</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Q4. What happened before Fahad asked the question?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Para 2: </a:t>
            </a:r>
            <a:r>
              <a:rPr lang="en-US" altLang="zh-CN" sz="2000" i="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Then Fahad said, “Why are you giving it back?”_</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Q1.How did Asad explain the whole thing? And how did he feel?</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Q2. Did Fahad believe his explanation? And what did he do?</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Q3. Asad’s reflections./ What did they each learn from the incident?</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
        <p:nvSpPr>
          <p:cNvPr id="5" name="等腰三角形 4"/>
          <p:cNvSpPr>
            <a:spLocks noChangeAspect="1"/>
          </p:cNvSpPr>
          <p:nvPr/>
        </p:nvSpPr>
        <p:spPr>
          <a:xfrm rot="5400000" flipV="1">
            <a:off x="7280275" y="2427288"/>
            <a:ext cx="239713" cy="206375"/>
          </a:xfrm>
          <a:prstGeom prst="triangle">
            <a:avLst>
              <a:gd name="adj" fmla="val 50000"/>
            </a:avLst>
          </a:prstGeom>
          <a:solidFill>
            <a:srgbClr val="2272AB"/>
          </a:solidFill>
          <a:ln w="9525">
            <a:noFill/>
          </a:ln>
        </p:spPr>
        <p:txBody>
          <a:bodyPr lIns="91416" tIns="45708" rIns="91416" bIns="45708" anchor="ctr" anchorCtr="0"/>
          <a:p>
            <a:pPr algn="ctr" eaLnBrk="1" hangingPunct="1"/>
            <a:endParaRPr lang="zh-CN" altLang="zh-CN" sz="2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47"/>
          <p:cNvSpPr/>
          <p:nvPr/>
        </p:nvSpPr>
        <p:spPr>
          <a:xfrm>
            <a:off x="7593330" y="2151380"/>
            <a:ext cx="3853180" cy="975995"/>
          </a:xfrm>
          <a:prstGeom prst="rect">
            <a:avLst/>
          </a:prstGeom>
          <a:noFill/>
          <a:ln w="9525">
            <a:noFill/>
          </a:ln>
        </p:spPr>
        <p:txBody>
          <a:bodyPr wrap="square" lIns="91416" tIns="45708" rIns="91416" bIns="45708">
            <a:spAutoFit/>
          </a:bodyPr>
          <a:p>
            <a:pPr eaLnBrk="1" hangingPunct="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段落的主题，与文章的主题有合理的逻辑关系。</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等腰三角形 18"/>
          <p:cNvSpPr>
            <a:spLocks noChangeAspect="1"/>
          </p:cNvSpPr>
          <p:nvPr/>
        </p:nvSpPr>
        <p:spPr>
          <a:xfrm rot="5400000" flipV="1">
            <a:off x="7294563" y="4624388"/>
            <a:ext cx="238125" cy="206375"/>
          </a:xfrm>
          <a:prstGeom prst="triangle">
            <a:avLst>
              <a:gd name="adj" fmla="val 50000"/>
            </a:avLst>
          </a:prstGeom>
          <a:solidFill>
            <a:srgbClr val="2272AB"/>
          </a:solidFill>
          <a:ln w="9525">
            <a:noFill/>
          </a:ln>
        </p:spPr>
        <p:txBody>
          <a:bodyPr lIns="91416" tIns="45708" rIns="91416" bIns="45708" anchor="ctr" anchorCtr="0"/>
          <a:p>
            <a:pPr algn="ctr" eaLnBrk="1" hangingPunct="1"/>
            <a:endParaRPr lang="zh-CN" altLang="zh-CN" sz="2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47"/>
          <p:cNvSpPr/>
          <p:nvPr/>
        </p:nvSpPr>
        <p:spPr>
          <a:xfrm>
            <a:off x="7593330" y="4389755"/>
            <a:ext cx="4221480" cy="1862455"/>
          </a:xfrm>
          <a:prstGeom prst="rect">
            <a:avLst/>
          </a:prstGeom>
          <a:noFill/>
          <a:ln w="9525">
            <a:noFill/>
          </a:ln>
        </p:spPr>
        <p:txBody>
          <a:bodyPr wrap="square" lIns="91416" tIns="45708" rIns="91416" bIns="45708">
            <a:spAutoFit/>
          </a:bodyPr>
          <a:p>
            <a:pPr eaLnBrk="1" hangingPunct="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领悟文章主旨并进行准确点题，篇首的内容在篇末再次被提及并附加新的信息，使文章主题高度融合。</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等腰三角形 18"/>
          <p:cNvSpPr>
            <a:spLocks noChangeAspect="1" noChangeArrowheads="1"/>
          </p:cNvSpPr>
          <p:nvPr/>
        </p:nvSpPr>
        <p:spPr bwMode="auto">
          <a:xfrm rot="16200000" flipH="1" flipV="1">
            <a:off x="4227513" y="3497263"/>
            <a:ext cx="239713" cy="204788"/>
          </a:xfrm>
          <a:prstGeom prst="triangle">
            <a:avLst>
              <a:gd name="adj" fmla="val 50000"/>
            </a:avLst>
          </a:prstGeom>
          <a:solidFill>
            <a:srgbClr val="2272AB"/>
          </a:solidFill>
          <a:ln>
            <a:noFill/>
          </a:ln>
        </p:spPr>
        <p:txBody>
          <a:bodyPr lIns="91416" tIns="45708" rIns="91416" bIns="45708" anchor="ctr"/>
          <a:lstStyle>
            <a:lvl1pPr>
              <a:spcBef>
                <a:spcPct val="20000"/>
              </a:spcBef>
              <a:buFont typeface="Arial" panose="020B0604020202020204" pitchFamily="34" charset="0"/>
              <a:buChar char="•"/>
              <a:defRPr sz="32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089025"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000" b="0" i="0" u="none" strike="noStrike" kern="1200" cap="none" spc="0" normalizeH="0" baseline="0" noProof="1">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矩形 47"/>
          <p:cNvSpPr/>
          <p:nvPr/>
        </p:nvSpPr>
        <p:spPr>
          <a:xfrm>
            <a:off x="852488" y="3141663"/>
            <a:ext cx="3257550" cy="975995"/>
          </a:xfrm>
          <a:prstGeom prst="rect">
            <a:avLst/>
          </a:prstGeom>
          <a:noFill/>
          <a:ln w="9525">
            <a:noFill/>
          </a:ln>
        </p:spPr>
        <p:txBody>
          <a:bodyPr lIns="91416" tIns="45708" rIns="91416" bIns="45708">
            <a:spAutoFit/>
          </a:bodyPr>
          <a:p>
            <a:pPr eaLnBrk="1" hangingPunct="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主题是文章的</a:t>
            </a:r>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魂</a:t>
            </a:r>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，贯穿于文章的始末。</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3" name="形状 12"/>
          <p:cNvSpPr/>
          <p:nvPr/>
        </p:nvSpPr>
        <p:spPr>
          <a:xfrm>
            <a:off x="4584700" y="2924493"/>
            <a:ext cx="1866900" cy="1868488"/>
          </a:xfrm>
          <a:prstGeom prst="leftCircularArrow">
            <a:avLst>
              <a:gd name="adj1" fmla="val 8909"/>
              <a:gd name="adj2" fmla="val 1142322"/>
              <a:gd name="adj3" fmla="val 6293598"/>
              <a:gd name="adj4" fmla="val 18900002"/>
              <a:gd name="adj5" fmla="val 12500"/>
            </a:avLst>
          </a:prstGeom>
          <a:solidFill>
            <a:srgbClr val="49C6B0"/>
          </a:solidFill>
          <a:ln>
            <a:noFill/>
          </a:ln>
          <a:effectLst/>
        </p:spPr>
        <p:style>
          <a:lnRef idx="0">
            <a:scrgbClr r="0" g="0" b="0"/>
          </a:lnRef>
          <a:fillRef idx="3">
            <a:scrgbClr r="0" g="0" b="0"/>
          </a:fillRef>
          <a:effectRef idx="2">
            <a:scrgbClr r="0" g="0" b="0"/>
          </a:effectRef>
          <a:fontRef idx="minor">
            <a:sysClr val="window" lastClr="FFFFFF"/>
          </a:fontRef>
        </p:style>
      </p:sp>
      <p:sp>
        <p:nvSpPr>
          <p:cNvPr id="14" name="空心弧 13"/>
          <p:cNvSpPr/>
          <p:nvPr/>
        </p:nvSpPr>
        <p:spPr>
          <a:xfrm>
            <a:off x="5264150" y="4141788"/>
            <a:ext cx="1604963" cy="1604963"/>
          </a:xfrm>
          <a:prstGeom prst="blockArc">
            <a:avLst>
              <a:gd name="adj1" fmla="val 13624405"/>
              <a:gd name="adj2" fmla="val 17228224"/>
              <a:gd name="adj3" fmla="val 11481"/>
            </a:avLst>
          </a:prstGeom>
          <a:solidFill>
            <a:srgbClr val="2272AB"/>
          </a:solidFill>
          <a:ln>
            <a:noFill/>
          </a:ln>
          <a:effectLst/>
        </p:spPr>
        <p:style>
          <a:lnRef idx="0">
            <a:scrgbClr r="0" g="0" b="0"/>
          </a:lnRef>
          <a:fillRef idx="3">
            <a:scrgbClr r="0" g="0" b="0"/>
          </a:fillRef>
          <a:effectRef idx="2">
            <a:scrgbClr r="0" g="0" b="0"/>
          </a:effectRef>
          <a:fontRef idx="minor">
            <a:sysClr val="window" lastClr="FFFFFF"/>
          </a:fontRef>
        </p:style>
      </p:sp>
      <p:sp>
        <p:nvSpPr>
          <p:cNvPr id="15" name="空心弧 14"/>
          <p:cNvSpPr/>
          <p:nvPr/>
        </p:nvSpPr>
        <p:spPr>
          <a:xfrm>
            <a:off x="5391150" y="4268788"/>
            <a:ext cx="1604963" cy="1604963"/>
          </a:xfrm>
          <a:prstGeom prst="blockArc">
            <a:avLst>
              <a:gd name="adj1" fmla="val 17085111"/>
              <a:gd name="adj2" fmla="val 10799997"/>
              <a:gd name="adj3" fmla="val 11504"/>
            </a:avLst>
          </a:prstGeom>
          <a:solidFill>
            <a:srgbClr val="2272AB"/>
          </a:solidFill>
          <a:ln>
            <a:noFill/>
          </a:ln>
          <a:effectLst/>
        </p:spPr>
        <p:style>
          <a:lnRef idx="0">
            <a:scrgbClr r="0" g="0" b="0"/>
          </a:lnRef>
          <a:fillRef idx="3">
            <a:scrgbClr r="0" g="0" b="0"/>
          </a:fillRef>
          <a:effectRef idx="2">
            <a:scrgbClr r="0" g="0" b="0"/>
          </a:effectRef>
          <a:fontRef idx="minor">
            <a:sysClr val="window" lastClr="FFFFFF"/>
          </a:fontRef>
        </p:style>
      </p:sp>
      <p:sp>
        <p:nvSpPr>
          <p:cNvPr id="16" name="任意多边形 15"/>
          <p:cNvSpPr/>
          <p:nvPr/>
        </p:nvSpPr>
        <p:spPr>
          <a:xfrm rot="17307692">
            <a:off x="5621338" y="2401888"/>
            <a:ext cx="1619250" cy="873125"/>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2272AB"/>
          </a:solidFill>
          <a:ln w="25400" cap="flat" cmpd="sng" algn="ctr">
            <a:noFill/>
            <a:prstDash val="solid"/>
          </a:ln>
          <a:effectLst/>
        </p:spPr>
        <p:style>
          <a:lnRef idx="2">
            <a:srgbClr val="2272AB">
              <a:shade val="50000"/>
            </a:srgbClr>
          </a:lnRef>
          <a:fillRef idx="1">
            <a:srgbClr val="2272AB"/>
          </a:fillRef>
          <a:effectRef idx="0">
            <a:srgbClr val="2272AB"/>
          </a:effectRef>
          <a:fontRef idx="minor">
            <a:sysClr val="window" lastClr="FFFFFF"/>
          </a:fontRef>
        </p:style>
        <p:txBody>
          <a:bodyPr lIns="91425" tIns="45712" rIns="91425" bIns="45712" anchor="ctr"/>
          <a:lstStyle/>
          <a:p>
            <a:pPr marL="0" marR="0" lvl="0" indent="0" algn="ctr" defTabSz="1089025" rtl="0" eaLnBrk="1" fontAlgn="auto" latinLnBrk="0" hangingPunct="1">
              <a:lnSpc>
                <a:spcPct val="100000"/>
              </a:lnSpc>
              <a:spcBef>
                <a:spcPct val="0"/>
              </a:spcBef>
              <a:spcAft>
                <a:spcPct val="0"/>
              </a:spcAft>
              <a:buClrTx/>
              <a:buSzTx/>
              <a:buFontTx/>
              <a:buNone/>
              <a:defRPr/>
            </a:pPr>
            <a:endParaRPr kumimoji="0" lang="zh-CN" altLang="en-US" sz="2535" b="0" i="0" u="none" strike="noStrike" kern="1200" cap="none" spc="0" normalizeH="0" baseline="0" noProof="1">
              <a:ln>
                <a:noFill/>
              </a:ln>
              <a:solidFill>
                <a:srgbClr val="2272AB">
                  <a:lumMod val="75000"/>
                </a:srgbClr>
              </a:solidFill>
              <a:effectLst/>
              <a:uLnTx/>
              <a:uFillTx/>
              <a:latin typeface="+mn-lt"/>
              <a:ea typeface="+mn-ea"/>
              <a:cs typeface="+mn-cs"/>
            </a:endParaRPr>
          </a:p>
        </p:txBody>
      </p:sp>
      <p:sp>
        <p:nvSpPr>
          <p:cNvPr id="17" name="任意多边形 16"/>
          <p:cNvSpPr/>
          <p:nvPr/>
        </p:nvSpPr>
        <p:spPr>
          <a:xfrm rot="17307692">
            <a:off x="5225256" y="1951831"/>
            <a:ext cx="1063625" cy="74453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2272AB"/>
          </a:solidFill>
          <a:ln w="25400" cap="flat" cmpd="sng" algn="ctr">
            <a:noFill/>
            <a:prstDash val="solid"/>
          </a:ln>
          <a:effectLst/>
        </p:spPr>
        <p:style>
          <a:lnRef idx="2">
            <a:srgbClr val="2272AB">
              <a:shade val="50000"/>
            </a:srgbClr>
          </a:lnRef>
          <a:fillRef idx="1">
            <a:srgbClr val="2272AB"/>
          </a:fillRef>
          <a:effectRef idx="0">
            <a:srgbClr val="2272AB"/>
          </a:effectRef>
          <a:fontRef idx="minor">
            <a:sysClr val="window" lastClr="FFFFFF"/>
          </a:fontRef>
        </p:style>
        <p:txBody>
          <a:bodyPr lIns="91425" tIns="45712" rIns="91425" bIns="45712" anchor="ctr"/>
          <a:lstStyle/>
          <a:p>
            <a:pPr marL="0" marR="0" lvl="0" indent="0" algn="ctr" defTabSz="1089025" rtl="0" eaLnBrk="1" fontAlgn="auto" latinLnBrk="0" hangingPunct="1">
              <a:lnSpc>
                <a:spcPct val="100000"/>
              </a:lnSpc>
              <a:spcBef>
                <a:spcPct val="0"/>
              </a:spcBef>
              <a:spcAft>
                <a:spcPct val="0"/>
              </a:spcAft>
              <a:buClrTx/>
              <a:buSzTx/>
              <a:buFontTx/>
              <a:buNone/>
              <a:defRPr/>
            </a:pPr>
            <a:endParaRPr kumimoji="0" lang="zh-CN" altLang="en-US" sz="2535" b="0" i="0" u="none" strike="noStrike" kern="1200" cap="none" spc="0" normalizeH="0" baseline="0" noProof="1">
              <a:ln>
                <a:noFill/>
              </a:ln>
              <a:solidFill>
                <a:srgbClr val="2272AB">
                  <a:lumMod val="75000"/>
                </a:srgbClr>
              </a:solidFill>
              <a:effectLst/>
              <a:uLnTx/>
              <a:uFillTx/>
              <a:latin typeface="+mn-lt"/>
              <a:ea typeface="+mn-ea"/>
              <a:cs typeface="+mn-cs"/>
            </a:endParaRPr>
          </a:p>
        </p:txBody>
      </p:sp>
      <p:sp>
        <p:nvSpPr>
          <p:cNvPr id="18" name="TextBox 17"/>
          <p:cNvSpPr txBox="1"/>
          <p:nvPr/>
        </p:nvSpPr>
        <p:spPr>
          <a:xfrm>
            <a:off x="5800725" y="2363788"/>
            <a:ext cx="588963" cy="582612"/>
          </a:xfrm>
          <a:prstGeom prst="rect">
            <a:avLst/>
          </a:prstGeom>
          <a:noFill/>
          <a:ln w="9525">
            <a:noFill/>
          </a:ln>
        </p:spPr>
        <p:txBody>
          <a:bodyPr wrap="none" lIns="91425" tIns="45712" rIns="91425" bIns="45712">
            <a:spAutoFit/>
          </a:bodyPr>
          <a:p>
            <a:pPr eaLnBrk="1" hangingPunct="1"/>
            <a:r>
              <a:rPr lang="zh-CN" altLang="en-US" sz="3200" b="1" dirty="0">
                <a:solidFill>
                  <a:srgbClr val="00B0F0"/>
                </a:solidFill>
                <a:latin typeface="微软雅黑" panose="020B0503020204020204" pitchFamily="34" charset="-122"/>
                <a:ea typeface="微软雅黑" panose="020B0503020204020204" pitchFamily="34" charset="-122"/>
              </a:rPr>
              <a:t>主</a:t>
            </a:r>
            <a:endParaRPr lang="zh-CN" altLang="en-US" sz="3200" b="1" dirty="0">
              <a:solidFill>
                <a:srgbClr val="00B0F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790361" y="3480014"/>
            <a:ext cx="1576246" cy="582295"/>
          </a:xfrm>
          <a:prstGeom prst="rect">
            <a:avLst/>
          </a:prstGeom>
          <a:noFill/>
        </p:spPr>
        <p:txBody>
          <a:bodyPr lIns="91425" tIns="45712" rIns="91425" bIns="45712">
            <a:spAutoFit/>
          </a:bodyPr>
          <a:lstStyle/>
          <a:p>
            <a:pPr marR="0" defTabSz="1089025" eaLnBrk="1" fontAlgn="auto" hangingPunct="1">
              <a:buClrTx/>
              <a:buSzTx/>
              <a:buFontTx/>
              <a:buNone/>
              <a:defRPr/>
            </a:pPr>
            <a:r>
              <a:rPr kumimoji="0" lang="en-US" altLang="zh-CN" sz="3200" b="1" kern="1200" cap="none" spc="0" normalizeH="0" baseline="0" noProof="1">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mn-cs"/>
              </a:rPr>
              <a:t>“</a:t>
            </a:r>
            <a:r>
              <a:rPr kumimoji="0" lang="zh-CN" altLang="en-US" sz="3200" b="1" kern="1200" cap="none" spc="0" normalizeH="0" baseline="0" noProof="1">
                <a:solidFill>
                  <a:srgbClr val="FFFF00"/>
                </a:solidFill>
                <a:latin typeface="微软雅黑" panose="020B0503020204020204" pitchFamily="34" charset="-122"/>
                <a:ea typeface="微软雅黑" panose="020B0503020204020204" pitchFamily="34" charset="-122"/>
                <a:cs typeface="+mn-cs"/>
              </a:rPr>
              <a:t>魂</a:t>
            </a:r>
            <a:r>
              <a:rPr kumimoji="0" lang="en-US" altLang="zh-CN" sz="3200" b="1" kern="1200" cap="none" spc="0" normalizeH="0" baseline="0" noProof="1">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mn-cs"/>
              </a:rPr>
              <a:t>”</a:t>
            </a:r>
            <a:endParaRPr kumimoji="0" lang="en-US" altLang="zh-CN" sz="3200" b="1" kern="1200" cap="none" spc="0" normalizeH="0" baseline="0" noProof="1">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mn-cs"/>
            </a:endParaRPr>
          </a:p>
        </p:txBody>
      </p:sp>
      <p:sp>
        <p:nvSpPr>
          <p:cNvPr id="8" name="TextBox 19"/>
          <p:cNvSpPr txBox="1"/>
          <p:nvPr/>
        </p:nvSpPr>
        <p:spPr>
          <a:xfrm>
            <a:off x="5772150" y="4608513"/>
            <a:ext cx="588963" cy="582612"/>
          </a:xfrm>
          <a:prstGeom prst="rect">
            <a:avLst/>
          </a:prstGeom>
          <a:noFill/>
          <a:ln w="9525">
            <a:noFill/>
          </a:ln>
        </p:spPr>
        <p:txBody>
          <a:bodyPr wrap="none" lIns="91425" tIns="45712" rIns="91425" bIns="45712">
            <a:spAutoFit/>
          </a:bodyPr>
          <a:p>
            <a:pPr eaLnBrk="1" hangingPunct="1"/>
            <a:r>
              <a:rPr lang="zh-CN" altLang="en-US" sz="3200" b="1" dirty="0">
                <a:solidFill>
                  <a:srgbClr val="00B0F0"/>
                </a:solidFill>
                <a:latin typeface="微软雅黑" panose="020B0503020204020204" pitchFamily="34" charset="-122"/>
                <a:ea typeface="微软雅黑" panose="020B0503020204020204" pitchFamily="34" charset="-122"/>
              </a:rPr>
              <a:t>题</a:t>
            </a:r>
            <a:endParaRPr lang="zh-CN" altLang="en-US" sz="32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35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600"/>
                                        <p:tgtEl>
                                          <p:spTgt spid="1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250"/>
                                        <p:tgtEl>
                                          <p:spTgt spid="14"/>
                                        </p:tgtEl>
                                      </p:cBhvr>
                                    </p:animEffect>
                                  </p:childTnLst>
                                </p:cTn>
                              </p:par>
                            </p:childTnLst>
                          </p:cTn>
                        </p:par>
                        <p:par>
                          <p:cTn id="51" fill="hold">
                            <p:stCondLst>
                              <p:cond delay="5000"/>
                            </p:stCondLst>
                            <p:childTnLst>
                              <p:par>
                                <p:cTn id="52" presetID="21" presetClass="entr" presetSubtype="1"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heel(1)">
                                      <p:cBhvr>
                                        <p:cTn id="54" dur="1000"/>
                                        <p:tgtEl>
                                          <p:spTgt spid="15"/>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6500"/>
                            </p:stCondLst>
                            <p:childTnLst>
                              <p:par>
                                <p:cTn id="60" presetID="1"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26" presetClass="emph" presetSubtype="0" fill="hold" grpId="1" nodeType="withEffect">
                                  <p:stCondLst>
                                    <p:cond delay="0"/>
                                  </p:stCondLst>
                                  <p:childTnLst>
                                    <p:animEffect transition="out" filter="fade">
                                      <p:cBhvr>
                                        <p:cTn id="63" dur="500" tmFilter="0, 0; .2, .5; .8, .5; 1, 0"/>
                                        <p:tgtEl>
                                          <p:spTgt spid="9"/>
                                        </p:tgtEl>
                                      </p:cBhvr>
                                    </p:animEffect>
                                    <p:animScale>
                                      <p:cBhvr>
                                        <p:cTn id="64" dur="250" autoRev="1" fill="hold"/>
                                        <p:tgtEl>
                                          <p:spTgt spid="9"/>
                                        </p:tgtEl>
                                      </p:cBhvr>
                                      <p:by x="105000" y="105000"/>
                                    </p:animScale>
                                  </p:childTnLst>
                                </p:cTn>
                              </p:par>
                              <p:par>
                                <p:cTn id="65" presetID="22" presetClass="entr" presetSubtype="8"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5" grpId="0" bldLvl="0" animBg="1"/>
      <p:bldP spid="5" grpId="1" bldLvl="0" animBg="1"/>
      <p:bldP spid="7" grpId="0"/>
      <p:bldP spid="9" grpId="0" bldLvl="0" animBg="1"/>
      <p:bldP spid="9" grpId="1" bldLvl="0" animBg="1"/>
      <p:bldP spid="10" grpId="0"/>
      <p:bldP spid="11" grpId="0" bldLvl="0" animBg="1"/>
      <p:bldP spid="11" grpId="1" bldLvl="0" animBg="1"/>
      <p:bldP spid="12" grpId="0"/>
      <p:bldP spid="18"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1135" y="1052830"/>
            <a:ext cx="11676380" cy="5398135"/>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抓住文章中心词，首尾呼应，主题升华</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4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A. 画龙点睛式：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Being honest</a:t>
            </a:r>
            <a:r>
              <a:rPr lang="en-US" altLang="zh-CN" sz="2000">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not only helped him win others’ trust but also made new friends in this new school, a brand new life beginning to unfold before him. 诚实不仅让他获得了别人的信任，也让他在这所新学校结识了新朋友，一个全新的生活开始在他面前铺开。</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Not until then did Fahad realize that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not everyone is a loser</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Honesty, a significant spirit in evernyone's soul, can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let you up</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直到那时，法哈德才意识到，不是每个人都是失败者。诚实，是每个人灵魂中的重要精神，可以让你振作起来。</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B.环境描写烘托式：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Bathed in the warm noon sunshine, Asad couldn’t help smiling, glad that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his simple honesty was rewarded with such a large circle of nice friends</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沐浴在中午温暖的阳光下，阿萨德不禁微笑，很高兴他朴素的诚实收获了这么大帮的朋友!</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Fahad treated Asad a lunch,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You deserve it, honest boy</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The whole room bathed in happiness, with air being sweet. 法哈德请阿萨德吃了一顿午餐，“你应得的，诚实的孩子。”整个房间沐浴在幸福之中，空气清新。</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9380" y="1184910"/>
            <a:ext cx="11676380" cy="4613275"/>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抓住文章中心词，首尾呼应，主题升华</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4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C. 展望未来式：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With more friends around, Asad was convinced that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a brand new life based on honesty</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was waiting for him to explore, embrace and enjoy.有了更多的朋友，阿萨德确信一个基于诚实的全新生活正等着他去探索、拥抱和享受。</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D.回首反思式：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Looking back, Asad congratulated himself on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making the right decision</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which helped him turn over a chapter of life. 回首往事，阿萨德庆幸自己做出了正确的决定，这帮助他翻过了人生的一个篇章。</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3060"/>
              </a:lnSpc>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E.自然结局式：</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By</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being honest and saying the truth</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not only did Asad get some money to buy lunch when Fahad lent him some, but he was also able to make new friends. Fahad’s life simultaneously changed with all his arrogance sinking without trace and he learned an important lesson that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“Honesty won’t let you down.”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通过诚实和讲真话，阿萨德不仅得到了一些法哈借给他的钱去买午餐，他也能够结交新朋友。法哈德的生活同时改变了，他所有的傲慢消失得无影无踪，他学到了重要的一课，那就是“诚实不会让你失望。”</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9380" y="980440"/>
            <a:ext cx="11676380" cy="4972050"/>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突出心理、动作和神态描写</a:t>
            </a:r>
            <a:r>
              <a:rPr 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内心纠结</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fontAlgn="auto">
              <a:lnSpc>
                <a:spcPts val="3460"/>
              </a:lnSpc>
              <a:buFont typeface="Wingdings" panose="05000000000000000000" charset="0"/>
              <a:buChar char="Ø"/>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However,</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another voice</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popped up,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urging him</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to give it back to Fahad, which made him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feel torn</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“I should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fontAlgn="auto">
              <a:lnSpc>
                <a:spcPts val="3460"/>
              </a:lnSpc>
              <a:buFont typeface="Wingdings" panose="05000000000000000000" charset="0"/>
              <a:buNone/>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never keep the wallet at the cost of my honesty, and Fahad would be extremely embarrassed without any money in the presence of so many classmates!” Asad convinced himself.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fontAlgn="auto">
              <a:lnSpc>
                <a:spcPts val="3460"/>
              </a:lnSpc>
              <a:buFont typeface="Wingdings" panose="05000000000000000000" charset="0"/>
              <a:buNone/>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然而，另一个声音响起来，敦促他把它还给法哈德，这让他感到很痛苦。“我不应该以我的诚实为代价来保存钱包，而法赫德在那么多同学面前身无分文会感到非常尴尬!”阿萨德说服了自己。</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lgn="l" fontAlgn="auto">
              <a:lnSpc>
                <a:spcPts val="3460"/>
              </a:lnSpc>
              <a:buFont typeface="Wingdings" panose="05000000000000000000" charset="0"/>
              <a:buChar char="Ø"/>
            </a:pP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So thrilled and afraid was he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that he couldn't pay attention to the teacher the moment he touched the wallet.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fontAlgn="auto">
              <a:lnSpc>
                <a:spcPts val="3460"/>
              </a:lnSpc>
              <a:buFont typeface="Wingdings" panose="05000000000000000000" charset="0"/>
              <a:buNone/>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Only the money can capture his attention.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"You were a loser!"</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a voice hovering over Asad's head.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Suddently,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it dawned on him that</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he was wrong and </a:t>
            </a:r>
            <a:r>
              <a:rPr lang="en-US" altLang="zh-CN" sz="2000">
                <a:solidFill>
                  <a:schemeClr val="accent6">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he was a really loser now. </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fontAlgn="auto">
              <a:lnSpc>
                <a:spcPts val="3460"/>
              </a:lnSpc>
              <a:buFont typeface="Wingdings" panose="05000000000000000000" charset="0"/>
              <a:buNone/>
            </a:pP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他是如此的激动和害怕，以至于一碰到钱包他就不能注意到老师。只有钱才能吸引他的注意力。“你是个失败者!”一个声音在阿萨德的头上盘旋。突然，他意识到他错了，他现在是一个真正的失败者。</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9380" y="980440"/>
            <a:ext cx="11676380" cy="5459730"/>
          </a:xfrm>
          <a:prstGeom prst="rect">
            <a:avLst/>
          </a:prstGeom>
          <a:solidFill>
            <a:srgbClr val="1A2D44"/>
          </a:solidFill>
        </p:spPr>
        <p:txBody>
          <a:bodyPr wrap="square" rtlCol="0">
            <a:spAutoFit/>
          </a:bodyPr>
          <a:p>
            <a:pPr algn="l" fontAlgn="auto">
              <a:lnSpc>
                <a:spcPts val="3460"/>
              </a:lnSpc>
            </a:pP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写作微技能: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高分开头，吸引眼球</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fontAlgn="auto">
              <a:lnSpc>
                <a:spcPts val="2560"/>
              </a:lnSpc>
              <a:buFont typeface="Wingdings" panose="05000000000000000000" charset="0"/>
              <a:buChar char="Ø"/>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分词A participle (-ing or--ed) : </a:t>
            </a:r>
            <a:r>
              <a:rPr lang="en-US" altLang="zh-CN" sz="2000" i="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At first, Asad wanted to keep it a secret and punished Fahad.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Having confirmed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that no one was there, he quickly took out some money and put the wallet into his pocket with his heart bumping fiercely. It was the first time that he had felt so frightened. 在确认没有人后，他迅速掏出一些钱，把钱包放进口袋里，心猛地一跳。这是他第一次感到如此害怕。</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lgn="l" fontAlgn="auto">
              <a:lnSpc>
                <a:spcPts val="2560"/>
              </a:lnSpc>
              <a:buFont typeface="Wingdings" panose="05000000000000000000" charset="0"/>
              <a:buChar char="Ø"/>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独立主格结构: </a:t>
            </a:r>
            <a:r>
              <a:rPr lang="en-US" altLang="zh-CN" sz="2000" i="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At first, Asad wanted to keep it a secret and punished Fahad.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Excitement mingled with nervousness</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he put the wallet into his pocket swiftly for the fear that someone might see it虚拟语气. 兴奋夹杂着紧张，他迅速地把钱包放进口袋里，生怕有人看见。</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lgn="l" fontAlgn="auto">
              <a:lnSpc>
                <a:spcPts val="2560"/>
              </a:lnSpc>
              <a:buFont typeface="Wingdings" panose="05000000000000000000" charset="0"/>
              <a:buChar char="Ø"/>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精彩对话+比喻：</a:t>
            </a:r>
            <a:r>
              <a:rPr lang="en-US" altLang="zh-CN" sz="2000" i="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Then Fahad said,"Why are you giving it back?" </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My conscience didn't allow me to keep it. Although you laughed at me, I should be honest to whoever you are</a:t>
            </a:r>
            <a:r>
              <a:rPr lang="en-US" altLang="zh-CN" sz="2000">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At that moment, a beam of sunlight shone into the room, </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brightening their heart and warming their souls</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“我的良心不允许我保留它。虽然你嘲笑我，但我应该对你诚实，不管你是谁。”就在那一刻，一束阳光照进了房间，照亮了他们的心，温暖了他们的灵魂。</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lgn="l" fontAlgn="auto">
              <a:lnSpc>
                <a:spcPts val="2560"/>
              </a:lnSpc>
              <a:buFont typeface="Wingdings" panose="05000000000000000000" charset="0"/>
              <a:buChar char="Ø"/>
            </a:pPr>
            <a:r>
              <a:rPr lang="en-US" altLang="zh-CN" sz="2000" b="1">
                <a:solidFill>
                  <a:srgbClr val="FFFF00"/>
                </a:solidFill>
                <a:latin typeface="Times New Roman" panose="02020603050405020304" pitchFamily="18" charset="0"/>
                <a:ea typeface="宋体" panose="02010600030101010101" pitchFamily="2" charset="-122"/>
                <a:cs typeface="Times New Roman" panose="02020603050405020304" pitchFamily="18" charset="0"/>
                <a:sym typeface="+mn-ea"/>
              </a:rPr>
              <a:t>虚拟语气: </a:t>
            </a:r>
            <a:r>
              <a:rPr lang="en-US" altLang="zh-CN" sz="2000" i="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At first, Asad wanted to keep it a secret and punished Fahad.</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“He deserves the punishment!” Asad thought to herself with rage. “</a:t>
            </a:r>
            <a:r>
              <a:rPr lang="en-US" altLang="zh-CN" sz="2000" u="sng">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Had he not laughed at me, I would certainly return it to him right away.</a:t>
            </a:r>
            <a:r>
              <a:rPr lang="en-US" altLang="zh-CN" sz="2000" u="sng" baseline="-25000">
                <a:solidFill>
                  <a:schemeClr val="accent6">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错综时间虚拟句+倒装</a:t>
            </a:r>
            <a:r>
              <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“他活该!”阿萨德愤怒地想。“要不是他嘲笑我，我一定马上还给他。”</a:t>
            </a:r>
            <a:endParaRPr lang="en-US" altLang="zh-CN" sz="20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4" name="组合 13"/>
          <p:cNvGrpSpPr/>
          <p:nvPr/>
        </p:nvGrpSpPr>
        <p:grpSpPr>
          <a:xfrm rot="11400000">
            <a:off x="27306" y="777409"/>
            <a:ext cx="1007533" cy="702735"/>
            <a:chOff x="4672013" y="2482850"/>
            <a:chExt cx="755650" cy="527051"/>
          </a:xfrm>
          <a:solidFill>
            <a:srgbClr val="00B0F0"/>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solidFill>
                <a:srgbClr val="FFFF00"/>
              </a:solidFill>
            </a:ln>
          </p:spPr>
          <p:txBody>
            <a:bodyPr vert="horz" wrap="square" lIns="121920" tIns="60960" rIns="121920" bIns="60960" numCol="1" anchor="t" anchorCtr="0" compatLnSpc="1">
              <a:scene3d>
                <a:camera prst="orthographicFront"/>
                <a:lightRig rig="threePt" dir="t"/>
              </a:scene3d>
              <a:sp3d contourW="12700"/>
            </a:bodyPr>
            <a:p>
              <a:endParaRPr lang="zh-CN" altLang="en-US"/>
            </a:p>
          </p:txBody>
        </p:sp>
      </p:grpSp>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5" presetClass="entr" presetSubtype="0" fill="hold" nodeType="withEffect">
                                  <p:stCondLst>
                                    <p:cond delay="1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300"/>
                                        <p:tgtEl>
                                          <p:spTgt spid="14"/>
                                        </p:tgtEl>
                                      </p:cBhvr>
                                    </p:animEffect>
                                    <p:anim calcmode="lin" valueType="num">
                                      <p:cBhvr>
                                        <p:cTn id="11" dur="5300" fill="hold"/>
                                        <p:tgtEl>
                                          <p:spTgt spid="14"/>
                                        </p:tgtEl>
                                        <p:attrNameLst>
                                          <p:attrName>style.rotation</p:attrName>
                                        </p:attrNameLst>
                                      </p:cBhvr>
                                      <p:tavLst>
                                        <p:tav tm="0">
                                          <p:val>
                                            <p:fltVal val="720"/>
                                          </p:val>
                                        </p:tav>
                                        <p:tav tm="100000">
                                          <p:val>
                                            <p:fltVal val="0"/>
                                          </p:val>
                                        </p:tav>
                                      </p:tavLst>
                                    </p:anim>
                                    <p:anim calcmode="lin" valueType="num">
                                      <p:cBhvr>
                                        <p:cTn id="12" dur="5300" fill="hold"/>
                                        <p:tgtEl>
                                          <p:spTgt spid="14"/>
                                        </p:tgtEl>
                                        <p:attrNameLst>
                                          <p:attrName>ppt_h</p:attrName>
                                        </p:attrNameLst>
                                      </p:cBhvr>
                                      <p:tavLst>
                                        <p:tav tm="0">
                                          <p:val>
                                            <p:fltVal val="0"/>
                                          </p:val>
                                        </p:tav>
                                        <p:tav tm="100000">
                                          <p:val>
                                            <p:strVal val="#ppt_h"/>
                                          </p:val>
                                        </p:tav>
                                      </p:tavLst>
                                    </p:anim>
                                    <p:anim calcmode="lin" valueType="num">
                                      <p:cBhvr>
                                        <p:cTn id="13" dur="53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894715" y="44450"/>
            <a:ext cx="11475085" cy="768350"/>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高考预测</a:t>
            </a:r>
            <a:r>
              <a:rPr lang="en-US" altLang="zh-CN"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dirty="0">
                <a:solidFill>
                  <a:srgbClr val="FFFF00"/>
                </a:solidFill>
                <a:latin typeface="微软雅黑" panose="020B0503020204020204" pitchFamily="34" charset="-122"/>
                <a:ea typeface="微软雅黑" panose="020B0503020204020204" pitchFamily="34" charset="-122"/>
                <a:sym typeface="Arial" panose="020B0604020202020204" pitchFamily="34" charset="0"/>
              </a:rPr>
              <a:t>人与自我；人与社会</a:t>
            </a: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（学校篇：诚实做人）</a:t>
            </a:r>
            <a:endPar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l"/>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202</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山水联盟考试“Honesty Won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t  Let You Down</a:t>
            </a:r>
            <a:r>
              <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诚实不会让你失望”</a:t>
            </a:r>
            <a:endPar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616315" y="0"/>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pic>
        <p:nvPicPr>
          <p:cNvPr id="5" name="图片 4" descr="搜狗截图20210526205720"/>
          <p:cNvPicPr>
            <a:picLocks noChangeAspect="1"/>
          </p:cNvPicPr>
          <p:nvPr/>
        </p:nvPicPr>
        <p:blipFill>
          <a:blip r:embed="rId3"/>
          <a:stretch>
            <a:fillRect/>
          </a:stretch>
        </p:blipFill>
        <p:spPr>
          <a:xfrm>
            <a:off x="337820" y="942975"/>
            <a:ext cx="11482070" cy="5588635"/>
          </a:xfrm>
          <a:prstGeom prst="rect">
            <a:avLst/>
          </a:prstGeom>
          <a:ln>
            <a:solidFill>
              <a:srgbClr val="00B0F0"/>
            </a:solidFill>
          </a:ln>
        </p:spPr>
      </p:pic>
      <p:sp>
        <p:nvSpPr>
          <p:cNvPr id="12" name="文本框 11"/>
          <p:cNvSpPr txBox="1"/>
          <p:nvPr/>
        </p:nvSpPr>
        <p:spPr>
          <a:xfrm>
            <a:off x="528320" y="3130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-4</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87955" y="-3915410"/>
            <a:ext cx="14812645" cy="10326370"/>
          </a:xfrm>
          <a:prstGeom prst="rect">
            <a:avLst/>
          </a:prstGeom>
          <a:effectLst/>
        </p:spPr>
      </p:pic>
      <p:sp>
        <p:nvSpPr>
          <p:cNvPr id="3" name="文本框 2"/>
          <p:cNvSpPr txBox="1"/>
          <p:nvPr/>
        </p:nvSpPr>
        <p:spPr>
          <a:xfrm>
            <a:off x="551048" y="260619"/>
            <a:ext cx="11146221" cy="1200329"/>
          </a:xfrm>
          <a:prstGeom prst="rect">
            <a:avLst/>
          </a:prstGeom>
          <a:noFill/>
        </p:spPr>
        <p:txBody>
          <a:bodyPr wrap="square" rtlCol="0">
            <a:spAutoFit/>
          </a:bodyPr>
          <a:p>
            <a:r>
              <a:rPr lang="zh-CN" altLang="en-US" sz="4000" b="1" dirty="0">
                <a:solidFill>
                  <a:srgbClr val="FFFF00"/>
                </a:solidFill>
                <a:latin typeface="Adobe 黑体 Std R" panose="020B0400000000000000" pitchFamily="34" charset="-122"/>
                <a:ea typeface="Adobe 黑体 Std R" panose="020B0400000000000000" pitchFamily="34" charset="-122"/>
              </a:rPr>
              <a:t>奇迹总在拼搏之后；成功蕴于进取之中。</a:t>
            </a:r>
            <a:endParaRPr lang="en-US" altLang="zh-CN" sz="4000" b="1" dirty="0">
              <a:solidFill>
                <a:srgbClr val="FFFF00"/>
              </a:solidFill>
              <a:latin typeface="Adobe 黑体 Std R" panose="020B0400000000000000" pitchFamily="34" charset="-122"/>
              <a:ea typeface="Adobe 黑体 Std R" panose="020B0400000000000000" pitchFamily="34" charset="-122"/>
            </a:endParaRPr>
          </a:p>
          <a:p>
            <a:r>
              <a:rPr lang="en-US" altLang="zh-CN" sz="3200" b="1" dirty="0">
                <a:solidFill>
                  <a:srgbClr val="FFFF00"/>
                </a:solidFill>
              </a:rPr>
              <a:t>                                       ——</a:t>
            </a:r>
            <a:r>
              <a:rPr lang="zh-CN" altLang="en-US" sz="3200" b="1" dirty="0">
                <a:solidFill>
                  <a:srgbClr val="FFFF00"/>
                </a:solidFill>
              </a:rPr>
              <a:t>“溯恩高中英语”寄语高三考生</a:t>
            </a:r>
            <a:endParaRPr lang="zh-CN" altLang="en-US" sz="3200" b="1" dirty="0">
              <a:solidFill>
                <a:srgbClr val="FFFF00"/>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 y="1628775"/>
            <a:ext cx="12292330" cy="4053205"/>
          </a:xfrm>
          <a:prstGeom prst="rect">
            <a:avLst/>
          </a:prstGeom>
        </p:spPr>
      </p:pic>
      <p:sp>
        <p:nvSpPr>
          <p:cNvPr id="10" name="WordArt 2"/>
          <p:cNvSpPr>
            <a:spLocks noChangeArrowheads="1" noChangeShapeType="1"/>
          </p:cNvSpPr>
          <p:nvPr/>
        </p:nvSpPr>
        <p:spPr bwMode="auto">
          <a:xfrm>
            <a:off x="717331" y="4191138"/>
            <a:ext cx="7696200" cy="2743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46264"/>
              </a:avLst>
            </a:prstTxWarp>
          </a:bodyPr>
          <a:p>
            <a:pPr algn="ctr" fontAlgn="base">
              <a:spcBef>
                <a:spcPct val="0"/>
              </a:spcBef>
              <a:spcAft>
                <a:spcPct val="0"/>
              </a:spcAft>
              <a:buFont typeface="Arial" panose="020B0604020202020204" pitchFamily="34" charset="0"/>
              <a:buNone/>
            </a:pPr>
            <a:r>
              <a:rPr lang="en-US" altLang="zh-CN" sz="3600" b="1" dirty="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Arial" panose="020B0604020202020204" pitchFamily="34" charset="0"/>
                <a:cs typeface="Arial" panose="020B0604020202020204" pitchFamily="34" charset="0"/>
              </a:rPr>
              <a:t>Wish you success!</a:t>
            </a:r>
            <a:endParaRPr lang="zh-CN" altLang="en-US" sz="3600" b="1" dirty="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8" presetClass="emph" presetSubtype="0" fill="hold" grpId="0" nodeType="withEffect">
                                  <p:stCondLst>
                                    <p:cond delay="0"/>
                                  </p:stCondLst>
                                  <p:childTnLst>
                                    <p:animRot by="21600000">
                                      <p:cBhvr>
                                        <p:cTn id="9"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9714" y="1485400"/>
            <a:ext cx="5976664" cy="2938145"/>
          </a:xfrm>
          <a:prstGeom prst="rect">
            <a:avLst/>
          </a:prstGeom>
          <a:noFill/>
        </p:spPr>
        <p:txBody>
          <a:bodyPr wrap="square" rtlCol="0">
            <a:spAutoFit/>
          </a:bodyPr>
          <a:p>
            <a:pPr>
              <a:lnSpc>
                <a:spcPts val="3700"/>
              </a:lnSpc>
            </a:pPr>
            <a:r>
              <a:rPr lang="zh-CN" altLang="en-US" sz="2400" b="1" dirty="0">
                <a:solidFill>
                  <a:sysClr val="window" lastClr="FFFFFF"/>
                </a:solidFill>
              </a:rPr>
              <a:t>① 以人物活动为接应点</a:t>
            </a:r>
            <a:endParaRPr lang="en-US" altLang="zh-CN" sz="2400" b="1" dirty="0">
              <a:solidFill>
                <a:sysClr val="window" lastClr="FFFFFF"/>
              </a:solidFill>
            </a:endParaRPr>
          </a:p>
          <a:p>
            <a:pPr>
              <a:lnSpc>
                <a:spcPts val="3700"/>
              </a:lnSpc>
            </a:pPr>
            <a:r>
              <a:rPr lang="en-US" altLang="zh-CN" sz="2400" b="1" dirty="0">
                <a:solidFill>
                  <a:srgbClr val="00B0F0"/>
                </a:solidFill>
              </a:rPr>
              <a:t>                           ——</a:t>
            </a:r>
            <a:r>
              <a:rPr lang="zh-CN" altLang="en-US" sz="2400" b="1" dirty="0">
                <a:solidFill>
                  <a:srgbClr val="00B0F0"/>
                </a:solidFill>
              </a:rPr>
              <a:t>性格冲突、内心矛盾</a:t>
            </a:r>
            <a:endParaRPr lang="en-US" altLang="zh-CN" sz="2400" b="1" dirty="0">
              <a:solidFill>
                <a:srgbClr val="00B0F0"/>
              </a:solidFill>
            </a:endParaRPr>
          </a:p>
          <a:p>
            <a:pPr>
              <a:lnSpc>
                <a:spcPts val="3700"/>
              </a:lnSpc>
            </a:pPr>
            <a:r>
              <a:rPr lang="zh-CN" altLang="en-US" sz="2400" b="1" dirty="0">
                <a:solidFill>
                  <a:sysClr val="window" lastClr="FFFFFF"/>
                </a:solidFill>
              </a:rPr>
              <a:t>②以情节发展为接应点</a:t>
            </a:r>
            <a:endParaRPr lang="zh-CN" altLang="en-US" sz="2400" b="1" dirty="0">
              <a:solidFill>
                <a:sysClr val="window" lastClr="FFFFFF"/>
              </a:solidFill>
            </a:endParaRPr>
          </a:p>
          <a:p>
            <a:pPr>
              <a:lnSpc>
                <a:spcPts val="3700"/>
              </a:lnSpc>
            </a:pPr>
            <a:r>
              <a:rPr lang="en-US" altLang="zh-CN" sz="2400" b="1" dirty="0">
                <a:solidFill>
                  <a:srgbClr val="00B0F0"/>
                </a:solidFill>
              </a:rPr>
              <a:t>                            ——</a:t>
            </a:r>
            <a:r>
              <a:rPr lang="zh-CN" altLang="en-US" sz="2400" b="1" dirty="0">
                <a:solidFill>
                  <a:srgbClr val="00B0F0"/>
                </a:solidFill>
              </a:rPr>
              <a:t>矛盾悬念</a:t>
            </a:r>
            <a:r>
              <a:rPr lang="en-US" altLang="zh-CN" sz="2400" b="1" dirty="0">
                <a:solidFill>
                  <a:srgbClr val="00B0F0"/>
                </a:solidFill>
              </a:rPr>
              <a:t> </a:t>
            </a:r>
            <a:r>
              <a:rPr lang="zh-CN" altLang="en-US" sz="2400" b="1" dirty="0">
                <a:solidFill>
                  <a:srgbClr val="00B0F0"/>
                </a:solidFill>
              </a:rPr>
              <a:t>，有效解决</a:t>
            </a:r>
            <a:r>
              <a:rPr lang="en-US" altLang="zh-CN" sz="2400" b="1" dirty="0">
                <a:solidFill>
                  <a:srgbClr val="00B0F0"/>
                </a:solidFill>
              </a:rPr>
              <a:t>         </a:t>
            </a:r>
            <a:endParaRPr lang="en-US" altLang="zh-CN" sz="2400" b="1" dirty="0">
              <a:solidFill>
                <a:srgbClr val="00B0F0"/>
              </a:solidFill>
            </a:endParaRPr>
          </a:p>
          <a:p>
            <a:pPr>
              <a:lnSpc>
                <a:spcPts val="3700"/>
              </a:lnSpc>
            </a:pPr>
            <a:r>
              <a:rPr lang="zh-CN" altLang="en-US" sz="2400" b="1" dirty="0">
                <a:solidFill>
                  <a:sysClr val="window" lastClr="FFFFFF"/>
                </a:solidFill>
              </a:rPr>
              <a:t>③以环境描写为接应点</a:t>
            </a:r>
            <a:endParaRPr lang="en-US" altLang="zh-CN" sz="2400" b="1" dirty="0">
              <a:solidFill>
                <a:sysClr val="window" lastClr="FFFFFF"/>
              </a:solidFill>
            </a:endParaRPr>
          </a:p>
          <a:p>
            <a:pPr>
              <a:lnSpc>
                <a:spcPts val="3700"/>
              </a:lnSpc>
            </a:pPr>
            <a:r>
              <a:rPr lang="en-US" altLang="zh-CN" sz="2400" b="1" dirty="0">
                <a:solidFill>
                  <a:sysClr val="window" lastClr="FFFFFF"/>
                </a:solidFill>
              </a:rPr>
              <a:t>                             </a:t>
            </a:r>
            <a:r>
              <a:rPr lang="en-US" altLang="zh-CN" sz="2400" b="1" dirty="0">
                <a:solidFill>
                  <a:srgbClr val="00B0F0"/>
                </a:solidFill>
              </a:rPr>
              <a:t>——</a:t>
            </a:r>
            <a:r>
              <a:rPr lang="zh-CN" altLang="en-US" sz="2400" b="1" dirty="0">
                <a:solidFill>
                  <a:srgbClr val="00B0F0"/>
                </a:solidFill>
              </a:rPr>
              <a:t>环境相同，心境不同</a:t>
            </a:r>
            <a:endParaRPr lang="zh-CN" altLang="en-US" sz="2400" b="1" dirty="0">
              <a:solidFill>
                <a:srgbClr val="00B0F0"/>
              </a:solidFill>
            </a:endParaRPr>
          </a:p>
        </p:txBody>
      </p:sp>
      <p:sp>
        <p:nvSpPr>
          <p:cNvPr id="2" name="标注: 左箭头 3"/>
          <p:cNvSpPr/>
          <p:nvPr/>
        </p:nvSpPr>
        <p:spPr>
          <a:xfrm>
            <a:off x="7392035" y="802005"/>
            <a:ext cx="4523740" cy="2914015"/>
          </a:xfrm>
          <a:prstGeom prst="leftArrowCallout">
            <a:avLst>
              <a:gd name="adj1" fmla="val 45534"/>
              <a:gd name="adj2" fmla="val 37255"/>
              <a:gd name="adj3" fmla="val 25000"/>
              <a:gd name="adj4" fmla="val 71801"/>
            </a:avLst>
          </a:prstGeom>
          <a:solidFill>
            <a:srgbClr val="FAC14D"/>
          </a:solidFill>
          <a:ln w="25400" cap="flat" cmpd="sng" algn="ctr">
            <a:noFill/>
            <a:prstDash val="solid"/>
          </a:ln>
          <a:effectLst/>
        </p:spPr>
        <p:txBody>
          <a:bodyPr rtlCol="0" anchor="ctr"/>
          <a:p>
            <a:pPr algn="ctr">
              <a:lnSpc>
                <a:spcPts val="3700"/>
              </a:lnSpc>
            </a:pPr>
            <a:r>
              <a:rPr lang="en-US" altLang="zh-CN" sz="2400" b="1" dirty="0">
                <a:solidFill>
                  <a:srgbClr val="FF0000"/>
                </a:solidFill>
              </a:rPr>
              <a:t>Appealing Endings?</a:t>
            </a:r>
            <a:endParaRPr lang="en-US" altLang="zh-CN" sz="2400" b="1" dirty="0">
              <a:solidFill>
                <a:srgbClr val="FF0000"/>
              </a:solidFill>
            </a:endParaRPr>
          </a:p>
          <a:p>
            <a:pPr algn="ctr">
              <a:lnSpc>
                <a:spcPts val="3700"/>
              </a:lnSpc>
            </a:pPr>
            <a:r>
              <a:rPr lang="zh-CN" altLang="en-US" sz="2400" b="1" dirty="0">
                <a:solidFill>
                  <a:sysClr val="windowText" lastClr="000000"/>
                </a:solidFill>
              </a:rPr>
              <a:t>合情合理，出人意料</a:t>
            </a:r>
            <a:endParaRPr lang="zh-CN" altLang="en-US" sz="2400" b="1" dirty="0">
              <a:solidFill>
                <a:sysClr val="windowText" lastClr="000000"/>
              </a:solidFill>
            </a:endParaRPr>
          </a:p>
          <a:p>
            <a:pPr algn="ctr">
              <a:lnSpc>
                <a:spcPts val="3700"/>
              </a:lnSpc>
            </a:pPr>
            <a:r>
              <a:rPr lang="zh-CN" altLang="en-US" sz="2400" b="1" dirty="0">
                <a:solidFill>
                  <a:sysClr val="windowText" lastClr="000000"/>
                </a:solidFill>
              </a:rPr>
              <a:t>寓情于景，情景交融</a:t>
            </a:r>
            <a:endParaRPr lang="zh-CN" altLang="en-US" sz="2400" b="1" dirty="0">
              <a:solidFill>
                <a:sysClr val="windowText" lastClr="000000"/>
              </a:solidFill>
            </a:endParaRPr>
          </a:p>
          <a:p>
            <a:pPr algn="ctr">
              <a:lnSpc>
                <a:spcPts val="3700"/>
              </a:lnSpc>
            </a:pPr>
            <a:r>
              <a:rPr lang="zh-CN" altLang="en-US" sz="2400" b="1" dirty="0">
                <a:solidFill>
                  <a:sysClr val="windowText" lastClr="000000"/>
                </a:solidFill>
              </a:rPr>
              <a:t>设置悬念，留白想象</a:t>
            </a:r>
            <a:endParaRPr lang="zh-CN" altLang="en-US" sz="2400" b="1" dirty="0">
              <a:solidFill>
                <a:sysClr val="windowText" lastClr="000000"/>
              </a:solidFill>
            </a:endParaRPr>
          </a:p>
          <a:p>
            <a:pPr algn="ctr">
              <a:lnSpc>
                <a:spcPts val="3700"/>
              </a:lnSpc>
            </a:pPr>
            <a:r>
              <a:rPr lang="zh-CN" altLang="en-US" sz="2400" b="1" dirty="0">
                <a:solidFill>
                  <a:sysClr val="windowText" lastClr="000000"/>
                </a:solidFill>
              </a:rPr>
              <a:t>合理推断，拔高立意</a:t>
            </a:r>
            <a:endParaRPr lang="zh-CN" altLang="en-US" sz="2400" b="1" dirty="0">
              <a:solidFill>
                <a:sysClr val="windowText" lastClr="000000"/>
              </a:solidFill>
            </a:endParaRPr>
          </a:p>
          <a:p>
            <a:pPr algn="ctr">
              <a:lnSpc>
                <a:spcPts val="3700"/>
              </a:lnSpc>
            </a:pPr>
            <a:r>
              <a:rPr lang="zh-CN" altLang="en-US" sz="2400" b="1" dirty="0">
                <a:solidFill>
                  <a:sysClr val="windowText" lastClr="000000"/>
                </a:solidFill>
              </a:rPr>
              <a:t>情感真挚，激发共鸣</a:t>
            </a:r>
            <a:endParaRPr lang="zh-CN" altLang="en-US" sz="2400" b="1" dirty="0">
              <a:solidFill>
                <a:sysClr val="windowText" lastClr="000000"/>
              </a:solidFill>
            </a:endParaRPr>
          </a:p>
        </p:txBody>
      </p:sp>
      <p:sp>
        <p:nvSpPr>
          <p:cNvPr id="8" name="右箭头 7"/>
          <p:cNvSpPr/>
          <p:nvPr/>
        </p:nvSpPr>
        <p:spPr>
          <a:xfrm>
            <a:off x="-24765" y="4004945"/>
            <a:ext cx="12280900" cy="2919730"/>
          </a:xfrm>
          <a:prstGeom prst="rightArrow">
            <a:avLst/>
          </a:prstGeom>
          <a:solidFill>
            <a:srgbClr val="FAC14D"/>
          </a:solidFill>
          <a:ln w="25400" cap="flat" cmpd="sng" algn="ctr">
            <a:noFill/>
            <a:prstDash val="solid"/>
          </a:ln>
          <a:effectLst/>
        </p:spPr>
        <p:txBody>
          <a:bodyPr rtlCol="0" anchor="ctr"/>
          <a:p>
            <a:pPr algn="l"/>
            <a:r>
              <a:rPr lang="en-US" altLang="zh-CN" sz="2400" b="1">
                <a:solidFill>
                  <a:sysClr val="windowText" lastClr="000000"/>
                </a:solidFill>
              </a:rPr>
              <a:t>     1. </a:t>
            </a:r>
            <a:r>
              <a:rPr lang="zh-CN" altLang="en-US" sz="2400" b="1">
                <a:solidFill>
                  <a:sysClr val="windowText" lastClr="000000"/>
                </a:solidFill>
              </a:rPr>
              <a:t>深谙隐喻之道，读懂言外之意；</a:t>
            </a:r>
            <a:endParaRPr lang="zh-CN" altLang="en-US" sz="2400" b="1">
              <a:solidFill>
                <a:sysClr val="windowText" lastClr="000000"/>
              </a:solidFill>
            </a:endParaRPr>
          </a:p>
          <a:p>
            <a:pPr algn="l"/>
            <a:r>
              <a:rPr lang="en-US" altLang="zh-CN" sz="2400" b="1">
                <a:solidFill>
                  <a:sysClr val="windowText" lastClr="000000"/>
                </a:solidFill>
              </a:rPr>
              <a:t>     2. </a:t>
            </a:r>
            <a:r>
              <a:rPr lang="zh-CN" altLang="en-US" sz="2400" b="1">
                <a:solidFill>
                  <a:sysClr val="windowText" lastClr="000000"/>
                </a:solidFill>
              </a:rPr>
              <a:t>主题升华即语义链的末端（神经末梢），</a:t>
            </a:r>
            <a:endParaRPr lang="zh-CN" altLang="en-US" sz="2400" b="1">
              <a:solidFill>
                <a:sysClr val="windowText" lastClr="000000"/>
              </a:solidFill>
            </a:endParaRPr>
          </a:p>
          <a:p>
            <a:pPr algn="l"/>
            <a:r>
              <a:rPr lang="zh-CN" altLang="en-US" sz="2400" b="1">
                <a:solidFill>
                  <a:sysClr val="windowText" lastClr="000000"/>
                </a:solidFill>
              </a:rPr>
              <a:t> </a:t>
            </a:r>
            <a:r>
              <a:rPr lang="en-US" altLang="zh-CN" sz="2400" b="1">
                <a:solidFill>
                  <a:sysClr val="windowText" lastClr="000000"/>
                </a:solidFill>
              </a:rPr>
              <a:t>                           </a:t>
            </a:r>
            <a:r>
              <a:rPr lang="zh-CN" altLang="en-US" sz="2400" b="1">
                <a:solidFill>
                  <a:sysClr val="windowText" lastClr="000000"/>
                </a:solidFill>
              </a:rPr>
              <a:t>是基于语境的语义延展，</a:t>
            </a:r>
            <a:r>
              <a:rPr lang="zh-CN" altLang="en-US" sz="2400" b="1">
                <a:solidFill>
                  <a:sysClr val="windowText" lastClr="000000"/>
                </a:solidFill>
                <a:sym typeface="微软雅黑" panose="020B0503020204020204" pitchFamily="34" charset="-122"/>
              </a:rPr>
              <a:t>撩拨心弦，</a:t>
            </a:r>
            <a:r>
              <a:rPr lang="zh-CN" altLang="en-US" sz="2400" b="1">
                <a:solidFill>
                  <a:sysClr val="windowText" lastClr="000000"/>
                </a:solidFill>
              </a:rPr>
              <a:t>自然舒畅，</a:t>
            </a:r>
            <a:endParaRPr lang="zh-CN" altLang="en-US" sz="2400" b="1">
              <a:solidFill>
                <a:sysClr val="windowText" lastClr="000000"/>
              </a:solidFill>
            </a:endParaRPr>
          </a:p>
          <a:p>
            <a:pPr algn="l"/>
            <a:r>
              <a:rPr lang="zh-CN" altLang="en-US" sz="2400" b="1">
                <a:solidFill>
                  <a:sysClr val="windowText" lastClr="000000"/>
                </a:solidFill>
              </a:rPr>
              <a:t> </a:t>
            </a:r>
            <a:r>
              <a:rPr lang="en-US" altLang="zh-CN" sz="2400" b="1">
                <a:solidFill>
                  <a:sysClr val="windowText" lastClr="000000"/>
                </a:solidFill>
              </a:rPr>
              <a:t>                           </a:t>
            </a:r>
            <a:r>
              <a:rPr lang="zh-CN" altLang="en-US" sz="2400" b="1">
                <a:solidFill>
                  <a:sysClr val="windowText" lastClr="000000"/>
                </a:solidFill>
              </a:rPr>
              <a:t>无需名言警句，忌脱离语境的高大上。</a:t>
            </a:r>
            <a:endParaRPr lang="zh-CN" altLang="en-US" sz="2400" b="1">
              <a:solidFill>
                <a:sysClr val="windowText" lastClr="000000"/>
              </a:solidFill>
            </a:endParaRPr>
          </a:p>
        </p:txBody>
      </p:sp>
      <p:sp>
        <p:nvSpPr>
          <p:cNvPr id="6" name="文本框 5"/>
          <p:cNvSpPr txBox="1"/>
          <p:nvPr/>
        </p:nvSpPr>
        <p:spPr>
          <a:xfrm>
            <a:off x="510540" y="287655"/>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7" grpId="0"/>
      <p:bldP spid="2" grpId="0" bldLvl="0" animBg="1"/>
      <p:bldP spid="8" grpId="0" bldLvl="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350" y="193675"/>
            <a:ext cx="504190"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601980" y="193675"/>
            <a:ext cx="292735" cy="555625"/>
          </a:xfrm>
          <a:prstGeom prst="rect">
            <a:avLst/>
          </a:prstGeom>
          <a:solidFill>
            <a:srgbClr val="23766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22606" t="40643" r="31884" b="-207"/>
          <a:stretch>
            <a:fillRect/>
          </a:stretch>
        </p:blipFill>
        <p:spPr>
          <a:xfrm flipH="1">
            <a:off x="8295005" y="5715"/>
            <a:ext cx="3961130" cy="6852285"/>
          </a:xfrm>
          <a:prstGeom prst="rect">
            <a:avLst/>
          </a:prstGeom>
          <a:effectLst/>
        </p:spPr>
      </p:pic>
      <p:sp>
        <p:nvSpPr>
          <p:cNvPr id="20" name="Rectangle 23"/>
          <p:cNvSpPr/>
          <p:nvPr/>
        </p:nvSpPr>
        <p:spPr>
          <a:xfrm rot="10800000" flipV="1">
            <a:off x="119207" y="765432"/>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4" name="文本框 3"/>
          <p:cNvSpPr txBox="1"/>
          <p:nvPr/>
        </p:nvSpPr>
        <p:spPr>
          <a:xfrm>
            <a:off x="57150" y="241300"/>
            <a:ext cx="402590" cy="460375"/>
          </a:xfrm>
          <a:prstGeom prst="rect">
            <a:avLst/>
          </a:prstGeom>
          <a:noFill/>
        </p:spPr>
        <p:txBody>
          <a:bodyPr wrap="square" rtlCol="0">
            <a:spAutoFit/>
          </a:bodyPr>
          <a:p>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911860" y="260985"/>
            <a:ext cx="9765665" cy="460375"/>
          </a:xfrm>
          <a:prstGeom prst="rect">
            <a:avLst/>
          </a:prstGeom>
          <a:noFill/>
        </p:spPr>
        <p:txBody>
          <a:bodyPr wrap="square" rtlCol="0">
            <a:spAutoFit/>
          </a:bodyPr>
          <a:lstStyle>
            <a:defPPr>
              <a:defRPr lang="zh-CN"/>
            </a:defPPr>
            <a:lvl1pPr algn="dist">
              <a:defRPr sz="6000" b="1">
                <a:solidFill>
                  <a:srgbClr val="0446C0"/>
                </a:solidFill>
                <a:latin typeface="方正清刻本悦宋简体" panose="02000000000000000000" pitchFamily="2" charset="-122"/>
                <a:ea typeface="方正清刻本悦宋简体" panose="02000000000000000000" pitchFamily="2" charset="-122"/>
              </a:defRPr>
            </a:lvl1pPr>
          </a:lstStyle>
          <a:p>
            <a:pPr algn="l"/>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捕捉原文伏笔和铺垫</a:t>
            </a:r>
            <a:r>
              <a:rPr lang="zh-CN" altLang="en-US" sz="2400" baseline="-25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（隐喻/语义链）</a:t>
            </a:r>
            <a:r>
              <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前后呼应，升华主题</a:t>
            </a:r>
            <a:endParaRPr lang="zh-CN" altLang="en-US" sz="2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390525" y="1528445"/>
            <a:ext cx="11278870" cy="1568450"/>
          </a:xfrm>
          <a:prstGeom prst="rect">
            <a:avLst/>
          </a:prstGeom>
          <a:solidFill>
            <a:srgbClr val="1A2D44"/>
          </a:solidFill>
          <a:ln>
            <a:solidFill>
              <a:schemeClr val="accent3">
                <a:lumMod val="75000"/>
              </a:schemeClr>
            </a:solidFill>
          </a:ln>
        </p:spPr>
        <p:txBody>
          <a:bodyPr wrap="square">
            <a:spAutoFit/>
          </a:bodyPr>
          <a:p>
            <a:pPr algn="l">
              <a:buClrTx/>
              <a:buSzTx/>
              <a:buFontTx/>
            </a:pPr>
            <a:r>
              <a:rPr lang="en-US" altLang="zh-CN" sz="2400" b="1" dirty="0">
                <a:solidFill>
                  <a:sysClr val="window" lastClr="FFFFFF"/>
                </a:solidFill>
              </a:rPr>
              <a:t>原文</a:t>
            </a:r>
            <a:r>
              <a:rPr lang="zh-CN" altLang="en-US" sz="2400" b="1" dirty="0">
                <a:solidFill>
                  <a:sysClr val="window" lastClr="FFFFFF"/>
                </a:solidFill>
              </a:rPr>
              <a:t>首段</a:t>
            </a:r>
            <a:r>
              <a:rPr lang="en-US" altLang="zh-CN" sz="2400" b="1" dirty="0">
                <a:solidFill>
                  <a:sysClr val="window" lastClr="FFFFFF"/>
                </a:solidFill>
              </a:rPr>
              <a:t>： I had an </a:t>
            </a:r>
            <a:r>
              <a:rPr lang="en-US" altLang="zh-CN" sz="2400" b="1" dirty="0">
                <a:solidFill>
                  <a:srgbClr val="00B0F0"/>
                </a:solidFill>
              </a:rPr>
              <a:t>interesting</a:t>
            </a:r>
            <a:r>
              <a:rPr lang="en-US" altLang="zh-CN" sz="2400" b="1" dirty="0">
                <a:solidFill>
                  <a:sysClr val="window" lastClr="FFFFFF"/>
                </a:solidFill>
              </a:rPr>
              <a:t> childhood: It was filled with </a:t>
            </a:r>
            <a:r>
              <a:rPr lang="en-US" altLang="zh-CN" sz="2400" b="1" dirty="0">
                <a:solidFill>
                  <a:srgbClr val="FFFF00"/>
                </a:solidFill>
              </a:rPr>
              <a:t>surprise and amusements</a:t>
            </a:r>
            <a:r>
              <a:rPr lang="en-US" altLang="zh-CN" sz="2400" b="1" dirty="0">
                <a:solidFill>
                  <a:sysClr val="window" lastClr="FFFFFF"/>
                </a:solidFill>
              </a:rPr>
              <a:t>, all because of my mother-loving, sweet, and </a:t>
            </a:r>
            <a:r>
              <a:rPr lang="en-US" altLang="zh-CN" sz="2400" b="1" dirty="0">
                <a:solidFill>
                  <a:srgbClr val="FF0000"/>
                </a:solidFill>
              </a:rPr>
              <a:t>yet absent-minded and forgetful.</a:t>
            </a:r>
            <a:r>
              <a:rPr lang="en-US" altLang="zh-CN" sz="2400" b="1" dirty="0">
                <a:solidFill>
                  <a:sysClr val="window" lastClr="FFFFFF"/>
                </a:solidFill>
              </a:rPr>
              <a:t> One strange family trip we took when I was eleven tells a lot about her.</a:t>
            </a:r>
            <a:r>
              <a:rPr lang="zh-CN" altLang="en-US" sz="2400" b="1" i="1">
                <a:solidFill>
                  <a:sysClr val="window" lastClr="FFFFFF"/>
                </a:solidFill>
              </a:rPr>
              <a:t>（2017年11月浙江省高考试题读后续写）</a:t>
            </a:r>
            <a:endParaRPr lang="zh-CN" altLang="en-US" sz="2400" b="1" i="1">
              <a:solidFill>
                <a:sysClr val="window" lastClr="FFFFFF"/>
              </a:solidFill>
            </a:endParaRPr>
          </a:p>
        </p:txBody>
      </p:sp>
      <p:sp>
        <p:nvSpPr>
          <p:cNvPr id="6" name="矩形 5"/>
          <p:cNvSpPr/>
          <p:nvPr/>
        </p:nvSpPr>
        <p:spPr>
          <a:xfrm>
            <a:off x="375285" y="3816985"/>
            <a:ext cx="11294110" cy="2676525"/>
          </a:xfrm>
          <a:prstGeom prst="rect">
            <a:avLst/>
          </a:prstGeom>
          <a:solidFill>
            <a:srgbClr val="1A2D44"/>
          </a:solidFill>
          <a:ln>
            <a:solidFill>
              <a:srgbClr val="00B0F0"/>
            </a:solidFill>
          </a:ln>
        </p:spPr>
        <p:txBody>
          <a:bodyPr wrap="square">
            <a:spAutoFit/>
          </a:bodyPr>
          <a:p>
            <a:r>
              <a:rPr lang="zh-CN" altLang="en-US" sz="2400" b="1" dirty="0">
                <a:solidFill>
                  <a:prstClr val="white"/>
                </a:solidFill>
              </a:rPr>
              <a:t> </a:t>
            </a:r>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sym typeface="微软雅黑" panose="020B0503020204020204" pitchFamily="34" charset="-122"/>
              </a:rPr>
              <a:t>续写</a:t>
            </a:r>
            <a:r>
              <a:rPr lang="zh-CN" alt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结尾</a:t>
            </a:r>
            <a:r>
              <a:rPr lang="zh-CN" altLang="en-US" sz="2400" b="1" dirty="0">
                <a:solidFill>
                  <a:prstClr val="white"/>
                </a:solidFill>
                <a:sym typeface="微软雅黑" panose="020B0503020204020204" pitchFamily="34" charset="-122"/>
              </a:rPr>
              <a:t>：</a:t>
            </a:r>
            <a:r>
              <a:rPr lang="zh-CN" altLang="en-US" sz="2400" b="1" dirty="0">
                <a:solidFill>
                  <a:sysClr val="window" lastClr="FFFFFF"/>
                </a:solidFill>
              </a:rPr>
              <a:t>  This </a:t>
            </a:r>
            <a:r>
              <a:rPr lang="zh-CN" altLang="en-US" sz="2400" b="1" dirty="0">
                <a:solidFill>
                  <a:srgbClr val="FFFF00"/>
                </a:solidFill>
              </a:rPr>
              <a:t>thrilling</a:t>
            </a:r>
            <a:r>
              <a:rPr lang="zh-CN" altLang="en-US" sz="2400" b="1" dirty="0">
                <a:solidFill>
                  <a:sysClr val="window" lastClr="FFFFFF"/>
                </a:solidFill>
              </a:rPr>
              <a:t>, memorable trip reminded every now and then that Mom was not all about </a:t>
            </a:r>
            <a:r>
              <a:rPr lang="zh-CN" altLang="en-US" sz="2400" b="1" dirty="0">
                <a:solidFill>
                  <a:srgbClr val="FF0000"/>
                </a:solidFill>
              </a:rPr>
              <a:t>an absent-minded, forgetful</a:t>
            </a:r>
            <a:r>
              <a:rPr lang="zh-CN" altLang="en-US" sz="2400" b="1" dirty="0">
                <a:solidFill>
                  <a:sysClr val="window" lastClr="FFFFFF"/>
                </a:solidFill>
              </a:rPr>
              <a:t> person, but was someone who was fully aware of how to </a:t>
            </a:r>
            <a:r>
              <a:rPr lang="zh-CN" altLang="en-US" sz="2400" b="1" dirty="0">
                <a:solidFill>
                  <a:srgbClr val="00B0F0"/>
                </a:solidFill>
              </a:rPr>
              <a:t>add color </a:t>
            </a:r>
            <a:r>
              <a:rPr lang="zh-CN" altLang="en-US" sz="2400" b="1" dirty="0">
                <a:solidFill>
                  <a:sysClr val="window" lastClr="FFFFFF"/>
                </a:solidFill>
              </a:rPr>
              <a:t>to daily life. It dawned on me that once we</a:t>
            </a:r>
            <a:r>
              <a:rPr lang="zh-CN" altLang="en-US" sz="2400" b="1" dirty="0">
                <a:solidFill>
                  <a:srgbClr val="00B0F0"/>
                </a:solidFill>
              </a:rPr>
              <a:t> explored</a:t>
            </a:r>
            <a:r>
              <a:rPr lang="zh-CN" altLang="en-US" sz="2400" b="1" dirty="0">
                <a:solidFill>
                  <a:sysClr val="window" lastClr="FFFFFF"/>
                </a:solidFill>
              </a:rPr>
              <a:t>, life would </a:t>
            </a:r>
            <a:r>
              <a:rPr lang="zh-CN" altLang="en-US" sz="2400" b="1" dirty="0">
                <a:solidFill>
                  <a:srgbClr val="00B0F0"/>
                </a:solidFill>
              </a:rPr>
              <a:t>embrace</a:t>
            </a:r>
            <a:r>
              <a:rPr lang="zh-CN" altLang="en-US" sz="2400" b="1" dirty="0">
                <a:solidFill>
                  <a:sysClr val="window" lastClr="FFFFFF"/>
                </a:solidFill>
              </a:rPr>
              <a:t> you.</a:t>
            </a:r>
            <a:endParaRPr lang="zh-CN" altLang="en-US" sz="2400" b="1" dirty="0">
              <a:solidFill>
                <a:sysClr val="window" lastClr="FFFFFF"/>
              </a:solidFill>
            </a:endParaRPr>
          </a:p>
          <a:p>
            <a:endParaRPr lang="zh-CN" altLang="en-US" sz="2400" b="1" dirty="0">
              <a:solidFill>
                <a:sysClr val="window" lastClr="FFFFFF"/>
              </a:solidFill>
            </a:endParaRPr>
          </a:p>
          <a:p>
            <a:r>
              <a:rPr lang="zh-CN" altLang="en-US" sz="2400" b="1" dirty="0">
                <a:solidFill>
                  <a:sysClr val="window" lastClr="FFFFFF"/>
                </a:solidFill>
              </a:rPr>
              <a:t>☝</a:t>
            </a:r>
            <a:r>
              <a:rPr sz="2400" b="1" dirty="0">
                <a:solidFill>
                  <a:srgbClr val="FF0000"/>
                </a:solidFill>
                <a:latin typeface="微软雅黑" panose="020B0503020204020204" pitchFamily="34" charset="-122"/>
                <a:ea typeface="微软雅黑" panose="020B0503020204020204" pitchFamily="34" charset="-122"/>
              </a:rPr>
              <a:t>由反求正</a:t>
            </a:r>
            <a:r>
              <a:rPr lang="zh-CN" altLang="en-US" sz="2400" dirty="0">
                <a:solidFill>
                  <a:sysClr val="window" lastClr="FFFFFF"/>
                </a:solidFill>
              </a:rPr>
              <a:t>，反弹琵琶，既回扣全文，又通过与健忘妈妈旅行的经历，感知妈妈人格魅力，人物形象反转：妈妈是一位给我们带来多彩的生活，教会我们人生道理。</a:t>
            </a:r>
            <a:endParaRPr lang="zh-CN" altLang="en-US" sz="2400" dirty="0"/>
          </a:p>
        </p:txBody>
      </p:sp>
      <p:sp>
        <p:nvSpPr>
          <p:cNvPr id="7" name="文本框 6"/>
          <p:cNvSpPr txBox="1"/>
          <p:nvPr/>
        </p:nvSpPr>
        <p:spPr>
          <a:xfrm>
            <a:off x="459793" y="864141"/>
            <a:ext cx="7560840" cy="565785"/>
          </a:xfrm>
          <a:prstGeom prst="rect">
            <a:avLst/>
          </a:prstGeom>
          <a:noFill/>
        </p:spPr>
        <p:txBody>
          <a:bodyPr wrap="square" rtlCol="0">
            <a:spAutoFit/>
          </a:bodyPr>
          <a:p>
            <a:pPr>
              <a:lnSpc>
                <a:spcPts val="3700"/>
              </a:lnSpc>
            </a:pPr>
            <a:r>
              <a:rPr lang="zh-CN" altLang="en-US"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① 以人物活动为接应点</a:t>
            </a:r>
            <a:r>
              <a:rPr lang="en-US" altLang="zh-CN"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性格冲突、内心矛盾</a:t>
            </a:r>
            <a:endParaRPr lang="en-US" altLang="zh-CN" sz="24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551180" y="287020"/>
            <a:ext cx="490220" cy="368300"/>
          </a:xfrm>
          <a:prstGeom prst="rect">
            <a:avLst/>
          </a:prstGeom>
          <a:noFill/>
        </p:spPr>
        <p:txBody>
          <a:bodyPr wrap="square" rtlCol="0">
            <a:spAutoFit/>
          </a:bodyPr>
          <a:p>
            <a:r>
              <a:rPr lang="en-US" altLang="zh-CN" b="1">
                <a:solidFill>
                  <a:srgbClr val="FFFF00"/>
                </a:solidFill>
                <a:latin typeface="微软雅黑" panose="020B0503020204020204" pitchFamily="34" charset="-122"/>
                <a:ea typeface="微软雅黑" panose="020B0503020204020204" pitchFamily="34" charset="-122"/>
              </a:rPr>
              <a:t>-2</a:t>
            </a:r>
            <a:endParaRPr lang="en-US" altLang="zh-CN" b="1">
              <a:solidFill>
                <a:srgbClr val="FFFF00"/>
              </a:solidFill>
              <a:latin typeface="微软雅黑" panose="020B0503020204020204" pitchFamily="34" charset="-122"/>
              <a:ea typeface="微软雅黑" panose="020B0503020204020204" pitchFamily="34" charset="-122"/>
            </a:endParaRPr>
          </a:p>
        </p:txBody>
      </p:sp>
      <p:cxnSp>
        <p:nvCxnSpPr>
          <p:cNvPr id="9" name="直接箭头连接符 8"/>
          <p:cNvCxnSpPr/>
          <p:nvPr/>
        </p:nvCxnSpPr>
        <p:spPr>
          <a:xfrm flipH="1">
            <a:off x="3287395" y="1844675"/>
            <a:ext cx="784860" cy="277685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079875" y="1844675"/>
            <a:ext cx="5616575" cy="2952750"/>
          </a:xfrm>
          <a:prstGeom prst="straightConnector1">
            <a:avLst/>
          </a:prstGeom>
          <a:noFill/>
          <a:ln w="41275" cap="flat" cmpd="sng" algn="ctr">
            <a:solidFill>
              <a:srgbClr val="4F81BD"/>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847850" y="1917065"/>
            <a:ext cx="2159635" cy="316801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4007485" y="1908175"/>
            <a:ext cx="5208270" cy="2025015"/>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4871720" y="2220595"/>
            <a:ext cx="2760345" cy="2144395"/>
          </a:xfrm>
          <a:prstGeom prst="straightConnector1">
            <a:avLst/>
          </a:prstGeom>
          <a:noFill/>
          <a:ln w="41275"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6" grpId="0" bldLvl="0" animBg="1"/>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10.xml><?xml version="1.0" encoding="utf-8"?>
<p:tagLst xmlns:p="http://schemas.openxmlformats.org/presentationml/2006/main">
  <p:tag name="KSO_WM_UNIT_PLACING_PICTURE_USER_VIEWPORT" val="{&quot;height&quot;:10791,&quot;width&quot;:4793}"/>
</p:tagLst>
</file>

<file path=ppt/tags/tag11.xml><?xml version="1.0" encoding="utf-8"?>
<p:tagLst xmlns:p="http://schemas.openxmlformats.org/presentationml/2006/main">
  <p:tag name="KSO_WM_UNIT_PLACING_PICTURE_USER_VIEWPORT" val="{&quot;height&quot;:10791,&quot;width&quot;:4793}"/>
</p:tagLst>
</file>

<file path=ppt/tags/tag12.xml><?xml version="1.0" encoding="utf-8"?>
<p:tagLst xmlns:p="http://schemas.openxmlformats.org/presentationml/2006/main">
  <p:tag name="KSO_WM_UNIT_PLACING_PICTURE_USER_VIEWPORT" val="{&quot;height&quot;:10791,&quot;width&quot;:4793}"/>
</p:tagLst>
</file>

<file path=ppt/tags/tag13.xml><?xml version="1.0" encoding="utf-8"?>
<p:tagLst xmlns:p="http://schemas.openxmlformats.org/presentationml/2006/main">
  <p:tag name="KSO_WM_UNIT_PLACING_PICTURE_USER_VIEWPORT" val="{&quot;height&quot;:10791,&quot;width&quot;:4793}"/>
</p:tagLst>
</file>

<file path=ppt/tags/tag14.xml><?xml version="1.0" encoding="utf-8"?>
<p:tagLst xmlns:p="http://schemas.openxmlformats.org/presentationml/2006/main">
  <p:tag name="KSO_WM_UNIT_PLACING_PICTURE_USER_VIEWPORT" val="{&quot;height&quot;:10791,&quot;width&quot;:4793}"/>
</p:tagLst>
</file>

<file path=ppt/tags/tag15.xml><?xml version="1.0" encoding="utf-8"?>
<p:tagLst xmlns:p="http://schemas.openxmlformats.org/presentationml/2006/main">
  <p:tag name="KSO_WM_UNIT_PLACING_PICTURE_USER_VIEWPORT" val="{&quot;height&quot;:10791,&quot;width&quot;:4793}"/>
</p:tagLst>
</file>

<file path=ppt/tags/tag1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17.xml><?xml version="1.0" encoding="utf-8"?>
<p:tagLst xmlns:p="http://schemas.openxmlformats.org/presentationml/2006/main">
  <p:tag name="KSO_WM_UNIT_PLACING_PICTURE_USER_VIEWPORT" val="{&quot;height&quot;:10791,&quot;width&quot;:4793}"/>
</p:tagLst>
</file>

<file path=ppt/tags/tag18.xml><?xml version="1.0" encoding="utf-8"?>
<p:tagLst xmlns:p="http://schemas.openxmlformats.org/presentationml/2006/main">
  <p:tag name="KSO_WM_UNIT_PLACING_PICTURE_USER_VIEWPORT" val="{&quot;height&quot;:10791,&quot;width&quot;:4793}"/>
</p:tagLst>
</file>

<file path=ppt/tags/tag19.xml><?xml version="1.0" encoding="utf-8"?>
<p:tagLst xmlns:p="http://schemas.openxmlformats.org/presentationml/2006/main">
  <p:tag name="KSO_WM_UNIT_PLACING_PICTURE_USER_VIEWPORT" val="{&quot;height&quot;:10791,&quot;width&quot;:4793}"/>
</p:tagLst>
</file>

<file path=ppt/tags/tag2.xml><?xml version="1.0" encoding="utf-8"?>
<p:tagLst xmlns:p="http://schemas.openxmlformats.org/presentationml/2006/main">
  <p:tag name="KSO_WM_UNIT_PLACING_PICTURE_USER_VIEWPORT" val="{&quot;height&quot;:10791,&quot;width&quot;:4793}"/>
</p:tagLst>
</file>

<file path=ppt/tags/tag20.xml><?xml version="1.0" encoding="utf-8"?>
<p:tagLst xmlns:p="http://schemas.openxmlformats.org/presentationml/2006/main">
  <p:tag name="KSO_WM_UNIT_PLACING_PICTURE_USER_VIEWPORT" val="{&quot;height&quot;:10791,&quot;width&quot;:4793}"/>
</p:tagLst>
</file>

<file path=ppt/tags/tag21.xml><?xml version="1.0" encoding="utf-8"?>
<p:tagLst xmlns:p="http://schemas.openxmlformats.org/presentationml/2006/main">
  <p:tag name="KSO_WM_UNIT_TABLE_BEAUTIFY" val="smartTable{ceecaf6f-64ad-4623-99c6-9aae1d2f6044}"/>
  <p:tag name="TABLE_ENDDRAG_ORIGIN_RECT" val="826*815"/>
  <p:tag name="TABLE_ENDDRAG_RECT" val="83*151*826*815"/>
</p:tagLst>
</file>

<file path=ppt/tags/tag22.xml><?xml version="1.0" encoding="utf-8"?>
<p:tagLst xmlns:p="http://schemas.openxmlformats.org/presentationml/2006/main">
  <p:tag name="KSO_WM_UNIT_PLACING_PICTURE_USER_VIEWPORT" val="{&quot;height&quot;:10791,&quot;width&quot;:4793}"/>
</p:tagLst>
</file>

<file path=ppt/tags/tag23.xml><?xml version="1.0" encoding="utf-8"?>
<p:tagLst xmlns:p="http://schemas.openxmlformats.org/presentationml/2006/main">
  <p:tag name="KSO_WM_UNIT_PLACING_PICTURE_USER_VIEWPORT" val="{&quot;height&quot;:10791,&quot;width&quot;:4793}"/>
</p:tagLst>
</file>

<file path=ppt/tags/tag24.xml><?xml version="1.0" encoding="utf-8"?>
<p:tagLst xmlns:p="http://schemas.openxmlformats.org/presentationml/2006/main">
  <p:tag name="KSO_WM_UNIT_PLACING_PICTURE_USER_VIEWPORT" val="{&quot;height&quot;:10791,&quot;width&quot;:4793}"/>
</p:tagLst>
</file>

<file path=ppt/tags/tag25.xml><?xml version="1.0" encoding="utf-8"?>
<p:tagLst xmlns:p="http://schemas.openxmlformats.org/presentationml/2006/main">
  <p:tag name="KSO_WM_UNIT_PLACING_PICTURE_USER_VIEWPORT" val="{&quot;height&quot;:10791,&quot;width&quot;:4793}"/>
</p:tagLst>
</file>

<file path=ppt/tags/tag26.xml><?xml version="1.0" encoding="utf-8"?>
<p:tagLst xmlns:p="http://schemas.openxmlformats.org/presentationml/2006/main">
  <p:tag name="KSO_WM_UNIT_PLACING_PICTURE_USER_VIEWPORT" val="{&quot;height&quot;:10791,&quot;width&quot;:4793}"/>
</p:tagLst>
</file>

<file path=ppt/tags/tag27.xml><?xml version="1.0" encoding="utf-8"?>
<p:tagLst xmlns:p="http://schemas.openxmlformats.org/presentationml/2006/main">
  <p:tag name="KSO_WM_UNIT_PLACING_PICTURE_USER_VIEWPORT" val="{&quot;height&quot;:10791,&quot;width&quot;:4793}"/>
</p:tagLst>
</file>

<file path=ppt/tags/tag28.xml><?xml version="1.0" encoding="utf-8"?>
<p:tagLst xmlns:p="http://schemas.openxmlformats.org/presentationml/2006/main">
  <p:tag name="KSO_WM_UNIT_PLACING_PICTURE_USER_VIEWPORT" val="{&quot;height&quot;:10791,&quot;width&quot;:4793}"/>
</p:tagLst>
</file>

<file path=ppt/tags/tag29.xml><?xml version="1.0" encoding="utf-8"?>
<p:tagLst xmlns:p="http://schemas.openxmlformats.org/presentationml/2006/main">
  <p:tag name="KSO_WM_UNIT_PLACING_PICTURE_USER_VIEWPORT" val="{&quot;height&quot;:10791,&quot;width&quot;:4793}"/>
</p:tagLst>
</file>

<file path=ppt/tags/tag3.xml><?xml version="1.0" encoding="utf-8"?>
<p:tagLst xmlns:p="http://schemas.openxmlformats.org/presentationml/2006/main">
  <p:tag name="KSO_WM_UNIT_TABLE_BEAUTIFY" val="smartTable{fa891bd0-cc1c-490e-8d79-b0edec3e5946}"/>
  <p:tag name="TABLE_ENDDRAG_ORIGIN_RECT" val="891*386"/>
  <p:tag name="TABLE_ENDDRAG_RECT" val="26*116*891*386"/>
</p:tagLst>
</file>

<file path=ppt/tags/tag30.xml><?xml version="1.0" encoding="utf-8"?>
<p:tagLst xmlns:p="http://schemas.openxmlformats.org/presentationml/2006/main">
  <p:tag name="KSO_WM_UNIT_PLACING_PICTURE_USER_VIEWPORT" val="{&quot;height&quot;:10791,&quot;width&quot;:4793}"/>
</p:tagLst>
</file>

<file path=ppt/tags/tag31.xml><?xml version="1.0" encoding="utf-8"?>
<p:tagLst xmlns:p="http://schemas.openxmlformats.org/presentationml/2006/main">
  <p:tag name="KSO_WM_UNIT_PLACING_PICTURE_USER_VIEWPORT" val="{&quot;height&quot;:10791,&quot;width&quot;:4793}"/>
</p:tagLst>
</file>

<file path=ppt/tags/tag32.xml><?xml version="1.0" encoding="utf-8"?>
<p:tagLst xmlns:p="http://schemas.openxmlformats.org/presentationml/2006/main">
  <p:tag name="KSO_WM_UNIT_PLACING_PICTURE_USER_VIEWPORT" val="{&quot;height&quot;:10791,&quot;width&quot;:4793}"/>
</p:tagLst>
</file>

<file path=ppt/tags/tag33.xml><?xml version="1.0" encoding="utf-8"?>
<p:tagLst xmlns:p="http://schemas.openxmlformats.org/presentationml/2006/main">
  <p:tag name="KSO_WM_UNIT_PLACING_PICTURE_USER_VIEWPORT" val="{&quot;height&quot;:10791,&quot;width&quot;:4793}"/>
</p:tagLst>
</file>

<file path=ppt/tags/tag34.xml><?xml version="1.0" encoding="utf-8"?>
<p:tagLst xmlns:p="http://schemas.openxmlformats.org/presentationml/2006/main">
  <p:tag name="KSO_WM_UNIT_PLACING_PICTURE_USER_VIEWPORT" val="{&quot;height&quot;:10791,&quot;width&quot;:4793}"/>
</p:tagLst>
</file>

<file path=ppt/tags/tag35.xml><?xml version="1.0" encoding="utf-8"?>
<p:tagLst xmlns:p="http://schemas.openxmlformats.org/presentationml/2006/main">
  <p:tag name="KSO_WM_UNIT_PLACING_PICTURE_USER_VIEWPORT" val="{&quot;height&quot;:10791,&quot;width&quot;:4793}"/>
</p:tagLst>
</file>

<file path=ppt/tags/tag3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37.xml><?xml version="1.0" encoding="utf-8"?>
<p:tagLst xmlns:p="http://schemas.openxmlformats.org/presentationml/2006/main">
  <p:tag name="KSO_WM_UNIT_PLACING_PICTURE_USER_VIEWPORT" val="{&quot;height&quot;:10791,&quot;width&quot;:4793}"/>
</p:tagLst>
</file>

<file path=ppt/tags/tag38.xml><?xml version="1.0" encoding="utf-8"?>
<p:tagLst xmlns:p="http://schemas.openxmlformats.org/presentationml/2006/main">
  <p:tag name="KSO_WM_UNIT_PLACING_PICTURE_USER_VIEWPORT" val="{&quot;height&quot;:10791,&quot;width&quot;:4793}"/>
</p:tagLst>
</file>

<file path=ppt/tags/tag39.xml><?xml version="1.0" encoding="utf-8"?>
<p:tagLst xmlns:p="http://schemas.openxmlformats.org/presentationml/2006/main">
  <p:tag name="KSO_WM_UNIT_PLACING_PICTURE_USER_VIEWPORT" val="{&quot;height&quot;:2370,&quot;width&quot;:6522}"/>
</p:tagLst>
</file>

<file path=ppt/tags/tag4.xml><?xml version="1.0" encoding="utf-8"?>
<p:tagLst xmlns:p="http://schemas.openxmlformats.org/presentationml/2006/main">
  <p:tag name="KSO_WM_UNIT_PLACING_PICTURE_USER_VIEWPORT" val="{&quot;height&quot;:10791,&quot;width&quot;:4793}"/>
</p:tagLst>
</file>

<file path=ppt/tags/tag40.xml><?xml version="1.0" encoding="utf-8"?>
<p:tagLst xmlns:p="http://schemas.openxmlformats.org/presentationml/2006/main">
  <p:tag name="KSO_WM_UNIT_PLACING_PICTURE_USER_VIEWPORT" val="{&quot;height&quot;:10791,&quot;width&quot;:4793}"/>
</p:tagLst>
</file>

<file path=ppt/tags/tag41.xml><?xml version="1.0" encoding="utf-8"?>
<p:tagLst xmlns:p="http://schemas.openxmlformats.org/presentationml/2006/main">
  <p:tag name="KSO_WM_UNIT_PLACING_PICTURE_USER_VIEWPORT" val="{&quot;height&quot;:10791,&quot;width&quot;:4793}"/>
</p:tagLst>
</file>

<file path=ppt/tags/tag42.xml><?xml version="1.0" encoding="utf-8"?>
<p:tagLst xmlns:p="http://schemas.openxmlformats.org/presentationml/2006/main">
  <p:tag name="KSO_WM_UNIT_PLACING_PICTURE_USER_VIEWPORT" val="{&quot;height&quot;:10791,&quot;width&quot;:4793}"/>
</p:tagLst>
</file>

<file path=ppt/tags/tag43.xml><?xml version="1.0" encoding="utf-8"?>
<p:tagLst xmlns:p="http://schemas.openxmlformats.org/presentationml/2006/main">
  <p:tag name="KSO_WM_UNIT_PLACING_PICTURE_USER_VIEWPORT" val="{&quot;height&quot;:10791,&quot;width&quot;:4793}"/>
</p:tagLst>
</file>

<file path=ppt/tags/tag44.xml><?xml version="1.0" encoding="utf-8"?>
<p:tagLst xmlns:p="http://schemas.openxmlformats.org/presentationml/2006/main">
  <p:tag name="KSO_WM_UNIT_PLACING_PICTURE_USER_VIEWPORT" val="{&quot;height&quot;:10791,&quot;width&quot;:4793}"/>
</p:tagLst>
</file>

<file path=ppt/tags/tag45.xml><?xml version="1.0" encoding="utf-8"?>
<p:tagLst xmlns:p="http://schemas.openxmlformats.org/presentationml/2006/main">
  <p:tag name="KSO_WM_UNIT_PLACING_PICTURE_USER_VIEWPORT" val="{&quot;height&quot;:10791,&quot;width&quot;:4793}"/>
</p:tagLst>
</file>

<file path=ppt/tags/tag46.xml><?xml version="1.0" encoding="utf-8"?>
<p:tagLst xmlns:p="http://schemas.openxmlformats.org/presentationml/2006/main">
  <p:tag name="KSO_WM_UNIT_PLACING_PICTURE_USER_VIEWPORT" val="{&quot;height&quot;:10791,&quot;width&quot;:4793}"/>
</p:tagLst>
</file>

<file path=ppt/tags/tag47.xml><?xml version="1.0" encoding="utf-8"?>
<p:tagLst xmlns:p="http://schemas.openxmlformats.org/presentationml/2006/main">
  <p:tag name="KSO_WM_UNIT_PLACING_PICTURE_USER_VIEWPORT" val="{&quot;height&quot;:10791,&quot;width&quot;:4793}"/>
</p:tagLst>
</file>

<file path=ppt/tags/tag48.xml><?xml version="1.0" encoding="utf-8"?>
<p:tagLst xmlns:p="http://schemas.openxmlformats.org/presentationml/2006/main">
  <p:tag name="KSO_WM_UNIT_PLACING_PICTURE_USER_VIEWPORT" val="{&quot;height&quot;:10791,&quot;width&quot;:4793}"/>
</p:tagLst>
</file>

<file path=ppt/tags/tag49.xml><?xml version="1.0" encoding="utf-8"?>
<p:tagLst xmlns:p="http://schemas.openxmlformats.org/presentationml/2006/main">
  <p:tag name="KSO_WM_UNIT_PLACING_PICTURE_USER_VIEWPORT" val="{&quot;height&quot;:10791,&quot;width&quot;:4793}"/>
</p:tagLst>
</file>

<file path=ppt/tags/tag5.xml><?xml version="1.0" encoding="utf-8"?>
<p:tagLst xmlns:p="http://schemas.openxmlformats.org/presentationml/2006/main">
  <p:tag name="KSO_WM_UNIT_TABLE_BEAUTIFY" val="smartTable{1ece9ed7-8c01-4d9a-b15a-9771f753d1d2}"/>
</p:tagLst>
</file>

<file path=ppt/tags/tag50.xml><?xml version="1.0" encoding="utf-8"?>
<p:tagLst xmlns:p="http://schemas.openxmlformats.org/presentationml/2006/main">
  <p:tag name="KSO_WM_UNIT_PLACING_PICTURE_USER_VIEWPORT" val="{&quot;height&quot;:10791,&quot;width&quot;:4793}"/>
</p:tagLst>
</file>

<file path=ppt/tags/tag51.xml><?xml version="1.0" encoding="utf-8"?>
<p:tagLst xmlns:p="http://schemas.openxmlformats.org/presentationml/2006/main">
  <p:tag name="KSO_WM_UNIT_PLACING_PICTURE_USER_VIEWPORT" val="{&quot;height&quot;:10791,&quot;width&quot;:4793}"/>
</p:tagLst>
</file>

<file path=ppt/tags/tag52.xml><?xml version="1.0" encoding="utf-8"?>
<p:tagLst xmlns:p="http://schemas.openxmlformats.org/presentationml/2006/main">
  <p:tag name="KSO_WM_UNIT_PLACING_PICTURE_USER_VIEWPORT" val="{&quot;height&quot;:10791,&quot;width&quot;:4793}"/>
</p:tagLst>
</file>

<file path=ppt/tags/tag53.xml><?xml version="1.0" encoding="utf-8"?>
<p:tagLst xmlns:p="http://schemas.openxmlformats.org/presentationml/2006/main">
  <p:tag name="KSO_WM_UNIT_PLACING_PICTURE_USER_VIEWPORT" val="{&quot;height&quot;:10791,&quot;width&quot;:4793}"/>
</p:tagLst>
</file>

<file path=ppt/tags/tag54.xml><?xml version="1.0" encoding="utf-8"?>
<p:tagLst xmlns:p="http://schemas.openxmlformats.org/presentationml/2006/main">
  <p:tag name="KSO_WM_UNIT_PLACING_PICTURE_USER_VIEWPORT" val="{&quot;height&quot;:10791,&quot;width&quot;:4793}"/>
</p:tagLst>
</file>

<file path=ppt/tags/tag55.xml><?xml version="1.0" encoding="utf-8"?>
<p:tagLst xmlns:p="http://schemas.openxmlformats.org/presentationml/2006/main">
  <p:tag name="KSO_WM_UNIT_PLACING_PICTURE_USER_VIEWPORT" val="{&quot;height&quot;:10791,&quot;width&quot;:4793}"/>
</p:tagLst>
</file>

<file path=ppt/tags/tag56.xml><?xml version="1.0" encoding="utf-8"?>
<p:tagLst xmlns:p="http://schemas.openxmlformats.org/presentationml/2006/main">
  <p:tag name="KSO_WM_UNIT_PLACING_PICTURE_USER_VIEWPORT" val="{&quot;height&quot;:10791,&quot;width&quot;:4793}"/>
</p:tagLst>
</file>

<file path=ppt/tags/tag57.xml><?xml version="1.0" encoding="utf-8"?>
<p:tagLst xmlns:p="http://schemas.openxmlformats.org/presentationml/2006/main">
  <p:tag name="KSO_WM_UNIT_PLACING_PICTURE_USER_VIEWPORT" val="{&quot;height&quot;:10791,&quot;width&quot;:4793}"/>
</p:tagLst>
</file>

<file path=ppt/tags/tag58.xml><?xml version="1.0" encoding="utf-8"?>
<p:tagLst xmlns:p="http://schemas.openxmlformats.org/presentationml/2006/main">
  <p:tag name="KSO_WM_UNIT_PLACING_PICTURE_USER_VIEWPORT" val="{&quot;height&quot;:10791,&quot;width&quot;:4793}"/>
</p:tagLst>
</file>

<file path=ppt/tags/tag59.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6.xml><?xml version="1.0" encoding="utf-8"?>
<p:tagLst xmlns:p="http://schemas.openxmlformats.org/presentationml/2006/main">
  <p:tag name="KSO_WM_UNIT_PLACING_PICTURE_USER_VIEWPORT" val="{&quot;height&quot;:10791,&quot;width&quot;:4793}"/>
</p:tagLst>
</file>

<file path=ppt/tags/tag60.xml><?xml version="1.0" encoding="utf-8"?>
<p:tagLst xmlns:p="http://schemas.openxmlformats.org/presentationml/2006/main">
  <p:tag name="KSO_WM_UNIT_PLACING_PICTURE_USER_VIEWPORT" val="{&quot;height&quot;:10791,&quot;width&quot;:4793}"/>
</p:tagLst>
</file>

<file path=ppt/tags/tag61.xml><?xml version="1.0" encoding="utf-8"?>
<p:tagLst xmlns:p="http://schemas.openxmlformats.org/presentationml/2006/main">
  <p:tag name="KSO_WM_UNIT_PLACING_PICTURE_USER_VIEWPORT" val="{&quot;height&quot;:10791,&quot;width&quot;:4793}"/>
</p:tagLst>
</file>

<file path=ppt/tags/tag62.xml><?xml version="1.0" encoding="utf-8"?>
<p:tagLst xmlns:p="http://schemas.openxmlformats.org/presentationml/2006/main">
  <p:tag name="KSO_WM_UNIT_PLACING_PICTURE_USER_VIEWPORT" val="{&quot;height&quot;:10791,&quot;width&quot;:4793}"/>
</p:tagLst>
</file>

<file path=ppt/tags/tag63.xml><?xml version="1.0" encoding="utf-8"?>
<p:tagLst xmlns:p="http://schemas.openxmlformats.org/presentationml/2006/main">
  <p:tag name="KSO_WM_UNIT_TABLE_BEAUTIFY" val="smartTable{fa891bd0-cc1c-490e-8d79-b0edec3e5946}"/>
  <p:tag name="TABLE_ENDDRAG_ORIGIN_RECT" val="891*386"/>
  <p:tag name="TABLE_ENDDRAG_RECT" val="26*116*891*386"/>
</p:tagLst>
</file>

<file path=ppt/tags/tag64.xml><?xml version="1.0" encoding="utf-8"?>
<p:tagLst xmlns:p="http://schemas.openxmlformats.org/presentationml/2006/main">
  <p:tag name="KSO_WM_UNIT_PLACING_PICTURE_USER_VIEWPORT" val="{&quot;height&quot;:10791,&quot;width&quot;:4793}"/>
</p:tagLst>
</file>

<file path=ppt/tags/tag65.xml><?xml version="1.0" encoding="utf-8"?>
<p:tagLst xmlns:p="http://schemas.openxmlformats.org/presentationml/2006/main">
  <p:tag name="KSO_WM_UNIT_TABLE_BEAUTIFY" val="smartTable{53507f77-ab7b-4321-af1d-14bedd392197}"/>
  <p:tag name="TABLE_ENDDRAG_ORIGIN_RECT" val="881*358"/>
  <p:tag name="TABLE_ENDDRAG_RECT" val="36*94*881*358"/>
</p:tagLst>
</file>

<file path=ppt/tags/tag66.xml><?xml version="1.0" encoding="utf-8"?>
<p:tagLst xmlns:p="http://schemas.openxmlformats.org/presentationml/2006/main">
  <p:tag name="KSO_WM_UNIT_PLACING_PICTURE_USER_VIEWPORT" val="{&quot;height&quot;:10791,&quot;width&quot;:4793}"/>
</p:tagLst>
</file>

<file path=ppt/tags/tag67.xml><?xml version="1.0" encoding="utf-8"?>
<p:tagLst xmlns:p="http://schemas.openxmlformats.org/presentationml/2006/main">
  <p:tag name="KSO_WM_UNIT_PLACING_PICTURE_USER_VIEWPORT" val="{&quot;height&quot;:10791,&quot;width&quot;:4793}"/>
</p:tagLst>
</file>

<file path=ppt/tags/tag68.xml><?xml version="1.0" encoding="utf-8"?>
<p:tagLst xmlns:p="http://schemas.openxmlformats.org/presentationml/2006/main">
  <p:tag name="KSO_WM_UNIT_TABLE_BEAUTIFY" val="smartTable{1a35e228-1d60-44c0-a55c-cf8a8af9c83f}"/>
  <p:tag name="TABLE_ENDDRAG_ORIGIN_RECT" val="853*321"/>
  <p:tag name="TABLE_ENDDRAG_RECT" val="32*247*853*321"/>
</p:tagLst>
</file>

<file path=ppt/tags/tag69.xml><?xml version="1.0" encoding="utf-8"?>
<p:tagLst xmlns:p="http://schemas.openxmlformats.org/presentationml/2006/main">
  <p:tag name="KSO_WM_UNIT_PLACING_PICTURE_USER_VIEWPORT" val="{&quot;height&quot;:10791,&quot;width&quot;:4793}"/>
</p:tagLst>
</file>

<file path=ppt/tags/tag7.xml><?xml version="1.0" encoding="utf-8"?>
<p:tagLst xmlns:p="http://schemas.openxmlformats.org/presentationml/2006/main">
  <p:tag name="KSO_WM_UNIT_TABLE_BEAUTIFY" val="smartTable{729421b5-59a5-47d3-af6a-2a0fe20b53ac}"/>
</p:tagLst>
</file>

<file path=ppt/tags/tag70.xml><?xml version="1.0" encoding="utf-8"?>
<p:tagLst xmlns:p="http://schemas.openxmlformats.org/presentationml/2006/main">
  <p:tag name="KSO_WM_UNIT_TABLE_BEAUTIFY" val="smartTable{1a35e228-1d60-44c0-a55c-cf8a8af9c83f}"/>
  <p:tag name="TABLE_ENDDRAG_ORIGIN_RECT" val="853*321"/>
  <p:tag name="TABLE_ENDDRAG_RECT" val="32*247*853*321"/>
</p:tagLst>
</file>

<file path=ppt/tags/tag71.xml><?xml version="1.0" encoding="utf-8"?>
<p:tagLst xmlns:p="http://schemas.openxmlformats.org/presentationml/2006/main">
  <p:tag name="KSO_WM_UNIT_PLACING_PICTURE_USER_VIEWPORT" val="{&quot;height&quot;:10791,&quot;width&quot;:4793}"/>
</p:tagLst>
</file>

<file path=ppt/tags/tag72.xml><?xml version="1.0" encoding="utf-8"?>
<p:tagLst xmlns:p="http://schemas.openxmlformats.org/presentationml/2006/main">
  <p:tag name="KSO_WM_UNIT_TABLE_BEAUTIFY" val="smartTable{1a35e228-1d60-44c0-a55c-cf8a8af9c83f}"/>
  <p:tag name="TABLE_ENDDRAG_ORIGIN_RECT" val="853*321"/>
  <p:tag name="TABLE_ENDDRAG_RECT" val="32*247*853*321"/>
</p:tagLst>
</file>

<file path=ppt/tags/tag73.xml><?xml version="1.0" encoding="utf-8"?>
<p:tagLst xmlns:p="http://schemas.openxmlformats.org/presentationml/2006/main">
  <p:tag name="KSO_WM_UNIT_PLACING_PICTURE_USER_VIEWPORT" val="{&quot;height&quot;:10791,&quot;width&quot;:4793}"/>
</p:tagLst>
</file>

<file path=ppt/tags/tag74.xml><?xml version="1.0" encoding="utf-8"?>
<p:tagLst xmlns:p="http://schemas.openxmlformats.org/presentationml/2006/main">
  <p:tag name="KSO_WM_UNIT_TABLE_BEAUTIFY" val="smartTable{1a35e228-1d60-44c0-a55c-cf8a8af9c83f}"/>
  <p:tag name="TABLE_ENDDRAG_ORIGIN_RECT" val="853*321"/>
  <p:tag name="TABLE_ENDDRAG_RECT" val="32*247*853*321"/>
</p:tagLst>
</file>

<file path=ppt/tags/tag75.xml><?xml version="1.0" encoding="utf-8"?>
<p:tagLst xmlns:p="http://schemas.openxmlformats.org/presentationml/2006/main">
  <p:tag name="KSO_WM_UNIT_PLACING_PICTURE_USER_VIEWPORT" val="{&quot;height&quot;:10791,&quot;width&quot;:4793}"/>
</p:tagLst>
</file>

<file path=ppt/tags/tag76.xml><?xml version="1.0" encoding="utf-8"?>
<p:tagLst xmlns:p="http://schemas.openxmlformats.org/presentationml/2006/main">
  <p:tag name="KSO_WM_UNIT_PLACING_PICTURE_USER_VIEWPORT" val="{&quot;height&quot;:10791,&quot;width&quot;:4793}"/>
</p:tagLst>
</file>

<file path=ppt/tags/tag77.xml><?xml version="1.0" encoding="utf-8"?>
<p:tagLst xmlns:p="http://schemas.openxmlformats.org/presentationml/2006/main">
  <p:tag name="KSO_WM_UNIT_PLACING_PICTURE_USER_VIEWPORT" val="{&quot;height&quot;:10791,&quot;width&quot;:4793}"/>
</p:tagLst>
</file>

<file path=ppt/tags/tag78.xml><?xml version="1.0" encoding="utf-8"?>
<p:tagLst xmlns:p="http://schemas.openxmlformats.org/presentationml/2006/main">
  <p:tag name="KSO_WM_UNIT_PLACING_PICTURE_USER_VIEWPORT" val="{&quot;height&quot;:10791,&quot;width&quot;:4793}"/>
</p:tagLst>
</file>

<file path=ppt/tags/tag79.xml><?xml version="1.0" encoding="utf-8"?>
<p:tagLst xmlns:p="http://schemas.openxmlformats.org/presentationml/2006/main">
  <p:tag name="KSO_WM_UNIT_PLACING_PICTURE_USER_VIEWPORT" val="{&quot;height&quot;:10791,&quot;width&quot;:4793}"/>
</p:tagLst>
</file>

<file path=ppt/tags/tag8.xml><?xml version="1.0" encoding="utf-8"?>
<p:tagLst xmlns:p="http://schemas.openxmlformats.org/presentationml/2006/main">
  <p:tag name="KSO_WM_UNIT_PLACING_PICTURE_USER_VIEWPORT" val="{&quot;height&quot;:10791,&quot;width&quot;:4793}"/>
</p:tagLst>
</file>

<file path=ppt/tags/tag80.xml><?xml version="1.0" encoding="utf-8"?>
<p:tagLst xmlns:p="http://schemas.openxmlformats.org/presentationml/2006/main">
  <p:tag name="KSO_WM_UNIT_PLACING_PICTURE_USER_VIEWPORT" val="{&quot;height&quot;:10791,&quot;width&quot;:4793}"/>
</p:tagLst>
</file>

<file path=ppt/tags/tag81.xml><?xml version="1.0" encoding="utf-8"?>
<p:tagLst xmlns:p="http://schemas.openxmlformats.org/presentationml/2006/main">
  <p:tag name="KSO_WM_UNIT_PLACING_PICTURE_USER_VIEWPORT" val="{&quot;height&quot;:10791,&quot;width&quot;:4793}"/>
</p:tagLst>
</file>

<file path=ppt/tags/tag82.xml><?xml version="1.0" encoding="utf-8"?>
<p:tagLst xmlns:p="http://schemas.openxmlformats.org/presentationml/2006/main">
  <p:tag name="KSO_WM_UNIT_PLACING_PICTURE_USER_VIEWPORT" val="{&quot;height&quot;:10791,&quot;width&quot;:4793}"/>
</p:tagLst>
</file>

<file path=ppt/tags/tag83.xml><?xml version="1.0" encoding="utf-8"?>
<p:tagLst xmlns:p="http://schemas.openxmlformats.org/presentationml/2006/main">
  <p:tag name="KSO_WM_UNIT_PLACING_PICTURE_USER_VIEWPORT" val="{&quot;height&quot;:10791,&quot;width&quot;:4793}"/>
</p:tagLst>
</file>

<file path=ppt/tags/tag9.xml><?xml version="1.0" encoding="utf-8"?>
<p:tagLst xmlns:p="http://schemas.openxmlformats.org/presentationml/2006/main">
  <p:tag name="KSO_WM_UNIT_PLACING_PICTURE_USER_VIEWPORT" val="{&quot;height&quot;:10791,&quot;width&quot;:47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52491</Words>
  <Application>WPS 演示</Application>
  <PresentationFormat>自定义</PresentationFormat>
  <Paragraphs>1762</Paragraphs>
  <Slides>75</Slides>
  <Notes>1</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75</vt:i4>
      </vt:variant>
    </vt:vector>
  </HeadingPairs>
  <TitlesOfParts>
    <vt:vector size="104" baseType="lpstr">
      <vt:lpstr>Arial</vt:lpstr>
      <vt:lpstr>宋体</vt:lpstr>
      <vt:lpstr>Wingdings</vt:lpstr>
      <vt:lpstr>方正准圆_GBK</vt:lpstr>
      <vt:lpstr>Impact</vt:lpstr>
      <vt:lpstr>微软雅黑</vt:lpstr>
      <vt:lpstr>Calibri</vt:lpstr>
      <vt:lpstr>华文琥珀</vt:lpstr>
      <vt:lpstr>华文行楷</vt:lpstr>
      <vt:lpstr>汉仪行楷简</vt:lpstr>
      <vt:lpstr>Arial Narrow</vt:lpstr>
      <vt:lpstr>方正姚体</vt:lpstr>
      <vt:lpstr>方正清刻本悦宋简体</vt:lpstr>
      <vt:lpstr>Tahoma</vt:lpstr>
      <vt:lpstr>华文隶书</vt:lpstr>
      <vt:lpstr>Arial</vt:lpstr>
      <vt:lpstr>黑体</vt:lpstr>
      <vt:lpstr>Times New Roman</vt:lpstr>
      <vt:lpstr>Arial Unicode MS</vt:lpstr>
      <vt:lpstr>华文新魏</vt:lpstr>
      <vt:lpstr>Century Gothic</vt:lpstr>
      <vt:lpstr>仿宋</vt:lpstr>
      <vt:lpstr>Wingdings</vt:lpstr>
      <vt:lpstr>Calibri</vt:lpstr>
      <vt:lpstr>Arial Unicode MS</vt:lpstr>
      <vt:lpstr>Adobe 黑体 Std R</vt:lpstr>
      <vt:lpstr>HelveticaNeue</vt:lpstr>
      <vt:lpstr>Corbel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233</cp:revision>
  <dcterms:created xsi:type="dcterms:W3CDTF">2017-03-29T04:40:00Z</dcterms:created>
  <dcterms:modified xsi:type="dcterms:W3CDTF">2021-05-27T14:18:49Z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DAC2C5BFE1F442BABE7ABB525039D622</vt:lpwstr>
  </property>
</Properties>
</file>