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  <p:sldMasterId id="2147483660" r:id="rId3"/>
  </p:sldMasterIdLst>
  <p:sldIdLst>
    <p:sldId id="332" r:id="rId4"/>
    <p:sldId id="296" r:id="rId5"/>
    <p:sldId id="258" r:id="rId6"/>
    <p:sldId id="256" r:id="rId7"/>
    <p:sldId id="299" r:id="rId8"/>
    <p:sldId id="300" r:id="rId9"/>
    <p:sldId id="297" r:id="rId10"/>
    <p:sldId id="298" r:id="rId11"/>
    <p:sldId id="301" r:id="rId12"/>
    <p:sldId id="302" r:id="rId13"/>
    <p:sldId id="306" r:id="rId14"/>
    <p:sldId id="305" r:id="rId15"/>
    <p:sldId id="304" r:id="rId16"/>
    <p:sldId id="303" r:id="rId17"/>
    <p:sldId id="307" r:id="rId18"/>
    <p:sldId id="320" r:id="rId19"/>
    <p:sldId id="322" r:id="rId20"/>
    <p:sldId id="321" r:id="rId21"/>
    <p:sldId id="323" r:id="rId22"/>
    <p:sldId id="319" r:id="rId23"/>
    <p:sldId id="327" r:id="rId24"/>
    <p:sldId id="325" r:id="rId25"/>
    <p:sldId id="326" r:id="rId26"/>
    <p:sldId id="324" r:id="rId27"/>
    <p:sldId id="330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3775" autoAdjust="0"/>
  </p:normalViewPr>
  <p:slideViewPr>
    <p:cSldViewPr snapToGrid="0">
      <p:cViewPr>
        <p:scale>
          <a:sx n="75" d="100"/>
          <a:sy n="75" d="100"/>
        </p:scale>
        <p:origin x="-894" y="-120"/>
      </p:cViewPr>
      <p:guideLst>
        <p:guide orient="horz" pos="2165"/>
        <p:guide pos="3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200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9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9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>
            <a:spLocks noChangeAspect="1"/>
          </p:cNvSpPr>
          <p:nvPr userDrawn="1"/>
        </p:nvSpPr>
        <p:spPr>
          <a:xfrm>
            <a:off x="709085" y="341313"/>
            <a:ext cx="237067" cy="238126"/>
          </a:xfrm>
          <a:prstGeom prst="ellipse">
            <a:avLst/>
          </a:prstGeom>
          <a:gradFill>
            <a:gsLst>
              <a:gs pos="1000">
                <a:schemeClr val="accent1">
                  <a:lumMod val="20000"/>
                  <a:lumOff val="80000"/>
                </a:schemeClr>
              </a:gs>
              <a:gs pos="60000">
                <a:srgbClr val="A5A5A5"/>
              </a:gs>
              <a:gs pos="100000">
                <a:srgbClr val="A5A5A5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椭圆 5"/>
          <p:cNvSpPr>
            <a:spLocks noChangeAspect="1"/>
          </p:cNvSpPr>
          <p:nvPr userDrawn="1"/>
        </p:nvSpPr>
        <p:spPr>
          <a:xfrm>
            <a:off x="829738" y="736601"/>
            <a:ext cx="277284" cy="277813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椭圆 6"/>
          <p:cNvSpPr>
            <a:spLocks noChangeAspect="1"/>
          </p:cNvSpPr>
          <p:nvPr userDrawn="1"/>
        </p:nvSpPr>
        <p:spPr>
          <a:xfrm>
            <a:off x="275171" y="360364"/>
            <a:ext cx="556684" cy="557212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3108" y="275344"/>
            <a:ext cx="10515600" cy="584455"/>
          </a:xfrm>
          <a:prstGeom prst="rect">
            <a:avLst/>
          </a:prstGeom>
          <a:noFill/>
        </p:spPr>
        <p:txBody>
          <a:bodyPr rtlCol="0">
            <a:spAutoFit/>
          </a:bodyPr>
          <a:lstStyle>
            <a:lvl1pPr>
              <a:defRPr lang="zh-CN" altLang="en-US" sz="3200" b="1"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99000">
                      <a:schemeClr val="tx1">
                        <a:lumMod val="50000"/>
                        <a:lumOff val="50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charset="-122"/>
                <a:ea typeface="+mn-ea"/>
                <a:cs typeface="+mn-cs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49"/>
          <p:cNvSpPr>
            <a:spLocks noGrp="1"/>
          </p:cNvSpPr>
          <p:nvPr>
            <p:ph type="body" sz="quarter" idx="13"/>
          </p:nvPr>
        </p:nvSpPr>
        <p:spPr>
          <a:xfrm>
            <a:off x="1278515" y="766906"/>
            <a:ext cx="8383148" cy="307456"/>
          </a:xfrm>
          <a:prstGeom prst="rect">
            <a:avLst/>
          </a:prstGeom>
          <a:noFill/>
        </p:spPr>
        <p:txBody>
          <a:bodyPr rtlCol="0" anchor="ctr">
            <a:spAutoFit/>
          </a:bodyPr>
          <a:lstStyle>
            <a:lvl1pPr marL="0" indent="0">
              <a:buFontTx/>
              <a:buNone/>
              <a:def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4.png"/><Relationship Id="rId15" Type="http://schemas.openxmlformats.org/officeDocument/2006/relationships/image" Target="../media/image3.png"/><Relationship Id="rId14" Type="http://schemas.openxmlformats.org/officeDocument/2006/relationships/tags" Target="../tags/tag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openxmlformats.org/officeDocument/2006/relationships/image" Target="../media/image4.png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1BD1C-D225-45EC-B007-A91E0A534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E714F-8F69-4B0E-9C17-32EA30819C1A}" type="slidenum">
              <a:rPr lang="zh-CN" altLang="en-US" smtClean="0"/>
            </a:fld>
            <a:endParaRPr lang="zh-CN" altLang="en-US"/>
          </a:p>
        </p:txBody>
      </p:sp>
      <p:sp>
        <p:nvSpPr>
          <p:cNvPr id="7" name="Freeform 2"/>
          <p:cNvSpPr/>
          <p:nvPr userDrawn="1"/>
        </p:nvSpPr>
        <p:spPr bwMode="gray">
          <a:xfrm>
            <a:off x="-9525" y="-9525"/>
            <a:ext cx="12198350" cy="6872288"/>
          </a:xfrm>
          <a:custGeom>
            <a:avLst/>
            <a:gdLst>
              <a:gd name="T0" fmla="*/ 9153525 w 5768"/>
              <a:gd name="T1" fmla="*/ 960438 h 4329"/>
              <a:gd name="T2" fmla="*/ 9156700 w 5768"/>
              <a:gd name="T3" fmla="*/ 6865938 h 4329"/>
              <a:gd name="T4" fmla="*/ 1717675 w 5768"/>
              <a:gd name="T5" fmla="*/ 6872288 h 4329"/>
              <a:gd name="T6" fmla="*/ 20638 w 5768"/>
              <a:gd name="T7" fmla="*/ 5319713 h 4329"/>
              <a:gd name="T8" fmla="*/ 0 w 5768"/>
              <a:gd name="T9" fmla="*/ 0 h 4329"/>
              <a:gd name="T10" fmla="*/ 3854450 w 5768"/>
              <a:gd name="T11" fmla="*/ 11113 h 4329"/>
              <a:gd name="T12" fmla="*/ 9153525 w 5768"/>
              <a:gd name="T13" fmla="*/ 960438 h 43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rgbClr val="FFFEFE"/>
              </a:gs>
              <a:gs pos="100000">
                <a:srgbClr val="FEE9DE">
                  <a:alpha val="70000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sp>
        <p:nvSpPr>
          <p:cNvPr id="8" name="Freeform 3"/>
          <p:cNvSpPr/>
          <p:nvPr userDrawn="1"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9" name="Line 4"/>
          <p:cNvCxnSpPr>
            <a:cxnSpLocks noChangeShapeType="1"/>
          </p:cNvCxnSpPr>
          <p:nvPr userDrawn="1"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5"/>
          <p:cNvCxnSpPr>
            <a:cxnSpLocks noChangeShapeType="1"/>
          </p:cNvCxnSpPr>
          <p:nvPr userDrawn="1"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6"/>
          <p:cNvCxnSpPr>
            <a:cxnSpLocks noChangeShapeType="1"/>
          </p:cNvCxnSpPr>
          <p:nvPr userDrawn="1"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7"/>
          <p:cNvCxnSpPr>
            <a:cxnSpLocks noChangeShapeType="1"/>
          </p:cNvCxnSpPr>
          <p:nvPr userDrawn="1"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8"/>
          <p:cNvCxnSpPr>
            <a:cxnSpLocks noChangeShapeType="1"/>
          </p:cNvCxnSpPr>
          <p:nvPr userDrawn="1"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9"/>
          <p:cNvCxnSpPr>
            <a:cxnSpLocks noChangeShapeType="1"/>
          </p:cNvCxnSpPr>
          <p:nvPr userDrawn="1"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0"/>
          <p:cNvCxnSpPr>
            <a:cxnSpLocks noChangeShapeType="1"/>
          </p:cNvCxnSpPr>
          <p:nvPr userDrawn="1"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1"/>
          <p:cNvCxnSpPr>
            <a:cxnSpLocks noChangeShapeType="1"/>
          </p:cNvCxnSpPr>
          <p:nvPr userDrawn="1"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2"/>
          <p:cNvCxnSpPr>
            <a:cxnSpLocks noChangeShapeType="1"/>
          </p:cNvCxnSpPr>
          <p:nvPr userDrawn="1"/>
        </p:nvCxn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3"/>
          <p:cNvCxnSpPr>
            <a:cxnSpLocks noChangeShapeType="1"/>
          </p:cNvCxnSpPr>
          <p:nvPr userDrawn="1"/>
        </p:nvCxn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4"/>
          <p:cNvCxnSpPr>
            <a:cxnSpLocks noChangeShapeType="1"/>
          </p:cNvCxnSpPr>
          <p:nvPr userDrawn="1"/>
        </p:nvCxn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Line 15"/>
          <p:cNvCxnSpPr>
            <a:cxnSpLocks noChangeShapeType="1"/>
          </p:cNvCxnSpPr>
          <p:nvPr userDrawn="1"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Line 16"/>
          <p:cNvCxnSpPr>
            <a:cxnSpLocks noChangeShapeType="1"/>
          </p:cNvCxnSpPr>
          <p:nvPr userDrawn="1"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Line 17"/>
          <p:cNvCxnSpPr>
            <a:cxnSpLocks noChangeShapeType="1"/>
          </p:cNvCxnSpPr>
          <p:nvPr userDrawn="1"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18"/>
          <p:cNvSpPr>
            <a:spLocks noChangeArrowheads="1"/>
          </p:cNvSpPr>
          <p:nvPr userDrawn="1"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19"/>
          <p:cNvSpPr>
            <a:spLocks noChangeArrowheads="1"/>
          </p:cNvSpPr>
          <p:nvPr userDrawn="1"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0"/>
          <p:cNvSpPr>
            <a:spLocks noChangeArrowheads="1"/>
          </p:cNvSpPr>
          <p:nvPr userDrawn="1"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1"/>
          <p:cNvSpPr>
            <a:spLocks noChangeArrowheads="1"/>
          </p:cNvSpPr>
          <p:nvPr userDrawn="1"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2"/>
          <p:cNvSpPr>
            <a:spLocks noChangeArrowheads="1"/>
          </p:cNvSpPr>
          <p:nvPr userDrawn="1"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8" name="Rectangle 23"/>
          <p:cNvSpPr>
            <a:spLocks noChangeArrowheads="1"/>
          </p:cNvSpPr>
          <p:nvPr userDrawn="1"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9" name="Rectangle 24"/>
          <p:cNvSpPr>
            <a:spLocks noChangeArrowheads="1"/>
          </p:cNvSpPr>
          <p:nvPr userDrawn="1"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30" name="Rectangle 26"/>
          <p:cNvSpPr txBox="1">
            <a:spLocks noChangeArrowheads="1"/>
          </p:cNvSpPr>
          <p:nvPr userDrawn="1"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31" name="Rectangle 28"/>
          <p:cNvSpPr txBox="1">
            <a:spLocks noChangeArrowheads="1"/>
          </p:cNvSpPr>
          <p:nvPr userDrawn="1"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32" name="Freeform 29"/>
          <p:cNvSpPr/>
          <p:nvPr userDrawn="1"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3" name="Picture 31" descr="water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图片 34"/>
          <p:cNvPicPr>
            <a:picLocks noChangeAspect="1"/>
          </p:cNvPicPr>
          <p:nvPr userDrawn="1">
            <p:custDataLst>
              <p:tags r:id="rId14"/>
            </p:custDataLst>
          </p:nvPr>
        </p:nvPicPr>
        <p:blipFill>
          <a:blip r:embed="rId15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4601"/>
          <a:stretch>
            <a:fillRect/>
          </a:stretch>
        </p:blipFill>
        <p:spPr>
          <a:xfrm>
            <a:off x="9015254" y="4540250"/>
            <a:ext cx="3383280" cy="2292350"/>
          </a:xfrm>
          <a:prstGeom prst="roundRect">
            <a:avLst/>
          </a:prstGeom>
        </p:spPr>
      </p:pic>
      <p:pic>
        <p:nvPicPr>
          <p:cNvPr id="2" name="图片 1" descr="水印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ts val="9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4.png"/><Relationship Id="rId1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6" Type="http://schemas.openxmlformats.org/officeDocument/2006/relationships/slideLayout" Target="../slideLayouts/slideLayout12.xml"/><Relationship Id="rId15" Type="http://schemas.openxmlformats.org/officeDocument/2006/relationships/image" Target="../media/image7.png"/><Relationship Id="rId14" Type="http://schemas.openxmlformats.org/officeDocument/2006/relationships/tags" Target="../tags/tag14.xml"/><Relationship Id="rId13" Type="http://schemas.openxmlformats.org/officeDocument/2006/relationships/image" Target="../media/image6.png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030" y="1115059"/>
            <a:ext cx="11106150" cy="52419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1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gather at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the school gate    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在学校大门口集合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be expected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to attend on time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期待按时参加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3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be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put off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because of the heavy rain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由于大雨而被推迟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4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raise our awareness of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environmental protection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提高我们的环保意识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5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to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satisfy your thirst for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the knowledge of the Silk Road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为了满足你们对于丝绸之路知识的渴求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．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encourage students to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take part in some outdoor activities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  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鼓励学生参加一些户外活动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9330690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书面通知常用词块＆必备短语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（时间和地点，目的和要求, 内容和意义）</a:t>
            </a:r>
            <a:endParaRPr lang="en-US" altLang="zh-CN" sz="2800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9875" y="1447165"/>
            <a:ext cx="11753850" cy="43287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lnSpc>
                <a:spcPts val="3460"/>
              </a:lnSpc>
              <a:spcAft>
                <a:spcPts val="0"/>
              </a:spcAft>
            </a:pP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1. A meeting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is going to be held in</a:t>
            </a: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 Room 202 of Building 3 at 7 on the evening of Sep. 15.</a:t>
            </a:r>
            <a:endParaRPr lang="zh-CN" altLang="zh-CN" sz="3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ts val="3460"/>
              </a:lnSpc>
              <a:spcAft>
                <a:spcPts val="0"/>
              </a:spcAft>
            </a:pP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2. Our class will organize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a spring outing</a:t>
            </a: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 next Monday. </a:t>
            </a:r>
            <a:endParaRPr lang="zh-CN" altLang="zh-CN" sz="3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ts val="3460"/>
              </a:lnSpc>
              <a:spcAft>
                <a:spcPts val="0"/>
              </a:spcAft>
            </a:pP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3. The people who will be present at the meeting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are asked to be there</a:t>
            </a: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 before 9 o’clock. </a:t>
            </a:r>
            <a:endParaRPr lang="zh-CN" altLang="zh-CN" sz="3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ts val="3460"/>
              </a:lnSpc>
              <a:spcAft>
                <a:spcPts val="0"/>
              </a:spcAft>
            </a:pP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4.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What will be dealt with</a:t>
            </a: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 at the meeting is.... </a:t>
            </a:r>
            <a:endParaRPr lang="zh-CN" altLang="zh-CN" sz="3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ts val="3460"/>
              </a:lnSpc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  <a:cs typeface="宋体" panose="02010600030101010101" pitchFamily="2" charset="-122"/>
              </a:rPr>
              <a:t>5. The attendants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  <a:cs typeface="宋体" panose="02010600030101010101" pitchFamily="2" charset="-122"/>
              </a:rPr>
              <a:t>are expected to arrive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  <a:cs typeface="宋体" panose="02010600030101010101" pitchFamily="2" charset="-122"/>
              </a:rPr>
              <a:t> on time and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  <a:cs typeface="宋体" panose="02010600030101010101" pitchFamily="2" charset="-122"/>
              </a:rPr>
              <a:t>take notebooks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  <a:cs typeface="宋体" panose="02010600030101010101" pitchFamily="2" charset="-122"/>
              </a:rPr>
              <a:t> to write down the important information. </a:t>
            </a:r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9777730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书面通知之靓点句式</a:t>
            </a:r>
            <a:r>
              <a:rPr lang="zh-CN" altLang="en-US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考前强化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（时间和地点，目的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和要求</a:t>
            </a:r>
            <a:r>
              <a:rPr lang="en-US" altLang="zh-CN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, 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内容和意义）</a:t>
            </a:r>
            <a:endParaRPr lang="zh-CN" altLang="en-US" sz="2000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9545" y="992505"/>
            <a:ext cx="11701780" cy="572071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indent="267970" fontAlgn="auto">
              <a:lnSpc>
                <a:spcPts val="3060"/>
              </a:lnSpc>
              <a:tabLst>
                <a:tab pos="2628265" algn="l"/>
              </a:tabLst>
            </a:pP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直接说明通知内容，常用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there be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句式或被动语态。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 fontAlgn="auto">
              <a:lnSpc>
                <a:spcPts val="3060"/>
              </a:lnSpc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1]An English Club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will be set up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on September 16, 2021 in our school. </a:t>
            </a:r>
            <a:r>
              <a:rPr lang="en-US" altLang="zh-CN" sz="2400" b="1" kern="100" dirty="0">
                <a:solidFill>
                  <a:srgbClr val="002060"/>
                </a:solidFill>
                <a:latin typeface="Times New Roman" panose="02020603050405020304"/>
                <a:cs typeface="Courier New" panose="02070309020205020404"/>
              </a:rPr>
              <a:t>我校将于2021年9月16日成立英语俱乐部。</a:t>
            </a:r>
            <a:endParaRPr lang="en-US" altLang="zh-CN" b="1" kern="100" dirty="0">
              <a:latin typeface="Times New Roman" panose="02020603050405020304"/>
              <a:cs typeface="Courier New" panose="02070309020205020404"/>
            </a:endParaRPr>
          </a:p>
          <a:p>
            <a:pPr indent="267970" fontAlgn="auto">
              <a:lnSpc>
                <a:spcPts val="3060"/>
              </a:lnSpc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2]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There will be a lecture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on American culture in our school on Friday evening. </a:t>
            </a:r>
            <a:r>
              <a:rPr lang="en-US" altLang="zh-CN" sz="2400" b="1" kern="100" dirty="0">
                <a:solidFill>
                  <a:srgbClr val="002060"/>
                </a:solidFill>
                <a:latin typeface="Times New Roman" panose="02020603050405020304"/>
                <a:cs typeface="Courier New" panose="02070309020205020404"/>
              </a:rPr>
              <a:t>星期五晚上我们学校有一场关于美国文化的讲座。</a:t>
            </a:r>
            <a:endParaRPr lang="en-US" altLang="zh-CN" sz="2400" b="1" kern="100" dirty="0">
              <a:solidFill>
                <a:srgbClr val="002060"/>
              </a:solidFill>
              <a:latin typeface="Times New Roman" panose="02020603050405020304"/>
              <a:cs typeface="Courier New" panose="02070309020205020404"/>
            </a:endParaRPr>
          </a:p>
          <a:p>
            <a:pPr indent="267970" fontAlgn="auto">
              <a:lnSpc>
                <a:spcPts val="3060"/>
              </a:lnSpc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3]A </a:t>
            </a:r>
            <a:r>
              <a:rPr lang="en-US" altLang="zh-CN" b="1" kern="100" dirty="0" smtClean="0">
                <a:latin typeface="Times New Roman" panose="02020603050405020304"/>
                <a:cs typeface="Courier New" panose="02070309020205020404"/>
              </a:rPr>
              <a:t>five-­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day outdoor survival training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will be organized by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our school during the summer vacation yet to come.</a:t>
            </a:r>
            <a:r>
              <a:rPr lang="en-US" altLang="zh-CN" sz="2400" b="1" kern="100" dirty="0">
                <a:solidFill>
                  <a:srgbClr val="002060"/>
                </a:solidFill>
                <a:latin typeface="Times New Roman" panose="02020603050405020304"/>
                <a:cs typeface="Courier New" panose="02070309020205020404"/>
              </a:rPr>
              <a:t>在即将到来的暑假，我们学校将组织一次为期五天的户外生存训练。</a:t>
            </a:r>
            <a:endParaRPr lang="en-US" altLang="zh-CN" sz="2400" b="1" kern="100" dirty="0">
              <a:solidFill>
                <a:srgbClr val="002060"/>
              </a:solidFill>
              <a:latin typeface="Times New Roman" panose="02020603050405020304"/>
              <a:cs typeface="Courier New" panose="02070309020205020404"/>
            </a:endParaRPr>
          </a:p>
          <a:p>
            <a:pPr indent="267970" algn="just" fontAlgn="auto">
              <a:lnSpc>
                <a:spcPts val="3060"/>
              </a:lnSpc>
              <a:spcAft>
                <a:spcPts val="0"/>
              </a:spcAft>
              <a:tabLst>
                <a:tab pos="1485900" algn="l"/>
                <a:tab pos="506539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4]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An exciting event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“Innovations on Campus” is around the corner. Each of you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is expected to be part of the event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which encourages creative minds and gives full play to your DIY skills. </a:t>
            </a:r>
            <a:r>
              <a:rPr altLang="zh-CN" sz="2400" b="1" kern="100" dirty="0">
                <a:solidFill>
                  <a:srgbClr val="002060"/>
                </a:solidFill>
                <a:latin typeface="Times New Roman" panose="02020603050405020304"/>
              </a:rPr>
              <a:t>一场激动人心的“校园创新”活动即将到来。每个人都被期望成为鼓励创造性思维和充分发挥你的DIY技能的活动的一部分。</a:t>
            </a:r>
            <a:endParaRPr altLang="zh-CN" sz="2400" b="1" kern="100" dirty="0">
              <a:solidFill>
                <a:srgbClr val="002060"/>
              </a:solidFill>
              <a:latin typeface="Times New Roman" panose="02020603050405020304"/>
            </a:endParaRPr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10273030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书面通知篇首句---引人入胜开头句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（时间和地点，目的和要求</a:t>
            </a:r>
            <a:r>
              <a:rPr lang="en-US" altLang="zh-CN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, 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内容和意义）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550" y="917574"/>
            <a:ext cx="11715750" cy="555942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[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典例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1] Don’t forget to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be on time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</a:t>
            </a:r>
            <a:endParaRPr lang="en-US" altLang="zh-CN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  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请一定要准时。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[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典例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2] All teachers and students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are required to</a:t>
            </a:r>
            <a:r>
              <a:rPr lang="en-US" altLang="zh-CN" b="1" u="sng" kern="100" dirty="0">
                <a:latin typeface="Times New Roman" panose="02020603050405020304"/>
                <a:ea typeface="宋体" panose="02010600030101010101" pitchFamily="2" charset="-122"/>
              </a:rPr>
              <a:t>.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..  </a:t>
            </a:r>
            <a:endParaRPr lang="en-US" altLang="zh-CN" b="1" kern="100" dirty="0" smtClean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                </a:t>
            </a:r>
            <a:r>
              <a:rPr lang="zh-CN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全部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师生务必要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……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[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典例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3]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There will be a party/speech/contest held by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the English Department in the hall of the library on Saturday evening.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本周六晚英语系在图书馆大厅将举行一场聚会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/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演讲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/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竞赛。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[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典例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4]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We are glad to inform</a:t>
            </a:r>
            <a:r>
              <a:rPr lang="en-US" altLang="zh-CN" b="1" u="sng" kern="100" dirty="0">
                <a:latin typeface="Times New Roman" panose="02020603050405020304"/>
                <a:ea typeface="宋体" panose="02010600030101010101" pitchFamily="2" charset="-122"/>
              </a:rPr>
              <a:t> you that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...  </a:t>
            </a:r>
            <a:endParaRPr lang="en-US" altLang="zh-CN" b="1" kern="100" dirty="0" smtClean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               </a:t>
            </a:r>
            <a:r>
              <a:rPr lang="zh-CN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很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高兴地通知你们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……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[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典例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5] Those who are interested in...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are welcome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 </a:t>
            </a:r>
            <a:endParaRPr lang="en-US" altLang="zh-CN" b="1" kern="100" dirty="0" smtClean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                </a:t>
            </a:r>
            <a:r>
              <a:rPr lang="zh-CN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欢迎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所有对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……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有兴趣的人参加。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1044892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书面通知正文段---画龙点睛篇中句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（时间和地点，目的和要求</a:t>
            </a:r>
            <a:r>
              <a:rPr lang="en-US" altLang="zh-CN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, 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内容和意义）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1000" y="1457960"/>
            <a:ext cx="11430000" cy="43513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67970">
              <a:lnSpc>
                <a:spcPct val="150000"/>
              </a:lnSpc>
              <a:tabLst>
                <a:tab pos="2628265" algn="l"/>
              </a:tabLst>
            </a:pPr>
            <a:r>
              <a:rPr lang="zh-CN" altLang="zh-CN" sz="3200" b="1" kern="100" dirty="0">
                <a:latin typeface="Times New Roman" panose="02020603050405020304"/>
                <a:cs typeface="Times New Roman" panose="02020603050405020304"/>
              </a:rPr>
              <a:t>常常重申希望大家参加活动，或提出注意事项。</a:t>
            </a:r>
            <a:endParaRPr lang="zh-CN" altLang="zh-CN" sz="32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lnSpc>
                <a:spcPct val="150000"/>
              </a:lnSpc>
              <a:tabLst>
                <a:tab pos="2628265" algn="l"/>
              </a:tabLst>
            </a:pP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sz="3200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1]Please be there on time./Be sure 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to attend on time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.</a:t>
            </a:r>
            <a:endParaRPr lang="zh-CN" altLang="zh-CN" sz="32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lnSpc>
                <a:spcPct val="150000"/>
              </a:lnSpc>
              <a:tabLst>
                <a:tab pos="2628265" algn="l"/>
              </a:tabLst>
            </a:pP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sz="3200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2]If you have any opinion about the film, please 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send an e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­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mail to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 studentunion@126.com. </a:t>
            </a:r>
            <a:r>
              <a:rPr lang="en-US" altLang="zh-CN" sz="2000" b="1" kern="100" dirty="0">
                <a:latin typeface="Times New Roman" panose="02020603050405020304"/>
                <a:cs typeface="Courier New" panose="02070309020205020404"/>
              </a:rPr>
              <a:t>(2018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•全国卷Ⅱ书面表达</a:t>
            </a:r>
            <a:r>
              <a:rPr lang="en-US" altLang="zh-CN" sz="2000" b="1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0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lnSpc>
                <a:spcPct val="150000"/>
              </a:lnSpc>
              <a:tabLst>
                <a:tab pos="2628265" algn="l"/>
              </a:tabLst>
            </a:pP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[</a:t>
            </a:r>
            <a:r>
              <a:rPr lang="zh-CN" altLang="zh-CN" sz="3200" b="1" kern="100" dirty="0">
                <a:latin typeface="Times New Roman" panose="02020603050405020304"/>
                <a:cs typeface="Times New Roman" panose="02020603050405020304"/>
              </a:rPr>
              <a:t>典例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3]For any question, 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call Li </a:t>
            </a:r>
            <a:r>
              <a:rPr lang="en-US" altLang="zh-CN" sz="3200" b="1" u="wavyHeavy" kern="100" dirty="0" err="1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Hua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 at</a:t>
            </a:r>
            <a:r>
              <a:rPr lang="en-US" altLang="zh-CN" sz="3200" b="1" kern="100" dirty="0">
                <a:latin typeface="Times New Roman" panose="02020603050405020304"/>
                <a:cs typeface="Courier New" panose="02070309020205020404"/>
              </a:rPr>
              <a:t> 44876655.</a:t>
            </a:r>
            <a:endParaRPr lang="zh-CN" altLang="zh-CN" sz="32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endParaRPr lang="zh-CN" altLang="en-US" sz="3200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877760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书面通知结尾段---言简意赅篇尾句</a:t>
            </a:r>
            <a:r>
              <a:rPr lang="zh-CN" altLang="en-US" sz="2000" kern="100" dirty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（活动要求、激发兴趣）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285750" y="1056164"/>
          <a:ext cx="11525250" cy="5420836"/>
        </p:xfrm>
        <a:graphic>
          <a:graphicData uri="http://schemas.openxmlformats.org/drawingml/2006/table">
            <a:tbl>
              <a:tblPr/>
              <a:tblGrid>
                <a:gridCol w="4890498"/>
                <a:gridCol w="6634752"/>
              </a:tblGrid>
              <a:tr h="407035">
                <a:tc>
                  <a:txBody>
                    <a:bodyPr/>
                    <a:lstStyle/>
                    <a:p>
                      <a:pPr indent="257175" algn="ctr"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布告通知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7175" algn="ctr"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书信通知</a:t>
                      </a:r>
                      <a:endParaRPr lang="zh-CN" sz="2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3801">
                <a:tc>
                  <a:txBody>
                    <a:bodyPr/>
                    <a:lstStyle/>
                    <a:p>
                      <a:pPr indent="257175" algn="ctr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Notice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发起者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 has decided to </a:t>
                      </a:r>
                      <a:r>
                        <a:rPr lang="en-US" sz="2600" b="1" u="wavyHeavy" kern="10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FF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hold an activity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. 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活动具体内容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 This is to be held on_______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      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at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in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活动具体时间、地点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Those who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活动参加人员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 are welcome.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u="wavyHeavy" kern="10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FF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Remember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that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提醒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I believe you will </a:t>
                      </a:r>
                      <a:r>
                        <a:rPr lang="en-US" sz="2600" b="1" u="wavyHeavy" kern="10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FF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have a wonderful time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.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The Students’ Union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March 11th,2017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Dear students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The Students’ Union </a:t>
                      </a:r>
                      <a:r>
                        <a:rPr lang="en-US" sz="26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has decided to organize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________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具体活动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It will be held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活动具体时间、地点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6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Whoever is interested in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it is welcome to attend _______. The activities include </a:t>
                      </a:r>
                      <a:r>
                        <a:rPr lang="en-US" sz="26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活动具体内容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Those who want to </a:t>
                      </a:r>
                      <a:r>
                        <a:rPr lang="en-US" sz="26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take part in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_______(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活动参加人员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  please </a:t>
                      </a:r>
                      <a:r>
                        <a:rPr lang="en-US" sz="26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sign up at </a:t>
                      </a: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the Students’ Union.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Please come to</a:t>
                      </a:r>
                      <a:r>
                        <a:rPr lang="en-US" sz="26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 the great fun</a:t>
                      </a:r>
                      <a:r>
                        <a:rPr lang="zh-CN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！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                             The Students’ Union</a:t>
                      </a:r>
                      <a:endParaRPr lang="zh-CN" sz="2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书面通知模板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Picture 31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17145" y="2603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7650" y="1025524"/>
            <a:ext cx="11715750" cy="50323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57175" algn="ctr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NOTICE/Notice(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标题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Date(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通知发布日期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①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In order to________________(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活动目的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，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________(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活动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/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事件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will be held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__________ on ______(date), at ______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（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time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）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in ______(place) 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活动具体地点、时间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．②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The________________________(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事件大体内容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．③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Those who________________________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（活动参加人员）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are required to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________________ 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活动具体要求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．④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Remember to________________(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提醒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). And don't forget________________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．（活动注意事项）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All are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welcome to join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in the contest.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The School Students' Union(</a:t>
            </a:r>
            <a:r>
              <a:rPr lang="zh-CN" altLang="zh-CN" b="1" kern="100" dirty="0">
                <a:latin typeface="Times New Roman" panose="02020603050405020304"/>
                <a:ea typeface="宋体" panose="02010600030101010101" pitchFamily="2" charset="-122"/>
              </a:rPr>
              <a:t>发布通知者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)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ctr">
              <a:lnSpc>
                <a:spcPct val="120000"/>
              </a:lnSpc>
              <a:spcAft>
                <a:spcPts val="0"/>
              </a:spcAft>
              <a:buNone/>
              <a:tabLst>
                <a:tab pos="2400300" algn="l"/>
              </a:tabLst>
            </a:pPr>
            <a:r>
              <a:rPr lang="en-US" altLang="zh-CN" b="1" kern="100" dirty="0">
                <a:solidFill>
                  <a:srgbClr val="0000FF"/>
                </a:solidFill>
                <a:latin typeface="Times New Roman" panose="02020603050405020304"/>
                <a:cs typeface="Courier New" panose="02070309020205020404"/>
              </a:rPr>
              <a:t> 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书面通知模板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3086434" y="-1824688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4"/>
          <p:cNvCxnSpPr>
            <a:cxnSpLocks noChangeShapeType="1"/>
          </p:cNvCxnSpPr>
          <p:nvPr/>
        </p:nvCxn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图片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1738630"/>
            <a:ext cx="12188825" cy="26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2219960" y="1880235"/>
            <a:ext cx="813371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7970" algn="ctr">
              <a:lnSpc>
                <a:spcPct val="120000"/>
              </a:lnSpc>
              <a:spcAft>
                <a:spcPts val="0"/>
              </a:spcAft>
              <a:tabLst>
                <a:tab pos="2400300" algn="l"/>
              </a:tabLst>
            </a:pPr>
            <a:r>
              <a:rPr lang="zh-CN" altLang="zh-CN" sz="4000" b="1" kern="100" dirty="0">
                <a:solidFill>
                  <a:srgbClr val="002060"/>
                </a:solidFill>
                <a:latin typeface="Times New Roman" panose="02020603050405020304"/>
                <a:cs typeface="Times New Roman" panose="02020603050405020304"/>
              </a:rPr>
              <a:t>应用文习作</a:t>
            </a:r>
            <a:r>
              <a:rPr lang="en-US" altLang="zh-CN" sz="4000" b="1" kern="100" dirty="0">
                <a:solidFill>
                  <a:srgbClr val="002060"/>
                </a:solidFill>
                <a:latin typeface="Times New Roman" panose="02020603050405020304"/>
                <a:cs typeface="Courier New" panose="02070309020205020404"/>
              </a:rPr>
              <a:t>----</a:t>
            </a:r>
            <a:r>
              <a:rPr lang="zh-CN" altLang="zh-CN" sz="4000" b="1" kern="100" dirty="0">
                <a:solidFill>
                  <a:srgbClr val="002060"/>
                </a:solidFill>
                <a:latin typeface="Times New Roman" panose="02020603050405020304"/>
                <a:cs typeface="Times New Roman" panose="02020603050405020304"/>
              </a:rPr>
              <a:t>书面通知</a:t>
            </a:r>
            <a:endParaRPr lang="zh-CN" altLang="zh-CN" sz="4000" b="1" kern="100" dirty="0">
              <a:solidFill>
                <a:srgbClr val="00206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267970" algn="ctr">
              <a:lnSpc>
                <a:spcPct val="120000"/>
              </a:lnSpc>
              <a:spcAft>
                <a:spcPts val="0"/>
              </a:spcAft>
              <a:tabLst>
                <a:tab pos="2400300" algn="l"/>
              </a:tabLst>
            </a:pPr>
            <a:r>
              <a:rPr altLang="zh-CN" sz="4000" b="1" kern="100" dirty="0">
                <a:solidFill>
                  <a:srgbClr val="002060"/>
                </a:solidFill>
                <a:latin typeface="Times New Roman" panose="02020603050405020304"/>
              </a:rPr>
              <a:t>2021年5月杭州二中仿真考</a:t>
            </a:r>
            <a:endParaRPr altLang="zh-CN" sz="4000" b="1" kern="100" dirty="0">
              <a:solidFill>
                <a:srgbClr val="002060"/>
              </a:solidFill>
              <a:latin typeface="Times New Roman" panose="02020603050405020304"/>
            </a:endParaRPr>
          </a:p>
          <a:p>
            <a:pPr indent="267970" algn="ctr">
              <a:lnSpc>
                <a:spcPct val="120000"/>
              </a:lnSpc>
              <a:spcAft>
                <a:spcPts val="0"/>
              </a:spcAft>
              <a:tabLst>
                <a:tab pos="2400300" algn="l"/>
              </a:tabLst>
            </a:pPr>
            <a:r>
              <a:rPr lang="zh-CN" altLang="en-US" sz="4000" b="1" kern="100" dirty="0">
                <a:solidFill>
                  <a:srgbClr val="002060"/>
                </a:solidFill>
                <a:effectLst/>
                <a:latin typeface="Times New Roman" panose="02020603050405020304"/>
                <a:cs typeface="Times New Roman" panose="02020603050405020304"/>
              </a:rPr>
              <a:t>高分作文展示</a:t>
            </a:r>
            <a:endParaRPr lang="zh-CN" altLang="en-US" sz="4000" b="1" kern="100" dirty="0">
              <a:solidFill>
                <a:srgbClr val="002060"/>
              </a:solidFill>
              <a:effectLst/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575" y="1445260"/>
            <a:ext cx="11372850" cy="4351338"/>
          </a:xfrm>
        </p:spPr>
        <p:txBody>
          <a:bodyPr/>
          <a:lstStyle/>
          <a:p>
            <a:pPr indent="215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第一节 应用文写作（满分</a:t>
            </a:r>
            <a:r>
              <a:rPr lang="zh-TW" altLang="zh-CN" b="1" dirty="0">
                <a:latin typeface="宋体" panose="02010600030101010101" pitchFamily="2" charset="-122"/>
                <a:ea typeface="Times New Roman" panose="02020603050405020304"/>
                <a:cs typeface="宋体" panose="02010600030101010101" pitchFamily="2" charset="-122"/>
              </a:rPr>
              <a:t>15</a:t>
            </a: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lang="zh-TW" altLang="zh-CN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TW" b="1" dirty="0" smtClean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2794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lang="zh-TW" altLang="zh-CN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假定</a:t>
            </a: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你是李华，学校英语社社长。请你在校宣传栏上写一则</a:t>
            </a: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cs typeface="宋体" panose="02010600030101010101" pitchFamily="2" charset="-122"/>
              </a:rPr>
              <a:t>通知</a:t>
            </a:r>
            <a:r>
              <a:rPr lang="zh-TW" altLang="zh-CN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endParaRPr lang="en-US" altLang="zh-TW" b="1" dirty="0" smtClean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zh-TW" altLang="zh-CN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请</a:t>
            </a: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大家</a:t>
            </a: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cs typeface="宋体" panose="02010600030101010101" pitchFamily="2" charset="-122"/>
              </a:rPr>
              <a:t>观看英语社宣传短片</a:t>
            </a: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， 内容包括：</a:t>
            </a:r>
            <a:endParaRPr lang="zh-CN" altLang="zh-CN" sz="24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+mj-lt"/>
              <a:buAutoNum type="arabicPeriod"/>
              <a:tabLst>
                <a:tab pos="419100" algn="l"/>
              </a:tabLst>
            </a:pP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短片内容</a:t>
            </a: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；</a:t>
            </a:r>
            <a:endParaRPr lang="zh-CN" altLang="zh-CN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+mj-lt"/>
              <a:buAutoNum type="arabicPeriod"/>
              <a:tabLst>
                <a:tab pos="433070" algn="l"/>
              </a:tabLst>
            </a:pP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放映</a:t>
            </a: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时间</a:t>
            </a: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、</a:t>
            </a: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地点</a:t>
            </a: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；</a:t>
            </a:r>
            <a:endParaRPr lang="zh-CN" altLang="zh-CN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+mj-lt"/>
              <a:buAutoNum type="arabicPeriod"/>
              <a:tabLst>
                <a:tab pos="433070" algn="l"/>
              </a:tabLst>
            </a:pP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欢迎大家</a:t>
            </a:r>
            <a:r>
              <a:rPr lang="zh-TW" altLang="zh-CN" b="1" u="wavyHeavy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加入英语社</a:t>
            </a: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。</a:t>
            </a:r>
            <a:endParaRPr lang="zh-CN" altLang="zh-CN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indent="215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lang="zh-TW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注意：</a:t>
            </a:r>
            <a:endParaRPr lang="zh-CN" altLang="zh-CN" sz="24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+mj-lt"/>
              <a:buAutoNum type="arabicPeriod"/>
              <a:tabLst>
                <a:tab pos="419100" algn="l"/>
                <a:tab pos="5391150" algn="l"/>
              </a:tabLst>
            </a:pP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词数80左右；	</a:t>
            </a:r>
            <a:endParaRPr lang="zh-CN" altLang="zh-CN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rgbClr val="000000"/>
              </a:buClr>
              <a:buSzPts val="1000"/>
              <a:buFont typeface="+mj-lt"/>
              <a:buAutoNum type="arabicPeriod"/>
              <a:tabLst>
                <a:tab pos="433070" algn="l"/>
              </a:tabLst>
            </a:pPr>
            <a:r>
              <a:rPr lang="zh-TW" altLang="zh-CN" b="1"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可适当增加细节，以使行文连贯。</a:t>
            </a:r>
            <a:endParaRPr lang="zh-CN" altLang="zh-CN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1450" y="1066800"/>
            <a:ext cx="11811000" cy="5791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1</a:t>
            </a: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endParaRPr lang="zh-CN" altLang="zh-CN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  <a:sym typeface="+mn-ea"/>
              </a:rPr>
              <a:t>Notice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A short movie which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aims at introducing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School English Club,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will be played in the gym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next Friday at 3:30 p.m. It will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give you a brief description 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about the origin and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development of our school English Club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In this movie, not only will you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know more about us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, but also it may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arouse your interest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in English learning. On top of that, if you want to join us, there are some trivial but vital things you ought to have: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the admission of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your English teacher, the pluck of overcoming difficulties and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the passion for English learning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Welcome to join our school English Club!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School English Club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200660" algn="r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June 1</a:t>
            </a:r>
            <a:r>
              <a:rPr lang="en-US" altLang="zh-CN" b="1" kern="100" baseline="30000" dirty="0">
                <a:latin typeface="Times New Roman" panose="02020603050405020304"/>
                <a:ea typeface="宋体" panose="02010600030101010101" pitchFamily="2" charset="-122"/>
              </a:rPr>
              <a:t>st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_椭圆 7"/>
          <p:cNvSpPr/>
          <p:nvPr>
            <p:custDataLst>
              <p:tags r:id="rId1"/>
            </p:custDataLst>
          </p:nvPr>
        </p:nvSpPr>
        <p:spPr>
          <a:xfrm>
            <a:off x="2092549" y="4379436"/>
            <a:ext cx="628790" cy="838387"/>
          </a:xfrm>
          <a:prstGeom prst="ellipse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10" name="PA_矩形 9"/>
          <p:cNvSpPr/>
          <p:nvPr>
            <p:custDataLst>
              <p:tags r:id="rId2"/>
            </p:custDataLst>
          </p:nvPr>
        </p:nvSpPr>
        <p:spPr>
          <a:xfrm>
            <a:off x="0" y="1918970"/>
            <a:ext cx="12192635" cy="2981960"/>
          </a:xfrm>
          <a:prstGeom prst="rect">
            <a:avLst/>
          </a:prstGeom>
          <a:solidFill>
            <a:srgbClr val="004E23"/>
          </a:solidFill>
          <a:ln w="38100">
            <a:gradFill flip="none" rotWithShape="1">
              <a:gsLst>
                <a:gs pos="0">
                  <a:srgbClr val="CFCFCF"/>
                </a:gs>
                <a:gs pos="100000">
                  <a:schemeClr val="bg1"/>
                </a:gs>
              </a:gsLst>
              <a:lin ang="2700000" scaled="1"/>
              <a:tileRect/>
            </a:gradFill>
          </a:ln>
          <a:effectLst>
            <a:innerShdw blurRad="203200" dist="203200" dir="135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6" name="PA_椭圆 5"/>
          <p:cNvSpPr/>
          <p:nvPr>
            <p:custDataLst>
              <p:tags r:id="rId3"/>
            </p:custDataLst>
          </p:nvPr>
        </p:nvSpPr>
        <p:spPr>
          <a:xfrm>
            <a:off x="3590350" y="4120145"/>
            <a:ext cx="508464" cy="677952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12" name="PA_椭圆 11"/>
          <p:cNvSpPr/>
          <p:nvPr>
            <p:custDataLst>
              <p:tags r:id="rId4"/>
            </p:custDataLst>
          </p:nvPr>
        </p:nvSpPr>
        <p:spPr>
          <a:xfrm>
            <a:off x="652274" y="2055514"/>
            <a:ext cx="840416" cy="112055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14" name="PA_椭圆 13"/>
          <p:cNvSpPr/>
          <p:nvPr>
            <p:custDataLst>
              <p:tags r:id="rId5"/>
            </p:custDataLst>
          </p:nvPr>
        </p:nvSpPr>
        <p:spPr>
          <a:xfrm>
            <a:off x="3396160" y="4898504"/>
            <a:ext cx="616951" cy="82260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4" name="PA_椭圆 3"/>
          <p:cNvSpPr/>
          <p:nvPr>
            <p:custDataLst>
              <p:tags r:id="rId6"/>
            </p:custDataLst>
          </p:nvPr>
        </p:nvSpPr>
        <p:spPr>
          <a:xfrm>
            <a:off x="1021843" y="1571245"/>
            <a:ext cx="3175254" cy="32331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381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2032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11" name="PA_文本框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30019" y="2823592"/>
            <a:ext cx="2546350" cy="10765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defTabSz="1097280"/>
            <a:r>
              <a:rPr lang="zh-CN" altLang="en-US" sz="3200" b="1">
                <a:solidFill>
                  <a:srgbClr val="00B050"/>
                </a:solidFill>
                <a:latin typeface="Agency FB" panose="020B0503020202020204"/>
                <a:ea typeface="宋体" panose="02010600030101010101" pitchFamily="2" charset="-122"/>
              </a:rPr>
              <a:t>冲刺</a:t>
            </a:r>
            <a:r>
              <a:rPr lang="en-US" altLang="zh-CN" sz="3200" b="1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2021</a:t>
            </a:r>
            <a:r>
              <a:rPr lang="zh-CN" altLang="en-US" sz="3200" b="1">
                <a:solidFill>
                  <a:srgbClr val="00B050"/>
                </a:solidFill>
                <a:latin typeface="Agency FB" panose="020B0503020202020204"/>
                <a:ea typeface="宋体" panose="02010600030101010101" pitchFamily="2" charset="-122"/>
              </a:rPr>
              <a:t>年</a:t>
            </a:r>
            <a:endParaRPr lang="zh-CN" altLang="en-US" sz="3200" b="1">
              <a:solidFill>
                <a:srgbClr val="00B050"/>
              </a:solidFill>
              <a:latin typeface="Agency FB" panose="020B0503020202020204"/>
              <a:ea typeface="宋体" panose="02010600030101010101" pitchFamily="2" charset="-122"/>
            </a:endParaRPr>
          </a:p>
          <a:p>
            <a:pPr algn="ctr" defTabSz="1097280"/>
            <a:r>
              <a:rPr lang="en-US" altLang="zh-CN" sz="3200" b="1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3200" b="1">
                <a:solidFill>
                  <a:srgbClr val="00B050"/>
                </a:solidFill>
                <a:latin typeface="Agency FB" panose="020B0503020202020204"/>
                <a:ea typeface="宋体" panose="02010600030101010101" pitchFamily="2" charset="-122"/>
              </a:rPr>
              <a:t>月高考</a:t>
            </a:r>
            <a:endParaRPr lang="zh-CN" altLang="en-US" sz="3200" b="1">
              <a:solidFill>
                <a:srgbClr val="00B050"/>
              </a:solidFill>
              <a:latin typeface="Agency FB" panose="020B0503020202020204"/>
              <a:ea typeface="宋体" panose="02010600030101010101" pitchFamily="2" charset="-122"/>
            </a:endParaRPr>
          </a:p>
        </p:txBody>
      </p:sp>
      <p:sp>
        <p:nvSpPr>
          <p:cNvPr id="15" name="PA_文本框 14"/>
          <p:cNvSpPr txBox="1"/>
          <p:nvPr>
            <p:custDataLst>
              <p:tags r:id="rId8"/>
            </p:custDataLst>
          </p:nvPr>
        </p:nvSpPr>
        <p:spPr>
          <a:xfrm>
            <a:off x="4267835" y="2093595"/>
            <a:ext cx="7742555" cy="310769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l" defTabSz="1097280">
              <a:defRPr/>
            </a:pPr>
            <a:r>
              <a:rPr lang="zh-CN" alt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杭州二中仿真考应用文讲评</a:t>
            </a:r>
            <a:endParaRPr lang="zh-CN" altLang="en-US" sz="4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l" defTabSz="1097280">
              <a:defRPr/>
            </a:pPr>
            <a:r>
              <a:rPr lang="zh-CN" altLang="en-US" sz="3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CN" sz="3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endParaRPr lang="en-US" altLang="zh-CN" sz="3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 defTabSz="1097280">
              <a:defRPr/>
            </a:pPr>
            <a:r>
              <a:rPr lang="en-US" altLang="zh-CN" sz="3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6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书面通知</a:t>
            </a:r>
            <a:r>
              <a:rPr lang="zh-CN" altLang="en-US" sz="6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6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Notice</a:t>
            </a:r>
            <a:endParaRPr lang="en-US" altLang="zh-CN" sz="60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 defTabSz="1097280">
              <a:defRPr/>
            </a:pPr>
            <a:endParaRPr lang="zh-CN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 defTabSz="1097280">
              <a:defRPr/>
            </a:pPr>
            <a:endParaRPr lang="en-US" altLang="zh-CN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PA_任意多边形 5"/>
          <p:cNvSpPr>
            <a:spLocks noEditPoints="1"/>
          </p:cNvSpPr>
          <p:nvPr>
            <p:custDataLst>
              <p:tags r:id="rId9"/>
            </p:custDataLst>
          </p:nvPr>
        </p:nvSpPr>
        <p:spPr bwMode="auto">
          <a:xfrm>
            <a:off x="2279905" y="1090423"/>
            <a:ext cx="1600962" cy="1440942"/>
          </a:xfrm>
          <a:custGeom>
            <a:avLst/>
            <a:gdLst>
              <a:gd name="T0" fmla="*/ 39171 w 40338"/>
              <a:gd name="T1" fmla="*/ 17975 h 44514"/>
              <a:gd name="T2" fmla="*/ 31480 w 40338"/>
              <a:gd name="T3" fmla="*/ 18114 h 44514"/>
              <a:gd name="T4" fmla="*/ 31970 w 40338"/>
              <a:gd name="T5" fmla="*/ 20308 h 44514"/>
              <a:gd name="T6" fmla="*/ 34786 w 40338"/>
              <a:gd name="T7" fmla="*/ 21008 h 44514"/>
              <a:gd name="T8" fmla="*/ 19218 w 40338"/>
              <a:gd name="T9" fmla="*/ 35978 h 44514"/>
              <a:gd name="T10" fmla="*/ 13120 w 40338"/>
              <a:gd name="T11" fmla="*/ 31755 h 44514"/>
              <a:gd name="T12" fmla="*/ 13763 w 40338"/>
              <a:gd name="T13" fmla="*/ 34765 h 44514"/>
              <a:gd name="T14" fmla="*/ 18610 w 40338"/>
              <a:gd name="T15" fmla="*/ 39010 h 44514"/>
              <a:gd name="T16" fmla="*/ 37211 w 40338"/>
              <a:gd name="T17" fmla="*/ 22237 h 44514"/>
              <a:gd name="T18" fmla="*/ 37608 w 40338"/>
              <a:gd name="T19" fmla="*/ 22034 h 44514"/>
              <a:gd name="T20" fmla="*/ 38028 w 40338"/>
              <a:gd name="T21" fmla="*/ 26003 h 44514"/>
              <a:gd name="T22" fmla="*/ 40331 w 40338"/>
              <a:gd name="T23" fmla="*/ 19129 h 44514"/>
              <a:gd name="T24" fmla="*/ 37232 w 40338"/>
              <a:gd name="T25" fmla="*/ 41570 h 44514"/>
              <a:gd name="T26" fmla="*/ 32125 w 40338"/>
              <a:gd name="T27" fmla="*/ 44514 h 44514"/>
              <a:gd name="T28" fmla="*/ 30742 w 40338"/>
              <a:gd name="T29" fmla="*/ 44514 h 44514"/>
              <a:gd name="T30" fmla="*/ 37232 w 40338"/>
              <a:gd name="T31" fmla="*/ 35868 h 44514"/>
              <a:gd name="T32" fmla="*/ 28582 w 40338"/>
              <a:gd name="T33" fmla="*/ 44514 h 44514"/>
              <a:gd name="T34" fmla="*/ 37232 w 40338"/>
              <a:gd name="T35" fmla="*/ 30938 h 44514"/>
              <a:gd name="T36" fmla="*/ 21497 w 40338"/>
              <a:gd name="T37" fmla="*/ 44514 h 44514"/>
              <a:gd name="T38" fmla="*/ 20114 w 40338"/>
              <a:gd name="T39" fmla="*/ 44514 h 44514"/>
              <a:gd name="T40" fmla="*/ 16571 w 40338"/>
              <a:gd name="T41" fmla="*/ 44514 h 44514"/>
              <a:gd name="T42" fmla="*/ 36918 w 40338"/>
              <a:gd name="T43" fmla="*/ 24168 h 44514"/>
              <a:gd name="T44" fmla="*/ 13028 w 40338"/>
              <a:gd name="T45" fmla="*/ 44514 h 44514"/>
              <a:gd name="T46" fmla="*/ 17828 w 40338"/>
              <a:gd name="T47" fmla="*/ 39800 h 44514"/>
              <a:gd name="T48" fmla="*/ 10869 w 40338"/>
              <a:gd name="T49" fmla="*/ 44514 h 44514"/>
              <a:gd name="T50" fmla="*/ 14231 w 40338"/>
              <a:gd name="T51" fmla="*/ 36226 h 44514"/>
              <a:gd name="T52" fmla="*/ 14926 w 40338"/>
              <a:gd name="T53" fmla="*/ 36915 h 44514"/>
              <a:gd name="T54" fmla="*/ 8036 w 40338"/>
              <a:gd name="T55" fmla="*/ 13168 h 44514"/>
              <a:gd name="T56" fmla="*/ 13521 w 40338"/>
              <a:gd name="T57" fmla="*/ 10752 h 44514"/>
              <a:gd name="T58" fmla="*/ 14682 w 40338"/>
              <a:gd name="T59" fmla="*/ 21323 h 44514"/>
              <a:gd name="T60" fmla="*/ 18235 w 40338"/>
              <a:gd name="T61" fmla="*/ 32196 h 44514"/>
              <a:gd name="T62" fmla="*/ 20591 w 40338"/>
              <a:gd name="T63" fmla="*/ 22982 h 44514"/>
              <a:gd name="T64" fmla="*/ 19247 w 40338"/>
              <a:gd name="T65" fmla="*/ 9016 h 44514"/>
              <a:gd name="T66" fmla="*/ 18603 w 40338"/>
              <a:gd name="T67" fmla="*/ 9655 h 44514"/>
              <a:gd name="T68" fmla="*/ 18303 w 40338"/>
              <a:gd name="T69" fmla="*/ 8503 h 44514"/>
              <a:gd name="T70" fmla="*/ 17469 w 40338"/>
              <a:gd name="T71" fmla="*/ 11845 h 44514"/>
              <a:gd name="T72" fmla="*/ 15413 w 40338"/>
              <a:gd name="T73" fmla="*/ 7505 h 44514"/>
              <a:gd name="T74" fmla="*/ 6227 w 40338"/>
              <a:gd name="T75" fmla="*/ 13074 h 44514"/>
              <a:gd name="T76" fmla="*/ 21214 w 40338"/>
              <a:gd name="T77" fmla="*/ 3144 h 44514"/>
              <a:gd name="T78" fmla="*/ 19135 w 40338"/>
              <a:gd name="T79" fmla="*/ 7307 h 44514"/>
              <a:gd name="T80" fmla="*/ 22634 w 40338"/>
              <a:gd name="T81" fmla="*/ 13300 h 44514"/>
              <a:gd name="T82" fmla="*/ 27720 w 40338"/>
              <a:gd name="T83" fmla="*/ 8718 h 44514"/>
              <a:gd name="T84" fmla="*/ 19976 w 40338"/>
              <a:gd name="T85" fmla="*/ 9832 h 44514"/>
              <a:gd name="T86" fmla="*/ 11809 w 40338"/>
              <a:gd name="T87" fmla="*/ 25425 h 44514"/>
              <a:gd name="T88" fmla="*/ 9318 w 40338"/>
              <a:gd name="T89" fmla="*/ 32741 h 44514"/>
              <a:gd name="T90" fmla="*/ 15426 w 40338"/>
              <a:gd name="T91" fmla="*/ 23037 h 44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0338" h="44514">
                <a:moveTo>
                  <a:pt x="40331" y="19129"/>
                </a:moveTo>
                <a:cubicBezTo>
                  <a:pt x="40330" y="18820"/>
                  <a:pt x="40208" y="18527"/>
                  <a:pt x="39991" y="18312"/>
                </a:cubicBezTo>
                <a:cubicBezTo>
                  <a:pt x="39773" y="18097"/>
                  <a:pt x="39483" y="17975"/>
                  <a:pt x="39171" y="17975"/>
                </a:cubicBezTo>
                <a:lnTo>
                  <a:pt x="31962" y="17998"/>
                </a:lnTo>
                <a:cubicBezTo>
                  <a:pt x="31831" y="18003"/>
                  <a:pt x="31698" y="18031"/>
                  <a:pt x="31536" y="18097"/>
                </a:cubicBezTo>
                <a:cubicBezTo>
                  <a:pt x="31528" y="18097"/>
                  <a:pt x="31486" y="18114"/>
                  <a:pt x="31480" y="18114"/>
                </a:cubicBezTo>
                <a:cubicBezTo>
                  <a:pt x="31072" y="18307"/>
                  <a:pt x="30808" y="18715"/>
                  <a:pt x="30811" y="19156"/>
                </a:cubicBezTo>
                <a:cubicBezTo>
                  <a:pt x="30814" y="19635"/>
                  <a:pt x="31101" y="20054"/>
                  <a:pt x="31545" y="20225"/>
                </a:cubicBezTo>
                <a:cubicBezTo>
                  <a:pt x="31686" y="20281"/>
                  <a:pt x="31826" y="20308"/>
                  <a:pt x="31970" y="20308"/>
                </a:cubicBezTo>
                <a:lnTo>
                  <a:pt x="34491" y="20297"/>
                </a:lnTo>
                <a:cubicBezTo>
                  <a:pt x="34660" y="20297"/>
                  <a:pt x="34811" y="20402"/>
                  <a:pt x="34878" y="20556"/>
                </a:cubicBezTo>
                <a:cubicBezTo>
                  <a:pt x="34941" y="20711"/>
                  <a:pt x="34905" y="20887"/>
                  <a:pt x="34786" y="21008"/>
                </a:cubicBezTo>
                <a:lnTo>
                  <a:pt x="19805" y="35978"/>
                </a:lnTo>
                <a:cubicBezTo>
                  <a:pt x="19723" y="36055"/>
                  <a:pt x="19618" y="36099"/>
                  <a:pt x="19511" y="36099"/>
                </a:cubicBezTo>
                <a:cubicBezTo>
                  <a:pt x="19404" y="36099"/>
                  <a:pt x="19299" y="36061"/>
                  <a:pt x="19218" y="35978"/>
                </a:cubicBezTo>
                <a:lnTo>
                  <a:pt x="14953" y="31738"/>
                </a:lnTo>
                <a:cubicBezTo>
                  <a:pt x="14712" y="31501"/>
                  <a:pt x="14377" y="31363"/>
                  <a:pt x="14039" y="31363"/>
                </a:cubicBezTo>
                <a:cubicBezTo>
                  <a:pt x="13694" y="31363"/>
                  <a:pt x="13370" y="31501"/>
                  <a:pt x="13120" y="31755"/>
                </a:cubicBezTo>
                <a:lnTo>
                  <a:pt x="0" y="44514"/>
                </a:lnTo>
                <a:lnTo>
                  <a:pt x="3751" y="44514"/>
                </a:lnTo>
                <a:lnTo>
                  <a:pt x="13763" y="34765"/>
                </a:lnTo>
                <a:cubicBezTo>
                  <a:pt x="13843" y="34688"/>
                  <a:pt x="13946" y="34655"/>
                  <a:pt x="14049" y="34655"/>
                </a:cubicBezTo>
                <a:cubicBezTo>
                  <a:pt x="14155" y="34655"/>
                  <a:pt x="14261" y="34693"/>
                  <a:pt x="14341" y="34771"/>
                </a:cubicBezTo>
                <a:lnTo>
                  <a:pt x="18610" y="39010"/>
                </a:lnTo>
                <a:cubicBezTo>
                  <a:pt x="18850" y="39254"/>
                  <a:pt x="19183" y="39386"/>
                  <a:pt x="19523" y="39386"/>
                </a:cubicBezTo>
                <a:cubicBezTo>
                  <a:pt x="19869" y="39386"/>
                  <a:pt x="20193" y="39254"/>
                  <a:pt x="20437" y="39006"/>
                </a:cubicBezTo>
                <a:lnTo>
                  <a:pt x="37211" y="22237"/>
                </a:lnTo>
                <a:cubicBezTo>
                  <a:pt x="37224" y="22227"/>
                  <a:pt x="37234" y="22216"/>
                  <a:pt x="37247" y="22205"/>
                </a:cubicBezTo>
                <a:lnTo>
                  <a:pt x="37350" y="22128"/>
                </a:lnTo>
                <a:cubicBezTo>
                  <a:pt x="37426" y="22067"/>
                  <a:pt x="37517" y="22034"/>
                  <a:pt x="37608" y="22034"/>
                </a:cubicBezTo>
                <a:cubicBezTo>
                  <a:pt x="37671" y="22034"/>
                  <a:pt x="37732" y="22050"/>
                  <a:pt x="37789" y="22078"/>
                </a:cubicBezTo>
                <a:cubicBezTo>
                  <a:pt x="37932" y="22144"/>
                  <a:pt x="38023" y="22293"/>
                  <a:pt x="38024" y="22447"/>
                </a:cubicBezTo>
                <a:lnTo>
                  <a:pt x="38028" y="26003"/>
                </a:lnTo>
                <a:cubicBezTo>
                  <a:pt x="38030" y="26644"/>
                  <a:pt x="38548" y="27162"/>
                  <a:pt x="39184" y="27162"/>
                </a:cubicBezTo>
                <a:cubicBezTo>
                  <a:pt x="39819" y="27162"/>
                  <a:pt x="40338" y="26638"/>
                  <a:pt x="40338" y="26003"/>
                </a:cubicBezTo>
                <a:lnTo>
                  <a:pt x="40331" y="19129"/>
                </a:lnTo>
                <a:close/>
                <a:moveTo>
                  <a:pt x="35666" y="44514"/>
                </a:moveTo>
                <a:lnTo>
                  <a:pt x="37232" y="42948"/>
                </a:lnTo>
                <a:lnTo>
                  <a:pt x="37232" y="41570"/>
                </a:lnTo>
                <a:lnTo>
                  <a:pt x="34285" y="44514"/>
                </a:lnTo>
                <a:lnTo>
                  <a:pt x="35666" y="44514"/>
                </a:lnTo>
                <a:close/>
                <a:moveTo>
                  <a:pt x="32125" y="44514"/>
                </a:moveTo>
                <a:lnTo>
                  <a:pt x="37232" y="39408"/>
                </a:lnTo>
                <a:lnTo>
                  <a:pt x="37232" y="38024"/>
                </a:lnTo>
                <a:lnTo>
                  <a:pt x="30742" y="44514"/>
                </a:lnTo>
                <a:lnTo>
                  <a:pt x="32125" y="44514"/>
                </a:lnTo>
                <a:close/>
                <a:moveTo>
                  <a:pt x="28582" y="44514"/>
                </a:moveTo>
                <a:lnTo>
                  <a:pt x="37232" y="35868"/>
                </a:lnTo>
                <a:lnTo>
                  <a:pt x="37232" y="34484"/>
                </a:lnTo>
                <a:lnTo>
                  <a:pt x="27198" y="44514"/>
                </a:lnTo>
                <a:lnTo>
                  <a:pt x="28582" y="44514"/>
                </a:lnTo>
                <a:close/>
                <a:moveTo>
                  <a:pt x="25040" y="44514"/>
                </a:moveTo>
                <a:lnTo>
                  <a:pt x="37232" y="32323"/>
                </a:lnTo>
                <a:lnTo>
                  <a:pt x="37232" y="30938"/>
                </a:lnTo>
                <a:lnTo>
                  <a:pt x="23657" y="44514"/>
                </a:lnTo>
                <a:lnTo>
                  <a:pt x="25040" y="44514"/>
                </a:lnTo>
                <a:close/>
                <a:moveTo>
                  <a:pt x="21497" y="44514"/>
                </a:moveTo>
                <a:lnTo>
                  <a:pt x="37232" y="28777"/>
                </a:lnTo>
                <a:lnTo>
                  <a:pt x="37232" y="27399"/>
                </a:lnTo>
                <a:lnTo>
                  <a:pt x="20114" y="44514"/>
                </a:lnTo>
                <a:lnTo>
                  <a:pt x="21497" y="44514"/>
                </a:lnTo>
                <a:close/>
                <a:moveTo>
                  <a:pt x="36918" y="24168"/>
                </a:moveTo>
                <a:lnTo>
                  <a:pt x="16571" y="44514"/>
                </a:lnTo>
                <a:lnTo>
                  <a:pt x="17953" y="44514"/>
                </a:lnTo>
                <a:lnTo>
                  <a:pt x="36920" y="25546"/>
                </a:lnTo>
                <a:lnTo>
                  <a:pt x="36918" y="24168"/>
                </a:lnTo>
                <a:close/>
                <a:moveTo>
                  <a:pt x="17828" y="39800"/>
                </a:moveTo>
                <a:lnTo>
                  <a:pt x="17788" y="39756"/>
                </a:lnTo>
                <a:lnTo>
                  <a:pt x="13028" y="44514"/>
                </a:lnTo>
                <a:lnTo>
                  <a:pt x="14410" y="44514"/>
                </a:lnTo>
                <a:lnTo>
                  <a:pt x="18610" y="40312"/>
                </a:lnTo>
                <a:cubicBezTo>
                  <a:pt x="18320" y="40196"/>
                  <a:pt x="18052" y="40020"/>
                  <a:pt x="17828" y="39800"/>
                </a:cubicBezTo>
                <a:close/>
                <a:moveTo>
                  <a:pt x="16010" y="37991"/>
                </a:moveTo>
                <a:lnTo>
                  <a:pt x="9487" y="44514"/>
                </a:lnTo>
                <a:lnTo>
                  <a:pt x="10869" y="44514"/>
                </a:lnTo>
                <a:lnTo>
                  <a:pt x="16703" y="38680"/>
                </a:lnTo>
                <a:lnTo>
                  <a:pt x="16010" y="37991"/>
                </a:lnTo>
                <a:close/>
                <a:moveTo>
                  <a:pt x="14231" y="36226"/>
                </a:moveTo>
                <a:lnTo>
                  <a:pt x="5944" y="44514"/>
                </a:lnTo>
                <a:lnTo>
                  <a:pt x="7325" y="44514"/>
                </a:lnTo>
                <a:lnTo>
                  <a:pt x="14926" y="36915"/>
                </a:lnTo>
                <a:lnTo>
                  <a:pt x="14231" y="36226"/>
                </a:lnTo>
                <a:close/>
                <a:moveTo>
                  <a:pt x="8030" y="13173"/>
                </a:moveTo>
                <a:lnTo>
                  <a:pt x="8036" y="13168"/>
                </a:lnTo>
                <a:cubicBezTo>
                  <a:pt x="8110" y="13101"/>
                  <a:pt x="11369" y="10433"/>
                  <a:pt x="11571" y="10372"/>
                </a:cubicBezTo>
                <a:cubicBezTo>
                  <a:pt x="11701" y="10328"/>
                  <a:pt x="14479" y="10460"/>
                  <a:pt x="14479" y="10460"/>
                </a:cubicBezTo>
                <a:lnTo>
                  <a:pt x="13521" y="10752"/>
                </a:lnTo>
                <a:cubicBezTo>
                  <a:pt x="13076" y="12671"/>
                  <a:pt x="11920" y="16426"/>
                  <a:pt x="11743" y="18168"/>
                </a:cubicBezTo>
                <a:cubicBezTo>
                  <a:pt x="11724" y="18367"/>
                  <a:pt x="12212" y="18467"/>
                  <a:pt x="12198" y="18648"/>
                </a:cubicBezTo>
                <a:cubicBezTo>
                  <a:pt x="12166" y="19028"/>
                  <a:pt x="12765" y="20341"/>
                  <a:pt x="14682" y="21323"/>
                </a:cubicBezTo>
                <a:cubicBezTo>
                  <a:pt x="15165" y="21846"/>
                  <a:pt x="17773" y="24471"/>
                  <a:pt x="17803" y="24532"/>
                </a:cubicBezTo>
                <a:cubicBezTo>
                  <a:pt x="17811" y="24631"/>
                  <a:pt x="16963" y="30316"/>
                  <a:pt x="16963" y="30316"/>
                </a:cubicBezTo>
                <a:cubicBezTo>
                  <a:pt x="16825" y="31264"/>
                  <a:pt x="17349" y="32085"/>
                  <a:pt x="18235" y="32196"/>
                </a:cubicBezTo>
                <a:cubicBezTo>
                  <a:pt x="19122" y="32306"/>
                  <a:pt x="19862" y="31711"/>
                  <a:pt x="20000" y="30762"/>
                </a:cubicBezTo>
                <a:cubicBezTo>
                  <a:pt x="20000" y="30757"/>
                  <a:pt x="20825" y="24757"/>
                  <a:pt x="20882" y="24532"/>
                </a:cubicBezTo>
                <a:cubicBezTo>
                  <a:pt x="21132" y="23578"/>
                  <a:pt x="20741" y="23242"/>
                  <a:pt x="20591" y="22982"/>
                </a:cubicBezTo>
                <a:cubicBezTo>
                  <a:pt x="20400" y="22651"/>
                  <a:pt x="17540" y="19354"/>
                  <a:pt x="17426" y="19222"/>
                </a:cubicBezTo>
                <a:cubicBezTo>
                  <a:pt x="17971" y="14684"/>
                  <a:pt x="19784" y="11635"/>
                  <a:pt x="19745" y="10968"/>
                </a:cubicBezTo>
                <a:cubicBezTo>
                  <a:pt x="19660" y="9534"/>
                  <a:pt x="19247" y="9016"/>
                  <a:pt x="19247" y="9016"/>
                </a:cubicBezTo>
                <a:lnTo>
                  <a:pt x="19137" y="9275"/>
                </a:lnTo>
                <a:cubicBezTo>
                  <a:pt x="19164" y="11216"/>
                  <a:pt x="18523" y="12721"/>
                  <a:pt x="18523" y="12721"/>
                </a:cubicBezTo>
                <a:cubicBezTo>
                  <a:pt x="18523" y="12721"/>
                  <a:pt x="18696" y="10399"/>
                  <a:pt x="18603" y="9655"/>
                </a:cubicBezTo>
                <a:cubicBezTo>
                  <a:pt x="18719" y="9429"/>
                  <a:pt x="18838" y="9154"/>
                  <a:pt x="18838" y="9154"/>
                </a:cubicBezTo>
                <a:lnTo>
                  <a:pt x="18590" y="8608"/>
                </a:lnTo>
                <a:cubicBezTo>
                  <a:pt x="18590" y="8608"/>
                  <a:pt x="18423" y="8541"/>
                  <a:pt x="18303" y="8503"/>
                </a:cubicBezTo>
                <a:cubicBezTo>
                  <a:pt x="18087" y="8613"/>
                  <a:pt x="17796" y="8894"/>
                  <a:pt x="17796" y="8894"/>
                </a:cubicBezTo>
                <a:cubicBezTo>
                  <a:pt x="17796" y="8894"/>
                  <a:pt x="17888" y="9237"/>
                  <a:pt x="18055" y="9550"/>
                </a:cubicBezTo>
                <a:cubicBezTo>
                  <a:pt x="18015" y="9644"/>
                  <a:pt x="17832" y="10714"/>
                  <a:pt x="17469" y="11845"/>
                </a:cubicBezTo>
                <a:cubicBezTo>
                  <a:pt x="17542" y="8652"/>
                  <a:pt x="16919" y="7797"/>
                  <a:pt x="16668" y="7555"/>
                </a:cubicBezTo>
                <a:lnTo>
                  <a:pt x="16664" y="7555"/>
                </a:lnTo>
                <a:cubicBezTo>
                  <a:pt x="16335" y="7521"/>
                  <a:pt x="15425" y="7532"/>
                  <a:pt x="15413" y="7505"/>
                </a:cubicBezTo>
                <a:cubicBezTo>
                  <a:pt x="14504" y="7571"/>
                  <a:pt x="12853" y="7753"/>
                  <a:pt x="10781" y="7984"/>
                </a:cubicBezTo>
                <a:cubicBezTo>
                  <a:pt x="10661" y="8001"/>
                  <a:pt x="6340" y="11260"/>
                  <a:pt x="6325" y="11271"/>
                </a:cubicBezTo>
                <a:cubicBezTo>
                  <a:pt x="5802" y="11745"/>
                  <a:pt x="5758" y="12550"/>
                  <a:pt x="6227" y="13074"/>
                </a:cubicBezTo>
                <a:cubicBezTo>
                  <a:pt x="6700" y="13598"/>
                  <a:pt x="7505" y="13642"/>
                  <a:pt x="8030" y="13173"/>
                </a:cubicBezTo>
                <a:close/>
                <a:moveTo>
                  <a:pt x="19135" y="7307"/>
                </a:moveTo>
                <a:cubicBezTo>
                  <a:pt x="20728" y="7047"/>
                  <a:pt x="21130" y="4897"/>
                  <a:pt x="21214" y="3144"/>
                </a:cubicBezTo>
                <a:cubicBezTo>
                  <a:pt x="21301" y="1395"/>
                  <a:pt x="20024" y="144"/>
                  <a:pt x="18780" y="84"/>
                </a:cubicBezTo>
                <a:cubicBezTo>
                  <a:pt x="17075" y="0"/>
                  <a:pt x="15894" y="1368"/>
                  <a:pt x="15806" y="3116"/>
                </a:cubicBezTo>
                <a:cubicBezTo>
                  <a:pt x="15962" y="5977"/>
                  <a:pt x="17960" y="7488"/>
                  <a:pt x="19135" y="7307"/>
                </a:cubicBezTo>
                <a:close/>
                <a:moveTo>
                  <a:pt x="20117" y="11100"/>
                </a:moveTo>
                <a:cubicBezTo>
                  <a:pt x="20053" y="11635"/>
                  <a:pt x="19745" y="12390"/>
                  <a:pt x="19745" y="12390"/>
                </a:cubicBezTo>
                <a:lnTo>
                  <a:pt x="22634" y="13300"/>
                </a:lnTo>
                <a:cubicBezTo>
                  <a:pt x="23015" y="13427"/>
                  <a:pt x="23422" y="13355"/>
                  <a:pt x="23746" y="13124"/>
                </a:cubicBezTo>
                <a:lnTo>
                  <a:pt x="27435" y="10466"/>
                </a:lnTo>
                <a:cubicBezTo>
                  <a:pt x="27998" y="10063"/>
                  <a:pt x="28124" y="9275"/>
                  <a:pt x="27720" y="8718"/>
                </a:cubicBezTo>
                <a:cubicBezTo>
                  <a:pt x="27314" y="8150"/>
                  <a:pt x="26530" y="8024"/>
                  <a:pt x="25969" y="8431"/>
                </a:cubicBezTo>
                <a:lnTo>
                  <a:pt x="22790" y="10720"/>
                </a:lnTo>
                <a:lnTo>
                  <a:pt x="19976" y="9832"/>
                </a:lnTo>
                <a:cubicBezTo>
                  <a:pt x="19976" y="9832"/>
                  <a:pt x="20176" y="10576"/>
                  <a:pt x="20117" y="11100"/>
                </a:cubicBezTo>
                <a:close/>
                <a:moveTo>
                  <a:pt x="12778" y="20650"/>
                </a:moveTo>
                <a:lnTo>
                  <a:pt x="11809" y="25425"/>
                </a:lnTo>
                <a:lnTo>
                  <a:pt x="7045" y="30685"/>
                </a:lnTo>
                <a:cubicBezTo>
                  <a:pt x="6476" y="31314"/>
                  <a:pt x="6525" y="32279"/>
                  <a:pt x="7153" y="32852"/>
                </a:cubicBezTo>
                <a:cubicBezTo>
                  <a:pt x="7780" y="33420"/>
                  <a:pt x="8750" y="33370"/>
                  <a:pt x="9318" y="32741"/>
                </a:cubicBezTo>
                <a:lnTo>
                  <a:pt x="14365" y="27173"/>
                </a:lnTo>
                <a:cubicBezTo>
                  <a:pt x="14552" y="26968"/>
                  <a:pt x="14676" y="26715"/>
                  <a:pt x="14732" y="26445"/>
                </a:cubicBezTo>
                <a:lnTo>
                  <a:pt x="15426" y="23037"/>
                </a:lnTo>
                <a:cubicBezTo>
                  <a:pt x="15117" y="22679"/>
                  <a:pt x="14780" y="22298"/>
                  <a:pt x="14461" y="21951"/>
                </a:cubicBezTo>
                <a:cubicBezTo>
                  <a:pt x="13819" y="21604"/>
                  <a:pt x="13226" y="21108"/>
                  <a:pt x="12778" y="2065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/>
          <a:lstStyle/>
          <a:p>
            <a:pPr defTabSz="1097280">
              <a:defRPr/>
            </a:pPr>
            <a:endParaRPr lang="zh-CN" altLang="en-US">
              <a:solidFill>
                <a:srgbClr val="262626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PA_椭圆 6"/>
          <p:cNvSpPr/>
          <p:nvPr>
            <p:custDataLst>
              <p:tags r:id="rId10"/>
            </p:custDataLst>
          </p:nvPr>
        </p:nvSpPr>
        <p:spPr>
          <a:xfrm>
            <a:off x="1689421" y="1182129"/>
            <a:ext cx="622370" cy="829828"/>
          </a:xfrm>
          <a:prstGeom prst="ellipse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9" name="PA_椭圆 8"/>
          <p:cNvSpPr/>
          <p:nvPr>
            <p:custDataLst>
              <p:tags r:id="rId11"/>
            </p:custDataLst>
          </p:nvPr>
        </p:nvSpPr>
        <p:spPr>
          <a:xfrm>
            <a:off x="4177606" y="1514142"/>
            <a:ext cx="547058" cy="729412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1400">
              <a:solidFill>
                <a:prstClr val="white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grpSp>
        <p:nvGrpSpPr>
          <p:cNvPr id="16" name="PA_组合 130"/>
          <p:cNvGrpSpPr/>
          <p:nvPr>
            <p:custDataLst>
              <p:tags r:id="rId12"/>
            </p:custDataLst>
          </p:nvPr>
        </p:nvGrpSpPr>
        <p:grpSpPr bwMode="auto">
          <a:xfrm>
            <a:off x="8832850" y="333376"/>
            <a:ext cx="590550" cy="2159000"/>
            <a:chOff x="8851144" y="2051771"/>
            <a:chExt cx="788156" cy="2160000"/>
          </a:xfrm>
        </p:grpSpPr>
        <p:grpSp>
          <p:nvGrpSpPr>
            <p:cNvPr id="17" name="等腰三角形 9_42"/>
            <p:cNvGrpSpPr/>
            <p:nvPr/>
          </p:nvGrpSpPr>
          <p:grpSpPr bwMode="auto">
            <a:xfrm>
              <a:off x="8844081" y="2377483"/>
              <a:ext cx="804672" cy="1840992"/>
              <a:chOff x="7303008" y="658368"/>
              <a:chExt cx="603504" cy="1840992"/>
            </a:xfrm>
          </p:grpSpPr>
          <p:pic>
            <p:nvPicPr>
              <p:cNvPr id="112678" name="等腰三角形 9_42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303008" y="658368"/>
                <a:ext cx="603504" cy="1840992"/>
              </a:xfrm>
              <a:prstGeom prst="rect">
                <a:avLst/>
              </a:prstGeom>
              <a:noFill/>
            </p:spPr>
          </p:pic>
          <p:sp>
            <p:nvSpPr>
              <p:cNvPr id="112679" name="Text Box 39"/>
              <p:cNvSpPr txBox="1">
                <a:spLocks noChangeArrowheads="1"/>
              </p:cNvSpPr>
              <p:nvPr/>
            </p:nvSpPr>
            <p:spPr bwMode="auto">
              <a:xfrm rot="10800000">
                <a:off x="7308305" y="666468"/>
                <a:ext cx="591117" cy="18261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 defTabSz="1097280"/>
                <a:endParaRPr lang="zh-CN" altLang="en-US">
                  <a:solidFill>
                    <a:srgbClr val="FFFFFF"/>
                  </a:solidFill>
                  <a:latin typeface="Calibri" panose="020F0502020204030204" charset="0"/>
                  <a:ea typeface="宋体" panose="02010600030101010101" pitchFamily="2" charset="-122"/>
                  <a:sym typeface="+mn-lt"/>
                </a:endParaRPr>
              </a:p>
            </p:txBody>
          </p:sp>
        </p:grpSp>
        <p:sp>
          <p:nvSpPr>
            <p:cNvPr id="22" name="椭圆 21"/>
            <p:cNvSpPr>
              <a:spLocks noChangeAspect="1"/>
            </p:cNvSpPr>
            <p:nvPr/>
          </p:nvSpPr>
          <p:spPr>
            <a:xfrm>
              <a:off x="8910468" y="2051771"/>
              <a:ext cx="669509" cy="667059"/>
            </a:xfrm>
            <a:prstGeom prst="ellipse">
              <a:avLst/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60000">
                  <a:srgbClr val="009999"/>
                </a:gs>
                <a:gs pos="100000">
                  <a:srgbClr val="009999"/>
                </a:gs>
              </a:gsLst>
              <a:lin ang="5400000" scaled="1"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endParaRPr lang="zh-CN" altLang="en-US">
                <a:solidFill>
                  <a:prstClr val="white"/>
                </a:solidFill>
                <a:latin typeface="Arial" panose="020B0604020202020204"/>
                <a:ea typeface="宋体" panose="02010600030101010101" pitchFamily="2" charset="-122"/>
                <a:cs typeface="+mn-ea"/>
                <a:sym typeface="+mn-lt"/>
              </a:endParaRPr>
            </a:p>
          </p:txBody>
        </p:sp>
      </p:grpSp>
      <p:grpSp>
        <p:nvGrpSpPr>
          <p:cNvPr id="23" name="PA_组合 126"/>
          <p:cNvGrpSpPr/>
          <p:nvPr>
            <p:custDataLst>
              <p:tags r:id="rId14"/>
            </p:custDataLst>
          </p:nvPr>
        </p:nvGrpSpPr>
        <p:grpSpPr bwMode="auto">
          <a:xfrm>
            <a:off x="5448301" y="3"/>
            <a:ext cx="808038" cy="3168652"/>
            <a:chOff x="7097292" y="3424240"/>
            <a:chExt cx="1077041" cy="3167998"/>
          </a:xfrm>
        </p:grpSpPr>
        <p:grpSp>
          <p:nvGrpSpPr>
            <p:cNvPr id="24" name="等腰三角形 9_34"/>
            <p:cNvGrpSpPr/>
            <p:nvPr/>
          </p:nvGrpSpPr>
          <p:grpSpPr bwMode="auto">
            <a:xfrm>
              <a:off x="7091689" y="3905824"/>
              <a:ext cx="1089152" cy="2694432"/>
              <a:chOff x="3919728" y="481584"/>
              <a:chExt cx="816864" cy="2694432"/>
            </a:xfrm>
          </p:grpSpPr>
          <p:pic>
            <p:nvPicPr>
              <p:cNvPr id="112674" name="等腰三角形 9_34"/>
              <p:cNvPicPr>
                <a:picLocks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3919728" y="481584"/>
                <a:ext cx="816864" cy="2694432"/>
              </a:xfrm>
              <a:prstGeom prst="rect">
                <a:avLst/>
              </a:prstGeom>
              <a:noFill/>
            </p:spPr>
          </p:pic>
          <p:sp>
            <p:nvSpPr>
              <p:cNvPr id="112675" name="Text Box 35"/>
              <p:cNvSpPr txBox="1">
                <a:spLocks noChangeArrowheads="1"/>
              </p:cNvSpPr>
              <p:nvPr/>
            </p:nvSpPr>
            <p:spPr bwMode="auto">
              <a:xfrm rot="10800000">
                <a:off x="3923930" y="489589"/>
                <a:ext cx="807781" cy="267840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 defTabSz="1097280"/>
                <a:endParaRPr lang="zh-CN" altLang="en-US" dirty="0">
                  <a:solidFill>
                    <a:srgbClr val="FFFFFF"/>
                  </a:solidFill>
                  <a:latin typeface="Calibri" panose="020F0502020204030204" charset="0"/>
                  <a:ea typeface="宋体" panose="02010600030101010101" pitchFamily="2" charset="-122"/>
                  <a:sym typeface="+mn-lt"/>
                </a:endParaRPr>
              </a:p>
            </p:txBody>
          </p:sp>
        </p:grpSp>
        <p:sp>
          <p:nvSpPr>
            <p:cNvPr id="25" name="椭圆 24"/>
            <p:cNvSpPr>
              <a:spLocks noChangeAspect="1"/>
            </p:cNvSpPr>
            <p:nvPr/>
          </p:nvSpPr>
          <p:spPr>
            <a:xfrm>
              <a:off x="7145961" y="3424240"/>
              <a:ext cx="979704" cy="97928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0000">
                  <a:schemeClr val="bg2"/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  <a:tileRect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endParaRPr lang="zh-CN" altLang="en-US">
                <a:solidFill>
                  <a:prstClr val="white"/>
                </a:solidFill>
                <a:latin typeface="Arial" panose="020B0604020202020204"/>
                <a:ea typeface="宋体" panose="02010600030101010101" pitchFamily="2" charset="-122"/>
                <a:cs typeface="+mn-ea"/>
                <a:sym typeface="+mn-lt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8688288" y="5551167"/>
            <a:ext cx="1996440" cy="4044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defTabSz="1097280"/>
            <a:r>
              <a:rPr lang="zh-CN" altLang="en-US" sz="204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ea"/>
                <a:sym typeface="+mn-ea"/>
              </a:rPr>
              <a:t>杭州二中许丽君</a:t>
            </a:r>
            <a:endParaRPr lang="zh-CN" altLang="en-US" sz="204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  <a:cs typeface="+mn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9545" y="1469390"/>
            <a:ext cx="11811000" cy="46907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2</a:t>
            </a:r>
            <a:r>
              <a:rPr lang="zh-CN" altLang="zh-CN" b="1" kern="100" dirty="0" smtClean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r>
              <a:rPr lang="en-US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 </a:t>
            </a:r>
            <a:endParaRPr lang="zh-CN" altLang="zh-CN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Notice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   Aimed at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motivating students to learn English and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enrich their campus lives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, an English video will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be displayed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in the auditorium at 1:00 on June 24</a:t>
            </a:r>
            <a:r>
              <a:rPr lang="en-US" altLang="zh-CN" b="1" kern="100" baseline="30000" dirty="0">
                <a:latin typeface="Times New Roman" panose="02020603050405020304"/>
                <a:ea typeface="宋体" panose="02010600030101010101" pitchFamily="2" charset="-122"/>
              </a:rPr>
              <a:t>th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The video which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contains the origin and development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of English will not only inevitably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arouse your enthusiasm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about English but also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give us a superb platform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to gain a glimpse into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the unique English customs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</a:t>
            </a:r>
            <a:r>
              <a:rPr lang="en-US" altLang="zh-CN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Welcome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you to in our English Club. </a:t>
            </a:r>
            <a:endParaRPr lang="en-US" altLang="zh-CN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                                 School English Club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1450" y="1295400"/>
            <a:ext cx="11811000" cy="53721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3</a:t>
            </a: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endParaRPr lang="zh-CN" altLang="zh-CN" b="1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font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Notice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just" font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In order to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arouse students’ interest in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English and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enrich their after-class lives,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an English Club video will be shown in the lecture hall at 4:00 p.m. on Friday.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just" font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The video is about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the English Club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, which can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inspire your creativity.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Also it is a great opportunity to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have a better understanding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of the club. Anyone who is willing to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participate in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the club, please go to your English teacher and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sign your name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for it. All are welcome to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be present at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the club. 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r">
              <a:spcAft>
                <a:spcPts val="0"/>
              </a:spcAft>
              <a:buNone/>
            </a:pPr>
            <a:endParaRPr lang="en-US" altLang="zh-CN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School English Club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0500" y="983615"/>
            <a:ext cx="11811000" cy="57321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4</a:t>
            </a: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endParaRPr lang="zh-CN" altLang="zh-CN" b="1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fontAlgn="ctr">
              <a:spcAft>
                <a:spcPts val="0"/>
              </a:spcAft>
              <a:buNone/>
            </a:pPr>
            <a:r>
              <a:rPr lang="en-US" altLang="zh-CN" b="1" kern="100" dirty="0" smtClean="0">
                <a:latin typeface="Times New Roman" panose="02020603050405020304"/>
                <a:ea typeface="宋体" panose="02010600030101010101" pitchFamily="2" charset="-122"/>
              </a:rPr>
              <a:t>Notice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     For the purpose of 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enriching school life and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inspiring the students’ interest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in English. An excellent English movie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is scheduled to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be shown in the auditorium on the first floor from 1:00 to 3:00 p.m. on June 3</a:t>
            </a:r>
            <a:r>
              <a:rPr lang="en-US" altLang="zh-CN" b="1" kern="100" baseline="30000" dirty="0">
                <a:latin typeface="Times New Roman" panose="02020603050405020304"/>
                <a:ea typeface="宋体" panose="02010600030101010101" pitchFamily="2" charset="-122"/>
              </a:rPr>
              <a:t>rd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Some details about it are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as follows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As we all expect, the movie made by English club can not only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teach you the method 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on how to speak English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as fluently as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a native speaker, but also a good opportunity to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be enthusiastic about English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If you are keen on English, please come to English Club and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sign your name 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for it. 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Your presence is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eagerly anticipated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</a:t>
            </a:r>
            <a:endParaRPr lang="en-US" altLang="zh-CN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                                School English Club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50" y="1066800"/>
            <a:ext cx="11723370" cy="5791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sz="2600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sz="2600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sz="2600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5</a:t>
            </a:r>
            <a:r>
              <a:rPr lang="zh-CN" altLang="zh-CN" sz="2600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endParaRPr lang="zh-CN" altLang="zh-CN" sz="2600" b="1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just" fontAlgn="ctr">
              <a:spcAft>
                <a:spcPts val="0"/>
              </a:spcAft>
              <a:buNone/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              Notice</a:t>
            </a:r>
            <a:endParaRPr lang="zh-CN" altLang="zh-CN" sz="2600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     Aiming to arouse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our interest in English learning and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provide a platform 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for us to practice and improve English. There will be an activity in the school auditorium, where you’ll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watch a video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about English Club.</a:t>
            </a:r>
            <a:endParaRPr lang="zh-CN" altLang="zh-CN" sz="2600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   During watching this video, you’ll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acquire various English expressions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in a relaxing atmosphere, which enables to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broaden your vocabulary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. In addition, there will be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 brief introduction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concerning English Club. All the students are welcome to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join in the club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. Your oral English will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be improved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as long as you join it.</a:t>
            </a:r>
            <a:endParaRPr lang="zh-CN" altLang="zh-CN" sz="2600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  If you’re interested, please </a:t>
            </a:r>
            <a:r>
              <a:rPr lang="en-US" altLang="zh-CN" sz="26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gather in the school auditorium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at 5:00 p.m. this Friday. </a:t>
            </a: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                                    School English Club</a:t>
            </a:r>
            <a:endParaRPr lang="zh-CN" altLang="zh-CN" sz="2600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endParaRPr lang="zh-CN" altLang="en-US" sz="2600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275" y="983615"/>
            <a:ext cx="12109450" cy="57384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ctr">
              <a:spcAft>
                <a:spcPts val="0"/>
              </a:spcAft>
            </a:pP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【</a:t>
            </a:r>
            <a:r>
              <a:rPr altLang="zh-CN" b="1" kern="100" dirty="0">
                <a:solidFill>
                  <a:srgbClr val="002060"/>
                </a:solidFill>
                <a:latin typeface="Times New Roman" panose="02020603050405020304"/>
              </a:rPr>
              <a:t>高分作文展示</a:t>
            </a:r>
            <a:r>
              <a:rPr lang="en-US" altLang="zh-CN" b="1" u="wavyHeavy" kern="100" dirty="0">
                <a:solidFill>
                  <a:srgbClr val="00206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6</a:t>
            </a:r>
            <a:r>
              <a:rPr lang="zh-CN" altLang="zh-CN" b="1" kern="100" dirty="0">
                <a:solidFill>
                  <a:srgbClr val="002060"/>
                </a:solidFill>
                <a:latin typeface="Times New Roman" panose="02020603050405020304"/>
                <a:ea typeface="宋体" panose="02010600030101010101" pitchFamily="2" charset="-122"/>
              </a:rPr>
              <a:t>】</a:t>
            </a:r>
            <a:endParaRPr lang="zh-CN" altLang="zh-CN" b="1" kern="100" dirty="0">
              <a:solidFill>
                <a:srgbClr val="002060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fontAlgn="ctr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Notice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indent="0"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Our school English club will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share a short video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on school screen. Everyone is welcome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 to enjoy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it at 8:00 a.m. next Friday.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The reason why we took the video was that not only can it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introduce our club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but also promote our passion for English learning, including how to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build up our confidence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when we communicate with foreigners, and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explore the charming spots 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in English poems.</a:t>
            </a:r>
            <a:endParaRPr lang="zh-CN" altLang="zh-CN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We sincerely invite you to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participate in our club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As long as you are keen on English, you can </a:t>
            </a:r>
            <a:r>
              <a:rPr lang="en-US" altLang="zh-CN" b="1" u="wavyHeavy" kern="100" dirty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宋体" panose="02010600030101010101" pitchFamily="2" charset="-122"/>
              </a:rPr>
              <a:t>apply to join us</a:t>
            </a: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. Your enthusiasm is the best gift for us.</a:t>
            </a:r>
            <a:endParaRPr lang="en-US" altLang="zh-CN" b="1" kern="100" dirty="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b="1" kern="100" dirty="0">
                <a:latin typeface="Times New Roman" panose="02020603050405020304"/>
                <a:ea typeface="宋体" panose="02010600030101010101" pitchFamily="2" charset="-122"/>
              </a:rPr>
              <a:t>                                                                           School English Club</a:t>
            </a:r>
            <a:endParaRPr lang="zh-CN" altLang="en-US" dirty="0"/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/>
        </p:nvSpPr>
        <p:spPr bwMode="gray">
          <a:xfrm>
            <a:off x="864870" y="281940"/>
            <a:ext cx="974153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2021</a:t>
            </a:r>
            <a:r>
              <a:rPr lang="zh-CN" altLang="en-US" sz="2800" kern="100" dirty="0">
                <a:effectLst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kern="100" dirty="0">
                <a:effectLst/>
                <a:ea typeface="宋体" panose="02010600030101010101" pitchFamily="2" charset="-122"/>
                <a:sym typeface="+mn-ea"/>
              </a:rPr>
              <a:t>5月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杭州二中仿真考 “关于观看英语社宣传短片的通知”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0" y="1170940"/>
            <a:ext cx="12192635" cy="366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2749551" y="2257425"/>
            <a:ext cx="69094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egoe Script" panose="030B0504020000000003" pitchFamily="66" charset="0"/>
                <a:ea typeface="宋体" panose="02010600030101010101" pitchFamily="2" charset="-122"/>
                <a:cs typeface="Times New Roman" panose="02020603050405020304" pitchFamily="18" charset="0"/>
              </a:rPr>
              <a:t>Thanks for your attention </a:t>
            </a:r>
            <a:r>
              <a:rPr kumimoji="0" lang="en-US" altLang="zh-CN" sz="48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egoe Script" panose="030B0504020000000003" pitchFamily="66" charset="0"/>
                <a:ea typeface="宋体" panose="02010600030101010101" pitchFamily="2" charset="-122"/>
                <a:cs typeface="Times New Roman" panose="02020603050405020304" pitchFamily="18" charset="0"/>
              </a:rPr>
              <a:t>!</a:t>
            </a:r>
            <a:endParaRPr kumimoji="0" lang="en-US" altLang="zh-CN" sz="48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Segoe Script" panose="030B0504020000000003" pitchFamily="66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/>
          <p:nvPr/>
        </p:nvSpPr>
        <p:spPr bwMode="gray">
          <a:xfrm>
            <a:off x="4253562" y="1258756"/>
            <a:ext cx="7501011" cy="595594"/>
          </a:xfrm>
          <a:custGeom>
            <a:avLst/>
            <a:gdLst>
              <a:gd name="T0" fmla="*/ 9153525 w 5768"/>
              <a:gd name="T1" fmla="*/ 960438 h 4329"/>
              <a:gd name="T2" fmla="*/ 9156700 w 5768"/>
              <a:gd name="T3" fmla="*/ 6865938 h 4329"/>
              <a:gd name="T4" fmla="*/ 1717675 w 5768"/>
              <a:gd name="T5" fmla="*/ 6872288 h 4329"/>
              <a:gd name="T6" fmla="*/ 20638 w 5768"/>
              <a:gd name="T7" fmla="*/ 5319713 h 4329"/>
              <a:gd name="T8" fmla="*/ 0 w 5768"/>
              <a:gd name="T9" fmla="*/ 0 h 4329"/>
              <a:gd name="T10" fmla="*/ 3854450 w 5768"/>
              <a:gd name="T11" fmla="*/ 11113 h 4329"/>
              <a:gd name="T12" fmla="*/ 9153525 w 5768"/>
              <a:gd name="T13" fmla="*/ 960438 h 43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altLang="zh-CN" sz="24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know what </a:t>
            </a:r>
            <a:r>
              <a:rPr lang="en-US" altLang="zh-CN" sz="2400" b="1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factors </a:t>
            </a:r>
            <a:r>
              <a:rPr lang="en-US" altLang="zh-CN" sz="24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should </a:t>
            </a:r>
            <a:r>
              <a:rPr lang="en-US" altLang="zh-CN" sz="2400" b="1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be included</a:t>
            </a:r>
            <a:r>
              <a:rPr lang="en-US" altLang="zh-CN" sz="24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in a notice;</a:t>
            </a:r>
            <a:endParaRPr lang="zh-CN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4747895" y="-2472372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749483" y="-224473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749483" y="899477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5074921" y="2388552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4174808" y="3256915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629208" y="5501640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718820" y="4372928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教学目标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3022283" y="5503228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470333" y="2131378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1"/>
          <p:cNvGrpSpPr/>
          <p:nvPr/>
        </p:nvGrpSpPr>
        <p:grpSpPr>
          <a:xfrm>
            <a:off x="337303" y="1185424"/>
            <a:ext cx="9264968" cy="4725035"/>
            <a:chOff x="-108268" y="697230"/>
            <a:chExt cx="9264968" cy="4725035"/>
          </a:xfrm>
        </p:grpSpPr>
        <p:cxnSp>
          <p:nvCxnSpPr>
            <p:cNvPr id="16" name="Line 14"/>
            <p:cNvCxnSpPr>
              <a:cxnSpLocks noChangeShapeType="1"/>
            </p:cNvCxnSpPr>
            <p:nvPr/>
          </p:nvCxnSpPr>
          <p:spPr bwMode="gray">
            <a:xfrm rot="5400000">
              <a:off x="4578350" y="-1912937"/>
              <a:ext cx="0" cy="9156700"/>
            </a:xfrm>
            <a:prstGeom prst="line">
              <a:avLst/>
            </a:prstGeom>
            <a:noFill/>
            <a:ln w="9525" algn="ctr">
              <a:solidFill>
                <a:srgbClr val="FFFFFF">
                  <a:alpha val="50195"/>
                </a:srgbClr>
              </a:solidFill>
              <a:round/>
            </a:ln>
            <a:effectLst>
              <a:outerShdw dist="17961" dir="2700000" algn="ctr" rotWithShape="0">
                <a:srgbClr val="FF7575">
                  <a:alpha val="35001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2" name="组合 31"/>
            <p:cNvGrpSpPr/>
            <p:nvPr/>
          </p:nvGrpSpPr>
          <p:grpSpPr>
            <a:xfrm>
              <a:off x="-108268" y="697230"/>
              <a:ext cx="4750753" cy="4725035"/>
              <a:chOff x="-108268" y="697230"/>
              <a:chExt cx="4750753" cy="4725035"/>
            </a:xfrm>
          </p:grpSpPr>
          <p:sp>
            <p:nvSpPr>
              <p:cNvPr id="33" name="曲线"/>
              <p:cNvSpPr/>
              <p:nvPr/>
            </p:nvSpPr>
            <p:spPr>
              <a:xfrm rot="5400000">
                <a:off x="-664845" y="1564004"/>
                <a:ext cx="4143375" cy="3030220"/>
              </a:xfrm>
              <a:custGeom>
                <a:avLst/>
                <a:gdLst>
                  <a:gd name="T1" fmla="*/ 0 w 21600"/>
                  <a:gd name="T2" fmla="*/ 0 h 21600"/>
                  <a:gd name="T3" fmla="*/ 21600 w 21600"/>
                  <a:gd name="T4" fmla="*/ 21600 h 21600"/>
                </a:gdLst>
                <a:ahLst/>
                <a:cxnLst/>
                <a:rect l="T1" t="T2" r="T3" b="T4"/>
                <a:pathLst>
                  <a:path w="21600" h="21600">
                    <a:moveTo>
                      <a:pt x="0" y="10799"/>
                    </a:moveTo>
                    <a:lnTo>
                      <a:pt x="0" y="10799"/>
                    </a:ln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799"/>
                    </a:cubicBezTo>
                    <a:cubicBezTo>
                      <a:pt x="21600" y="10807"/>
                      <a:pt x="21599" y="10814"/>
                      <a:pt x="21599" y="10821"/>
                    </a:cubicBezTo>
                    <a:lnTo>
                      <a:pt x="21330" y="10821"/>
                    </a:lnTo>
                    <a:lnTo>
                      <a:pt x="21330" y="10821"/>
                    </a:lnTo>
                    <a:cubicBezTo>
                      <a:pt x="21330" y="10814"/>
                      <a:pt x="21330" y="10807"/>
                      <a:pt x="21330" y="10800"/>
                    </a:cubicBezTo>
                    <a:cubicBezTo>
                      <a:pt x="21330" y="4983"/>
                      <a:pt x="16616" y="269"/>
                      <a:pt x="10799" y="269"/>
                    </a:cubicBezTo>
                    <a:cubicBezTo>
                      <a:pt x="4983" y="269"/>
                      <a:pt x="269" y="4983"/>
                      <a:pt x="269" y="10800"/>
                    </a:cubicBezTo>
                    <a:cubicBezTo>
                      <a:pt x="269" y="10800"/>
                      <a:pt x="269" y="10800"/>
                      <a:pt x="269" y="10800"/>
                    </a:cubicBezTo>
                    <a:close/>
                  </a:path>
                </a:pathLst>
              </a:custGeom>
              <a:solidFill>
                <a:srgbClr val="A6A6A6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sp>
            <p:nvSpPr>
              <p:cNvPr id="34" name="椭圆"/>
              <p:cNvSpPr/>
              <p:nvPr/>
            </p:nvSpPr>
            <p:spPr>
              <a:xfrm>
                <a:off x="1332230" y="854709"/>
                <a:ext cx="379730" cy="407035"/>
              </a:xfrm>
              <a:prstGeom prst="ellipse">
                <a:avLst/>
              </a:prstGeom>
              <a:solidFill>
                <a:srgbClr val="1C9494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sp>
            <p:nvSpPr>
              <p:cNvPr id="35" name="椭圆"/>
              <p:cNvSpPr/>
              <p:nvPr/>
            </p:nvSpPr>
            <p:spPr>
              <a:xfrm>
                <a:off x="2484025" y="1718678"/>
                <a:ext cx="379799" cy="379800"/>
              </a:xfrm>
              <a:prstGeom prst="ellipse">
                <a:avLst/>
              </a:prstGeom>
              <a:solidFill>
                <a:srgbClr val="FAC14D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sp>
            <p:nvSpPr>
              <p:cNvPr id="36" name="椭圆"/>
              <p:cNvSpPr/>
              <p:nvPr/>
            </p:nvSpPr>
            <p:spPr>
              <a:xfrm>
                <a:off x="2707704" y="2681190"/>
                <a:ext cx="379800" cy="379799"/>
              </a:xfrm>
              <a:prstGeom prst="ellipse">
                <a:avLst/>
              </a:prstGeom>
              <a:solidFill>
                <a:srgbClr val="F95647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pic>
            <p:nvPicPr>
              <p:cNvPr id="37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4000" y="697230"/>
                <a:ext cx="788670" cy="655320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pic>
            <p:nvPicPr>
              <p:cNvPr id="38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923665" y="2452370"/>
                <a:ext cx="718820" cy="745490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pic>
            <p:nvPicPr>
              <p:cNvPr id="39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579495" y="1686560"/>
                <a:ext cx="737870" cy="66738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sp>
            <p:nvSpPr>
              <p:cNvPr id="40" name="矩形"/>
              <p:cNvSpPr/>
              <p:nvPr/>
            </p:nvSpPr>
            <p:spPr>
              <a:xfrm>
                <a:off x="2987490" y="779584"/>
                <a:ext cx="310424" cy="41592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2270" b="1" i="0" u="none" strike="noStrike" kern="1200" cap="none" spc="0" baseline="0" dirty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1</a:t>
                </a:r>
                <a:endParaRPr lang="zh-CN" altLang="en-US" sz="2270" b="1" i="0" u="none" strike="noStrike" kern="1200" cap="none" spc="0" baseline="0" dirty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  <p:sp>
            <p:nvSpPr>
              <p:cNvPr id="41" name="矩形"/>
              <p:cNvSpPr/>
              <p:nvPr/>
            </p:nvSpPr>
            <p:spPr>
              <a:xfrm>
                <a:off x="3811563" y="1812331"/>
                <a:ext cx="310424" cy="41592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2270" b="1" i="0" u="none" strike="noStrike" kern="1200" cap="none" spc="0" baseline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2</a:t>
                </a:r>
                <a:endParaRPr lang="zh-CN" altLang="en-US" sz="2270" b="1" i="0" u="none" strike="noStrike" kern="1200" cap="none" spc="0" baseline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  <p:sp>
            <p:nvSpPr>
              <p:cNvPr id="42" name="矩形"/>
              <p:cNvSpPr/>
              <p:nvPr/>
            </p:nvSpPr>
            <p:spPr>
              <a:xfrm>
                <a:off x="4128770" y="2663190"/>
                <a:ext cx="245110" cy="41592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2270" b="1" i="0" u="none" strike="noStrike" kern="1200" cap="none" spc="0" baseline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3</a:t>
                </a:r>
                <a:endParaRPr lang="zh-CN" altLang="en-US" sz="2270" b="1" i="0" u="none" strike="noStrike" kern="1200" cap="none" spc="0" baseline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  <p:sp>
            <p:nvSpPr>
              <p:cNvPr id="43" name="椭圆"/>
              <p:cNvSpPr/>
              <p:nvPr/>
            </p:nvSpPr>
            <p:spPr>
              <a:xfrm>
                <a:off x="1363345" y="4873625"/>
                <a:ext cx="379730" cy="407035"/>
              </a:xfrm>
              <a:prstGeom prst="ellipse">
                <a:avLst/>
              </a:prstGeom>
              <a:solidFill>
                <a:srgbClr val="1C9494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sp>
            <p:nvSpPr>
              <p:cNvPr id="44" name="椭圆"/>
              <p:cNvSpPr/>
              <p:nvPr/>
            </p:nvSpPr>
            <p:spPr>
              <a:xfrm>
                <a:off x="2539270" y="3675113"/>
                <a:ext cx="379799" cy="379800"/>
              </a:xfrm>
              <a:prstGeom prst="ellipse">
                <a:avLst/>
              </a:prstGeom>
              <a:solidFill>
                <a:srgbClr val="FAC14D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  <p:pic>
            <p:nvPicPr>
              <p:cNvPr id="45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482850" y="4766945"/>
                <a:ext cx="788670" cy="655320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pic>
            <p:nvPicPr>
              <p:cNvPr id="46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416935" y="3521075"/>
                <a:ext cx="737870" cy="66738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sp>
            <p:nvSpPr>
              <p:cNvPr id="47" name="矩形"/>
              <p:cNvSpPr/>
              <p:nvPr/>
            </p:nvSpPr>
            <p:spPr>
              <a:xfrm>
                <a:off x="2668085" y="4881684"/>
                <a:ext cx="310424" cy="41592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2270" b="1" i="0" u="none" strike="noStrike" kern="1200" cap="none" spc="0" baseline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5</a:t>
                </a:r>
                <a:endParaRPr lang="en-US" altLang="zh-CN" sz="2270" b="1" i="0" u="none" strike="noStrike" kern="1200" cap="none" spc="0" baseline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  <p:sp>
            <p:nvSpPr>
              <p:cNvPr id="48" name="矩形"/>
              <p:cNvSpPr/>
              <p:nvPr/>
            </p:nvSpPr>
            <p:spPr>
              <a:xfrm>
                <a:off x="3579788" y="3662086"/>
                <a:ext cx="310424" cy="41592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2270" b="1" i="0" u="none" strike="noStrike" kern="1200" cap="none" spc="0" baseline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4</a:t>
                </a:r>
                <a:endParaRPr lang="en-US" altLang="zh-CN" sz="2270" b="1" i="0" u="none" strike="noStrike" kern="1200" cap="none" spc="0" baseline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</p:grpSp>
        <p:grpSp>
          <p:nvGrpSpPr>
            <p:cNvPr id="50" name="组合 49"/>
            <p:cNvGrpSpPr/>
            <p:nvPr/>
          </p:nvGrpSpPr>
          <p:grpSpPr>
            <a:xfrm>
              <a:off x="-13335" y="1007861"/>
              <a:ext cx="4048125" cy="4083050"/>
              <a:chOff x="-13335" y="1007861"/>
              <a:chExt cx="4048125" cy="4083050"/>
            </a:xfrm>
          </p:grpSpPr>
          <p:pic>
            <p:nvPicPr>
              <p:cNvPr id="51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-13335" y="1921510"/>
                <a:ext cx="2406650" cy="230060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sp>
            <p:nvSpPr>
              <p:cNvPr id="52" name="直线"/>
              <p:cNvSpPr/>
              <p:nvPr/>
            </p:nvSpPr>
            <p:spPr>
              <a:xfrm>
                <a:off x="1763832" y="1007861"/>
                <a:ext cx="1067671" cy="0"/>
              </a:xfrm>
              <a:prstGeom prst="line">
                <a:avLst/>
              </a:prstGeom>
              <a:noFill/>
              <a:ln w="25400" cap="rnd" cmpd="sng">
                <a:solidFill>
                  <a:srgbClr val="1C9494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  <p:sp>
            <p:nvSpPr>
              <p:cNvPr id="53" name="直线"/>
              <p:cNvSpPr/>
              <p:nvPr/>
            </p:nvSpPr>
            <p:spPr>
              <a:xfrm rot="360000" flipV="1">
                <a:off x="3089910" y="2772410"/>
                <a:ext cx="944880" cy="96520"/>
              </a:xfrm>
              <a:prstGeom prst="line">
                <a:avLst/>
              </a:prstGeom>
              <a:noFill/>
              <a:ln w="25400" cap="rnd" cmpd="sng">
                <a:solidFill>
                  <a:srgbClr val="FF6600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  <p:sp>
            <p:nvSpPr>
              <p:cNvPr id="54" name="直线"/>
              <p:cNvSpPr/>
              <p:nvPr/>
            </p:nvSpPr>
            <p:spPr>
              <a:xfrm flipV="1">
                <a:off x="2978150" y="1914525"/>
                <a:ext cx="601345" cy="6985"/>
              </a:xfrm>
              <a:prstGeom prst="line">
                <a:avLst/>
              </a:prstGeom>
              <a:noFill/>
              <a:ln w="25400" cap="rnd" cmpd="sng">
                <a:solidFill>
                  <a:srgbClr val="FAC14D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  <p:sp>
            <p:nvSpPr>
              <p:cNvPr id="55" name="直线"/>
              <p:cNvSpPr/>
              <p:nvPr/>
            </p:nvSpPr>
            <p:spPr>
              <a:xfrm>
                <a:off x="1764030" y="5083291"/>
                <a:ext cx="790575" cy="7620"/>
              </a:xfrm>
              <a:prstGeom prst="line">
                <a:avLst/>
              </a:prstGeom>
              <a:noFill/>
              <a:ln w="25400" cap="rnd" cmpd="sng">
                <a:solidFill>
                  <a:srgbClr val="1C9494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  <p:sp>
            <p:nvSpPr>
              <p:cNvPr id="56" name="直线"/>
              <p:cNvSpPr/>
              <p:nvPr/>
            </p:nvSpPr>
            <p:spPr>
              <a:xfrm flipV="1">
                <a:off x="2922270" y="3903345"/>
                <a:ext cx="601345" cy="6985"/>
              </a:xfrm>
              <a:prstGeom prst="line">
                <a:avLst/>
              </a:prstGeom>
              <a:noFill/>
              <a:ln w="25400" cap="rnd" cmpd="sng">
                <a:solidFill>
                  <a:srgbClr val="FAC14D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57" name="文本框 56"/>
          <p:cNvSpPr txBox="1"/>
          <p:nvPr/>
        </p:nvSpPr>
        <p:spPr>
          <a:xfrm>
            <a:off x="641126" y="3211237"/>
            <a:ext cx="1949767" cy="586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just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教学目标</a:t>
            </a:r>
            <a:endParaRPr lang="zh-CN" altLang="zh-CN" sz="2800" b="1" kern="100" dirty="0">
              <a:solidFill>
                <a:srgbClr val="002060"/>
              </a:solidFill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4771017" y="2249560"/>
            <a:ext cx="6961321" cy="4830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altLang="zh-CN" sz="2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2. learn about the </a:t>
            </a:r>
            <a:r>
              <a:rPr lang="en-US" altLang="zh-CN" sz="24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layout</a:t>
            </a:r>
            <a:r>
              <a:rPr lang="en-US" altLang="zh-CN" sz="2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and </a:t>
            </a:r>
            <a:r>
              <a:rPr lang="en-US" altLang="zh-CN" sz="24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contents</a:t>
            </a:r>
            <a:r>
              <a:rPr lang="en-US" altLang="zh-CN" sz="2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of a notice;</a:t>
            </a:r>
            <a:endParaRPr lang="zh-CN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5179579" y="3137955"/>
            <a:ext cx="6275670" cy="5480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3. write the </a:t>
            </a:r>
            <a:r>
              <a:rPr lang="en-US" altLang="zh-CN" sz="28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notice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correctly;</a:t>
            </a:r>
            <a:endParaRPr lang="zh-CN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4744310" y="4252989"/>
            <a:ext cx="6275670" cy="5480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4. Polish notice more </a:t>
            </a:r>
            <a:r>
              <a:rPr lang="en-US" altLang="zh-CN" sz="28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accurate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;</a:t>
            </a:r>
            <a:endParaRPr lang="zh-CN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3662998" y="5378504"/>
            <a:ext cx="6275670" cy="5480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5. know </a:t>
            </a:r>
            <a:r>
              <a:rPr lang="en-US" altLang="zh-CN" sz="28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what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a notice </a:t>
            </a:r>
            <a:r>
              <a:rPr lang="en-US" altLang="zh-CN" sz="28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is like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7" grpId="0"/>
      <p:bldP spid="58" grpId="0" bldLvl="0" animBg="1"/>
      <p:bldP spid="60" grpId="0" bldLvl="0" animBg="1"/>
      <p:bldP spid="62" grpId="0" bldLvl="0" animBg="1"/>
      <p:bldP spid="6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3086434" y="-1824688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4"/>
          <p:cNvCxnSpPr>
            <a:cxnSpLocks noChangeShapeType="1"/>
          </p:cNvCxnSpPr>
          <p:nvPr/>
        </p:nvCxn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694690" y="2400300"/>
            <a:ext cx="105251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indent="267970"/>
            <a:r>
              <a:rPr lang="zh-CN" altLang="zh-CN" sz="36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通知分</a:t>
            </a:r>
            <a:r>
              <a:rPr lang="zh-CN" altLang="zh-CN" sz="3600" b="1" u="wavyHeavy" dirty="0">
                <a:solidFill>
                  <a:srgbClr val="00B05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书面通知</a:t>
            </a:r>
            <a:r>
              <a:rPr lang="zh-CN" altLang="zh-CN" sz="36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zh-CN" altLang="zh-CN" sz="3600" b="1" u="wavyHeavy" dirty="0">
                <a:solidFill>
                  <a:srgbClr val="00B05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口头通知</a:t>
            </a:r>
            <a:r>
              <a:rPr lang="zh-CN" altLang="zh-CN" sz="36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。它是上级对下级、组织对成员</a:t>
            </a:r>
            <a:r>
              <a:rPr lang="zh-CN" altLang="zh-CN" sz="3600" b="1" u="wavyHeavy" dirty="0">
                <a:solidFill>
                  <a:srgbClr val="00B05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部署工作</a:t>
            </a:r>
            <a:r>
              <a:rPr lang="zh-CN" altLang="zh-CN" sz="36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600" b="1" u="wavyHeavy" dirty="0">
                <a:solidFill>
                  <a:srgbClr val="00B05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传达事情</a:t>
            </a:r>
            <a:r>
              <a:rPr lang="zh-CN" altLang="zh-CN" sz="36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，召开会议使用的一种文体。</a:t>
            </a:r>
            <a:endParaRPr lang="zh-CN" altLang="zh-CN" sz="36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3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通知的分类</a:t>
            </a:r>
            <a:endParaRPr lang="en-US" altLang="zh-CN" sz="2800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5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3086434" y="-1824688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4"/>
          <p:cNvCxnSpPr>
            <a:cxnSpLocks noChangeShapeType="1"/>
          </p:cNvCxnSpPr>
          <p:nvPr/>
        </p:nvCxn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753745" y="1983105"/>
            <a:ext cx="1096327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57175" algn="just"/>
            <a:r>
              <a:rPr lang="en-US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zh-CN" sz="4000" b="1" u="sng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通知</a:t>
            </a:r>
            <a:r>
              <a:rPr lang="zh-CN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是一种</a:t>
            </a:r>
            <a:r>
              <a:rPr lang="zh-CN" altLang="zh-CN" sz="40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应用文体</a:t>
            </a:r>
            <a:r>
              <a:rPr lang="zh-CN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，一般是</a:t>
            </a:r>
            <a:r>
              <a:rPr lang="zh-CN" altLang="zh-CN" sz="40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上级对下级</a:t>
            </a:r>
            <a:r>
              <a:rPr lang="zh-CN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、组织对成员或平行单位之间</a:t>
            </a:r>
            <a:r>
              <a:rPr lang="zh-CN" altLang="zh-CN" sz="40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部署工作</a:t>
            </a:r>
            <a:r>
              <a:rPr lang="zh-CN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、传达事情或</a:t>
            </a:r>
            <a:r>
              <a:rPr lang="zh-CN" altLang="zh-CN" sz="40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召开会议</a:t>
            </a:r>
            <a:r>
              <a:rPr lang="zh-CN" altLang="zh-CN" sz="40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等所使用的应用文。</a:t>
            </a:r>
            <a:endParaRPr lang="zh-CN" altLang="zh-CN" sz="4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3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书面通知的文体概述</a:t>
            </a:r>
            <a:endParaRPr lang="en-US" altLang="zh-CN" sz="2800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5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3086434" y="-1824688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4"/>
          <p:cNvCxnSpPr>
            <a:cxnSpLocks noChangeShapeType="1"/>
          </p:cNvCxnSpPr>
          <p:nvPr/>
        </p:nvCxn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549275" y="1460500"/>
            <a:ext cx="11175365" cy="40309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39700" indent="304800"/>
            <a:r>
              <a:rPr lang="en-US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通知正文上方的正中位置写上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NOTICE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，出通知的单位写</a:t>
            </a:r>
            <a:r>
              <a:rPr lang="zh-CN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在正文结束后的右下角，或者写在</a:t>
            </a:r>
            <a:r>
              <a:rPr lang="zh-CN" altLang="zh-CN" sz="3200" b="1" spc="-305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200" b="1" spc="-5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NOTICE</a:t>
            </a:r>
            <a:r>
              <a:rPr lang="en-US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的正上方。通知的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日期</a:t>
            </a:r>
            <a:r>
              <a:rPr lang="zh-CN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一般写在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左下角</a:t>
            </a:r>
            <a:r>
              <a:rPr lang="zh-CN" altLang="zh-CN" sz="3200" b="1" spc="-12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单位和日期两项可以省略</a:t>
            </a:r>
            <a:r>
              <a:rPr lang="zh-CN" altLang="zh-CN" sz="3200" b="1" spc="-12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通知不写称</a:t>
            </a:r>
            <a:r>
              <a:rPr lang="zh-CN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呼</a:t>
            </a:r>
            <a:r>
              <a:rPr lang="zh-CN" altLang="zh-CN" sz="3200" b="1" spc="-12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也没有结束语</a:t>
            </a:r>
            <a:r>
              <a:rPr lang="zh-CN" altLang="zh-CN" sz="3200" b="1" spc="-12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但在正文里，往往首先提到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被通知的对象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。通知的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正文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就是通知的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内容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，这是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主体部分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，包括通知的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对象</a:t>
            </a:r>
            <a:r>
              <a:rPr lang="zh-CN" altLang="zh-CN" sz="3200" b="1" spc="-18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事由</a:t>
            </a:r>
            <a:r>
              <a:rPr lang="zh-CN" altLang="zh-CN" sz="3200" b="1" spc="-18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时间</a:t>
            </a:r>
            <a:r>
              <a:rPr lang="zh-CN" altLang="zh-CN" sz="3200" b="1" spc="-18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altLang="zh-CN" sz="3200" b="1" u="wavyHeavy" spc="1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地点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等</a:t>
            </a:r>
            <a:r>
              <a:rPr lang="zh-CN" altLang="zh-CN" sz="3200" b="1" spc="-17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语言应简洁明</a:t>
            </a:r>
            <a:r>
              <a:rPr lang="zh-CN" altLang="zh-CN" sz="3200" b="1" spc="-5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了</a:t>
            </a:r>
            <a:r>
              <a:rPr lang="zh-CN" altLang="zh-CN" sz="3200" b="1" spc="-18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条理清晰</a:t>
            </a:r>
            <a:r>
              <a:rPr lang="zh-CN" altLang="zh-CN" sz="3200" b="1" spc="-18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要求明</a:t>
            </a:r>
            <a:r>
              <a:rPr lang="zh-CN" altLang="zh-CN" sz="3200" b="1" spc="1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确</a:t>
            </a:r>
            <a:r>
              <a:rPr lang="zh-CN" altLang="zh-CN" sz="32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，特别是时间概念很重要，必须写得十分明确，不容丝毫含糊。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3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书面通知的格式与写法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5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/>
          <p:nvPr/>
        </p:nvSpPr>
        <p:spPr bwMode="gray">
          <a:xfrm>
            <a:off x="4344035" y="1105535"/>
            <a:ext cx="7494270" cy="1135380"/>
          </a:xfrm>
          <a:custGeom>
            <a:avLst/>
            <a:gdLst>
              <a:gd name="T0" fmla="*/ 9153525 w 5768"/>
              <a:gd name="T1" fmla="*/ 960438 h 4329"/>
              <a:gd name="T2" fmla="*/ 9156700 w 5768"/>
              <a:gd name="T3" fmla="*/ 6865938 h 4329"/>
              <a:gd name="T4" fmla="*/ 1717675 w 5768"/>
              <a:gd name="T5" fmla="*/ 6872288 h 4329"/>
              <a:gd name="T6" fmla="*/ 20638 w 5768"/>
              <a:gd name="T7" fmla="*/ 5319713 h 4329"/>
              <a:gd name="T8" fmla="*/ 0 w 5768"/>
              <a:gd name="T9" fmla="*/ 0 h 4329"/>
              <a:gd name="T10" fmla="*/ 3854450 w 5768"/>
              <a:gd name="T11" fmla="*/ 11113 h 4329"/>
              <a:gd name="T12" fmla="*/ 9153525 w 5768"/>
              <a:gd name="T13" fmla="*/ 960438 h 43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57175" algn="just"/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．通知的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内容</a:t>
            </a:r>
            <a:r>
              <a:rPr lang="zh-CN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要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齐全</a:t>
            </a:r>
            <a:r>
              <a:rPr lang="zh-CN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。通知的对象、原因、时间、地点等一定要明确。</a:t>
            </a:r>
            <a:endParaRPr lang="zh-CN" altLang="zh-CN" sz="32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93485" y="87693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46010" y="103092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8535" y="115792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607140" y="-2144711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11664950" y="-3173113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86923" y="-53117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86923" y="59277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12361" y="208184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3882701" y="2966084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66648" y="519493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14123" y="632206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9723" y="519652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1270" y="5800725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Line 14"/>
          <p:cNvCxnSpPr>
            <a:cxnSpLocks noChangeShapeType="1"/>
          </p:cNvCxnSpPr>
          <p:nvPr/>
        </p:nvCxnSpPr>
        <p:spPr bwMode="gray">
          <a:xfrm rot="5400000">
            <a:off x="4837120" y="-1483406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5" name="组合 64"/>
          <p:cNvGrpSpPr/>
          <p:nvPr/>
        </p:nvGrpSpPr>
        <p:grpSpPr>
          <a:xfrm>
            <a:off x="2512617" y="1105847"/>
            <a:ext cx="1698148" cy="4902015"/>
            <a:chOff x="2505632" y="848037"/>
            <a:chExt cx="1698148" cy="4902015"/>
          </a:xfrm>
        </p:grpSpPr>
        <p:pic>
          <p:nvPicPr>
            <p:cNvPr id="37" name="图片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5632" y="848037"/>
              <a:ext cx="693367" cy="655320"/>
            </a:xfrm>
            <a:prstGeom prst="rect">
              <a:avLst/>
            </a:prstGeom>
            <a:noFill/>
            <a:ln w="9525" cap="flat" cmpd="sng">
              <a:noFill/>
              <a:prstDash val="solid"/>
              <a:miter/>
            </a:ln>
          </p:spPr>
        </p:pic>
        <p:pic>
          <p:nvPicPr>
            <p:cNvPr id="38" name="图片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70470" y="5004562"/>
              <a:ext cx="631958" cy="745490"/>
            </a:xfrm>
            <a:prstGeom prst="rect">
              <a:avLst/>
            </a:prstGeom>
            <a:noFill/>
            <a:ln w="9525" cap="flat" cmpd="sng">
              <a:noFill/>
              <a:prstDash val="solid"/>
              <a:miter/>
            </a:ln>
          </p:spPr>
        </p:pic>
        <p:pic>
          <p:nvPicPr>
            <p:cNvPr id="39" name="图片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55074" y="2880206"/>
              <a:ext cx="648706" cy="667385"/>
            </a:xfrm>
            <a:prstGeom prst="rect">
              <a:avLst/>
            </a:prstGeom>
            <a:noFill/>
            <a:ln w="9525" cap="flat" cmpd="sng">
              <a:noFill/>
              <a:prstDash val="solid"/>
              <a:miter/>
            </a:ln>
          </p:spPr>
        </p:pic>
        <p:sp>
          <p:nvSpPr>
            <p:cNvPr id="40" name="矩形"/>
            <p:cNvSpPr/>
            <p:nvPr/>
          </p:nvSpPr>
          <p:spPr>
            <a:xfrm>
              <a:off x="2664756" y="887799"/>
              <a:ext cx="272912" cy="415925"/>
            </a:xfrm>
            <a:prstGeom prst="rect">
              <a:avLst/>
            </a:prstGeom>
            <a:noFill/>
            <a:ln w="9525" cap="flat" cmpd="sng">
              <a:noFill/>
              <a:prstDash val="solid"/>
              <a:round/>
            </a:ln>
          </p:spPr>
          <p:txBody>
            <a:bodyPr vert="horz" wrap="square" lIns="67722" tIns="33861" rIns="67722" bIns="33861" anchor="t" anchorCtr="0">
              <a:spAutoFit/>
            </a:bodyPr>
            <a:lstStyle/>
            <a:p>
              <a:pPr marL="0" indent="0" algn="l" defTabSz="71882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altLang="zh-CN" sz="2270" b="1" i="0" u="none" strike="noStrike" kern="1200" cap="none" spc="0" baseline="0" dirty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rPr>
                <a:t>1</a:t>
              </a:r>
              <a:endParaRPr lang="zh-CN" altLang="en-US" sz="2270" b="1" i="0" u="none" strike="noStrike" kern="1200" cap="none" spc="0" baseline="0" dirty="0">
                <a:solidFill>
                  <a:srgbClr val="404040"/>
                </a:solidFill>
                <a:latin typeface="思源黑体" panose="020B0500000000090000" pitchFamily="34" charset="-122"/>
                <a:ea typeface="思源黑体" panose="020B0500000000090000" pitchFamily="34" charset="-122"/>
                <a:cs typeface="微软雅黑" panose="020B0503020204020204" charset="-122"/>
                <a:sym typeface="思源黑体" panose="020B0500000000090000" pitchFamily="34" charset="-122"/>
              </a:endParaRPr>
            </a:p>
          </p:txBody>
        </p:sp>
        <p:sp>
          <p:nvSpPr>
            <p:cNvPr id="41" name="矩形"/>
            <p:cNvSpPr/>
            <p:nvPr/>
          </p:nvSpPr>
          <p:spPr>
            <a:xfrm>
              <a:off x="3792340" y="2973540"/>
              <a:ext cx="40194" cy="417710"/>
            </a:xfrm>
            <a:prstGeom prst="rect">
              <a:avLst/>
            </a:prstGeom>
            <a:noFill/>
            <a:ln w="9525" cap="flat" cmpd="sng">
              <a:noFill/>
              <a:prstDash val="solid"/>
              <a:round/>
            </a:ln>
          </p:spPr>
          <p:txBody>
            <a:bodyPr vert="horz" wrap="square" lIns="67722" tIns="33861" rIns="67722" bIns="33861" anchor="t" anchorCtr="0">
              <a:spAutoFit/>
            </a:bodyPr>
            <a:lstStyle/>
            <a:p>
              <a:pPr marL="0" indent="0" algn="l" defTabSz="71882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altLang="zh-CN" sz="2270" b="1" i="0" u="none" strike="noStrike" kern="1200" cap="none" spc="0" baseline="0" dirty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rPr>
                <a:t>2</a:t>
              </a:r>
              <a:endParaRPr lang="zh-CN" altLang="en-US" sz="2270" b="1" i="0" u="none" strike="noStrike" kern="1200" cap="none" spc="0" baseline="0" dirty="0">
                <a:solidFill>
                  <a:srgbClr val="404040"/>
                </a:solidFill>
                <a:latin typeface="思源黑体" panose="020B0500000000090000" pitchFamily="34" charset="-122"/>
                <a:ea typeface="思源黑体" panose="020B0500000000090000" pitchFamily="34" charset="-122"/>
                <a:cs typeface="微软雅黑" panose="020B0503020204020204" charset="-122"/>
                <a:sym typeface="思源黑体" panose="020B0500000000090000" pitchFamily="34" charset="-122"/>
              </a:endParaRPr>
            </a:p>
          </p:txBody>
        </p:sp>
        <p:sp>
          <p:nvSpPr>
            <p:cNvPr id="42" name="矩形"/>
            <p:cNvSpPr/>
            <p:nvPr/>
          </p:nvSpPr>
          <p:spPr>
            <a:xfrm>
              <a:off x="3643839" y="5152518"/>
              <a:ext cx="215491" cy="415925"/>
            </a:xfrm>
            <a:prstGeom prst="rect">
              <a:avLst/>
            </a:prstGeom>
            <a:noFill/>
            <a:ln w="9525" cap="flat" cmpd="sng">
              <a:noFill/>
              <a:prstDash val="solid"/>
              <a:round/>
            </a:ln>
          </p:spPr>
          <p:txBody>
            <a:bodyPr vert="horz" wrap="square" lIns="67722" tIns="33861" rIns="67722" bIns="33861" anchor="t" anchorCtr="0">
              <a:spAutoFit/>
            </a:bodyPr>
            <a:lstStyle/>
            <a:p>
              <a:pPr marL="0" indent="0" algn="l" defTabSz="71882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altLang="zh-CN" sz="2270" b="1" i="0" u="none" strike="noStrike" kern="1200" cap="none" spc="0" baseline="0" dirty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rPr>
                <a:t>3</a:t>
              </a:r>
              <a:endParaRPr lang="zh-CN" altLang="en-US" sz="2270" b="1" i="0" u="none" strike="noStrike" kern="1200" cap="none" spc="0" baseline="0" dirty="0">
                <a:solidFill>
                  <a:srgbClr val="404040"/>
                </a:solidFill>
                <a:latin typeface="思源黑体" panose="020B0500000000090000" pitchFamily="34" charset="-122"/>
                <a:ea typeface="思源黑体" panose="020B0500000000090000" pitchFamily="34" charset="-122"/>
                <a:cs typeface="微软雅黑" panose="020B0503020204020204" charset="-122"/>
                <a:sym typeface="思源黑体" panose="020B0500000000090000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-49926" y="1265660"/>
            <a:ext cx="3854730" cy="4542632"/>
            <a:chOff x="-56911" y="1007850"/>
            <a:chExt cx="3854730" cy="4542632"/>
          </a:xfrm>
        </p:grpSpPr>
        <p:sp>
          <p:nvSpPr>
            <p:cNvPr id="33" name="曲线"/>
            <p:cNvSpPr/>
            <p:nvPr/>
          </p:nvSpPr>
          <p:spPr>
            <a:xfrm rot="5400000">
              <a:off x="-796574" y="1937219"/>
              <a:ext cx="4143375" cy="2664050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10799"/>
                  </a:moveTo>
                  <a:lnTo>
                    <a:pt x="0" y="10799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799"/>
                  </a:cubicBezTo>
                  <a:cubicBezTo>
                    <a:pt x="21600" y="10807"/>
                    <a:pt x="21599" y="10814"/>
                    <a:pt x="21599" y="10821"/>
                  </a:cubicBezTo>
                  <a:lnTo>
                    <a:pt x="21330" y="10821"/>
                  </a:lnTo>
                  <a:lnTo>
                    <a:pt x="21330" y="10821"/>
                  </a:lnTo>
                  <a:cubicBezTo>
                    <a:pt x="21330" y="10814"/>
                    <a:pt x="21330" y="10807"/>
                    <a:pt x="21330" y="10800"/>
                  </a:cubicBezTo>
                  <a:cubicBezTo>
                    <a:pt x="21330" y="4983"/>
                    <a:pt x="16616" y="269"/>
                    <a:pt x="10799" y="269"/>
                  </a:cubicBezTo>
                  <a:cubicBezTo>
                    <a:pt x="4983" y="269"/>
                    <a:pt x="269" y="4983"/>
                    <a:pt x="269" y="10800"/>
                  </a:cubicBezTo>
                  <a:cubicBezTo>
                    <a:pt x="269" y="10800"/>
                    <a:pt x="269" y="10800"/>
                    <a:pt x="269" y="10800"/>
                  </a:cubicBezTo>
                  <a:close/>
                </a:path>
              </a:pathLst>
            </a:custGeom>
            <a:solidFill>
              <a:srgbClr val="A6A6A6"/>
            </a:solidFill>
            <a:ln w="9525" cap="flat" cmpd="sng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  <a:endParaRPr sz="100"/>
            </a:p>
          </p:txBody>
        </p:sp>
        <p:sp>
          <p:nvSpPr>
            <p:cNvPr id="34" name="椭圆"/>
            <p:cNvSpPr/>
            <p:nvPr/>
          </p:nvSpPr>
          <p:spPr>
            <a:xfrm>
              <a:off x="1079993" y="1007850"/>
              <a:ext cx="478709" cy="482161"/>
            </a:xfrm>
            <a:prstGeom prst="ellipse">
              <a:avLst/>
            </a:prstGeom>
            <a:solidFill>
              <a:srgbClr val="1C9494"/>
            </a:solidFill>
            <a:ln w="9525" cap="flat" cmpd="sng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  <a:endParaRPr sz="100"/>
            </a:p>
          </p:txBody>
        </p:sp>
        <p:sp>
          <p:nvSpPr>
            <p:cNvPr id="35" name="椭圆"/>
            <p:cNvSpPr/>
            <p:nvPr/>
          </p:nvSpPr>
          <p:spPr>
            <a:xfrm>
              <a:off x="2270215" y="2790409"/>
              <a:ext cx="501452" cy="637854"/>
            </a:xfrm>
            <a:prstGeom prst="ellipse">
              <a:avLst/>
            </a:prstGeom>
            <a:solidFill>
              <a:srgbClr val="FAC14D"/>
            </a:solidFill>
            <a:ln w="9525" cap="flat" cmpd="sng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  <a:endParaRPr sz="100"/>
            </a:p>
          </p:txBody>
        </p:sp>
        <p:sp>
          <p:nvSpPr>
            <p:cNvPr id="36" name="椭圆"/>
            <p:cNvSpPr/>
            <p:nvPr/>
          </p:nvSpPr>
          <p:spPr>
            <a:xfrm>
              <a:off x="1270216" y="4886315"/>
              <a:ext cx="575634" cy="664167"/>
            </a:xfrm>
            <a:prstGeom prst="ellipse">
              <a:avLst/>
            </a:prstGeom>
            <a:solidFill>
              <a:srgbClr val="F95647"/>
            </a:solidFill>
            <a:ln w="9525" cap="flat" cmpd="sng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  <a:endParaRPr sz="100"/>
            </a:p>
          </p:txBody>
        </p:sp>
        <p:pic>
          <p:nvPicPr>
            <p:cNvPr id="51" name="图片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627" y="2085859"/>
              <a:ext cx="2121624" cy="2243582"/>
            </a:xfrm>
            <a:prstGeom prst="rect">
              <a:avLst/>
            </a:prstGeom>
            <a:noFill/>
            <a:ln w="9525" cap="flat" cmpd="sng">
              <a:noFill/>
              <a:prstDash val="solid"/>
              <a:miter/>
            </a:ln>
          </p:spPr>
        </p:pic>
        <p:sp>
          <p:nvSpPr>
            <p:cNvPr id="52" name="直线"/>
            <p:cNvSpPr/>
            <p:nvPr/>
          </p:nvSpPr>
          <p:spPr>
            <a:xfrm flipV="1">
              <a:off x="1842769" y="1305672"/>
              <a:ext cx="1119428" cy="5836"/>
            </a:xfrm>
            <a:prstGeom prst="line">
              <a:avLst/>
            </a:prstGeom>
            <a:noFill/>
            <a:ln w="25400" cap="rnd" cmpd="sng">
              <a:solidFill>
                <a:srgbClr val="1C9494"/>
              </a:solidFill>
              <a:prstDash val="sysDot"/>
              <a:miter/>
            </a:ln>
          </p:spPr>
          <p:txBody>
            <a:bodyPr rtlCol="0" anchor="ctr"/>
            <a:lstStyle/>
            <a:p>
              <a:pPr algn="ctr"/>
              <a:endParaRPr sz="10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53" name="直线"/>
            <p:cNvSpPr/>
            <p:nvPr/>
          </p:nvSpPr>
          <p:spPr>
            <a:xfrm rot="360000" flipV="1">
              <a:off x="2101296" y="5233298"/>
              <a:ext cx="1304303" cy="163412"/>
            </a:xfrm>
            <a:prstGeom prst="line">
              <a:avLst/>
            </a:prstGeom>
            <a:noFill/>
            <a:ln w="25400" cap="rnd" cmpd="sng">
              <a:solidFill>
                <a:srgbClr val="FF6600"/>
              </a:solidFill>
              <a:prstDash val="sysDot"/>
              <a:miter/>
            </a:ln>
          </p:spPr>
          <p:txBody>
            <a:bodyPr rtlCol="0" anchor="ctr"/>
            <a:lstStyle/>
            <a:p>
              <a:pPr algn="ctr"/>
              <a:endParaRPr sz="10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54" name="直线"/>
            <p:cNvSpPr/>
            <p:nvPr/>
          </p:nvSpPr>
          <p:spPr>
            <a:xfrm flipV="1">
              <a:off x="3034538" y="3219146"/>
              <a:ext cx="763281" cy="2"/>
            </a:xfrm>
            <a:prstGeom prst="line">
              <a:avLst/>
            </a:prstGeom>
            <a:noFill/>
            <a:ln w="25400" cap="rnd" cmpd="sng">
              <a:solidFill>
                <a:srgbClr val="FAC14D"/>
              </a:solidFill>
              <a:prstDash val="sysDot"/>
              <a:miter/>
            </a:ln>
          </p:spPr>
          <p:txBody>
            <a:bodyPr rtlCol="0" anchor="ctr"/>
            <a:lstStyle/>
            <a:p>
              <a:pPr algn="ctr"/>
              <a:endParaRPr sz="10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</p:grpSp>
      <p:sp>
        <p:nvSpPr>
          <p:cNvPr id="57" name="文本框 56"/>
          <p:cNvSpPr txBox="1"/>
          <p:nvPr/>
        </p:nvSpPr>
        <p:spPr>
          <a:xfrm>
            <a:off x="434340" y="2963545"/>
            <a:ext cx="16687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书面通知</a:t>
            </a:r>
            <a:endParaRPr lang="zh-CN" altLang="zh-CN" sz="2800" b="1" kern="100" dirty="0">
              <a:solidFill>
                <a:srgbClr val="002060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注意要点</a:t>
            </a:r>
            <a:endParaRPr lang="zh-CN" altLang="zh-CN" sz="2800" b="1" kern="100" dirty="0">
              <a:solidFill>
                <a:srgbClr val="002060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4364990" y="2907030"/>
            <a:ext cx="7494270" cy="15684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57175" algn="just"/>
            <a:r>
              <a:rPr lang="en-US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．通知的</a:t>
            </a:r>
            <a:r>
              <a:rPr lang="zh-CN" altLang="zh-CN" sz="32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时态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要</a:t>
            </a:r>
            <a:r>
              <a:rPr lang="zh-CN" altLang="zh-CN" sz="32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正确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。通知是告知未来要做的事情，因此一般采用将来时态进行写作。</a:t>
            </a:r>
            <a:endParaRPr lang="zh-CN" altLang="zh-CN" sz="3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4323080" y="5203190"/>
            <a:ext cx="7535545" cy="1076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 startAt="3"/>
            </a:pP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通知的</a:t>
            </a:r>
            <a:r>
              <a:rPr lang="zh-CN" altLang="zh-CN" sz="32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语言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要</a:t>
            </a:r>
            <a:r>
              <a:rPr lang="zh-CN" altLang="zh-CN" sz="32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简练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。通知的语言要</a:t>
            </a:r>
            <a:r>
              <a:rPr lang="zh-CN" altLang="zh-CN" sz="3200" b="1" u="wavyHeavy" kern="1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</a:rPr>
              <a:t>大众化</a:t>
            </a:r>
            <a:r>
              <a:rPr lang="zh-CN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，语言简洁明快，条理清晰。</a:t>
            </a:r>
            <a:endParaRPr lang="zh-CN" altLang="zh-CN" sz="3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2" name="Line 12"/>
          <p:cNvCxnSpPr>
            <a:cxnSpLocks noChangeShapeType="1"/>
          </p:cNvCxnSpPr>
          <p:nvPr/>
        </p:nvCxnSpPr>
        <p:spPr bwMode="gray">
          <a:xfrm rot="5400000">
            <a:off x="2772093" y="-135413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Rectangle 22"/>
          <p:cNvSpPr>
            <a:spLocks noChangeArrowheads="1"/>
          </p:cNvSpPr>
          <p:nvPr/>
        </p:nvSpPr>
        <p:spPr bwMode="gray">
          <a:xfrm>
            <a:off x="864870" y="28194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书面通知注意要点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6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7" grpId="0"/>
      <p:bldP spid="60" grpId="0" bldLvl="0" animBg="1"/>
      <p:bldP spid="6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6" name="Line 4"/>
          <p:cNvCxnSpPr>
            <a:cxnSpLocks noChangeShapeType="1"/>
          </p:cNvCxnSpPr>
          <p:nvPr/>
        </p:nvCxn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" name="组合 62"/>
          <p:cNvGrpSpPr/>
          <p:nvPr/>
        </p:nvGrpSpPr>
        <p:grpSpPr>
          <a:xfrm>
            <a:off x="-98425" y="858520"/>
            <a:ext cx="9575800" cy="5373370"/>
            <a:chOff x="-50799" y="513671"/>
            <a:chExt cx="9767941" cy="5373525"/>
          </a:xfrm>
        </p:grpSpPr>
        <p:grpSp>
          <p:nvGrpSpPr>
            <p:cNvPr id="3" name="组合 2"/>
            <p:cNvGrpSpPr/>
            <p:nvPr/>
          </p:nvGrpSpPr>
          <p:grpSpPr>
            <a:xfrm>
              <a:off x="452174" y="513671"/>
              <a:ext cx="9264968" cy="5373525"/>
              <a:chOff x="665257" y="311213"/>
              <a:chExt cx="9264968" cy="5373525"/>
            </a:xfrm>
          </p:grpSpPr>
          <p:grpSp>
            <p:nvGrpSpPr>
              <p:cNvPr id="2" name="组合 1"/>
              <p:cNvGrpSpPr/>
              <p:nvPr/>
            </p:nvGrpSpPr>
            <p:grpSpPr>
              <a:xfrm>
                <a:off x="665257" y="311213"/>
                <a:ext cx="9264968" cy="4825263"/>
                <a:chOff x="-108268" y="597505"/>
                <a:chExt cx="9264968" cy="4553298"/>
              </a:xfrm>
            </p:grpSpPr>
            <p:cxnSp>
              <p:nvCxnSpPr>
                <p:cNvPr id="16" name="Line 14"/>
                <p:cNvCxnSpPr>
                  <a:cxnSpLocks noChangeShapeType="1"/>
                </p:cNvCxnSpPr>
                <p:nvPr/>
              </p:nvCxnSpPr>
              <p:spPr bwMode="gray">
                <a:xfrm rot="5400000">
                  <a:off x="4578350" y="-1912937"/>
                  <a:ext cx="0" cy="9156700"/>
                </a:xfrm>
                <a:prstGeom prst="line">
                  <a:avLst/>
                </a:prstGeom>
                <a:noFill/>
                <a:ln w="9525" algn="ctr">
                  <a:solidFill>
                    <a:srgbClr val="FFFFFF">
                      <a:alpha val="50195"/>
                    </a:srgbClr>
                  </a:solidFill>
                  <a:round/>
                </a:ln>
                <a:effectLst>
                  <a:outerShdw dist="17961" dir="2700000" algn="ctr" rotWithShape="0">
                    <a:srgbClr val="FF7575">
                      <a:alpha val="35001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32" name="组合 31"/>
                <p:cNvGrpSpPr/>
                <p:nvPr/>
              </p:nvGrpSpPr>
              <p:grpSpPr>
                <a:xfrm>
                  <a:off x="-108268" y="597505"/>
                  <a:ext cx="5313548" cy="4553298"/>
                  <a:chOff x="-108268" y="597505"/>
                  <a:chExt cx="5313548" cy="4553298"/>
                </a:xfrm>
              </p:grpSpPr>
              <p:sp>
                <p:nvSpPr>
                  <p:cNvPr id="33" name="曲线"/>
                  <p:cNvSpPr/>
                  <p:nvPr/>
                </p:nvSpPr>
                <p:spPr>
                  <a:xfrm rot="5400000">
                    <a:off x="-664845" y="1564005"/>
                    <a:ext cx="4143375" cy="3030220"/>
                  </a:xfrm>
                  <a:custGeom>
                    <a:avLst/>
                    <a:gdLst>
                      <a:gd name="T1" fmla="*/ 0 w 21600"/>
                      <a:gd name="T2" fmla="*/ 0 h 21600"/>
                      <a:gd name="T3" fmla="*/ 21600 w 21600"/>
                      <a:gd name="T4" fmla="*/ 21600 h 21600"/>
                    </a:gdLst>
                    <a:ahLst/>
                    <a:cxnLst/>
                    <a:rect l="T1" t="T2" r="T3" b="T4"/>
                    <a:pathLst>
                      <a:path w="21600" h="21600">
                        <a:moveTo>
                          <a:pt x="0" y="10799"/>
                        </a:moveTo>
                        <a:lnTo>
                          <a:pt x="0" y="10799"/>
                        </a:lnTo>
                        <a:cubicBezTo>
                          <a:pt x="0" y="4835"/>
                          <a:pt x="4835" y="0"/>
                          <a:pt x="10800" y="0"/>
                        </a:cubicBezTo>
                        <a:cubicBezTo>
                          <a:pt x="16764" y="0"/>
                          <a:pt x="21600" y="4835"/>
                          <a:pt x="21600" y="10799"/>
                        </a:cubicBezTo>
                        <a:cubicBezTo>
                          <a:pt x="21600" y="10807"/>
                          <a:pt x="21599" y="10814"/>
                          <a:pt x="21599" y="10821"/>
                        </a:cubicBezTo>
                        <a:lnTo>
                          <a:pt x="21330" y="10821"/>
                        </a:lnTo>
                        <a:lnTo>
                          <a:pt x="21330" y="10821"/>
                        </a:lnTo>
                        <a:cubicBezTo>
                          <a:pt x="21330" y="10814"/>
                          <a:pt x="21330" y="10807"/>
                          <a:pt x="21330" y="10800"/>
                        </a:cubicBezTo>
                        <a:cubicBezTo>
                          <a:pt x="21330" y="4983"/>
                          <a:pt x="16616" y="269"/>
                          <a:pt x="10799" y="269"/>
                        </a:cubicBezTo>
                        <a:cubicBezTo>
                          <a:pt x="4983" y="269"/>
                          <a:pt x="269" y="4983"/>
                          <a:pt x="269" y="10800"/>
                        </a:cubicBezTo>
                        <a:cubicBezTo>
                          <a:pt x="269" y="10800"/>
                          <a:pt x="269" y="10800"/>
                          <a:pt x="269" y="10800"/>
                        </a:cubicBezTo>
                        <a:close/>
                      </a:path>
                    </a:pathLst>
                  </a:custGeom>
                  <a:solidFill>
                    <a:srgbClr val="A6A6A6"/>
                  </a:solidFill>
                  <a:ln w="9525" cap="flat" cmpd="sng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algn="ctr"/>
                    <a:endParaRPr sz="100"/>
                  </a:p>
                </p:txBody>
              </p:sp>
              <p:sp>
                <p:nvSpPr>
                  <p:cNvPr id="34" name="椭圆"/>
                  <p:cNvSpPr/>
                  <p:nvPr/>
                </p:nvSpPr>
                <p:spPr>
                  <a:xfrm>
                    <a:off x="942882" y="597505"/>
                    <a:ext cx="899793" cy="904880"/>
                  </a:xfrm>
                  <a:prstGeom prst="ellipse">
                    <a:avLst/>
                  </a:prstGeom>
                  <a:solidFill>
                    <a:srgbClr val="1C9494"/>
                  </a:solidFill>
                  <a:ln w="9525" cap="flat" cmpd="sng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algn="ctr"/>
                    <a:endParaRPr sz="100"/>
                  </a:p>
                </p:txBody>
              </p:sp>
              <p:sp>
                <p:nvSpPr>
                  <p:cNvPr id="35" name="椭圆"/>
                  <p:cNvSpPr/>
                  <p:nvPr/>
                </p:nvSpPr>
                <p:spPr>
                  <a:xfrm>
                    <a:off x="2169844" y="1626389"/>
                    <a:ext cx="1028735" cy="953230"/>
                  </a:xfrm>
                  <a:prstGeom prst="ellipse">
                    <a:avLst/>
                  </a:prstGeom>
                  <a:solidFill>
                    <a:srgbClr val="FAC14D"/>
                  </a:solidFill>
                  <a:ln w="9525" cap="flat" cmpd="sng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algn="ctr"/>
                    <a:endParaRPr sz="100" dirty="0"/>
                  </a:p>
                </p:txBody>
              </p:sp>
              <p:sp>
                <p:nvSpPr>
                  <p:cNvPr id="36" name="椭圆"/>
                  <p:cNvSpPr/>
                  <p:nvPr/>
                </p:nvSpPr>
                <p:spPr>
                  <a:xfrm>
                    <a:off x="2345701" y="3409318"/>
                    <a:ext cx="869408" cy="749684"/>
                  </a:xfrm>
                  <a:prstGeom prst="ellipse">
                    <a:avLst/>
                  </a:prstGeom>
                  <a:solidFill>
                    <a:srgbClr val="F95647"/>
                  </a:solidFill>
                  <a:ln w="9525" cap="flat" cmpd="sng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algn="ctr"/>
                    <a:endParaRPr sz="100"/>
                  </a:p>
                </p:txBody>
              </p:sp>
              <p:pic>
                <p:nvPicPr>
                  <p:cNvPr id="37" name="图片"/>
                  <p:cNvPicPr/>
                  <p:nvPr/>
                </p:nvPicPr>
                <p:blipFill>
                  <a:blip r:embed="rId3" cstate="print"/>
                  <a:stretch>
                    <a:fillRect/>
                  </a:stretch>
                </p:blipFill>
                <p:spPr>
                  <a:xfrm>
                    <a:off x="2868583" y="697222"/>
                    <a:ext cx="923541" cy="838055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miter/>
                  </a:ln>
                </p:spPr>
              </p:pic>
              <p:pic>
                <p:nvPicPr>
                  <p:cNvPr id="38" name="图片"/>
                  <p:cNvPicPr/>
                  <p:nvPr/>
                </p:nvPicPr>
                <p:blipFill>
                  <a:blip r:embed="rId3" cstate="print"/>
                  <a:stretch>
                    <a:fillRect/>
                  </a:stretch>
                </p:blipFill>
                <p:spPr>
                  <a:xfrm>
                    <a:off x="3989867" y="3337795"/>
                    <a:ext cx="1215413" cy="1043906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miter/>
                  </a:ln>
                </p:spPr>
              </p:pic>
              <p:pic>
                <p:nvPicPr>
                  <p:cNvPr id="39" name="图片"/>
                  <p:cNvPicPr/>
                  <p:nvPr/>
                </p:nvPicPr>
                <p:blipFill>
                  <a:blip r:embed="rId3" cstate="print"/>
                  <a:stretch>
                    <a:fillRect/>
                  </a:stretch>
                </p:blipFill>
                <p:spPr>
                  <a:xfrm>
                    <a:off x="3920770" y="1599453"/>
                    <a:ext cx="1039746" cy="984130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miter/>
                  </a:ln>
                </p:spPr>
              </p:pic>
              <p:sp>
                <p:nvSpPr>
                  <p:cNvPr id="40" name="矩形"/>
                  <p:cNvSpPr/>
                  <p:nvPr/>
                </p:nvSpPr>
                <p:spPr>
                  <a:xfrm>
                    <a:off x="3137324" y="792887"/>
                    <a:ext cx="310424" cy="586044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round/>
                  </a:ln>
                </p:spPr>
                <p:txBody>
                  <a:bodyPr vert="horz" wrap="square" lIns="67722" tIns="33861" rIns="67722" bIns="33861" anchor="t" anchorCtr="0">
                    <a:spAutoFit/>
                  </a:bodyPr>
                  <a:lstStyle/>
                  <a:p>
                    <a:pPr marL="0" indent="0" algn="l" defTabSz="71882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-US" altLang="zh-CN" sz="3600" b="1" i="0" u="none" strike="noStrike" kern="1200" cap="none" spc="0" baseline="0" dirty="0">
                        <a:solidFill>
                          <a:srgbClr val="404040"/>
                        </a:solidFill>
                        <a:latin typeface="思源黑体" panose="020B0500000000090000" pitchFamily="34" charset="-122"/>
                        <a:ea typeface="思源黑体" panose="020B0500000000090000" pitchFamily="34" charset="-122"/>
                        <a:cs typeface="微软雅黑" panose="020B0503020204020204" charset="-122"/>
                        <a:sym typeface="思源黑体" panose="020B0500000000090000" pitchFamily="34" charset="-122"/>
                      </a:rPr>
                      <a:t>1</a:t>
                    </a:r>
                    <a:endParaRPr lang="zh-CN" altLang="en-US" sz="360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endParaRPr>
                  </a:p>
                </p:txBody>
              </p:sp>
              <p:sp>
                <p:nvSpPr>
                  <p:cNvPr id="41" name="矩形"/>
                  <p:cNvSpPr/>
                  <p:nvPr/>
                </p:nvSpPr>
                <p:spPr>
                  <a:xfrm>
                    <a:off x="4191875" y="1792588"/>
                    <a:ext cx="310424" cy="586044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round/>
                  </a:ln>
                </p:spPr>
                <p:txBody>
                  <a:bodyPr vert="horz" wrap="square" lIns="67722" tIns="33861" rIns="67722" bIns="33861" anchor="t" anchorCtr="0">
                    <a:spAutoFit/>
                  </a:bodyPr>
                  <a:lstStyle/>
                  <a:p>
                    <a:pPr marL="0" indent="0" algn="l" defTabSz="71882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-US" altLang="zh-CN" sz="3600" b="1" i="0" u="none" strike="noStrike" kern="1200" cap="none" spc="0" baseline="0" dirty="0">
                        <a:solidFill>
                          <a:srgbClr val="404040"/>
                        </a:solidFill>
                        <a:latin typeface="思源黑体" panose="020B0500000000090000" pitchFamily="34" charset="-122"/>
                        <a:ea typeface="思源黑体" panose="020B0500000000090000" pitchFamily="34" charset="-122"/>
                        <a:cs typeface="微软雅黑" panose="020B0503020204020204" charset="-122"/>
                        <a:sym typeface="思源黑体" panose="020B0500000000090000" pitchFamily="34" charset="-122"/>
                      </a:rPr>
                      <a:t>2</a:t>
                    </a:r>
                    <a:endParaRPr lang="zh-CN" altLang="en-US" sz="360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endParaRPr>
                  </a:p>
                </p:txBody>
              </p:sp>
              <p:sp>
                <p:nvSpPr>
                  <p:cNvPr id="42" name="矩形"/>
                  <p:cNvSpPr/>
                  <p:nvPr/>
                </p:nvSpPr>
                <p:spPr>
                  <a:xfrm>
                    <a:off x="4347087" y="3502764"/>
                    <a:ext cx="642115" cy="586044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round/>
                  </a:ln>
                </p:spPr>
                <p:txBody>
                  <a:bodyPr vert="horz" wrap="square" lIns="67722" tIns="33861" rIns="67722" bIns="33861" anchor="t" anchorCtr="0">
                    <a:spAutoFit/>
                  </a:bodyPr>
                  <a:lstStyle/>
                  <a:p>
                    <a:pPr marL="0" indent="0" algn="l" defTabSz="71882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-US" altLang="zh-CN" sz="3600" b="1" i="0" u="none" strike="noStrike" kern="1200" cap="none" spc="0" baseline="0" dirty="0">
                        <a:solidFill>
                          <a:srgbClr val="404040"/>
                        </a:solidFill>
                        <a:latin typeface="思源黑体" panose="020B0500000000090000" pitchFamily="34" charset="-122"/>
                        <a:ea typeface="思源黑体" panose="020B0500000000090000" pitchFamily="34" charset="-122"/>
                        <a:cs typeface="微软雅黑" panose="020B0503020204020204" charset="-122"/>
                        <a:sym typeface="思源黑体" panose="020B0500000000090000" pitchFamily="34" charset="-122"/>
                      </a:rPr>
                      <a:t>3</a:t>
                    </a:r>
                    <a:endParaRPr lang="zh-CN" altLang="en-US" sz="360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endParaRPr>
                  </a:p>
                </p:txBody>
              </p:sp>
            </p:grpSp>
            <p:grpSp>
              <p:nvGrpSpPr>
                <p:cNvPr id="50" name="组合 49"/>
                <p:cNvGrpSpPr/>
                <p:nvPr/>
              </p:nvGrpSpPr>
              <p:grpSpPr>
                <a:xfrm>
                  <a:off x="-13335" y="1007861"/>
                  <a:ext cx="4077064" cy="3214254"/>
                  <a:chOff x="-13335" y="1007861"/>
                  <a:chExt cx="4077064" cy="3214254"/>
                </a:xfrm>
              </p:grpSpPr>
              <p:pic>
                <p:nvPicPr>
                  <p:cNvPr id="51" name="图片"/>
                  <p:cNvPicPr/>
                  <p:nvPr/>
                </p:nvPicPr>
                <p:blipFill>
                  <a:blip r:embed="rId3" cstate="print"/>
                  <a:stretch>
                    <a:fillRect/>
                  </a:stretch>
                </p:blipFill>
                <p:spPr>
                  <a:xfrm>
                    <a:off x="-13335" y="1921510"/>
                    <a:ext cx="2406650" cy="2300605"/>
                  </a:xfrm>
                  <a:prstGeom prst="rect">
                    <a:avLst/>
                  </a:prstGeom>
                  <a:noFill/>
                  <a:ln w="9525" cap="flat" cmpd="sng">
                    <a:noFill/>
                    <a:prstDash val="solid"/>
                    <a:miter/>
                  </a:ln>
                </p:spPr>
              </p:pic>
              <p:sp>
                <p:nvSpPr>
                  <p:cNvPr id="52" name="直线"/>
                  <p:cNvSpPr/>
                  <p:nvPr/>
                </p:nvSpPr>
                <p:spPr>
                  <a:xfrm>
                    <a:off x="1763832" y="1007861"/>
                    <a:ext cx="1067671" cy="0"/>
                  </a:xfrm>
                  <a:prstGeom prst="line">
                    <a:avLst/>
                  </a:prstGeom>
                  <a:noFill/>
                  <a:ln w="25400" cap="rnd" cmpd="sng">
                    <a:solidFill>
                      <a:srgbClr val="1C9494"/>
                    </a:solidFill>
                    <a:prstDash val="sysDot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sz="100">
                      <a:solidFill>
                        <a:srgbClr val="000000"/>
                      </a:solidFill>
                      <a:latin typeface="Arial" panose="020B0604020202020204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3" name="直线"/>
                  <p:cNvSpPr/>
                  <p:nvPr/>
                </p:nvSpPr>
                <p:spPr>
                  <a:xfrm rot="360000" flipV="1">
                    <a:off x="3118849" y="3788289"/>
                    <a:ext cx="944880" cy="96520"/>
                  </a:xfrm>
                  <a:prstGeom prst="line">
                    <a:avLst/>
                  </a:prstGeom>
                  <a:noFill/>
                  <a:ln w="25400" cap="rnd" cmpd="sng">
                    <a:solidFill>
                      <a:srgbClr val="FF6600"/>
                    </a:solidFill>
                    <a:prstDash val="sysDot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sz="100">
                      <a:solidFill>
                        <a:srgbClr val="000000"/>
                      </a:solidFill>
                      <a:latin typeface="Arial" panose="020B0604020202020204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4" name="直线"/>
                  <p:cNvSpPr/>
                  <p:nvPr/>
                </p:nvSpPr>
                <p:spPr>
                  <a:xfrm flipV="1">
                    <a:off x="3257921" y="2116668"/>
                    <a:ext cx="601345" cy="6985"/>
                  </a:xfrm>
                  <a:prstGeom prst="line">
                    <a:avLst/>
                  </a:prstGeom>
                  <a:noFill/>
                  <a:ln w="25400" cap="rnd" cmpd="sng">
                    <a:solidFill>
                      <a:srgbClr val="FAC14D"/>
                    </a:solidFill>
                    <a:prstDash val="sysDot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sz="100">
                      <a:solidFill>
                        <a:srgbClr val="000000"/>
                      </a:solidFill>
                      <a:latin typeface="Arial" panose="020B0604020202020204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pic>
            <p:nvPicPr>
              <p:cNvPr id="59" name="图片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161" y="4665899"/>
                <a:ext cx="1225550" cy="1018839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miter/>
              </a:ln>
            </p:spPr>
          </p:pic>
          <p:sp>
            <p:nvSpPr>
              <p:cNvPr id="60" name="矩形"/>
              <p:cNvSpPr/>
              <p:nvPr/>
            </p:nvSpPr>
            <p:spPr>
              <a:xfrm>
                <a:off x="4097302" y="4783073"/>
                <a:ext cx="515592" cy="682645"/>
              </a:xfrm>
              <a:prstGeom prst="rect">
                <a:avLst/>
              </a:prstGeom>
              <a:noFill/>
              <a:ln w="9525" cap="flat" cmpd="sng">
                <a:noFill/>
                <a:prstDash val="solid"/>
                <a:round/>
              </a:ln>
            </p:spPr>
            <p:txBody>
              <a:bodyPr vert="horz" wrap="square" lIns="67722" tIns="33861" rIns="67722" bIns="33861" anchor="t" anchorCtr="0">
                <a:spAutoFit/>
              </a:bodyPr>
              <a:lstStyle/>
              <a:p>
                <a:pPr marL="0" indent="0" algn="l" defTabSz="71882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altLang="zh-CN" sz="4000" b="1" i="0" u="none" strike="noStrike" kern="1200" cap="none" spc="0" baseline="0" dirty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rPr>
                  <a:t>4</a:t>
                </a:r>
                <a:endParaRPr lang="en-US" altLang="zh-CN" sz="4000" b="1" i="0" u="none" strike="noStrike" kern="1200" cap="none" spc="0" baseline="0" dirty="0">
                  <a:solidFill>
                    <a:srgbClr val="404040"/>
                  </a:solidFill>
                  <a:latin typeface="思源黑体" panose="020B0500000000090000" pitchFamily="34" charset="-122"/>
                  <a:ea typeface="思源黑体" panose="020B0500000000090000" pitchFamily="34" charset="-122"/>
                  <a:cs typeface="微软雅黑" panose="020B0503020204020204" charset="-122"/>
                  <a:sym typeface="思源黑体" panose="020B0500000000090000" pitchFamily="34" charset="-122"/>
                </a:endParaRPr>
              </a:p>
            </p:txBody>
          </p:sp>
          <p:sp>
            <p:nvSpPr>
              <p:cNvPr id="61" name="直线"/>
              <p:cNvSpPr/>
              <p:nvPr/>
            </p:nvSpPr>
            <p:spPr>
              <a:xfrm flipV="1">
                <a:off x="2806701" y="5152286"/>
                <a:ext cx="998792" cy="10663"/>
              </a:xfrm>
              <a:prstGeom prst="line">
                <a:avLst/>
              </a:prstGeom>
              <a:noFill/>
              <a:ln w="25400" cap="rnd" cmpd="sng">
                <a:solidFill>
                  <a:srgbClr val="FAC14D"/>
                </a:solidFill>
                <a:prstDash val="sysDot"/>
                <a:miter/>
              </a:ln>
            </p:spPr>
            <p:txBody>
              <a:bodyPr rtlCol="0" anchor="ctr"/>
              <a:lstStyle/>
              <a:p>
                <a:pPr algn="ctr"/>
                <a:endParaRPr sz="100">
                  <a:solidFill>
                    <a:srgbClr val="000000"/>
                  </a:solidFill>
                  <a:latin typeface="Arial" panose="020B060402020202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62" name="组合 61"/>
            <p:cNvGrpSpPr/>
            <p:nvPr/>
          </p:nvGrpSpPr>
          <p:grpSpPr>
            <a:xfrm>
              <a:off x="-50799" y="722310"/>
              <a:ext cx="5191125" cy="5122543"/>
              <a:chOff x="0" y="419100"/>
              <a:chExt cx="5191125" cy="5122543"/>
            </a:xfrm>
          </p:grpSpPr>
          <p:cxnSp>
            <p:nvCxnSpPr>
              <p:cNvPr id="14" name="Line 12"/>
              <p:cNvCxnSpPr>
                <a:cxnSpLocks noChangeShapeType="1"/>
              </p:cNvCxnSpPr>
              <p:nvPr/>
            </p:nvCxnSpPr>
            <p:spPr bwMode="gray">
              <a:xfrm rot="5400000">
                <a:off x="2595563" y="-2176463"/>
                <a:ext cx="0" cy="5191125"/>
              </a:xfrm>
              <a:prstGeom prst="line">
                <a:avLst/>
              </a:prstGeom>
              <a:noFill/>
              <a:ln w="9525" algn="ctr">
                <a:solidFill>
                  <a:srgbClr val="FFFFFF">
                    <a:alpha val="50195"/>
                  </a:srgbClr>
                </a:solidFill>
                <a:round/>
              </a:ln>
              <a:effectLst>
                <a:outerShdw dist="17961" dir="2700000" algn="ctr" rotWithShape="0">
                  <a:srgbClr val="FF7575">
                    <a:alpha val="35001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8" name="椭圆"/>
              <p:cNvSpPr/>
              <p:nvPr/>
            </p:nvSpPr>
            <p:spPr>
              <a:xfrm>
                <a:off x="1772691" y="4665898"/>
                <a:ext cx="992285" cy="875745"/>
              </a:xfrm>
              <a:prstGeom prst="ellipse">
                <a:avLst/>
              </a:prstGeom>
              <a:solidFill>
                <a:srgbClr val="FAC14D"/>
              </a:solidFill>
              <a:ln w="9525" cap="flat" cmpd="sng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pPr algn="ctr"/>
                <a:endParaRPr sz="100"/>
              </a:p>
            </p:txBody>
          </p:sp>
        </p:grpSp>
      </p:grpSp>
      <p:sp>
        <p:nvSpPr>
          <p:cNvPr id="57" name="文本框 56"/>
          <p:cNvSpPr txBox="1"/>
          <p:nvPr/>
        </p:nvSpPr>
        <p:spPr>
          <a:xfrm>
            <a:off x="693795" y="2737972"/>
            <a:ext cx="1814234" cy="9531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indent="133985" algn="l">
              <a:tabLst>
                <a:tab pos="2628265" algn="l"/>
              </a:tabLst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书面通知框架结构</a:t>
            </a:r>
            <a:endParaRPr lang="zh-CN" altLang="zh-CN" sz="2800" b="1" kern="100" dirty="0">
              <a:solidFill>
                <a:srgbClr val="002060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4990153" y="963776"/>
            <a:ext cx="310017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tabLst>
                <a:tab pos="2628265" algn="l"/>
              </a:tabLst>
            </a:pPr>
            <a:r>
              <a:rPr lang="en-US" altLang="zh-CN" sz="3600" b="1" kern="100" dirty="0">
                <a:solidFill>
                  <a:srgbClr val="0000F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3600" b="1" kern="100" dirty="0">
                <a:solidFill>
                  <a:srgbClr val="0000F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标题</a:t>
            </a:r>
            <a:endParaRPr lang="zh-CN" altLang="zh-CN" sz="36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5916295" y="2261870"/>
            <a:ext cx="3240405" cy="645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tabLst>
                <a:tab pos="2628265" algn="l"/>
              </a:tabLst>
              <a:defRPr sz="3600" b="1" kern="100">
                <a:solidFill>
                  <a:srgbClr val="0000F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2. </a:t>
            </a:r>
            <a:r>
              <a:rPr lang="zh-CN" altLang="zh-CN" dirty="0"/>
              <a:t>通知正文</a:t>
            </a:r>
            <a:endParaRPr lang="zh-CN" altLang="zh-CN" dirty="0"/>
          </a:p>
        </p:txBody>
      </p:sp>
      <p:sp>
        <p:nvSpPr>
          <p:cNvPr id="69" name="文本框 68"/>
          <p:cNvSpPr txBox="1"/>
          <p:nvPr/>
        </p:nvSpPr>
        <p:spPr>
          <a:xfrm>
            <a:off x="5963285" y="3821430"/>
            <a:ext cx="4046220" cy="645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tabLst>
                <a:tab pos="2628265" algn="l"/>
              </a:tabLst>
              <a:defRPr sz="3600" b="1" kern="100">
                <a:solidFill>
                  <a:srgbClr val="0000F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3.</a:t>
            </a:r>
            <a:r>
              <a:rPr lang="zh-CN" altLang="zh-CN" dirty="0"/>
              <a:t>发通知的单位</a:t>
            </a:r>
            <a:endParaRPr lang="zh-CN" altLang="zh-CN" dirty="0"/>
          </a:p>
        </p:txBody>
      </p:sp>
      <p:sp>
        <p:nvSpPr>
          <p:cNvPr id="71" name="文本框 70"/>
          <p:cNvSpPr txBox="1"/>
          <p:nvPr/>
        </p:nvSpPr>
        <p:spPr>
          <a:xfrm>
            <a:off x="4990665" y="5501104"/>
            <a:ext cx="354821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tabLst>
                <a:tab pos="2628265" algn="l"/>
              </a:tabLst>
              <a:defRPr sz="3600" b="1" kern="100">
                <a:solidFill>
                  <a:srgbClr val="0000F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4.</a:t>
            </a:r>
            <a:r>
              <a:rPr lang="zh-CN" altLang="zh-CN" dirty="0"/>
              <a:t>发通知的日期</a:t>
            </a:r>
            <a:endParaRPr lang="zh-CN" altLang="zh-CN" dirty="0"/>
          </a:p>
        </p:txBody>
      </p:sp>
      <p:cxnSp>
        <p:nvCxnSpPr>
          <p:cNvPr id="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22"/>
          <p:cNvSpPr>
            <a:spLocks noChangeArrowheads="1"/>
          </p:cNvSpPr>
          <p:nvPr/>
        </p:nvSpPr>
        <p:spPr bwMode="gray">
          <a:xfrm>
            <a:off x="893445" y="169545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b="1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书面通知框架结构</a:t>
            </a:r>
            <a:endParaRPr lang="en-US" altLang="zh-CN" sz="2800" b="1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6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bldLvl="0" animBg="1"/>
      <p:bldP spid="65" grpId="0" bldLvl="0" animBg="1"/>
      <p:bldP spid="67" grpId="0" bldLvl="0" animBg="1"/>
      <p:bldP spid="69" grpId="0" bldLvl="0" animBg="1"/>
      <p:bldP spid="71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358900 h 1100"/>
              <a:gd name="T4" fmla="*/ 1441451 w 1089"/>
              <a:gd name="T5" fmla="*/ 1358900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rgbClr val="A8D0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cxnSp>
        <p:nvCxnSpPr>
          <p:cNvPr id="7" name="Line 5"/>
          <p:cNvCxnSpPr>
            <a:cxnSpLocks noChangeShapeType="1"/>
          </p:cNvCxnSpPr>
          <p:nvPr/>
        </p:nvCxn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6"/>
          <p:cNvCxnSpPr>
            <a:cxnSpLocks noChangeShapeType="1"/>
          </p:cNvCxnSpPr>
          <p:nvPr/>
        </p:nvCxn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7"/>
          <p:cNvCxnSpPr>
            <a:cxnSpLocks noChangeShapeType="1"/>
          </p:cNvCxnSpPr>
          <p:nvPr/>
        </p:nvCxn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8"/>
          <p:cNvCxnSpPr>
            <a:cxnSpLocks noChangeShapeType="1"/>
          </p:cNvCxnSpPr>
          <p:nvPr/>
        </p:nvCxn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9"/>
          <p:cNvCxnSpPr>
            <a:cxnSpLocks noChangeShapeType="1"/>
          </p:cNvCxnSpPr>
          <p:nvPr/>
        </p:nvCxn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0"/>
          <p:cNvCxnSpPr>
            <a:cxnSpLocks noChangeShapeType="1"/>
          </p:cNvCxnSpPr>
          <p:nvPr/>
        </p:nvCxn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"/>
          <p:cNvCxnSpPr>
            <a:cxnSpLocks noChangeShapeType="1"/>
          </p:cNvCxnSpPr>
          <p:nvPr/>
        </p:nvCxn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3"/>
          <p:cNvCxnSpPr>
            <a:cxnSpLocks noChangeShapeType="1"/>
          </p:cNvCxnSpPr>
          <p:nvPr/>
        </p:nvCxn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5"/>
          <p:cNvCxnSpPr>
            <a:cxnSpLocks noChangeShapeType="1"/>
          </p:cNvCxnSpPr>
          <p:nvPr/>
        </p:nvCxn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6"/>
          <p:cNvCxnSpPr>
            <a:cxnSpLocks noChangeShapeType="1"/>
          </p:cNvCxnSpPr>
          <p:nvPr/>
        </p:nvCxn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7"/>
          <p:cNvCxnSpPr>
            <a:cxnSpLocks noChangeShapeType="1"/>
          </p:cNvCxnSpPr>
          <p:nvPr/>
        </p:nvCxn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gray">
          <a:xfrm>
            <a:off x="6391805" y="1490068"/>
            <a:ext cx="1120775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zh-CN" altLang="en-US">
              <a:cs typeface="Arial" panose="020B0604020202020204"/>
            </a:endParaRPr>
          </a:p>
        </p:txBody>
      </p:sp>
      <p:sp>
        <p:nvSpPr>
          <p:cNvPr id="27" name="Rectangle 26"/>
          <p:cNvSpPr txBox="1">
            <a:spLocks noChangeArrowheads="1"/>
          </p:cNvSpPr>
          <p:nvPr/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C650E4-10AE-481E-8BE4-27BF2F8B09DD}" type="datetime1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8" name="Rectangle 28"/>
          <p:cNvSpPr txBox="1">
            <a:spLocks noChangeArrowheads="1"/>
          </p:cNvSpPr>
          <p:nvPr/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r" defTabSz="914400" rtl="0" eaLnBrk="1" latinLnBrk="0" hangingPunct="1">
              <a:buSzPct val="100000"/>
              <a:defRPr sz="1400" b="0" kern="120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96583-945B-41CB-8B8A-A94A5C86AB3A}" type="slidenum">
              <a:rPr lang="zh-CN" altLang="en-US" smtClean="0">
                <a:solidFill>
                  <a:srgbClr val="000000"/>
                </a:solidFill>
                <a:cs typeface="Arial" panose="020B0604020202020204"/>
              </a:rPr>
            </a:fld>
            <a:endParaRPr lang="en-US" altLang="zh-CN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9" name="Freeform 29"/>
          <p:cNvSpPr/>
          <p:nvPr/>
        </p:nvSpPr>
        <p:spPr bwMode="gray">
          <a:xfrm>
            <a:off x="7083425" y="0"/>
            <a:ext cx="5105400" cy="739775"/>
          </a:xfrm>
          <a:custGeom>
            <a:avLst/>
            <a:gdLst>
              <a:gd name="T0" fmla="*/ 5105400 w 3130"/>
              <a:gd name="T1" fmla="*/ 739775 h 453"/>
              <a:gd name="T2" fmla="*/ 5105400 w 3130"/>
              <a:gd name="T3" fmla="*/ 0 h 453"/>
              <a:gd name="T4" fmla="*/ 0 w 3130"/>
              <a:gd name="T5" fmla="*/ 0 h 453"/>
              <a:gd name="T6" fmla="*/ 5105400 w 3130"/>
              <a:gd name="T7" fmla="*/ 739775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rgbClr val="FFC31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方正瘦金书_GBK" pitchFamily="65" charset="-122"/>
              <a:cs typeface="Arial" panose="020B0604020202020204"/>
            </a:endParaRPr>
          </a:p>
        </p:txBody>
      </p:sp>
      <p:pic>
        <p:nvPicPr>
          <p:cNvPr id="30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0000">
            <a:off x="9671050" y="-381000"/>
            <a:ext cx="2417763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60000" flipH="1">
            <a:off x="0" y="573405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" name="组合 48"/>
          <p:cNvGrpSpPr/>
          <p:nvPr/>
        </p:nvGrpSpPr>
        <p:grpSpPr>
          <a:xfrm>
            <a:off x="125959" y="1128943"/>
            <a:ext cx="4943973" cy="4775047"/>
            <a:chOff x="2037850" y="866743"/>
            <a:chExt cx="4261350" cy="4775047"/>
          </a:xfrm>
        </p:grpSpPr>
        <p:grpSp>
          <p:nvGrpSpPr>
            <p:cNvPr id="3" name="组合 2"/>
            <p:cNvGrpSpPr/>
            <p:nvPr/>
          </p:nvGrpSpPr>
          <p:grpSpPr>
            <a:xfrm>
              <a:off x="2037850" y="866743"/>
              <a:ext cx="4261350" cy="4775047"/>
              <a:chOff x="-57570" y="975005"/>
              <a:chExt cx="4261350" cy="4775047"/>
            </a:xfrm>
          </p:grpSpPr>
          <p:grpSp>
            <p:nvGrpSpPr>
              <p:cNvPr id="68" name="组合 67"/>
              <p:cNvGrpSpPr/>
              <p:nvPr/>
            </p:nvGrpSpPr>
            <p:grpSpPr>
              <a:xfrm>
                <a:off x="2856642" y="975005"/>
                <a:ext cx="1347138" cy="4775047"/>
                <a:chOff x="2856642" y="975005"/>
                <a:chExt cx="1347138" cy="4775047"/>
              </a:xfrm>
            </p:grpSpPr>
            <p:pic>
              <p:nvPicPr>
                <p:cNvPr id="69" name="图片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2856642" y="975005"/>
                  <a:ext cx="693367" cy="655320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miter/>
                </a:ln>
              </p:spPr>
            </p:pic>
            <p:pic>
              <p:nvPicPr>
                <p:cNvPr id="70" name="图片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3470470" y="5004562"/>
                  <a:ext cx="631958" cy="745490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miter/>
                </a:ln>
              </p:spPr>
            </p:pic>
            <p:pic>
              <p:nvPicPr>
                <p:cNvPr id="71" name="图片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3555074" y="2880206"/>
                  <a:ext cx="648706" cy="667385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miter/>
                </a:ln>
              </p:spPr>
            </p:pic>
            <p:sp>
              <p:nvSpPr>
                <p:cNvPr id="72" name="矩形"/>
                <p:cNvSpPr/>
                <p:nvPr/>
              </p:nvSpPr>
              <p:spPr>
                <a:xfrm>
                  <a:off x="3070107" y="1072844"/>
                  <a:ext cx="272912" cy="415925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round/>
                </a:ln>
              </p:spPr>
              <p:txBody>
                <a:bodyPr vert="horz" wrap="square" lIns="67722" tIns="33861" rIns="67722" bIns="33861" anchor="t" anchorCtr="0">
                  <a:spAutoFit/>
                </a:bodyPr>
                <a:lstStyle/>
                <a:p>
                  <a:pPr marL="0" indent="0" algn="l" defTabSz="71882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altLang="zh-CN" sz="227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rPr>
                    <a:t>1</a:t>
                  </a:r>
                  <a:endParaRPr lang="zh-CN" altLang="en-US" sz="2270" b="1" i="0" u="none" strike="noStrike" kern="1200" cap="none" spc="0" baseline="0" dirty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endParaRPr>
                </a:p>
              </p:txBody>
            </p:sp>
            <p:sp>
              <p:nvSpPr>
                <p:cNvPr id="73" name="矩形"/>
                <p:cNvSpPr/>
                <p:nvPr/>
              </p:nvSpPr>
              <p:spPr>
                <a:xfrm>
                  <a:off x="3792340" y="2973540"/>
                  <a:ext cx="40194" cy="417710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round/>
                </a:ln>
              </p:spPr>
              <p:txBody>
                <a:bodyPr vert="horz" wrap="square" lIns="67722" tIns="33861" rIns="67722" bIns="33861" anchor="t" anchorCtr="0">
                  <a:spAutoFit/>
                </a:bodyPr>
                <a:lstStyle/>
                <a:p>
                  <a:pPr marL="0" indent="0" algn="l" defTabSz="71882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altLang="zh-CN" sz="227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rPr>
                    <a:t>2</a:t>
                  </a:r>
                  <a:endParaRPr lang="zh-CN" altLang="en-US" sz="2270" b="1" i="0" u="none" strike="noStrike" kern="1200" cap="none" spc="0" baseline="0" dirty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endParaRPr>
                </a:p>
              </p:txBody>
            </p:sp>
            <p:sp>
              <p:nvSpPr>
                <p:cNvPr id="74" name="矩形"/>
                <p:cNvSpPr/>
                <p:nvPr/>
              </p:nvSpPr>
              <p:spPr>
                <a:xfrm>
                  <a:off x="3643839" y="5152518"/>
                  <a:ext cx="215491" cy="415925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round/>
                </a:ln>
              </p:spPr>
              <p:txBody>
                <a:bodyPr vert="horz" wrap="square" lIns="67722" tIns="33861" rIns="67722" bIns="33861" anchor="t" anchorCtr="0">
                  <a:spAutoFit/>
                </a:bodyPr>
                <a:lstStyle/>
                <a:p>
                  <a:pPr marL="0" indent="0" algn="l" defTabSz="71882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altLang="zh-CN" sz="2270" b="1" i="0" u="none" strike="noStrike" kern="1200" cap="none" spc="0" baseline="0" dirty="0">
                      <a:solidFill>
                        <a:srgbClr val="404040"/>
                      </a:solidFill>
                      <a:latin typeface="思源黑体" panose="020B0500000000090000" pitchFamily="34" charset="-122"/>
                      <a:ea typeface="思源黑体" panose="020B0500000000090000" pitchFamily="34" charset="-122"/>
                      <a:cs typeface="微软雅黑" panose="020B0503020204020204" charset="-122"/>
                      <a:sym typeface="思源黑体" panose="020B0500000000090000" pitchFamily="34" charset="-122"/>
                    </a:rPr>
                    <a:t>3</a:t>
                  </a:r>
                  <a:endParaRPr lang="zh-CN" altLang="en-US" sz="2270" b="1" i="0" u="none" strike="noStrike" kern="1200" cap="none" spc="0" baseline="0" dirty="0">
                    <a:solidFill>
                      <a:srgbClr val="404040"/>
                    </a:solidFill>
                    <a:latin typeface="思源黑体" panose="020B0500000000090000" pitchFamily="34" charset="-122"/>
                    <a:ea typeface="思源黑体" panose="020B0500000000090000" pitchFamily="34" charset="-122"/>
                    <a:cs typeface="微软雅黑" panose="020B0503020204020204" charset="-122"/>
                    <a:sym typeface="思源黑体" panose="020B0500000000090000" pitchFamily="34" charset="-122"/>
                  </a:endParaRPr>
                </a:p>
              </p:txBody>
            </p:sp>
          </p:grpSp>
          <p:grpSp>
            <p:nvGrpSpPr>
              <p:cNvPr id="75" name="组合 74"/>
              <p:cNvGrpSpPr/>
              <p:nvPr/>
            </p:nvGrpSpPr>
            <p:grpSpPr>
              <a:xfrm>
                <a:off x="-57570" y="1008063"/>
                <a:ext cx="3635755" cy="4542632"/>
                <a:chOff x="-56912" y="1007850"/>
                <a:chExt cx="3635755" cy="4542632"/>
              </a:xfrm>
            </p:grpSpPr>
            <p:sp>
              <p:nvSpPr>
                <p:cNvPr id="76" name="曲线"/>
                <p:cNvSpPr/>
                <p:nvPr/>
              </p:nvSpPr>
              <p:spPr>
                <a:xfrm rot="5400000">
                  <a:off x="-796574" y="1937219"/>
                  <a:ext cx="4143375" cy="2664050"/>
                </a:xfrm>
                <a:custGeom>
                  <a:avLst/>
                  <a:gdLst>
                    <a:gd name="T1" fmla="*/ 0 w 21600"/>
                    <a:gd name="T2" fmla="*/ 0 h 21600"/>
                    <a:gd name="T3" fmla="*/ 21600 w 21600"/>
                    <a:gd name="T4" fmla="*/ 21600 h 21600"/>
                  </a:gdLst>
                  <a:ahLst/>
                  <a:cxnLst/>
                  <a:rect l="T1" t="T2" r="T3" b="T4"/>
                  <a:pathLst>
                    <a:path w="21600" h="21600">
                      <a:moveTo>
                        <a:pt x="0" y="10799"/>
                      </a:moveTo>
                      <a:lnTo>
                        <a:pt x="0" y="10799"/>
                      </a:ln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4" y="0"/>
                        <a:pt x="21600" y="4835"/>
                        <a:pt x="21600" y="10799"/>
                      </a:cubicBezTo>
                      <a:cubicBezTo>
                        <a:pt x="21600" y="10807"/>
                        <a:pt x="21599" y="10814"/>
                        <a:pt x="21599" y="10821"/>
                      </a:cubicBezTo>
                      <a:lnTo>
                        <a:pt x="21330" y="10821"/>
                      </a:lnTo>
                      <a:lnTo>
                        <a:pt x="21330" y="10821"/>
                      </a:lnTo>
                      <a:cubicBezTo>
                        <a:pt x="21330" y="10814"/>
                        <a:pt x="21330" y="10807"/>
                        <a:pt x="21330" y="10800"/>
                      </a:cubicBezTo>
                      <a:cubicBezTo>
                        <a:pt x="21330" y="4983"/>
                        <a:pt x="16616" y="269"/>
                        <a:pt x="10799" y="269"/>
                      </a:cubicBezTo>
                      <a:cubicBezTo>
                        <a:pt x="4983" y="269"/>
                        <a:pt x="269" y="4983"/>
                        <a:pt x="269" y="10800"/>
                      </a:cubicBezTo>
                      <a:cubicBezTo>
                        <a:pt x="269" y="10800"/>
                        <a:pt x="269" y="10800"/>
                        <a:pt x="269" y="10800"/>
                      </a:cubicBezTo>
                      <a:close/>
                    </a:path>
                  </a:pathLst>
                </a:custGeom>
                <a:solidFill>
                  <a:srgbClr val="A6A6A6"/>
                </a:solidFill>
                <a:ln w="9525" cap="flat" cmpd="sng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algn="ctr"/>
                  <a:endParaRPr sz="100"/>
                </a:p>
              </p:txBody>
            </p:sp>
            <p:sp>
              <p:nvSpPr>
                <p:cNvPr id="77" name="椭圆"/>
                <p:cNvSpPr/>
                <p:nvPr/>
              </p:nvSpPr>
              <p:spPr>
                <a:xfrm>
                  <a:off x="1079993" y="1007850"/>
                  <a:ext cx="478709" cy="482161"/>
                </a:xfrm>
                <a:prstGeom prst="ellipse">
                  <a:avLst/>
                </a:prstGeom>
                <a:solidFill>
                  <a:srgbClr val="1C9494"/>
                </a:solidFill>
                <a:ln w="9525" cap="flat" cmpd="sng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algn="ctr"/>
                  <a:endParaRPr sz="100"/>
                </a:p>
              </p:txBody>
            </p:sp>
            <p:sp>
              <p:nvSpPr>
                <p:cNvPr id="78" name="椭圆"/>
                <p:cNvSpPr/>
                <p:nvPr/>
              </p:nvSpPr>
              <p:spPr>
                <a:xfrm>
                  <a:off x="2270215" y="2790409"/>
                  <a:ext cx="501452" cy="637854"/>
                </a:xfrm>
                <a:prstGeom prst="ellipse">
                  <a:avLst/>
                </a:prstGeom>
                <a:solidFill>
                  <a:srgbClr val="FAC14D"/>
                </a:solidFill>
                <a:ln w="9525" cap="flat" cmpd="sng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algn="ctr"/>
                  <a:endParaRPr sz="100"/>
                </a:p>
              </p:txBody>
            </p:sp>
            <p:sp>
              <p:nvSpPr>
                <p:cNvPr id="79" name="椭圆"/>
                <p:cNvSpPr/>
                <p:nvPr/>
              </p:nvSpPr>
              <p:spPr>
                <a:xfrm>
                  <a:off x="1270216" y="4886315"/>
                  <a:ext cx="575634" cy="664167"/>
                </a:xfrm>
                <a:prstGeom prst="ellipse">
                  <a:avLst/>
                </a:prstGeom>
                <a:solidFill>
                  <a:srgbClr val="F95647"/>
                </a:solidFill>
                <a:ln w="9525" cap="flat" cmpd="sng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algn="ctr"/>
                  <a:endParaRPr sz="100"/>
                </a:p>
              </p:txBody>
            </p:sp>
            <p:pic>
              <p:nvPicPr>
                <p:cNvPr id="80" name="图片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-33950" y="2081274"/>
                  <a:ext cx="2393828" cy="2265693"/>
                </a:xfrm>
                <a:prstGeom prst="rect">
                  <a:avLst/>
                </a:prstGeom>
                <a:noFill/>
                <a:ln w="9525" cap="flat" cmpd="sng">
                  <a:noFill/>
                  <a:prstDash val="solid"/>
                  <a:miter/>
                </a:ln>
              </p:spPr>
            </p:pic>
            <p:sp>
              <p:nvSpPr>
                <p:cNvPr id="81" name="直线"/>
                <p:cNvSpPr/>
                <p:nvPr/>
              </p:nvSpPr>
              <p:spPr>
                <a:xfrm flipV="1">
                  <a:off x="1766413" y="1254627"/>
                  <a:ext cx="1119428" cy="5836"/>
                </a:xfrm>
                <a:prstGeom prst="line">
                  <a:avLst/>
                </a:prstGeom>
                <a:noFill/>
                <a:ln w="25400" cap="rnd" cmpd="sng">
                  <a:solidFill>
                    <a:srgbClr val="1C9494"/>
                  </a:solidFill>
                  <a:prstDash val="sysDot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sz="100">
                    <a:solidFill>
                      <a:srgbClr val="000000"/>
                    </a:solidFill>
                    <a:latin typeface="Arial" panose="020B0604020202020204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2" name="直线"/>
                <p:cNvSpPr/>
                <p:nvPr/>
              </p:nvSpPr>
              <p:spPr>
                <a:xfrm rot="360000" flipV="1">
                  <a:off x="2101296" y="5233298"/>
                  <a:ext cx="1304303" cy="163412"/>
                </a:xfrm>
                <a:prstGeom prst="line">
                  <a:avLst/>
                </a:prstGeom>
                <a:noFill/>
                <a:ln w="25400" cap="rnd" cmpd="sng">
                  <a:solidFill>
                    <a:srgbClr val="FF6600"/>
                  </a:solidFill>
                  <a:prstDash val="sysDot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sz="100">
                    <a:solidFill>
                      <a:srgbClr val="000000"/>
                    </a:solidFill>
                    <a:latin typeface="Arial" panose="020B0604020202020204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3" name="直线"/>
                <p:cNvSpPr/>
                <p:nvPr/>
              </p:nvSpPr>
              <p:spPr>
                <a:xfrm flipV="1">
                  <a:off x="2815562" y="3109336"/>
                  <a:ext cx="763281" cy="2"/>
                </a:xfrm>
                <a:prstGeom prst="line">
                  <a:avLst/>
                </a:prstGeom>
                <a:noFill/>
                <a:ln w="25400" cap="rnd" cmpd="sng">
                  <a:solidFill>
                    <a:srgbClr val="FAC14D"/>
                  </a:solidFill>
                  <a:prstDash val="sysDot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sz="100">
                    <a:solidFill>
                      <a:srgbClr val="000000"/>
                    </a:solidFill>
                    <a:latin typeface="Arial" panose="020B0604020202020204"/>
                    <a:ea typeface="宋体" panose="02010600030101010101" pitchFamily="2" charset="-122"/>
                  </a:endParaRPr>
                </a:p>
              </p:txBody>
            </p:sp>
          </p:grpSp>
        </p:grpSp>
        <p:sp>
          <p:nvSpPr>
            <p:cNvPr id="57" name="文本框 56"/>
            <p:cNvSpPr txBox="1"/>
            <p:nvPr/>
          </p:nvSpPr>
          <p:spPr>
            <a:xfrm>
              <a:off x="2333405" y="2524728"/>
              <a:ext cx="1709294" cy="9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sz="2800" b="1" u="wavyHeavy" kern="100" dirty="0">
                  <a:solidFill>
                    <a:srgbClr val="002060"/>
                  </a:solidFill>
                  <a:effectLst/>
                  <a:uFill>
                    <a:solidFill>
                      <a:srgbClr val="0000FF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书面通知</a:t>
              </a:r>
              <a:endParaRPr lang="zh-CN" altLang="zh-CN" sz="2800" b="1" u="wavyHeavy" kern="100" dirty="0">
                <a:solidFill>
                  <a:srgbClr val="002060"/>
                </a:solidFill>
                <a:effectLst/>
                <a:uFill>
                  <a:solidFill>
                    <a:srgbClr val="0000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r>
                <a:rPr lang="zh-CN" altLang="zh-CN" sz="2800" b="1" u="wavyHeavy" kern="100" dirty="0">
                  <a:solidFill>
                    <a:srgbClr val="002060"/>
                  </a:solidFill>
                  <a:effectLst/>
                  <a:uFill>
                    <a:solidFill>
                      <a:srgbClr val="0000FF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谋篇布局</a:t>
              </a:r>
              <a:endParaRPr lang="zh-CN" altLang="zh-CN" sz="2800" b="1" u="wavyHeavy" kern="100" dirty="0">
                <a:solidFill>
                  <a:srgbClr val="002060"/>
                </a:solidFill>
                <a:effectLst/>
                <a:uFill>
                  <a:solidFill>
                    <a:srgbClr val="0000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85" name="文本框 84"/>
          <p:cNvSpPr txBox="1"/>
          <p:nvPr/>
        </p:nvSpPr>
        <p:spPr>
          <a:xfrm>
            <a:off x="5133945" y="1218795"/>
            <a:ext cx="636082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33985" algn="l">
              <a:tabLst>
                <a:tab pos="2628265" algn="l"/>
              </a:tabLst>
            </a:pPr>
            <a:r>
              <a:rPr lang="zh-CN" altLang="zh-CN" sz="3600" b="1" u="wavyHeavy" kern="10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首段</a:t>
            </a:r>
            <a:r>
              <a:rPr lang="zh-CN" altLang="zh-CN" sz="3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开篇点题；开门见山；</a:t>
            </a:r>
            <a:endParaRPr lang="zh-CN" altLang="zh-CN" sz="36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5134145" y="2786787"/>
            <a:ext cx="62738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33985" algn="l">
              <a:tabLst>
                <a:tab pos="2628265" algn="l"/>
              </a:tabLst>
            </a:pPr>
            <a:r>
              <a:rPr lang="zh-CN" altLang="zh-CN" sz="3600" b="1" u="wavyHeavy" kern="10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主体段落</a:t>
            </a:r>
            <a:r>
              <a:rPr lang="zh-CN" altLang="zh-CN" sz="3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呈现所有要点；条理要清晰；</a:t>
            </a:r>
            <a:endParaRPr lang="zh-CN" altLang="zh-CN" sz="36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5134268" y="4816792"/>
            <a:ext cx="62738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33985" algn="l">
              <a:tabLst>
                <a:tab pos="2628265" algn="l"/>
              </a:tabLst>
            </a:pPr>
            <a:r>
              <a:rPr lang="zh-CN" altLang="zh-CN" sz="3600" b="1" u="wavyHeavy" kern="100" dirty="0">
                <a:solidFill>
                  <a:srgbClr val="FF0000"/>
                </a:solidFill>
                <a:effectLst/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尾段</a:t>
            </a:r>
            <a:r>
              <a:rPr lang="zh-CN" altLang="zh-CN" sz="3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总结全文，再次点题；提醒相关注意事项。</a:t>
            </a:r>
            <a:endParaRPr lang="zh-CN" altLang="zh-CN" sz="36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14" name="Line 12"/>
          <p:cNvCxnSpPr>
            <a:cxnSpLocks noChangeShapeType="1"/>
          </p:cNvCxnSpPr>
          <p:nvPr/>
        </p:nvCxnSpPr>
        <p:spPr bwMode="gray">
          <a:xfrm rot="5400000">
            <a:off x="2765108" y="-1611948"/>
            <a:ext cx="0" cy="5191125"/>
          </a:xfrm>
          <a:prstGeom prst="line">
            <a:avLst/>
          </a:prstGeom>
          <a:noFill/>
          <a:ln w="9525" algn="ctr">
            <a:solidFill>
              <a:srgbClr val="FFFFFF">
                <a:alpha val="50195"/>
              </a:srgbClr>
            </a:solidFill>
            <a:round/>
          </a:ln>
          <a:effectLst>
            <a:outerShdw dist="17961" dir="2700000" algn="ctr" rotWithShape="0">
              <a:srgbClr val="FF7575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22"/>
          <p:cNvSpPr>
            <a:spLocks noChangeArrowheads="1"/>
          </p:cNvSpPr>
          <p:nvPr/>
        </p:nvSpPr>
        <p:spPr bwMode="gray">
          <a:xfrm>
            <a:off x="857885" y="241300"/>
            <a:ext cx="5607685" cy="5702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1pPr>
            <a:lvl2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2pPr>
            <a:lvl3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3pPr>
            <a:lvl4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4pPr>
            <a:lvl5pPr eaLnBrk="0" hangingPunct="0"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方正瘦金书_GBK" pitchFamily="65" charset="-122"/>
              </a:defRPr>
            </a:lvl9pPr>
          </a:lstStyle>
          <a:p>
            <a:pPr lvl="0" indent="0" algn="ctr">
              <a:lnSpc>
                <a:spcPct val="115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800" kern="100" dirty="0">
                <a:effectLst/>
                <a:latin typeface="微软雅黑" panose="020B0503020204020204" charset="-122"/>
                <a:ea typeface="微软雅黑" panose="020B0503020204020204" charset="-122"/>
              </a:rPr>
              <a:t>书面通知谋篇布局</a:t>
            </a:r>
            <a:endParaRPr lang="en-US" altLang="zh-CN" sz="2800" kern="100" dirty="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Picture 31" descr="wat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36040" r="47903" b="39989"/>
          <a:stretch>
            <a:fillRect/>
          </a:stretch>
        </p:blipFill>
        <p:spPr bwMode="gray">
          <a:xfrm rot="780000">
            <a:off x="-64135" y="34925"/>
            <a:ext cx="1035050" cy="85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bldLvl="0" animBg="1"/>
      <p:bldP spid="87" grpId="0" bldLvl="0" animBg="1"/>
      <p:bldP spid="89" grpId="0" bldLvl="0" animBg="1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3988.43937007874,&quot;width&quot;:5328.061417322834}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PA" val="v3.0.1"/>
</p:tagLst>
</file>

<file path=ppt/tags/tag12.xml><?xml version="1.0" encoding="utf-8"?>
<p:tagLst xmlns:p="http://schemas.openxmlformats.org/presentationml/2006/main">
  <p:tag name="PA" val="v3.0.1"/>
</p:tagLst>
</file>

<file path=ppt/tags/tag13.xml><?xml version="1.0" encoding="utf-8"?>
<p:tagLst xmlns:p="http://schemas.openxmlformats.org/presentationml/2006/main">
  <p:tag name="PA" val="v4.1.3"/>
</p:tagLst>
</file>

<file path=ppt/tags/tag14.xml><?xml version="1.0" encoding="utf-8"?>
<p:tagLst xmlns:p="http://schemas.openxmlformats.org/presentationml/2006/main">
  <p:tag name="PA" val="v4.1.3"/>
</p:tagLst>
</file>

<file path=ppt/tags/tag15.xml><?xml version="1.0" encoding="utf-8"?>
<p:tagLst xmlns:p="http://schemas.openxmlformats.org/presentationml/2006/main">
  <p:tag name="KSO_WM_UNIT_TABLE_BEAUTIFY" val="smartTable{58e0d18e-e510-4293-be9c-2a49f86b9324}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8523</Words>
  <Application>WPS 演示</Application>
  <PresentationFormat>自定义</PresentationFormat>
  <Paragraphs>294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53" baseType="lpstr">
      <vt:lpstr>Arial</vt:lpstr>
      <vt:lpstr>宋体</vt:lpstr>
      <vt:lpstr>Wingdings</vt:lpstr>
      <vt:lpstr>Times New Roman</vt:lpstr>
      <vt:lpstr>方正瘦金书_GBK</vt:lpstr>
      <vt:lpstr>Arial</vt:lpstr>
      <vt:lpstr>微软雅黑</vt:lpstr>
      <vt:lpstr>Agency FB</vt:lpstr>
      <vt:lpstr>华文楷体</vt:lpstr>
      <vt:lpstr>Calibri</vt:lpstr>
      <vt:lpstr>Calibri</vt:lpstr>
      <vt:lpstr>华文行楷</vt:lpstr>
      <vt:lpstr>思源黑体</vt:lpstr>
      <vt:lpstr>黑体</vt:lpstr>
      <vt:lpstr>Courier New</vt:lpstr>
      <vt:lpstr>Times New Roman</vt:lpstr>
      <vt:lpstr>Courier New</vt:lpstr>
      <vt:lpstr>Arial Unicode MS</vt:lpstr>
      <vt:lpstr>Segoe Script</vt:lpstr>
      <vt:lpstr>等线</vt:lpstr>
      <vt:lpstr>HelveticaNeue</vt:lpstr>
      <vt:lpstr>Corbel</vt:lpstr>
      <vt:lpstr>华文新魏</vt:lpstr>
      <vt:lpstr>等线 Light</vt:lpstr>
      <vt:lpstr>PMingLiU</vt:lpstr>
      <vt:lpstr>Segoe Print</vt:lpstr>
      <vt:lpstr>Office 主题​​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南山有谷堆</cp:lastModifiedBy>
  <cp:revision>31</cp:revision>
  <dcterms:created xsi:type="dcterms:W3CDTF">2021-05-29T10:12:00Z</dcterms:created>
  <dcterms:modified xsi:type="dcterms:W3CDTF">2021-06-02T12:27:26Z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93572885446147B3A29B858FC5670F4D</vt:lpwstr>
  </property>
  <property fmtid="{D5CDD505-2E9C-101B-9397-08002B2CF9AE}" pid="3" name="KSOProductBuildVer">
    <vt:lpwstr>2052-11.8.2.8506</vt:lpwstr>
  </property>
</Properties>
</file>