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8" r:id="rId3"/>
    <p:sldId id="256" r:id="rId4"/>
    <p:sldId id="258" r:id="rId5"/>
    <p:sldId id="257" r:id="rId6"/>
    <p:sldId id="274" r:id="rId7"/>
    <p:sldId id="264" r:id="rId8"/>
    <p:sldId id="263" r:id="rId9"/>
    <p:sldId id="266" r:id="rId10"/>
    <p:sldId id="268" r:id="rId11"/>
    <p:sldId id="269" r:id="rId12"/>
    <p:sldId id="270" r:id="rId13"/>
    <p:sldId id="271" r:id="rId14"/>
    <p:sldId id="272" r:id="rId15"/>
    <p:sldId id="273" r:id="rId16"/>
    <p:sldId id="285" r:id="rId17"/>
    <p:sldId id="286" r:id="rId18"/>
    <p:sldId id="287" r:id="rId19"/>
  </p:sldIdLst>
  <p:sldSz cx="12192000" cy="6858000"/>
  <p:notesSz cx="6858000" cy="9144000"/>
  <p:embeddedFontLst>
    <p:embeddedFont>
      <p:font typeface="微软雅黑" panose="020B0503020204020204" pitchFamily="34" charset="-122"/>
      <p:regular r:id="rId24"/>
    </p:embeddedFont>
    <p:embeddedFont>
      <p:font typeface="Bubblegum Sans" panose="02000506000000020004" charset="0"/>
      <p:regular r:id="rId25"/>
    </p:embeddedFont>
    <p:embeddedFont>
      <p:font typeface="Arial Black" panose="020B0A04020102020204" charset="0"/>
      <p:bold r:id="rId26"/>
    </p:embeddedFont>
    <p:embeddedFont>
      <p:font typeface="Barlow Condensed" panose="00000506000000000000" charset="0"/>
      <p:regular r:id="rId27"/>
    </p:embeddedFont>
    <p:embeddedFont>
      <p:font typeface="华文新魏" panose="02010800040101010101" pitchFamily="2"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BEBE"/>
    <a:srgbClr val="D9D9D9"/>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9" d="100"/>
          <a:sy n="89" d="100"/>
        </p:scale>
        <p:origin x="-678" y="-96"/>
      </p:cViewPr>
      <p:guideLst>
        <p:guide orient="horz" pos="215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8.xml"/><Relationship Id="rId2" Type="http://schemas.openxmlformats.org/officeDocument/2006/relationships/image" Target="../media/image9.jpeg"/><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image" Target="../media/image7.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捕获"/>
          <p:cNvPicPr>
            <a:picLocks noChangeAspect="1"/>
          </p:cNvPicPr>
          <p:nvPr/>
        </p:nvPicPr>
        <p:blipFill>
          <a:blip r:embed="rId1"/>
          <a:srcRect t="3313"/>
          <a:stretch>
            <a:fillRect/>
          </a:stretch>
        </p:blipFill>
        <p:spPr>
          <a:xfrm>
            <a:off x="1953895" y="0"/>
            <a:ext cx="5356860" cy="6852920"/>
          </a:xfrm>
          <a:prstGeom prst="rect">
            <a:avLst/>
          </a:prstGeom>
        </p:spPr>
      </p:pic>
      <p:sp>
        <p:nvSpPr>
          <p:cNvPr id="6" name="文本框 5"/>
          <p:cNvSpPr txBox="1"/>
          <p:nvPr/>
        </p:nvSpPr>
        <p:spPr>
          <a:xfrm>
            <a:off x="7633335" y="125095"/>
            <a:ext cx="4228465" cy="1568450"/>
          </a:xfrm>
          <a:prstGeom prst="rect">
            <a:avLst/>
          </a:prstGeom>
          <a:noFill/>
        </p:spPr>
        <p:txBody>
          <a:bodyPr wrap="square" rtlCol="0">
            <a:spAutoFit/>
          </a:bodyPr>
          <a:p>
            <a:r>
              <a:rPr lang="en-US" altLang="zh-CN" sz="3200">
                <a:solidFill>
                  <a:schemeClr val="tx1"/>
                </a:solidFill>
                <a:latin typeface="Bubblegum Sans" panose="02000506000000020004" charset="0"/>
                <a:cs typeface="Bubblegum Sans" panose="02000506000000020004" charset="0"/>
              </a:rPr>
              <a:t>3.Do you think it is a good and persuasive argumentative essay? Why?</a:t>
            </a:r>
            <a:endParaRPr lang="en-US" altLang="zh-CN" sz="3200">
              <a:solidFill>
                <a:schemeClr val="tx1"/>
              </a:solidFill>
              <a:latin typeface="Bubblegum Sans" panose="02000506000000020004" charset="0"/>
              <a:cs typeface="Bubblegum Sans" panose="02000506000000020004" charset="0"/>
            </a:endParaRPr>
          </a:p>
        </p:txBody>
      </p:sp>
      <p:sp>
        <p:nvSpPr>
          <p:cNvPr id="8" name="圆角矩形 7"/>
          <p:cNvSpPr/>
          <p:nvPr/>
        </p:nvSpPr>
        <p:spPr>
          <a:xfrm>
            <a:off x="2075815" y="2562225"/>
            <a:ext cx="2519045" cy="189738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4605655" y="5718810"/>
            <a:ext cx="2726690" cy="10325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连接符 17"/>
          <p:cNvCxnSpPr/>
          <p:nvPr/>
        </p:nvCxnSpPr>
        <p:spPr>
          <a:xfrm>
            <a:off x="4668520" y="809625"/>
            <a:ext cx="0" cy="379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61225" y="809625"/>
            <a:ext cx="3810" cy="48050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657090" y="809625"/>
            <a:ext cx="2630170" cy="107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38045" y="4570095"/>
            <a:ext cx="2522855" cy="23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49475" y="6727825"/>
            <a:ext cx="2434590" cy="29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57395" y="5659120"/>
            <a:ext cx="4445" cy="10687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523740" y="5614035"/>
            <a:ext cx="2752090" cy="22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71065" y="4604385"/>
            <a:ext cx="3810" cy="2123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174875" y="4771390"/>
            <a:ext cx="2383155" cy="215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178685" y="4948555"/>
            <a:ext cx="222440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98365" y="1021080"/>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717415" y="1191260"/>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2650" y="3877945"/>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692015" y="4044315"/>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691380" y="4216400"/>
            <a:ext cx="170878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940675" y="2077085"/>
            <a:ext cx="382778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rPr>
              <a:t> clear structure</a:t>
            </a:r>
            <a:endParaRPr lang="en-US" altLang="zh-CN" sz="3600">
              <a:solidFill>
                <a:srgbClr val="FF0000"/>
              </a:solidFill>
              <a:latin typeface="Bubblegum Sans" panose="02000506000000020004" charset="0"/>
              <a:cs typeface="Bubblegum Sans" panose="02000506000000020004" charset="0"/>
            </a:endParaRPr>
          </a:p>
        </p:txBody>
      </p:sp>
      <p:sp>
        <p:nvSpPr>
          <p:cNvPr id="51" name="文本框 50"/>
          <p:cNvSpPr txBox="1"/>
          <p:nvPr/>
        </p:nvSpPr>
        <p:spPr>
          <a:xfrm>
            <a:off x="7633335" y="1641475"/>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Advantage1</a:t>
            </a:r>
            <a:endParaRPr lang="en-US" altLang="zh-CN" sz="2800">
              <a:solidFill>
                <a:schemeClr val="bg1"/>
              </a:solidFill>
              <a:latin typeface="Bubblegum Sans" panose="02000506000000020004" charset="0"/>
              <a:cs typeface="Bubblegum Sans" panose="02000506000000020004" charset="0"/>
            </a:endParaRPr>
          </a:p>
        </p:txBody>
      </p:sp>
      <p:sp>
        <p:nvSpPr>
          <p:cNvPr id="34" name="文本框 33"/>
          <p:cNvSpPr txBox="1"/>
          <p:nvPr/>
        </p:nvSpPr>
        <p:spPr>
          <a:xfrm>
            <a:off x="0" y="49530"/>
            <a:ext cx="1833245" cy="953135"/>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Writing Techniques</a:t>
            </a:r>
            <a:endParaRPr lang="en-US" altLang="zh-CN" sz="2800">
              <a:solidFill>
                <a:srgbClr val="FF0000"/>
              </a:solidFill>
              <a:latin typeface="Bubblegum Sans" panose="02000506000000020004" charset="0"/>
              <a:cs typeface="Bubblegum Sans" panose="02000506000000020004" charset="0"/>
            </a:endParaRPr>
          </a:p>
        </p:txBody>
      </p:sp>
      <p:sp>
        <p:nvSpPr>
          <p:cNvPr id="2" name="文本框 1"/>
          <p:cNvSpPr txBox="1"/>
          <p:nvPr/>
        </p:nvSpPr>
        <p:spPr>
          <a:xfrm>
            <a:off x="59055" y="956310"/>
            <a:ext cx="1942465" cy="5692775"/>
          </a:xfrm>
          <a:prstGeom prst="rect">
            <a:avLst/>
          </a:prstGeom>
          <a:noFill/>
        </p:spPr>
        <p:txBody>
          <a:bodyPr wrap="square" rtlCol="0">
            <a:spAutoFit/>
          </a:bodyPr>
          <a:p>
            <a:r>
              <a:rPr lang="en-US" altLang="zh-CN" sz="2800">
                <a:solidFill>
                  <a:srgbClr val="FF0000"/>
                </a:solidFill>
                <a:latin typeface="Barlow Condensed" panose="00000506000000000000" charset="0"/>
                <a:cs typeface="Barlow Condensed" panose="00000506000000000000" charset="0"/>
              </a:rPr>
              <a:t>A.</a:t>
            </a:r>
            <a:r>
              <a:rPr lang="en-US" altLang="zh-CN" sz="2800">
                <a:solidFill>
                  <a:schemeClr val="tx1"/>
                </a:solidFill>
                <a:latin typeface="Barlow Condensed" panose="00000506000000000000" charset="0"/>
                <a:cs typeface="Barlow Condensed" panose="00000506000000000000" charset="0"/>
              </a:rPr>
              <a:t>giving examples </a:t>
            </a:r>
            <a:endParaRPr lang="en-US" altLang="zh-CN" sz="2800">
              <a:solidFill>
                <a:schemeClr val="tx1"/>
              </a:solidFill>
              <a:latin typeface="Barlow Condensed" panose="00000506000000000000" charset="0"/>
              <a:cs typeface="Barlow Condensed" panose="00000506000000000000" charset="0"/>
            </a:endParaRPr>
          </a:p>
          <a:p>
            <a:r>
              <a:rPr lang="en-US" altLang="zh-CN" sz="2800">
                <a:solidFill>
                  <a:srgbClr val="FF0000"/>
                </a:solidFill>
                <a:latin typeface="Barlow Condensed" panose="00000506000000000000" charset="0"/>
                <a:cs typeface="Barlow Condensed" panose="00000506000000000000" charset="0"/>
              </a:rPr>
              <a:t>B.</a:t>
            </a:r>
            <a:r>
              <a:rPr lang="en-US" altLang="zh-CN" sz="2800">
                <a:solidFill>
                  <a:schemeClr val="tx1"/>
                </a:solidFill>
                <a:latin typeface="Barlow Condensed" panose="00000506000000000000" charset="0"/>
                <a:cs typeface="Barlow Condensed" panose="00000506000000000000" charset="0"/>
              </a:rPr>
              <a:t>making comparisons or contrasts</a:t>
            </a:r>
            <a:endParaRPr lang="en-US" altLang="zh-CN" sz="2800">
              <a:solidFill>
                <a:schemeClr val="tx1"/>
              </a:solidFill>
              <a:latin typeface="Barlow Condensed" panose="00000506000000000000" charset="0"/>
              <a:cs typeface="Barlow Condensed" panose="00000506000000000000" charset="0"/>
            </a:endParaRPr>
          </a:p>
          <a:p>
            <a:r>
              <a:rPr lang="en-US" altLang="zh-CN" sz="2800">
                <a:solidFill>
                  <a:srgbClr val="FF0000"/>
                </a:solidFill>
                <a:latin typeface="Barlow Condensed" panose="00000506000000000000" charset="0"/>
                <a:cs typeface="Barlow Condensed" panose="00000506000000000000" charset="0"/>
              </a:rPr>
              <a:t>C.</a:t>
            </a:r>
            <a:r>
              <a:rPr lang="en-US" altLang="zh-CN" sz="2800">
                <a:solidFill>
                  <a:schemeClr val="tx1"/>
                </a:solidFill>
                <a:latin typeface="Barlow Condensed" panose="00000506000000000000" charset="0"/>
                <a:cs typeface="Barlow Condensed" panose="00000506000000000000" charset="0"/>
              </a:rPr>
              <a:t>making graphs</a:t>
            </a:r>
            <a:endParaRPr lang="en-US" altLang="zh-CN" sz="2800">
              <a:solidFill>
                <a:schemeClr val="tx1"/>
              </a:solidFill>
              <a:latin typeface="Barlow Condensed" panose="00000506000000000000" charset="0"/>
              <a:cs typeface="Barlow Condensed" panose="00000506000000000000" charset="0"/>
            </a:endParaRPr>
          </a:p>
          <a:p>
            <a:r>
              <a:rPr lang="en-US" altLang="zh-CN" sz="2800">
                <a:solidFill>
                  <a:srgbClr val="FF0000"/>
                </a:solidFill>
                <a:latin typeface="Barlow Condensed" panose="00000506000000000000" charset="0"/>
                <a:cs typeface="Barlow Condensed" panose="00000506000000000000" charset="0"/>
              </a:rPr>
              <a:t>D.</a:t>
            </a:r>
            <a:r>
              <a:rPr lang="en-US" altLang="zh-CN" sz="2800">
                <a:solidFill>
                  <a:schemeClr val="tx1"/>
                </a:solidFill>
                <a:latin typeface="Barlow Condensed" panose="00000506000000000000" charset="0"/>
                <a:cs typeface="Barlow Condensed" panose="00000506000000000000" charset="0"/>
              </a:rPr>
              <a:t>using quotos</a:t>
            </a:r>
            <a:endParaRPr lang="en-US" altLang="zh-CN" sz="2800">
              <a:solidFill>
                <a:schemeClr val="tx1"/>
              </a:solidFill>
              <a:latin typeface="Barlow Condensed" panose="00000506000000000000" charset="0"/>
              <a:cs typeface="Barlow Condensed" panose="00000506000000000000" charset="0"/>
            </a:endParaRPr>
          </a:p>
          <a:p>
            <a:r>
              <a:rPr lang="en-US" altLang="zh-CN" sz="2800">
                <a:solidFill>
                  <a:srgbClr val="FF0000"/>
                </a:solidFill>
                <a:latin typeface="Barlow Condensed" panose="00000506000000000000" charset="0"/>
                <a:cs typeface="Barlow Condensed" panose="00000506000000000000" charset="0"/>
              </a:rPr>
              <a:t>E.</a:t>
            </a:r>
            <a:r>
              <a:rPr lang="en-US" altLang="zh-CN" sz="2800">
                <a:solidFill>
                  <a:schemeClr val="tx1"/>
                </a:solidFill>
                <a:latin typeface="Barlow Condensed" panose="00000506000000000000" charset="0"/>
                <a:cs typeface="Barlow Condensed" panose="00000506000000000000" charset="0"/>
              </a:rPr>
              <a:t>listing data or numbers</a:t>
            </a:r>
            <a:endParaRPr lang="en-US" altLang="zh-CN" sz="2800">
              <a:solidFill>
                <a:schemeClr val="tx1"/>
              </a:solidFill>
              <a:latin typeface="Barlow Condensed" panose="00000506000000000000" charset="0"/>
              <a:cs typeface="Barlow Condensed" panose="00000506000000000000" charset="0"/>
            </a:endParaRPr>
          </a:p>
          <a:p>
            <a:r>
              <a:rPr lang="en-US" altLang="zh-CN" sz="2800">
                <a:solidFill>
                  <a:srgbClr val="FF0000"/>
                </a:solidFill>
                <a:latin typeface="Barlow Condensed" panose="00000506000000000000" charset="0"/>
                <a:cs typeface="Barlow Condensed" panose="00000506000000000000" charset="0"/>
              </a:rPr>
              <a:t>F.</a:t>
            </a:r>
            <a:r>
              <a:rPr lang="en-US" altLang="zh-CN" sz="2800">
                <a:solidFill>
                  <a:schemeClr val="tx1"/>
                </a:solidFill>
                <a:latin typeface="Barlow Condensed" panose="00000506000000000000" charset="0"/>
                <a:cs typeface="Barlow Condensed" panose="00000506000000000000" charset="0"/>
              </a:rPr>
              <a:t>giving explanations</a:t>
            </a:r>
            <a:endParaRPr lang="en-US" altLang="zh-CN" sz="2800">
              <a:solidFill>
                <a:schemeClr val="tx1"/>
              </a:solidFill>
              <a:latin typeface="Barlow Condensed" panose="00000506000000000000" charset="0"/>
              <a:cs typeface="Barlow Condensed" panose="00000506000000000000" charset="0"/>
            </a:endParaRPr>
          </a:p>
        </p:txBody>
      </p:sp>
      <p:sp>
        <p:nvSpPr>
          <p:cNvPr id="10" name="文本框 9"/>
          <p:cNvSpPr txBox="1"/>
          <p:nvPr/>
        </p:nvSpPr>
        <p:spPr>
          <a:xfrm>
            <a:off x="2178685" y="3106420"/>
            <a:ext cx="522605" cy="645160"/>
          </a:xfrm>
          <a:prstGeom prst="rect">
            <a:avLst/>
          </a:prstGeom>
          <a:noFill/>
        </p:spPr>
        <p:txBody>
          <a:bodyPr wrap="square" rtlCol="0">
            <a:spAutoFit/>
          </a:bodyPr>
          <a:p>
            <a:r>
              <a:rPr lang="en-US" altLang="zh-CN" sz="3600">
                <a:solidFill>
                  <a:srgbClr val="FF0000"/>
                </a:solidFill>
                <a:latin typeface="Arial Black" panose="020B0A04020102020204" charset="0"/>
                <a:cs typeface="Arial Black" panose="020B0A04020102020204" charset="0"/>
              </a:rPr>
              <a:t>B</a:t>
            </a:r>
            <a:endParaRPr lang="en-US" altLang="zh-CN" sz="3600">
              <a:solidFill>
                <a:srgbClr val="FF0000"/>
              </a:solidFill>
              <a:latin typeface="Arial Black" panose="020B0A04020102020204" charset="0"/>
              <a:cs typeface="Arial Black" panose="020B0A04020102020204" charset="0"/>
            </a:endParaRPr>
          </a:p>
        </p:txBody>
      </p:sp>
      <p:sp>
        <p:nvSpPr>
          <p:cNvPr id="28" name="文本框 27"/>
          <p:cNvSpPr txBox="1"/>
          <p:nvPr/>
        </p:nvSpPr>
        <p:spPr>
          <a:xfrm>
            <a:off x="2178685" y="5523865"/>
            <a:ext cx="522605" cy="645160"/>
          </a:xfrm>
          <a:prstGeom prst="rect">
            <a:avLst/>
          </a:prstGeom>
          <a:noFill/>
        </p:spPr>
        <p:txBody>
          <a:bodyPr wrap="square" rtlCol="0">
            <a:spAutoFit/>
          </a:bodyPr>
          <a:p>
            <a:r>
              <a:rPr lang="en-US" altLang="zh-CN" sz="3600">
                <a:solidFill>
                  <a:srgbClr val="FF0000"/>
                </a:solidFill>
                <a:latin typeface="Arial Black" panose="020B0A04020102020204" charset="0"/>
                <a:cs typeface="Arial Black" panose="020B0A04020102020204" charset="0"/>
              </a:rPr>
              <a:t>F</a:t>
            </a:r>
            <a:endParaRPr lang="en-US" altLang="zh-CN" sz="3600">
              <a:solidFill>
                <a:srgbClr val="FF0000"/>
              </a:solidFill>
              <a:latin typeface="Arial Black" panose="020B0A04020102020204" charset="0"/>
              <a:cs typeface="Arial Black" panose="020B0A04020102020204" charset="0"/>
            </a:endParaRPr>
          </a:p>
        </p:txBody>
      </p:sp>
      <p:sp>
        <p:nvSpPr>
          <p:cNvPr id="36" name="文本框 35"/>
          <p:cNvSpPr txBox="1"/>
          <p:nvPr/>
        </p:nvSpPr>
        <p:spPr>
          <a:xfrm>
            <a:off x="4742180" y="1691005"/>
            <a:ext cx="522605" cy="645160"/>
          </a:xfrm>
          <a:prstGeom prst="rect">
            <a:avLst/>
          </a:prstGeom>
          <a:noFill/>
        </p:spPr>
        <p:txBody>
          <a:bodyPr wrap="square" rtlCol="0">
            <a:spAutoFit/>
          </a:bodyPr>
          <a:p>
            <a:r>
              <a:rPr lang="en-US" altLang="zh-CN" sz="3600">
                <a:solidFill>
                  <a:srgbClr val="FF0000"/>
                </a:solidFill>
                <a:latin typeface="Arial Black" panose="020B0A04020102020204" charset="0"/>
                <a:cs typeface="Arial Black" panose="020B0A04020102020204" charset="0"/>
              </a:rPr>
              <a:t>A</a:t>
            </a:r>
            <a:endParaRPr lang="en-US" altLang="zh-CN" sz="3600">
              <a:solidFill>
                <a:srgbClr val="FF0000"/>
              </a:solidFill>
              <a:latin typeface="Arial Black" panose="020B0A04020102020204" charset="0"/>
              <a:cs typeface="Arial Black" panose="020B0A04020102020204" charset="0"/>
            </a:endParaRPr>
          </a:p>
        </p:txBody>
      </p:sp>
      <p:sp>
        <p:nvSpPr>
          <p:cNvPr id="38" name="文本框 37"/>
          <p:cNvSpPr txBox="1"/>
          <p:nvPr/>
        </p:nvSpPr>
        <p:spPr>
          <a:xfrm>
            <a:off x="4742180" y="4509135"/>
            <a:ext cx="522605" cy="645160"/>
          </a:xfrm>
          <a:prstGeom prst="rect">
            <a:avLst/>
          </a:prstGeom>
          <a:noFill/>
        </p:spPr>
        <p:txBody>
          <a:bodyPr wrap="square" rtlCol="0">
            <a:spAutoFit/>
          </a:bodyPr>
          <a:p>
            <a:r>
              <a:rPr lang="en-US" altLang="zh-CN" sz="3600">
                <a:solidFill>
                  <a:srgbClr val="FF0000"/>
                </a:solidFill>
                <a:latin typeface="Arial Black" panose="020B0A04020102020204" charset="0"/>
                <a:cs typeface="Arial Black" panose="020B0A04020102020204" charset="0"/>
              </a:rPr>
              <a:t>F</a:t>
            </a:r>
            <a:endParaRPr lang="en-US" altLang="zh-CN" sz="3600">
              <a:solidFill>
                <a:srgbClr val="FF0000"/>
              </a:solidFill>
              <a:latin typeface="Arial Black" panose="020B0A04020102020204" charset="0"/>
              <a:cs typeface="Arial Black" panose="020B0A04020102020204" charset="0"/>
            </a:endParaRPr>
          </a:p>
        </p:txBody>
      </p:sp>
      <p:sp>
        <p:nvSpPr>
          <p:cNvPr id="41" name="文本框 40"/>
          <p:cNvSpPr txBox="1"/>
          <p:nvPr/>
        </p:nvSpPr>
        <p:spPr>
          <a:xfrm>
            <a:off x="7670165" y="6017260"/>
            <a:ext cx="4521835"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sym typeface="+mn-ea"/>
              </a:rPr>
              <a:t>proper writing techniques</a:t>
            </a:r>
            <a:endParaRPr lang="en-US" altLang="zh-CN" sz="3600">
              <a:solidFill>
                <a:srgbClr val="FF0000"/>
              </a:solidFill>
              <a:latin typeface="Bubblegum Sans" panose="02000506000000020004" charset="0"/>
              <a:cs typeface="Bubblegum Sans" panose="02000506000000020004" charset="0"/>
            </a:endParaRPr>
          </a:p>
        </p:txBody>
      </p:sp>
      <p:sp>
        <p:nvSpPr>
          <p:cNvPr id="57" name="文本框 56"/>
          <p:cNvSpPr txBox="1"/>
          <p:nvPr/>
        </p:nvSpPr>
        <p:spPr>
          <a:xfrm>
            <a:off x="7689215" y="5584190"/>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Advantage4</a:t>
            </a:r>
            <a:endParaRPr lang="en-US" altLang="zh-CN" sz="2800">
              <a:solidFill>
                <a:schemeClr val="bg1"/>
              </a:solidFill>
              <a:latin typeface="Bubblegum Sans" panose="02000506000000020004" charset="0"/>
              <a:cs typeface="Bubblegum Sans" panose="02000506000000020004" charset="0"/>
            </a:endParaRPr>
          </a:p>
        </p:txBody>
      </p:sp>
      <p:sp>
        <p:nvSpPr>
          <p:cNvPr id="58" name="文本框 57"/>
          <p:cNvSpPr txBox="1"/>
          <p:nvPr/>
        </p:nvSpPr>
        <p:spPr>
          <a:xfrm>
            <a:off x="7940675" y="4342765"/>
            <a:ext cx="3827780" cy="119888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rPr>
              <a:t>proper conjunctions</a:t>
            </a:r>
            <a:endParaRPr lang="en-US" altLang="zh-CN" sz="3600">
              <a:solidFill>
                <a:srgbClr val="FF0000"/>
              </a:solidFill>
              <a:latin typeface="Bubblegum Sans" panose="02000506000000020004" charset="0"/>
              <a:cs typeface="Bubblegum Sans" panose="02000506000000020004" charset="0"/>
            </a:endParaRPr>
          </a:p>
          <a:p>
            <a:pPr algn="ctr"/>
            <a:r>
              <a:rPr lang="en-US" altLang="zh-CN" sz="3600">
                <a:solidFill>
                  <a:srgbClr val="FF0000"/>
                </a:solidFill>
                <a:latin typeface="Bubblegum Sans" panose="02000506000000020004" charset="0"/>
                <a:cs typeface="Bubblegum Sans" panose="02000506000000020004" charset="0"/>
              </a:rPr>
              <a:t>(logical words)</a:t>
            </a:r>
            <a:endParaRPr lang="en-US" altLang="zh-CN" sz="3600">
              <a:solidFill>
                <a:srgbClr val="FF0000"/>
              </a:solidFill>
              <a:latin typeface="Bubblegum Sans" panose="02000506000000020004" charset="0"/>
              <a:cs typeface="Bubblegum Sans" panose="02000506000000020004" charset="0"/>
            </a:endParaRPr>
          </a:p>
        </p:txBody>
      </p:sp>
      <p:sp>
        <p:nvSpPr>
          <p:cNvPr id="59" name="文本框 58"/>
          <p:cNvSpPr txBox="1"/>
          <p:nvPr/>
        </p:nvSpPr>
        <p:spPr>
          <a:xfrm>
            <a:off x="7670165" y="3901440"/>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Advantage3</a:t>
            </a:r>
            <a:endParaRPr lang="en-US" altLang="zh-CN" sz="2800">
              <a:solidFill>
                <a:schemeClr val="bg1"/>
              </a:solidFill>
              <a:latin typeface="Bubblegum Sans" panose="02000506000000020004" charset="0"/>
              <a:cs typeface="Bubblegum Sans" panose="02000506000000020004" charset="0"/>
            </a:endParaRPr>
          </a:p>
        </p:txBody>
      </p:sp>
      <p:sp>
        <p:nvSpPr>
          <p:cNvPr id="60" name="文本框 59"/>
          <p:cNvSpPr txBox="1"/>
          <p:nvPr/>
        </p:nvSpPr>
        <p:spPr>
          <a:xfrm>
            <a:off x="7940675" y="3201035"/>
            <a:ext cx="382778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rPr>
              <a:t>parallel sentences</a:t>
            </a:r>
            <a:endParaRPr lang="en-US" altLang="zh-CN" sz="3600">
              <a:solidFill>
                <a:srgbClr val="FF0000"/>
              </a:solidFill>
              <a:latin typeface="Bubblegum Sans" panose="02000506000000020004" charset="0"/>
              <a:cs typeface="Bubblegum Sans" panose="02000506000000020004" charset="0"/>
            </a:endParaRPr>
          </a:p>
        </p:txBody>
      </p:sp>
      <p:sp>
        <p:nvSpPr>
          <p:cNvPr id="61" name="文本框 60"/>
          <p:cNvSpPr txBox="1"/>
          <p:nvPr/>
        </p:nvSpPr>
        <p:spPr>
          <a:xfrm>
            <a:off x="7670165" y="2764155"/>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Advantage2</a:t>
            </a:r>
            <a:endParaRPr lang="en-US" altLang="zh-CN" sz="2800">
              <a:solidFill>
                <a:schemeClr val="bg1"/>
              </a:solidFill>
              <a:latin typeface="Bubblegum Sans" panose="02000506000000020004" charset="0"/>
              <a:cs typeface="Bubblegum Sans" panose="020005060000000200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10" grpId="0"/>
      <p:bldP spid="10" grpId="1"/>
      <p:bldP spid="28" grpId="0"/>
      <p:bldP spid="28" grpId="1"/>
      <p:bldP spid="36" grpId="0"/>
      <p:bldP spid="36" grpId="1"/>
      <p:bldP spid="38" grpId="0"/>
      <p:bldP spid="38" grpId="1"/>
      <p:bldP spid="57" grpId="0" bldLvl="0" animBg="1"/>
      <p:bldP spid="4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nvSpPr>
        <p:spPr>
          <a:xfrm>
            <a:off x="2991485" y="119380"/>
            <a:ext cx="6342380" cy="705485"/>
          </a:xfrm>
          <a:prstGeom prst="rect">
            <a:avLst/>
          </a:prstGeom>
          <a:solidFill>
            <a:schemeClr val="bg1"/>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5335">
                <a:solidFill>
                  <a:srgbClr val="00B0F0"/>
                </a:solidFill>
                <a:latin typeface="Bubblegum Sans" panose="02000506000000020004" charset="0"/>
                <a:cs typeface="Bubblegum Sans" panose="02000506000000020004" charset="0"/>
              </a:rPr>
              <a:t>ECOSOC Youth Forum 2021</a:t>
            </a:r>
            <a:endParaRPr lang="en-US" altLang="zh-CN" sz="5335">
              <a:solidFill>
                <a:srgbClr val="00B0F0"/>
              </a:solidFill>
              <a:latin typeface="Bubblegum Sans" panose="02000506000000020004" charset="0"/>
              <a:cs typeface="Bubblegum Sans" panose="02000506000000020004" charset="0"/>
            </a:endParaRPr>
          </a:p>
        </p:txBody>
      </p:sp>
      <p:sp>
        <p:nvSpPr>
          <p:cNvPr id="6" name="文本框 5"/>
          <p:cNvSpPr txBox="1"/>
          <p:nvPr/>
        </p:nvSpPr>
        <p:spPr>
          <a:xfrm>
            <a:off x="-128905" y="5615305"/>
            <a:ext cx="12320270" cy="706755"/>
          </a:xfrm>
          <a:prstGeom prst="rect">
            <a:avLst/>
          </a:prstGeom>
          <a:solidFill>
            <a:schemeClr val="bg1">
              <a:alpha val="77000"/>
            </a:schemeClr>
          </a:solidFill>
        </p:spPr>
        <p:txBody>
          <a:bodyPr wrap="square" rtlCol="0">
            <a:spAutoFit/>
          </a:bodyPr>
          <a:p>
            <a:pPr marL="571500" indent="-571500" algn="ctr">
              <a:buFont typeface="Wingdings" panose="05000000000000000000" charset="0"/>
              <a:buChar char="l"/>
            </a:pPr>
            <a:r>
              <a:rPr lang="en-US" altLang="zh-CN" sz="4000" b="1" u="sng">
                <a:solidFill>
                  <a:srgbClr val="FF0000"/>
                </a:solidFill>
                <a:latin typeface="Times New Roman" panose="02020603050405020304" charset="0"/>
                <a:cs typeface="Times New Roman" panose="02020603050405020304" charset="0"/>
              </a:rPr>
              <a:t>Is exploring space a waste of time and money?</a:t>
            </a:r>
            <a:endParaRPr lang="en-US" altLang="zh-CN" sz="4000" b="1" u="sng">
              <a:solidFill>
                <a:srgbClr val="FF0000"/>
              </a:solidFill>
              <a:latin typeface="Times New Roman" panose="02020603050405020304" charset="0"/>
              <a:cs typeface="Times New Roman" panose="02020603050405020304" charset="0"/>
            </a:endParaRPr>
          </a:p>
        </p:txBody>
      </p:sp>
      <p:pic>
        <p:nvPicPr>
          <p:cNvPr id="8" name="图片 7" descr="论坛发言"/>
          <p:cNvPicPr>
            <a:picLocks noChangeAspect="1"/>
          </p:cNvPicPr>
          <p:nvPr/>
        </p:nvPicPr>
        <p:blipFill>
          <a:blip r:embed="rId1"/>
          <a:srcRect l="8092" t="11427" r="9759"/>
          <a:stretch>
            <a:fillRect/>
          </a:stretch>
        </p:blipFill>
        <p:spPr>
          <a:xfrm>
            <a:off x="2025015" y="747395"/>
            <a:ext cx="8012430" cy="4867910"/>
          </a:xfrm>
          <a:prstGeom prst="rect">
            <a:avLst/>
          </a:prstGeom>
        </p:spPr>
      </p:pic>
    </p:spTree>
    <p:custDataLst>
      <p:tags r:id="rId2"/>
    </p:custDataLst>
  </p:cSld>
  <p:clrMapOvr>
    <a:masterClrMapping/>
  </p:clrMapOvr>
  <p:timing>
    <p:tnLst>
      <p:par>
        <p:cTn id="1" dur="indefinite" restart="never" nodeType="tmRoot"/>
      </p:par>
    </p:tnLst>
    <p:bldLst>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62280" y="4078605"/>
            <a:ext cx="11118215" cy="115506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p>
            <a:pPr algn="ctr"/>
            <a:endParaRPr lang="zh-CN" altLang="en-US"/>
          </a:p>
        </p:txBody>
      </p:sp>
      <p:sp>
        <p:nvSpPr>
          <p:cNvPr id="2" name="圆角矩形 1"/>
          <p:cNvSpPr/>
          <p:nvPr/>
        </p:nvSpPr>
        <p:spPr>
          <a:xfrm>
            <a:off x="461645" y="1515745"/>
            <a:ext cx="11118215" cy="115506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p>
            <a:pPr algn="ctr"/>
            <a:endParaRPr lang="zh-CN" altLang="en-US"/>
          </a:p>
        </p:txBody>
      </p:sp>
      <p:sp>
        <p:nvSpPr>
          <p:cNvPr id="6" name="文本框 5"/>
          <p:cNvSpPr txBox="1"/>
          <p:nvPr/>
        </p:nvSpPr>
        <p:spPr>
          <a:xfrm>
            <a:off x="543560" y="1389380"/>
            <a:ext cx="11036935" cy="5184775"/>
          </a:xfrm>
          <a:prstGeom prst="rect">
            <a:avLst/>
          </a:prstGeom>
          <a:noFill/>
        </p:spPr>
        <p:txBody>
          <a:bodyPr wrap="square" rtlCol="0">
            <a:spAutoFit/>
          </a:bodyPr>
          <a:p>
            <a:pPr>
              <a:lnSpc>
                <a:spcPct val="115000"/>
              </a:lnSpc>
              <a:spcBef>
                <a:spcPts val="0"/>
              </a:spcBef>
              <a:spcAft>
                <a:spcPts val="0"/>
              </a:spcAft>
            </a:pPr>
            <a:r>
              <a:rPr lang="en-US" altLang="zh-CN" sz="3600" b="1">
                <a:solidFill>
                  <a:schemeClr val="tx1"/>
                </a:solidFill>
                <a:latin typeface="Arial Black" panose="020B0A04020102020204" charset="0"/>
                <a:cs typeface="Arial Black" panose="020B0A04020102020204" charset="0"/>
              </a:rPr>
              <a:t>A.</a:t>
            </a:r>
            <a:r>
              <a:rPr lang="en-US" altLang="zh-CN" sz="3600">
                <a:solidFill>
                  <a:schemeClr val="tx1"/>
                </a:solidFill>
                <a:latin typeface="Barlow Condensed" panose="00000506000000000000" charset="0"/>
                <a:cs typeface="Barlow Condensed" panose="00000506000000000000" charset="0"/>
              </a:rPr>
              <a:t>There are a lot of unsolved mysteries on Earth. So why are we going into space to explore?</a:t>
            </a:r>
            <a:endParaRPr lang="en-US" altLang="zh-CN" sz="3600">
              <a:solidFill>
                <a:schemeClr val="tx1"/>
              </a:solidFill>
              <a:latin typeface="Barlow Condensed" panose="00000506000000000000" charset="0"/>
              <a:cs typeface="Barlow Condensed" panose="00000506000000000000" charset="0"/>
            </a:endParaRPr>
          </a:p>
          <a:p>
            <a:pPr>
              <a:lnSpc>
                <a:spcPct val="115000"/>
              </a:lnSpc>
              <a:spcBef>
                <a:spcPts val="0"/>
              </a:spcBef>
              <a:spcAft>
                <a:spcPts val="0"/>
              </a:spcAft>
            </a:pPr>
            <a:r>
              <a:rPr lang="en-US" altLang="zh-CN" sz="3600" b="1">
                <a:solidFill>
                  <a:schemeClr val="tx1"/>
                </a:solidFill>
                <a:latin typeface="Arial Black" panose="020B0A04020102020204" charset="0"/>
                <a:cs typeface="Arial Black" panose="020B0A04020102020204" charset="0"/>
              </a:rPr>
              <a:t>B.</a:t>
            </a:r>
            <a:r>
              <a:rPr lang="en-US" altLang="zh-CN" sz="3600">
                <a:solidFill>
                  <a:schemeClr val="tx1"/>
                </a:solidFill>
                <a:latin typeface="Barlow Condensed" panose="00000506000000000000" charset="0"/>
                <a:cs typeface="Barlow Condensed" panose="00000506000000000000" charset="0"/>
              </a:rPr>
              <a:t>It is necessary to find a new home for people in space, as the resources on Earth will run out.</a:t>
            </a:r>
            <a:endParaRPr lang="en-US" altLang="zh-CN" sz="3600">
              <a:solidFill>
                <a:schemeClr val="tx1"/>
              </a:solidFill>
              <a:latin typeface="Barlow Condensed" panose="00000506000000000000" charset="0"/>
              <a:cs typeface="Barlow Condensed" panose="00000506000000000000" charset="0"/>
            </a:endParaRPr>
          </a:p>
          <a:p>
            <a:pPr>
              <a:lnSpc>
                <a:spcPct val="115000"/>
              </a:lnSpc>
              <a:spcBef>
                <a:spcPts val="0"/>
              </a:spcBef>
              <a:spcAft>
                <a:spcPts val="0"/>
              </a:spcAft>
            </a:pPr>
            <a:r>
              <a:rPr lang="en-US" altLang="zh-CN" sz="3600" b="1">
                <a:solidFill>
                  <a:schemeClr val="tx1"/>
                </a:solidFill>
                <a:latin typeface="Arial Black" panose="020B0A04020102020204" charset="0"/>
                <a:cs typeface="Arial Black" panose="020B0A04020102020204" charset="0"/>
              </a:rPr>
              <a:t>C.</a:t>
            </a:r>
            <a:r>
              <a:rPr lang="en-US" altLang="zh-CN" sz="3600">
                <a:solidFill>
                  <a:schemeClr val="tx1"/>
                </a:solidFill>
                <a:latin typeface="Barlow Condensed" panose="00000506000000000000" charset="0"/>
                <a:cs typeface="Barlow Condensed" panose="00000506000000000000" charset="0"/>
              </a:rPr>
              <a:t>I cannot understand spending all this money on expensive research and experiments when so many people need food.</a:t>
            </a:r>
            <a:endParaRPr lang="en-US" altLang="zh-CN" sz="3600">
              <a:solidFill>
                <a:schemeClr val="tx1"/>
              </a:solidFill>
              <a:latin typeface="Barlow Condensed" panose="00000506000000000000" charset="0"/>
              <a:cs typeface="Barlow Condensed" panose="00000506000000000000" charset="0"/>
            </a:endParaRPr>
          </a:p>
          <a:p>
            <a:pPr>
              <a:lnSpc>
                <a:spcPct val="115000"/>
              </a:lnSpc>
              <a:spcBef>
                <a:spcPts val="0"/>
              </a:spcBef>
              <a:spcAft>
                <a:spcPts val="0"/>
              </a:spcAft>
            </a:pPr>
            <a:r>
              <a:rPr lang="en-US" altLang="zh-CN" sz="3600" b="1">
                <a:solidFill>
                  <a:schemeClr val="tx1"/>
                </a:solidFill>
                <a:latin typeface="Arial Black" panose="020B0A04020102020204" charset="0"/>
                <a:cs typeface="Arial Black" panose="020B0A04020102020204" charset="0"/>
              </a:rPr>
              <a:t>D.</a:t>
            </a:r>
            <a:r>
              <a:rPr lang="en-US" altLang="zh-CN" sz="3600">
                <a:solidFill>
                  <a:schemeClr val="tx1"/>
                </a:solidFill>
                <a:latin typeface="Barlow Condensed" panose="00000506000000000000" charset="0"/>
                <a:cs typeface="Barlow Condensed" panose="00000506000000000000" charset="0"/>
              </a:rPr>
              <a:t>Exploring space encourages scientists to improve technology that can help people in other ways, too.</a:t>
            </a:r>
            <a:endParaRPr lang="en-US" altLang="zh-CN" sz="3600">
              <a:solidFill>
                <a:schemeClr val="tx1"/>
              </a:solidFill>
              <a:latin typeface="Barlow Condensed" panose="00000506000000000000" charset="0"/>
              <a:cs typeface="Barlow Condensed" panose="00000506000000000000" charset="0"/>
            </a:endParaRPr>
          </a:p>
        </p:txBody>
      </p:sp>
      <p:sp>
        <p:nvSpPr>
          <p:cNvPr id="9" name="标题 8"/>
          <p:cNvSpPr>
            <a:spLocks noGrp="1"/>
          </p:cNvSpPr>
          <p:nvPr/>
        </p:nvSpPr>
        <p:spPr>
          <a:xfrm>
            <a:off x="611575" y="530930"/>
            <a:ext cx="10969200" cy="705600"/>
          </a:xfrm>
          <a:prstGeom prst="rect">
            <a:avLst/>
          </a:prstGeom>
        </p:spPr>
        <p:txBody>
          <a:bodyPr vert="horz" lIns="90000" tIns="46800" rIns="90000" bIns="46800" rtlCol="0" anchor="ctr" anchorCtr="0">
            <a:normAutofit fontScale="8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4000">
                <a:latin typeface="Bubblegum Sans" panose="02000506000000020004" charset="0"/>
                <a:cs typeface="Bubblegum Sans" panose="02000506000000020004" charset="0"/>
              </a:rPr>
              <a:t>Are the statements </a:t>
            </a:r>
            <a:r>
              <a:rPr lang="en-US" altLang="zh-CN" sz="4500">
                <a:solidFill>
                  <a:schemeClr val="tx1"/>
                </a:solidFill>
                <a:latin typeface="Bubblegum Sans" panose="02000506000000020004" charset="0"/>
                <a:cs typeface="Bubblegum Sans" panose="02000506000000020004" charset="0"/>
              </a:rPr>
              <a:t>FOR</a:t>
            </a:r>
            <a:r>
              <a:rPr lang="en-US" altLang="zh-CN" sz="4000">
                <a:latin typeface="Bubblegum Sans" panose="02000506000000020004" charset="0"/>
                <a:cs typeface="Bubblegum Sans" panose="02000506000000020004" charset="0"/>
              </a:rPr>
              <a:t> or </a:t>
            </a:r>
            <a:r>
              <a:rPr lang="en-US" altLang="zh-CN" sz="4500">
                <a:solidFill>
                  <a:srgbClr val="FF0000"/>
                </a:solidFill>
                <a:latin typeface="Bubblegum Sans" panose="02000506000000020004" charset="0"/>
                <a:cs typeface="Bubblegum Sans" panose="02000506000000020004" charset="0"/>
              </a:rPr>
              <a:t>AGAINST</a:t>
            </a:r>
            <a:r>
              <a:rPr lang="en-US" altLang="zh-CN" sz="4000">
                <a:latin typeface="Bubblegum Sans" panose="02000506000000020004" charset="0"/>
                <a:cs typeface="Bubblegum Sans" panose="02000506000000020004" charset="0"/>
              </a:rPr>
              <a:t> </a:t>
            </a:r>
            <a:r>
              <a:rPr lang="en-US" altLang="zh-CN" sz="4000" u="sng">
                <a:latin typeface="Bubblegum Sans" panose="02000506000000020004" charset="0"/>
                <a:cs typeface="Bubblegum Sans" panose="02000506000000020004" charset="0"/>
              </a:rPr>
              <a:t>space exploration</a:t>
            </a:r>
            <a:r>
              <a:rPr lang="en-US" altLang="zh-CN" sz="4000">
                <a:latin typeface="Bubblegum Sans" panose="02000506000000020004" charset="0"/>
                <a:cs typeface="Bubblegum Sans" panose="02000506000000020004" charset="0"/>
              </a:rPr>
              <a:t>?</a:t>
            </a:r>
            <a:endParaRPr lang="en-US" altLang="zh-CN" sz="4000">
              <a:latin typeface="Bubblegum Sans" panose="02000506000000020004" charset="0"/>
              <a:cs typeface="Bubblegum Sans" panose="020005060000000200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nvSpPr>
        <p:spPr>
          <a:xfrm>
            <a:off x="525215" y="175965"/>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4000">
                <a:latin typeface="Bubblegum Sans" panose="02000506000000020004" charset="0"/>
                <a:cs typeface="Bubblegum Sans" panose="02000506000000020004" charset="0"/>
              </a:rPr>
              <a:t>Is exploring space a waste of time and money?</a:t>
            </a:r>
            <a:endParaRPr lang="en-US" altLang="zh-CN" sz="4000">
              <a:latin typeface="Bubblegum Sans" panose="02000506000000020004" charset="0"/>
              <a:cs typeface="Bubblegum Sans" panose="02000506000000020004" charset="0"/>
            </a:endParaRPr>
          </a:p>
        </p:txBody>
      </p:sp>
      <p:sp>
        <p:nvSpPr>
          <p:cNvPr id="2" name="折角形 1"/>
          <p:cNvSpPr/>
          <p:nvPr/>
        </p:nvSpPr>
        <p:spPr>
          <a:xfrm>
            <a:off x="386715" y="1265555"/>
            <a:ext cx="11418570" cy="5104765"/>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60400" y="1496060"/>
            <a:ext cx="10697845" cy="4939030"/>
          </a:xfrm>
          <a:prstGeom prst="rect">
            <a:avLst/>
          </a:prstGeom>
          <a:noFill/>
        </p:spPr>
        <p:txBody>
          <a:bodyPr wrap="square" rtlCol="0">
            <a:spAutoFit/>
          </a:bodyPr>
          <a:p>
            <a:pPr>
              <a:lnSpc>
                <a:spcPct val="125000"/>
              </a:lnSpc>
              <a:spcBef>
                <a:spcPts val="0"/>
              </a:spcBef>
              <a:spcAft>
                <a:spcPts val="0"/>
              </a:spcAft>
            </a:pPr>
            <a:r>
              <a:rPr lang="en-US" altLang="zh-CN" sz="2800"/>
              <a:t>—————————————————————————————————————————————————————————————————————————————————————————————————————————————————————————————————————————————————————————————————————————————————————————————————————————————————————————————————————————————————————————————————————</a:t>
            </a:r>
            <a:endParaRPr lang="en-US" altLang="zh-CN" sz="2800"/>
          </a:p>
        </p:txBody>
      </p:sp>
      <p:sp>
        <p:nvSpPr>
          <p:cNvPr id="51" name="文本框 50"/>
          <p:cNvSpPr txBox="1"/>
          <p:nvPr/>
        </p:nvSpPr>
        <p:spPr>
          <a:xfrm>
            <a:off x="753110" y="1265555"/>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Your Title:</a:t>
            </a:r>
            <a:endParaRPr lang="en-US" altLang="zh-CN" sz="2800">
              <a:solidFill>
                <a:schemeClr val="bg1"/>
              </a:solidFill>
              <a:latin typeface="Bubblegum Sans" panose="02000506000000020004" charset="0"/>
              <a:cs typeface="Bubblegum Sans" panose="02000506000000020004" charset="0"/>
            </a:endParaRPr>
          </a:p>
        </p:txBody>
      </p:sp>
      <p:sp>
        <p:nvSpPr>
          <p:cNvPr id="4" name="文本框 3"/>
          <p:cNvSpPr txBox="1"/>
          <p:nvPr/>
        </p:nvSpPr>
        <p:spPr>
          <a:xfrm>
            <a:off x="753110" y="1887220"/>
            <a:ext cx="472630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Your opinion + supporting details </a:t>
            </a:r>
            <a:endParaRPr lang="en-US" altLang="zh-CN" sz="2800">
              <a:solidFill>
                <a:schemeClr val="bg1"/>
              </a:solidFill>
              <a:latin typeface="Bubblegum Sans" panose="02000506000000020004" charset="0"/>
              <a:cs typeface="Bubblegum Sans" panose="020005060000000200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74040" y="335280"/>
          <a:ext cx="11174730" cy="6061710"/>
        </p:xfrm>
        <a:graphic>
          <a:graphicData uri="http://schemas.openxmlformats.org/drawingml/2006/table">
            <a:tbl>
              <a:tblPr firstRow="1" bandRow="1">
                <a:tableStyleId>{5C22544A-7EE6-4342-B048-85BDC9FD1C3A}</a:tableStyleId>
              </a:tblPr>
              <a:tblGrid>
                <a:gridCol w="3032760"/>
                <a:gridCol w="4217035"/>
                <a:gridCol w="3924935"/>
              </a:tblGrid>
              <a:tr h="579120">
                <a:tc gridSpan="3">
                  <a:txBody>
                    <a:bodyPr/>
                    <a:p>
                      <a:pPr algn="ctr">
                        <a:buNone/>
                      </a:pPr>
                      <a:r>
                        <a:rPr lang="zh-CN" altLang="en-US" sz="3200">
                          <a:latin typeface="Bubblegum Sans" panose="02000506000000020004" charset="0"/>
                          <a:cs typeface="Bubblegum Sans" panose="02000506000000020004" charset="0"/>
                        </a:rPr>
                        <a:t>Checklist</a:t>
                      </a:r>
                      <a:endParaRPr lang="zh-CN" altLang="en-US" sz="3200">
                        <a:latin typeface="Bubblegum Sans" panose="02000506000000020004" charset="0"/>
                        <a:cs typeface="Bubblegum Sans" panose="02000506000000020004" charset="0"/>
                      </a:endParaRPr>
                    </a:p>
                  </a:txBody>
                  <a:tcPr/>
                </a:tc>
                <a:tc hMerge="1">
                  <a:tcPr/>
                </a:tc>
                <a:tc hMerge="1">
                  <a:tcPr/>
                </a:tc>
              </a:tr>
              <a:tr h="579120">
                <a:tc>
                  <a:txBody>
                    <a:bodyPr/>
                    <a:p>
                      <a:pPr>
                        <a:buNone/>
                      </a:pPr>
                      <a:endParaRPr lang="zh-CN" altLang="en-US" sz="3200">
                        <a:latin typeface="Bubblegum Sans" panose="02000506000000020004" charset="0"/>
                        <a:cs typeface="Bubblegum Sans" panose="02000506000000020004" charset="0"/>
                      </a:endParaRPr>
                    </a:p>
                  </a:txBody>
                  <a:tcPr/>
                </a:tc>
                <a:tc>
                  <a:txBody>
                    <a:bodyPr/>
                    <a:p>
                      <a:pPr>
                        <a:buNone/>
                      </a:pPr>
                      <a:endParaRPr lang="zh-CN" altLang="en-US" sz="3200">
                        <a:latin typeface="Bubblegum Sans" panose="02000506000000020004" charset="0"/>
                        <a:cs typeface="Bubblegum Sans" panose="02000506000000020004" charset="0"/>
                      </a:endParaRPr>
                    </a:p>
                  </a:txBody>
                  <a:tcPr/>
                </a:tc>
                <a:tc>
                  <a:txBody>
                    <a:bodyPr/>
                    <a:p>
                      <a:pPr algn="ctr">
                        <a:buNone/>
                      </a:pPr>
                      <a:r>
                        <a:rPr lang="zh-CN" altLang="en-US" sz="3200">
                          <a:latin typeface="Bubblegum Sans" panose="02000506000000020004" charset="0"/>
                          <a:cs typeface="Bubblegum Sans" panose="02000506000000020004" charset="0"/>
                        </a:rPr>
                        <a:t>Partner</a:t>
                      </a:r>
                      <a:r>
                        <a:rPr lang="en-US" altLang="zh-CN" sz="3200">
                          <a:latin typeface="Bubblegum Sans" panose="02000506000000020004" charset="0"/>
                          <a:cs typeface="Bubblegum Sans" panose="02000506000000020004" charset="0"/>
                        </a:rPr>
                        <a:t>’</a:t>
                      </a:r>
                      <a:r>
                        <a:rPr lang="zh-CN" altLang="en-US" sz="3200">
                          <a:latin typeface="Bubblegum Sans" panose="02000506000000020004" charset="0"/>
                          <a:cs typeface="Bubblegum Sans" panose="02000506000000020004" charset="0"/>
                        </a:rPr>
                        <a:t>s feedback</a:t>
                      </a:r>
                      <a:endParaRPr lang="zh-CN" altLang="en-US" sz="3200">
                        <a:latin typeface="Bubblegum Sans" panose="02000506000000020004" charset="0"/>
                        <a:cs typeface="Bubblegum Sans" panose="02000506000000020004" charset="0"/>
                      </a:endParaRPr>
                    </a:p>
                  </a:txBody>
                  <a:tcPr/>
                </a:tc>
              </a:tr>
              <a:tr h="1554480">
                <a:tc>
                  <a:txBody>
                    <a:bodyPr/>
                    <a:p>
                      <a:pPr>
                        <a:buNone/>
                      </a:pPr>
                      <a:r>
                        <a:rPr lang="zh-CN" altLang="en-US" sz="3200">
                          <a:latin typeface="Bubblegum Sans" panose="02000506000000020004" charset="0"/>
                          <a:cs typeface="Bubblegum Sans" panose="02000506000000020004" charset="0"/>
                        </a:rPr>
                        <a:t>About the </a:t>
                      </a:r>
                      <a:r>
                        <a:rPr lang="zh-CN" altLang="en-US" sz="3200">
                          <a:solidFill>
                            <a:srgbClr val="FF0000"/>
                          </a:solidFill>
                          <a:latin typeface="Bubblegum Sans" panose="02000506000000020004" charset="0"/>
                          <a:cs typeface="Bubblegum Sans" panose="02000506000000020004" charset="0"/>
                        </a:rPr>
                        <a:t>opinion</a:t>
                      </a:r>
                      <a:endParaRPr lang="zh-CN" altLang="en-US" sz="3200">
                        <a:solidFill>
                          <a:srgbClr val="FF0000"/>
                        </a:solidFill>
                        <a:latin typeface="Bubblegum Sans" panose="02000506000000020004" charset="0"/>
                        <a:cs typeface="Bubblegum Sans" panose="02000506000000020004" charset="0"/>
                      </a:endParaRPr>
                    </a:p>
                  </a:txBody>
                  <a:tcPr/>
                </a:tc>
                <a:tc>
                  <a:txBody>
                    <a:bodyPr/>
                    <a:p>
                      <a:pPr>
                        <a:buNone/>
                      </a:pPr>
                      <a:r>
                        <a:rPr lang="zh-CN" altLang="en-US" sz="3200">
                          <a:latin typeface="Bubblegum Sans" panose="02000506000000020004" charset="0"/>
                          <a:cs typeface="Bubblegum Sans" panose="02000506000000020004" charset="0"/>
                        </a:rPr>
                        <a:t>Is there a </a:t>
                      </a:r>
                      <a:r>
                        <a:rPr lang="zh-CN" altLang="en-US" sz="3200" u="sng">
                          <a:solidFill>
                            <a:srgbClr val="FF0000"/>
                          </a:solidFill>
                          <a:latin typeface="Bubblegum Sans" panose="02000506000000020004" charset="0"/>
                          <a:cs typeface="Bubblegum Sans" panose="02000506000000020004" charset="0"/>
                        </a:rPr>
                        <a:t>topic sentenc</a:t>
                      </a:r>
                      <a:r>
                        <a:rPr lang="en-US" altLang="zh-CN" sz="3200" u="sng">
                          <a:solidFill>
                            <a:srgbClr val="FF0000"/>
                          </a:solidFill>
                          <a:latin typeface="Bubblegum Sans" panose="02000506000000020004" charset="0"/>
                          <a:cs typeface="Bubblegum Sans" panose="02000506000000020004" charset="0"/>
                        </a:rPr>
                        <a:t>e</a:t>
                      </a:r>
                      <a:r>
                        <a:rPr lang="zh-CN" altLang="en-US" sz="3200">
                          <a:latin typeface="Bubblegum Sans" panose="02000506000000020004" charset="0"/>
                          <a:cs typeface="Bubblegum Sans" panose="02000506000000020004" charset="0"/>
                        </a:rPr>
                        <a:t> which clearly states the opinion?</a:t>
                      </a:r>
                      <a:endParaRPr lang="zh-CN" altLang="en-US" sz="3200">
                        <a:latin typeface="Bubblegum Sans" panose="02000506000000020004" charset="0"/>
                        <a:cs typeface="Bubblegum Sans" panose="02000506000000020004" charset="0"/>
                      </a:endParaRPr>
                    </a:p>
                  </a:txBody>
                  <a:tcPr/>
                </a:tc>
                <a:tc>
                  <a:txBody>
                    <a:bodyPr/>
                    <a:p>
                      <a:pPr>
                        <a:buNone/>
                      </a:pPr>
                      <a:endParaRPr lang="en-US" altLang="zh-CN" sz="3200">
                        <a:latin typeface="Bubblegum Sans" panose="02000506000000020004" charset="0"/>
                        <a:cs typeface="Bubblegum Sans" panose="02000506000000020004" charset="0"/>
                      </a:endParaRPr>
                    </a:p>
                    <a:p>
                      <a:pPr algn="ctr">
                        <a:buNone/>
                      </a:pPr>
                      <a:r>
                        <a:rPr lang="en-US" altLang="zh-CN" sz="3200">
                          <a:latin typeface="Bubblegum Sans" panose="02000506000000020004" charset="0"/>
                          <a:cs typeface="Bubblegum Sans" panose="02000506000000020004" charset="0"/>
                        </a:rPr>
                        <a:t>1-3 stars</a:t>
                      </a:r>
                      <a:endParaRPr lang="en-US" altLang="zh-CN" sz="3200">
                        <a:latin typeface="Bubblegum Sans" panose="02000506000000020004" charset="0"/>
                        <a:cs typeface="Bubblegum Sans" panose="02000506000000020004" charset="0"/>
                      </a:endParaRPr>
                    </a:p>
                  </a:txBody>
                  <a:tcPr/>
                </a:tc>
              </a:tr>
              <a:tr h="1554480">
                <a:tc>
                  <a:txBody>
                    <a:bodyPr/>
                    <a:p>
                      <a:pPr>
                        <a:buNone/>
                      </a:pPr>
                      <a:r>
                        <a:rPr lang="zh-CN" altLang="en-US" sz="3200">
                          <a:latin typeface="Bubblegum Sans" panose="02000506000000020004" charset="0"/>
                          <a:cs typeface="Bubblegum Sans" panose="02000506000000020004" charset="0"/>
                        </a:rPr>
                        <a:t>About the </a:t>
                      </a:r>
                      <a:r>
                        <a:rPr lang="zh-CN" altLang="en-US" sz="3200">
                          <a:solidFill>
                            <a:srgbClr val="FF0000"/>
                          </a:solidFill>
                          <a:latin typeface="Bubblegum Sans" panose="02000506000000020004" charset="0"/>
                          <a:cs typeface="Bubblegum Sans" panose="02000506000000020004" charset="0"/>
                        </a:rPr>
                        <a:t>content</a:t>
                      </a:r>
                      <a:endParaRPr lang="zh-CN" altLang="en-US" sz="3200">
                        <a:solidFill>
                          <a:srgbClr val="FF0000"/>
                        </a:solidFill>
                        <a:latin typeface="Bubblegum Sans" panose="02000506000000020004" charset="0"/>
                        <a:cs typeface="Bubblegum Sans" panose="02000506000000020004" charset="0"/>
                      </a:endParaRPr>
                    </a:p>
                  </a:txBody>
                  <a:tcPr/>
                </a:tc>
                <a:tc>
                  <a:txBody>
                    <a:bodyPr/>
                    <a:p>
                      <a:pPr>
                        <a:buNone/>
                      </a:pPr>
                      <a:r>
                        <a:rPr lang="zh-CN" altLang="en-US" sz="3200">
                          <a:latin typeface="Bubblegum Sans" panose="02000506000000020004" charset="0"/>
                          <a:cs typeface="Bubblegum Sans" panose="02000506000000020004" charset="0"/>
                        </a:rPr>
                        <a:t>Does the paragraph give arguments with suitable </a:t>
                      </a:r>
                      <a:r>
                        <a:rPr lang="zh-CN" altLang="en-US" sz="3200" u="sng">
                          <a:solidFill>
                            <a:srgbClr val="FF0000"/>
                          </a:solidFill>
                          <a:latin typeface="Bubblegum Sans" panose="02000506000000020004" charset="0"/>
                          <a:cs typeface="Bubblegum Sans" panose="02000506000000020004" charset="0"/>
                        </a:rPr>
                        <a:t>supporting information</a:t>
                      </a:r>
                      <a:r>
                        <a:rPr lang="zh-CN" altLang="en-US" sz="3200">
                          <a:latin typeface="Bubblegum Sans" panose="02000506000000020004" charset="0"/>
                          <a:cs typeface="Bubblegum Sans" panose="02000506000000020004" charset="0"/>
                        </a:rPr>
                        <a:t>?</a:t>
                      </a:r>
                      <a:endParaRPr lang="zh-CN" altLang="en-US" sz="3200">
                        <a:latin typeface="Bubblegum Sans" panose="02000506000000020004" charset="0"/>
                        <a:cs typeface="Bubblegum Sans" panose="02000506000000020004" charset="0"/>
                      </a:endParaRPr>
                    </a:p>
                  </a:txBody>
                  <a:tcPr/>
                </a:tc>
                <a:tc>
                  <a:txBody>
                    <a:bodyPr/>
                    <a:p>
                      <a:pPr>
                        <a:buNone/>
                      </a:pPr>
                      <a:endParaRPr lang="en-US" altLang="zh-CN" sz="3200">
                        <a:latin typeface="Bubblegum Sans" panose="02000506000000020004" charset="0"/>
                        <a:cs typeface="Bubblegum Sans" panose="02000506000000020004" charset="0"/>
                        <a:sym typeface="+mn-ea"/>
                      </a:endParaRPr>
                    </a:p>
                    <a:p>
                      <a:pPr algn="ctr">
                        <a:buNone/>
                      </a:pPr>
                      <a:r>
                        <a:rPr lang="en-US" altLang="zh-CN" sz="3200">
                          <a:latin typeface="Bubblegum Sans" panose="02000506000000020004" charset="0"/>
                          <a:cs typeface="Bubblegum Sans" panose="02000506000000020004" charset="0"/>
                          <a:sym typeface="+mn-ea"/>
                        </a:rPr>
                        <a:t>1-3 stars</a:t>
                      </a:r>
                      <a:endParaRPr lang="zh-CN" altLang="en-US" sz="3200">
                        <a:latin typeface="Bubblegum Sans" panose="02000506000000020004" charset="0"/>
                        <a:cs typeface="Bubblegum Sans" panose="02000506000000020004" charset="0"/>
                      </a:endParaRPr>
                    </a:p>
                  </a:txBody>
                  <a:tcPr/>
                </a:tc>
              </a:tr>
              <a:tr h="1794510">
                <a:tc>
                  <a:txBody>
                    <a:bodyPr/>
                    <a:p>
                      <a:pPr>
                        <a:buNone/>
                      </a:pPr>
                      <a:r>
                        <a:rPr lang="zh-CN" altLang="en-US" sz="3200">
                          <a:latin typeface="Bubblegum Sans" panose="02000506000000020004" charset="0"/>
                          <a:cs typeface="Bubblegum Sans" panose="02000506000000020004" charset="0"/>
                        </a:rPr>
                        <a:t>Abou the</a:t>
                      </a:r>
                      <a:r>
                        <a:rPr lang="zh-CN" altLang="en-US" sz="3200">
                          <a:solidFill>
                            <a:srgbClr val="FF0000"/>
                          </a:solidFill>
                          <a:latin typeface="Bubblegum Sans" panose="02000506000000020004" charset="0"/>
                          <a:cs typeface="Bubblegum Sans" panose="02000506000000020004" charset="0"/>
                        </a:rPr>
                        <a:t> language</a:t>
                      </a:r>
                      <a:endParaRPr lang="zh-CN" altLang="en-US" sz="3200">
                        <a:solidFill>
                          <a:srgbClr val="FF0000"/>
                        </a:solidFill>
                        <a:latin typeface="Bubblegum Sans" panose="02000506000000020004" charset="0"/>
                        <a:cs typeface="Bubblegum Sans" panose="02000506000000020004" charset="0"/>
                      </a:endParaRPr>
                    </a:p>
                  </a:txBody>
                  <a:tcPr/>
                </a:tc>
                <a:tc>
                  <a:txBody>
                    <a:bodyPr/>
                    <a:p>
                      <a:pPr>
                        <a:buNone/>
                      </a:pPr>
                      <a:r>
                        <a:rPr lang="zh-CN" altLang="en-US" sz="3200">
                          <a:latin typeface="Bubblegum Sans" panose="02000506000000020004" charset="0"/>
                          <a:cs typeface="Bubblegum Sans" panose="02000506000000020004" charset="0"/>
                        </a:rPr>
                        <a:t>Are there any </a:t>
                      </a:r>
                      <a:r>
                        <a:rPr lang="zh-CN" altLang="en-US" sz="3200" u="sng">
                          <a:solidFill>
                            <a:srgbClr val="FF0000"/>
                          </a:solidFill>
                          <a:latin typeface="Bubblegum Sans" panose="02000506000000020004" charset="0"/>
                          <a:cs typeface="Bubblegum Sans" panose="02000506000000020004" charset="0"/>
                        </a:rPr>
                        <a:t>grammar, spelling</a:t>
                      </a:r>
                      <a:r>
                        <a:rPr lang="zh-CN" altLang="en-US" sz="3200">
                          <a:latin typeface="Bubblegum Sans" panose="02000506000000020004" charset="0"/>
                          <a:cs typeface="Bubblegum Sans" panose="02000506000000020004" charset="0"/>
                        </a:rPr>
                        <a:t>, or </a:t>
                      </a:r>
                      <a:r>
                        <a:rPr lang="zh-CN" altLang="en-US" sz="3200" u="sng">
                          <a:solidFill>
                            <a:srgbClr val="FF0000"/>
                          </a:solidFill>
                          <a:latin typeface="Bubblegum Sans" panose="02000506000000020004" charset="0"/>
                          <a:cs typeface="Bubblegum Sans" panose="02000506000000020004" charset="0"/>
                        </a:rPr>
                        <a:t>punctuation</a:t>
                      </a:r>
                      <a:r>
                        <a:rPr lang="zh-CN" altLang="en-US" sz="3200">
                          <a:latin typeface="Bubblegum Sans" panose="02000506000000020004" charset="0"/>
                          <a:cs typeface="Bubblegum Sans" panose="02000506000000020004" charset="0"/>
                        </a:rPr>
                        <a:t>（标点） errors?</a:t>
                      </a:r>
                      <a:endParaRPr lang="zh-CN" altLang="en-US" sz="3200">
                        <a:latin typeface="Bubblegum Sans" panose="02000506000000020004" charset="0"/>
                        <a:cs typeface="Bubblegum Sans" panose="02000506000000020004" charset="0"/>
                      </a:endParaRPr>
                    </a:p>
                  </a:txBody>
                  <a:tcPr/>
                </a:tc>
                <a:tc>
                  <a:txBody>
                    <a:bodyPr/>
                    <a:p>
                      <a:pPr>
                        <a:buNone/>
                      </a:pPr>
                      <a:endParaRPr lang="zh-CN" altLang="en-US" sz="3200">
                        <a:latin typeface="Bubblegum Sans" panose="02000506000000020004" charset="0"/>
                        <a:cs typeface="Bubblegum Sans" panose="02000506000000020004" charset="0"/>
                      </a:endParaRPr>
                    </a:p>
                    <a:p>
                      <a:pPr algn="ctr">
                        <a:buNone/>
                      </a:pPr>
                      <a:r>
                        <a:rPr lang="en-US" altLang="zh-CN" sz="3200">
                          <a:latin typeface="Bubblegum Sans" panose="02000506000000020004" charset="0"/>
                          <a:cs typeface="Bubblegum Sans" panose="02000506000000020004" charset="0"/>
                          <a:sym typeface="+mn-ea"/>
                        </a:rPr>
                        <a:t>1-3 stars</a:t>
                      </a:r>
                      <a:endParaRPr lang="zh-CN" altLang="en-US" sz="3200">
                        <a:latin typeface="Bubblegum Sans" panose="02000506000000020004" charset="0"/>
                        <a:cs typeface="Bubblegum Sans" panose="02000506000000020004" charset="0"/>
                      </a:endParaRPr>
                    </a:p>
                    <a:p>
                      <a:pPr>
                        <a:buNone/>
                      </a:pPr>
                      <a:endParaRPr lang="zh-CN" altLang="en-US" sz="3200">
                        <a:latin typeface="Bubblegum Sans" panose="02000506000000020004" charset="0"/>
                        <a:cs typeface="Bubblegum Sans" panose="02000506000000020004" charset="0"/>
                      </a:endParaRPr>
                    </a:p>
                  </a:txBody>
                  <a:tcPr/>
                </a:tc>
              </a:tr>
            </a:tbl>
          </a:graphicData>
        </a:graphic>
      </p:graphicFrame>
      <p:pic>
        <p:nvPicPr>
          <p:cNvPr id="3" name="图片 2" descr="星星"/>
          <p:cNvPicPr>
            <a:picLocks noChangeAspect="1"/>
          </p:cNvPicPr>
          <p:nvPr/>
        </p:nvPicPr>
        <p:blipFill>
          <a:blip r:embed="rId2">
            <a:clrChange>
              <a:clrFrom>
                <a:srgbClr val="FFFFFF">
                  <a:alpha val="100000"/>
                </a:srgbClr>
              </a:clrFrom>
              <a:clrTo>
                <a:srgbClr val="FFFFFF">
                  <a:alpha val="100000"/>
                  <a:alpha val="0"/>
                </a:srgbClr>
              </a:clrTo>
            </a:clrChange>
          </a:blip>
          <a:srcRect l="24620" t="8548" r="21730" b="6887"/>
          <a:stretch>
            <a:fillRect/>
          </a:stretch>
        </p:blipFill>
        <p:spPr>
          <a:xfrm>
            <a:off x="10598785" y="1913255"/>
            <a:ext cx="721360" cy="704850"/>
          </a:xfrm>
          <a:prstGeom prst="rect">
            <a:avLst/>
          </a:prstGeom>
        </p:spPr>
      </p:pic>
      <p:pic>
        <p:nvPicPr>
          <p:cNvPr id="4" name="图片 3" descr="星星"/>
          <p:cNvPicPr>
            <a:picLocks noChangeAspect="1"/>
          </p:cNvPicPr>
          <p:nvPr/>
        </p:nvPicPr>
        <p:blipFill>
          <a:blip r:embed="rId2">
            <a:clrChange>
              <a:clrFrom>
                <a:srgbClr val="FFFFFF">
                  <a:alpha val="100000"/>
                </a:srgbClr>
              </a:clrFrom>
              <a:clrTo>
                <a:srgbClr val="FFFFFF">
                  <a:alpha val="100000"/>
                  <a:alpha val="0"/>
                </a:srgbClr>
              </a:clrTo>
            </a:clrChange>
          </a:blip>
          <a:srcRect l="24620" t="8548" r="21730" b="6887"/>
          <a:stretch>
            <a:fillRect/>
          </a:stretch>
        </p:blipFill>
        <p:spPr>
          <a:xfrm>
            <a:off x="10598785" y="3571875"/>
            <a:ext cx="721360" cy="704850"/>
          </a:xfrm>
          <a:prstGeom prst="rect">
            <a:avLst/>
          </a:prstGeom>
        </p:spPr>
      </p:pic>
      <p:pic>
        <p:nvPicPr>
          <p:cNvPr id="5" name="图片 4" descr="星星"/>
          <p:cNvPicPr>
            <a:picLocks noChangeAspect="1"/>
          </p:cNvPicPr>
          <p:nvPr/>
        </p:nvPicPr>
        <p:blipFill>
          <a:blip r:embed="rId2">
            <a:clrChange>
              <a:clrFrom>
                <a:srgbClr val="FFFFFF">
                  <a:alpha val="100000"/>
                </a:srgbClr>
              </a:clrFrom>
              <a:clrTo>
                <a:srgbClr val="FFFFFF">
                  <a:alpha val="100000"/>
                  <a:alpha val="0"/>
                </a:srgbClr>
              </a:clrTo>
            </a:clrChange>
          </a:blip>
          <a:srcRect l="24620" t="8548" r="21730" b="6887"/>
          <a:stretch>
            <a:fillRect/>
          </a:stretch>
        </p:blipFill>
        <p:spPr>
          <a:xfrm>
            <a:off x="10598785" y="5036820"/>
            <a:ext cx="721360" cy="70485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53415" y="1832610"/>
            <a:ext cx="10541635" cy="3538220"/>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        I cannot understand spending all this money on expensive research and experiments when so many people need food. Around the world, millions of people are hungry and dying of starvation. On the other hand, we hear on TV that for as little as a dollar a day, a child in Africa can be saved. Considering the billions spent on space travel, it just seems a better investment to feed he hungry.</a:t>
            </a:r>
            <a:endParaRPr lang="en-US" altLang="zh-CN" sz="3200">
              <a:latin typeface="Times New Roman" panose="02020603050405020304" charset="0"/>
              <a:cs typeface="Times New Roman" panose="02020603050405020304" charset="0"/>
            </a:endParaRPr>
          </a:p>
        </p:txBody>
      </p:sp>
      <p:pic>
        <p:nvPicPr>
          <p:cNvPr id="10" name="图片 9" descr="51miz-E189250-6338194F"/>
          <p:cNvPicPr>
            <a:picLocks noChangeAspect="1"/>
          </p:cNvPicPr>
          <p:nvPr/>
        </p:nvPicPr>
        <p:blipFill>
          <a:blip r:embed="rId1" cstate="print"/>
          <a:stretch>
            <a:fillRect/>
          </a:stretch>
        </p:blipFill>
        <p:spPr>
          <a:xfrm>
            <a:off x="414020" y="430530"/>
            <a:ext cx="805815" cy="805815"/>
          </a:xfrm>
          <a:prstGeom prst="rect">
            <a:avLst/>
          </a:prstGeom>
        </p:spPr>
      </p:pic>
      <p:sp>
        <p:nvSpPr>
          <p:cNvPr id="52" name="文本框 51"/>
          <p:cNvSpPr txBox="1"/>
          <p:nvPr/>
        </p:nvSpPr>
        <p:spPr>
          <a:xfrm>
            <a:off x="1219835" y="510540"/>
            <a:ext cx="382778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chemeClr val="tx1"/>
                </a:solidFill>
                <a:latin typeface="Bubblegum Sans" panose="02000506000000020004" charset="0"/>
                <a:cs typeface="Bubblegum Sans" panose="02000506000000020004" charset="0"/>
              </a:rPr>
              <a:t>possible version1</a:t>
            </a:r>
            <a:endParaRPr lang="en-US" altLang="zh-CN" sz="3600">
              <a:solidFill>
                <a:schemeClr val="tx1"/>
              </a:solidFill>
              <a:latin typeface="Bubblegum Sans" panose="02000506000000020004" charset="0"/>
              <a:cs typeface="Bubblegum Sans" panose="02000506000000020004" charset="0"/>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53415" y="1832610"/>
            <a:ext cx="10541635" cy="452310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        Ever since space research began, it has been criticized as a huge waste of money and other resources. Despite the disadvantages and potential dangers, the advantages are far greater. We have already succeeded in using satellites for communications, weather forecast and oil exploration and with further space research, more problems we are having now can be solved. Space exploration contributes not only to the improvement of the quality of human life, but also to our understanding of all the creatures.</a:t>
            </a:r>
            <a:endParaRPr lang="en-US" altLang="zh-CN" sz="3200">
              <a:latin typeface="Times New Roman" panose="02020603050405020304" charset="0"/>
              <a:cs typeface="Times New Roman" panose="02020603050405020304" charset="0"/>
            </a:endParaRPr>
          </a:p>
        </p:txBody>
      </p:sp>
      <p:pic>
        <p:nvPicPr>
          <p:cNvPr id="10" name="图片 9" descr="51miz-E189250-6338194F"/>
          <p:cNvPicPr>
            <a:picLocks noChangeAspect="1"/>
          </p:cNvPicPr>
          <p:nvPr/>
        </p:nvPicPr>
        <p:blipFill>
          <a:blip r:embed="rId1" cstate="print"/>
          <a:stretch>
            <a:fillRect/>
          </a:stretch>
        </p:blipFill>
        <p:spPr>
          <a:xfrm>
            <a:off x="414020" y="430530"/>
            <a:ext cx="805815" cy="805815"/>
          </a:xfrm>
          <a:prstGeom prst="rect">
            <a:avLst/>
          </a:prstGeom>
        </p:spPr>
      </p:pic>
      <p:sp>
        <p:nvSpPr>
          <p:cNvPr id="52" name="文本框 51"/>
          <p:cNvSpPr txBox="1"/>
          <p:nvPr/>
        </p:nvSpPr>
        <p:spPr>
          <a:xfrm>
            <a:off x="1219835" y="510540"/>
            <a:ext cx="382778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chemeClr val="tx1"/>
                </a:solidFill>
                <a:latin typeface="Bubblegum Sans" panose="02000506000000020004" charset="0"/>
                <a:cs typeface="Bubblegum Sans" panose="02000506000000020004" charset="0"/>
              </a:rPr>
              <a:t>possible version2</a:t>
            </a:r>
            <a:endParaRPr lang="en-US" altLang="zh-CN" sz="3600">
              <a:solidFill>
                <a:schemeClr val="tx1"/>
              </a:solidFill>
              <a:latin typeface="Bubblegum Sans" panose="02000506000000020004" charset="0"/>
              <a:cs typeface="Bubblegum Sans" panose="02000506000000020004" charset="0"/>
            </a:endParaRPr>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rc=http___n.sinaimg.cn_front_601_w1389h812_20190302_NC-3-htstzcc4715904.jpg&amp;refer=http___n.sinaimg"/>
          <p:cNvPicPr>
            <a:picLocks noChangeAspect="1"/>
          </p:cNvPicPr>
          <p:nvPr/>
        </p:nvPicPr>
        <p:blipFill>
          <a:blip r:embed="rId1"/>
          <a:stretch>
            <a:fillRect/>
          </a:stretch>
        </p:blipFill>
        <p:spPr>
          <a:xfrm>
            <a:off x="7373620" y="3493770"/>
            <a:ext cx="4818380" cy="2818130"/>
          </a:xfrm>
          <a:prstGeom prst="rect">
            <a:avLst/>
          </a:prstGeom>
        </p:spPr>
      </p:pic>
      <p:pic>
        <p:nvPicPr>
          <p:cNvPr id="10" name="图片 9" descr="51miz-E189250-6338194F"/>
          <p:cNvPicPr>
            <a:picLocks noChangeAspect="1"/>
          </p:cNvPicPr>
          <p:nvPr/>
        </p:nvPicPr>
        <p:blipFill>
          <a:blip r:embed="rId2" cstate="print"/>
          <a:stretch>
            <a:fillRect/>
          </a:stretch>
        </p:blipFill>
        <p:spPr>
          <a:xfrm>
            <a:off x="414020" y="430530"/>
            <a:ext cx="805815" cy="805815"/>
          </a:xfrm>
          <a:prstGeom prst="rect">
            <a:avLst/>
          </a:prstGeom>
        </p:spPr>
      </p:pic>
      <p:sp>
        <p:nvSpPr>
          <p:cNvPr id="52" name="文本框 51"/>
          <p:cNvSpPr txBox="1"/>
          <p:nvPr/>
        </p:nvSpPr>
        <p:spPr>
          <a:xfrm>
            <a:off x="1219835" y="510540"/>
            <a:ext cx="3827780" cy="645160"/>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p>
            <a:pPr algn="ctr"/>
            <a:r>
              <a:rPr lang="en-US" altLang="zh-CN" sz="3600">
                <a:solidFill>
                  <a:schemeClr val="tx1"/>
                </a:solidFill>
                <a:latin typeface="Bubblegum Sans" panose="02000506000000020004" charset="0"/>
                <a:cs typeface="Bubblegum Sans" panose="02000506000000020004" charset="0"/>
              </a:rPr>
              <a:t>Assignment</a:t>
            </a:r>
            <a:endParaRPr lang="en-US" altLang="zh-CN" sz="3600">
              <a:solidFill>
                <a:schemeClr val="tx1"/>
              </a:solidFill>
              <a:latin typeface="Bubblegum Sans" panose="02000506000000020004" charset="0"/>
              <a:cs typeface="Bubblegum Sans" panose="02000506000000020004" charset="0"/>
            </a:endParaRPr>
          </a:p>
        </p:txBody>
      </p:sp>
      <p:sp>
        <p:nvSpPr>
          <p:cNvPr id="6" name="文本框 5"/>
          <p:cNvSpPr txBox="1"/>
          <p:nvPr/>
        </p:nvSpPr>
        <p:spPr>
          <a:xfrm>
            <a:off x="1319530" y="1843405"/>
            <a:ext cx="9310370" cy="1198880"/>
          </a:xfrm>
          <a:prstGeom prst="rect">
            <a:avLst/>
          </a:prstGeom>
          <a:noFill/>
        </p:spPr>
        <p:txBody>
          <a:bodyPr wrap="square" rtlCol="0">
            <a:spAutoFit/>
          </a:bodyPr>
          <a:p>
            <a:pPr algn="just"/>
            <a:r>
              <a:rPr lang="en-US" altLang="zh-CN" sz="3600">
                <a:latin typeface="Barlow Condensed" panose="00000506000000000000" charset="0"/>
                <a:cs typeface="Barlow Condensed" panose="00000506000000000000" charset="0"/>
              </a:rPr>
              <a:t>1.Polish your draft and exchange it with your classmates.</a:t>
            </a:r>
            <a:endParaRPr lang="en-US" altLang="zh-CN" sz="3600">
              <a:latin typeface="Barlow Condensed" panose="00000506000000000000" charset="0"/>
              <a:cs typeface="Barlow Condensed" panose="00000506000000000000" charset="0"/>
            </a:endParaRPr>
          </a:p>
          <a:p>
            <a:pPr algn="just"/>
            <a:r>
              <a:rPr lang="en-US" altLang="zh-CN" sz="3600">
                <a:latin typeface="Barlow Condensed" panose="00000506000000000000" charset="0"/>
                <a:cs typeface="Barlow Condensed" panose="00000506000000000000" charset="0"/>
              </a:rPr>
              <a:t>2.Find stories about space exploration from the Internet.</a:t>
            </a:r>
            <a:endParaRPr lang="en-US" altLang="zh-CN" sz="3600">
              <a:latin typeface="Barlow Condensed" panose="00000506000000000000" charset="0"/>
              <a:cs typeface="Barlow Condensed" panose="00000506000000000000" charset="0"/>
            </a:endParaRPr>
          </a:p>
        </p:txBody>
      </p:sp>
      <p:pic>
        <p:nvPicPr>
          <p:cNvPr id="2" name="图片 1" descr="美国挑战者号"/>
          <p:cNvPicPr>
            <a:picLocks noChangeAspect="1"/>
          </p:cNvPicPr>
          <p:nvPr/>
        </p:nvPicPr>
        <p:blipFill>
          <a:blip r:embed="rId3"/>
          <a:stretch>
            <a:fillRect/>
          </a:stretch>
        </p:blipFill>
        <p:spPr>
          <a:xfrm>
            <a:off x="4008755" y="3493770"/>
            <a:ext cx="3522980" cy="2818765"/>
          </a:xfrm>
          <a:prstGeom prst="rect">
            <a:avLst/>
          </a:prstGeom>
        </p:spPr>
      </p:pic>
      <p:pic>
        <p:nvPicPr>
          <p:cNvPr id="3" name="图片 2" descr="src=http___inews.gtimg.com_newsapp_match_0_2858077172_0.jpg&amp;refer=http___inews.gtimg"/>
          <p:cNvPicPr>
            <a:picLocks noChangeAspect="1"/>
          </p:cNvPicPr>
          <p:nvPr/>
        </p:nvPicPr>
        <p:blipFill>
          <a:blip r:embed="rId4"/>
          <a:stretch>
            <a:fillRect/>
          </a:stretch>
        </p:blipFill>
        <p:spPr>
          <a:xfrm>
            <a:off x="0" y="3493770"/>
            <a:ext cx="4008755" cy="2818130"/>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descr="探月"/>
          <p:cNvPicPr>
            <a:picLocks noGrp="1" noChangeAspect="1"/>
          </p:cNvPicPr>
          <p:nvPr>
            <p:custDataLst>
              <p:tags r:id="rId1"/>
            </p:custDataLst>
          </p:nvPr>
        </p:nvPicPr>
        <p:blipFill>
          <a:blip r:embed="rId2" cstate="print"/>
          <a:stretch>
            <a:fillRect/>
          </a:stretch>
        </p:blipFill>
        <p:spPr>
          <a:xfrm>
            <a:off x="0" y="3129915"/>
            <a:ext cx="6254750" cy="3728085"/>
          </a:xfrm>
          <a:prstGeom prst="rect">
            <a:avLst/>
          </a:prstGeom>
        </p:spPr>
      </p:pic>
      <p:pic>
        <p:nvPicPr>
          <p:cNvPr id="13" name="内容占位符 12" descr="发射失败"/>
          <p:cNvPicPr>
            <a:picLocks noGrp="1" noChangeAspect="1"/>
          </p:cNvPicPr>
          <p:nvPr>
            <p:ph sz="half" idx="2"/>
          </p:nvPr>
        </p:nvPicPr>
        <p:blipFill>
          <a:blip r:embed="rId3" cstate="print"/>
          <a:stretch>
            <a:fillRect/>
          </a:stretch>
        </p:blipFill>
        <p:spPr>
          <a:xfrm>
            <a:off x="6250305" y="0"/>
            <a:ext cx="5941695" cy="4641850"/>
          </a:xfrm>
          <a:prstGeom prst="rect">
            <a:avLst/>
          </a:prstGeom>
        </p:spPr>
      </p:pic>
      <p:sp>
        <p:nvSpPr>
          <p:cNvPr id="2" name="标题 1"/>
          <p:cNvSpPr>
            <a:spLocks noGrp="1"/>
          </p:cNvSpPr>
          <p:nvPr>
            <p:ph type="ctrTitle"/>
            <p:custDataLst>
              <p:tags r:id="rId4"/>
            </p:custDataLst>
          </p:nvPr>
        </p:nvSpPr>
        <p:spPr>
          <a:xfrm>
            <a:off x="-615315" y="310515"/>
            <a:ext cx="7485380" cy="2570480"/>
          </a:xfrm>
        </p:spPr>
        <p:txBody>
          <a:bodyPr>
            <a:normAutofit/>
          </a:bodyPr>
          <a:lstStyle/>
          <a:p>
            <a:r>
              <a:rPr lang="en-US" altLang="zh-CN" sz="5400">
                <a:latin typeface="Bubblegum Sans" panose="02000506000000020004" charset="0"/>
                <a:cs typeface="Bubblegum Sans" panose="02000506000000020004" charset="0"/>
              </a:rPr>
              <a:t>B3U4 </a:t>
            </a:r>
            <a:br>
              <a:rPr lang="en-US" altLang="zh-CN" sz="5400">
                <a:latin typeface="Bubblegum Sans" panose="02000506000000020004" charset="0"/>
                <a:cs typeface="Bubblegum Sans" panose="02000506000000020004" charset="0"/>
              </a:rPr>
            </a:br>
            <a:r>
              <a:rPr lang="en-US" altLang="zh-CN" sz="5400">
                <a:latin typeface="Bubblegum Sans" panose="02000506000000020004" charset="0"/>
                <a:cs typeface="Bubblegum Sans" panose="02000506000000020004" charset="0"/>
              </a:rPr>
              <a:t>Space Exploration</a:t>
            </a:r>
            <a:br>
              <a:rPr lang="en-US" altLang="zh-CN" sz="5400">
                <a:latin typeface="Bubblegum Sans" panose="02000506000000020004" charset="0"/>
                <a:cs typeface="Bubblegum Sans" panose="02000506000000020004" charset="0"/>
              </a:rPr>
            </a:br>
            <a:r>
              <a:rPr lang="en-US" altLang="zh-CN" sz="3200" u="sng">
                <a:solidFill>
                  <a:schemeClr val="tx1">
                    <a:lumMod val="75000"/>
                    <a:lumOff val="25000"/>
                  </a:schemeClr>
                </a:solidFill>
                <a:sym typeface="+mn-ea"/>
              </a:rPr>
              <a:t>Reading for Writing</a:t>
            </a:r>
            <a:endParaRPr lang="en-US" altLang="zh-CN" sz="3200" u="sng">
              <a:solidFill>
                <a:schemeClr val="tx1">
                  <a:lumMod val="75000"/>
                  <a:lumOff val="25000"/>
                </a:schemeClr>
              </a:solidFill>
              <a:latin typeface="Bubblegum Sans" panose="02000506000000020004" charset="0"/>
              <a:cs typeface="Bubblegum Sans" panose="02000506000000020004" charset="0"/>
              <a:sym typeface="+mn-ea"/>
            </a:endParaRPr>
          </a:p>
        </p:txBody>
      </p:sp>
      <p:sp>
        <p:nvSpPr>
          <p:cNvPr id="3" name="副标题 2"/>
          <p:cNvSpPr>
            <a:spLocks noGrp="1"/>
          </p:cNvSpPr>
          <p:nvPr>
            <p:ph type="subTitle" idx="1"/>
            <p:custDataLst>
              <p:tags r:id="rId5"/>
            </p:custDataLst>
          </p:nvPr>
        </p:nvSpPr>
        <p:spPr>
          <a:xfrm>
            <a:off x="6250305" y="5385435"/>
            <a:ext cx="5925820" cy="1472565"/>
          </a:xfrm>
          <a:noFill/>
          <a:extLst>
            <a:ext uri="{909E8E84-426E-40DD-AFC4-6F175D3DCCD1}">
              <a14:hiddenFill xmlns:a14="http://schemas.microsoft.com/office/drawing/2010/main">
                <a:solidFill>
                  <a:schemeClr val="bg1">
                    <a:alpha val="50000"/>
                  </a:schemeClr>
                </a:solidFill>
              </a14:hiddenFill>
            </a:ext>
          </a:extLst>
        </p:spPr>
        <p:txBody>
          <a:bodyPr/>
          <a:lstStyle/>
          <a:p>
            <a:r>
              <a:rPr lang="en-US" altLang="zh-CN" sz="3600" u="sng">
                <a:solidFill>
                  <a:schemeClr val="tx1">
                    <a:lumMod val="75000"/>
                    <a:lumOff val="25000"/>
                  </a:schemeClr>
                </a:solidFill>
              </a:rPr>
              <a:t>Welcome to </a:t>
            </a:r>
            <a:r>
              <a:rPr lang="en-US" altLang="zh-CN" sz="3600" u="sng">
                <a:solidFill>
                  <a:schemeClr val="tx2">
                    <a:lumMod val="75000"/>
                    <a:lumOff val="25000"/>
                  </a:schemeClr>
                </a:solidFill>
                <a:latin typeface="Arial Black" panose="020B0A04020102020204" charset="0"/>
                <a:cs typeface="Arial Black" panose="020B0A04020102020204" charset="0"/>
              </a:rPr>
              <a:t>Iris</a:t>
            </a:r>
            <a:r>
              <a:rPr lang="en-US" altLang="zh-CN" sz="3600" u="sng">
                <a:solidFill>
                  <a:schemeClr val="tx1">
                    <a:lumMod val="75000"/>
                    <a:lumOff val="25000"/>
                  </a:schemeClr>
                </a:solidFill>
              </a:rPr>
              <a:t>’ class!</a:t>
            </a:r>
            <a:endParaRPr lang="en-US" altLang="zh-CN" sz="3600" u="sng">
              <a:solidFill>
                <a:schemeClr val="tx1">
                  <a:lumMod val="75000"/>
                  <a:lumOff val="25000"/>
                </a:schemeClr>
              </a:solidFill>
            </a:endParaRPr>
          </a:p>
        </p:txBody>
      </p:sp>
      <p:sp>
        <p:nvSpPr>
          <p:cNvPr id="27" name="文本框 26"/>
          <p:cNvSpPr txBox="1"/>
          <p:nvPr/>
        </p:nvSpPr>
        <p:spPr>
          <a:xfrm>
            <a:off x="0" y="5904865"/>
            <a:ext cx="6255385" cy="953135"/>
          </a:xfrm>
          <a:prstGeom prst="rect">
            <a:avLst/>
          </a:prstGeom>
          <a:solidFill>
            <a:schemeClr val="bg1">
              <a:alpha val="57000"/>
            </a:schemeClr>
          </a:solidFill>
          <a:ln w="12700">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solidFill>
                <a:latin typeface="Bubblegum Sans" panose="02000506000000020004" charset="0"/>
                <a:cs typeface="Bubblegum Sans" panose="02000506000000020004" charset="0"/>
              </a:rPr>
              <a:t>“That's one small step for a man, </a:t>
            </a:r>
            <a:endParaRPr lang="en-US" altLang="zh-CN" sz="2800" b="1" dirty="0">
              <a:solidFill>
                <a:schemeClr val="tx1"/>
              </a:solidFill>
              <a:latin typeface="Bubblegum Sans" panose="02000506000000020004" charset="0"/>
              <a:cs typeface="Bubblegum Sans" panose="02000506000000020004" charset="0"/>
            </a:endParaRPr>
          </a:p>
          <a:p>
            <a:pPr algn="ctr"/>
            <a:r>
              <a:rPr lang="en-US" altLang="zh-CN" sz="2800" b="1" dirty="0">
                <a:solidFill>
                  <a:schemeClr val="tx1"/>
                </a:solidFill>
                <a:latin typeface="Bubblegum Sans" panose="02000506000000020004" charset="0"/>
                <a:cs typeface="Bubblegum Sans" panose="02000506000000020004" charset="0"/>
              </a:rPr>
              <a:t>one </a:t>
            </a:r>
            <a:r>
              <a:rPr lang="en-US" altLang="zh-CN" sz="2800" b="1" u="sng" dirty="0">
                <a:solidFill>
                  <a:srgbClr val="FF0000"/>
                </a:solidFill>
                <a:latin typeface="Bubblegum Sans" panose="02000506000000020004" charset="0"/>
                <a:cs typeface="Bubblegum Sans" panose="02000506000000020004" charset="0"/>
              </a:rPr>
              <a:t>giant leap</a:t>
            </a:r>
            <a:r>
              <a:rPr lang="en-US" altLang="zh-CN" sz="2800" b="1" dirty="0">
                <a:solidFill>
                  <a:schemeClr val="tx1"/>
                </a:solidFill>
                <a:latin typeface="Bubblegum Sans" panose="02000506000000020004" charset="0"/>
                <a:cs typeface="Bubblegum Sans" panose="02000506000000020004" charset="0"/>
              </a:rPr>
              <a:t> for mankind.”</a:t>
            </a:r>
            <a:endParaRPr lang="en-US" altLang="zh-CN" sz="2800" b="1" dirty="0">
              <a:solidFill>
                <a:schemeClr val="tx1"/>
              </a:solidFill>
              <a:latin typeface="Bubblegum Sans" panose="02000506000000020004" charset="0"/>
              <a:cs typeface="Bubblegum Sans" panose="02000506000000020004" charset="0"/>
            </a:endParaRPr>
          </a:p>
        </p:txBody>
      </p:sp>
      <p:sp>
        <p:nvSpPr>
          <p:cNvPr id="14" name="文本框 13"/>
          <p:cNvSpPr txBox="1"/>
          <p:nvPr/>
        </p:nvSpPr>
        <p:spPr>
          <a:xfrm>
            <a:off x="8389620" y="0"/>
            <a:ext cx="3786505" cy="953135"/>
          </a:xfrm>
          <a:prstGeom prst="rect">
            <a:avLst/>
          </a:prstGeom>
          <a:noFill/>
          <a:ln w="12700">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Bubblegum Sans" panose="02000506000000020004" charset="0"/>
                <a:cs typeface="Bubblegum Sans" panose="02000506000000020004" charset="0"/>
              </a:rPr>
              <a:t>All the astronauts on the America’s Challenger </a:t>
            </a:r>
            <a:r>
              <a:rPr lang="en-US" altLang="zh-CN" sz="2800" b="1" dirty="0">
                <a:solidFill>
                  <a:srgbClr val="FF0000"/>
                </a:solidFill>
                <a:latin typeface="Bubblegum Sans" panose="02000506000000020004" charset="0"/>
                <a:cs typeface="Bubblegum Sans" panose="02000506000000020004" charset="0"/>
              </a:rPr>
              <a:t>died</a:t>
            </a:r>
            <a:r>
              <a:rPr lang="en-US" altLang="zh-CN" sz="2800" b="1" dirty="0">
                <a:solidFill>
                  <a:schemeClr val="bg1"/>
                </a:solidFill>
                <a:latin typeface="Bubblegum Sans" panose="02000506000000020004" charset="0"/>
                <a:cs typeface="Bubblegum Sans" panose="02000506000000020004" charset="0"/>
              </a:rPr>
              <a:t>.</a:t>
            </a:r>
            <a:endParaRPr lang="en-US" altLang="zh-CN" sz="2800" b="1" dirty="0">
              <a:solidFill>
                <a:schemeClr val="bg1"/>
              </a:solidFill>
              <a:latin typeface="Bubblegum Sans" panose="02000506000000020004" charset="0"/>
              <a:cs typeface="Bubblegum Sans" panose="02000506000000020004" charset="0"/>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联合国青年论坛.jpg"/>
          <p:cNvPicPr>
            <a:picLocks noChangeAspect="1"/>
          </p:cNvPicPr>
          <p:nvPr/>
        </p:nvPicPr>
        <p:blipFill>
          <a:blip r:embed="rId1" cstate="print"/>
          <a:srcRect l="125" t="19323" r="-125" b="5730"/>
          <a:stretch>
            <a:fillRect/>
          </a:stretch>
        </p:blipFill>
        <p:spPr>
          <a:xfrm>
            <a:off x="0" y="0"/>
            <a:ext cx="12191365" cy="6857365"/>
          </a:xfrm>
          <a:prstGeom prst="rect">
            <a:avLst/>
          </a:prstGeom>
        </p:spPr>
      </p:pic>
      <p:sp>
        <p:nvSpPr>
          <p:cNvPr id="9" name="标题 8"/>
          <p:cNvSpPr>
            <a:spLocks noGrp="1"/>
          </p:cNvSpPr>
          <p:nvPr/>
        </p:nvSpPr>
        <p:spPr>
          <a:xfrm>
            <a:off x="2991485" y="119380"/>
            <a:ext cx="6342380" cy="705485"/>
          </a:xfrm>
          <a:prstGeom prst="rect">
            <a:avLst/>
          </a:prstGeom>
          <a:solidFill>
            <a:schemeClr val="bg1"/>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5335">
                <a:solidFill>
                  <a:srgbClr val="00B0F0"/>
                </a:solidFill>
                <a:latin typeface="Bubblegum Sans" panose="02000506000000020004" charset="0"/>
                <a:cs typeface="Bubblegum Sans" panose="02000506000000020004" charset="0"/>
              </a:rPr>
              <a:t>ECOSOC Youth Forum 2021</a:t>
            </a:r>
            <a:endParaRPr lang="en-US" altLang="zh-CN" sz="5335">
              <a:solidFill>
                <a:srgbClr val="00B0F0"/>
              </a:solidFill>
              <a:latin typeface="Bubblegum Sans" panose="02000506000000020004" charset="0"/>
              <a:cs typeface="Bubblegum Sans" panose="02000506000000020004" charset="0"/>
            </a:endParaRPr>
          </a:p>
        </p:txBody>
      </p:sp>
      <p:sp>
        <p:nvSpPr>
          <p:cNvPr id="2" name="文本框 1"/>
          <p:cNvSpPr txBox="1"/>
          <p:nvPr/>
        </p:nvSpPr>
        <p:spPr>
          <a:xfrm>
            <a:off x="0" y="830580"/>
            <a:ext cx="12192635" cy="1076325"/>
          </a:xfrm>
          <a:prstGeom prst="rect">
            <a:avLst/>
          </a:prstGeom>
          <a:solidFill>
            <a:schemeClr val="bg1">
              <a:alpha val="77000"/>
            </a:schemeClr>
          </a:solidFill>
        </p:spPr>
        <p:txBody>
          <a:bodyPr wrap="square" rtlCol="0">
            <a:spAutoFit/>
          </a:bodyPr>
          <a:p>
            <a:pPr marL="571500" indent="-571500" algn="just">
              <a:buFont typeface="Wingdings" panose="05000000000000000000" charset="0"/>
              <a:buChar char="l"/>
            </a:pPr>
            <a:r>
              <a:rPr lang="en-US" altLang="zh-CN" sz="3200">
                <a:latin typeface="Times New Roman" panose="02020603050405020304" charset="0"/>
                <a:cs typeface="Times New Roman" panose="02020603050405020304" charset="0"/>
              </a:rPr>
              <a:t>Countries around the globe are spending billions of dollars and lots o f time on various space missions.</a:t>
            </a:r>
            <a:endParaRPr lang="en-US" altLang="zh-CN" sz="3200">
              <a:latin typeface="Times New Roman" panose="02020603050405020304" charset="0"/>
              <a:cs typeface="Times New Roman" panose="02020603050405020304" charset="0"/>
            </a:endParaRPr>
          </a:p>
        </p:txBody>
      </p:sp>
      <p:sp>
        <p:nvSpPr>
          <p:cNvPr id="3" name="文本框 2"/>
          <p:cNvSpPr txBox="1"/>
          <p:nvPr/>
        </p:nvSpPr>
        <p:spPr>
          <a:xfrm>
            <a:off x="0" y="2987040"/>
            <a:ext cx="12193270" cy="1076325"/>
          </a:xfrm>
          <a:prstGeom prst="rect">
            <a:avLst/>
          </a:prstGeom>
          <a:solidFill>
            <a:schemeClr val="bg1">
              <a:alpha val="77000"/>
            </a:schemeClr>
          </a:solidFill>
        </p:spPr>
        <p:txBody>
          <a:bodyPr wrap="square" rtlCol="0">
            <a:spAutoFit/>
          </a:bodyPr>
          <a:p>
            <a:pPr marL="571500" indent="-571500" algn="just">
              <a:buFont typeface="Wingdings" panose="05000000000000000000" charset="0"/>
              <a:buChar char="l"/>
            </a:pPr>
            <a:r>
              <a:rPr lang="en-US" altLang="zh-CN" sz="3200">
                <a:latin typeface="Times New Roman" panose="02020603050405020304" charset="0"/>
                <a:cs typeface="Times New Roman" panose="02020603050405020304" charset="0"/>
              </a:rPr>
              <a:t>Nowadays, the main threats to our well-being are the damaged environment, hunger, fatal diseases and so on.</a:t>
            </a:r>
            <a:endParaRPr lang="en-US" altLang="zh-CN" sz="3200">
              <a:latin typeface="Times New Roman" panose="02020603050405020304" charset="0"/>
              <a:cs typeface="Times New Roman" panose="02020603050405020304" charset="0"/>
            </a:endParaRPr>
          </a:p>
        </p:txBody>
      </p:sp>
      <p:sp>
        <p:nvSpPr>
          <p:cNvPr id="5" name="文本框 4"/>
          <p:cNvSpPr txBox="1"/>
          <p:nvPr/>
        </p:nvSpPr>
        <p:spPr>
          <a:xfrm>
            <a:off x="-635" y="4049395"/>
            <a:ext cx="12191365" cy="1076325"/>
          </a:xfrm>
          <a:prstGeom prst="rect">
            <a:avLst/>
          </a:prstGeom>
          <a:solidFill>
            <a:schemeClr val="bg1">
              <a:alpha val="77000"/>
            </a:schemeClr>
          </a:solidFill>
        </p:spPr>
        <p:txBody>
          <a:bodyPr wrap="square" rtlCol="0">
            <a:spAutoFit/>
          </a:bodyPr>
          <a:p>
            <a:pPr marL="571500" indent="-571500" algn="just">
              <a:buFont typeface="Wingdings" panose="05000000000000000000" charset="0"/>
              <a:buChar char="l"/>
            </a:pPr>
            <a:r>
              <a:rPr lang="en-US" altLang="zh-CN" sz="3200">
                <a:latin typeface="Times New Roman" panose="02020603050405020304" charset="0"/>
                <a:cs typeface="Times New Roman" panose="02020603050405020304" charset="0"/>
              </a:rPr>
              <a:t>Should we spend so much time, money and even lives to explore space?</a:t>
            </a:r>
            <a:endParaRPr lang="en-US" altLang="zh-CN" sz="3200">
              <a:latin typeface="Times New Roman" panose="02020603050405020304" charset="0"/>
              <a:cs typeface="Times New Roman" panose="02020603050405020304" charset="0"/>
            </a:endParaRPr>
          </a:p>
        </p:txBody>
      </p:sp>
      <p:sp>
        <p:nvSpPr>
          <p:cNvPr id="6" name="文本框 5"/>
          <p:cNvSpPr txBox="1"/>
          <p:nvPr/>
        </p:nvSpPr>
        <p:spPr>
          <a:xfrm>
            <a:off x="-128905" y="5615305"/>
            <a:ext cx="12320270" cy="706755"/>
          </a:xfrm>
          <a:prstGeom prst="rect">
            <a:avLst/>
          </a:prstGeom>
          <a:solidFill>
            <a:schemeClr val="bg1">
              <a:alpha val="77000"/>
            </a:schemeClr>
          </a:solidFill>
        </p:spPr>
        <p:txBody>
          <a:bodyPr wrap="square" rtlCol="0">
            <a:spAutoFit/>
          </a:bodyPr>
          <a:p>
            <a:pPr marL="571500" indent="-571500" algn="ctr">
              <a:buFont typeface="Wingdings" panose="05000000000000000000" charset="0"/>
              <a:buChar char="l"/>
            </a:pPr>
            <a:r>
              <a:rPr lang="en-US" altLang="zh-CN" sz="4000" b="1" u="sng">
                <a:solidFill>
                  <a:srgbClr val="FF0000"/>
                </a:solidFill>
                <a:latin typeface="Times New Roman" panose="02020603050405020304" charset="0"/>
                <a:cs typeface="Times New Roman" panose="02020603050405020304" charset="0"/>
              </a:rPr>
              <a:t>Is exploring space a waste of time and money?</a:t>
            </a:r>
            <a:endParaRPr lang="en-US" altLang="zh-CN" sz="4000" b="1" u="sng">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0" y="1906905"/>
            <a:ext cx="12192000" cy="1076325"/>
          </a:xfrm>
          <a:prstGeom prst="rect">
            <a:avLst/>
          </a:prstGeom>
          <a:solidFill>
            <a:schemeClr val="bg1">
              <a:alpha val="77000"/>
            </a:schemeClr>
          </a:solidFill>
        </p:spPr>
        <p:txBody>
          <a:bodyPr wrap="square" rtlCol="0">
            <a:spAutoFit/>
          </a:bodyPr>
          <a:p>
            <a:pPr marL="571500" indent="-571500" algn="just">
              <a:buFont typeface="Wingdings" panose="05000000000000000000" charset="0"/>
              <a:buChar char="l"/>
            </a:pPr>
            <a:r>
              <a:rPr lang="en-US" altLang="zh-CN" sz="3200">
                <a:latin typeface="Times New Roman" panose="02020603050405020304" charset="0"/>
                <a:cs typeface="Times New Roman" panose="02020603050405020304" charset="0"/>
                <a:sym typeface="+mn-ea"/>
              </a:rPr>
              <a:t>During space explaration, t</a:t>
            </a:r>
            <a:r>
              <a:rPr lang="en-US" altLang="zh-CN" sz="3200">
                <a:latin typeface="Times New Roman" panose="02020603050405020304" charset="0"/>
                <a:cs typeface="Times New Roman" panose="02020603050405020304" charset="0"/>
              </a:rPr>
              <a:t>here are hugh risks which may cause deaths or disasters. </a:t>
            </a:r>
            <a:endParaRPr lang="en-US" altLang="zh-CN" sz="3200">
              <a:latin typeface="Times New Roman" panose="02020603050405020304" charset="0"/>
              <a:cs typeface="Times New Roman" panose="02020603050405020304" charset="0"/>
            </a:endParaRPr>
          </a:p>
        </p:txBody>
      </p:sp>
      <p:pic>
        <p:nvPicPr>
          <p:cNvPr id="8" name="图片 7" descr="论坛发言"/>
          <p:cNvPicPr>
            <a:picLocks noChangeAspect="1"/>
          </p:cNvPicPr>
          <p:nvPr/>
        </p:nvPicPr>
        <p:blipFill>
          <a:blip r:embed="rId2"/>
          <a:srcRect l="8092" t="11427" r="9759"/>
          <a:stretch>
            <a:fillRect/>
          </a:stretch>
        </p:blipFill>
        <p:spPr>
          <a:xfrm>
            <a:off x="2025015" y="747395"/>
            <a:ext cx="8012430" cy="4867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6"/>
                                        </p:tgtEl>
                                        <p:attrNameLst>
                                          <p:attrName>style.visibility</p:attrName>
                                        </p:attrNameLst>
                                      </p:cBhvr>
                                      <p:to>
                                        <p:strVal val="visible"/>
                                      </p:to>
                                    </p:set>
                                    <p:anim calcmode="discrete" valueType="clr">
                                      <p:cBhvr override="childStyle">
                                        <p:cTn id="2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
                                        </p:tgtEl>
                                        <p:attrNameLst>
                                          <p:attrName>fillcolor</p:attrName>
                                        </p:attrNameLst>
                                      </p:cBhvr>
                                      <p:tavLst>
                                        <p:tav tm="0">
                                          <p:val>
                                            <p:clrVal>
                                              <a:schemeClr val="accent2"/>
                                            </p:clrVal>
                                          </p:val>
                                        </p:tav>
                                        <p:tav tm="50000">
                                          <p:val>
                                            <p:clrVal>
                                              <a:schemeClr val="hlink"/>
                                            </p:clrVal>
                                          </p:val>
                                        </p:tav>
                                      </p:tavLst>
                                    </p:anim>
                                    <p:set>
                                      <p:cBhvr>
                                        <p:cTn id="25" dur="80"/>
                                        <p:tgtEl>
                                          <p:spTgt spid="6"/>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3" grpId="0" animBg="1"/>
      <p:bldP spid="3" grpId="1" animBg="1"/>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020515" y="530930"/>
            <a:ext cx="10969200" cy="705600"/>
          </a:xfrm>
        </p:spPr>
        <p:txBody>
          <a:bodyPr>
            <a:normAutofit/>
          </a:bodyPr>
          <a:lstStyle/>
          <a:p>
            <a:pPr algn="ctr"/>
            <a:r>
              <a:rPr lang="en-US" altLang="zh-CN" sz="4000">
                <a:latin typeface="Bubblegum Sans" panose="02000506000000020004" charset="0"/>
                <a:cs typeface="Bubblegum Sans" panose="02000506000000020004" charset="0"/>
              </a:rPr>
              <a:t>Is exploring space a waste of time and money?</a:t>
            </a:r>
            <a:endParaRPr lang="en-US" altLang="zh-CN" sz="4000">
              <a:latin typeface="Bubblegum Sans" panose="02000506000000020004" charset="0"/>
              <a:cs typeface="Bubblegum Sans" panose="02000506000000020004" charset="0"/>
            </a:endParaRPr>
          </a:p>
        </p:txBody>
      </p:sp>
      <p:graphicFrame>
        <p:nvGraphicFramePr>
          <p:cNvPr id="4" name="表格 3"/>
          <p:cNvGraphicFramePr/>
          <p:nvPr>
            <p:custDataLst>
              <p:tags r:id="rId1"/>
            </p:custDataLst>
          </p:nvPr>
        </p:nvGraphicFramePr>
        <p:xfrm>
          <a:off x="281305" y="1494790"/>
          <a:ext cx="11708130" cy="4982210"/>
        </p:xfrm>
        <a:graphic>
          <a:graphicData uri="http://schemas.openxmlformats.org/drawingml/2006/table">
            <a:tbl>
              <a:tblPr firstRow="1" bandRow="1">
                <a:tableStyleId>{5C22544A-7EE6-4342-B048-85BDC9FD1C3A}</a:tableStyleId>
              </a:tblPr>
              <a:tblGrid>
                <a:gridCol w="2915285"/>
                <a:gridCol w="4414520"/>
                <a:gridCol w="4378325"/>
              </a:tblGrid>
              <a:tr h="1106805">
                <a:tc>
                  <a:txBody>
                    <a:bodyPr/>
                    <a:p>
                      <a:pPr>
                        <a:buNone/>
                      </a:pPr>
                      <a:r>
                        <a:rPr lang="en-US" altLang="zh-CN" sz="4000">
                          <a:latin typeface="Bubblegum Sans" panose="02000506000000020004" charset="0"/>
                          <a:cs typeface="Bubblegum Sans" panose="02000506000000020004" charset="0"/>
                        </a:rPr>
                        <a:t>Your point </a:t>
                      </a:r>
                      <a:endParaRPr lang="en-US" altLang="zh-CN" sz="4000">
                        <a:latin typeface="Bubblegum Sans" panose="02000506000000020004" charset="0"/>
                        <a:cs typeface="Bubblegum Sans" panose="02000506000000020004" charset="0"/>
                      </a:endParaRPr>
                    </a:p>
                  </a:txBody>
                  <a:tcPr/>
                </a:tc>
                <a:tc>
                  <a:txBody>
                    <a:bodyPr/>
                    <a:p>
                      <a:pPr>
                        <a:buNone/>
                      </a:pPr>
                      <a:r>
                        <a:rPr lang="en-US" altLang="zh-CN" sz="4000">
                          <a:latin typeface="Bubblegum Sans" panose="02000506000000020004" charset="0"/>
                          <a:cs typeface="Bubblegum Sans" panose="02000506000000020004" charset="0"/>
                        </a:rPr>
                        <a:t>Yes </a:t>
                      </a:r>
                      <a:endParaRPr lang="en-US" altLang="zh-CN" sz="4000">
                        <a:latin typeface="Bubblegum Sans" panose="02000506000000020004" charset="0"/>
                        <a:cs typeface="Bubblegum Sans" panose="02000506000000020004" charset="0"/>
                      </a:endParaRPr>
                    </a:p>
                  </a:txBody>
                  <a:tcPr/>
                </a:tc>
                <a:tc>
                  <a:txBody>
                    <a:bodyPr/>
                    <a:p>
                      <a:pPr>
                        <a:buNone/>
                      </a:pPr>
                      <a:r>
                        <a:rPr lang="en-US" altLang="zh-CN" sz="4000">
                          <a:latin typeface="Bubblegum Sans" panose="02000506000000020004" charset="0"/>
                          <a:cs typeface="Bubblegum Sans" panose="02000506000000020004" charset="0"/>
                        </a:rPr>
                        <a:t>No</a:t>
                      </a:r>
                      <a:endParaRPr lang="en-US" altLang="zh-CN" sz="4000">
                        <a:latin typeface="Bubblegum Sans" panose="02000506000000020004" charset="0"/>
                        <a:cs typeface="Bubblegum Sans" panose="02000506000000020004" charset="0"/>
                      </a:endParaRPr>
                    </a:p>
                  </a:txBody>
                  <a:tcPr/>
                </a:tc>
              </a:tr>
              <a:tr h="3875405">
                <a:tc>
                  <a:txBody>
                    <a:bodyPr/>
                    <a:p>
                      <a:pPr>
                        <a:buNone/>
                      </a:pPr>
                      <a:r>
                        <a:rPr lang="en-US" altLang="zh-CN" sz="4000">
                          <a:latin typeface="Bubblegum Sans" panose="02000506000000020004" charset="0"/>
                          <a:cs typeface="Bubblegum Sans" panose="02000506000000020004" charset="0"/>
                        </a:rPr>
                        <a:t>Your Reasons</a:t>
                      </a:r>
                      <a:endParaRPr lang="en-US" altLang="zh-CN" sz="4000">
                        <a:latin typeface="Bubblegum Sans" panose="02000506000000020004" charset="0"/>
                        <a:cs typeface="Bubblegum Sans" panose="02000506000000020004" charset="0"/>
                      </a:endParaRPr>
                    </a:p>
                    <a:p>
                      <a:pPr>
                        <a:buNone/>
                      </a:pPr>
                      <a:r>
                        <a:rPr lang="en-US" altLang="zh-CN" sz="4000">
                          <a:latin typeface="Bubblegum Sans" panose="02000506000000020004" charset="0"/>
                          <a:cs typeface="Bubblegum Sans" panose="02000506000000020004" charset="0"/>
                        </a:rPr>
                        <a:t>(</a:t>
                      </a:r>
                      <a:r>
                        <a:rPr lang="en-US" altLang="zh-CN" sz="4000" u="sng">
                          <a:latin typeface="Bubblegum Sans" panose="02000506000000020004" charset="0"/>
                          <a:cs typeface="Bubblegum Sans" panose="02000506000000020004" charset="0"/>
                        </a:rPr>
                        <a:t>Arguments</a:t>
                      </a:r>
                      <a:r>
                        <a:rPr lang="en-US" altLang="zh-CN" sz="4000">
                          <a:latin typeface="Bubblegum Sans" panose="02000506000000020004" charset="0"/>
                          <a:cs typeface="Bubblegum Sans" panose="02000506000000020004" charset="0"/>
                        </a:rPr>
                        <a:t>)</a:t>
                      </a:r>
                      <a:endParaRPr lang="en-US" altLang="zh-CN" sz="4000">
                        <a:latin typeface="Bubblegum Sans" panose="02000506000000020004" charset="0"/>
                        <a:cs typeface="Bubblegum Sans" panose="02000506000000020004" charset="0"/>
                      </a:endParaRPr>
                    </a:p>
                  </a:txBody>
                  <a:tcPr/>
                </a:tc>
                <a:tc>
                  <a:txBody>
                    <a:bodyPr/>
                    <a:p>
                      <a:pPr>
                        <a:buNone/>
                      </a:pPr>
                      <a:endParaRPr lang="zh-CN" altLang="en-US" sz="4000">
                        <a:latin typeface="Bubblegum Sans" panose="02000506000000020004" charset="0"/>
                        <a:cs typeface="Bubblegum Sans" panose="02000506000000020004" charset="0"/>
                      </a:endParaRPr>
                    </a:p>
                  </a:txBody>
                  <a:tcPr/>
                </a:tc>
                <a:tc>
                  <a:txBody>
                    <a:bodyPr/>
                    <a:p>
                      <a:pPr>
                        <a:buNone/>
                      </a:pPr>
                      <a:endParaRPr lang="zh-CN" altLang="en-US" sz="4000">
                        <a:latin typeface="Bubblegum Sans" panose="02000506000000020004" charset="0"/>
                        <a:cs typeface="Bubblegum Sans" panose="02000506000000020004" charset="0"/>
                      </a:endParaRPr>
                    </a:p>
                  </a:txBody>
                  <a:tcPr/>
                </a:tc>
              </a:tr>
            </a:tbl>
          </a:graphicData>
        </a:graphic>
      </p:graphicFrame>
      <p:pic>
        <p:nvPicPr>
          <p:cNvPr id="10" name="图片 9" descr="51miz-E189250-6338194F"/>
          <p:cNvPicPr>
            <a:picLocks noChangeAspect="1"/>
          </p:cNvPicPr>
          <p:nvPr/>
        </p:nvPicPr>
        <p:blipFill>
          <a:blip r:embed="rId2" cstate="print"/>
          <a:stretch>
            <a:fillRect/>
          </a:stretch>
        </p:blipFill>
        <p:spPr>
          <a:xfrm>
            <a:off x="414020" y="430530"/>
            <a:ext cx="805815" cy="805815"/>
          </a:xfrm>
          <a:prstGeom prst="rect">
            <a:avLst/>
          </a:prstGeom>
        </p:spPr>
      </p:pic>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8" descr="捕获"/>
          <p:cNvPicPr>
            <a:picLocks noChangeAspect="1"/>
          </p:cNvPicPr>
          <p:nvPr/>
        </p:nvPicPr>
        <p:blipFill>
          <a:blip r:embed="rId1"/>
          <a:srcRect t="3313"/>
          <a:stretch>
            <a:fillRect/>
          </a:stretch>
        </p:blipFill>
        <p:spPr>
          <a:xfrm>
            <a:off x="6835140" y="0"/>
            <a:ext cx="5356860" cy="6852920"/>
          </a:xfrm>
          <a:prstGeom prst="rect">
            <a:avLst/>
          </a:prstGeom>
        </p:spPr>
      </p:pic>
      <p:cxnSp>
        <p:nvCxnSpPr>
          <p:cNvPr id="22" name="直接连接符 21"/>
          <p:cNvCxnSpPr/>
          <p:nvPr/>
        </p:nvCxnSpPr>
        <p:spPr>
          <a:xfrm>
            <a:off x="4507865" y="3123565"/>
            <a:ext cx="6350" cy="7042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040380" y="4624070"/>
            <a:ext cx="1026795" cy="1112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标题 1"/>
          <p:cNvSpPr>
            <a:spLocks noGrp="1"/>
          </p:cNvSpPr>
          <p:nvPr/>
        </p:nvSpPr>
        <p:spPr>
          <a:xfrm>
            <a:off x="427101" y="379889"/>
            <a:ext cx="7875779"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3200" b="1" dirty="0" smtClean="0">
                <a:latin typeface="Times New Roman" panose="02020603050405020304" charset="0"/>
                <a:cs typeface="Times New Roman" panose="02020603050405020304" charset="0"/>
              </a:rPr>
              <a:t>Skim the passage quickly and </a:t>
            </a:r>
            <a:br>
              <a:rPr lang="en-US" altLang="zh-CN" sz="3200" b="1" dirty="0" smtClean="0">
                <a:latin typeface="Times New Roman" panose="02020603050405020304" charset="0"/>
                <a:cs typeface="Times New Roman" panose="02020603050405020304" charset="0"/>
              </a:rPr>
            </a:br>
            <a:r>
              <a:rPr lang="en-US" altLang="zh-CN" b="1" dirty="0" smtClean="0">
                <a:latin typeface="Times New Roman" panose="02020603050405020304" charset="0"/>
                <a:cs typeface="Times New Roman" panose="02020603050405020304" charset="0"/>
              </a:rPr>
              <a:t>work out the structure.</a:t>
            </a:r>
            <a:endParaRPr lang="zh-CN" altLang="en-US" b="1" dirty="0">
              <a:latin typeface="Times New Roman" panose="02020603050405020304" charset="0"/>
              <a:cs typeface="Times New Roman" panose="02020603050405020304" charset="0"/>
            </a:endParaRPr>
          </a:p>
        </p:txBody>
      </p:sp>
      <p:grpSp>
        <p:nvGrpSpPr>
          <p:cNvPr id="12" name="组合 11"/>
          <p:cNvGrpSpPr/>
          <p:nvPr/>
        </p:nvGrpSpPr>
        <p:grpSpPr>
          <a:xfrm>
            <a:off x="3994785" y="2107565"/>
            <a:ext cx="986790" cy="1021080"/>
            <a:chOff x="12255" y="2288"/>
            <a:chExt cx="1554" cy="1608"/>
          </a:xfrm>
        </p:grpSpPr>
        <p:sp>
          <p:nvSpPr>
            <p:cNvPr id="2" name="椭圆 1"/>
            <p:cNvSpPr/>
            <p:nvPr/>
          </p:nvSpPr>
          <p:spPr>
            <a:xfrm>
              <a:off x="12255" y="2288"/>
              <a:ext cx="1555" cy="16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p>
              <a:pPr algn="ctr"/>
              <a:endParaRPr lang="zh-CN" altLang="en-US"/>
            </a:p>
          </p:txBody>
        </p:sp>
        <p:sp>
          <p:nvSpPr>
            <p:cNvPr id="7" name="文本框 6"/>
            <p:cNvSpPr txBox="1"/>
            <p:nvPr/>
          </p:nvSpPr>
          <p:spPr>
            <a:xfrm>
              <a:off x="12569" y="2545"/>
              <a:ext cx="1241" cy="1113"/>
            </a:xfrm>
            <a:prstGeom prst="rect">
              <a:avLst/>
            </a:prstGeom>
            <a:noFill/>
          </p:spPr>
          <p:txBody>
            <a:bodyPr wrap="square" rtlCol="0">
              <a:spAutoFit/>
            </a:bodyPr>
            <a:p>
              <a:r>
                <a:rPr lang="en-US" altLang="zh-CN" sz="4000">
                  <a:solidFill>
                    <a:schemeClr val="bg1"/>
                  </a:solidFill>
                  <a:latin typeface="Arial Black" panose="020B0A04020102020204" charset="0"/>
                  <a:cs typeface="Arial Black" panose="020B0A04020102020204" charset="0"/>
                </a:rPr>
                <a:t>1</a:t>
              </a:r>
              <a:endParaRPr lang="en-US" altLang="zh-CN" sz="4000">
                <a:solidFill>
                  <a:schemeClr val="bg1"/>
                </a:solidFill>
                <a:latin typeface="Arial Black" panose="020B0A04020102020204" charset="0"/>
                <a:cs typeface="Arial Black" panose="020B0A04020102020204" charset="0"/>
              </a:endParaRPr>
            </a:p>
          </p:txBody>
        </p:sp>
      </p:grpSp>
      <p:grpSp>
        <p:nvGrpSpPr>
          <p:cNvPr id="17" name="组合 16"/>
          <p:cNvGrpSpPr/>
          <p:nvPr/>
        </p:nvGrpSpPr>
        <p:grpSpPr>
          <a:xfrm>
            <a:off x="3994785" y="5376545"/>
            <a:ext cx="1016635" cy="1021080"/>
            <a:chOff x="12255" y="7436"/>
            <a:chExt cx="1601" cy="1608"/>
          </a:xfrm>
        </p:grpSpPr>
        <p:sp>
          <p:nvSpPr>
            <p:cNvPr id="6" name="椭圆 5"/>
            <p:cNvSpPr/>
            <p:nvPr/>
          </p:nvSpPr>
          <p:spPr>
            <a:xfrm>
              <a:off x="12255" y="7436"/>
              <a:ext cx="1555" cy="16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p>
              <a:pPr algn="ctr"/>
              <a:endParaRPr lang="zh-CN" altLang="en-US"/>
            </a:p>
          </p:txBody>
        </p:sp>
        <p:sp>
          <p:nvSpPr>
            <p:cNvPr id="8" name="文本框 7"/>
            <p:cNvSpPr txBox="1"/>
            <p:nvPr/>
          </p:nvSpPr>
          <p:spPr>
            <a:xfrm>
              <a:off x="12616" y="7684"/>
              <a:ext cx="1241" cy="1113"/>
            </a:xfrm>
            <a:prstGeom prst="rect">
              <a:avLst/>
            </a:prstGeom>
            <a:noFill/>
          </p:spPr>
          <p:txBody>
            <a:bodyPr wrap="square" rtlCol="0">
              <a:spAutoFit/>
            </a:bodyPr>
            <a:p>
              <a:r>
                <a:rPr lang="en-US" altLang="zh-CN" sz="4000">
                  <a:solidFill>
                    <a:schemeClr val="bg1"/>
                  </a:solidFill>
                  <a:latin typeface="Arial Black" panose="020B0A04020102020204" charset="0"/>
                  <a:cs typeface="Arial Black" panose="020B0A04020102020204" charset="0"/>
                </a:rPr>
                <a:t>5</a:t>
              </a:r>
              <a:endParaRPr lang="en-US" altLang="zh-CN" sz="4000">
                <a:solidFill>
                  <a:schemeClr val="bg1"/>
                </a:solidFill>
                <a:latin typeface="Arial Black" panose="020B0A04020102020204" charset="0"/>
                <a:cs typeface="Arial Black" panose="020B0A04020102020204" charset="0"/>
              </a:endParaRPr>
            </a:p>
          </p:txBody>
        </p:sp>
      </p:grpSp>
      <p:grpSp>
        <p:nvGrpSpPr>
          <p:cNvPr id="14" name="组合 13"/>
          <p:cNvGrpSpPr/>
          <p:nvPr/>
        </p:nvGrpSpPr>
        <p:grpSpPr>
          <a:xfrm>
            <a:off x="2358390" y="3666490"/>
            <a:ext cx="986790" cy="1021080"/>
            <a:chOff x="9678" y="4743"/>
            <a:chExt cx="1554" cy="1608"/>
          </a:xfrm>
        </p:grpSpPr>
        <p:sp>
          <p:nvSpPr>
            <p:cNvPr id="3" name="椭圆 2"/>
            <p:cNvSpPr/>
            <p:nvPr/>
          </p:nvSpPr>
          <p:spPr>
            <a:xfrm>
              <a:off x="9678" y="4743"/>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9" name="文本框 8"/>
            <p:cNvSpPr txBox="1"/>
            <p:nvPr/>
          </p:nvSpPr>
          <p:spPr>
            <a:xfrm>
              <a:off x="9835" y="4991"/>
              <a:ext cx="1241" cy="1113"/>
            </a:xfrm>
            <a:prstGeom prst="rect">
              <a:avLst/>
            </a:prstGeom>
            <a:noFill/>
          </p:spPr>
          <p:txBody>
            <a:bodyPr wrap="square" rtlCol="0">
              <a:spAutoFit/>
            </a:bodyPr>
            <a:p>
              <a:pPr algn="ctr"/>
              <a:r>
                <a:rPr lang="en-US" altLang="zh-CN" sz="4000">
                  <a:solidFill>
                    <a:schemeClr val="bg1"/>
                  </a:solidFill>
                  <a:latin typeface="Arial Black" panose="020B0A04020102020204" charset="0"/>
                  <a:cs typeface="Arial Black" panose="020B0A04020102020204" charset="0"/>
                </a:rPr>
                <a:t>2</a:t>
              </a:r>
              <a:endParaRPr lang="en-US" altLang="zh-CN" sz="4000">
                <a:solidFill>
                  <a:schemeClr val="bg1"/>
                </a:solidFill>
                <a:latin typeface="Arial Black" panose="020B0A04020102020204" charset="0"/>
                <a:cs typeface="Arial Black" panose="020B0A04020102020204" charset="0"/>
              </a:endParaRPr>
            </a:p>
          </p:txBody>
        </p:sp>
      </p:grpSp>
      <p:grpSp>
        <p:nvGrpSpPr>
          <p:cNvPr id="15" name="组合 14"/>
          <p:cNvGrpSpPr/>
          <p:nvPr/>
        </p:nvGrpSpPr>
        <p:grpSpPr>
          <a:xfrm>
            <a:off x="3994785" y="3666490"/>
            <a:ext cx="986790" cy="1021080"/>
            <a:chOff x="12255" y="4743"/>
            <a:chExt cx="1554" cy="1608"/>
          </a:xfrm>
        </p:grpSpPr>
        <p:sp>
          <p:nvSpPr>
            <p:cNvPr id="4" name="椭圆 3"/>
            <p:cNvSpPr/>
            <p:nvPr/>
          </p:nvSpPr>
          <p:spPr>
            <a:xfrm>
              <a:off x="12255" y="4743"/>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10" name="文本框 9"/>
            <p:cNvSpPr txBox="1"/>
            <p:nvPr/>
          </p:nvSpPr>
          <p:spPr>
            <a:xfrm>
              <a:off x="12412" y="4991"/>
              <a:ext cx="1241" cy="1113"/>
            </a:xfrm>
            <a:prstGeom prst="rect">
              <a:avLst/>
            </a:prstGeom>
            <a:noFill/>
          </p:spPr>
          <p:txBody>
            <a:bodyPr wrap="square" rtlCol="0">
              <a:spAutoFit/>
            </a:bodyPr>
            <a:p>
              <a:pPr algn="ctr"/>
              <a:r>
                <a:rPr lang="en-US" altLang="zh-CN" sz="4000">
                  <a:solidFill>
                    <a:schemeClr val="bg1"/>
                  </a:solidFill>
                  <a:latin typeface="Arial Black" panose="020B0A04020102020204" charset="0"/>
                  <a:cs typeface="Arial Black" panose="020B0A04020102020204" charset="0"/>
                </a:rPr>
                <a:t>3</a:t>
              </a:r>
              <a:endParaRPr lang="en-US" altLang="zh-CN" sz="4000">
                <a:solidFill>
                  <a:schemeClr val="bg1"/>
                </a:solidFill>
                <a:latin typeface="Arial Black" panose="020B0A04020102020204" charset="0"/>
                <a:cs typeface="Arial Black" panose="020B0A04020102020204" charset="0"/>
              </a:endParaRPr>
            </a:p>
          </p:txBody>
        </p:sp>
      </p:grpSp>
      <p:grpSp>
        <p:nvGrpSpPr>
          <p:cNvPr id="16" name="组合 15"/>
          <p:cNvGrpSpPr/>
          <p:nvPr/>
        </p:nvGrpSpPr>
        <p:grpSpPr>
          <a:xfrm>
            <a:off x="5631180" y="3666490"/>
            <a:ext cx="986790" cy="1021080"/>
            <a:chOff x="14832" y="4743"/>
            <a:chExt cx="1554" cy="1608"/>
          </a:xfrm>
        </p:grpSpPr>
        <p:sp>
          <p:nvSpPr>
            <p:cNvPr id="5" name="椭圆 4"/>
            <p:cNvSpPr/>
            <p:nvPr/>
          </p:nvSpPr>
          <p:spPr>
            <a:xfrm>
              <a:off x="14832" y="4743"/>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11" name="文本框 10"/>
            <p:cNvSpPr txBox="1"/>
            <p:nvPr/>
          </p:nvSpPr>
          <p:spPr>
            <a:xfrm>
              <a:off x="14989" y="4991"/>
              <a:ext cx="1241" cy="1113"/>
            </a:xfrm>
            <a:prstGeom prst="rect">
              <a:avLst/>
            </a:prstGeom>
            <a:noFill/>
          </p:spPr>
          <p:txBody>
            <a:bodyPr wrap="square" rtlCol="0">
              <a:spAutoFit/>
            </a:bodyPr>
            <a:p>
              <a:pPr algn="ctr"/>
              <a:r>
                <a:rPr lang="en-US" altLang="zh-CN" sz="4000">
                  <a:solidFill>
                    <a:schemeClr val="bg1"/>
                  </a:solidFill>
                  <a:latin typeface="Arial Black" panose="020B0A04020102020204" charset="0"/>
                  <a:cs typeface="Arial Black" panose="020B0A04020102020204" charset="0"/>
                </a:rPr>
                <a:t>4</a:t>
              </a:r>
              <a:endParaRPr lang="en-US" altLang="zh-CN" sz="4000">
                <a:solidFill>
                  <a:schemeClr val="bg1"/>
                </a:solidFill>
                <a:latin typeface="Arial Black" panose="020B0A04020102020204" charset="0"/>
                <a:cs typeface="Arial Black" panose="020B0A04020102020204" charset="0"/>
              </a:endParaRPr>
            </a:p>
          </p:txBody>
        </p:sp>
      </p:grpSp>
      <p:cxnSp>
        <p:nvCxnSpPr>
          <p:cNvPr id="18" name="直接连接符 17"/>
          <p:cNvCxnSpPr/>
          <p:nvPr/>
        </p:nvCxnSpPr>
        <p:spPr>
          <a:xfrm flipH="1">
            <a:off x="3168015" y="2979420"/>
            <a:ext cx="971550" cy="848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82515" y="2975610"/>
            <a:ext cx="948690" cy="819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943475" y="4687570"/>
            <a:ext cx="1040130" cy="1026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02150" y="4679950"/>
            <a:ext cx="6350" cy="7042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15620" y="1713230"/>
            <a:ext cx="986790" cy="1021080"/>
            <a:chOff x="12255" y="2288"/>
            <a:chExt cx="1554" cy="1608"/>
          </a:xfrm>
        </p:grpSpPr>
        <p:sp>
          <p:nvSpPr>
            <p:cNvPr id="25" name="椭圆 24"/>
            <p:cNvSpPr/>
            <p:nvPr/>
          </p:nvSpPr>
          <p:spPr>
            <a:xfrm>
              <a:off x="12255" y="2288"/>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26" name="文本框 25"/>
            <p:cNvSpPr txBox="1"/>
            <p:nvPr/>
          </p:nvSpPr>
          <p:spPr>
            <a:xfrm>
              <a:off x="12569" y="2545"/>
              <a:ext cx="1241" cy="1113"/>
            </a:xfrm>
            <a:prstGeom prst="rect">
              <a:avLst/>
            </a:prstGeom>
            <a:noFill/>
          </p:spPr>
          <p:txBody>
            <a:bodyPr wrap="square" rtlCol="0">
              <a:spAutoFit/>
            </a:bodyPr>
            <a:p>
              <a:r>
                <a:rPr lang="en-US" altLang="zh-CN" sz="4000">
                  <a:solidFill>
                    <a:schemeClr val="bg1"/>
                  </a:solidFill>
                  <a:latin typeface="Arial Black" panose="020B0A04020102020204" charset="0"/>
                  <a:cs typeface="Arial Black" panose="020B0A04020102020204" charset="0"/>
                </a:rPr>
                <a:t>1</a:t>
              </a:r>
              <a:endParaRPr lang="en-US" altLang="zh-CN" sz="4000">
                <a:solidFill>
                  <a:schemeClr val="bg1"/>
                </a:solidFill>
                <a:latin typeface="Arial Black" panose="020B0A04020102020204" charset="0"/>
                <a:cs typeface="Arial Black" panose="020B0A04020102020204" charset="0"/>
              </a:endParaRPr>
            </a:p>
          </p:txBody>
        </p:sp>
      </p:grpSp>
      <p:grpSp>
        <p:nvGrpSpPr>
          <p:cNvPr id="27" name="组合 26"/>
          <p:cNvGrpSpPr/>
          <p:nvPr/>
        </p:nvGrpSpPr>
        <p:grpSpPr>
          <a:xfrm>
            <a:off x="515620" y="2729865"/>
            <a:ext cx="986790" cy="1021080"/>
            <a:chOff x="9678" y="4743"/>
            <a:chExt cx="1554" cy="1608"/>
          </a:xfrm>
        </p:grpSpPr>
        <p:sp>
          <p:nvSpPr>
            <p:cNvPr id="28" name="椭圆 27"/>
            <p:cNvSpPr/>
            <p:nvPr/>
          </p:nvSpPr>
          <p:spPr>
            <a:xfrm>
              <a:off x="9678" y="4743"/>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29" name="文本框 28"/>
            <p:cNvSpPr txBox="1"/>
            <p:nvPr/>
          </p:nvSpPr>
          <p:spPr>
            <a:xfrm>
              <a:off x="9835" y="4991"/>
              <a:ext cx="1241" cy="1113"/>
            </a:xfrm>
            <a:prstGeom prst="rect">
              <a:avLst/>
            </a:prstGeom>
            <a:noFill/>
          </p:spPr>
          <p:txBody>
            <a:bodyPr wrap="square" rtlCol="0">
              <a:spAutoFit/>
            </a:bodyPr>
            <a:p>
              <a:pPr algn="ctr"/>
              <a:r>
                <a:rPr lang="en-US" altLang="zh-CN" sz="4000">
                  <a:solidFill>
                    <a:schemeClr val="bg1"/>
                  </a:solidFill>
                  <a:latin typeface="Arial Black" panose="020B0A04020102020204" charset="0"/>
                  <a:cs typeface="Arial Black" panose="020B0A04020102020204" charset="0"/>
                </a:rPr>
                <a:t>2</a:t>
              </a:r>
              <a:endParaRPr lang="en-US" altLang="zh-CN" sz="4000">
                <a:solidFill>
                  <a:schemeClr val="bg1"/>
                </a:solidFill>
                <a:latin typeface="Arial Black" panose="020B0A04020102020204" charset="0"/>
                <a:cs typeface="Arial Black" panose="020B0A04020102020204" charset="0"/>
              </a:endParaRPr>
            </a:p>
          </p:txBody>
        </p:sp>
      </p:grpSp>
      <p:grpSp>
        <p:nvGrpSpPr>
          <p:cNvPr id="30" name="组合 29"/>
          <p:cNvGrpSpPr/>
          <p:nvPr/>
        </p:nvGrpSpPr>
        <p:grpSpPr>
          <a:xfrm>
            <a:off x="515620" y="3740785"/>
            <a:ext cx="986790" cy="1021080"/>
            <a:chOff x="12255" y="4743"/>
            <a:chExt cx="1554" cy="1608"/>
          </a:xfrm>
        </p:grpSpPr>
        <p:sp>
          <p:nvSpPr>
            <p:cNvPr id="31" name="椭圆 30"/>
            <p:cNvSpPr/>
            <p:nvPr/>
          </p:nvSpPr>
          <p:spPr>
            <a:xfrm>
              <a:off x="12255" y="4743"/>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2" name="文本框 31"/>
            <p:cNvSpPr txBox="1"/>
            <p:nvPr/>
          </p:nvSpPr>
          <p:spPr>
            <a:xfrm>
              <a:off x="12412" y="4991"/>
              <a:ext cx="1241" cy="1113"/>
            </a:xfrm>
            <a:prstGeom prst="rect">
              <a:avLst/>
            </a:prstGeom>
            <a:noFill/>
          </p:spPr>
          <p:txBody>
            <a:bodyPr wrap="square" rtlCol="0">
              <a:spAutoFit/>
            </a:bodyPr>
            <a:p>
              <a:pPr algn="ctr"/>
              <a:r>
                <a:rPr lang="en-US" altLang="zh-CN" sz="4000">
                  <a:solidFill>
                    <a:schemeClr val="bg1"/>
                  </a:solidFill>
                  <a:latin typeface="Arial Black" panose="020B0A04020102020204" charset="0"/>
                  <a:cs typeface="Arial Black" panose="020B0A04020102020204" charset="0"/>
                </a:rPr>
                <a:t>3</a:t>
              </a:r>
              <a:endParaRPr lang="en-US" altLang="zh-CN" sz="4000">
                <a:solidFill>
                  <a:schemeClr val="bg1"/>
                </a:solidFill>
                <a:latin typeface="Arial Black" panose="020B0A04020102020204" charset="0"/>
                <a:cs typeface="Arial Black" panose="020B0A04020102020204" charset="0"/>
              </a:endParaRPr>
            </a:p>
          </p:txBody>
        </p:sp>
      </p:grpSp>
      <p:grpSp>
        <p:nvGrpSpPr>
          <p:cNvPr id="33" name="组合 32"/>
          <p:cNvGrpSpPr/>
          <p:nvPr/>
        </p:nvGrpSpPr>
        <p:grpSpPr>
          <a:xfrm>
            <a:off x="515620" y="4751070"/>
            <a:ext cx="986790" cy="1021080"/>
            <a:chOff x="14832" y="4743"/>
            <a:chExt cx="1554" cy="1608"/>
          </a:xfrm>
        </p:grpSpPr>
        <p:sp>
          <p:nvSpPr>
            <p:cNvPr id="34" name="椭圆 33"/>
            <p:cNvSpPr/>
            <p:nvPr/>
          </p:nvSpPr>
          <p:spPr>
            <a:xfrm>
              <a:off x="14832" y="4743"/>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5" name="文本框 34"/>
            <p:cNvSpPr txBox="1"/>
            <p:nvPr/>
          </p:nvSpPr>
          <p:spPr>
            <a:xfrm>
              <a:off x="14989" y="4991"/>
              <a:ext cx="1241" cy="1113"/>
            </a:xfrm>
            <a:prstGeom prst="rect">
              <a:avLst/>
            </a:prstGeom>
            <a:noFill/>
          </p:spPr>
          <p:txBody>
            <a:bodyPr wrap="square" rtlCol="0">
              <a:spAutoFit/>
            </a:bodyPr>
            <a:p>
              <a:pPr algn="ctr"/>
              <a:r>
                <a:rPr lang="en-US" altLang="zh-CN" sz="4000">
                  <a:solidFill>
                    <a:schemeClr val="bg1"/>
                  </a:solidFill>
                  <a:latin typeface="Arial Black" panose="020B0A04020102020204" charset="0"/>
                  <a:cs typeface="Arial Black" panose="020B0A04020102020204" charset="0"/>
                </a:rPr>
                <a:t>4</a:t>
              </a:r>
              <a:endParaRPr lang="en-US" altLang="zh-CN" sz="4000">
                <a:solidFill>
                  <a:schemeClr val="bg1"/>
                </a:solidFill>
                <a:latin typeface="Arial Black" panose="020B0A04020102020204" charset="0"/>
                <a:cs typeface="Arial Black" panose="020B0A04020102020204" charset="0"/>
              </a:endParaRPr>
            </a:p>
          </p:txBody>
        </p:sp>
      </p:grpSp>
      <p:grpSp>
        <p:nvGrpSpPr>
          <p:cNvPr id="36" name="组合 35"/>
          <p:cNvGrpSpPr/>
          <p:nvPr/>
        </p:nvGrpSpPr>
        <p:grpSpPr>
          <a:xfrm>
            <a:off x="528955" y="5762625"/>
            <a:ext cx="1016635" cy="1021080"/>
            <a:chOff x="12255" y="7436"/>
            <a:chExt cx="1601" cy="1608"/>
          </a:xfrm>
        </p:grpSpPr>
        <p:sp>
          <p:nvSpPr>
            <p:cNvPr id="37" name="椭圆 36"/>
            <p:cNvSpPr/>
            <p:nvPr/>
          </p:nvSpPr>
          <p:spPr>
            <a:xfrm>
              <a:off x="12255" y="7436"/>
              <a:ext cx="1555" cy="16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8" name="文本框 37"/>
            <p:cNvSpPr txBox="1"/>
            <p:nvPr/>
          </p:nvSpPr>
          <p:spPr>
            <a:xfrm>
              <a:off x="12616" y="7684"/>
              <a:ext cx="1241" cy="1113"/>
            </a:xfrm>
            <a:prstGeom prst="rect">
              <a:avLst/>
            </a:prstGeom>
            <a:noFill/>
          </p:spPr>
          <p:txBody>
            <a:bodyPr wrap="square" rtlCol="0">
              <a:spAutoFit/>
            </a:bodyPr>
            <a:p>
              <a:r>
                <a:rPr lang="en-US" altLang="zh-CN" sz="4000">
                  <a:solidFill>
                    <a:schemeClr val="bg1"/>
                  </a:solidFill>
                  <a:latin typeface="Arial Black" panose="020B0A04020102020204" charset="0"/>
                  <a:cs typeface="Arial Black" panose="020B0A04020102020204" charset="0"/>
                </a:rPr>
                <a:t>5</a:t>
              </a:r>
              <a:endParaRPr lang="en-US" altLang="zh-CN" sz="4000">
                <a:solidFill>
                  <a:schemeClr val="bg1"/>
                </a:solidFill>
                <a:latin typeface="Arial Black" panose="020B0A04020102020204" charset="0"/>
                <a:cs typeface="Arial Black" panose="020B0A04020102020204" charset="0"/>
              </a:endParaRPr>
            </a:p>
          </p:txBody>
        </p:sp>
      </p:grpSp>
      <p:pic>
        <p:nvPicPr>
          <p:cNvPr id="40" name="图片 39" descr="51miz-E189250-6338194F"/>
          <p:cNvPicPr>
            <a:picLocks noChangeAspect="1"/>
          </p:cNvPicPr>
          <p:nvPr/>
        </p:nvPicPr>
        <p:blipFill>
          <a:blip r:embed="rId2" cstate="print"/>
          <a:stretch>
            <a:fillRect/>
          </a:stretch>
        </p:blipFill>
        <p:spPr>
          <a:xfrm>
            <a:off x="-90805" y="0"/>
            <a:ext cx="805815" cy="8058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7"/>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33"/>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6"/>
                                        </p:tgtEl>
                                        <p:attrNameLst>
                                          <p:attrName>style.visibility</p:attrName>
                                        </p:attrNameLst>
                                      </p:cBhvr>
                                      <p:to>
                                        <p:strVal val="hidden"/>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par>
                          <p:cTn id="62" fill="hold">
                            <p:stCondLst>
                              <p:cond delay="0"/>
                            </p:stCondLst>
                            <p:childTnLst>
                              <p:par>
                                <p:cTn id="63" presetID="22" presetClass="entr" presetSubtype="1"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1000"/>
                            </p:stCondLst>
                            <p:childTnLst>
                              <p:par>
                                <p:cTn id="71" presetID="2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par>
                          <p:cTn id="74" fill="hold">
                            <p:stCondLst>
                              <p:cond delay="1500"/>
                            </p:stCondLst>
                            <p:childTnLst>
                              <p:par>
                                <p:cTn id="75" presetID="22" presetClass="entr" presetSubtype="1"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par>
                          <p:cTn id="78" fill="hold">
                            <p:stCondLst>
                              <p:cond delay="2000"/>
                            </p:stCondLst>
                            <p:childTnLst>
                              <p:par>
                                <p:cTn id="79" presetID="22" presetClass="entr" presetSubtype="1"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childTnLst>
                          </p:cTn>
                        </p:par>
                        <p:par>
                          <p:cTn id="82" fill="hold">
                            <p:stCondLst>
                              <p:cond delay="2500"/>
                            </p:stCondLst>
                            <p:childTnLst>
                              <p:par>
                                <p:cTn id="83" presetID="22" presetClass="entr" presetSubtype="1"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up)">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捕获"/>
          <p:cNvPicPr>
            <a:picLocks noChangeAspect="1"/>
          </p:cNvPicPr>
          <p:nvPr/>
        </p:nvPicPr>
        <p:blipFill>
          <a:blip r:embed="rId1"/>
          <a:srcRect t="3313"/>
          <a:stretch>
            <a:fillRect/>
          </a:stretch>
        </p:blipFill>
        <p:spPr>
          <a:xfrm>
            <a:off x="1953895" y="0"/>
            <a:ext cx="5356860" cy="6852920"/>
          </a:xfrm>
          <a:prstGeom prst="rect">
            <a:avLst/>
          </a:prstGeom>
        </p:spPr>
      </p:pic>
      <p:sp>
        <p:nvSpPr>
          <p:cNvPr id="6" name="文本框 5"/>
          <p:cNvSpPr txBox="1"/>
          <p:nvPr/>
        </p:nvSpPr>
        <p:spPr>
          <a:xfrm>
            <a:off x="7577455" y="1687830"/>
            <a:ext cx="4228465" cy="3046095"/>
          </a:xfrm>
          <a:prstGeom prst="rect">
            <a:avLst/>
          </a:prstGeom>
          <a:noFill/>
        </p:spPr>
        <p:txBody>
          <a:bodyPr wrap="square" rtlCol="0">
            <a:spAutoFit/>
          </a:bodyPr>
          <a:p>
            <a:r>
              <a:rPr lang="en-US" altLang="zh-CN" sz="3200">
                <a:latin typeface="Bubblegum Sans" panose="02000506000000020004" charset="0"/>
                <a:cs typeface="Bubblegum Sans" panose="02000506000000020004" charset="0"/>
              </a:rPr>
              <a:t>1.What is the author’s point?</a:t>
            </a:r>
            <a:endParaRPr lang="en-US" altLang="zh-CN" sz="3200">
              <a:latin typeface="Bubblegum Sans" panose="02000506000000020004" charset="0"/>
              <a:cs typeface="Bubblegum Sans" panose="02000506000000020004" charset="0"/>
            </a:endParaRPr>
          </a:p>
          <a:p>
            <a:r>
              <a:rPr lang="en-US" altLang="zh-CN" sz="3200">
                <a:latin typeface="Bubblegum Sans" panose="02000506000000020004" charset="0"/>
                <a:cs typeface="Bubblegum Sans" panose="02000506000000020004" charset="0"/>
              </a:rPr>
              <a:t>2.How does the author develop his point?</a:t>
            </a:r>
            <a:endParaRPr lang="en-US" altLang="zh-CN" sz="3200">
              <a:latin typeface="Bubblegum Sans" panose="02000506000000020004" charset="0"/>
              <a:cs typeface="Bubblegum Sans" panose="02000506000000020004" charset="0"/>
            </a:endParaRPr>
          </a:p>
          <a:p>
            <a:r>
              <a:rPr lang="en-US" altLang="zh-CN" sz="3200">
                <a:latin typeface="Bubblegum Sans" panose="02000506000000020004" charset="0"/>
                <a:cs typeface="Bubblegum Sans" panose="02000506000000020004" charset="0"/>
              </a:rPr>
              <a:t>3.Do you think it is a good and persuasive argumentative essay? Why?</a:t>
            </a:r>
            <a:endParaRPr lang="en-US" altLang="zh-CN" sz="3200">
              <a:latin typeface="Bubblegum Sans" panose="02000506000000020004" charset="0"/>
              <a:cs typeface="Bubblegum Sans" panose="02000506000000020004" charset="0"/>
            </a:endParaRPr>
          </a:p>
        </p:txBody>
      </p:sp>
      <p:sp>
        <p:nvSpPr>
          <p:cNvPr id="13" name="标题 1"/>
          <p:cNvSpPr>
            <a:spLocks noGrp="1"/>
          </p:cNvSpPr>
          <p:nvPr/>
        </p:nvSpPr>
        <p:spPr>
          <a:xfrm>
            <a:off x="7577455" y="361950"/>
            <a:ext cx="4725035" cy="1325880"/>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3200" b="1" dirty="0" smtClean="0">
                <a:latin typeface="Times New Roman" panose="02020603050405020304" charset="0"/>
                <a:cs typeface="Times New Roman" panose="02020603050405020304" charset="0"/>
              </a:rPr>
              <a:t>Read the passage carefully and </a:t>
            </a:r>
            <a:br>
              <a:rPr lang="en-US" altLang="zh-CN" sz="3200" b="1" dirty="0" smtClean="0">
                <a:latin typeface="Times New Roman" panose="02020603050405020304" charset="0"/>
                <a:cs typeface="Times New Roman" panose="02020603050405020304" charset="0"/>
              </a:rPr>
            </a:br>
            <a:r>
              <a:rPr lang="en-US" altLang="zh-CN" b="1" dirty="0" smtClean="0">
                <a:latin typeface="Times New Roman" panose="02020603050405020304" charset="0"/>
                <a:cs typeface="Times New Roman" panose="02020603050405020304" charset="0"/>
              </a:rPr>
              <a:t>answer the questions.</a:t>
            </a:r>
            <a:endParaRPr lang="zh-CN" altLang="en-US" b="1" dirty="0">
              <a:latin typeface="Times New Roman" panose="02020603050405020304" charset="0"/>
              <a:cs typeface="Times New Roman" panose="02020603050405020304" charset="0"/>
            </a:endParaRPr>
          </a:p>
        </p:txBody>
      </p:sp>
      <p:pic>
        <p:nvPicPr>
          <p:cNvPr id="10" name="图片 9" descr="51miz-E189250-6338194F"/>
          <p:cNvPicPr>
            <a:picLocks noChangeAspect="1"/>
          </p:cNvPicPr>
          <p:nvPr/>
        </p:nvPicPr>
        <p:blipFill>
          <a:blip r:embed="rId2" cstate="print"/>
          <a:stretch>
            <a:fillRect/>
          </a:stretch>
        </p:blipFill>
        <p:spPr>
          <a:xfrm>
            <a:off x="7015480" y="0"/>
            <a:ext cx="805815" cy="805815"/>
          </a:xfrm>
          <a:prstGeom prst="rect">
            <a:avLst/>
          </a:prstGeom>
        </p:spPr>
      </p:pic>
      <p:sp>
        <p:nvSpPr>
          <p:cNvPr id="8" name="圆角矩形 7"/>
          <p:cNvSpPr/>
          <p:nvPr/>
        </p:nvSpPr>
        <p:spPr>
          <a:xfrm>
            <a:off x="2075815" y="2562225"/>
            <a:ext cx="2519045" cy="189738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4605655" y="5718810"/>
            <a:ext cx="2726690" cy="10325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a:off x="1118235" y="3083560"/>
            <a:ext cx="956945" cy="443230"/>
            <a:chOff x="1761" y="4856"/>
            <a:chExt cx="1507" cy="698"/>
          </a:xfrm>
        </p:grpSpPr>
        <p:cxnSp>
          <p:nvCxnSpPr>
            <p:cNvPr id="7" name="直接连接符 6"/>
            <p:cNvCxnSpPr>
              <a:stCxn id="8" idx="1"/>
            </p:cNvCxnSpPr>
            <p:nvPr/>
          </p:nvCxnSpPr>
          <p:spPr>
            <a:xfrm flipH="1">
              <a:off x="1762" y="5529"/>
              <a:ext cx="1507" cy="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1761" y="4856"/>
              <a:ext cx="18" cy="6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a:off x="4668520" y="809625"/>
            <a:ext cx="0" cy="379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61225" y="809625"/>
            <a:ext cx="3810" cy="48050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657090" y="809625"/>
            <a:ext cx="2630170" cy="107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38045" y="4570095"/>
            <a:ext cx="2522855" cy="23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49475" y="6727825"/>
            <a:ext cx="2434590" cy="29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57395" y="5659120"/>
            <a:ext cx="4445" cy="10687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523740" y="5614035"/>
            <a:ext cx="2752090" cy="22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71065" y="4604385"/>
            <a:ext cx="3810" cy="21234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753485" y="484822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pPr algn="ctr"/>
            <a:r>
              <a:rPr lang="en-US" altLang="zh-CN" sz="2800">
                <a:solidFill>
                  <a:schemeClr val="accent1"/>
                </a:solidFill>
                <a:effectLst>
                  <a:outerShdw blurRad="38100" dist="25400" dir="5400000" algn="ctr" rotWithShape="0">
                    <a:srgbClr val="6E747A">
                      <a:alpha val="43000"/>
                    </a:srgbClr>
                  </a:outerShdw>
                </a:effectLst>
                <a:latin typeface="Bubblegum Sans" panose="02000506000000020004" charset="0"/>
                <a:cs typeface="Bubblegum Sans" panose="02000506000000020004" charset="0"/>
              </a:rPr>
              <a:t>Body</a:t>
            </a:r>
            <a:endParaRPr lang="en-US" altLang="zh-CN" sz="2800">
              <a:solidFill>
                <a:schemeClr val="accent1"/>
              </a:solidFill>
              <a:effectLst>
                <a:outerShdw blurRad="38100" dist="25400" dir="5400000" algn="ctr" rotWithShape="0">
                  <a:srgbClr val="6E747A">
                    <a:alpha val="43000"/>
                  </a:srgbClr>
                </a:outerShdw>
              </a:effectLst>
              <a:latin typeface="Bubblegum Sans" panose="02000506000000020004" charset="0"/>
              <a:cs typeface="Bubblegum Sans" panose="02000506000000020004" charset="0"/>
            </a:endParaRPr>
          </a:p>
        </p:txBody>
      </p:sp>
      <p:sp>
        <p:nvSpPr>
          <p:cNvPr id="15" name="文本框 14"/>
          <p:cNvSpPr txBox="1"/>
          <p:nvPr/>
        </p:nvSpPr>
        <p:spPr>
          <a:xfrm>
            <a:off x="124460" y="256222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Introduction</a:t>
            </a:r>
            <a:endParaRPr lang="en-US" altLang="zh-CN" sz="2800">
              <a:solidFill>
                <a:srgbClr val="FF0000"/>
              </a:solidFill>
              <a:latin typeface="Bubblegum Sans" panose="02000506000000020004" charset="0"/>
              <a:cs typeface="Bubblegum Sans" panose="02000506000000020004" charset="0"/>
            </a:endParaRPr>
          </a:p>
        </p:txBody>
      </p:sp>
      <p:cxnSp>
        <p:nvCxnSpPr>
          <p:cNvPr id="16" name="直接箭头连接符 15"/>
          <p:cNvCxnSpPr/>
          <p:nvPr/>
        </p:nvCxnSpPr>
        <p:spPr>
          <a:xfrm flipV="1">
            <a:off x="7343775" y="6224905"/>
            <a:ext cx="542290" cy="38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886065" y="590740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Conclusion</a:t>
            </a:r>
            <a:endParaRPr lang="en-US" altLang="zh-CN" sz="2800">
              <a:solidFill>
                <a:srgbClr val="FF0000"/>
              </a:solidFill>
              <a:latin typeface="Bubblegum Sans" panose="02000506000000020004" charset="0"/>
              <a:cs typeface="Bubblegum Sans" panose="020005060000000200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26" grpId="0" bldLvl="0" animBg="1"/>
      <p:bldP spid="15" grpId="0" bldLvl="0" animBg="1"/>
      <p:bldP spid="15" grpId="1" animBg="1"/>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捕获"/>
          <p:cNvPicPr>
            <a:picLocks noChangeAspect="1"/>
          </p:cNvPicPr>
          <p:nvPr/>
        </p:nvPicPr>
        <p:blipFill>
          <a:blip r:embed="rId1"/>
          <a:srcRect t="3313"/>
          <a:stretch>
            <a:fillRect/>
          </a:stretch>
        </p:blipFill>
        <p:spPr>
          <a:xfrm>
            <a:off x="1953895" y="0"/>
            <a:ext cx="5356860" cy="6852920"/>
          </a:xfrm>
          <a:prstGeom prst="rect">
            <a:avLst/>
          </a:prstGeom>
        </p:spPr>
      </p:pic>
      <p:sp>
        <p:nvSpPr>
          <p:cNvPr id="6" name="文本框 5"/>
          <p:cNvSpPr txBox="1"/>
          <p:nvPr/>
        </p:nvSpPr>
        <p:spPr>
          <a:xfrm>
            <a:off x="7577455" y="1687830"/>
            <a:ext cx="4228465" cy="3046095"/>
          </a:xfrm>
          <a:prstGeom prst="rect">
            <a:avLst/>
          </a:prstGeom>
          <a:noFill/>
        </p:spPr>
        <p:txBody>
          <a:bodyPr wrap="square" rtlCol="0">
            <a:spAutoFit/>
          </a:bodyPr>
          <a:p>
            <a:r>
              <a:rPr lang="en-US" altLang="zh-CN" sz="3200">
                <a:latin typeface="Bubblegum Sans" panose="02000506000000020004" charset="0"/>
                <a:cs typeface="Bubblegum Sans" panose="02000506000000020004" charset="0"/>
              </a:rPr>
              <a:t>1.What is the author’s point?</a:t>
            </a:r>
            <a:endParaRPr lang="en-US" altLang="zh-CN" sz="3200">
              <a:latin typeface="Bubblegum Sans" panose="02000506000000020004" charset="0"/>
              <a:cs typeface="Bubblegum Sans" panose="02000506000000020004" charset="0"/>
            </a:endParaRPr>
          </a:p>
          <a:p>
            <a:r>
              <a:rPr lang="en-US" altLang="zh-CN" sz="3200">
                <a:solidFill>
                  <a:schemeClr val="bg2">
                    <a:lumMod val="75000"/>
                  </a:schemeClr>
                </a:solidFill>
                <a:latin typeface="Bubblegum Sans" panose="02000506000000020004" charset="0"/>
                <a:cs typeface="Bubblegum Sans" panose="02000506000000020004" charset="0"/>
              </a:rPr>
              <a:t>2.How does the author develop his point?</a:t>
            </a:r>
            <a:endParaRPr lang="en-US" altLang="zh-CN" sz="3200">
              <a:solidFill>
                <a:schemeClr val="bg2">
                  <a:lumMod val="75000"/>
                </a:schemeClr>
              </a:solidFill>
              <a:latin typeface="Bubblegum Sans" panose="02000506000000020004" charset="0"/>
              <a:cs typeface="Bubblegum Sans" panose="02000506000000020004" charset="0"/>
            </a:endParaRPr>
          </a:p>
          <a:p>
            <a:r>
              <a:rPr lang="en-US" altLang="zh-CN" sz="3200">
                <a:solidFill>
                  <a:schemeClr val="bg2">
                    <a:lumMod val="75000"/>
                  </a:schemeClr>
                </a:solidFill>
                <a:latin typeface="Bubblegum Sans" panose="02000506000000020004" charset="0"/>
                <a:cs typeface="Bubblegum Sans" panose="02000506000000020004" charset="0"/>
              </a:rPr>
              <a:t>3.Do you think it is a good and persuasive argumentative essay? Why?</a:t>
            </a:r>
            <a:endParaRPr lang="en-US" altLang="zh-CN" sz="3200">
              <a:solidFill>
                <a:schemeClr val="bg2">
                  <a:lumMod val="75000"/>
                </a:schemeClr>
              </a:solidFill>
              <a:latin typeface="Bubblegum Sans" panose="02000506000000020004" charset="0"/>
              <a:cs typeface="Bubblegum Sans" panose="02000506000000020004" charset="0"/>
            </a:endParaRPr>
          </a:p>
        </p:txBody>
      </p:sp>
      <p:sp>
        <p:nvSpPr>
          <p:cNvPr id="2" name="文本框 1"/>
          <p:cNvSpPr txBox="1"/>
          <p:nvPr/>
        </p:nvSpPr>
        <p:spPr>
          <a:xfrm>
            <a:off x="3061335" y="2828925"/>
            <a:ext cx="1053465" cy="521970"/>
          </a:xfrm>
          <a:prstGeom prst="rect">
            <a:avLst/>
          </a:prstGeom>
          <a:solidFill>
            <a:schemeClr val="bg1"/>
          </a:solidFill>
        </p:spPr>
        <p:txBody>
          <a:bodyPr wrap="square" rtlCol="0">
            <a:spAutoFit/>
          </a:bodyPr>
          <a:p>
            <a:r>
              <a:rPr lang="en-US" altLang="zh-CN" sz="2800">
                <a:solidFill>
                  <a:srgbClr val="FF0000"/>
                </a:solidFill>
                <a:cs typeface="+mn-lt"/>
              </a:rPr>
              <a:t>some</a:t>
            </a:r>
            <a:endParaRPr lang="en-US" altLang="zh-CN" sz="2800">
              <a:solidFill>
                <a:srgbClr val="FF0000"/>
              </a:solidFill>
              <a:cs typeface="+mn-lt"/>
            </a:endParaRPr>
          </a:p>
        </p:txBody>
      </p:sp>
      <p:cxnSp>
        <p:nvCxnSpPr>
          <p:cNvPr id="3" name="直接连接符 2"/>
          <p:cNvCxnSpPr/>
          <p:nvPr/>
        </p:nvCxnSpPr>
        <p:spPr>
          <a:xfrm flipV="1">
            <a:off x="3216275" y="3350895"/>
            <a:ext cx="321945"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2075815" y="2562225"/>
            <a:ext cx="2519045" cy="189738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4605655" y="5718810"/>
            <a:ext cx="2726690" cy="10325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flipV="1">
            <a:off x="2202815" y="4221480"/>
            <a:ext cx="321945"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093595" y="3675380"/>
            <a:ext cx="1241425" cy="521970"/>
          </a:xfrm>
          <a:prstGeom prst="rect">
            <a:avLst/>
          </a:prstGeom>
          <a:solidFill>
            <a:schemeClr val="bg1"/>
          </a:solidFill>
        </p:spPr>
        <p:txBody>
          <a:bodyPr wrap="square" rtlCol="0">
            <a:spAutoFit/>
          </a:bodyPr>
          <a:p>
            <a:pPr algn="ctr"/>
            <a:r>
              <a:rPr lang="en-US" altLang="zh-CN" sz="2800">
                <a:solidFill>
                  <a:srgbClr val="FF0000"/>
                </a:solidFill>
                <a:cs typeface="+mn-lt"/>
              </a:rPr>
              <a:t>others</a:t>
            </a:r>
            <a:endParaRPr lang="en-US" altLang="zh-CN" sz="2800">
              <a:solidFill>
                <a:srgbClr val="FF0000"/>
              </a:solidFill>
              <a:cs typeface="+mn-lt"/>
            </a:endParaRPr>
          </a:p>
        </p:txBody>
      </p:sp>
      <p:grpSp>
        <p:nvGrpSpPr>
          <p:cNvPr id="27" name="组合 26"/>
          <p:cNvGrpSpPr/>
          <p:nvPr/>
        </p:nvGrpSpPr>
        <p:grpSpPr>
          <a:xfrm>
            <a:off x="1118235" y="3083560"/>
            <a:ext cx="956945" cy="443230"/>
            <a:chOff x="1761" y="4856"/>
            <a:chExt cx="1507" cy="698"/>
          </a:xfrm>
        </p:grpSpPr>
        <p:cxnSp>
          <p:nvCxnSpPr>
            <p:cNvPr id="13" name="直接连接符 12"/>
            <p:cNvCxnSpPr>
              <a:stCxn id="8" idx="1"/>
            </p:cNvCxnSpPr>
            <p:nvPr/>
          </p:nvCxnSpPr>
          <p:spPr>
            <a:xfrm flipH="1">
              <a:off x="1762" y="5529"/>
              <a:ext cx="1507" cy="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1761" y="4856"/>
              <a:ext cx="18" cy="6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124460" y="256222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Introduction</a:t>
            </a:r>
            <a:endParaRPr lang="en-US" altLang="zh-CN" sz="2800">
              <a:solidFill>
                <a:srgbClr val="FF0000"/>
              </a:solidFill>
              <a:latin typeface="Bubblegum Sans" panose="02000506000000020004" charset="0"/>
              <a:cs typeface="Bubblegum Sans" panose="02000506000000020004" charset="0"/>
            </a:endParaRPr>
          </a:p>
        </p:txBody>
      </p:sp>
      <p:cxnSp>
        <p:nvCxnSpPr>
          <p:cNvPr id="16" name="直接箭头连接符 15"/>
          <p:cNvCxnSpPr/>
          <p:nvPr/>
        </p:nvCxnSpPr>
        <p:spPr>
          <a:xfrm flipV="1">
            <a:off x="7343775" y="6224905"/>
            <a:ext cx="542290" cy="38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886065" y="590740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Conclusion</a:t>
            </a:r>
            <a:endParaRPr lang="en-US" altLang="zh-CN" sz="2800">
              <a:solidFill>
                <a:srgbClr val="FF0000"/>
              </a:solidFill>
              <a:latin typeface="Bubblegum Sans" panose="02000506000000020004" charset="0"/>
              <a:cs typeface="Bubblegum Sans" panose="02000506000000020004" charset="0"/>
            </a:endParaRPr>
          </a:p>
        </p:txBody>
      </p:sp>
      <p:cxnSp>
        <p:nvCxnSpPr>
          <p:cNvPr id="18" name="直接连接符 17"/>
          <p:cNvCxnSpPr/>
          <p:nvPr/>
        </p:nvCxnSpPr>
        <p:spPr>
          <a:xfrm>
            <a:off x="4668520" y="809625"/>
            <a:ext cx="0" cy="379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61225" y="809625"/>
            <a:ext cx="3810" cy="48050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657090" y="809625"/>
            <a:ext cx="2630170" cy="107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38045" y="4570095"/>
            <a:ext cx="2522855" cy="23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49475" y="6727825"/>
            <a:ext cx="2434590" cy="29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57395" y="5659120"/>
            <a:ext cx="4445" cy="10687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523740" y="5614035"/>
            <a:ext cx="2752090" cy="22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71065" y="4604385"/>
            <a:ext cx="3810" cy="21234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753485" y="484822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pPr algn="ctr"/>
            <a:r>
              <a:rPr lang="en-US" altLang="zh-CN" sz="2800">
                <a:solidFill>
                  <a:schemeClr val="accent1"/>
                </a:solidFill>
                <a:effectLst>
                  <a:outerShdw blurRad="38100" dist="25400" dir="5400000" algn="ctr" rotWithShape="0">
                    <a:srgbClr val="6E747A">
                      <a:alpha val="43000"/>
                    </a:srgbClr>
                  </a:outerShdw>
                </a:effectLst>
                <a:latin typeface="Bubblegum Sans" panose="02000506000000020004" charset="0"/>
                <a:cs typeface="Bubblegum Sans" panose="02000506000000020004" charset="0"/>
              </a:rPr>
              <a:t>Body</a:t>
            </a:r>
            <a:endParaRPr lang="en-US" altLang="zh-CN" sz="2800">
              <a:solidFill>
                <a:schemeClr val="accent1"/>
              </a:solidFill>
              <a:effectLst>
                <a:outerShdw blurRad="38100" dist="25400" dir="5400000" algn="ctr" rotWithShape="0">
                  <a:srgbClr val="6E747A">
                    <a:alpha val="43000"/>
                  </a:srgbClr>
                </a:outerShdw>
              </a:effectLst>
              <a:latin typeface="Bubblegum Sans" panose="02000506000000020004" charset="0"/>
              <a:cs typeface="Bubblegum Sans" panose="02000506000000020004" charset="0"/>
            </a:endParaRPr>
          </a:p>
        </p:txBody>
      </p:sp>
      <p:sp>
        <p:nvSpPr>
          <p:cNvPr id="28" name="文本框 27"/>
          <p:cNvSpPr txBox="1"/>
          <p:nvPr/>
        </p:nvSpPr>
        <p:spPr>
          <a:xfrm>
            <a:off x="7577455" y="2325370"/>
            <a:ext cx="4318000" cy="3046095"/>
          </a:xfrm>
          <a:prstGeom prst="rect">
            <a:avLst/>
          </a:prstGeom>
          <a:solidFill>
            <a:schemeClr val="bg1"/>
          </a:solidFill>
          <a:ln w="38100">
            <a:solidFill>
              <a:srgbClr val="FF0000"/>
            </a:solidFill>
            <a:prstDash val="sysDash"/>
          </a:ln>
        </p:spPr>
        <p:txBody>
          <a:bodyPr wrap="square" rtlCol="0">
            <a:spAutoFit/>
          </a:bodyPr>
          <a:p>
            <a:pPr>
              <a:lnSpc>
                <a:spcPct val="150000"/>
              </a:lnSpc>
            </a:pPr>
            <a:r>
              <a:rPr lang="en-US" altLang="zh-CN" sz="3200">
                <a:latin typeface="Bubblegum Sans" panose="02000506000000020004" charset="0"/>
                <a:cs typeface="Bubblegum Sans" panose="02000506000000020004" charset="0"/>
              </a:rPr>
              <a:t>The author argues that exploring space has benefitted us a lot thus it should continue.</a:t>
            </a:r>
            <a:endParaRPr lang="en-US" altLang="zh-CN" sz="3200">
              <a:latin typeface="Bubblegum Sans" panose="02000506000000020004" charset="0"/>
              <a:cs typeface="Bubblegum Sans" panose="020005060000000200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8"/>
                                        </p:tgtEl>
                                        <p:attrNameLst>
                                          <p:attrName>style.visibility</p:attrName>
                                        </p:attrNameLst>
                                      </p:cBhvr>
                                      <p:to>
                                        <p:strVal val="visible"/>
                                      </p:to>
                                    </p:set>
                                    <p:anim calcmode="discrete" valueType="clr">
                                      <p:cBhvr override="childStyle">
                                        <p:cTn id="23"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8"/>
                                        </p:tgtEl>
                                        <p:attrNameLst>
                                          <p:attrName>fillcolor</p:attrName>
                                        </p:attrNameLst>
                                      </p:cBhvr>
                                      <p:tavLst>
                                        <p:tav tm="0">
                                          <p:val>
                                            <p:clrVal>
                                              <a:schemeClr val="accent2"/>
                                            </p:clrVal>
                                          </p:val>
                                        </p:tav>
                                        <p:tav tm="50000">
                                          <p:val>
                                            <p:clrVal>
                                              <a:schemeClr val="hlink"/>
                                            </p:clrVal>
                                          </p:val>
                                        </p:tav>
                                      </p:tavLst>
                                    </p:anim>
                                    <p:set>
                                      <p:cBhvr>
                                        <p:cTn id="25"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5" grpId="1" animBg="1"/>
      <p:bldP spid="9" grpId="1" animBg="1"/>
      <p:bldP spid="2" grpId="0" animBg="1"/>
      <p:bldP spid="11" grpId="0" animBg="1"/>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文本框 33"/>
          <p:cNvSpPr txBox="1"/>
          <p:nvPr/>
        </p:nvSpPr>
        <p:spPr>
          <a:xfrm>
            <a:off x="0" y="4570095"/>
            <a:ext cx="167576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Argument1</a:t>
            </a:r>
            <a:endParaRPr lang="en-US" altLang="zh-CN" sz="2800">
              <a:solidFill>
                <a:srgbClr val="FF0000"/>
              </a:solidFill>
              <a:latin typeface="Bubblegum Sans" panose="02000506000000020004" charset="0"/>
              <a:cs typeface="Bubblegum Sans" panose="02000506000000020004" charset="0"/>
            </a:endParaRPr>
          </a:p>
        </p:txBody>
      </p:sp>
      <p:pic>
        <p:nvPicPr>
          <p:cNvPr id="5" name="图片 4" descr="捕获"/>
          <p:cNvPicPr>
            <a:picLocks noChangeAspect="1"/>
          </p:cNvPicPr>
          <p:nvPr/>
        </p:nvPicPr>
        <p:blipFill>
          <a:blip r:embed="rId1"/>
          <a:srcRect t="3313"/>
          <a:stretch>
            <a:fillRect/>
          </a:stretch>
        </p:blipFill>
        <p:spPr>
          <a:xfrm>
            <a:off x="1953895" y="0"/>
            <a:ext cx="5356860" cy="6852920"/>
          </a:xfrm>
          <a:prstGeom prst="rect">
            <a:avLst/>
          </a:prstGeom>
        </p:spPr>
      </p:pic>
      <p:sp>
        <p:nvSpPr>
          <p:cNvPr id="6" name="文本框 5"/>
          <p:cNvSpPr txBox="1"/>
          <p:nvPr/>
        </p:nvSpPr>
        <p:spPr>
          <a:xfrm>
            <a:off x="7588250" y="315595"/>
            <a:ext cx="4228465" cy="3046095"/>
          </a:xfrm>
          <a:prstGeom prst="rect">
            <a:avLst/>
          </a:prstGeom>
          <a:noFill/>
        </p:spPr>
        <p:txBody>
          <a:bodyPr wrap="square" rtlCol="0">
            <a:spAutoFit/>
          </a:bodyPr>
          <a:p>
            <a:r>
              <a:rPr lang="en-US" altLang="zh-CN" sz="3200">
                <a:solidFill>
                  <a:schemeClr val="bg2">
                    <a:lumMod val="75000"/>
                  </a:schemeClr>
                </a:solidFill>
                <a:latin typeface="Bubblegum Sans" panose="02000506000000020004" charset="0"/>
                <a:cs typeface="Bubblegum Sans" panose="02000506000000020004" charset="0"/>
              </a:rPr>
              <a:t>1.What is the author’s point?</a:t>
            </a:r>
            <a:endParaRPr lang="en-US" altLang="zh-CN" sz="3200">
              <a:solidFill>
                <a:schemeClr val="bg2">
                  <a:lumMod val="75000"/>
                </a:schemeClr>
              </a:solidFill>
              <a:latin typeface="Bubblegum Sans" panose="02000506000000020004" charset="0"/>
              <a:cs typeface="Bubblegum Sans" panose="02000506000000020004" charset="0"/>
            </a:endParaRPr>
          </a:p>
          <a:p>
            <a:r>
              <a:rPr lang="en-US" altLang="zh-CN" sz="3200">
                <a:solidFill>
                  <a:schemeClr val="tx1"/>
                </a:solidFill>
                <a:latin typeface="Bubblegum Sans" panose="02000506000000020004" charset="0"/>
                <a:cs typeface="Bubblegum Sans" panose="02000506000000020004" charset="0"/>
              </a:rPr>
              <a:t>2.How does the author develop his point?</a:t>
            </a:r>
            <a:endParaRPr lang="en-US" altLang="zh-CN" sz="3200">
              <a:solidFill>
                <a:schemeClr val="tx1"/>
              </a:solidFill>
              <a:latin typeface="Bubblegum Sans" panose="02000506000000020004" charset="0"/>
              <a:cs typeface="Bubblegum Sans" panose="02000506000000020004" charset="0"/>
            </a:endParaRPr>
          </a:p>
          <a:p>
            <a:r>
              <a:rPr lang="en-US" altLang="zh-CN" sz="3200">
                <a:solidFill>
                  <a:schemeClr val="bg2">
                    <a:lumMod val="75000"/>
                  </a:schemeClr>
                </a:solidFill>
                <a:latin typeface="Bubblegum Sans" panose="02000506000000020004" charset="0"/>
                <a:cs typeface="Bubblegum Sans" panose="02000506000000020004" charset="0"/>
              </a:rPr>
              <a:t>3.Do you think it is a good and persuasive argumentative essay? Why?</a:t>
            </a:r>
            <a:endParaRPr lang="en-US" altLang="zh-CN" sz="3200">
              <a:solidFill>
                <a:schemeClr val="bg2">
                  <a:lumMod val="75000"/>
                </a:schemeClr>
              </a:solidFill>
              <a:latin typeface="Bubblegum Sans" panose="02000506000000020004" charset="0"/>
              <a:cs typeface="Bubblegum Sans" panose="02000506000000020004" charset="0"/>
            </a:endParaRPr>
          </a:p>
        </p:txBody>
      </p:sp>
      <p:sp>
        <p:nvSpPr>
          <p:cNvPr id="8" name="圆角矩形 7"/>
          <p:cNvSpPr/>
          <p:nvPr/>
        </p:nvSpPr>
        <p:spPr>
          <a:xfrm>
            <a:off x="2075815" y="2562225"/>
            <a:ext cx="2519045" cy="189738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4605655" y="5718810"/>
            <a:ext cx="2726690" cy="10325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连接符 17"/>
          <p:cNvCxnSpPr/>
          <p:nvPr/>
        </p:nvCxnSpPr>
        <p:spPr>
          <a:xfrm>
            <a:off x="4668520" y="809625"/>
            <a:ext cx="0" cy="379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61225" y="809625"/>
            <a:ext cx="3810" cy="48050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657090" y="809625"/>
            <a:ext cx="2630170" cy="107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38045" y="4570095"/>
            <a:ext cx="2522855" cy="23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49475" y="6727825"/>
            <a:ext cx="2434590" cy="29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57395" y="5659120"/>
            <a:ext cx="4445" cy="10687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523740" y="5614035"/>
            <a:ext cx="2752090" cy="22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71065" y="4604385"/>
            <a:ext cx="3810" cy="21234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803650" y="4987925"/>
            <a:ext cx="182943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pPr algn="ctr"/>
            <a:r>
              <a:rPr lang="en-US" altLang="zh-CN" sz="2800">
                <a:solidFill>
                  <a:schemeClr val="accent1"/>
                </a:solidFill>
                <a:effectLst>
                  <a:outerShdw blurRad="38100" dist="25400" dir="5400000" algn="ctr" rotWithShape="0">
                    <a:srgbClr val="6E747A">
                      <a:alpha val="43000"/>
                    </a:srgbClr>
                  </a:outerShdw>
                </a:effectLst>
                <a:latin typeface="Bubblegum Sans" panose="02000506000000020004" charset="0"/>
                <a:cs typeface="Bubblegum Sans" panose="02000506000000020004" charset="0"/>
              </a:rPr>
              <a:t>Body</a:t>
            </a:r>
            <a:endParaRPr lang="en-US" altLang="zh-CN" sz="2800">
              <a:solidFill>
                <a:schemeClr val="accent1"/>
              </a:solidFill>
              <a:effectLst>
                <a:outerShdw blurRad="38100" dist="25400" dir="5400000" algn="ctr" rotWithShape="0">
                  <a:srgbClr val="6E747A">
                    <a:alpha val="43000"/>
                  </a:srgbClr>
                </a:outerShdw>
              </a:effectLst>
              <a:latin typeface="Bubblegum Sans" panose="02000506000000020004" charset="0"/>
              <a:cs typeface="Bubblegum Sans" panose="02000506000000020004" charset="0"/>
            </a:endParaRPr>
          </a:p>
        </p:txBody>
      </p:sp>
      <p:sp>
        <p:nvSpPr>
          <p:cNvPr id="28" name="文本框 27"/>
          <p:cNvSpPr txBox="1"/>
          <p:nvPr/>
        </p:nvSpPr>
        <p:spPr>
          <a:xfrm>
            <a:off x="7588250" y="1903095"/>
            <a:ext cx="4318000" cy="2306955"/>
          </a:xfrm>
          <a:prstGeom prst="rect">
            <a:avLst/>
          </a:prstGeom>
          <a:solidFill>
            <a:schemeClr val="bg1"/>
          </a:solidFill>
          <a:ln w="38100">
            <a:solidFill>
              <a:srgbClr val="FF0000"/>
            </a:solidFill>
            <a:prstDash val="sysDash"/>
          </a:ln>
        </p:spPr>
        <p:txBody>
          <a:bodyPr wrap="square" rtlCol="0">
            <a:spAutoFit/>
          </a:bodyPr>
          <a:p>
            <a:pPr>
              <a:lnSpc>
                <a:spcPct val="150000"/>
              </a:lnSpc>
            </a:pPr>
            <a:r>
              <a:rPr lang="en-US" altLang="zh-CN" sz="3200">
                <a:latin typeface="Bubblegum Sans" panose="02000506000000020004" charset="0"/>
                <a:cs typeface="Bubblegum Sans" panose="02000506000000020004" charset="0"/>
              </a:rPr>
              <a:t>The author develops his point by giving arguments in 3 different aspects.</a:t>
            </a:r>
            <a:endParaRPr lang="en-US" altLang="zh-CN" sz="3200">
              <a:latin typeface="Bubblegum Sans" panose="02000506000000020004" charset="0"/>
              <a:cs typeface="Bubblegum Sans" panose="02000506000000020004" charset="0"/>
            </a:endParaRPr>
          </a:p>
        </p:txBody>
      </p:sp>
      <p:cxnSp>
        <p:nvCxnSpPr>
          <p:cNvPr id="4" name="直接连接符 3"/>
          <p:cNvCxnSpPr/>
          <p:nvPr/>
        </p:nvCxnSpPr>
        <p:spPr>
          <a:xfrm flipV="1">
            <a:off x="2174875" y="4771390"/>
            <a:ext cx="2383155" cy="215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178685" y="4948555"/>
            <a:ext cx="222440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98365" y="1021080"/>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717415" y="1191260"/>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2650" y="3877945"/>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692015" y="4044315"/>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691380" y="4216400"/>
            <a:ext cx="170878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1598295" y="4866640"/>
            <a:ext cx="580390" cy="88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4077970" y="1098550"/>
            <a:ext cx="580390" cy="88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402205" y="885825"/>
            <a:ext cx="167576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Argument2</a:t>
            </a:r>
            <a:endParaRPr lang="en-US" altLang="zh-CN" sz="2800">
              <a:solidFill>
                <a:srgbClr val="FF0000"/>
              </a:solidFill>
              <a:latin typeface="Bubblegum Sans" panose="02000506000000020004" charset="0"/>
              <a:cs typeface="Bubblegum Sans" panose="02000506000000020004" charset="0"/>
            </a:endParaRPr>
          </a:p>
        </p:txBody>
      </p:sp>
      <p:cxnSp>
        <p:nvCxnSpPr>
          <p:cNvPr id="37" name="直接箭头连接符 36"/>
          <p:cNvCxnSpPr>
            <a:endCxn id="38" idx="1"/>
          </p:cNvCxnSpPr>
          <p:nvPr/>
        </p:nvCxnSpPr>
        <p:spPr>
          <a:xfrm>
            <a:off x="6567170" y="4065905"/>
            <a:ext cx="915035" cy="4660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7482205" y="4271010"/>
            <a:ext cx="1675765" cy="521970"/>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p>
            <a:r>
              <a:rPr lang="en-US" altLang="zh-CN" sz="2800">
                <a:solidFill>
                  <a:srgbClr val="FF0000"/>
                </a:solidFill>
                <a:latin typeface="Bubblegum Sans" panose="02000506000000020004" charset="0"/>
                <a:cs typeface="Bubblegum Sans" panose="02000506000000020004" charset="0"/>
              </a:rPr>
              <a:t>Argument3</a:t>
            </a:r>
            <a:endParaRPr lang="en-US" altLang="zh-CN" sz="2800">
              <a:solidFill>
                <a:srgbClr val="FF0000"/>
              </a:solidFill>
              <a:latin typeface="Bubblegum Sans" panose="02000506000000020004" charset="0"/>
              <a:cs typeface="Bubblegum Sans" panose="02000506000000020004" charset="0"/>
            </a:endParaRPr>
          </a:p>
        </p:txBody>
      </p:sp>
      <p:sp>
        <p:nvSpPr>
          <p:cNvPr id="2" name="文本框 1"/>
          <p:cNvSpPr txBox="1"/>
          <p:nvPr/>
        </p:nvSpPr>
        <p:spPr>
          <a:xfrm>
            <a:off x="0" y="5120005"/>
            <a:ext cx="3577590" cy="1568450"/>
          </a:xfrm>
          <a:prstGeom prst="rect">
            <a:avLst/>
          </a:prstGeom>
          <a:solidFill>
            <a:schemeClr val="bg1"/>
          </a:solidFill>
          <a:ln w="38100">
            <a:solidFill>
              <a:srgbClr val="FF0000"/>
            </a:solidFill>
            <a:prstDash val="sysDash"/>
          </a:ln>
        </p:spPr>
        <p:txBody>
          <a:bodyPr wrap="square" rtlCol="0">
            <a:spAutoFit/>
          </a:bodyPr>
          <a:p>
            <a:pPr>
              <a:lnSpc>
                <a:spcPct val="100000"/>
              </a:lnSpc>
            </a:pPr>
            <a:r>
              <a:rPr lang="en-US" altLang="zh-CN" sz="3200">
                <a:latin typeface="Bubblegum Sans" panose="02000506000000020004" charset="0"/>
                <a:cs typeface="Bubblegum Sans" panose="02000506000000020004" charset="0"/>
              </a:rPr>
              <a:t>...</a:t>
            </a:r>
            <a:r>
              <a:rPr lang="en-US" altLang="zh-CN" sz="3200">
                <a:solidFill>
                  <a:srgbClr val="FF0000"/>
                </a:solidFill>
                <a:latin typeface="Bubblegum Sans" panose="02000506000000020004" charset="0"/>
                <a:cs typeface="Bubblegum Sans" panose="02000506000000020004" charset="0"/>
              </a:rPr>
              <a:t>has already made</a:t>
            </a:r>
            <a:r>
              <a:rPr lang="en-US" altLang="zh-CN" sz="3200">
                <a:latin typeface="Bubblegum Sans" panose="02000506000000020004" charset="0"/>
                <a:cs typeface="Bubblegum Sans" panose="02000506000000020004" charset="0"/>
              </a:rPr>
              <a:t> a difference in the fight against world hunger.</a:t>
            </a:r>
            <a:endParaRPr lang="en-US" altLang="zh-CN" sz="3200">
              <a:latin typeface="Bubblegum Sans" panose="02000506000000020004" charset="0"/>
              <a:cs typeface="Bubblegum Sans" panose="02000506000000020004" charset="0"/>
            </a:endParaRPr>
          </a:p>
        </p:txBody>
      </p:sp>
      <p:sp>
        <p:nvSpPr>
          <p:cNvPr id="3" name="文本框 2"/>
          <p:cNvSpPr txBox="1"/>
          <p:nvPr/>
        </p:nvSpPr>
        <p:spPr>
          <a:xfrm>
            <a:off x="2795905" y="1361440"/>
            <a:ext cx="4441190" cy="1568450"/>
          </a:xfrm>
          <a:prstGeom prst="rect">
            <a:avLst/>
          </a:prstGeom>
          <a:solidFill>
            <a:schemeClr val="bg1"/>
          </a:solidFill>
          <a:ln w="38100">
            <a:solidFill>
              <a:srgbClr val="FF0000"/>
            </a:solidFill>
            <a:prstDash val="sysDash"/>
          </a:ln>
        </p:spPr>
        <p:txBody>
          <a:bodyPr wrap="square" rtlCol="0">
            <a:spAutoFit/>
          </a:bodyPr>
          <a:p>
            <a:pPr>
              <a:lnSpc>
                <a:spcPct val="100000"/>
              </a:lnSpc>
            </a:pPr>
            <a:r>
              <a:rPr lang="en-US" altLang="zh-CN" sz="3200">
                <a:latin typeface="Bubblegum Sans" panose="02000506000000020004" charset="0"/>
                <a:cs typeface="Bubblegum Sans" panose="02000506000000020004" charset="0"/>
              </a:rPr>
              <a:t>...</a:t>
            </a:r>
            <a:r>
              <a:rPr lang="en-US" altLang="zh-CN" sz="3200">
                <a:solidFill>
                  <a:srgbClr val="FF0000"/>
                </a:solidFill>
                <a:latin typeface="Bubblegum Sans" panose="02000506000000020004" charset="0"/>
                <a:cs typeface="Bubblegum Sans" panose="02000506000000020004" charset="0"/>
              </a:rPr>
              <a:t>has already promoted</a:t>
            </a:r>
            <a:r>
              <a:rPr lang="en-US" altLang="zh-CN" sz="3200">
                <a:latin typeface="Bubblegum Sans" panose="02000506000000020004" charset="0"/>
                <a:cs typeface="Bubblegum Sans" panose="02000506000000020004" charset="0"/>
              </a:rPr>
              <a:t> technological improvements that benefit us all.</a:t>
            </a:r>
            <a:endParaRPr lang="en-US" altLang="zh-CN" sz="3200">
              <a:latin typeface="Bubblegum Sans" panose="02000506000000020004" charset="0"/>
              <a:cs typeface="Bubblegum Sans" panose="02000506000000020004" charset="0"/>
            </a:endParaRPr>
          </a:p>
        </p:txBody>
      </p:sp>
      <p:sp>
        <p:nvSpPr>
          <p:cNvPr id="10" name="文本框 9"/>
          <p:cNvSpPr txBox="1"/>
          <p:nvPr/>
        </p:nvSpPr>
        <p:spPr>
          <a:xfrm>
            <a:off x="7376160" y="4777105"/>
            <a:ext cx="4441190" cy="2061210"/>
          </a:xfrm>
          <a:prstGeom prst="rect">
            <a:avLst/>
          </a:prstGeom>
          <a:solidFill>
            <a:schemeClr val="bg1"/>
          </a:solidFill>
          <a:ln w="38100">
            <a:solidFill>
              <a:srgbClr val="FF0000"/>
            </a:solidFill>
            <a:prstDash val="sysDash"/>
          </a:ln>
        </p:spPr>
        <p:txBody>
          <a:bodyPr wrap="square" rtlCol="0">
            <a:spAutoFit/>
          </a:bodyPr>
          <a:p>
            <a:pPr>
              <a:lnSpc>
                <a:spcPct val="100000"/>
              </a:lnSpc>
            </a:pPr>
            <a:r>
              <a:rPr lang="en-US" altLang="zh-CN" sz="3200">
                <a:latin typeface="Bubblegum Sans" panose="02000506000000020004" charset="0"/>
                <a:cs typeface="Bubblegum Sans" panose="02000506000000020004" charset="0"/>
              </a:rPr>
              <a:t>...</a:t>
            </a:r>
            <a:r>
              <a:rPr lang="en-US" altLang="zh-CN" sz="3200">
                <a:solidFill>
                  <a:srgbClr val="FF0000"/>
                </a:solidFill>
                <a:latin typeface="Bubblegum Sans" panose="02000506000000020004" charset="0"/>
                <a:cs typeface="Bubblegum Sans" panose="02000506000000020004" charset="0"/>
              </a:rPr>
              <a:t>has helped</a:t>
            </a:r>
            <a:r>
              <a:rPr lang="en-US" altLang="zh-CN" sz="3200">
                <a:latin typeface="Bubblegum Sans" panose="02000506000000020004" charset="0"/>
                <a:cs typeface="Bubblegum Sans" panose="02000506000000020004" charset="0"/>
              </a:rPr>
              <a:t> people to think about the world’s problems and even to find ways to solve them.</a:t>
            </a:r>
            <a:endParaRPr lang="en-US" altLang="zh-CN" sz="3200">
              <a:latin typeface="Bubblegum Sans" panose="02000506000000020004" charset="0"/>
              <a:cs typeface="Bubblegum Sans" panose="020005060000000200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par>
                          <p:cTn id="54" fill="hold">
                            <p:stCondLst>
                              <p:cond delay="1500"/>
                            </p:stCondLst>
                            <p:childTnLst>
                              <p:par>
                                <p:cTn id="55" presetID="1"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par>
                          <p:cTn id="60" fill="hold">
                            <p:stCondLst>
                              <p:cond delay="1500"/>
                            </p:stCondLst>
                            <p:childTnLst>
                              <p:par>
                                <p:cTn id="61" presetID="2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28"/>
                                        </p:tgtEl>
                                        <p:attrNameLst>
                                          <p:attrName>style.visibility</p:attrName>
                                        </p:attrNameLst>
                                      </p:cBhvr>
                                      <p:to>
                                        <p:strVal val="visible"/>
                                      </p:to>
                                    </p:set>
                                    <p:anim calcmode="discrete" valueType="clr">
                                      <p:cBhvr override="childStyle">
                                        <p:cTn id="68"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8"/>
                                        </p:tgtEl>
                                        <p:attrNameLst>
                                          <p:attrName>fillcolor</p:attrName>
                                        </p:attrNameLst>
                                      </p:cBhvr>
                                      <p:tavLst>
                                        <p:tav tm="0">
                                          <p:val>
                                            <p:clrVal>
                                              <a:schemeClr val="accent2"/>
                                            </p:clrVal>
                                          </p:val>
                                        </p:tav>
                                        <p:tav tm="50000">
                                          <p:val>
                                            <p:clrVal>
                                              <a:schemeClr val="hlink"/>
                                            </p:clrVal>
                                          </p:val>
                                        </p:tav>
                                      </p:tavLst>
                                    </p:anim>
                                    <p:set>
                                      <p:cBhvr>
                                        <p:cTn id="70"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28" grpId="0" animBg="1"/>
      <p:bldP spid="28" grpId="1" animBg="1"/>
      <p:bldP spid="34" grpId="0" bldLvl="0" animBg="1"/>
      <p:bldP spid="36" grpId="0" bldLvl="0" animBg="1"/>
      <p:bldP spid="38" grpId="0" bldLvl="0" animBg="1"/>
      <p:bldP spid="2" grpId="0" animBg="1"/>
      <p:bldP spid="2" grpId="1" animBg="1"/>
      <p:bldP spid="3" grpId="0" animBg="1"/>
      <p:bldP spid="3"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文本框 53"/>
          <p:cNvSpPr txBox="1"/>
          <p:nvPr/>
        </p:nvSpPr>
        <p:spPr>
          <a:xfrm>
            <a:off x="7940675" y="4342765"/>
            <a:ext cx="3827780" cy="119888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rPr>
              <a:t>proper conjunctions</a:t>
            </a:r>
            <a:endParaRPr lang="en-US" altLang="zh-CN" sz="3600">
              <a:solidFill>
                <a:srgbClr val="FF0000"/>
              </a:solidFill>
              <a:latin typeface="Bubblegum Sans" panose="02000506000000020004" charset="0"/>
              <a:cs typeface="Bubblegum Sans" panose="02000506000000020004" charset="0"/>
            </a:endParaRPr>
          </a:p>
          <a:p>
            <a:pPr algn="ctr"/>
            <a:r>
              <a:rPr lang="en-US" altLang="zh-CN" sz="3600">
                <a:solidFill>
                  <a:srgbClr val="FF0000"/>
                </a:solidFill>
                <a:latin typeface="Bubblegum Sans" panose="02000506000000020004" charset="0"/>
                <a:cs typeface="Bubblegum Sans" panose="02000506000000020004" charset="0"/>
              </a:rPr>
              <a:t>(logical words)</a:t>
            </a:r>
            <a:endParaRPr lang="en-US" altLang="zh-CN" sz="3600">
              <a:solidFill>
                <a:srgbClr val="FF0000"/>
              </a:solidFill>
              <a:latin typeface="Bubblegum Sans" panose="02000506000000020004" charset="0"/>
              <a:cs typeface="Bubblegum Sans" panose="02000506000000020004" charset="0"/>
            </a:endParaRPr>
          </a:p>
        </p:txBody>
      </p:sp>
      <p:pic>
        <p:nvPicPr>
          <p:cNvPr id="5" name="图片 4" descr="捕获"/>
          <p:cNvPicPr>
            <a:picLocks noChangeAspect="1"/>
          </p:cNvPicPr>
          <p:nvPr/>
        </p:nvPicPr>
        <p:blipFill>
          <a:blip r:embed="rId1"/>
          <a:srcRect t="3313"/>
          <a:stretch>
            <a:fillRect/>
          </a:stretch>
        </p:blipFill>
        <p:spPr>
          <a:xfrm>
            <a:off x="1953895" y="0"/>
            <a:ext cx="5356860" cy="6852920"/>
          </a:xfrm>
          <a:prstGeom prst="rect">
            <a:avLst/>
          </a:prstGeom>
        </p:spPr>
      </p:pic>
      <p:sp>
        <p:nvSpPr>
          <p:cNvPr id="6" name="文本框 5"/>
          <p:cNvSpPr txBox="1"/>
          <p:nvPr/>
        </p:nvSpPr>
        <p:spPr>
          <a:xfrm>
            <a:off x="7633335" y="125095"/>
            <a:ext cx="4228465" cy="1568450"/>
          </a:xfrm>
          <a:prstGeom prst="rect">
            <a:avLst/>
          </a:prstGeom>
          <a:noFill/>
        </p:spPr>
        <p:txBody>
          <a:bodyPr wrap="square" rtlCol="0">
            <a:spAutoFit/>
          </a:bodyPr>
          <a:p>
            <a:r>
              <a:rPr lang="en-US" altLang="zh-CN" sz="3200">
                <a:solidFill>
                  <a:schemeClr val="tx1"/>
                </a:solidFill>
                <a:latin typeface="Bubblegum Sans" panose="02000506000000020004" charset="0"/>
                <a:cs typeface="Bubblegum Sans" panose="02000506000000020004" charset="0"/>
              </a:rPr>
              <a:t>3.Do you think it is a good and persuasive argumentative essay? Why?</a:t>
            </a:r>
            <a:endParaRPr lang="en-US" altLang="zh-CN" sz="3200">
              <a:solidFill>
                <a:schemeClr val="tx1"/>
              </a:solidFill>
              <a:latin typeface="Bubblegum Sans" panose="02000506000000020004" charset="0"/>
              <a:cs typeface="Bubblegum Sans" panose="02000506000000020004" charset="0"/>
            </a:endParaRPr>
          </a:p>
        </p:txBody>
      </p:sp>
      <p:sp>
        <p:nvSpPr>
          <p:cNvPr id="8" name="圆角矩形 7"/>
          <p:cNvSpPr/>
          <p:nvPr/>
        </p:nvSpPr>
        <p:spPr>
          <a:xfrm>
            <a:off x="2075815" y="2562225"/>
            <a:ext cx="2519045" cy="189738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4605655" y="5718810"/>
            <a:ext cx="2726690" cy="10325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连接符 17"/>
          <p:cNvCxnSpPr/>
          <p:nvPr/>
        </p:nvCxnSpPr>
        <p:spPr>
          <a:xfrm>
            <a:off x="4668520" y="809625"/>
            <a:ext cx="0" cy="379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61225" y="809625"/>
            <a:ext cx="3810" cy="48050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657090" y="809625"/>
            <a:ext cx="2630170" cy="107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38045" y="4570095"/>
            <a:ext cx="2522855" cy="23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49475" y="6727825"/>
            <a:ext cx="2434590" cy="29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57395" y="5659120"/>
            <a:ext cx="4445" cy="10687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523740" y="5614035"/>
            <a:ext cx="2752090" cy="22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71065" y="4604385"/>
            <a:ext cx="3810" cy="2123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174875" y="4771390"/>
            <a:ext cx="2383155" cy="215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178685" y="4948555"/>
            <a:ext cx="222440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98365" y="1021080"/>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717415" y="1191260"/>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2650" y="3877945"/>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692015" y="4044315"/>
            <a:ext cx="254508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691380" y="4216400"/>
            <a:ext cx="170878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04825" y="4225925"/>
            <a:ext cx="1630680" cy="676910"/>
            <a:chOff x="795" y="6655"/>
            <a:chExt cx="2568" cy="1066"/>
          </a:xfrm>
        </p:grpSpPr>
        <p:sp>
          <p:nvSpPr>
            <p:cNvPr id="11" name="圆角矩形标注 10"/>
            <p:cNvSpPr/>
            <p:nvPr/>
          </p:nvSpPr>
          <p:spPr>
            <a:xfrm>
              <a:off x="795" y="6655"/>
              <a:ext cx="2273" cy="1066"/>
            </a:xfrm>
            <a:prstGeom prst="wedgeRoundRectCallout">
              <a:avLst>
                <a:gd name="adj1" fmla="val 64204"/>
                <a:gd name="adj2" fmla="val 16850"/>
                <a:gd name="adj3" fmla="val 16667"/>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文本框 12"/>
            <p:cNvSpPr txBox="1"/>
            <p:nvPr/>
          </p:nvSpPr>
          <p:spPr>
            <a:xfrm>
              <a:off x="885" y="6713"/>
              <a:ext cx="2479" cy="919"/>
            </a:xfrm>
            <a:prstGeom prst="rect">
              <a:avLst/>
            </a:prstGeom>
            <a:noFill/>
          </p:spPr>
          <p:txBody>
            <a:bodyPr wrap="square" rtlCol="0">
              <a:spAutoFit/>
            </a:bodyPr>
            <a:p>
              <a:r>
                <a:rPr lang="en-US" altLang="zh-CN" sz="3200"/>
                <a:t>Firstly</a:t>
              </a:r>
              <a:endParaRPr lang="en-US" altLang="zh-CN" sz="3200"/>
            </a:p>
          </p:txBody>
        </p:sp>
      </p:grpSp>
      <p:grpSp>
        <p:nvGrpSpPr>
          <p:cNvPr id="15" name="组合 14"/>
          <p:cNvGrpSpPr/>
          <p:nvPr/>
        </p:nvGrpSpPr>
        <p:grpSpPr>
          <a:xfrm>
            <a:off x="2624455" y="570865"/>
            <a:ext cx="1984097" cy="676910"/>
            <a:chOff x="795" y="6655"/>
            <a:chExt cx="2479" cy="1066"/>
          </a:xfrm>
        </p:grpSpPr>
        <p:sp>
          <p:nvSpPr>
            <p:cNvPr id="16" name="圆角矩形标注 15"/>
            <p:cNvSpPr/>
            <p:nvPr/>
          </p:nvSpPr>
          <p:spPr>
            <a:xfrm>
              <a:off x="795" y="6655"/>
              <a:ext cx="2273" cy="1066"/>
            </a:xfrm>
            <a:prstGeom prst="wedgeRoundRectCallout">
              <a:avLst>
                <a:gd name="adj1" fmla="val 64204"/>
                <a:gd name="adj2" fmla="val 16850"/>
                <a:gd name="adj3" fmla="val 16667"/>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7" name="文本框 16"/>
            <p:cNvSpPr txBox="1"/>
            <p:nvPr/>
          </p:nvSpPr>
          <p:spPr>
            <a:xfrm>
              <a:off x="795" y="6713"/>
              <a:ext cx="2479" cy="919"/>
            </a:xfrm>
            <a:prstGeom prst="rect">
              <a:avLst/>
            </a:prstGeom>
            <a:noFill/>
          </p:spPr>
          <p:txBody>
            <a:bodyPr wrap="square" rtlCol="0">
              <a:spAutoFit/>
            </a:bodyPr>
            <a:p>
              <a:r>
                <a:rPr lang="en-US" altLang="zh-CN" sz="3200"/>
                <a:t>Secondly</a:t>
              </a:r>
              <a:endParaRPr lang="en-US" altLang="zh-CN" sz="3200"/>
            </a:p>
          </p:txBody>
        </p:sp>
      </p:grpSp>
      <p:grpSp>
        <p:nvGrpSpPr>
          <p:cNvPr id="26" name="组合 25"/>
          <p:cNvGrpSpPr/>
          <p:nvPr/>
        </p:nvGrpSpPr>
        <p:grpSpPr>
          <a:xfrm>
            <a:off x="5306695" y="3099183"/>
            <a:ext cx="1631315" cy="583661"/>
            <a:chOff x="795" y="6545"/>
            <a:chExt cx="2569" cy="1341"/>
          </a:xfrm>
        </p:grpSpPr>
        <p:sp>
          <p:nvSpPr>
            <p:cNvPr id="27" name="圆角矩形标注 26"/>
            <p:cNvSpPr/>
            <p:nvPr/>
          </p:nvSpPr>
          <p:spPr>
            <a:xfrm>
              <a:off x="795" y="6655"/>
              <a:ext cx="2273" cy="1066"/>
            </a:xfrm>
            <a:prstGeom prst="wedgeRoundRectCallout">
              <a:avLst>
                <a:gd name="adj1" fmla="val -65618"/>
                <a:gd name="adj2" fmla="val 59380"/>
                <a:gd name="adj3" fmla="val 16667"/>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3" name="文本框 32"/>
            <p:cNvSpPr txBox="1"/>
            <p:nvPr/>
          </p:nvSpPr>
          <p:spPr>
            <a:xfrm>
              <a:off x="885" y="6545"/>
              <a:ext cx="2479" cy="1341"/>
            </a:xfrm>
            <a:prstGeom prst="rect">
              <a:avLst/>
            </a:prstGeom>
            <a:noFill/>
          </p:spPr>
          <p:txBody>
            <a:bodyPr wrap="square" rtlCol="0">
              <a:spAutoFit/>
            </a:bodyPr>
            <a:p>
              <a:r>
                <a:rPr lang="en-US" altLang="zh-CN" sz="3200"/>
                <a:t>Finally</a:t>
              </a:r>
              <a:endParaRPr lang="en-US" altLang="zh-CN" sz="3200"/>
            </a:p>
          </p:txBody>
        </p:sp>
      </p:grpSp>
      <p:sp>
        <p:nvSpPr>
          <p:cNvPr id="40" name="文本框 39"/>
          <p:cNvSpPr txBox="1"/>
          <p:nvPr/>
        </p:nvSpPr>
        <p:spPr>
          <a:xfrm>
            <a:off x="3061335" y="2828925"/>
            <a:ext cx="912495"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some</a:t>
            </a:r>
            <a:endParaRPr lang="en-US" altLang="zh-CN" sz="2800">
              <a:solidFill>
                <a:srgbClr val="FF0000"/>
              </a:solidFill>
              <a:latin typeface="Barlow Condensed" panose="00000506000000000000" charset="0"/>
              <a:cs typeface="Barlow Condensed" panose="00000506000000000000" charset="0"/>
            </a:endParaRPr>
          </a:p>
        </p:txBody>
      </p:sp>
      <p:sp>
        <p:nvSpPr>
          <p:cNvPr id="42" name="文本框 41"/>
          <p:cNvSpPr txBox="1"/>
          <p:nvPr/>
        </p:nvSpPr>
        <p:spPr>
          <a:xfrm>
            <a:off x="2178685" y="3693160"/>
            <a:ext cx="1068070"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others</a:t>
            </a:r>
            <a:endParaRPr lang="en-US" altLang="zh-CN" sz="2800">
              <a:solidFill>
                <a:srgbClr val="FF0000"/>
              </a:solidFill>
              <a:latin typeface="Barlow Condensed" panose="00000506000000000000" charset="0"/>
              <a:cs typeface="Barlow Condensed" panose="00000506000000000000" charset="0"/>
            </a:endParaRPr>
          </a:p>
        </p:txBody>
      </p:sp>
      <p:sp>
        <p:nvSpPr>
          <p:cNvPr id="43" name="文本框 42"/>
          <p:cNvSpPr txBox="1"/>
          <p:nvPr/>
        </p:nvSpPr>
        <p:spPr>
          <a:xfrm>
            <a:off x="2180590" y="5113655"/>
            <a:ext cx="912495"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Then </a:t>
            </a:r>
            <a:endParaRPr lang="en-US" altLang="zh-CN" sz="2800">
              <a:solidFill>
                <a:srgbClr val="FF0000"/>
              </a:solidFill>
              <a:latin typeface="Barlow Condensed" panose="00000506000000000000" charset="0"/>
              <a:cs typeface="Barlow Condensed" panose="00000506000000000000" charset="0"/>
            </a:endParaRPr>
          </a:p>
        </p:txBody>
      </p:sp>
      <p:sp>
        <p:nvSpPr>
          <p:cNvPr id="44" name="文本框 43"/>
          <p:cNvSpPr txBox="1"/>
          <p:nvPr/>
        </p:nvSpPr>
        <p:spPr>
          <a:xfrm>
            <a:off x="2185670" y="5645785"/>
            <a:ext cx="912495"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After </a:t>
            </a:r>
            <a:endParaRPr lang="en-US" altLang="zh-CN" sz="2800">
              <a:solidFill>
                <a:srgbClr val="FF0000"/>
              </a:solidFill>
              <a:latin typeface="Barlow Condensed" panose="00000506000000000000" charset="0"/>
              <a:cs typeface="Barlow Condensed" panose="00000506000000000000" charset="0"/>
            </a:endParaRPr>
          </a:p>
        </p:txBody>
      </p:sp>
      <p:sp>
        <p:nvSpPr>
          <p:cNvPr id="45" name="文本框 44"/>
          <p:cNvSpPr txBox="1"/>
          <p:nvPr/>
        </p:nvSpPr>
        <p:spPr>
          <a:xfrm>
            <a:off x="3114040" y="5921375"/>
            <a:ext cx="1475740"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As a result </a:t>
            </a:r>
            <a:endParaRPr lang="en-US" altLang="zh-CN" sz="2800">
              <a:solidFill>
                <a:srgbClr val="FF0000"/>
              </a:solidFill>
              <a:latin typeface="Barlow Condensed" panose="00000506000000000000" charset="0"/>
              <a:cs typeface="Barlow Condensed" panose="00000506000000000000" charset="0"/>
            </a:endParaRPr>
          </a:p>
        </p:txBody>
      </p:sp>
      <p:sp>
        <p:nvSpPr>
          <p:cNvPr id="46" name="文本框 45"/>
          <p:cNvSpPr txBox="1"/>
          <p:nvPr/>
        </p:nvSpPr>
        <p:spPr>
          <a:xfrm>
            <a:off x="5473700" y="1361440"/>
            <a:ext cx="1787525"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For example </a:t>
            </a:r>
            <a:endParaRPr lang="en-US" altLang="zh-CN" sz="2800">
              <a:solidFill>
                <a:srgbClr val="FF0000"/>
              </a:solidFill>
              <a:latin typeface="Barlow Condensed" panose="00000506000000000000" charset="0"/>
              <a:cs typeface="Barlow Condensed" panose="00000506000000000000" charset="0"/>
            </a:endParaRPr>
          </a:p>
        </p:txBody>
      </p:sp>
      <p:sp>
        <p:nvSpPr>
          <p:cNvPr id="47" name="文本框 46"/>
          <p:cNvSpPr txBox="1"/>
          <p:nvPr/>
        </p:nvSpPr>
        <p:spPr>
          <a:xfrm>
            <a:off x="5672455" y="1957070"/>
            <a:ext cx="912495"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also</a:t>
            </a:r>
            <a:endParaRPr lang="en-US" altLang="zh-CN" sz="2800">
              <a:solidFill>
                <a:srgbClr val="FF0000"/>
              </a:solidFill>
              <a:latin typeface="Barlow Condensed" panose="00000506000000000000" charset="0"/>
              <a:cs typeface="Barlow Condensed" panose="00000506000000000000" charset="0"/>
            </a:endParaRPr>
          </a:p>
        </p:txBody>
      </p:sp>
      <p:sp>
        <p:nvSpPr>
          <p:cNvPr id="48" name="文本框 47"/>
          <p:cNvSpPr txBox="1"/>
          <p:nvPr/>
        </p:nvSpPr>
        <p:spPr>
          <a:xfrm>
            <a:off x="5911215" y="2527935"/>
            <a:ext cx="912495"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Today</a:t>
            </a:r>
            <a:endParaRPr lang="en-US" altLang="zh-CN" sz="2800">
              <a:solidFill>
                <a:srgbClr val="FF0000"/>
              </a:solidFill>
              <a:latin typeface="Barlow Condensed" panose="00000506000000000000" charset="0"/>
              <a:cs typeface="Barlow Condensed" panose="00000506000000000000" charset="0"/>
            </a:endParaRPr>
          </a:p>
        </p:txBody>
      </p:sp>
      <p:sp>
        <p:nvSpPr>
          <p:cNvPr id="49" name="文本框 48"/>
          <p:cNvSpPr txBox="1"/>
          <p:nvPr/>
        </p:nvSpPr>
        <p:spPr>
          <a:xfrm>
            <a:off x="5089525" y="4265295"/>
            <a:ext cx="1496060"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In order to</a:t>
            </a:r>
            <a:endParaRPr lang="en-US" altLang="zh-CN" sz="2800">
              <a:solidFill>
                <a:srgbClr val="FF0000"/>
              </a:solidFill>
              <a:latin typeface="Barlow Condensed" panose="00000506000000000000" charset="0"/>
              <a:cs typeface="Barlow Condensed" panose="00000506000000000000" charset="0"/>
            </a:endParaRPr>
          </a:p>
        </p:txBody>
      </p:sp>
      <p:sp>
        <p:nvSpPr>
          <p:cNvPr id="50" name="文本框 49"/>
          <p:cNvSpPr txBox="1"/>
          <p:nvPr/>
        </p:nvSpPr>
        <p:spPr>
          <a:xfrm>
            <a:off x="5401945" y="4939665"/>
            <a:ext cx="1835150" cy="521970"/>
          </a:xfrm>
          <a:prstGeom prst="rect">
            <a:avLst/>
          </a:prstGeom>
          <a:solidFill>
            <a:schemeClr val="bg1"/>
          </a:solidFill>
          <a:ln>
            <a:solidFill>
              <a:srgbClr val="C00000"/>
            </a:solidFill>
          </a:ln>
        </p:spPr>
        <p:txBody>
          <a:bodyPr wrap="square" rtlCol="0">
            <a:spAutoFit/>
          </a:bodyPr>
          <a:p>
            <a:pPr algn="ctr"/>
            <a:r>
              <a:rPr lang="en-US" altLang="zh-CN" sz="2800">
                <a:solidFill>
                  <a:srgbClr val="FF0000"/>
                </a:solidFill>
                <a:latin typeface="Barlow Condensed" panose="00000506000000000000" charset="0"/>
                <a:cs typeface="Barlow Condensed" panose="00000506000000000000" charset="0"/>
              </a:rPr>
              <a:t>In the future</a:t>
            </a:r>
            <a:endParaRPr lang="en-US" altLang="zh-CN" sz="2800">
              <a:solidFill>
                <a:srgbClr val="FF0000"/>
              </a:solidFill>
              <a:latin typeface="Barlow Condensed" panose="00000506000000000000" charset="0"/>
              <a:cs typeface="Barlow Condensed" panose="00000506000000000000" charset="0"/>
            </a:endParaRPr>
          </a:p>
        </p:txBody>
      </p:sp>
      <p:sp>
        <p:nvSpPr>
          <p:cNvPr id="52" name="文本框 51"/>
          <p:cNvSpPr txBox="1"/>
          <p:nvPr/>
        </p:nvSpPr>
        <p:spPr>
          <a:xfrm>
            <a:off x="7940675" y="2077085"/>
            <a:ext cx="382778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rPr>
              <a:t> clear structure</a:t>
            </a:r>
            <a:endParaRPr lang="en-US" altLang="zh-CN" sz="3600">
              <a:solidFill>
                <a:srgbClr val="FF0000"/>
              </a:solidFill>
              <a:latin typeface="Bubblegum Sans" panose="02000506000000020004" charset="0"/>
              <a:cs typeface="Bubblegum Sans" panose="02000506000000020004" charset="0"/>
            </a:endParaRPr>
          </a:p>
        </p:txBody>
      </p:sp>
      <p:sp>
        <p:nvSpPr>
          <p:cNvPr id="51" name="文本框 50"/>
          <p:cNvSpPr txBox="1"/>
          <p:nvPr/>
        </p:nvSpPr>
        <p:spPr>
          <a:xfrm>
            <a:off x="7633335" y="1641475"/>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Advantage1</a:t>
            </a:r>
            <a:endParaRPr lang="en-US" altLang="zh-CN" sz="2800">
              <a:solidFill>
                <a:schemeClr val="bg1"/>
              </a:solidFill>
              <a:latin typeface="Bubblegum Sans" panose="02000506000000020004" charset="0"/>
              <a:cs typeface="Bubblegum Sans" panose="02000506000000020004" charset="0"/>
            </a:endParaRPr>
          </a:p>
        </p:txBody>
      </p:sp>
      <p:grpSp>
        <p:nvGrpSpPr>
          <p:cNvPr id="35" name="组合 34"/>
          <p:cNvGrpSpPr/>
          <p:nvPr/>
        </p:nvGrpSpPr>
        <p:grpSpPr>
          <a:xfrm>
            <a:off x="3494992" y="4988787"/>
            <a:ext cx="1906348" cy="583609"/>
            <a:chOff x="725" y="6515"/>
            <a:chExt cx="1762" cy="1297"/>
          </a:xfrm>
        </p:grpSpPr>
        <p:sp>
          <p:nvSpPr>
            <p:cNvPr id="37" name="圆角矩形标注 36"/>
            <p:cNvSpPr/>
            <p:nvPr/>
          </p:nvSpPr>
          <p:spPr>
            <a:xfrm>
              <a:off x="795" y="6655"/>
              <a:ext cx="1670" cy="1065"/>
            </a:xfrm>
            <a:prstGeom prst="wedgeRoundRectCallout">
              <a:avLst>
                <a:gd name="adj1" fmla="val 21126"/>
                <a:gd name="adj2" fmla="val 118077"/>
                <a:gd name="adj3" fmla="val 16667"/>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9" name="文本框 38"/>
            <p:cNvSpPr txBox="1"/>
            <p:nvPr/>
          </p:nvSpPr>
          <p:spPr>
            <a:xfrm>
              <a:off x="725" y="6515"/>
              <a:ext cx="1762" cy="1297"/>
            </a:xfrm>
            <a:prstGeom prst="rect">
              <a:avLst/>
            </a:prstGeom>
            <a:noFill/>
          </p:spPr>
          <p:txBody>
            <a:bodyPr wrap="square" rtlCol="0">
              <a:spAutoFit/>
            </a:bodyPr>
            <a:p>
              <a:r>
                <a:rPr lang="en-US" altLang="zh-CN" sz="3200"/>
                <a:t>In closing</a:t>
              </a:r>
              <a:endParaRPr lang="en-US" altLang="zh-CN" sz="3200"/>
            </a:p>
          </p:txBody>
        </p:sp>
      </p:grpSp>
      <p:sp>
        <p:nvSpPr>
          <p:cNvPr id="56" name="文本框 55"/>
          <p:cNvSpPr txBox="1"/>
          <p:nvPr/>
        </p:nvSpPr>
        <p:spPr>
          <a:xfrm>
            <a:off x="7670165" y="3901440"/>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Advantage3</a:t>
            </a:r>
            <a:endParaRPr lang="en-US" altLang="zh-CN" sz="2800">
              <a:solidFill>
                <a:schemeClr val="bg1"/>
              </a:solidFill>
              <a:latin typeface="Bubblegum Sans" panose="02000506000000020004" charset="0"/>
              <a:cs typeface="Bubblegum Sans" panose="02000506000000020004" charset="0"/>
            </a:endParaRPr>
          </a:p>
        </p:txBody>
      </p:sp>
      <p:sp>
        <p:nvSpPr>
          <p:cNvPr id="57" name="文本框 56"/>
          <p:cNvSpPr txBox="1"/>
          <p:nvPr/>
        </p:nvSpPr>
        <p:spPr>
          <a:xfrm>
            <a:off x="7940675" y="3201035"/>
            <a:ext cx="382778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algn="ctr"/>
            <a:r>
              <a:rPr lang="en-US" altLang="zh-CN" sz="3600">
                <a:solidFill>
                  <a:srgbClr val="FF0000"/>
                </a:solidFill>
                <a:latin typeface="Bubblegum Sans" panose="02000506000000020004" charset="0"/>
                <a:cs typeface="Bubblegum Sans" panose="02000506000000020004" charset="0"/>
              </a:rPr>
              <a:t>parallel sentences</a:t>
            </a:r>
            <a:endParaRPr lang="en-US" altLang="zh-CN" sz="3600">
              <a:solidFill>
                <a:srgbClr val="FF0000"/>
              </a:solidFill>
              <a:latin typeface="Bubblegum Sans" panose="02000506000000020004" charset="0"/>
              <a:cs typeface="Bubblegum Sans" panose="02000506000000020004" charset="0"/>
            </a:endParaRPr>
          </a:p>
        </p:txBody>
      </p:sp>
      <p:sp>
        <p:nvSpPr>
          <p:cNvPr id="58" name="文本框 57"/>
          <p:cNvSpPr txBox="1"/>
          <p:nvPr/>
        </p:nvSpPr>
        <p:spPr>
          <a:xfrm>
            <a:off x="7670165" y="2764155"/>
            <a:ext cx="1875155" cy="521970"/>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p>
            <a:r>
              <a:rPr lang="en-US" altLang="zh-CN" sz="2800">
                <a:solidFill>
                  <a:schemeClr val="bg1"/>
                </a:solidFill>
                <a:latin typeface="Bubblegum Sans" panose="02000506000000020004" charset="0"/>
                <a:cs typeface="Bubblegum Sans" panose="02000506000000020004" charset="0"/>
              </a:rPr>
              <a:t>Advantage2</a:t>
            </a:r>
            <a:endParaRPr lang="en-US" altLang="zh-CN" sz="2800">
              <a:solidFill>
                <a:schemeClr val="bg1"/>
              </a:solidFill>
              <a:latin typeface="Bubblegum Sans" panose="02000506000000020004" charset="0"/>
              <a:cs typeface="Bubblegum Sans" panose="02000506000000020004" charset="0"/>
            </a:endParaRPr>
          </a:p>
        </p:txBody>
      </p:sp>
      <p:sp>
        <p:nvSpPr>
          <p:cNvPr id="2" name="文本框 1"/>
          <p:cNvSpPr txBox="1"/>
          <p:nvPr/>
        </p:nvSpPr>
        <p:spPr>
          <a:xfrm>
            <a:off x="0" y="5120005"/>
            <a:ext cx="3577590" cy="1568450"/>
          </a:xfrm>
          <a:prstGeom prst="rect">
            <a:avLst/>
          </a:prstGeom>
          <a:solidFill>
            <a:schemeClr val="bg1"/>
          </a:solidFill>
          <a:ln w="38100">
            <a:solidFill>
              <a:srgbClr val="FF0000"/>
            </a:solidFill>
            <a:prstDash val="sysDash"/>
          </a:ln>
        </p:spPr>
        <p:txBody>
          <a:bodyPr wrap="square" rtlCol="0">
            <a:spAutoFit/>
          </a:bodyPr>
          <a:p>
            <a:pPr>
              <a:lnSpc>
                <a:spcPct val="100000"/>
              </a:lnSpc>
            </a:pPr>
            <a:r>
              <a:rPr lang="en-US" altLang="zh-CN" sz="3200">
                <a:latin typeface="Bubblegum Sans" panose="02000506000000020004" charset="0"/>
                <a:cs typeface="Bubblegum Sans" panose="02000506000000020004" charset="0"/>
              </a:rPr>
              <a:t>...</a:t>
            </a:r>
            <a:r>
              <a:rPr lang="en-US" altLang="zh-CN" sz="3200">
                <a:solidFill>
                  <a:srgbClr val="FF0000"/>
                </a:solidFill>
                <a:latin typeface="Bubblegum Sans" panose="02000506000000020004" charset="0"/>
                <a:cs typeface="Bubblegum Sans" panose="02000506000000020004" charset="0"/>
              </a:rPr>
              <a:t>has already made</a:t>
            </a:r>
            <a:r>
              <a:rPr lang="en-US" altLang="zh-CN" sz="3200">
                <a:latin typeface="Bubblegum Sans" panose="02000506000000020004" charset="0"/>
                <a:cs typeface="Bubblegum Sans" panose="02000506000000020004" charset="0"/>
              </a:rPr>
              <a:t> a difference in the fight against world hunger.</a:t>
            </a:r>
            <a:endParaRPr lang="en-US" altLang="zh-CN" sz="3200">
              <a:latin typeface="Bubblegum Sans" panose="02000506000000020004" charset="0"/>
              <a:cs typeface="Bubblegum Sans" panose="02000506000000020004" charset="0"/>
            </a:endParaRPr>
          </a:p>
        </p:txBody>
      </p:sp>
      <p:sp>
        <p:nvSpPr>
          <p:cNvPr id="3" name="文本框 2"/>
          <p:cNvSpPr txBox="1"/>
          <p:nvPr/>
        </p:nvSpPr>
        <p:spPr>
          <a:xfrm>
            <a:off x="2795905" y="1361440"/>
            <a:ext cx="4441190" cy="1568450"/>
          </a:xfrm>
          <a:prstGeom prst="rect">
            <a:avLst/>
          </a:prstGeom>
          <a:solidFill>
            <a:schemeClr val="bg1"/>
          </a:solidFill>
          <a:ln w="38100">
            <a:solidFill>
              <a:srgbClr val="FF0000"/>
            </a:solidFill>
            <a:prstDash val="sysDash"/>
          </a:ln>
        </p:spPr>
        <p:txBody>
          <a:bodyPr wrap="square" rtlCol="0">
            <a:spAutoFit/>
          </a:bodyPr>
          <a:p>
            <a:pPr>
              <a:lnSpc>
                <a:spcPct val="100000"/>
              </a:lnSpc>
            </a:pPr>
            <a:r>
              <a:rPr lang="en-US" altLang="zh-CN" sz="3200">
                <a:latin typeface="Bubblegum Sans" panose="02000506000000020004" charset="0"/>
                <a:cs typeface="Bubblegum Sans" panose="02000506000000020004" charset="0"/>
              </a:rPr>
              <a:t>...</a:t>
            </a:r>
            <a:r>
              <a:rPr lang="en-US" altLang="zh-CN" sz="3200">
                <a:solidFill>
                  <a:srgbClr val="FF0000"/>
                </a:solidFill>
                <a:latin typeface="Bubblegum Sans" panose="02000506000000020004" charset="0"/>
                <a:cs typeface="Bubblegum Sans" panose="02000506000000020004" charset="0"/>
              </a:rPr>
              <a:t>has already promoted</a:t>
            </a:r>
            <a:r>
              <a:rPr lang="en-US" altLang="zh-CN" sz="3200">
                <a:latin typeface="Bubblegum Sans" panose="02000506000000020004" charset="0"/>
                <a:cs typeface="Bubblegum Sans" panose="02000506000000020004" charset="0"/>
              </a:rPr>
              <a:t> technological improvements that benefit us all.</a:t>
            </a:r>
            <a:endParaRPr lang="en-US" altLang="zh-CN" sz="3200">
              <a:latin typeface="Bubblegum Sans" panose="02000506000000020004" charset="0"/>
              <a:cs typeface="Bubblegum Sans" panose="02000506000000020004" charset="0"/>
            </a:endParaRPr>
          </a:p>
        </p:txBody>
      </p:sp>
      <p:sp>
        <p:nvSpPr>
          <p:cNvPr id="10" name="文本框 9"/>
          <p:cNvSpPr txBox="1"/>
          <p:nvPr/>
        </p:nvSpPr>
        <p:spPr>
          <a:xfrm>
            <a:off x="7376160" y="4777105"/>
            <a:ext cx="4441190" cy="2061210"/>
          </a:xfrm>
          <a:prstGeom prst="rect">
            <a:avLst/>
          </a:prstGeom>
          <a:solidFill>
            <a:schemeClr val="bg1"/>
          </a:solidFill>
          <a:ln w="38100">
            <a:solidFill>
              <a:srgbClr val="FF0000"/>
            </a:solidFill>
            <a:prstDash val="sysDash"/>
          </a:ln>
        </p:spPr>
        <p:txBody>
          <a:bodyPr wrap="square" rtlCol="0">
            <a:spAutoFit/>
          </a:bodyPr>
          <a:p>
            <a:pPr>
              <a:lnSpc>
                <a:spcPct val="100000"/>
              </a:lnSpc>
            </a:pPr>
            <a:r>
              <a:rPr lang="en-US" altLang="zh-CN" sz="3200">
                <a:latin typeface="Bubblegum Sans" panose="02000506000000020004" charset="0"/>
                <a:cs typeface="Bubblegum Sans" panose="02000506000000020004" charset="0"/>
              </a:rPr>
              <a:t>...</a:t>
            </a:r>
            <a:r>
              <a:rPr lang="en-US" altLang="zh-CN" sz="3200">
                <a:solidFill>
                  <a:srgbClr val="FF0000"/>
                </a:solidFill>
                <a:latin typeface="Bubblegum Sans" panose="02000506000000020004" charset="0"/>
                <a:cs typeface="Bubblegum Sans" panose="02000506000000020004" charset="0"/>
              </a:rPr>
              <a:t>has helped</a:t>
            </a:r>
            <a:r>
              <a:rPr lang="en-US" altLang="zh-CN" sz="3200">
                <a:latin typeface="Bubblegum Sans" panose="02000506000000020004" charset="0"/>
                <a:cs typeface="Bubblegum Sans" panose="02000506000000020004" charset="0"/>
              </a:rPr>
              <a:t> people to think about the world’s problems and even to find ways to solve them.</a:t>
            </a:r>
            <a:endParaRPr lang="en-US" altLang="zh-CN" sz="3200">
              <a:latin typeface="Bubblegum Sans" panose="02000506000000020004" charset="0"/>
              <a:cs typeface="Bubblegum Sans" panose="020005060000000200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3"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3"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grpId="2" nodeType="after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2" nodeType="after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par>
                          <p:cTn id="37" fill="hold">
                            <p:stCondLst>
                              <p:cond delay="0"/>
                            </p:stCondLst>
                            <p:childTnLst>
                              <p:par>
                                <p:cTn id="38" presetID="2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animBg="1"/>
      <p:bldP spid="40"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4" grpId="0" bldLvl="0" animBg="1"/>
      <p:bldP spid="56" grpId="0" bldLvl="0" animBg="1"/>
      <p:bldP spid="58" grpId="0" bldLvl="0" animBg="1"/>
      <p:bldP spid="57" grpId="0" bldLvl="0" animBg="1"/>
      <p:bldP spid="2" grpId="1" animBg="1"/>
      <p:bldP spid="3" grpId="1" animBg="1"/>
      <p:bldP spid="10" grpId="1" animBg="1"/>
      <p:bldP spid="2" grpId="2" animBg="1"/>
      <p:bldP spid="3" grpId="2" animBg="1"/>
      <p:bldP spid="10" grpId="2" animBg="1"/>
      <p:bldP spid="2" grpId="3" animBg="1"/>
      <p:bldP spid="3" grpId="3" animBg="1"/>
      <p:bldP spid="10" grpId="3"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PLACING_PICTURE_USER_VIEWPORT" val="{&quot;height&quot;:4859,&quot;width&quot;:8153}"/>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TABLE_BEAUTIFY" val="smartTable{8e011214-f21f-4419-867a-253bdbb61801}"/>
  <p:tag name="TABLE_ENDDRAG_ORIGIN_RECT" val="913*290"/>
  <p:tag name="TABLE_ENDDRAG_RECT" val="24*150*915*347"/>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UNIT_TABLE_BEAUTIFY" val="smartTable{e217d3b9-71fd-4fd4-861b-4472dbe82e5d}"/>
  <p:tag name="TABLE_ENDDRAG_ORIGIN_RECT" val="879*573"/>
  <p:tag name="TABLE_ENDDRAG_RECT" val="45*26*879*477"/>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4900</Words>
  <Application>WPS 演示</Application>
  <PresentationFormat>自定义</PresentationFormat>
  <Paragraphs>253</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微软雅黑</vt:lpstr>
      <vt:lpstr>Wingdings</vt:lpstr>
      <vt:lpstr>Bubblegum Sans</vt:lpstr>
      <vt:lpstr>Arial Black</vt:lpstr>
      <vt:lpstr>Times New Roman</vt:lpstr>
      <vt:lpstr>Barlow Condensed</vt:lpstr>
      <vt:lpstr>Arial Unicode MS</vt:lpstr>
      <vt:lpstr>Calibri</vt:lpstr>
      <vt:lpstr>HelveticaNeue</vt:lpstr>
      <vt:lpstr>Corbel</vt:lpstr>
      <vt:lpstr>华文新魏</vt:lpstr>
      <vt:lpstr>Office 主题​​</vt:lpstr>
      <vt:lpstr>PowerPoint 演示文稿</vt:lpstr>
      <vt:lpstr>B3U4  Space Exploration Reading for Writing</vt:lpstr>
      <vt:lpstr>PowerPoint 演示文稿</vt:lpstr>
      <vt:lpstr>Is exploring space a waste of time and money?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B3U4 Space Exploration</dc:title>
  <dc:creator/>
  <cp:lastModifiedBy>南山有谷堆</cp:lastModifiedBy>
  <cp:revision>215</cp:revision>
  <dcterms:created xsi:type="dcterms:W3CDTF">2019-06-19T02:08:00Z</dcterms:created>
  <dcterms:modified xsi:type="dcterms:W3CDTF">2021-06-02T07:51:21Z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B822DF08C1FD4247AE7A5228EE04BC71</vt:lpwstr>
  </property>
</Properties>
</file>