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338" r:id="rId3"/>
    <p:sldId id="273" r:id="rId4"/>
    <p:sldId id="274" r:id="rId5"/>
    <p:sldId id="276" r:id="rId6"/>
    <p:sldId id="278" r:id="rId7"/>
    <p:sldId id="277" r:id="rId8"/>
    <p:sldId id="279" r:id="rId9"/>
    <p:sldId id="280" r:id="rId10"/>
    <p:sldId id="281" r:id="rId11"/>
    <p:sldId id="282" r:id="rId12"/>
    <p:sldId id="283" r:id="rId13"/>
    <p:sldId id="261" r:id="rId14"/>
    <p:sldId id="272" r:id="rId15"/>
    <p:sldId id="284" r:id="rId17"/>
    <p:sldId id="290" r:id="rId18"/>
    <p:sldId id="291" r:id="rId19"/>
    <p:sldId id="307" r:id="rId20"/>
    <p:sldId id="286" r:id="rId21"/>
    <p:sldId id="306" r:id="rId22"/>
    <p:sldId id="305" r:id="rId23"/>
    <p:sldId id="304" r:id="rId24"/>
    <p:sldId id="298" r:id="rId25"/>
    <p:sldId id="300" r:id="rId26"/>
    <p:sldId id="318" r:id="rId27"/>
    <p:sldId id="289" r:id="rId28"/>
    <p:sldId id="285" r:id="rId29"/>
    <p:sldId id="297" r:id="rId30"/>
    <p:sldId id="296" r:id="rId31"/>
    <p:sldId id="294" r:id="rId32"/>
    <p:sldId id="293" r:id="rId33"/>
    <p:sldId id="292" r:id="rId34"/>
    <p:sldId id="295" r:id="rId35"/>
    <p:sldId id="309" r:id="rId36"/>
    <p:sldId id="319" r:id="rId37"/>
    <p:sldId id="310" r:id="rId38"/>
    <p:sldId id="308" r:id="rId39"/>
    <p:sldId id="311" r:id="rId40"/>
    <p:sldId id="317" r:id="rId41"/>
    <p:sldId id="299" r:id="rId42"/>
    <p:sldId id="267" r:id="rId43"/>
    <p:sldId id="270" r:id="rId44"/>
    <p:sldId id="266" r:id="rId45"/>
    <p:sldId id="271" r:id="rId4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750" y="-132"/>
      </p:cViewPr>
      <p:guideLst>
        <p:guide orient="horz" pos="1620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21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43C74-EB31-440F-87E4-56E98FEAC4A6}" type="doc">
      <dgm:prSet loTypeId="urn:microsoft.com/office/officeart/2005/8/layout/hProcess9#1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3D7BDE24-BB50-421E-AEBE-C0F7B7ED84AA}">
      <dgm:prSet phldrT="[文本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CN" altLang="en-US" sz="2600" b="1" dirty="0"/>
        </a:p>
      </dgm:t>
    </dgm:pt>
    <dgm:pt modelId="{39E9F4F6-C948-4772-ACF5-2FE9038C73AB}" cxnId="{CB15BC3C-2178-4AC0-AF15-58B069865FF8}" type="parTrans">
      <dgm:prSet/>
      <dgm:spPr/>
      <dgm:t>
        <a:bodyPr/>
        <a:lstStyle/>
        <a:p>
          <a:endParaRPr lang="zh-CN" altLang="en-US" sz="2400" b="1"/>
        </a:p>
      </dgm:t>
    </dgm:pt>
    <dgm:pt modelId="{664CFF2C-44AE-462A-8DFF-E78B24791A77}" cxnId="{CB15BC3C-2178-4AC0-AF15-58B069865FF8}" type="sibTrans">
      <dgm:prSet/>
      <dgm:spPr/>
      <dgm:t>
        <a:bodyPr/>
        <a:lstStyle/>
        <a:p>
          <a:endParaRPr lang="zh-CN" altLang="en-US" sz="2400" b="1"/>
        </a:p>
      </dgm:t>
    </dgm:pt>
    <dgm:pt modelId="{24444FEB-341A-4511-B93D-6A7DD5FC7754}">
      <dgm:prSet phldrT="[文本]" custT="1"/>
      <dgm:spPr>
        <a:solidFill>
          <a:srgbClr val="92D05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endParaRPr lang="zh-CN" altLang="en-US" sz="1600" b="1" dirty="0"/>
        </a:p>
      </dgm:t>
    </dgm:pt>
    <dgm:pt modelId="{634A32E9-D202-43E9-A032-7D6032AE9D20}" cxnId="{165AE9CD-7FE4-4F33-A61C-4F4EDF316AFA}" type="parTrans">
      <dgm:prSet/>
      <dgm:spPr/>
      <dgm:t>
        <a:bodyPr/>
        <a:lstStyle/>
        <a:p>
          <a:endParaRPr lang="zh-CN" altLang="en-US" sz="2400" b="1"/>
        </a:p>
      </dgm:t>
    </dgm:pt>
    <dgm:pt modelId="{15BED35A-E17E-4945-B3A4-B0533F0991D5}" cxnId="{165AE9CD-7FE4-4F33-A61C-4F4EDF316AFA}" type="sibTrans">
      <dgm:prSet/>
      <dgm:spPr/>
      <dgm:t>
        <a:bodyPr/>
        <a:lstStyle/>
        <a:p>
          <a:endParaRPr lang="zh-CN" altLang="en-US" sz="2400" b="1"/>
        </a:p>
      </dgm:t>
    </dgm:pt>
    <dgm:pt modelId="{8A950364-9B35-40A0-A8C6-47A8AB2BBCE6}">
      <dgm:prSet phldrT="[文本]"/>
      <dgm:spPr>
        <a:solidFill>
          <a:srgbClr val="0070C0"/>
        </a:solidFill>
        <a:ln>
          <a:solidFill>
            <a:srgbClr val="FF0000"/>
          </a:solidFill>
        </a:ln>
      </dgm:spPr>
      <dgm:t>
        <a:bodyPr/>
        <a:lstStyle/>
        <a:p>
          <a:endParaRPr lang="zh-CN" altLang="en-US" dirty="0"/>
        </a:p>
      </dgm:t>
    </dgm:pt>
    <dgm:pt modelId="{3944330A-44FE-45F0-B131-93660A7542B0}" cxnId="{271AEDBE-4F1F-4612-800E-1C008CCCC365}" type="parTrans">
      <dgm:prSet/>
      <dgm:spPr/>
      <dgm:t>
        <a:bodyPr/>
        <a:lstStyle/>
        <a:p>
          <a:endParaRPr lang="zh-CN" altLang="en-US" sz="2400" b="1"/>
        </a:p>
      </dgm:t>
    </dgm:pt>
    <dgm:pt modelId="{DEA40999-5E72-4439-B100-080DD3A53D2E}" cxnId="{271AEDBE-4F1F-4612-800E-1C008CCCC365}" type="sibTrans">
      <dgm:prSet/>
      <dgm:spPr/>
      <dgm:t>
        <a:bodyPr/>
        <a:lstStyle/>
        <a:p>
          <a:endParaRPr lang="zh-CN" altLang="en-US" sz="2400" b="1"/>
        </a:p>
      </dgm:t>
    </dgm:pt>
    <dgm:pt modelId="{EB30360C-4731-4FA3-B174-2DD21A9E2F45}">
      <dgm:prSet custT="1"/>
      <dgm:spPr>
        <a:solidFill>
          <a:srgbClr val="0000FF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endParaRPr lang="zh-CN" altLang="en-US" sz="1600"/>
        </a:p>
      </dgm:t>
    </dgm:pt>
    <dgm:pt modelId="{D9725189-D127-4437-81D9-416D9172B61C}" cxnId="{8A3829A4-9622-4EC3-AC22-53D5B81BE7C3}" type="parTrans">
      <dgm:prSet/>
      <dgm:spPr/>
      <dgm:t>
        <a:bodyPr/>
        <a:lstStyle/>
        <a:p>
          <a:endParaRPr lang="zh-CN" altLang="en-US"/>
        </a:p>
      </dgm:t>
    </dgm:pt>
    <dgm:pt modelId="{9A4BE86C-8574-4A19-BAF5-FC8368FB1138}" cxnId="{8A3829A4-9622-4EC3-AC22-53D5B81BE7C3}" type="sibTrans">
      <dgm:prSet/>
      <dgm:spPr/>
      <dgm:t>
        <a:bodyPr/>
        <a:lstStyle/>
        <a:p>
          <a:endParaRPr lang="zh-CN" altLang="en-US"/>
        </a:p>
      </dgm:t>
    </dgm:pt>
    <dgm:pt modelId="{57ECCFEA-88CA-45DD-94B7-0ADC6FFCB50C}">
      <dgm:prSet phldrT="[文本]"/>
      <dgm:spPr>
        <a:solidFill>
          <a:srgbClr val="7030A0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  <dgm:t>
        <a:bodyPr/>
        <a:lstStyle/>
        <a:p>
          <a:endParaRPr lang="zh-CN" altLang="en-US" b="1" dirty="0"/>
        </a:p>
      </dgm:t>
    </dgm:pt>
    <dgm:pt modelId="{D22BECD2-3332-4173-A1C8-901250634352}" cxnId="{3ED12ED9-A928-4D6B-917C-031D9DA630CE}" type="parTrans">
      <dgm:prSet/>
      <dgm:spPr/>
      <dgm:t>
        <a:bodyPr/>
        <a:lstStyle/>
        <a:p>
          <a:endParaRPr lang="zh-CN" altLang="en-US"/>
        </a:p>
      </dgm:t>
    </dgm:pt>
    <dgm:pt modelId="{8E5B20E5-EE9B-49D1-B340-8A520833504C}" cxnId="{3ED12ED9-A928-4D6B-917C-031D9DA630CE}" type="sibTrans">
      <dgm:prSet/>
      <dgm:spPr/>
      <dgm:t>
        <a:bodyPr/>
        <a:lstStyle/>
        <a:p>
          <a:endParaRPr lang="zh-CN" altLang="en-US"/>
        </a:p>
      </dgm:t>
    </dgm:pt>
    <dgm:pt modelId="{FEA267D0-F5C6-4341-98E1-5D22511AA518}" type="pres">
      <dgm:prSet presAssocID="{7AD43C74-EB31-440F-87E4-56E98FEAC4A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75E02F9-1F66-4CCE-8955-61998E96CB13}" type="pres">
      <dgm:prSet presAssocID="{7AD43C74-EB31-440F-87E4-56E98FEAC4A6}" presName="arrow" presStyleLbl="bgShp" presStyleIdx="0" presStyleCnt="1" custScaleX="117646" custLinFactNeighborX="3794" custLinFactNeighborY="-3039"/>
      <dgm:spPr>
        <a:solidFill>
          <a:schemeClr val="bg2"/>
        </a:solidFill>
        <a:ln>
          <a:solidFill>
            <a:srgbClr val="FF0000"/>
          </a:solidFill>
        </a:ln>
        <a:scene3d>
          <a:camera prst="orthographicFront"/>
          <a:lightRig rig="threePt" dir="t"/>
        </a:scene3d>
        <a:sp3d extrusionH="76200" contourW="12700">
          <a:extrusionClr>
            <a:srgbClr val="FF0000"/>
          </a:extrusionClr>
          <a:contourClr>
            <a:srgbClr val="FF0000"/>
          </a:contourClr>
        </a:sp3d>
      </dgm:spPr>
    </dgm:pt>
    <dgm:pt modelId="{AC9B5549-4D22-4FD4-BCB8-44150C574B69}" type="pres">
      <dgm:prSet presAssocID="{7AD43C74-EB31-440F-87E4-56E98FEAC4A6}" presName="linearProcess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81A499D2-A761-4B9D-A59E-6C8C3B6A1076}" type="pres">
      <dgm:prSet presAssocID="{3D7BDE24-BB50-421E-AEBE-C0F7B7ED84AA}" presName="textNode" presStyleLbl="node1" presStyleIdx="0" presStyleCnt="5" custLinFactNeighborX="-29919" custLinFactNeighborY="-2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F5AD5E-DF44-47E5-8F93-5FF698F7B57C}" type="pres">
      <dgm:prSet presAssocID="{664CFF2C-44AE-462A-8DFF-E78B24791A77}" presName="sibTrans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604CDA8D-0570-4B82-A420-0003376B73FD}" type="pres">
      <dgm:prSet presAssocID="{24444FEB-341A-4511-B93D-6A7DD5FC7754}" presName="textNode" presStyleLbl="node1" presStyleIdx="1" presStyleCnt="5" custLinFactX="-27858" custLinFactNeighborX="-100000" custLinFactNeighborY="-2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1155835-FE1B-4956-8781-872EB7DEB024}" type="pres">
      <dgm:prSet presAssocID="{15BED35A-E17E-4945-B3A4-B0533F0991D5}" presName="sibTrans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E936CE74-432F-461F-8499-5D4DB6823FEF}" type="pres">
      <dgm:prSet presAssocID="{EB30360C-4731-4FA3-B174-2DD21A9E2F45}" presName="textNode" presStyleLbl="node1" presStyleIdx="2" presStyleCnt="5" custLinFactX="157372" custLinFactNeighborX="200000" custLinFactNeighborY="-2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5DEB2C-E2AB-44C5-A6C3-3E5A6BC209C1}" type="pres">
      <dgm:prSet presAssocID="{9A4BE86C-8574-4A19-BAF5-FC8368FB1138}" presName="sibTrans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EB48F8A6-BDD8-4CAF-995B-A4BEE8485558}" type="pres">
      <dgm:prSet presAssocID="{8A950364-9B35-40A0-A8C6-47A8AB2BBCE6}" presName="textNode" presStyleLbl="node1" presStyleIdx="3" presStyleCnt="5" custLinFactX="-79044" custLinFactNeighborX="-100000" custLinFactNeighborY="-28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8A2B1C-1C6A-488B-A570-637B2CA821E9}" type="pres">
      <dgm:prSet presAssocID="{DEA40999-5E72-4439-B100-080DD3A53D2E}" presName="sibTrans" presStyleCnt="0"/>
      <dgm:spPr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gm:spPr>
    </dgm:pt>
    <dgm:pt modelId="{D5EA58D0-664B-4E28-9433-22D54D52D001}" type="pres">
      <dgm:prSet presAssocID="{57ECCFEA-88CA-45DD-94B7-0ADC6FFCB50C}" presName="textNode" presStyleLbl="node1" presStyleIdx="4" presStyleCnt="5" custLinFactX="-105704" custLinFactNeighborX="-200000" custLinFactNeighborY="-29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65AE9CD-7FE4-4F33-A61C-4F4EDF316AFA}" srcId="{7AD43C74-EB31-440F-87E4-56E98FEAC4A6}" destId="{24444FEB-341A-4511-B93D-6A7DD5FC7754}" srcOrd="1" destOrd="0" parTransId="{634A32E9-D202-43E9-A032-7D6032AE9D20}" sibTransId="{15BED35A-E17E-4945-B3A4-B0533F0991D5}"/>
    <dgm:cxn modelId="{192E07D5-09EB-4AFE-81EE-1A0D634D98F9}" type="presOf" srcId="{3D7BDE24-BB50-421E-AEBE-C0F7B7ED84AA}" destId="{81A499D2-A761-4B9D-A59E-6C8C3B6A1076}" srcOrd="0" destOrd="0" presId="urn:microsoft.com/office/officeart/2005/8/layout/hProcess9#1"/>
    <dgm:cxn modelId="{07EA1373-A5E7-4CFC-83A1-C36C0C28783B}" type="presOf" srcId="{EB30360C-4731-4FA3-B174-2DD21A9E2F45}" destId="{E936CE74-432F-461F-8499-5D4DB6823FEF}" srcOrd="0" destOrd="0" presId="urn:microsoft.com/office/officeart/2005/8/layout/hProcess9#1"/>
    <dgm:cxn modelId="{8A3829A4-9622-4EC3-AC22-53D5B81BE7C3}" srcId="{7AD43C74-EB31-440F-87E4-56E98FEAC4A6}" destId="{EB30360C-4731-4FA3-B174-2DD21A9E2F45}" srcOrd="2" destOrd="0" parTransId="{D9725189-D127-4437-81D9-416D9172B61C}" sibTransId="{9A4BE86C-8574-4A19-BAF5-FC8368FB1138}"/>
    <dgm:cxn modelId="{271AEDBE-4F1F-4612-800E-1C008CCCC365}" srcId="{7AD43C74-EB31-440F-87E4-56E98FEAC4A6}" destId="{8A950364-9B35-40A0-A8C6-47A8AB2BBCE6}" srcOrd="3" destOrd="0" parTransId="{3944330A-44FE-45F0-B131-93660A7542B0}" sibTransId="{DEA40999-5E72-4439-B100-080DD3A53D2E}"/>
    <dgm:cxn modelId="{0382FEFC-C62D-413B-9EE5-E26540F074A0}" type="presOf" srcId="{8A950364-9B35-40A0-A8C6-47A8AB2BBCE6}" destId="{EB48F8A6-BDD8-4CAF-995B-A4BEE8485558}" srcOrd="0" destOrd="0" presId="urn:microsoft.com/office/officeart/2005/8/layout/hProcess9#1"/>
    <dgm:cxn modelId="{3ED12ED9-A928-4D6B-917C-031D9DA630CE}" srcId="{7AD43C74-EB31-440F-87E4-56E98FEAC4A6}" destId="{57ECCFEA-88CA-45DD-94B7-0ADC6FFCB50C}" srcOrd="4" destOrd="0" parTransId="{D22BECD2-3332-4173-A1C8-901250634352}" sibTransId="{8E5B20E5-EE9B-49D1-B340-8A520833504C}"/>
    <dgm:cxn modelId="{CB15BC3C-2178-4AC0-AF15-58B069865FF8}" srcId="{7AD43C74-EB31-440F-87E4-56E98FEAC4A6}" destId="{3D7BDE24-BB50-421E-AEBE-C0F7B7ED84AA}" srcOrd="0" destOrd="0" parTransId="{39E9F4F6-C948-4772-ACF5-2FE9038C73AB}" sibTransId="{664CFF2C-44AE-462A-8DFF-E78B24791A77}"/>
    <dgm:cxn modelId="{301FFF20-120C-4A91-B796-3B20F3A27C8C}" type="presOf" srcId="{7AD43C74-EB31-440F-87E4-56E98FEAC4A6}" destId="{FEA267D0-F5C6-4341-98E1-5D22511AA518}" srcOrd="0" destOrd="0" presId="urn:microsoft.com/office/officeart/2005/8/layout/hProcess9#1"/>
    <dgm:cxn modelId="{CC421AFC-67BF-4B0E-87B5-7E116668FD59}" type="presOf" srcId="{57ECCFEA-88CA-45DD-94B7-0ADC6FFCB50C}" destId="{D5EA58D0-664B-4E28-9433-22D54D52D001}" srcOrd="0" destOrd="0" presId="urn:microsoft.com/office/officeart/2005/8/layout/hProcess9#1"/>
    <dgm:cxn modelId="{F6FF147C-A0D3-493E-BDF1-31A055296915}" type="presOf" srcId="{24444FEB-341A-4511-B93D-6A7DD5FC7754}" destId="{604CDA8D-0570-4B82-A420-0003376B73FD}" srcOrd="0" destOrd="0" presId="urn:microsoft.com/office/officeart/2005/8/layout/hProcess9#1"/>
    <dgm:cxn modelId="{A7B5FC75-5438-4D50-8459-723568DA108E}" type="presParOf" srcId="{FEA267D0-F5C6-4341-98E1-5D22511AA518}" destId="{B75E02F9-1F66-4CCE-8955-61998E96CB13}" srcOrd="0" destOrd="0" presId="urn:microsoft.com/office/officeart/2005/8/layout/hProcess9#1"/>
    <dgm:cxn modelId="{971DC093-3654-4280-B332-B51F6C091914}" type="presParOf" srcId="{FEA267D0-F5C6-4341-98E1-5D22511AA518}" destId="{AC9B5549-4D22-4FD4-BCB8-44150C574B69}" srcOrd="1" destOrd="0" presId="urn:microsoft.com/office/officeart/2005/8/layout/hProcess9#1"/>
    <dgm:cxn modelId="{A71B902E-6FCA-4272-BD2E-291DEDDF29CC}" type="presParOf" srcId="{AC9B5549-4D22-4FD4-BCB8-44150C574B69}" destId="{81A499D2-A761-4B9D-A59E-6C8C3B6A1076}" srcOrd="0" destOrd="0" presId="urn:microsoft.com/office/officeart/2005/8/layout/hProcess9#1"/>
    <dgm:cxn modelId="{95B7BEBF-EC51-4B13-99D6-E67D1BB57980}" type="presParOf" srcId="{AC9B5549-4D22-4FD4-BCB8-44150C574B69}" destId="{FAF5AD5E-DF44-47E5-8F93-5FF698F7B57C}" srcOrd="1" destOrd="0" presId="urn:microsoft.com/office/officeart/2005/8/layout/hProcess9#1"/>
    <dgm:cxn modelId="{8C2E2AE9-0088-4B5C-B110-9DC32867310F}" type="presParOf" srcId="{AC9B5549-4D22-4FD4-BCB8-44150C574B69}" destId="{604CDA8D-0570-4B82-A420-0003376B73FD}" srcOrd="2" destOrd="0" presId="urn:microsoft.com/office/officeart/2005/8/layout/hProcess9#1"/>
    <dgm:cxn modelId="{5D80C883-3A66-47C2-B233-A6D8F2DFD6BF}" type="presParOf" srcId="{AC9B5549-4D22-4FD4-BCB8-44150C574B69}" destId="{E1155835-FE1B-4956-8781-872EB7DEB024}" srcOrd="3" destOrd="0" presId="urn:microsoft.com/office/officeart/2005/8/layout/hProcess9#1"/>
    <dgm:cxn modelId="{584FDBE3-4779-4304-A82A-ED3934B0C4E2}" type="presParOf" srcId="{AC9B5549-4D22-4FD4-BCB8-44150C574B69}" destId="{E936CE74-432F-461F-8499-5D4DB6823FEF}" srcOrd="4" destOrd="0" presId="urn:microsoft.com/office/officeart/2005/8/layout/hProcess9#1"/>
    <dgm:cxn modelId="{7AC038FA-4013-4B4F-A7FC-D9FB277BF527}" type="presParOf" srcId="{AC9B5549-4D22-4FD4-BCB8-44150C574B69}" destId="{4A5DEB2C-E2AB-44C5-A6C3-3E5A6BC209C1}" srcOrd="5" destOrd="0" presId="urn:microsoft.com/office/officeart/2005/8/layout/hProcess9#1"/>
    <dgm:cxn modelId="{6A44C8DF-A00B-45A5-8BE1-69528FB1FB82}" type="presParOf" srcId="{AC9B5549-4D22-4FD4-BCB8-44150C574B69}" destId="{EB48F8A6-BDD8-4CAF-995B-A4BEE8485558}" srcOrd="6" destOrd="0" presId="urn:microsoft.com/office/officeart/2005/8/layout/hProcess9#1"/>
    <dgm:cxn modelId="{016375CB-ECCB-4C8B-BBE1-BF3D21EA9FAE}" type="presParOf" srcId="{AC9B5549-4D22-4FD4-BCB8-44150C574B69}" destId="{968A2B1C-1C6A-488B-A570-637B2CA821E9}" srcOrd="7" destOrd="0" presId="urn:microsoft.com/office/officeart/2005/8/layout/hProcess9#1"/>
    <dgm:cxn modelId="{F50CEF1E-BA2A-4EFB-AB42-EC9C44967533}" type="presParOf" srcId="{AC9B5549-4D22-4FD4-BCB8-44150C574B69}" destId="{D5EA58D0-664B-4E28-9433-22D54D52D001}" srcOrd="8" destOrd="0" presId="urn:microsoft.com/office/officeart/2005/8/layout/hProcess9#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E02F9-1F66-4CCE-8955-61998E96CB13}">
      <dsp:nvSpPr>
        <dsp:cNvPr id="0" name=""/>
        <dsp:cNvSpPr/>
      </dsp:nvSpPr>
      <dsp:spPr>
        <a:xfrm>
          <a:off x="4" y="0"/>
          <a:ext cx="8858245" cy="4206875"/>
        </a:xfrm>
        <a:prstGeom prst="rightArrow">
          <a:avLst/>
        </a:prstGeom>
        <a:solidFill>
          <a:schemeClr val="bg2"/>
        </a:solidFill>
        <a:ln>
          <a:solidFill>
            <a:srgbClr val="FF0000"/>
          </a:solidFill>
        </a:ln>
        <a:effectLst/>
        <a:scene3d>
          <a:camera prst="orthographicFront"/>
          <a:lightRig rig="threePt" dir="t"/>
        </a:scene3d>
        <a:sp3d extrusionH="76200" contourW="12700">
          <a:extrusionClr>
            <a:srgbClr val="FF0000"/>
          </a:extrusionClr>
          <a:contourClr>
            <a:srgbClr val="FF00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499D2-A761-4B9D-A59E-6C8C3B6A1076}">
      <dsp:nvSpPr>
        <dsp:cNvPr id="0" name=""/>
        <dsp:cNvSpPr/>
      </dsp:nvSpPr>
      <dsp:spPr>
        <a:xfrm>
          <a:off x="0" y="1257148"/>
          <a:ext cx="1562304" cy="1682750"/>
        </a:xfrm>
        <a:prstGeom prst="roundRect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b="1" kern="1200" dirty="0"/>
        </a:p>
      </dsp:txBody>
      <dsp:txXfrm>
        <a:off x="76265" y="1333413"/>
        <a:ext cx="1409774" cy="1530220"/>
      </dsp:txXfrm>
    </dsp:sp>
    <dsp:sp modelId="{604CDA8D-0570-4B82-A420-0003376B73FD}">
      <dsp:nvSpPr>
        <dsp:cNvPr id="0" name=""/>
        <dsp:cNvSpPr/>
      </dsp:nvSpPr>
      <dsp:spPr>
        <a:xfrm>
          <a:off x="1129673" y="1257148"/>
          <a:ext cx="1562304" cy="1682750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b="1" kern="1200" dirty="0"/>
        </a:p>
      </dsp:txBody>
      <dsp:txXfrm>
        <a:off x="1205938" y="1333413"/>
        <a:ext cx="1409774" cy="1530220"/>
      </dsp:txXfrm>
    </dsp:sp>
    <dsp:sp modelId="{E936CE74-432F-461F-8499-5D4DB6823FEF}">
      <dsp:nvSpPr>
        <dsp:cNvPr id="0" name=""/>
        <dsp:cNvSpPr/>
      </dsp:nvSpPr>
      <dsp:spPr>
        <a:xfrm>
          <a:off x="6627370" y="1257148"/>
          <a:ext cx="1562304" cy="1682750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6703635" y="1333413"/>
        <a:ext cx="1409774" cy="1530220"/>
      </dsp:txXfrm>
    </dsp:sp>
    <dsp:sp modelId="{EB48F8A6-BDD8-4CAF-995B-A4BEE8485558}">
      <dsp:nvSpPr>
        <dsp:cNvPr id="0" name=""/>
        <dsp:cNvSpPr/>
      </dsp:nvSpPr>
      <dsp:spPr>
        <a:xfrm>
          <a:off x="3975369" y="1257233"/>
          <a:ext cx="1562304" cy="168275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4051634" y="1333498"/>
        <a:ext cx="1409774" cy="1530220"/>
      </dsp:txXfrm>
    </dsp:sp>
    <dsp:sp modelId="{D5EA58D0-664B-4E28-9433-22D54D52D001}">
      <dsp:nvSpPr>
        <dsp:cNvPr id="0" name=""/>
        <dsp:cNvSpPr/>
      </dsp:nvSpPr>
      <dsp:spPr>
        <a:xfrm>
          <a:off x="5121163" y="1257148"/>
          <a:ext cx="1562304" cy="168275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rgbClr val="FF0000"/>
          </a:solidFill>
          <a:prstDash val="solid"/>
        </a:ln>
        <a:effectLst/>
        <a:scene3d>
          <a:camera prst="orthographicFront"/>
          <a:lightRig rig="threePt" dir="t"/>
        </a:scene3d>
        <a:sp3d extrusionH="76200">
          <a:extrusionClr>
            <a:srgbClr val="FF0000"/>
          </a:extrusion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b="1" kern="1200" dirty="0"/>
        </a:p>
      </dsp:txBody>
      <dsp:txXfrm>
        <a:off x="5197428" y="1333413"/>
        <a:ext cx="1409774" cy="15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15C37-9F84-45E4-B52B-FD0B0A2B22D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D004C-4BCC-4780-9BE4-470879FE7B6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www.515ppt.com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A180A-35F4-4619-A242-F9D622F33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emf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" y="0"/>
            <a:ext cx="9143999" cy="517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423" y="4413937"/>
            <a:ext cx="1916757" cy="704850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571500" y="934879"/>
            <a:ext cx="49039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3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3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539" y="1705451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5483543" y="1212533"/>
            <a:ext cx="2702719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3000" b="1">
                <a:latin typeface="华文新魏" panose="02010800040101010101" pitchFamily="2" charset="-122"/>
              </a:rPr>
              <a:t>知识产权声明</a:t>
            </a:r>
            <a:endParaRPr lang="zh-CN" altLang="en-US" sz="3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9721" y="47625"/>
            <a:ext cx="3676650" cy="119014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7544" y="1275606"/>
            <a:ext cx="8136904" cy="3681240"/>
            <a:chOff x="406400" y="518224"/>
            <a:chExt cx="8747507" cy="3973996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851025" y="3539236"/>
              <a:ext cx="11176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2936875" y="1338961"/>
              <a:ext cx="1635125" cy="22002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572000" y="1338961"/>
              <a:ext cx="1652587" cy="22002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224587" y="3531299"/>
              <a:ext cx="35877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20"/>
            <p:cNvSpPr txBox="1">
              <a:spLocks noChangeArrowheads="1"/>
            </p:cNvSpPr>
            <p:nvPr/>
          </p:nvSpPr>
          <p:spPr bwMode="auto">
            <a:xfrm>
              <a:off x="406400" y="3615437"/>
              <a:ext cx="4102813" cy="8721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  <a:effectLst>
              <a:reflection blurRad="6350" stA="52000" endA="300" endPos="35000" dir="5400000" sy="-100000" algn="bl" rotWithShape="0"/>
            </a:effec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Beginning/introduction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(character and setting)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方正幼线简体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20"/>
            <p:cNvSpPr txBox="1">
              <a:spLocks noChangeArrowheads="1"/>
            </p:cNvSpPr>
            <p:nvPr/>
          </p:nvSpPr>
          <p:spPr bwMode="auto">
            <a:xfrm>
              <a:off x="977900" y="1589786"/>
              <a:ext cx="2571750" cy="12239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2700" b="1" dirty="0">
                  <a:latin typeface="方正幼线简体"/>
                  <a:ea typeface="方正幼线简体"/>
                  <a:cs typeface="方正幼线简体"/>
                </a:rPr>
                <a:t>  </a:t>
              </a: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Process/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development 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defRPr/>
              </a:pPr>
              <a:r>
                <a:rPr lang="en-US" altLang="zh-CN" sz="2400" b="1" dirty="0">
                  <a:solidFill>
                    <a:srgbClr val="0000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(up-down-up)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20"/>
            <p:cNvSpPr txBox="1">
              <a:spLocks noChangeArrowheads="1"/>
            </p:cNvSpPr>
            <p:nvPr/>
          </p:nvSpPr>
          <p:spPr bwMode="auto">
            <a:xfrm>
              <a:off x="2549525" y="518224"/>
              <a:ext cx="4549775" cy="80803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  <a:effectLst>
              <a:innerShdw blurRad="114300">
                <a:prstClr val="black"/>
              </a:innerShdw>
              <a:reflection blurRad="6350" stA="50000" endA="300" endPos="55500" dist="50800" dir="5400000" sy="-100000" algn="bl" rotWithShape="0"/>
            </a:effectLst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Climax 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(the main problem or conflict)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方正幼线简体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20"/>
            <p:cNvSpPr txBox="1">
              <a:spLocks noChangeArrowheads="1"/>
            </p:cNvSpPr>
            <p:nvPr/>
          </p:nvSpPr>
          <p:spPr bwMode="auto">
            <a:xfrm>
              <a:off x="4818859" y="3620056"/>
              <a:ext cx="4335048" cy="87216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  <a:effectLst>
              <a:innerShdw blurRad="114300">
                <a:prstClr val="black"/>
              </a:innerShdw>
              <a:reflection blurRad="6350" stA="50000" endA="300" endPos="55000" dir="5400000" sy="-100000" algn="bl" rotWithShape="0"/>
            </a:effectLst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Ending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defRPr/>
              </a:pPr>
              <a:r>
                <a:rPr lang="en-US" altLang="zh-CN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(solution / how things end up)</a:t>
              </a:r>
              <a:endPara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方正幼线简体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20"/>
            <p:cNvSpPr txBox="1"/>
            <p:nvPr/>
          </p:nvSpPr>
          <p:spPr>
            <a:xfrm>
              <a:off x="6569470" y="2788169"/>
              <a:ext cx="867355" cy="87216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68580" tIns="34290" rIns="68580" bIns="34290">
              <a:spAutoFit/>
            </a:bodyPr>
            <a:lstStyle/>
            <a:p>
              <a:pPr>
                <a:defRPr/>
              </a:pPr>
              <a:r>
                <a:rPr lang="en-US" altLang="zh-CN" sz="4800" b="1" dirty="0"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?</a:t>
              </a:r>
              <a:endParaRPr lang="zh-CN" altLang="en-US" sz="48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20"/>
            <p:cNvSpPr txBox="1"/>
            <p:nvPr/>
          </p:nvSpPr>
          <p:spPr>
            <a:xfrm>
              <a:off x="3239852" y="2707381"/>
              <a:ext cx="2664296" cy="85408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innerShdw blurRad="114300">
                <a:prstClr val="black"/>
              </a:innerShdw>
            </a:effectLst>
          </p:spPr>
          <p:txBody>
            <a:bodyPr lIns="68580" tIns="34290" rIns="68580" bIns="34290">
              <a:spAutoFit/>
            </a:bodyPr>
            <a:lstStyle/>
            <a:p>
              <a:pPr algn="ctr">
                <a:defRPr/>
              </a:pPr>
              <a:r>
                <a:rPr lang="en-US" altLang="zh-CN" sz="2700" b="1" dirty="0">
                  <a:latin typeface="方正幼线简体" panose="03000509000000000000" pitchFamily="65" charset="-122"/>
                  <a:ea typeface="方正幼线简体" panose="03000509000000000000" pitchFamily="65" charset="-122"/>
                </a:rPr>
                <a:t> </a:t>
              </a:r>
              <a:r>
                <a:rPr lang="en-US" altLang="zh-CN" sz="2400" b="1" dirty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Story Mountain</a:t>
              </a:r>
              <a:endParaRPr lang="en-US" altLang="zh-CN" sz="2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11560" y="52153"/>
            <a:ext cx="4208576" cy="852138"/>
            <a:chOff x="611560" y="52153"/>
            <a:chExt cx="4208576" cy="852138"/>
          </a:xfrm>
        </p:grpSpPr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962636" y="52153"/>
              <a:ext cx="2857500" cy="81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8100000" algn="ctr" rotWithShape="0">
                <a:srgbClr val="000000">
                  <a:alpha val="39000"/>
                </a:srgbClr>
              </a:outerShdw>
            </a:effectLst>
          </p:spPr>
        </p:pic>
        <p:grpSp>
          <p:nvGrpSpPr>
            <p:cNvPr id="15" name="组合 4"/>
            <p:cNvGrpSpPr/>
            <p:nvPr/>
          </p:nvGrpSpPr>
          <p:grpSpPr bwMode="auto">
            <a:xfrm>
              <a:off x="611560" y="74028"/>
              <a:ext cx="4208576" cy="830263"/>
              <a:chOff x="-255094" y="762567"/>
              <a:chExt cx="4207648" cy="830997"/>
            </a:xfrm>
          </p:grpSpPr>
          <p:sp>
            <p:nvSpPr>
              <p:cNvPr id="16" name="文本框 6"/>
              <p:cNvSpPr txBox="1">
                <a:spLocks noChangeArrowheads="1"/>
              </p:cNvSpPr>
              <p:nvPr/>
            </p:nvSpPr>
            <p:spPr bwMode="auto">
              <a:xfrm>
                <a:off x="-255094" y="887626"/>
                <a:ext cx="1208491" cy="485177"/>
              </a:xfrm>
              <a:prstGeom prst="rect">
                <a:avLst/>
              </a:prstGeom>
              <a:solidFill>
                <a:srgbClr val="513087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squar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700" b="1" dirty="0">
                    <a:solidFill>
                      <a:srgbClr val="FF0066"/>
                    </a:solidFill>
                    <a:cs typeface="Arial" panose="020B0604020202020204" pitchFamily="34" charset="0"/>
                  </a:rPr>
                  <a:t>Step 2</a:t>
                </a:r>
                <a:endParaRPr lang="zh-CN" altLang="en-US" sz="27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20"/>
              <p:cNvSpPr txBox="1">
                <a:spLocks noChangeArrowheads="1"/>
              </p:cNvSpPr>
              <p:nvPr/>
            </p:nvSpPr>
            <p:spPr bwMode="auto">
              <a:xfrm>
                <a:off x="1221758" y="762567"/>
                <a:ext cx="27307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List the plots</a:t>
                </a:r>
                <a:endParaRPr lang="en-US" altLang="zh-CN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endParaRPr>
              </a:p>
              <a:p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Trace</a:t>
                </a:r>
                <a:r>
                  <a:rPr lang="zh-CN" altLang="en-US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 </a:t>
                </a:r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the clues</a:t>
                </a:r>
                <a:endParaRPr lang="zh-CN" altLang="en-US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桌面\timg (2)_副本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1481138"/>
            <a:ext cx="731202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1304847" y="4562015"/>
            <a:ext cx="1672225" cy="49037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1192213" y="4567238"/>
            <a:ext cx="180816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>
                <a:latin typeface="方正幼线简体"/>
                <a:ea typeface="方正幼线简体"/>
                <a:cs typeface="方正幼线简体"/>
              </a:rPr>
              <a:t> 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Beginning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   (Introduction)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600" b="1">
              <a:latin typeface="方正幼线简体"/>
              <a:ea typeface="方正幼线简体"/>
              <a:cs typeface="方正幼线简体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58502" y="3652312"/>
            <a:ext cx="1431712" cy="4903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3266281" y="3616512"/>
            <a:ext cx="164147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方正幼线简体"/>
                <a:ea typeface="方正幼线简体"/>
                <a:cs typeface="方正幼线简体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Process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 Developing)</a:t>
            </a:r>
            <a:endParaRPr lang="zh-CN" altLang="en-US" sz="1600" b="1" dirty="0">
              <a:latin typeface="方正幼线简体"/>
              <a:ea typeface="方正幼线简体"/>
              <a:cs typeface="方正幼线简体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257761" y="2752003"/>
            <a:ext cx="1431712" cy="49037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5286375" y="2714625"/>
            <a:ext cx="146843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>
                <a:latin typeface="方正幼线简体"/>
                <a:ea typeface="方正幼线简体"/>
                <a:cs typeface="方正幼线简体"/>
              </a:rPr>
              <a:t> 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Climax</a:t>
            </a:r>
            <a:endParaRPr lang="en-US" altLang="zh-CN" sz="16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</a:rPr>
              <a:t>(conflict)</a:t>
            </a:r>
            <a:endParaRPr lang="zh-CN" altLang="en-US" sz="1600" b="1">
              <a:latin typeface="方正幼线简体"/>
              <a:ea typeface="方正幼线简体"/>
              <a:cs typeface="方正幼线简体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7155454" y="1812551"/>
            <a:ext cx="1431712" cy="49037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文本框 20"/>
          <p:cNvSpPr txBox="1">
            <a:spLocks noChangeArrowheads="1"/>
          </p:cNvSpPr>
          <p:nvPr/>
        </p:nvSpPr>
        <p:spPr bwMode="auto">
          <a:xfrm>
            <a:off x="7154863" y="1812925"/>
            <a:ext cx="14700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>
                <a:latin typeface="方正幼线简体"/>
                <a:ea typeface="方正幼线简体"/>
                <a:cs typeface="方正幼线简体"/>
              </a:rPr>
              <a:t> 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Ending</a:t>
            </a:r>
            <a:endParaRPr lang="zh-CN" altLang="en-US" sz="2700" b="1">
              <a:latin typeface="方正幼线简体"/>
              <a:ea typeface="方正幼线简体"/>
              <a:cs typeface="方正幼线简体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2141538" y="3236913"/>
            <a:ext cx="746125" cy="8382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 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14" name="文本框 20"/>
          <p:cNvSpPr txBox="1"/>
          <p:nvPr/>
        </p:nvSpPr>
        <p:spPr>
          <a:xfrm>
            <a:off x="3814763" y="2419350"/>
            <a:ext cx="746125" cy="83978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 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15" name="文本框 20"/>
          <p:cNvSpPr txBox="1"/>
          <p:nvPr/>
        </p:nvSpPr>
        <p:spPr>
          <a:xfrm>
            <a:off x="5449888" y="1614488"/>
            <a:ext cx="746125" cy="83820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700" b="1" dirty="0">
                <a:latin typeface="方正幼线简体" panose="03000509000000000000" pitchFamily="65" charset="-122"/>
                <a:ea typeface="方正幼线简体" panose="03000509000000000000" pitchFamily="65" charset="-122"/>
              </a:rPr>
              <a:t> </a:t>
            </a:r>
            <a:r>
              <a:rPr lang="en-US" altLang="zh-CN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幼线简体" panose="03000509000000000000" pitchFamily="65" charset="-122"/>
              <a:ea typeface="方正幼线简体" panose="03000509000000000000" pitchFamily="65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>
            <a:off x="7620000" y="509588"/>
            <a:ext cx="657225" cy="108585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6600" b="1" dirty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zh-CN" altLang="en-US" sz="6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251460" y="411480"/>
            <a:ext cx="6696710" cy="191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Times New Roman" panose="02020603050405020304" pitchFamily="18" charset="0"/>
                <a:ea typeface="方正幼线简体"/>
                <a:cs typeface="Times New Roman" panose="02020603050405020304" pitchFamily="18" charset="0"/>
              </a:rPr>
              <a:t>1. My sister Jane did ride and practiced but stopped..</a:t>
            </a:r>
            <a:endParaRPr lang="en-US" altLang="zh-CN" sz="2000" b="1" dirty="0">
              <a:latin typeface="Times New Roman" panose="02020603050405020304" pitchFamily="18" charset="0"/>
              <a:ea typeface="方正幼线简体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方正幼线简体"/>
                <a:cs typeface="Times New Roman" panose="02020603050405020304" pitchFamily="18" charset="0"/>
              </a:rPr>
              <a:t>2. I made great efforts to practice riding a unicycle and finally made it.</a:t>
            </a:r>
            <a:endParaRPr lang="en-US" altLang="zh-CN" sz="2000" b="1" dirty="0">
              <a:latin typeface="Times New Roman" panose="02020603050405020304" pitchFamily="18" charset="0"/>
              <a:ea typeface="方正幼线简体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方正幼线简体"/>
                <a:cs typeface="Times New Roman" panose="02020603050405020304" pitchFamily="18" charset="0"/>
              </a:rPr>
              <a:t>3. I would put on my performance by doing a hula hoop and riding a unicycle on stage.</a:t>
            </a:r>
            <a:endParaRPr lang="en-US" altLang="zh-CN" sz="2000" b="1" dirty="0">
              <a:latin typeface="Times New Roman" panose="02020603050405020304" pitchFamily="18" charset="0"/>
              <a:ea typeface="方正幼线简体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latin typeface="Times New Roman" panose="02020603050405020304" pitchFamily="18" charset="0"/>
                <a:ea typeface="方正幼线简体"/>
                <a:cs typeface="Times New Roman" panose="02020603050405020304" pitchFamily="18" charset="0"/>
              </a:rPr>
              <a:t>4.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?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4"/>
          <p:cNvGrpSpPr/>
          <p:nvPr/>
        </p:nvGrpSpPr>
        <p:grpSpPr bwMode="auto">
          <a:xfrm>
            <a:off x="7020272" y="25188"/>
            <a:ext cx="2063392" cy="635212"/>
            <a:chOff x="1277046" y="50525"/>
            <a:chExt cx="4050604" cy="725487"/>
          </a:xfrm>
        </p:grpSpPr>
        <p:sp>
          <p:nvSpPr>
            <p:cNvPr id="19" name="文本框 6"/>
            <p:cNvSpPr txBox="1">
              <a:spLocks noChangeArrowheads="1"/>
            </p:cNvSpPr>
            <p:nvPr/>
          </p:nvSpPr>
          <p:spPr bwMode="auto">
            <a:xfrm>
              <a:off x="1277046" y="244999"/>
              <a:ext cx="999786" cy="290002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2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2</a:t>
              </a:r>
              <a:endParaRPr lang="zh-CN" altLang="en-US" sz="1200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0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673" y="50525"/>
              <a:ext cx="3018977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2345260" y="107326"/>
              <a:ext cx="2730797" cy="61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List the plots</a:t>
              </a:r>
              <a:endParaRPr lang="en-US" altLang="zh-CN" sz="12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12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Trace</a:t>
              </a:r>
              <a:r>
                <a:rPr lang="zh-CN" altLang="en-US" sz="12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 </a:t>
              </a:r>
              <a:r>
                <a:rPr lang="en-US" altLang="zh-CN" sz="12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the clues</a:t>
              </a:r>
              <a:endParaRPr lang="zh-CN" altLang="en-US" sz="12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580112" y="3912963"/>
            <a:ext cx="3436687" cy="50295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23" name="文本框 8"/>
          <p:cNvSpPr txBox="1">
            <a:spLocks noChangeArrowheads="1"/>
          </p:cNvSpPr>
          <p:nvPr/>
        </p:nvSpPr>
        <p:spPr bwMode="auto">
          <a:xfrm>
            <a:off x="5580112" y="3897499"/>
            <a:ext cx="3420726" cy="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 smtClean="0">
                <a:solidFill>
                  <a:srgbClr val="FF0000"/>
                </a:solidFill>
              </a:rPr>
              <a:t>读后续写情节</a:t>
            </a:r>
            <a:r>
              <a:rPr lang="zh-CN" altLang="en-US" sz="3200" b="1" dirty="0">
                <a:solidFill>
                  <a:srgbClr val="FF0000"/>
                </a:solidFill>
              </a:rPr>
              <a:t>分析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888187" y="3331953"/>
            <a:ext cx="646033" cy="568556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48184" y="418931"/>
            <a:ext cx="251454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prstClr val="black"/>
                </a:solidFill>
              </a:defRPr>
            </a:lvl1pPr>
          </a:lstStyle>
          <a:p>
            <a:r>
              <a:rPr lang="en-US" altLang="zh-CN" dirty="0"/>
              <a:t>Para.4: I made efforts to ride a unicycle</a:t>
            </a:r>
            <a:endParaRPr lang="en-US" altLang="zh-CN" dirty="0"/>
          </a:p>
        </p:txBody>
      </p:sp>
      <p:sp>
        <p:nvSpPr>
          <p:cNvPr id="8" name="TextBox 7"/>
          <p:cNvSpPr txBox="1"/>
          <p:nvPr/>
        </p:nvSpPr>
        <p:spPr>
          <a:xfrm>
            <a:off x="6624054" y="1322656"/>
            <a:ext cx="247048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prstClr val="black"/>
                </a:solidFill>
              </a:defRPr>
            </a:lvl1pPr>
          </a:lstStyle>
          <a:p>
            <a:r>
              <a:rPr lang="en-US" altLang="zh-CN" dirty="0"/>
              <a:t>Continuation para.1: my performance on stage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481899" y="521659"/>
            <a:ext cx="6887311" cy="3335675"/>
            <a:chOff x="1481899" y="521659"/>
            <a:chExt cx="6887311" cy="3335675"/>
          </a:xfrm>
        </p:grpSpPr>
        <p:cxnSp>
          <p:nvCxnSpPr>
            <p:cNvPr id="10" name="直接连接符 9"/>
            <p:cNvCxnSpPr/>
            <p:nvPr/>
          </p:nvCxnSpPr>
          <p:spPr>
            <a:xfrm flipV="1">
              <a:off x="1481899" y="521659"/>
              <a:ext cx="2982330" cy="333567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405654" y="521659"/>
              <a:ext cx="3963556" cy="315984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箭头连接符 12"/>
          <p:cNvCxnSpPr/>
          <p:nvPr/>
        </p:nvCxnSpPr>
        <p:spPr>
          <a:xfrm flipH="1" flipV="1">
            <a:off x="1114434" y="3311678"/>
            <a:ext cx="289558" cy="588831"/>
          </a:xfrm>
          <a:prstGeom prst="straightConnector1">
            <a:avLst/>
          </a:prstGeom>
          <a:ln w="38100">
            <a:solidFill>
              <a:srgbClr val="EB1B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8231394" y="3576642"/>
            <a:ext cx="169937" cy="647734"/>
          </a:xfrm>
          <a:prstGeom prst="straightConnector1">
            <a:avLst/>
          </a:prstGeom>
          <a:ln w="38100">
            <a:solidFill>
              <a:srgbClr val="EB1B3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73940" y="4167416"/>
            <a:ext cx="166955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6861" y="3520799"/>
            <a:ext cx="311797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prstClr val="black"/>
                </a:solidFill>
              </a:defRPr>
            </a:lvl1pPr>
          </a:lstStyle>
          <a:p>
            <a:r>
              <a:rPr lang="en-US" altLang="zh-CN" dirty="0"/>
              <a:t>Continuation para.2: my sense after checking mobile phone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 rot="2257737">
            <a:off x="5676516" y="1972956"/>
            <a:ext cx="22093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action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 rot="18838636">
            <a:off x="1897650" y="1812499"/>
            <a:ext cx="171232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action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062" y="4341239"/>
            <a:ext cx="1548609" cy="4205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1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curious</a:t>
            </a:r>
            <a:endParaRPr lang="zh-CN" altLang="en-US" sz="21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213" y="742065"/>
            <a:ext cx="23685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Para.3:How I made it</a:t>
            </a:r>
            <a:endParaRPr lang="en-US" altLang="zh-CN" dirty="0">
              <a:solidFill>
                <a:prstClr val="black"/>
              </a:solidFill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78242" y="3900509"/>
            <a:ext cx="608490" cy="4205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135" dirty="0"/>
              <a:t>fun </a:t>
            </a:r>
            <a:endParaRPr lang="zh-CN" altLang="en-US" sz="2135" dirty="0"/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478242" y="2819725"/>
            <a:ext cx="608490" cy="54411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62808" y="3328006"/>
            <a:ext cx="1818367" cy="4205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135" dirty="0"/>
              <a:t>discouraged</a:t>
            </a:r>
            <a:endParaRPr lang="zh-CN" altLang="en-US" sz="2135" dirty="0"/>
          </a:p>
        </p:txBody>
      </p:sp>
      <p:cxnSp>
        <p:nvCxnSpPr>
          <p:cNvPr id="27" name="直接箭头连接符 26"/>
          <p:cNvCxnSpPr/>
          <p:nvPr/>
        </p:nvCxnSpPr>
        <p:spPr>
          <a:xfrm>
            <a:off x="4434126" y="629200"/>
            <a:ext cx="0" cy="84740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4084" y="2269457"/>
            <a:ext cx="1057482" cy="4205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135" dirty="0"/>
              <a:t>made it</a:t>
            </a:r>
            <a:endParaRPr lang="zh-CN" altLang="en-US" sz="2135" dirty="0"/>
          </a:p>
        </p:txBody>
      </p:sp>
      <p:cxnSp>
        <p:nvCxnSpPr>
          <p:cNvPr id="29" name="直接箭头连接符 28"/>
          <p:cNvCxnSpPr/>
          <p:nvPr/>
        </p:nvCxnSpPr>
        <p:spPr>
          <a:xfrm>
            <a:off x="5770558" y="1679897"/>
            <a:ext cx="35114" cy="70334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5121" y="2386008"/>
            <a:ext cx="1136999" cy="4205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135" dirty="0"/>
              <a:t>inspired</a:t>
            </a:r>
            <a:endParaRPr lang="en-US" altLang="zh-CN" sz="2135" dirty="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6815435" y="2471040"/>
            <a:ext cx="0" cy="600683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49811" y="3061052"/>
            <a:ext cx="1331247" cy="4205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135" dirty="0"/>
              <a:t>confident</a:t>
            </a:r>
            <a:endParaRPr lang="en-US" altLang="zh-CN" sz="2135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-21263"/>
            <a:ext cx="4283968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US" altLang="zh-CN" sz="1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for </a:t>
            </a:r>
            <a:r>
              <a:rPr lang="en-US" altLang="zh-CN" sz="1200" b="1" noProof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plot development clues (</a:t>
            </a:r>
            <a:r>
              <a:rPr lang="en-US" altLang="zh-CN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 &amp; Feelings)</a:t>
            </a:r>
            <a:endParaRPr lang="zh-CN" alt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547" y="3839684"/>
            <a:ext cx="163698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8557" y="603566"/>
            <a:ext cx="105830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climax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8323" y="2748557"/>
            <a:ext cx="202881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prstClr val="black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Para.1 Jane did ride but stopped.</a:t>
            </a:r>
            <a:endParaRPr lang="en-US" altLang="zh-CN" dirty="0"/>
          </a:p>
        </p:txBody>
      </p:sp>
      <p:sp>
        <p:nvSpPr>
          <p:cNvPr id="37" name="TextBox 49"/>
          <p:cNvSpPr txBox="1"/>
          <p:nvPr/>
        </p:nvSpPr>
        <p:spPr>
          <a:xfrm>
            <a:off x="18323" y="1645822"/>
            <a:ext cx="23331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</a:rPr>
              <a:t>Para.2: how I practiced riding a unicycle</a:t>
            </a:r>
            <a:endParaRPr lang="en-US" altLang="zh-CN" dirty="0">
              <a:solidFill>
                <a:prstClr val="black"/>
              </a:solidFill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>
            <a:off x="3602976" y="1465750"/>
            <a:ext cx="23544" cy="803707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82"/>
          <p:cNvSpPr txBox="1"/>
          <p:nvPr/>
        </p:nvSpPr>
        <p:spPr>
          <a:xfrm>
            <a:off x="4008557" y="1607722"/>
            <a:ext cx="1246564" cy="42056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135" dirty="0"/>
              <a:t>nervous</a:t>
            </a:r>
            <a:endParaRPr lang="en-US" altLang="zh-CN" sz="2135" dirty="0"/>
          </a:p>
        </p:txBody>
      </p:sp>
      <p:sp>
        <p:nvSpPr>
          <p:cNvPr id="2" name="矩形 1"/>
          <p:cNvSpPr/>
          <p:nvPr/>
        </p:nvSpPr>
        <p:spPr>
          <a:xfrm>
            <a:off x="4932172" y="51435"/>
            <a:ext cx="3574868" cy="29751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ts val="1610"/>
              </a:lnSpc>
              <a:spcAft>
                <a:spcPts val="400"/>
              </a:spcAft>
            </a:pPr>
            <a:r>
              <a:rPr lang="zh-CN" altLang="zh-CN" sz="1600" b="1" kern="100" dirty="0">
                <a:cs typeface="Times New Roman" panose="02020603050405020304"/>
              </a:rPr>
              <a:t>杭州二中高三仿真考 读后续写解析</a:t>
            </a:r>
            <a:endParaRPr lang="zh-CN" altLang="zh-CN" sz="1600" b="1" kern="100" dirty="0"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0"/>
          <p:cNvGrpSpPr/>
          <p:nvPr/>
        </p:nvGrpSpPr>
        <p:grpSpPr>
          <a:xfrm>
            <a:off x="1330657" y="1494316"/>
            <a:ext cx="6151728" cy="2187392"/>
            <a:chOff x="730980" y="1735540"/>
            <a:chExt cx="7785223" cy="4111384"/>
          </a:xfrm>
          <a:solidFill>
            <a:schemeClr val="tx1">
              <a:lumMod val="95000"/>
              <a:lumOff val="5000"/>
            </a:schemeClr>
          </a:solidFill>
        </p:grpSpPr>
        <p:cxnSp>
          <p:nvCxnSpPr>
            <p:cNvPr id="23" name="Straight Connector 27"/>
            <p:cNvCxnSpPr/>
            <p:nvPr/>
          </p:nvCxnSpPr>
          <p:spPr>
            <a:xfrm>
              <a:off x="5531580" y="2365609"/>
              <a:ext cx="762000" cy="1540150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4"/>
            <p:cNvCxnSpPr/>
            <p:nvPr/>
          </p:nvCxnSpPr>
          <p:spPr>
            <a:xfrm>
              <a:off x="3778980" y="1735540"/>
              <a:ext cx="1143000" cy="2103120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3"/>
            <p:cNvCxnSpPr/>
            <p:nvPr/>
          </p:nvCxnSpPr>
          <p:spPr>
            <a:xfrm>
              <a:off x="2331180" y="2376984"/>
              <a:ext cx="1143000" cy="1528775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9"/>
            <p:cNvCxnSpPr/>
            <p:nvPr/>
          </p:nvCxnSpPr>
          <p:spPr>
            <a:xfrm flipV="1">
              <a:off x="5531580" y="3905759"/>
              <a:ext cx="609600" cy="1535826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40"/>
            <p:cNvCxnSpPr/>
            <p:nvPr/>
          </p:nvCxnSpPr>
          <p:spPr>
            <a:xfrm flipV="1">
              <a:off x="3861435" y="3838660"/>
              <a:ext cx="1060545" cy="2008264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41"/>
            <p:cNvCxnSpPr/>
            <p:nvPr/>
          </p:nvCxnSpPr>
          <p:spPr>
            <a:xfrm flipV="1">
              <a:off x="2178780" y="3905759"/>
              <a:ext cx="1213562" cy="1612482"/>
            </a:xfrm>
            <a:prstGeom prst="line">
              <a:avLst/>
            </a:prstGeom>
            <a:grpFill/>
            <a:ln w="76200" cap="rnd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 7"/>
            <p:cNvSpPr/>
            <p:nvPr/>
          </p:nvSpPr>
          <p:spPr bwMode="auto">
            <a:xfrm>
              <a:off x="730980" y="2259654"/>
              <a:ext cx="7785223" cy="2960610"/>
            </a:xfrm>
            <a:custGeom>
              <a:avLst/>
              <a:gdLst>
                <a:gd name="connsiteX0" fmla="*/ 6458167 w 7785223"/>
                <a:gd name="connsiteY0" fmla="*/ 833882 h 2960610"/>
                <a:gd name="connsiteX1" fmla="*/ 6206458 w 7785223"/>
                <a:gd name="connsiteY1" fmla="*/ 1085591 h 2960610"/>
                <a:gd name="connsiteX2" fmla="*/ 6458167 w 7785223"/>
                <a:gd name="connsiteY2" fmla="*/ 1337300 h 2960610"/>
                <a:gd name="connsiteX3" fmla="*/ 6709876 w 7785223"/>
                <a:gd name="connsiteY3" fmla="*/ 1085591 h 2960610"/>
                <a:gd name="connsiteX4" fmla="*/ 6458167 w 7785223"/>
                <a:gd name="connsiteY4" fmla="*/ 833882 h 2960610"/>
                <a:gd name="connsiteX5" fmla="*/ 124054 w 7785223"/>
                <a:gd name="connsiteY5" fmla="*/ 0 h 2960610"/>
                <a:gd name="connsiteX6" fmla="*/ 881802 w 7785223"/>
                <a:gd name="connsiteY6" fmla="*/ 766777 h 2960610"/>
                <a:gd name="connsiteX7" fmla="*/ 1232618 w 7785223"/>
                <a:gd name="connsiteY7" fmla="*/ 1485722 h 2960610"/>
                <a:gd name="connsiteX8" fmla="*/ 2569785 w 7785223"/>
                <a:gd name="connsiteY8" fmla="*/ 1533897 h 2960610"/>
                <a:gd name="connsiteX9" fmla="*/ 5704061 w 7785223"/>
                <a:gd name="connsiteY9" fmla="*/ 1488530 h 2960610"/>
                <a:gd name="connsiteX10" fmla="*/ 6184373 w 7785223"/>
                <a:gd name="connsiteY10" fmla="*/ 217410 h 2960610"/>
                <a:gd name="connsiteX11" fmla="*/ 7585117 w 7785223"/>
                <a:gd name="connsiteY11" fmla="*/ 1247424 h 2960610"/>
                <a:gd name="connsiteX12" fmla="*/ 7785223 w 7785223"/>
                <a:gd name="connsiteY12" fmla="*/ 1625797 h 2960610"/>
                <a:gd name="connsiteX13" fmla="*/ 7506128 w 7785223"/>
                <a:gd name="connsiteY13" fmla="*/ 2067231 h 2960610"/>
                <a:gd name="connsiteX14" fmla="*/ 7074320 w 7785223"/>
                <a:gd name="connsiteY14" fmla="*/ 2519175 h 2960610"/>
                <a:gd name="connsiteX15" fmla="*/ 6737299 w 7785223"/>
                <a:gd name="connsiteY15" fmla="*/ 2324735 h 2960610"/>
                <a:gd name="connsiteX16" fmla="*/ 6911075 w 7785223"/>
                <a:gd name="connsiteY16" fmla="*/ 2629534 h 2960610"/>
                <a:gd name="connsiteX17" fmla="*/ 6173841 w 7785223"/>
                <a:gd name="connsiteY17" fmla="*/ 2960610 h 2960610"/>
                <a:gd name="connsiteX18" fmla="*/ 5697534 w 7785223"/>
                <a:gd name="connsiteY18" fmla="*/ 1718745 h 2960610"/>
                <a:gd name="connsiteX19" fmla="*/ 4260900 w 7785223"/>
                <a:gd name="connsiteY19" fmla="*/ 1707212 h 2960610"/>
                <a:gd name="connsiteX20" fmla="*/ 1262370 w 7785223"/>
                <a:gd name="connsiteY20" fmla="*/ 1801983 h 2960610"/>
                <a:gd name="connsiteX21" fmla="*/ 907344 w 7785223"/>
                <a:gd name="connsiteY21" fmla="*/ 2381268 h 2960610"/>
                <a:gd name="connsiteX22" fmla="*/ 192166 w 7785223"/>
                <a:gd name="connsiteY22" fmla="*/ 2960610 h 2960610"/>
                <a:gd name="connsiteX23" fmla="*/ 149596 w 7785223"/>
                <a:gd name="connsiteY23" fmla="*/ 2142715 h 2960610"/>
                <a:gd name="connsiteX24" fmla="*/ 515699 w 7785223"/>
                <a:gd name="connsiteY24" fmla="*/ 1640050 h 2960610"/>
                <a:gd name="connsiteX25" fmla="*/ 4858 w 7785223"/>
                <a:gd name="connsiteY25" fmla="*/ 958471 h 2960610"/>
                <a:gd name="connsiteX26" fmla="*/ 124054 w 7785223"/>
                <a:gd name="connsiteY26" fmla="*/ 0 h 2960610"/>
                <a:gd name="connsiteX0-1" fmla="*/ 6458167 w 7785223"/>
                <a:gd name="connsiteY0-2" fmla="*/ 833882 h 2960610"/>
                <a:gd name="connsiteX1-3" fmla="*/ 6206458 w 7785223"/>
                <a:gd name="connsiteY1-4" fmla="*/ 1085591 h 2960610"/>
                <a:gd name="connsiteX2-5" fmla="*/ 6458167 w 7785223"/>
                <a:gd name="connsiteY2-6" fmla="*/ 1337300 h 2960610"/>
                <a:gd name="connsiteX3-7" fmla="*/ 6709876 w 7785223"/>
                <a:gd name="connsiteY3-8" fmla="*/ 1085591 h 2960610"/>
                <a:gd name="connsiteX4-9" fmla="*/ 6458167 w 7785223"/>
                <a:gd name="connsiteY4-10" fmla="*/ 833882 h 2960610"/>
                <a:gd name="connsiteX5-11" fmla="*/ 124054 w 7785223"/>
                <a:gd name="connsiteY5-12" fmla="*/ 0 h 2960610"/>
                <a:gd name="connsiteX6-13" fmla="*/ 881802 w 7785223"/>
                <a:gd name="connsiteY6-14" fmla="*/ 766777 h 2960610"/>
                <a:gd name="connsiteX7-15" fmla="*/ 1232618 w 7785223"/>
                <a:gd name="connsiteY7-16" fmla="*/ 1485722 h 2960610"/>
                <a:gd name="connsiteX8-17" fmla="*/ 2569785 w 7785223"/>
                <a:gd name="connsiteY8-18" fmla="*/ 1533897 h 2960610"/>
                <a:gd name="connsiteX9-19" fmla="*/ 5704061 w 7785223"/>
                <a:gd name="connsiteY9-20" fmla="*/ 1488530 h 2960610"/>
                <a:gd name="connsiteX10-21" fmla="*/ 6184373 w 7785223"/>
                <a:gd name="connsiteY10-22" fmla="*/ 217410 h 2960610"/>
                <a:gd name="connsiteX11-23" fmla="*/ 7585117 w 7785223"/>
                <a:gd name="connsiteY11-24" fmla="*/ 1247424 h 2960610"/>
                <a:gd name="connsiteX12-25" fmla="*/ 7785223 w 7785223"/>
                <a:gd name="connsiteY12-26" fmla="*/ 1625797 h 2960610"/>
                <a:gd name="connsiteX13-27" fmla="*/ 7506128 w 7785223"/>
                <a:gd name="connsiteY13-28" fmla="*/ 2067231 h 2960610"/>
                <a:gd name="connsiteX14-29" fmla="*/ 7074320 w 7785223"/>
                <a:gd name="connsiteY14-30" fmla="*/ 2519175 h 2960610"/>
                <a:gd name="connsiteX15-31" fmla="*/ 6737299 w 7785223"/>
                <a:gd name="connsiteY15-32" fmla="*/ 2324735 h 2960610"/>
                <a:gd name="connsiteX16-33" fmla="*/ 6911075 w 7785223"/>
                <a:gd name="connsiteY16-34" fmla="*/ 2629534 h 2960610"/>
                <a:gd name="connsiteX17-35" fmla="*/ 6173841 w 7785223"/>
                <a:gd name="connsiteY17-36" fmla="*/ 2960610 h 2960610"/>
                <a:gd name="connsiteX18-37" fmla="*/ 5697534 w 7785223"/>
                <a:gd name="connsiteY18-38" fmla="*/ 1718745 h 2960610"/>
                <a:gd name="connsiteX19-39" fmla="*/ 4260900 w 7785223"/>
                <a:gd name="connsiteY19-40" fmla="*/ 1707212 h 2960610"/>
                <a:gd name="connsiteX20-41" fmla="*/ 1262370 w 7785223"/>
                <a:gd name="connsiteY20-42" fmla="*/ 1801983 h 2960610"/>
                <a:gd name="connsiteX21-43" fmla="*/ 907344 w 7785223"/>
                <a:gd name="connsiteY21-44" fmla="*/ 2381268 h 2960610"/>
                <a:gd name="connsiteX22-45" fmla="*/ 192166 w 7785223"/>
                <a:gd name="connsiteY22-46" fmla="*/ 2960610 h 2960610"/>
                <a:gd name="connsiteX23-47" fmla="*/ 149596 w 7785223"/>
                <a:gd name="connsiteY23-48" fmla="*/ 2142715 h 2960610"/>
                <a:gd name="connsiteX24-49" fmla="*/ 515699 w 7785223"/>
                <a:gd name="connsiteY24-50" fmla="*/ 1640050 h 2960610"/>
                <a:gd name="connsiteX25-51" fmla="*/ 4858 w 7785223"/>
                <a:gd name="connsiteY25-52" fmla="*/ 958471 h 2960610"/>
                <a:gd name="connsiteX26-53" fmla="*/ 124054 w 7785223"/>
                <a:gd name="connsiteY26-54" fmla="*/ 0 h 2960610"/>
                <a:gd name="connsiteX0-55" fmla="*/ 6458167 w 7785223"/>
                <a:gd name="connsiteY0-56" fmla="*/ 833882 h 2960610"/>
                <a:gd name="connsiteX1-57" fmla="*/ 6206458 w 7785223"/>
                <a:gd name="connsiteY1-58" fmla="*/ 1085591 h 2960610"/>
                <a:gd name="connsiteX2-59" fmla="*/ 6458167 w 7785223"/>
                <a:gd name="connsiteY2-60" fmla="*/ 1337300 h 2960610"/>
                <a:gd name="connsiteX3-61" fmla="*/ 6709876 w 7785223"/>
                <a:gd name="connsiteY3-62" fmla="*/ 1085591 h 2960610"/>
                <a:gd name="connsiteX4-63" fmla="*/ 6458167 w 7785223"/>
                <a:gd name="connsiteY4-64" fmla="*/ 833882 h 2960610"/>
                <a:gd name="connsiteX5-65" fmla="*/ 124054 w 7785223"/>
                <a:gd name="connsiteY5-66" fmla="*/ 0 h 2960610"/>
                <a:gd name="connsiteX6-67" fmla="*/ 881802 w 7785223"/>
                <a:gd name="connsiteY6-68" fmla="*/ 766777 h 2960610"/>
                <a:gd name="connsiteX7-69" fmla="*/ 1232618 w 7785223"/>
                <a:gd name="connsiteY7-70" fmla="*/ 1485722 h 2960610"/>
                <a:gd name="connsiteX8-71" fmla="*/ 2569785 w 7785223"/>
                <a:gd name="connsiteY8-72" fmla="*/ 1533897 h 2960610"/>
                <a:gd name="connsiteX9-73" fmla="*/ 5704061 w 7785223"/>
                <a:gd name="connsiteY9-74" fmla="*/ 1488530 h 2960610"/>
                <a:gd name="connsiteX10-75" fmla="*/ 6184373 w 7785223"/>
                <a:gd name="connsiteY10-76" fmla="*/ 217410 h 2960610"/>
                <a:gd name="connsiteX11-77" fmla="*/ 7585117 w 7785223"/>
                <a:gd name="connsiteY11-78" fmla="*/ 1247424 h 2960610"/>
                <a:gd name="connsiteX12-79" fmla="*/ 7785223 w 7785223"/>
                <a:gd name="connsiteY12-80" fmla="*/ 1625797 h 2960610"/>
                <a:gd name="connsiteX13-81" fmla="*/ 7506128 w 7785223"/>
                <a:gd name="connsiteY13-82" fmla="*/ 2067231 h 2960610"/>
                <a:gd name="connsiteX14-83" fmla="*/ 7074320 w 7785223"/>
                <a:gd name="connsiteY14-84" fmla="*/ 2519175 h 2960610"/>
                <a:gd name="connsiteX15-85" fmla="*/ 6737299 w 7785223"/>
                <a:gd name="connsiteY15-86" fmla="*/ 2324735 h 2960610"/>
                <a:gd name="connsiteX16-87" fmla="*/ 6911075 w 7785223"/>
                <a:gd name="connsiteY16-88" fmla="*/ 2629534 h 2960610"/>
                <a:gd name="connsiteX17-89" fmla="*/ 6173841 w 7785223"/>
                <a:gd name="connsiteY17-90" fmla="*/ 2960610 h 2960610"/>
                <a:gd name="connsiteX18-91" fmla="*/ 5697534 w 7785223"/>
                <a:gd name="connsiteY18-92" fmla="*/ 1718745 h 2960610"/>
                <a:gd name="connsiteX19-93" fmla="*/ 4260900 w 7785223"/>
                <a:gd name="connsiteY19-94" fmla="*/ 1707212 h 2960610"/>
                <a:gd name="connsiteX20-95" fmla="*/ 1262370 w 7785223"/>
                <a:gd name="connsiteY20-96" fmla="*/ 1766472 h 2960610"/>
                <a:gd name="connsiteX21-97" fmla="*/ 907344 w 7785223"/>
                <a:gd name="connsiteY21-98" fmla="*/ 2381268 h 2960610"/>
                <a:gd name="connsiteX22-99" fmla="*/ 192166 w 7785223"/>
                <a:gd name="connsiteY22-100" fmla="*/ 2960610 h 2960610"/>
                <a:gd name="connsiteX23-101" fmla="*/ 149596 w 7785223"/>
                <a:gd name="connsiteY23-102" fmla="*/ 2142715 h 2960610"/>
                <a:gd name="connsiteX24-103" fmla="*/ 515699 w 7785223"/>
                <a:gd name="connsiteY24-104" fmla="*/ 1640050 h 2960610"/>
                <a:gd name="connsiteX25-105" fmla="*/ 4858 w 7785223"/>
                <a:gd name="connsiteY25-106" fmla="*/ 958471 h 2960610"/>
                <a:gd name="connsiteX26-107" fmla="*/ 124054 w 7785223"/>
                <a:gd name="connsiteY26-108" fmla="*/ 0 h 2960610"/>
                <a:gd name="connsiteX0-109" fmla="*/ 6458167 w 7785223"/>
                <a:gd name="connsiteY0-110" fmla="*/ 833882 h 2960610"/>
                <a:gd name="connsiteX1-111" fmla="*/ 6206458 w 7785223"/>
                <a:gd name="connsiteY1-112" fmla="*/ 1085591 h 2960610"/>
                <a:gd name="connsiteX2-113" fmla="*/ 6458167 w 7785223"/>
                <a:gd name="connsiteY2-114" fmla="*/ 1337300 h 2960610"/>
                <a:gd name="connsiteX3-115" fmla="*/ 6709876 w 7785223"/>
                <a:gd name="connsiteY3-116" fmla="*/ 1085591 h 2960610"/>
                <a:gd name="connsiteX4-117" fmla="*/ 6458167 w 7785223"/>
                <a:gd name="connsiteY4-118" fmla="*/ 833882 h 2960610"/>
                <a:gd name="connsiteX5-119" fmla="*/ 124054 w 7785223"/>
                <a:gd name="connsiteY5-120" fmla="*/ 0 h 2960610"/>
                <a:gd name="connsiteX6-121" fmla="*/ 881802 w 7785223"/>
                <a:gd name="connsiteY6-122" fmla="*/ 766777 h 2960610"/>
                <a:gd name="connsiteX7-123" fmla="*/ 1232618 w 7785223"/>
                <a:gd name="connsiteY7-124" fmla="*/ 1485722 h 2960610"/>
                <a:gd name="connsiteX8-125" fmla="*/ 2569785 w 7785223"/>
                <a:gd name="connsiteY8-126" fmla="*/ 1533897 h 2960610"/>
                <a:gd name="connsiteX9-127" fmla="*/ 5704061 w 7785223"/>
                <a:gd name="connsiteY9-128" fmla="*/ 1488530 h 2960610"/>
                <a:gd name="connsiteX10-129" fmla="*/ 6184373 w 7785223"/>
                <a:gd name="connsiteY10-130" fmla="*/ 217410 h 2960610"/>
                <a:gd name="connsiteX11-131" fmla="*/ 7585117 w 7785223"/>
                <a:gd name="connsiteY11-132" fmla="*/ 1247424 h 2960610"/>
                <a:gd name="connsiteX12-133" fmla="*/ 7785223 w 7785223"/>
                <a:gd name="connsiteY12-134" fmla="*/ 1625797 h 2960610"/>
                <a:gd name="connsiteX13-135" fmla="*/ 7506128 w 7785223"/>
                <a:gd name="connsiteY13-136" fmla="*/ 2067231 h 2960610"/>
                <a:gd name="connsiteX14-137" fmla="*/ 7074320 w 7785223"/>
                <a:gd name="connsiteY14-138" fmla="*/ 2519175 h 2960610"/>
                <a:gd name="connsiteX15-139" fmla="*/ 6737299 w 7785223"/>
                <a:gd name="connsiteY15-140" fmla="*/ 2324735 h 2960610"/>
                <a:gd name="connsiteX16-141" fmla="*/ 6911075 w 7785223"/>
                <a:gd name="connsiteY16-142" fmla="*/ 2629534 h 2960610"/>
                <a:gd name="connsiteX17-143" fmla="*/ 6173841 w 7785223"/>
                <a:gd name="connsiteY17-144" fmla="*/ 2960610 h 2960610"/>
                <a:gd name="connsiteX18-145" fmla="*/ 5697534 w 7785223"/>
                <a:gd name="connsiteY18-146" fmla="*/ 1718745 h 2960610"/>
                <a:gd name="connsiteX19-147" fmla="*/ 4260900 w 7785223"/>
                <a:gd name="connsiteY19-148" fmla="*/ 1707212 h 2960610"/>
                <a:gd name="connsiteX20-149" fmla="*/ 1262370 w 7785223"/>
                <a:gd name="connsiteY20-150" fmla="*/ 1766472 h 2960610"/>
                <a:gd name="connsiteX21-151" fmla="*/ 907344 w 7785223"/>
                <a:gd name="connsiteY21-152" fmla="*/ 2381268 h 2960610"/>
                <a:gd name="connsiteX22-153" fmla="*/ 192166 w 7785223"/>
                <a:gd name="connsiteY22-154" fmla="*/ 2960610 h 2960610"/>
                <a:gd name="connsiteX23-155" fmla="*/ 149596 w 7785223"/>
                <a:gd name="connsiteY23-156" fmla="*/ 2142715 h 2960610"/>
                <a:gd name="connsiteX24-157" fmla="*/ 515699 w 7785223"/>
                <a:gd name="connsiteY24-158" fmla="*/ 1640050 h 2960610"/>
                <a:gd name="connsiteX25-159" fmla="*/ 4858 w 7785223"/>
                <a:gd name="connsiteY25-160" fmla="*/ 958471 h 2960610"/>
                <a:gd name="connsiteX26-161" fmla="*/ 124054 w 7785223"/>
                <a:gd name="connsiteY26-162" fmla="*/ 0 h 2960610"/>
                <a:gd name="connsiteX0-163" fmla="*/ 6458167 w 7785223"/>
                <a:gd name="connsiteY0-164" fmla="*/ 833882 h 2960610"/>
                <a:gd name="connsiteX1-165" fmla="*/ 6206458 w 7785223"/>
                <a:gd name="connsiteY1-166" fmla="*/ 1085591 h 2960610"/>
                <a:gd name="connsiteX2-167" fmla="*/ 6458167 w 7785223"/>
                <a:gd name="connsiteY2-168" fmla="*/ 1337300 h 2960610"/>
                <a:gd name="connsiteX3-169" fmla="*/ 6709876 w 7785223"/>
                <a:gd name="connsiteY3-170" fmla="*/ 1085591 h 2960610"/>
                <a:gd name="connsiteX4-171" fmla="*/ 6458167 w 7785223"/>
                <a:gd name="connsiteY4-172" fmla="*/ 833882 h 2960610"/>
                <a:gd name="connsiteX5-173" fmla="*/ 124054 w 7785223"/>
                <a:gd name="connsiteY5-174" fmla="*/ 0 h 2960610"/>
                <a:gd name="connsiteX6-175" fmla="*/ 881802 w 7785223"/>
                <a:gd name="connsiteY6-176" fmla="*/ 766777 h 2960610"/>
                <a:gd name="connsiteX7-177" fmla="*/ 1232618 w 7785223"/>
                <a:gd name="connsiteY7-178" fmla="*/ 1485722 h 2960610"/>
                <a:gd name="connsiteX8-179" fmla="*/ 2569785 w 7785223"/>
                <a:gd name="connsiteY8-180" fmla="*/ 1533897 h 2960610"/>
                <a:gd name="connsiteX9-181" fmla="*/ 5704061 w 7785223"/>
                <a:gd name="connsiteY9-182" fmla="*/ 1488530 h 2960610"/>
                <a:gd name="connsiteX10-183" fmla="*/ 6184373 w 7785223"/>
                <a:gd name="connsiteY10-184" fmla="*/ 217410 h 2960610"/>
                <a:gd name="connsiteX11-185" fmla="*/ 7585117 w 7785223"/>
                <a:gd name="connsiteY11-186" fmla="*/ 1247424 h 2960610"/>
                <a:gd name="connsiteX12-187" fmla="*/ 7785223 w 7785223"/>
                <a:gd name="connsiteY12-188" fmla="*/ 1625797 h 2960610"/>
                <a:gd name="connsiteX13-189" fmla="*/ 7506128 w 7785223"/>
                <a:gd name="connsiteY13-190" fmla="*/ 2067231 h 2960610"/>
                <a:gd name="connsiteX14-191" fmla="*/ 7074320 w 7785223"/>
                <a:gd name="connsiteY14-192" fmla="*/ 2519175 h 2960610"/>
                <a:gd name="connsiteX15-193" fmla="*/ 6737299 w 7785223"/>
                <a:gd name="connsiteY15-194" fmla="*/ 2324735 h 2960610"/>
                <a:gd name="connsiteX16-195" fmla="*/ 6911075 w 7785223"/>
                <a:gd name="connsiteY16-196" fmla="*/ 2629534 h 2960610"/>
                <a:gd name="connsiteX17-197" fmla="*/ 6173841 w 7785223"/>
                <a:gd name="connsiteY17-198" fmla="*/ 2960610 h 2960610"/>
                <a:gd name="connsiteX18-199" fmla="*/ 5697534 w 7785223"/>
                <a:gd name="connsiteY18-200" fmla="*/ 1718745 h 2960610"/>
                <a:gd name="connsiteX19-201" fmla="*/ 4260900 w 7785223"/>
                <a:gd name="connsiteY19-202" fmla="*/ 1707212 h 2960610"/>
                <a:gd name="connsiteX20-203" fmla="*/ 1262370 w 7785223"/>
                <a:gd name="connsiteY20-204" fmla="*/ 1766472 h 2960610"/>
                <a:gd name="connsiteX21-205" fmla="*/ 907344 w 7785223"/>
                <a:gd name="connsiteY21-206" fmla="*/ 2381268 h 2960610"/>
                <a:gd name="connsiteX22-207" fmla="*/ 192166 w 7785223"/>
                <a:gd name="connsiteY22-208" fmla="*/ 2960610 h 2960610"/>
                <a:gd name="connsiteX23-209" fmla="*/ 149596 w 7785223"/>
                <a:gd name="connsiteY23-210" fmla="*/ 2142715 h 2960610"/>
                <a:gd name="connsiteX24-211" fmla="*/ 515699 w 7785223"/>
                <a:gd name="connsiteY24-212" fmla="*/ 1640050 h 2960610"/>
                <a:gd name="connsiteX25-213" fmla="*/ 4858 w 7785223"/>
                <a:gd name="connsiteY25-214" fmla="*/ 958471 h 2960610"/>
                <a:gd name="connsiteX26-215" fmla="*/ 124054 w 7785223"/>
                <a:gd name="connsiteY26-216" fmla="*/ 0 h 2960610"/>
                <a:gd name="connsiteX0-217" fmla="*/ 6458167 w 7785223"/>
                <a:gd name="connsiteY0-218" fmla="*/ 833882 h 2960610"/>
                <a:gd name="connsiteX1-219" fmla="*/ 6206458 w 7785223"/>
                <a:gd name="connsiteY1-220" fmla="*/ 1085591 h 2960610"/>
                <a:gd name="connsiteX2-221" fmla="*/ 6458167 w 7785223"/>
                <a:gd name="connsiteY2-222" fmla="*/ 1337300 h 2960610"/>
                <a:gd name="connsiteX3-223" fmla="*/ 6709876 w 7785223"/>
                <a:gd name="connsiteY3-224" fmla="*/ 1085591 h 2960610"/>
                <a:gd name="connsiteX4-225" fmla="*/ 6458167 w 7785223"/>
                <a:gd name="connsiteY4-226" fmla="*/ 833882 h 2960610"/>
                <a:gd name="connsiteX5-227" fmla="*/ 124054 w 7785223"/>
                <a:gd name="connsiteY5-228" fmla="*/ 0 h 2960610"/>
                <a:gd name="connsiteX6-229" fmla="*/ 881802 w 7785223"/>
                <a:gd name="connsiteY6-230" fmla="*/ 766777 h 2960610"/>
                <a:gd name="connsiteX7-231" fmla="*/ 1232618 w 7785223"/>
                <a:gd name="connsiteY7-232" fmla="*/ 1485722 h 2960610"/>
                <a:gd name="connsiteX8-233" fmla="*/ 2569785 w 7785223"/>
                <a:gd name="connsiteY8-234" fmla="*/ 1533897 h 2960610"/>
                <a:gd name="connsiteX9-235" fmla="*/ 5663118 w 7785223"/>
                <a:gd name="connsiteY9-236" fmla="*/ 1447586 h 2960610"/>
                <a:gd name="connsiteX10-237" fmla="*/ 6184373 w 7785223"/>
                <a:gd name="connsiteY10-238" fmla="*/ 217410 h 2960610"/>
                <a:gd name="connsiteX11-239" fmla="*/ 7585117 w 7785223"/>
                <a:gd name="connsiteY11-240" fmla="*/ 1247424 h 2960610"/>
                <a:gd name="connsiteX12-241" fmla="*/ 7785223 w 7785223"/>
                <a:gd name="connsiteY12-242" fmla="*/ 1625797 h 2960610"/>
                <a:gd name="connsiteX13-243" fmla="*/ 7506128 w 7785223"/>
                <a:gd name="connsiteY13-244" fmla="*/ 2067231 h 2960610"/>
                <a:gd name="connsiteX14-245" fmla="*/ 7074320 w 7785223"/>
                <a:gd name="connsiteY14-246" fmla="*/ 2519175 h 2960610"/>
                <a:gd name="connsiteX15-247" fmla="*/ 6737299 w 7785223"/>
                <a:gd name="connsiteY15-248" fmla="*/ 2324735 h 2960610"/>
                <a:gd name="connsiteX16-249" fmla="*/ 6911075 w 7785223"/>
                <a:gd name="connsiteY16-250" fmla="*/ 2629534 h 2960610"/>
                <a:gd name="connsiteX17-251" fmla="*/ 6173841 w 7785223"/>
                <a:gd name="connsiteY17-252" fmla="*/ 2960610 h 2960610"/>
                <a:gd name="connsiteX18-253" fmla="*/ 5697534 w 7785223"/>
                <a:gd name="connsiteY18-254" fmla="*/ 1718745 h 2960610"/>
                <a:gd name="connsiteX19-255" fmla="*/ 4260900 w 7785223"/>
                <a:gd name="connsiteY19-256" fmla="*/ 1707212 h 2960610"/>
                <a:gd name="connsiteX20-257" fmla="*/ 1262370 w 7785223"/>
                <a:gd name="connsiteY20-258" fmla="*/ 1766472 h 2960610"/>
                <a:gd name="connsiteX21-259" fmla="*/ 907344 w 7785223"/>
                <a:gd name="connsiteY21-260" fmla="*/ 2381268 h 2960610"/>
                <a:gd name="connsiteX22-261" fmla="*/ 192166 w 7785223"/>
                <a:gd name="connsiteY22-262" fmla="*/ 2960610 h 2960610"/>
                <a:gd name="connsiteX23-263" fmla="*/ 149596 w 7785223"/>
                <a:gd name="connsiteY23-264" fmla="*/ 2142715 h 2960610"/>
                <a:gd name="connsiteX24-265" fmla="*/ 515699 w 7785223"/>
                <a:gd name="connsiteY24-266" fmla="*/ 1640050 h 2960610"/>
                <a:gd name="connsiteX25-267" fmla="*/ 4858 w 7785223"/>
                <a:gd name="connsiteY25-268" fmla="*/ 958471 h 2960610"/>
                <a:gd name="connsiteX26-269" fmla="*/ 124054 w 7785223"/>
                <a:gd name="connsiteY26-270" fmla="*/ 0 h 2960610"/>
                <a:gd name="connsiteX0-271" fmla="*/ 6458167 w 7785223"/>
                <a:gd name="connsiteY0-272" fmla="*/ 833882 h 2960610"/>
                <a:gd name="connsiteX1-273" fmla="*/ 6206458 w 7785223"/>
                <a:gd name="connsiteY1-274" fmla="*/ 1085591 h 2960610"/>
                <a:gd name="connsiteX2-275" fmla="*/ 6458167 w 7785223"/>
                <a:gd name="connsiteY2-276" fmla="*/ 1337300 h 2960610"/>
                <a:gd name="connsiteX3-277" fmla="*/ 6709876 w 7785223"/>
                <a:gd name="connsiteY3-278" fmla="*/ 1085591 h 2960610"/>
                <a:gd name="connsiteX4-279" fmla="*/ 6458167 w 7785223"/>
                <a:gd name="connsiteY4-280" fmla="*/ 833882 h 2960610"/>
                <a:gd name="connsiteX5-281" fmla="*/ 124054 w 7785223"/>
                <a:gd name="connsiteY5-282" fmla="*/ 0 h 2960610"/>
                <a:gd name="connsiteX6-283" fmla="*/ 881802 w 7785223"/>
                <a:gd name="connsiteY6-284" fmla="*/ 766777 h 2960610"/>
                <a:gd name="connsiteX7-285" fmla="*/ 1232618 w 7785223"/>
                <a:gd name="connsiteY7-286" fmla="*/ 1485722 h 2960610"/>
                <a:gd name="connsiteX8-287" fmla="*/ 2569785 w 7785223"/>
                <a:gd name="connsiteY8-288" fmla="*/ 1533897 h 2960610"/>
                <a:gd name="connsiteX9-289" fmla="*/ 5663118 w 7785223"/>
                <a:gd name="connsiteY9-290" fmla="*/ 1447586 h 2960610"/>
                <a:gd name="connsiteX10-291" fmla="*/ 6184373 w 7785223"/>
                <a:gd name="connsiteY10-292" fmla="*/ 217410 h 2960610"/>
                <a:gd name="connsiteX11-293" fmla="*/ 7585117 w 7785223"/>
                <a:gd name="connsiteY11-294" fmla="*/ 1247424 h 2960610"/>
                <a:gd name="connsiteX12-295" fmla="*/ 7785223 w 7785223"/>
                <a:gd name="connsiteY12-296" fmla="*/ 1625797 h 2960610"/>
                <a:gd name="connsiteX13-297" fmla="*/ 7506128 w 7785223"/>
                <a:gd name="connsiteY13-298" fmla="*/ 2067231 h 2960610"/>
                <a:gd name="connsiteX14-299" fmla="*/ 7074320 w 7785223"/>
                <a:gd name="connsiteY14-300" fmla="*/ 2519175 h 2960610"/>
                <a:gd name="connsiteX15-301" fmla="*/ 6737299 w 7785223"/>
                <a:gd name="connsiteY15-302" fmla="*/ 2324735 h 2960610"/>
                <a:gd name="connsiteX16-303" fmla="*/ 6911075 w 7785223"/>
                <a:gd name="connsiteY16-304" fmla="*/ 2629534 h 2960610"/>
                <a:gd name="connsiteX17-305" fmla="*/ 6173841 w 7785223"/>
                <a:gd name="connsiteY17-306" fmla="*/ 2960610 h 2960610"/>
                <a:gd name="connsiteX18-307" fmla="*/ 5697534 w 7785223"/>
                <a:gd name="connsiteY18-308" fmla="*/ 1718745 h 2960610"/>
                <a:gd name="connsiteX19-309" fmla="*/ 4260900 w 7785223"/>
                <a:gd name="connsiteY19-310" fmla="*/ 1707212 h 2960610"/>
                <a:gd name="connsiteX20-311" fmla="*/ 1262370 w 7785223"/>
                <a:gd name="connsiteY20-312" fmla="*/ 1766472 h 2960610"/>
                <a:gd name="connsiteX21-313" fmla="*/ 907344 w 7785223"/>
                <a:gd name="connsiteY21-314" fmla="*/ 2381268 h 2960610"/>
                <a:gd name="connsiteX22-315" fmla="*/ 192166 w 7785223"/>
                <a:gd name="connsiteY22-316" fmla="*/ 2960610 h 2960610"/>
                <a:gd name="connsiteX23-317" fmla="*/ 149596 w 7785223"/>
                <a:gd name="connsiteY23-318" fmla="*/ 2142715 h 2960610"/>
                <a:gd name="connsiteX24-319" fmla="*/ 515699 w 7785223"/>
                <a:gd name="connsiteY24-320" fmla="*/ 1640050 h 2960610"/>
                <a:gd name="connsiteX25-321" fmla="*/ 4858 w 7785223"/>
                <a:gd name="connsiteY25-322" fmla="*/ 958471 h 2960610"/>
                <a:gd name="connsiteX26-323" fmla="*/ 124054 w 7785223"/>
                <a:gd name="connsiteY26-324" fmla="*/ 0 h 2960610"/>
                <a:gd name="connsiteX0-325" fmla="*/ 6458167 w 7785223"/>
                <a:gd name="connsiteY0-326" fmla="*/ 833882 h 2960610"/>
                <a:gd name="connsiteX1-327" fmla="*/ 6206458 w 7785223"/>
                <a:gd name="connsiteY1-328" fmla="*/ 1085591 h 2960610"/>
                <a:gd name="connsiteX2-329" fmla="*/ 6458167 w 7785223"/>
                <a:gd name="connsiteY2-330" fmla="*/ 1337300 h 2960610"/>
                <a:gd name="connsiteX3-331" fmla="*/ 6709876 w 7785223"/>
                <a:gd name="connsiteY3-332" fmla="*/ 1085591 h 2960610"/>
                <a:gd name="connsiteX4-333" fmla="*/ 6458167 w 7785223"/>
                <a:gd name="connsiteY4-334" fmla="*/ 833882 h 2960610"/>
                <a:gd name="connsiteX5-335" fmla="*/ 124054 w 7785223"/>
                <a:gd name="connsiteY5-336" fmla="*/ 0 h 2960610"/>
                <a:gd name="connsiteX6-337" fmla="*/ 881802 w 7785223"/>
                <a:gd name="connsiteY6-338" fmla="*/ 766777 h 2960610"/>
                <a:gd name="connsiteX7-339" fmla="*/ 1232618 w 7785223"/>
                <a:gd name="connsiteY7-340" fmla="*/ 1485722 h 2960610"/>
                <a:gd name="connsiteX8-341" fmla="*/ 2569785 w 7785223"/>
                <a:gd name="connsiteY8-342" fmla="*/ 1533897 h 2960610"/>
                <a:gd name="connsiteX9-343" fmla="*/ 5663118 w 7785223"/>
                <a:gd name="connsiteY9-344" fmla="*/ 1447586 h 2960610"/>
                <a:gd name="connsiteX10-345" fmla="*/ 6184373 w 7785223"/>
                <a:gd name="connsiteY10-346" fmla="*/ 217410 h 2960610"/>
                <a:gd name="connsiteX11-347" fmla="*/ 7585117 w 7785223"/>
                <a:gd name="connsiteY11-348" fmla="*/ 1247424 h 2960610"/>
                <a:gd name="connsiteX12-349" fmla="*/ 7785223 w 7785223"/>
                <a:gd name="connsiteY12-350" fmla="*/ 1625797 h 2960610"/>
                <a:gd name="connsiteX13-351" fmla="*/ 7506128 w 7785223"/>
                <a:gd name="connsiteY13-352" fmla="*/ 2067231 h 2960610"/>
                <a:gd name="connsiteX14-353" fmla="*/ 7074320 w 7785223"/>
                <a:gd name="connsiteY14-354" fmla="*/ 2519175 h 2960610"/>
                <a:gd name="connsiteX15-355" fmla="*/ 6737299 w 7785223"/>
                <a:gd name="connsiteY15-356" fmla="*/ 2324735 h 2960610"/>
                <a:gd name="connsiteX16-357" fmla="*/ 6911075 w 7785223"/>
                <a:gd name="connsiteY16-358" fmla="*/ 2629534 h 2960610"/>
                <a:gd name="connsiteX17-359" fmla="*/ 6173841 w 7785223"/>
                <a:gd name="connsiteY17-360" fmla="*/ 2960610 h 2960610"/>
                <a:gd name="connsiteX18-361" fmla="*/ 5697534 w 7785223"/>
                <a:gd name="connsiteY18-362" fmla="*/ 1718745 h 2960610"/>
                <a:gd name="connsiteX19-363" fmla="*/ 4260900 w 7785223"/>
                <a:gd name="connsiteY19-364" fmla="*/ 1707212 h 2960610"/>
                <a:gd name="connsiteX20-365" fmla="*/ 1262370 w 7785223"/>
                <a:gd name="connsiteY20-366" fmla="*/ 1766472 h 2960610"/>
                <a:gd name="connsiteX21-367" fmla="*/ 907344 w 7785223"/>
                <a:gd name="connsiteY21-368" fmla="*/ 2381268 h 2960610"/>
                <a:gd name="connsiteX22-369" fmla="*/ 192166 w 7785223"/>
                <a:gd name="connsiteY22-370" fmla="*/ 2960610 h 2960610"/>
                <a:gd name="connsiteX23-371" fmla="*/ 149596 w 7785223"/>
                <a:gd name="connsiteY23-372" fmla="*/ 2142715 h 2960610"/>
                <a:gd name="connsiteX24-373" fmla="*/ 515699 w 7785223"/>
                <a:gd name="connsiteY24-374" fmla="*/ 1640050 h 2960610"/>
                <a:gd name="connsiteX25-375" fmla="*/ 4858 w 7785223"/>
                <a:gd name="connsiteY25-376" fmla="*/ 958471 h 2960610"/>
                <a:gd name="connsiteX26-377" fmla="*/ 124054 w 7785223"/>
                <a:gd name="connsiteY26-378" fmla="*/ 0 h 2960610"/>
                <a:gd name="connsiteX0-379" fmla="*/ 6458167 w 7785223"/>
                <a:gd name="connsiteY0-380" fmla="*/ 833882 h 2960610"/>
                <a:gd name="connsiteX1-381" fmla="*/ 6206458 w 7785223"/>
                <a:gd name="connsiteY1-382" fmla="*/ 1085591 h 2960610"/>
                <a:gd name="connsiteX2-383" fmla="*/ 6458167 w 7785223"/>
                <a:gd name="connsiteY2-384" fmla="*/ 1337300 h 2960610"/>
                <a:gd name="connsiteX3-385" fmla="*/ 6709876 w 7785223"/>
                <a:gd name="connsiteY3-386" fmla="*/ 1085591 h 2960610"/>
                <a:gd name="connsiteX4-387" fmla="*/ 6458167 w 7785223"/>
                <a:gd name="connsiteY4-388" fmla="*/ 833882 h 2960610"/>
                <a:gd name="connsiteX5-389" fmla="*/ 124054 w 7785223"/>
                <a:gd name="connsiteY5-390" fmla="*/ 0 h 2960610"/>
                <a:gd name="connsiteX6-391" fmla="*/ 881802 w 7785223"/>
                <a:gd name="connsiteY6-392" fmla="*/ 766777 h 2960610"/>
                <a:gd name="connsiteX7-393" fmla="*/ 1232618 w 7785223"/>
                <a:gd name="connsiteY7-394" fmla="*/ 1485722 h 2960610"/>
                <a:gd name="connsiteX8-395" fmla="*/ 2569785 w 7785223"/>
                <a:gd name="connsiteY8-396" fmla="*/ 1533897 h 2960610"/>
                <a:gd name="connsiteX9-397" fmla="*/ 5663118 w 7785223"/>
                <a:gd name="connsiteY9-398" fmla="*/ 1447586 h 2960610"/>
                <a:gd name="connsiteX10-399" fmla="*/ 6184373 w 7785223"/>
                <a:gd name="connsiteY10-400" fmla="*/ 217410 h 2960610"/>
                <a:gd name="connsiteX11-401" fmla="*/ 7585117 w 7785223"/>
                <a:gd name="connsiteY11-402" fmla="*/ 1247424 h 2960610"/>
                <a:gd name="connsiteX12-403" fmla="*/ 7785223 w 7785223"/>
                <a:gd name="connsiteY12-404" fmla="*/ 1625797 h 2960610"/>
                <a:gd name="connsiteX13-405" fmla="*/ 7506128 w 7785223"/>
                <a:gd name="connsiteY13-406" fmla="*/ 2067231 h 2960610"/>
                <a:gd name="connsiteX14-407" fmla="*/ 7074320 w 7785223"/>
                <a:gd name="connsiteY14-408" fmla="*/ 2519175 h 2960610"/>
                <a:gd name="connsiteX15-409" fmla="*/ 6737299 w 7785223"/>
                <a:gd name="connsiteY15-410" fmla="*/ 2324735 h 2960610"/>
                <a:gd name="connsiteX16-411" fmla="*/ 6911075 w 7785223"/>
                <a:gd name="connsiteY16-412" fmla="*/ 2629534 h 2960610"/>
                <a:gd name="connsiteX17-413" fmla="*/ 6173841 w 7785223"/>
                <a:gd name="connsiteY17-414" fmla="*/ 2960610 h 2960610"/>
                <a:gd name="connsiteX18-415" fmla="*/ 5697534 w 7785223"/>
                <a:gd name="connsiteY18-416" fmla="*/ 1718745 h 2960610"/>
                <a:gd name="connsiteX19-417" fmla="*/ 4260900 w 7785223"/>
                <a:gd name="connsiteY19-418" fmla="*/ 1707212 h 2960610"/>
                <a:gd name="connsiteX20-419" fmla="*/ 1262370 w 7785223"/>
                <a:gd name="connsiteY20-420" fmla="*/ 1766472 h 2960610"/>
                <a:gd name="connsiteX21-421" fmla="*/ 907344 w 7785223"/>
                <a:gd name="connsiteY21-422" fmla="*/ 2381268 h 2960610"/>
                <a:gd name="connsiteX22-423" fmla="*/ 192166 w 7785223"/>
                <a:gd name="connsiteY22-424" fmla="*/ 2960610 h 2960610"/>
                <a:gd name="connsiteX23-425" fmla="*/ 149596 w 7785223"/>
                <a:gd name="connsiteY23-426" fmla="*/ 2142715 h 2960610"/>
                <a:gd name="connsiteX24-427" fmla="*/ 515699 w 7785223"/>
                <a:gd name="connsiteY24-428" fmla="*/ 1640050 h 2960610"/>
                <a:gd name="connsiteX25-429" fmla="*/ 4858 w 7785223"/>
                <a:gd name="connsiteY25-430" fmla="*/ 958471 h 2960610"/>
                <a:gd name="connsiteX26-431" fmla="*/ 124054 w 7785223"/>
                <a:gd name="connsiteY26-432" fmla="*/ 0 h 2960610"/>
                <a:gd name="connsiteX0-433" fmla="*/ 6458167 w 7785223"/>
                <a:gd name="connsiteY0-434" fmla="*/ 833882 h 2960610"/>
                <a:gd name="connsiteX1-435" fmla="*/ 6206458 w 7785223"/>
                <a:gd name="connsiteY1-436" fmla="*/ 1085591 h 2960610"/>
                <a:gd name="connsiteX2-437" fmla="*/ 6458167 w 7785223"/>
                <a:gd name="connsiteY2-438" fmla="*/ 1337300 h 2960610"/>
                <a:gd name="connsiteX3-439" fmla="*/ 6709876 w 7785223"/>
                <a:gd name="connsiteY3-440" fmla="*/ 1085591 h 2960610"/>
                <a:gd name="connsiteX4-441" fmla="*/ 6458167 w 7785223"/>
                <a:gd name="connsiteY4-442" fmla="*/ 833882 h 2960610"/>
                <a:gd name="connsiteX5-443" fmla="*/ 124054 w 7785223"/>
                <a:gd name="connsiteY5-444" fmla="*/ 0 h 2960610"/>
                <a:gd name="connsiteX6-445" fmla="*/ 881802 w 7785223"/>
                <a:gd name="connsiteY6-446" fmla="*/ 766777 h 2960610"/>
                <a:gd name="connsiteX7-447" fmla="*/ 1232618 w 7785223"/>
                <a:gd name="connsiteY7-448" fmla="*/ 1485722 h 2960610"/>
                <a:gd name="connsiteX8-449" fmla="*/ 2569785 w 7785223"/>
                <a:gd name="connsiteY8-450" fmla="*/ 1533897 h 2960610"/>
                <a:gd name="connsiteX9-451" fmla="*/ 5663118 w 7785223"/>
                <a:gd name="connsiteY9-452" fmla="*/ 1447586 h 2960610"/>
                <a:gd name="connsiteX10-453" fmla="*/ 6184373 w 7785223"/>
                <a:gd name="connsiteY10-454" fmla="*/ 217410 h 2960610"/>
                <a:gd name="connsiteX11-455" fmla="*/ 7585117 w 7785223"/>
                <a:gd name="connsiteY11-456" fmla="*/ 1247424 h 2960610"/>
                <a:gd name="connsiteX12-457" fmla="*/ 7785223 w 7785223"/>
                <a:gd name="connsiteY12-458" fmla="*/ 1625797 h 2960610"/>
                <a:gd name="connsiteX13-459" fmla="*/ 7506128 w 7785223"/>
                <a:gd name="connsiteY13-460" fmla="*/ 2067231 h 2960610"/>
                <a:gd name="connsiteX14-461" fmla="*/ 7074320 w 7785223"/>
                <a:gd name="connsiteY14-462" fmla="*/ 2519175 h 2960610"/>
                <a:gd name="connsiteX15-463" fmla="*/ 6737299 w 7785223"/>
                <a:gd name="connsiteY15-464" fmla="*/ 2324735 h 2960610"/>
                <a:gd name="connsiteX16-465" fmla="*/ 6911075 w 7785223"/>
                <a:gd name="connsiteY16-466" fmla="*/ 2629534 h 2960610"/>
                <a:gd name="connsiteX17-467" fmla="*/ 6173841 w 7785223"/>
                <a:gd name="connsiteY17-468" fmla="*/ 2960610 h 2960610"/>
                <a:gd name="connsiteX18-469" fmla="*/ 5683886 w 7785223"/>
                <a:gd name="connsiteY18-470" fmla="*/ 1786984 h 2960610"/>
                <a:gd name="connsiteX19-471" fmla="*/ 4260900 w 7785223"/>
                <a:gd name="connsiteY19-472" fmla="*/ 1707212 h 2960610"/>
                <a:gd name="connsiteX20-473" fmla="*/ 1262370 w 7785223"/>
                <a:gd name="connsiteY20-474" fmla="*/ 1766472 h 2960610"/>
                <a:gd name="connsiteX21-475" fmla="*/ 907344 w 7785223"/>
                <a:gd name="connsiteY21-476" fmla="*/ 2381268 h 2960610"/>
                <a:gd name="connsiteX22-477" fmla="*/ 192166 w 7785223"/>
                <a:gd name="connsiteY22-478" fmla="*/ 2960610 h 2960610"/>
                <a:gd name="connsiteX23-479" fmla="*/ 149596 w 7785223"/>
                <a:gd name="connsiteY23-480" fmla="*/ 2142715 h 2960610"/>
                <a:gd name="connsiteX24-481" fmla="*/ 515699 w 7785223"/>
                <a:gd name="connsiteY24-482" fmla="*/ 1640050 h 2960610"/>
                <a:gd name="connsiteX25-483" fmla="*/ 4858 w 7785223"/>
                <a:gd name="connsiteY25-484" fmla="*/ 958471 h 2960610"/>
                <a:gd name="connsiteX26-485" fmla="*/ 124054 w 7785223"/>
                <a:gd name="connsiteY26-486" fmla="*/ 0 h 296061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</a:cxnLst>
              <a:rect l="l" t="t" r="r" b="b"/>
              <a:pathLst>
                <a:path w="7785223" h="2960610">
                  <a:moveTo>
                    <a:pt x="6458167" y="833882"/>
                  </a:moveTo>
                  <a:cubicBezTo>
                    <a:pt x="6319152" y="833882"/>
                    <a:pt x="6206458" y="946576"/>
                    <a:pt x="6206458" y="1085591"/>
                  </a:cubicBezTo>
                  <a:cubicBezTo>
                    <a:pt x="6206458" y="1224606"/>
                    <a:pt x="6319152" y="1337300"/>
                    <a:pt x="6458167" y="1337300"/>
                  </a:cubicBezTo>
                  <a:cubicBezTo>
                    <a:pt x="6597182" y="1337300"/>
                    <a:pt x="6709876" y="1224606"/>
                    <a:pt x="6709876" y="1085591"/>
                  </a:cubicBezTo>
                  <a:cubicBezTo>
                    <a:pt x="6709876" y="946576"/>
                    <a:pt x="6597182" y="833882"/>
                    <a:pt x="6458167" y="833882"/>
                  </a:cubicBezTo>
                  <a:close/>
                  <a:moveTo>
                    <a:pt x="124054" y="0"/>
                  </a:moveTo>
                  <a:cubicBezTo>
                    <a:pt x="124054" y="0"/>
                    <a:pt x="694494" y="17040"/>
                    <a:pt x="881802" y="766777"/>
                  </a:cubicBezTo>
                  <a:cubicBezTo>
                    <a:pt x="975349" y="1143344"/>
                    <a:pt x="1108255" y="1399114"/>
                    <a:pt x="1232618" y="1485722"/>
                  </a:cubicBezTo>
                  <a:cubicBezTo>
                    <a:pt x="1356981" y="1572330"/>
                    <a:pt x="1831368" y="1540253"/>
                    <a:pt x="2569785" y="1533897"/>
                  </a:cubicBezTo>
                  <a:cubicBezTo>
                    <a:pt x="3308202" y="1527541"/>
                    <a:pt x="4961056" y="1460173"/>
                    <a:pt x="5663118" y="1447586"/>
                  </a:cubicBezTo>
                  <a:cubicBezTo>
                    <a:pt x="5764083" y="633577"/>
                    <a:pt x="6000518" y="305361"/>
                    <a:pt x="6184373" y="217410"/>
                  </a:cubicBezTo>
                  <a:cubicBezTo>
                    <a:pt x="6504706" y="184050"/>
                    <a:pt x="7316553" y="874307"/>
                    <a:pt x="7585117" y="1247424"/>
                  </a:cubicBezTo>
                  <a:cubicBezTo>
                    <a:pt x="7737800" y="1452337"/>
                    <a:pt x="7785205" y="1625731"/>
                    <a:pt x="7785223" y="1625797"/>
                  </a:cubicBezTo>
                  <a:cubicBezTo>
                    <a:pt x="7785158" y="1625937"/>
                    <a:pt x="7690374" y="1830829"/>
                    <a:pt x="7506128" y="2067231"/>
                  </a:cubicBezTo>
                  <a:cubicBezTo>
                    <a:pt x="7395543" y="2209120"/>
                    <a:pt x="7263894" y="2377287"/>
                    <a:pt x="7074320" y="2519175"/>
                  </a:cubicBezTo>
                  <a:cubicBezTo>
                    <a:pt x="6895320" y="2340543"/>
                    <a:pt x="6737376" y="2324743"/>
                    <a:pt x="6737299" y="2324735"/>
                  </a:cubicBezTo>
                  <a:cubicBezTo>
                    <a:pt x="6737317" y="2324764"/>
                    <a:pt x="6868950" y="2545458"/>
                    <a:pt x="6911075" y="2629534"/>
                  </a:cubicBezTo>
                  <a:cubicBezTo>
                    <a:pt x="6705703" y="2760914"/>
                    <a:pt x="6463469" y="2876528"/>
                    <a:pt x="6173841" y="2960610"/>
                  </a:cubicBezTo>
                  <a:cubicBezTo>
                    <a:pt x="6173686" y="2960472"/>
                    <a:pt x="5712200" y="2625849"/>
                    <a:pt x="5683886" y="1786984"/>
                  </a:cubicBezTo>
                  <a:cubicBezTo>
                    <a:pt x="5351100" y="1778601"/>
                    <a:pt x="4997819" y="1710631"/>
                    <a:pt x="4260900" y="1707212"/>
                  </a:cubicBezTo>
                  <a:cubicBezTo>
                    <a:pt x="3523981" y="1703793"/>
                    <a:pt x="1406504" y="1698533"/>
                    <a:pt x="1262370" y="1766472"/>
                  </a:cubicBezTo>
                  <a:cubicBezTo>
                    <a:pt x="1118236" y="1834411"/>
                    <a:pt x="1130100" y="2066835"/>
                    <a:pt x="907344" y="2381268"/>
                  </a:cubicBezTo>
                  <a:cubicBezTo>
                    <a:pt x="684588" y="2695701"/>
                    <a:pt x="192167" y="2960610"/>
                    <a:pt x="192166" y="2960610"/>
                  </a:cubicBezTo>
                  <a:cubicBezTo>
                    <a:pt x="243251" y="2474985"/>
                    <a:pt x="136825" y="2313110"/>
                    <a:pt x="149596" y="2142715"/>
                  </a:cubicBezTo>
                  <a:cubicBezTo>
                    <a:pt x="175137" y="1836023"/>
                    <a:pt x="515658" y="1640074"/>
                    <a:pt x="515699" y="1640050"/>
                  </a:cubicBezTo>
                  <a:cubicBezTo>
                    <a:pt x="515699" y="1640050"/>
                    <a:pt x="68713" y="1431317"/>
                    <a:pt x="4858" y="958471"/>
                  </a:cubicBezTo>
                  <a:cubicBezTo>
                    <a:pt x="-41969" y="604902"/>
                    <a:pt x="268793" y="481366"/>
                    <a:pt x="124054" y="0"/>
                  </a:cubicBezTo>
                  <a:close/>
                </a:path>
              </a:pathLst>
            </a:custGeom>
            <a:grpFill/>
            <a:ln w="10" cap="flat">
              <a:solidFill>
                <a:schemeClr val="bg1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" name="任意多边形: 形状 9"/>
          <p:cNvSpPr/>
          <p:nvPr/>
        </p:nvSpPr>
        <p:spPr>
          <a:xfrm>
            <a:off x="4758060" y="3814676"/>
            <a:ext cx="866528" cy="275192"/>
          </a:xfrm>
          <a:custGeom>
            <a:avLst/>
            <a:gdLst>
              <a:gd name="connsiteX0" fmla="*/ 1295833 w 1295833"/>
              <a:gd name="connsiteY0" fmla="*/ 0 h 411531"/>
              <a:gd name="connsiteX1" fmla="*/ 1194452 w 1295833"/>
              <a:gd name="connsiteY1" fmla="*/ 109841 h 411531"/>
              <a:gd name="connsiteX2" fmla="*/ 526375 w 1295833"/>
              <a:gd name="connsiteY2" fmla="*/ 411531 h 411531"/>
              <a:gd name="connsiteX3" fmla="*/ 109588 w 1295833"/>
              <a:gd name="connsiteY3" fmla="*/ 299153 h 411531"/>
              <a:gd name="connsiteX4" fmla="*/ 0 w 1295833"/>
              <a:gd name="connsiteY4" fmla="*/ 227621 h 411531"/>
              <a:gd name="connsiteX5" fmla="*/ 36347 w 1295833"/>
              <a:gd name="connsiteY5" fmla="*/ 239591 h 411531"/>
              <a:gd name="connsiteX6" fmla="*/ 410201 w 1295833"/>
              <a:gd name="connsiteY6" fmla="*/ 287862 h 411531"/>
              <a:gd name="connsiteX7" fmla="*/ 1294420 w 1295833"/>
              <a:gd name="connsiteY7" fmla="*/ 1099 h 411531"/>
              <a:gd name="connsiteX8" fmla="*/ 1295833 w 1295833"/>
              <a:gd name="connsiteY8" fmla="*/ 0 h 411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5833" h="411531">
                <a:moveTo>
                  <a:pt x="1295833" y="0"/>
                </a:moveTo>
                <a:lnTo>
                  <a:pt x="1194452" y="109841"/>
                </a:lnTo>
                <a:cubicBezTo>
                  <a:pt x="995857" y="302243"/>
                  <a:pt x="768273" y="411531"/>
                  <a:pt x="526375" y="411531"/>
                </a:cubicBezTo>
                <a:cubicBezTo>
                  <a:pt x="381237" y="411531"/>
                  <a:pt x="241251" y="372187"/>
                  <a:pt x="109588" y="299153"/>
                </a:cubicBezTo>
                <a:lnTo>
                  <a:pt x="0" y="227621"/>
                </a:lnTo>
                <a:lnTo>
                  <a:pt x="36347" y="239591"/>
                </a:lnTo>
                <a:cubicBezTo>
                  <a:pt x="157106" y="271241"/>
                  <a:pt x="282138" y="287862"/>
                  <a:pt x="410201" y="287862"/>
                </a:cubicBezTo>
                <a:cubicBezTo>
                  <a:pt x="730359" y="287862"/>
                  <a:pt x="1031574" y="183981"/>
                  <a:pt x="1294420" y="1099"/>
                </a:cubicBezTo>
                <a:lnTo>
                  <a:pt x="12958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tx1"/>
              </a:solidFill>
            </a:endParaRPr>
          </a:p>
        </p:txBody>
      </p:sp>
      <p:sp>
        <p:nvSpPr>
          <p:cNvPr id="87" name="文本框 63"/>
          <p:cNvSpPr txBox="1"/>
          <p:nvPr/>
        </p:nvSpPr>
        <p:spPr>
          <a:xfrm>
            <a:off x="1942034" y="1210546"/>
            <a:ext cx="1178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ho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63"/>
          <p:cNvSpPr txBox="1"/>
          <p:nvPr/>
        </p:nvSpPr>
        <p:spPr>
          <a:xfrm>
            <a:off x="3131095" y="864233"/>
            <a:ext cx="1449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63"/>
          <p:cNvSpPr txBox="1"/>
          <p:nvPr/>
        </p:nvSpPr>
        <p:spPr>
          <a:xfrm>
            <a:off x="4820005" y="997300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hen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63"/>
          <p:cNvSpPr txBox="1"/>
          <p:nvPr/>
        </p:nvSpPr>
        <p:spPr>
          <a:xfrm>
            <a:off x="1974446" y="3535783"/>
            <a:ext cx="1140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ow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63"/>
          <p:cNvSpPr txBox="1"/>
          <p:nvPr/>
        </p:nvSpPr>
        <p:spPr>
          <a:xfrm>
            <a:off x="3509821" y="3556255"/>
            <a:ext cx="1034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hy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63"/>
          <p:cNvSpPr txBox="1"/>
          <p:nvPr/>
        </p:nvSpPr>
        <p:spPr>
          <a:xfrm>
            <a:off x="4850714" y="3525548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hat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63"/>
          <p:cNvSpPr txBox="1"/>
          <p:nvPr/>
        </p:nvSpPr>
        <p:spPr>
          <a:xfrm>
            <a:off x="179889" y="3229380"/>
            <a:ext cx="1622560" cy="58477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ending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63"/>
          <p:cNvSpPr txBox="1"/>
          <p:nvPr/>
        </p:nvSpPr>
        <p:spPr>
          <a:xfrm>
            <a:off x="6804683" y="3363490"/>
            <a:ext cx="2284600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0" eaLnBrk="0" hangingPunct="0"/>
            <a:r>
              <a:rPr lang="en-US" altLang="zh-CN" sz="32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beginning</a:t>
            </a:r>
            <a:endParaRPr lang="zh-CN" altLang="en-US" sz="32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8264" y="411510"/>
            <a:ext cx="219573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解读故事文本</a:t>
            </a:r>
            <a:endParaRPr lang="en-US" altLang="zh-CN" sz="2400" b="1" dirty="0"/>
          </a:p>
          <a:p>
            <a:r>
              <a:rPr lang="zh-CN" altLang="en-US" sz="2400" b="1" dirty="0"/>
              <a:t>分析故事要素</a:t>
            </a:r>
            <a:endParaRPr lang="zh-CN" altLang="en-US" sz="2400" b="1" dirty="0"/>
          </a:p>
        </p:txBody>
      </p:sp>
    </p:spTree>
    <p:custDataLst>
      <p:tags r:id="rId1"/>
    </p:custData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19" grpId="0"/>
      <p:bldP spid="20" grpId="0"/>
      <p:bldP spid="21" grpId="0"/>
      <p:bldP spid="27" grpId="0"/>
      <p:bldP spid="29" grpId="0"/>
      <p:bldP spid="30" grpId="0" bldLvl="0" animBg="1"/>
      <p:bldP spid="32" grpId="0" bldLvl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000250" y="0"/>
            <a:ext cx="3428969" cy="514668"/>
            <a:chOff x="1627981" y="30260"/>
            <a:chExt cx="3428969" cy="521635"/>
          </a:xfrm>
        </p:grpSpPr>
        <p:sp>
          <p:nvSpPr>
            <p:cNvPr id="5" name="文本框 6"/>
            <p:cNvSpPr txBox="1">
              <a:spLocks noChangeArrowheads="1"/>
            </p:cNvSpPr>
            <p:nvPr/>
          </p:nvSpPr>
          <p:spPr bwMode="auto">
            <a:xfrm>
              <a:off x="1627981" y="118275"/>
              <a:ext cx="907941" cy="350936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3:</a:t>
              </a:r>
              <a:endParaRPr lang="zh-CN" altLang="en-US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329" y="30260"/>
              <a:ext cx="2343621" cy="521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0"/>
            <p:cNvSpPr txBox="1">
              <a:spLocks noChangeArrowheads="1"/>
            </p:cNvSpPr>
            <p:nvPr/>
          </p:nvSpPr>
          <p:spPr bwMode="auto">
            <a:xfrm>
              <a:off x="2713328" y="118275"/>
              <a:ext cx="2062467" cy="343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sz="16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Explore the theme</a:t>
              </a:r>
              <a:endParaRPr lang="zh-CN" altLang="en-US" sz="16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159000"/>
            <a:ext cx="16002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75"/>
          <p:cNvGrpSpPr/>
          <p:nvPr/>
        </p:nvGrpSpPr>
        <p:grpSpPr bwMode="auto">
          <a:xfrm>
            <a:off x="1952625" y="1104900"/>
            <a:ext cx="4502150" cy="3476625"/>
            <a:chOff x="3797937" y="4945771"/>
            <a:chExt cx="2775522" cy="772669"/>
          </a:xfrm>
        </p:grpSpPr>
        <p:sp>
          <p:nvSpPr>
            <p:cNvPr id="10" name="椭圆 9"/>
            <p:cNvSpPr/>
            <p:nvPr/>
          </p:nvSpPr>
          <p:spPr>
            <a:xfrm>
              <a:off x="4414502" y="5120768"/>
              <a:ext cx="1593283" cy="45231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kern="0"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cxnSp>
          <p:nvCxnSpPr>
            <p:cNvPr id="11" name="直接箭头连接符 77"/>
            <p:cNvCxnSpPr>
              <a:cxnSpLocks noChangeShapeType="1"/>
            </p:cNvCxnSpPr>
            <p:nvPr/>
          </p:nvCxnSpPr>
          <p:spPr bwMode="auto">
            <a:xfrm flipH="1" flipV="1">
              <a:off x="4524897" y="4967787"/>
              <a:ext cx="227836" cy="15411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直接箭头连接符 78"/>
            <p:cNvCxnSpPr>
              <a:cxnSpLocks noChangeShapeType="1"/>
            </p:cNvCxnSpPr>
            <p:nvPr/>
          </p:nvCxnSpPr>
          <p:spPr bwMode="auto">
            <a:xfrm flipV="1">
              <a:off x="5699793" y="4945771"/>
              <a:ext cx="359345" cy="17613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直接箭头连接符 79"/>
            <p:cNvCxnSpPr>
              <a:cxnSpLocks noChangeShapeType="1"/>
            </p:cNvCxnSpPr>
            <p:nvPr/>
          </p:nvCxnSpPr>
          <p:spPr bwMode="auto">
            <a:xfrm flipV="1">
              <a:off x="6064576" y="5350716"/>
              <a:ext cx="508883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直接箭头连接符 80"/>
            <p:cNvCxnSpPr>
              <a:cxnSpLocks noChangeShapeType="1"/>
            </p:cNvCxnSpPr>
            <p:nvPr/>
          </p:nvCxnSpPr>
          <p:spPr bwMode="auto">
            <a:xfrm>
              <a:off x="5699793" y="5556429"/>
              <a:ext cx="359345" cy="162011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直接箭头连接符 81"/>
            <p:cNvCxnSpPr>
              <a:cxnSpLocks noChangeShapeType="1"/>
            </p:cNvCxnSpPr>
            <p:nvPr/>
          </p:nvCxnSpPr>
          <p:spPr bwMode="auto">
            <a:xfrm flipH="1">
              <a:off x="4517080" y="5574208"/>
              <a:ext cx="295905" cy="14423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82"/>
            <p:cNvCxnSpPr>
              <a:cxnSpLocks noChangeShapeType="1"/>
            </p:cNvCxnSpPr>
            <p:nvPr/>
          </p:nvCxnSpPr>
          <p:spPr bwMode="auto">
            <a:xfrm flipH="1">
              <a:off x="3797937" y="5347060"/>
              <a:ext cx="514321" cy="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miter lim="800000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" name="文本框 13"/>
          <p:cNvSpPr txBox="1"/>
          <p:nvPr/>
        </p:nvSpPr>
        <p:spPr>
          <a:xfrm>
            <a:off x="857250" y="785813"/>
            <a:ext cx="2286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charset="0"/>
              </a:rPr>
              <a:t>Who </a:t>
            </a:r>
            <a:r>
              <a:rPr lang="en-US" altLang="zh-CN" sz="2400" b="1" kern="0" dirty="0">
                <a:solidFill>
                  <a:srgbClr val="FF0066"/>
                </a:solidFill>
                <a:latin typeface="Calibri" panose="020F0502020204030204" charset="0"/>
              </a:rPr>
              <a:t>(character)</a:t>
            </a:r>
            <a:endParaRPr lang="en-US" altLang="zh-CN" sz="2400" b="1" kern="0" dirty="0">
              <a:solidFill>
                <a:srgbClr val="FF0066"/>
              </a:solidFill>
              <a:latin typeface="Calibri" panose="020F0502020204030204" charset="0"/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5667375" y="698500"/>
            <a:ext cx="2193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charset="0"/>
              </a:rPr>
              <a:t>Where</a:t>
            </a:r>
            <a:r>
              <a:rPr lang="en-US" altLang="zh-CN" sz="2400" b="1" kern="0" dirty="0">
                <a:solidFill>
                  <a:srgbClr val="4472C4">
                    <a:lumMod val="50000"/>
                  </a:srgbClr>
                </a:solidFill>
                <a:latin typeface="Calibri" panose="020F0502020204030204" charset="0"/>
              </a:rPr>
              <a:t> </a:t>
            </a: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charset="0"/>
              </a:rPr>
              <a:t>(place)</a:t>
            </a:r>
            <a:endParaRPr lang="en-US" altLang="zh-CN" sz="2400" b="1" kern="0" dirty="0">
              <a:solidFill>
                <a:srgbClr val="0000FF"/>
              </a:solidFill>
              <a:latin typeface="Calibri" panose="020F0502020204030204" charset="0"/>
            </a:endParaRPr>
          </a:p>
        </p:txBody>
      </p:sp>
      <p:sp>
        <p:nvSpPr>
          <p:cNvPr id="19" name="文本框 14"/>
          <p:cNvSpPr txBox="1"/>
          <p:nvPr/>
        </p:nvSpPr>
        <p:spPr>
          <a:xfrm>
            <a:off x="6307138" y="2695575"/>
            <a:ext cx="21653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charset="0"/>
              </a:rPr>
              <a:t>When  </a:t>
            </a: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charset="0"/>
              </a:rPr>
              <a:t>(time)</a:t>
            </a:r>
            <a:endParaRPr lang="en-US" altLang="zh-CN" sz="2400" b="1" kern="0" dirty="0">
              <a:solidFill>
                <a:srgbClr val="0000FF"/>
              </a:solidFill>
              <a:latin typeface="Calibri" panose="020F0502020204030204" charset="0"/>
            </a:endParaRPr>
          </a:p>
        </p:txBody>
      </p:sp>
      <p:sp>
        <p:nvSpPr>
          <p:cNvPr id="20" name="文本框 16"/>
          <p:cNvSpPr txBox="1"/>
          <p:nvPr/>
        </p:nvSpPr>
        <p:spPr>
          <a:xfrm>
            <a:off x="4832007" y="4581526"/>
            <a:ext cx="2021557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charset="0"/>
              </a:rPr>
              <a:t>What </a:t>
            </a: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charset="0"/>
              </a:rPr>
              <a:t>(event)</a:t>
            </a:r>
            <a:endParaRPr lang="en-US" altLang="zh-CN" sz="2400" b="1" kern="0" dirty="0">
              <a:solidFill>
                <a:srgbClr val="0000FF"/>
              </a:solidFill>
              <a:latin typeface="Calibri" panose="020F0502020204030204" charset="0"/>
            </a:endParaRPr>
          </a:p>
        </p:txBody>
      </p:sp>
      <p:sp>
        <p:nvSpPr>
          <p:cNvPr id="21" name="文本框 17"/>
          <p:cNvSpPr txBox="1"/>
          <p:nvPr/>
        </p:nvSpPr>
        <p:spPr>
          <a:xfrm>
            <a:off x="1169485" y="4209578"/>
            <a:ext cx="2047418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charset="0"/>
              </a:rPr>
              <a:t>Why </a:t>
            </a: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charset="0"/>
              </a:rPr>
              <a:t>(reason)</a:t>
            </a:r>
            <a:endParaRPr lang="en-US" altLang="zh-CN" sz="2400" b="1" kern="0" dirty="0">
              <a:solidFill>
                <a:srgbClr val="0000FF"/>
              </a:solidFill>
              <a:latin typeface="Calibri" panose="020F0502020204030204" charset="0"/>
            </a:endParaRPr>
          </a:p>
        </p:txBody>
      </p:sp>
      <p:sp>
        <p:nvSpPr>
          <p:cNvPr id="22" name="文本框 18"/>
          <p:cNvSpPr txBox="1"/>
          <p:nvPr/>
        </p:nvSpPr>
        <p:spPr>
          <a:xfrm>
            <a:off x="392214" y="2326098"/>
            <a:ext cx="1574800" cy="8318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rgbClr val="FF0000"/>
                </a:solidFill>
                <a:latin typeface="Calibri" panose="020F0502020204030204" charset="0"/>
              </a:rPr>
              <a:t>How </a:t>
            </a:r>
            <a:r>
              <a:rPr lang="en-US" altLang="zh-CN" sz="2400" b="1" kern="0" dirty="0">
                <a:solidFill>
                  <a:srgbClr val="0000FF"/>
                </a:solidFill>
                <a:latin typeface="Calibri" panose="020F0502020204030204" charset="0"/>
              </a:rPr>
              <a:t>(solution)</a:t>
            </a:r>
            <a:endParaRPr lang="en-US" altLang="zh-CN" sz="2400" b="1" kern="0" dirty="0">
              <a:solidFill>
                <a:srgbClr val="0000FF"/>
              </a:solidFill>
              <a:latin typeface="Calibri" panose="020F0502020204030204" charset="0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405748" y="582112"/>
            <a:ext cx="2679700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I; sister Jane; our teacher Maria; my friends; the headmaster</a:t>
            </a:r>
            <a:endParaRPr lang="en-US" altLang="zh-CN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1"/>
          <p:cNvSpPr txBox="1"/>
          <p:nvPr/>
        </p:nvSpPr>
        <p:spPr>
          <a:xfrm>
            <a:off x="5680719" y="542451"/>
            <a:ext cx="206503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old house, on stage</a:t>
            </a:r>
            <a:endParaRPr lang="en-US" altLang="zh-CN" sz="24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2"/>
          <p:cNvSpPr txBox="1"/>
          <p:nvPr/>
        </p:nvSpPr>
        <p:spPr>
          <a:xfrm>
            <a:off x="6432525" y="2309721"/>
            <a:ext cx="231693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morning, on the night of the show</a:t>
            </a:r>
            <a:endParaRPr lang="en-US" altLang="zh-CN" sz="24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3"/>
          <p:cNvSpPr txBox="1"/>
          <p:nvPr/>
        </p:nvSpPr>
        <p:spPr>
          <a:xfrm>
            <a:off x="4778201" y="3943718"/>
            <a:ext cx="3971431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on performance by doing a hula hoop and riding a unicycle on stage.</a:t>
            </a:r>
            <a:endParaRPr lang="en-US" altLang="zh-CN" sz="22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4"/>
          <p:cNvSpPr txBox="1"/>
          <p:nvPr/>
        </p:nvSpPr>
        <p:spPr>
          <a:xfrm>
            <a:off x="289284" y="2163845"/>
            <a:ext cx="2550896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myself to go forward, backwards and to turn.</a:t>
            </a:r>
            <a:endParaRPr lang="en-US" altLang="zh-CN" sz="20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文本框 25"/>
          <p:cNvSpPr txBox="1"/>
          <p:nvPr/>
        </p:nvSpPr>
        <p:spPr>
          <a:xfrm>
            <a:off x="319715" y="3600527"/>
            <a:ext cx="2693987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tried riding a unicycle and doing a hula hoop out of curiosity.</a:t>
            </a:r>
            <a:endParaRPr lang="en-US" altLang="zh-CN" sz="20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ounded Rectangle 7"/>
          <p:cNvSpPr>
            <a:spLocks noChangeArrowheads="1"/>
          </p:cNvSpPr>
          <p:nvPr/>
        </p:nvSpPr>
        <p:spPr bwMode="auto">
          <a:xfrm>
            <a:off x="2893695" y="1505585"/>
            <a:ext cx="2842260" cy="250571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38100">
            <a:solidFill>
              <a:sysClr val="window" lastClr="FFFFFF"/>
            </a:solidFill>
            <a:round/>
          </a:ln>
        </p:spPr>
        <p:txBody>
          <a:bodyPr lIns="86360" tIns="43180" rIns="86360" bIns="4318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idea:</a:t>
            </a:r>
            <a:r>
              <a:rPr lang="en-US" altLang="zh-CN" sz="20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learned how to ride a unicycle and put on my performance successfully by doing a hula hoop while riding a unicycle.</a:t>
            </a:r>
            <a:endParaRPr lang="en-US" altLang="zh-CN" sz="2000" b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419244" y="713717"/>
            <a:ext cx="794766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Q1: Why did “I” like to ride a unicycle ?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19244" y="2778926"/>
            <a:ext cx="83542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used low beams in the dining room to practice riding.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practiced every spare moment I had.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taught myself to go forwards, backwards and to turn.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23850" y="1314450"/>
            <a:ext cx="82841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rode a unicycle out of curiosity.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thought it was really fun.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082004" y="3785819"/>
            <a:ext cx="3629947" cy="542810"/>
            <a:chOff x="4251419" y="4433301"/>
            <a:chExt cx="2588852" cy="1080120"/>
          </a:xfrm>
        </p:grpSpPr>
        <p:sp>
          <p:nvSpPr>
            <p:cNvPr id="6" name="云形 5"/>
            <p:cNvSpPr/>
            <p:nvPr/>
          </p:nvSpPr>
          <p:spPr>
            <a:xfrm>
              <a:off x="4251419" y="4433301"/>
              <a:ext cx="2588852" cy="1080120"/>
            </a:xfrm>
            <a:prstGeom prst="clou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4419630" y="4514036"/>
              <a:ext cx="2252432" cy="918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Diligent/confident</a:t>
              </a:r>
              <a:endPara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组合 8"/>
          <p:cNvGrpSpPr/>
          <p:nvPr/>
        </p:nvGrpSpPr>
        <p:grpSpPr bwMode="auto">
          <a:xfrm>
            <a:off x="4788023" y="1314450"/>
            <a:ext cx="3232583" cy="559259"/>
            <a:chOff x="3924057" y="3476214"/>
            <a:chExt cx="3370753" cy="1080120"/>
          </a:xfrm>
        </p:grpSpPr>
        <p:sp>
          <p:nvSpPr>
            <p:cNvPr id="9" name="云形 8"/>
            <p:cNvSpPr/>
            <p:nvPr/>
          </p:nvSpPr>
          <p:spPr>
            <a:xfrm>
              <a:off x="4055653" y="3476214"/>
              <a:ext cx="3239157" cy="1080120"/>
            </a:xfrm>
            <a:prstGeom prst="cloud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10"/>
            <p:cNvSpPr>
              <a:spLocks noChangeArrowheads="1"/>
            </p:cNvSpPr>
            <p:nvPr/>
          </p:nvSpPr>
          <p:spPr bwMode="auto">
            <a:xfrm>
              <a:off x="3924057" y="3562613"/>
              <a:ext cx="2669751" cy="89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  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active/</a:t>
              </a:r>
              <a:r>
                <a:rPr lang="en-US" altLang="zh-CN" sz="2000" b="1" kern="0" dirty="0">
                  <a:solidFill>
                    <a:srgbClr val="FFFF00"/>
                  </a:solidFill>
                  <a:latin typeface="Arial Black" panose="020B0A04020102020204" pitchFamily="34" charset="0"/>
                  <a:cs typeface="Times New Roman" panose="02020603050405020304" pitchFamily="18" charset="0"/>
                </a:rPr>
                <a:t>curious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 Black" panose="020B0A04020102020204" pitchFamily="34" charset="0"/>
                  <a:cs typeface="Times New Roman" panose="02020603050405020304" pitchFamily="18" charset="0"/>
                </a:rPr>
                <a:t>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03648" y="32149"/>
            <a:ext cx="4968552" cy="532941"/>
            <a:chOff x="1403648" y="32149"/>
            <a:chExt cx="4968552" cy="532941"/>
          </a:xfrm>
        </p:grpSpPr>
        <p:sp>
          <p:nvSpPr>
            <p:cNvPr id="12" name="文本框 6"/>
            <p:cNvSpPr txBox="1">
              <a:spLocks noChangeArrowheads="1"/>
            </p:cNvSpPr>
            <p:nvPr/>
          </p:nvSpPr>
          <p:spPr bwMode="auto">
            <a:xfrm>
              <a:off x="1403648" y="68894"/>
              <a:ext cx="1400813" cy="484748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non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7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4:</a:t>
              </a:r>
              <a:endParaRPr lang="zh-CN" altLang="en-US" sz="2700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3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436" y="32149"/>
              <a:ext cx="3172612" cy="532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0"/>
            <p:cNvSpPr txBox="1">
              <a:spLocks noChangeArrowheads="1"/>
            </p:cNvSpPr>
            <p:nvPr/>
          </p:nvSpPr>
          <p:spPr bwMode="auto">
            <a:xfrm>
              <a:off x="2918436" y="89525"/>
              <a:ext cx="3453764" cy="25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en-US" altLang="zh-CN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Analyze the character</a:t>
              </a:r>
              <a:endParaRPr lang="zh-CN" altLang="en-US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419244" y="2045989"/>
            <a:ext cx="7325338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Q2: How did I practice riding unicycle?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662514" y="4163660"/>
            <a:ext cx="441949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Tip: think outside the box</a:t>
            </a:r>
            <a:endParaRPr lang="en-US" altLang="zh-CN" sz="2400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build="p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>
            <a:spLocks noGrp="1"/>
          </p:cNvSpPr>
          <p:nvPr>
            <p:ph idx="1"/>
          </p:nvPr>
        </p:nvSpPr>
        <p:spPr bwMode="auto">
          <a:xfrm>
            <a:off x="457619" y="2112281"/>
            <a:ext cx="8715375" cy="23762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r>
              <a:rPr lang="zh-CN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would eventually make it.</a:t>
            </a:r>
            <a:endParaRPr lang="en-US" altLang="zh-C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“I” would ride my unicycle forwards and backwards on stage and put on performances successfully.</a:t>
            </a:r>
            <a:endParaRPr lang="en-US" altLang="zh-C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“I” would do the hula hoop while riding the unicycle perfectly. </a:t>
            </a:r>
            <a:endParaRPr lang="en-US" altLang="zh-C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900113" y="1265238"/>
            <a:ext cx="7689850" cy="577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80" tIns="34290" rIns="68580" bIns="3429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zh-CN" sz="33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Trends/ending in the story’s development </a:t>
            </a:r>
            <a:endParaRPr lang="zh-CN" altLang="en-US" sz="33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5"/>
          <p:cNvGrpSpPr/>
          <p:nvPr/>
        </p:nvGrpSpPr>
        <p:grpSpPr bwMode="auto">
          <a:xfrm>
            <a:off x="951257" y="50800"/>
            <a:ext cx="5276927" cy="724010"/>
            <a:chOff x="1311493" y="50525"/>
            <a:chExt cx="4016157" cy="725487"/>
          </a:xfrm>
        </p:grpSpPr>
        <p:sp>
          <p:nvSpPr>
            <p:cNvPr id="5" name="文本框 6"/>
            <p:cNvSpPr txBox="1">
              <a:spLocks noChangeArrowheads="1"/>
            </p:cNvSpPr>
            <p:nvPr/>
          </p:nvSpPr>
          <p:spPr bwMode="auto">
            <a:xfrm>
              <a:off x="1311493" y="156467"/>
              <a:ext cx="978888" cy="484748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7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5</a:t>
              </a:r>
              <a:r>
                <a:rPr lang="zh-CN" altLang="en-US" sz="27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：</a:t>
              </a:r>
              <a:endParaRPr lang="zh-CN" altLang="en-US" sz="2700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6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673" y="50525"/>
              <a:ext cx="3018977" cy="725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8"/>
            <p:cNvSpPr txBox="1">
              <a:spLocks noChangeArrowheads="1"/>
            </p:cNvSpPr>
            <p:nvPr/>
          </p:nvSpPr>
          <p:spPr bwMode="auto">
            <a:xfrm>
              <a:off x="2384756" y="67499"/>
              <a:ext cx="2730796" cy="708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Predicting the ending</a:t>
              </a:r>
              <a:endParaRPr lang="en-US" altLang="zh-CN" sz="20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20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Deepen the theme</a:t>
              </a:r>
              <a:endParaRPr lang="zh-CN" altLang="en-US" sz="20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9512" y="1563638"/>
          <a:ext cx="8786814" cy="2357439"/>
        </p:xfrm>
        <a:graphic>
          <a:graphicData uri="http://schemas.openxmlformats.org/drawingml/2006/table">
            <a:tbl>
              <a:tblPr/>
              <a:tblGrid>
                <a:gridCol w="880722"/>
                <a:gridCol w="1855582"/>
                <a:gridCol w="2097464"/>
                <a:gridCol w="3953046"/>
              </a:tblGrid>
              <a:tr h="3852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70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意图</a:t>
                      </a:r>
                      <a:endParaRPr lang="zh-CN" altLang="en-US" sz="1800" b="1" dirty="0">
                        <a:solidFill>
                          <a:srgbClr val="FF070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learn how to do a hula</a:t>
                      </a:r>
                      <a:r>
                        <a:rPr lang="en-US" altLang="zh-CN" sz="1800" b="1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hoop and ride a unicycle to put on performance.</a:t>
                      </a:r>
                      <a:endParaRPr lang="en-US" altLang="zh-CN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</a:tr>
              <a:tr h="3852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rgbClr val="FF070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点</a:t>
                      </a:r>
                      <a:endParaRPr lang="zh-CN" altLang="en-US" sz="1800" b="1" dirty="0">
                        <a:solidFill>
                          <a:srgbClr val="FF070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rgbClr val="FF07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1800" b="1" dirty="0">
                          <a:solidFill>
                            <a:srgbClr val="FF07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个下划线词</a:t>
                      </a:r>
                      <a:endParaRPr lang="en-US" altLang="zh-CN" sz="1800" b="1" dirty="0">
                        <a:solidFill>
                          <a:srgbClr val="FF070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altLang="zh-CN" sz="1800" b="1" dirty="0">
                          <a:solidFill>
                            <a:srgbClr val="FF07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1800" b="1" dirty="0">
                          <a:solidFill>
                            <a:srgbClr val="FF07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个续写段首句</a:t>
                      </a:r>
                      <a:endParaRPr lang="en-US" altLang="zh-CN" sz="1800" b="1" dirty="0">
                        <a:solidFill>
                          <a:srgbClr val="FF070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5281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划线词</a:t>
                      </a:r>
                      <a:endParaRPr lang="zh-CN" altLang="en-US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</a:t>
                      </a:r>
                      <a:endParaRPr lang="en-US" altLang="zh-CN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zh-CN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</a:tr>
              <a:tr h="385281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Setting</a:t>
                      </a:r>
                      <a:endParaRPr lang="en-US" altLang="zh-CN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zh-CN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</a:tr>
              <a:tr h="385281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Action</a:t>
                      </a:r>
                      <a:endParaRPr lang="en-US" altLang="zh-CN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zh-CN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</a:tr>
              <a:tr h="431034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  <a:endParaRPr lang="en-US" altLang="zh-CN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altLang="zh-CN" sz="1800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915816" y="2355726"/>
          <a:ext cx="6046712" cy="1584176"/>
        </p:xfrm>
        <a:graphic>
          <a:graphicData uri="http://schemas.openxmlformats.org/drawingml/2006/table">
            <a:tbl>
              <a:tblPr/>
              <a:tblGrid>
                <a:gridCol w="6046712"/>
              </a:tblGrid>
              <a:tr h="396044">
                <a:tc>
                  <a:txBody>
                    <a:bodyPr/>
                    <a:lstStyle/>
                    <a:p>
                      <a:r>
                        <a:rPr lang="en-US" altLang="zh-CN" sz="2000" b="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nervous</a:t>
                      </a:r>
                      <a:endParaRPr lang="en-US" altLang="zh-CN" sz="2000" b="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unicycle; charity; performance; hula hoop; stage </a:t>
                      </a:r>
                      <a:endParaRPr lang="zh-CN" altLang="en-US" sz="20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ride; practice</a:t>
                      </a:r>
                      <a:endParaRPr lang="zh-CN" altLang="en-US" sz="2000" b="1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r>
                        <a:rPr lang="en-US" altLang="zh-CN" sz="2000" b="0" i="1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weak</a:t>
                      </a:r>
                      <a:endParaRPr lang="en-US" altLang="zh-CN" sz="2000" b="0" i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pSp>
        <p:nvGrpSpPr>
          <p:cNvPr id="4" name="组合 13"/>
          <p:cNvGrpSpPr/>
          <p:nvPr/>
        </p:nvGrpSpPr>
        <p:grpSpPr bwMode="auto">
          <a:xfrm>
            <a:off x="-25521" y="103539"/>
            <a:ext cx="8643938" cy="1056911"/>
            <a:chOff x="142844" y="58149"/>
            <a:chExt cx="8643998" cy="1056323"/>
          </a:xfrm>
        </p:grpSpPr>
        <p:sp>
          <p:nvSpPr>
            <p:cNvPr id="5" name="文本框 20"/>
            <p:cNvSpPr txBox="1">
              <a:spLocks noChangeArrowheads="1"/>
            </p:cNvSpPr>
            <p:nvPr/>
          </p:nvSpPr>
          <p:spPr bwMode="auto">
            <a:xfrm>
              <a:off x="851938" y="173539"/>
              <a:ext cx="4096833" cy="37702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用原文的已知信息预测续写的结尾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14283" y="142858"/>
              <a:ext cx="775269" cy="397061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文本框 4"/>
            <p:cNvSpPr txBox="1">
              <a:spLocks noChangeArrowheads="1"/>
            </p:cNvSpPr>
            <p:nvPr/>
          </p:nvSpPr>
          <p:spPr bwMode="auto">
            <a:xfrm>
              <a:off x="142844" y="714362"/>
              <a:ext cx="8643998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>
              <a:spAutoFit/>
            </a:bodyPr>
            <a:lstStyle/>
            <a:p>
              <a:pPr>
                <a:spcAft>
                  <a:spcPts val="450"/>
                </a:spcAft>
                <a:defRPr/>
              </a:pP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Make predictions with the help of given detailed information</a:t>
              </a:r>
              <a:endPara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347879" y="58149"/>
              <a:ext cx="5040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800" b="1" dirty="0">
                  <a:solidFill>
                    <a:srgbClr val="000000"/>
                  </a:solidFill>
                </a:rPr>
                <a:t>点</a:t>
              </a:r>
              <a:endParaRPr lang="zh-CN" altLang="en-US" sz="28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组合 12"/>
          <p:cNvGrpSpPr/>
          <p:nvPr/>
        </p:nvGrpSpPr>
        <p:grpSpPr bwMode="auto">
          <a:xfrm>
            <a:off x="4980642" y="164625"/>
            <a:ext cx="3981886" cy="377236"/>
            <a:chOff x="2059498" y="0"/>
            <a:chExt cx="3510263" cy="783780"/>
          </a:xfrm>
        </p:grpSpPr>
        <p:sp>
          <p:nvSpPr>
            <p:cNvPr id="10" name="文本框 6"/>
            <p:cNvSpPr txBox="1">
              <a:spLocks noChangeArrowheads="1"/>
            </p:cNvSpPr>
            <p:nvPr/>
          </p:nvSpPr>
          <p:spPr bwMode="auto">
            <a:xfrm>
              <a:off x="4715645" y="57228"/>
              <a:ext cx="854116" cy="719398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5</a:t>
              </a:r>
              <a:endParaRPr lang="zh-CN" altLang="en-US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498" y="58294"/>
              <a:ext cx="2628054" cy="725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2059500" y="0"/>
              <a:ext cx="2430950" cy="767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Predicting the ending</a:t>
              </a:r>
              <a:endParaRPr lang="en-US" altLang="zh-CN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23528" y="1159208"/>
          <a:ext cx="8496944" cy="372362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04105"/>
                <a:gridCol w="2304207"/>
                <a:gridCol w="2736304"/>
                <a:gridCol w="2952328"/>
              </a:tblGrid>
              <a:tr h="850681">
                <a:tc rowSpan="6">
                  <a:txBody>
                    <a:bodyPr/>
                    <a:lstStyle/>
                    <a:p>
                      <a:endParaRPr lang="zh-CN" altLang="en-US" sz="1600" dirty="0">
                        <a:solidFill>
                          <a:srgbClr val="FF0701"/>
                        </a:solidFill>
                      </a:endParaRPr>
                    </a:p>
                    <a:p>
                      <a:endParaRPr lang="zh-CN" altLang="en-US" sz="1600" dirty="0">
                        <a:solidFill>
                          <a:srgbClr val="FF0701"/>
                        </a:solidFill>
                      </a:endParaRPr>
                    </a:p>
                    <a:p>
                      <a:endParaRPr lang="zh-CN" altLang="en-US" sz="1600" dirty="0">
                        <a:solidFill>
                          <a:srgbClr val="FF0701"/>
                        </a:solidFill>
                      </a:endParaRPr>
                    </a:p>
                    <a:p>
                      <a:endParaRPr lang="zh-CN" altLang="en-US" sz="1600" dirty="0">
                        <a:solidFill>
                          <a:srgbClr val="FF0701"/>
                        </a:solidFill>
                      </a:endParaRPr>
                    </a:p>
                    <a:p>
                      <a:endParaRPr lang="zh-CN" altLang="en-US" sz="1600" dirty="0">
                        <a:solidFill>
                          <a:srgbClr val="FF0701"/>
                        </a:solidFill>
                      </a:endParaRPr>
                    </a:p>
                    <a:p>
                      <a:r>
                        <a:rPr lang="zh-CN" altLang="en-US" sz="1600" dirty="0">
                          <a:solidFill>
                            <a:srgbClr val="FF0701"/>
                          </a:solidFill>
                        </a:rPr>
                        <a:t>三条线</a:t>
                      </a:r>
                      <a:endParaRPr lang="zh-CN" altLang="en-US" sz="1600" dirty="0">
                        <a:solidFill>
                          <a:srgbClr val="FF0701"/>
                        </a:solidFill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时空线（明线）</a:t>
                      </a:r>
                      <a:endParaRPr lang="en-US" altLang="zh-CN" sz="1600" dirty="0"/>
                    </a:p>
                    <a:p>
                      <a:r>
                        <a:rPr lang="en-US" altLang="zh-CN" sz="1600" dirty="0"/>
                        <a:t>Time &amp; Place</a:t>
                      </a:r>
                      <a:endParaRPr lang="en-US" altLang="zh-CN" sz="1600" dirty="0"/>
                    </a:p>
                    <a:p>
                      <a:r>
                        <a:rPr lang="en-US" altLang="zh-CN" sz="1600" dirty="0"/>
                        <a:t>(setting)</a:t>
                      </a:r>
                      <a:endParaRPr lang="zh-CN" altLang="en-US" sz="1600" dirty="0"/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情节线</a:t>
                      </a:r>
                      <a:endParaRPr lang="en-US" altLang="zh-CN" sz="1600" dirty="0"/>
                    </a:p>
                    <a:p>
                      <a:r>
                        <a:rPr lang="en-US" altLang="zh-CN" sz="1600" dirty="0">
                          <a:solidFill>
                            <a:srgbClr val="FF0701"/>
                          </a:solidFill>
                        </a:rPr>
                        <a:t>(Plot</a:t>
                      </a:r>
                      <a:r>
                        <a:rPr lang="zh-CN" altLang="en-US" sz="1600" dirty="0">
                          <a:solidFill>
                            <a:srgbClr val="FF0701"/>
                          </a:solidFill>
                        </a:rPr>
                        <a:t>明线</a:t>
                      </a:r>
                      <a:r>
                        <a:rPr lang="en-US" altLang="zh-CN" sz="1600" dirty="0">
                          <a:solidFill>
                            <a:srgbClr val="FF0701"/>
                          </a:solidFill>
                        </a:rPr>
                        <a:t>)</a:t>
                      </a:r>
                      <a:endParaRPr lang="zh-CN" altLang="en-US" sz="1600" dirty="0">
                        <a:solidFill>
                          <a:srgbClr val="FF0701"/>
                        </a:solidFill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情感线  </a:t>
                      </a:r>
                      <a:endParaRPr lang="en-US" altLang="zh-CN" sz="1600" dirty="0"/>
                    </a:p>
                    <a:p>
                      <a:r>
                        <a:rPr lang="en-US" altLang="zh-CN" sz="1600" dirty="0">
                          <a:solidFill>
                            <a:srgbClr val="FF0701"/>
                          </a:solidFill>
                        </a:rPr>
                        <a:t>(Mood</a:t>
                      </a:r>
                      <a:r>
                        <a:rPr lang="zh-CN" altLang="en-US" sz="1600" dirty="0">
                          <a:solidFill>
                            <a:srgbClr val="FF0701"/>
                          </a:solidFill>
                        </a:rPr>
                        <a:t>暗线</a:t>
                      </a:r>
                      <a:r>
                        <a:rPr lang="en-US" altLang="zh-CN" sz="1600" dirty="0">
                          <a:solidFill>
                            <a:srgbClr val="FF0701"/>
                          </a:solidFill>
                        </a:rPr>
                        <a:t>)</a:t>
                      </a:r>
                      <a:endParaRPr lang="en-US" altLang="zh-CN" sz="1600" dirty="0">
                        <a:solidFill>
                          <a:srgbClr val="FF0701"/>
                        </a:solidFill>
                      </a:endParaRPr>
                    </a:p>
                    <a:p>
                      <a:r>
                        <a:rPr lang="en-US" altLang="zh-CN" sz="1600" dirty="0">
                          <a:solidFill>
                            <a:srgbClr val="FF0701"/>
                          </a:solidFill>
                        </a:rPr>
                        <a:t> </a:t>
                      </a:r>
                      <a:r>
                        <a:rPr lang="en-US" altLang="zh-CN" sz="1600" dirty="0">
                          <a:solidFill>
                            <a:srgbClr val="0000FF"/>
                          </a:solidFill>
                        </a:rPr>
                        <a:t>(I-the author)</a:t>
                      </a:r>
                      <a:endParaRPr lang="zh-CN" alt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L="91427" marR="91427" marT="45716" marB="45716"/>
                </a:tc>
              </a:tr>
              <a:tr h="617155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solidFill>
                            <a:srgbClr val="0000FF"/>
                          </a:solidFill>
                        </a:rPr>
                        <a:t>One morning;</a:t>
                      </a:r>
                      <a:endParaRPr lang="en-US" altLang="zh-CN" sz="1600" b="1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CN" sz="1600" b="1" dirty="0">
                          <a:solidFill>
                            <a:srgbClr val="0000FF"/>
                          </a:solidFill>
                        </a:rPr>
                        <a:t>On the night of the show</a:t>
                      </a:r>
                      <a:endParaRPr lang="zh-CN" alt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Opening (</a:t>
                      </a:r>
                      <a:r>
                        <a:rPr lang="zh-CN" altLang="en-US" sz="1600" b="1" dirty="0"/>
                        <a:t>起）</a:t>
                      </a:r>
                      <a:endParaRPr lang="en-US" altLang="zh-CN" sz="1600" b="1" dirty="0"/>
                    </a:p>
                    <a:p>
                      <a:r>
                        <a:rPr lang="en-US" altLang="zh-CN" sz="1600" b="1" dirty="0">
                          <a:solidFill>
                            <a:srgbClr val="0000FF"/>
                          </a:solidFill>
                        </a:rPr>
                        <a:t>inciting</a:t>
                      </a:r>
                      <a:r>
                        <a:rPr lang="en-US" altLang="zh-CN" sz="1600" b="1" baseline="0" dirty="0">
                          <a:solidFill>
                            <a:srgbClr val="0000FF"/>
                          </a:solidFill>
                        </a:rPr>
                        <a:t> incident(</a:t>
                      </a:r>
                      <a:r>
                        <a:rPr lang="zh-CN" altLang="en-US" sz="1600" b="1" baseline="0" dirty="0">
                          <a:solidFill>
                            <a:srgbClr val="0000FF"/>
                          </a:solidFill>
                        </a:rPr>
                        <a:t>引发事件）</a:t>
                      </a:r>
                      <a:endParaRPr lang="zh-CN" alt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curious/fun</a:t>
                      </a:r>
                      <a:endParaRPr lang="zh-CN" altLang="en-US" sz="1600" b="1" dirty="0"/>
                    </a:p>
                  </a:txBody>
                  <a:tcPr marL="91427" marR="91427" marT="45716" marB="45716"/>
                </a:tc>
              </a:tr>
              <a:tr h="606629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>
                          <a:solidFill>
                            <a:srgbClr val="0000FF"/>
                          </a:solidFill>
                        </a:rPr>
                        <a:t>Our old house;</a:t>
                      </a:r>
                      <a:endParaRPr lang="en-US" altLang="zh-CN" sz="1600" b="1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altLang="zh-CN" sz="1600" b="1" dirty="0">
                          <a:solidFill>
                            <a:srgbClr val="0000FF"/>
                          </a:solidFill>
                        </a:rPr>
                        <a:t>On stage</a:t>
                      </a:r>
                      <a:endParaRPr lang="zh-CN" altLang="en-US" sz="1600" b="1" dirty="0">
                        <a:solidFill>
                          <a:srgbClr val="0000FF"/>
                        </a:solidFill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Foreshadowing (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伏笔）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discouraged</a:t>
                      </a:r>
                      <a:endParaRPr lang="zh-CN" altLang="en-US" sz="1600" b="1" dirty="0"/>
                    </a:p>
                    <a:p>
                      <a:endParaRPr lang="zh-CN" altLang="en-US" sz="1600" b="1" dirty="0"/>
                    </a:p>
                  </a:txBody>
                  <a:tcPr marL="91427" marR="91427" marT="45716" marB="45716"/>
                </a:tc>
              </a:tr>
              <a:tr h="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Unicycle, charity, performance, hula hoop, stage</a:t>
                      </a:r>
                      <a:endParaRPr lang="zh-CN" altLang="en-US" sz="16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( 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承）</a:t>
                      </a:r>
                      <a:r>
                        <a:rPr lang="en-US" altLang="zh-CN" sz="1600" b="1" kern="1200" dirty="0">
                          <a:solidFill>
                            <a:srgbClr val="FF0701"/>
                          </a:solidFill>
                          <a:latin typeface="+mn-lt"/>
                          <a:ea typeface="+mn-ea"/>
                          <a:cs typeface="+mn-cs"/>
                        </a:rPr>
                        <a:t>Up1</a:t>
                      </a:r>
                      <a:endParaRPr lang="zh-CN" altLang="en-US" sz="1600" b="1" kern="1200" dirty="0">
                        <a:solidFill>
                          <a:srgbClr val="FF070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Developing ( 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承）</a:t>
                      </a:r>
                      <a:r>
                        <a:rPr lang="en-US" altLang="zh-CN" sz="1600" b="1" kern="1200" dirty="0">
                          <a:solidFill>
                            <a:srgbClr val="FF0701"/>
                          </a:solidFill>
                          <a:latin typeface="+mn-lt"/>
                          <a:ea typeface="+mn-ea"/>
                          <a:cs typeface="+mn-cs"/>
                        </a:rPr>
                        <a:t>Up2</a:t>
                      </a:r>
                      <a:endParaRPr lang="zh-CN" altLang="en-US" sz="1600" b="1" kern="1200" dirty="0">
                        <a:solidFill>
                          <a:srgbClr val="FF070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CN" altLang="en-US" sz="1600" b="1" kern="1200" dirty="0">
                        <a:solidFill>
                          <a:srgbClr val="FF070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/>
                        <a:t>nervous</a:t>
                      </a:r>
                      <a:endParaRPr lang="en-US" altLang="zh-CN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/>
                        <a:t>Made it/overcame my fear</a:t>
                      </a:r>
                      <a:endParaRPr lang="zh-CN" altLang="en-US" sz="1600" b="1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b="1" dirty="0"/>
                    </a:p>
                  </a:txBody>
                  <a:tcPr marL="91427" marR="91427" marT="45716" marB="45716"/>
                </a:tc>
              </a:tr>
              <a:tr h="485936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Changing 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（转）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inspired</a:t>
                      </a:r>
                      <a:endParaRPr lang="zh-CN" altLang="en-US" sz="1600" b="1" dirty="0"/>
                    </a:p>
                  </a:txBody>
                  <a:tcPr marL="91427" marR="91427" marT="45716" marB="45716"/>
                </a:tc>
              </a:tr>
              <a:tr h="340268">
                <a:tc vMerge="1"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Concluding 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（合）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6" marB="45716"/>
                </a:tc>
                <a:tc>
                  <a:txBody>
                    <a:bodyPr/>
                    <a:lstStyle/>
                    <a:p>
                      <a:r>
                        <a:rPr lang="en-US" altLang="zh-CN" sz="1600" b="1" dirty="0"/>
                        <a:t>confident</a:t>
                      </a:r>
                      <a:endParaRPr lang="zh-CN" altLang="en-US" sz="1600" b="1" dirty="0"/>
                    </a:p>
                  </a:txBody>
                  <a:tcPr marL="91427" marR="91427" marT="45716" marB="45716"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178330" y="169885"/>
            <a:ext cx="5643699" cy="896902"/>
            <a:chOff x="178330" y="169885"/>
            <a:chExt cx="5643699" cy="896902"/>
          </a:xfrm>
        </p:grpSpPr>
        <p:sp>
          <p:nvSpPr>
            <p:cNvPr id="6" name="文本框 20"/>
            <p:cNvSpPr txBox="1">
              <a:spLocks noChangeArrowheads="1"/>
            </p:cNvSpPr>
            <p:nvPr/>
          </p:nvSpPr>
          <p:spPr bwMode="auto">
            <a:xfrm>
              <a:off x="730307" y="212234"/>
              <a:ext cx="4153746" cy="34624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用原文的已知信息预测续写的结尾</a:t>
              </a:r>
              <a:endPara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223023" y="170683"/>
              <a:ext cx="440217" cy="430491"/>
            </a:xfrm>
            <a:prstGeom prst="rect">
              <a:avLst/>
            </a:prstGeom>
            <a:solidFill>
              <a:srgbClr val="FFCC66"/>
            </a:solidFill>
            <a:ln>
              <a:solidFill>
                <a:srgbClr val="FF00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8" name="文本框 4"/>
            <p:cNvSpPr txBox="1">
              <a:spLocks noChangeArrowheads="1"/>
            </p:cNvSpPr>
            <p:nvPr/>
          </p:nvSpPr>
          <p:spPr bwMode="auto">
            <a:xfrm>
              <a:off x="275073" y="840824"/>
              <a:ext cx="5546956" cy="2259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Aft>
                  <a:spcPts val="450"/>
                </a:spcAft>
              </a:pP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Make predictions with the help of given detailed information</a:t>
              </a:r>
              <a:endPara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178330" y="169885"/>
              <a:ext cx="5072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0000FF"/>
                  </a:solidFill>
                </a:rPr>
                <a:t>线</a:t>
              </a:r>
              <a:endParaRPr lang="zh-CN" altLang="en-US" sz="28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76056" y="197168"/>
            <a:ext cx="3426490" cy="404006"/>
            <a:chOff x="5076056" y="197168"/>
            <a:chExt cx="3426490" cy="404006"/>
          </a:xfrm>
        </p:grpSpPr>
        <p:sp>
          <p:nvSpPr>
            <p:cNvPr id="11" name="文本框 6"/>
            <p:cNvSpPr txBox="1">
              <a:spLocks noChangeArrowheads="1"/>
            </p:cNvSpPr>
            <p:nvPr/>
          </p:nvSpPr>
          <p:spPr bwMode="auto">
            <a:xfrm>
              <a:off x="5076056" y="229566"/>
              <a:ext cx="1040019" cy="346249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5:</a:t>
              </a:r>
              <a:endParaRPr lang="zh-CN" altLang="en-US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075" y="197168"/>
              <a:ext cx="2386471" cy="40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116074" y="260671"/>
            <a:ext cx="20881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rPr>
              <a:t>Predicting the ending</a:t>
            </a:r>
            <a:endParaRPr lang="en-US" altLang="zh-CN" sz="1200" b="1" dirty="0">
              <a:solidFill>
                <a:srgbClr val="FFFF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7630" y="975995"/>
          <a:ext cx="8888095" cy="3637280"/>
        </p:xfrm>
        <a:graphic>
          <a:graphicData uri="http://schemas.openxmlformats.org/drawingml/2006/table">
            <a:tbl>
              <a:tblPr/>
              <a:tblGrid>
                <a:gridCol w="890905"/>
                <a:gridCol w="7997190"/>
              </a:tblGrid>
              <a:tr h="7435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意图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18" marB="4571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 learn how to do a hula</a:t>
                      </a:r>
                      <a:r>
                        <a:rPr lang="en-US" altLang="zh-CN" sz="1800" b="1" baseline="0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hoop and ride a unicycle to put on performance.</a:t>
                      </a:r>
                      <a:endParaRPr lang="en-US" altLang="zh-CN" sz="18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28936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800" b="1" kern="1200" dirty="0">
                          <a:solidFill>
                            <a:srgbClr val="0000FF"/>
                          </a:solidFill>
                          <a:latin typeface="华文楷体" panose="02010600040101010101" charset="-122"/>
                          <a:ea typeface="华文楷体" panose="02010600040101010101" charset="-122"/>
                          <a:cs typeface="Times New Roman" panose="02020603050405020304" pitchFamily="18" charset="0"/>
                        </a:rPr>
                        <a:t>段首句</a:t>
                      </a:r>
                      <a:endParaRPr lang="zh-CN" altLang="en-US" sz="1800" b="1" kern="1200" dirty="0">
                        <a:solidFill>
                          <a:srgbClr val="0000FF"/>
                        </a:solidFill>
                        <a:latin typeface="华文楷体" panose="02010600040101010101" charset="-122"/>
                        <a:ea typeface="华文楷体" panose="02010600040101010101" charset="-122"/>
                        <a:cs typeface="Times New Roman" panose="02020603050405020304" pitchFamily="18" charset="0"/>
                      </a:endParaRPr>
                    </a:p>
                  </a:txBody>
                  <a:tcPr marL="91442" marR="9144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atinLnBrk="1">
                        <a:lnSpc>
                          <a:spcPct val="150000"/>
                        </a:lnSpc>
                      </a:pPr>
                      <a:r>
                        <a:rPr lang="en-US" altLang="zh-CN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Paragraph 1:</a:t>
                      </a:r>
                      <a:endParaRPr lang="en-US" altLang="zh-CN" sz="18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800" b="1" i="1" dirty="0"/>
                        <a:t>There was tremendous applause when the curtain rose. </a:t>
                      </a:r>
                      <a:br>
                        <a:rPr lang="en-US" altLang="zh-CN" sz="2000" b="1" dirty="0"/>
                      </a:br>
                      <a:endParaRPr lang="en-US" altLang="zh-CN" sz="2000" b="1" dirty="0"/>
                    </a:p>
                    <a:p>
                      <a:pPr indent="0" algn="l"/>
                      <a:endParaRPr lang="en-US" altLang="zh-CN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  <a:p>
                      <a:pPr indent="0" algn="l"/>
                      <a:endParaRPr lang="en-US" altLang="zh-CN" sz="1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  <a:p>
                      <a:pPr indent="0" algn="l"/>
                      <a:r>
                        <a:rPr lang="en-US" altLang="zh-CN" sz="1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sym typeface="+mn-ea"/>
                        </a:rPr>
                        <a:t>Paragraph 2:</a:t>
                      </a:r>
                      <a:endParaRPr lang="en-US" altLang="zh-CN" sz="1800" b="1" i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sym typeface="+mn-ea"/>
                      </a:endParaRPr>
                    </a:p>
                    <a:p>
                      <a:pPr indent="0" algn="l"/>
                      <a:r>
                        <a:rPr kumimoji="0" lang="en-US" altLang="zh-CN" sz="20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When I got home, I couldn’t wait to check my mobile phone left at home.</a:t>
                      </a:r>
                      <a:endParaRPr lang="en-US" altLang="zh-CN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18" marB="4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1119962" y="2346434"/>
            <a:ext cx="43699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1: What did I do to put on performance?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/>
        </p:nvSpPr>
        <p:spPr bwMode="auto">
          <a:xfrm>
            <a:off x="1147956" y="2715766"/>
            <a:ext cx="72297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/>
              <a:t>Q 2: What did the audience react when I put on performance on stage?</a:t>
            </a:r>
            <a:endParaRPr lang="en-US" altLang="zh-CN" sz="2000" dirty="0"/>
          </a:p>
        </p:txBody>
      </p:sp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1164580" y="3847366"/>
            <a:ext cx="56780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/>
              <a:t>Q1: What would I feel after I check my mobile phone? </a:t>
            </a:r>
            <a:endParaRPr lang="en-US" altLang="zh-CN" sz="2000" dirty="0"/>
          </a:p>
        </p:txBody>
      </p:sp>
      <p:sp>
        <p:nvSpPr>
          <p:cNvPr id="6" name="文本框 11"/>
          <p:cNvSpPr txBox="1">
            <a:spLocks noChangeArrowheads="1"/>
          </p:cNvSpPr>
          <p:nvPr/>
        </p:nvSpPr>
        <p:spPr bwMode="auto">
          <a:xfrm>
            <a:off x="1119870" y="4227934"/>
            <a:ext cx="6367462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Q2: How would I react after seeing the message?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5862" y="145295"/>
            <a:ext cx="8643938" cy="687250"/>
            <a:chOff x="56817" y="38615"/>
            <a:chExt cx="8643938" cy="687250"/>
          </a:xfrm>
        </p:grpSpPr>
        <p:sp>
          <p:nvSpPr>
            <p:cNvPr id="8" name="文本框 4"/>
            <p:cNvSpPr txBox="1">
              <a:spLocks noChangeArrowheads="1"/>
            </p:cNvSpPr>
            <p:nvPr/>
          </p:nvSpPr>
          <p:spPr bwMode="auto">
            <a:xfrm>
              <a:off x="56817" y="448866"/>
              <a:ext cx="8643938" cy="27699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>
              <a:spAutoFit/>
            </a:bodyPr>
            <a:lstStyle/>
            <a:p>
              <a:pPr>
                <a:spcAft>
                  <a:spcPts val="450"/>
                </a:spcAft>
                <a:defRPr/>
              </a:pPr>
              <a:r>
                <a:rPr lang="en-US" altLang="zh-CN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Make predictions with the help of given detailed information</a:t>
              </a:r>
              <a:endPara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9" name="组合 28"/>
            <p:cNvGrpSpPr/>
            <p:nvPr/>
          </p:nvGrpSpPr>
          <p:grpSpPr bwMode="auto">
            <a:xfrm>
              <a:off x="168931" y="38615"/>
              <a:ext cx="5123150" cy="432638"/>
              <a:chOff x="0" y="32016"/>
              <a:chExt cx="4882651" cy="432659"/>
            </a:xfrm>
          </p:grpSpPr>
          <p:sp>
            <p:nvSpPr>
              <p:cNvPr id="10" name="文本框 20"/>
              <p:cNvSpPr txBox="1">
                <a:spLocks noChangeArrowheads="1"/>
              </p:cNvSpPr>
              <p:nvPr/>
            </p:nvSpPr>
            <p:spPr bwMode="auto">
              <a:xfrm>
                <a:off x="785818" y="63871"/>
                <a:ext cx="4096833" cy="315487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1600" b="1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用原文的已知信息预测续写的结尾</a:t>
                </a:r>
                <a:endParaRPr lang="en-US" altLang="zh-CN" sz="16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0" y="67614"/>
                <a:ext cx="785818" cy="397061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rgbClr val="FF0000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anchor="ctr"/>
              <a:lstStyle/>
              <a:p>
                <a:pPr algn="ctr">
                  <a:defRPr/>
                </a:pPr>
                <a:endParaRPr lang="zh-CN" altLang="en-US" sz="1200"/>
              </a:p>
            </p:txBody>
          </p:sp>
          <p:sp>
            <p:nvSpPr>
              <p:cNvPr id="12" name="TextBox 27"/>
              <p:cNvSpPr txBox="1">
                <a:spLocks noChangeArrowheads="1"/>
              </p:cNvSpPr>
              <p:nvPr/>
            </p:nvSpPr>
            <p:spPr bwMode="auto">
              <a:xfrm>
                <a:off x="130460" y="32016"/>
                <a:ext cx="655358" cy="4001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sz="2000" b="1" dirty="0"/>
                  <a:t>面</a:t>
                </a:r>
                <a:endParaRPr lang="zh-CN" altLang="en-US" sz="2000" b="1" dirty="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453920" y="26947"/>
            <a:ext cx="3825526" cy="455974"/>
            <a:chOff x="5453920" y="26947"/>
            <a:chExt cx="3825526" cy="455974"/>
          </a:xfrm>
        </p:grpSpPr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5453920" y="101919"/>
              <a:ext cx="1025042" cy="377026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5</a:t>
              </a:r>
              <a:r>
                <a:rPr lang="zh-CN" altLang="en-US" sz="20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： </a:t>
              </a:r>
              <a:endParaRPr lang="zh-CN" altLang="en-US" sz="2000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5" name="Picture 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8963" y="26947"/>
              <a:ext cx="2674879" cy="455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6604567" y="90711"/>
              <a:ext cx="26748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Predicting the ending</a:t>
              </a:r>
              <a:endParaRPr lang="en-US" altLang="zh-CN" sz="14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466735" y="2283718"/>
            <a:ext cx="4819055" cy="441563"/>
          </a:xfrm>
          <a:prstGeom prst="roundRect">
            <a:avLst>
              <a:gd name="adj" fmla="val 4227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10"/>
              </a:lnSpc>
              <a:spcAft>
                <a:spcPts val="400"/>
              </a:spcAft>
            </a:pPr>
            <a:r>
              <a:rPr lang="zh-CN" altLang="zh-CN" sz="1600" b="1" kern="100" dirty="0">
                <a:cs typeface="Times New Roman" panose="02020603050405020304"/>
              </a:rPr>
              <a:t>杭州二中高三仿真考 读后续写解析</a:t>
            </a:r>
            <a:endParaRPr lang="zh-CN" altLang="zh-CN" sz="1600" b="1" kern="100" dirty="0">
              <a:cs typeface="Times New Roman" panose="02020603050405020304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22434" y="2251269"/>
            <a:ext cx="1019531" cy="474012"/>
          </a:xfrm>
          <a:prstGeom prst="roundRect">
            <a:avLst>
              <a:gd name="adj" fmla="val 4227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85" b="1" dirty="0">
                <a:solidFill>
                  <a:schemeClr val="bg1"/>
                </a:solidFill>
                <a:latin typeface="宋体-简" panose="02010800040101010101" charset="-122"/>
                <a:ea typeface="宋体-简" panose="02010800040101010101" charset="-122"/>
              </a:rPr>
              <a:t>2021</a:t>
            </a:r>
            <a:r>
              <a:rPr lang="zh-CN" altLang="en-US" sz="1785" b="1" dirty="0">
                <a:solidFill>
                  <a:schemeClr val="bg1"/>
                </a:solidFill>
                <a:latin typeface="宋体-简" panose="02010800040101010101" charset="-122"/>
                <a:ea typeface="宋体-简" panose="02010800040101010101" charset="-122"/>
              </a:rPr>
              <a:t>年</a:t>
            </a:r>
            <a:r>
              <a:rPr lang="en-US" altLang="zh-CN" sz="1785" b="1" dirty="0">
                <a:solidFill>
                  <a:schemeClr val="bg1"/>
                </a:solidFill>
                <a:latin typeface="宋体-简" panose="02010800040101010101" charset="-122"/>
                <a:ea typeface="宋体-简" panose="02010800040101010101" charset="-122"/>
              </a:rPr>
              <a:t>5</a:t>
            </a:r>
            <a:r>
              <a:rPr lang="zh-CN" altLang="en-US" sz="1785" b="1" dirty="0">
                <a:solidFill>
                  <a:schemeClr val="bg1"/>
                </a:solidFill>
                <a:latin typeface="宋体-简" panose="02010800040101010101" charset="-122"/>
                <a:ea typeface="宋体-简" panose="02010800040101010101" charset="-122"/>
              </a:rPr>
              <a:t>月</a:t>
            </a:r>
            <a:endParaRPr lang="zh-CN" altLang="en-US" sz="1785" b="1" dirty="0">
              <a:solidFill>
                <a:schemeClr val="bg1"/>
              </a:solidFill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031170" y="474663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258873" y="474663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96310" y="474663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735287" y="474663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145753" y="575542"/>
            <a:ext cx="1274348" cy="1269978"/>
            <a:chOff x="3768359" y="1725446"/>
            <a:chExt cx="1930605" cy="1930605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363580" y="575542"/>
            <a:ext cx="1274348" cy="1269978"/>
            <a:chOff x="3768359" y="1725446"/>
            <a:chExt cx="1930605" cy="1930605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596746" y="575542"/>
            <a:ext cx="1274348" cy="1269978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71094" y="501346"/>
            <a:ext cx="1274348" cy="1269978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400569" y="777762"/>
            <a:ext cx="764715" cy="811642"/>
          </a:xfrm>
          <a:prstGeom prst="rect">
            <a:avLst/>
          </a:prstGeom>
          <a:effectLst/>
        </p:spPr>
        <p:txBody>
          <a:bodyPr wrap="none" lIns="72272" tIns="36136" rIns="72272" bIns="36136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-简" panose="02010800040101010101" charset="-122"/>
                <a:ea typeface="宋体-简" panose="02010800040101010101" charset="-122"/>
              </a:rPr>
              <a:t>读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14915" y="757101"/>
            <a:ext cx="764715" cy="811642"/>
          </a:xfrm>
          <a:prstGeom prst="rect">
            <a:avLst/>
          </a:prstGeom>
          <a:effectLst/>
        </p:spPr>
        <p:txBody>
          <a:bodyPr wrap="none" lIns="72272" tIns="36136" rIns="72272" bIns="36136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-简" panose="02010800040101010101" charset="-122"/>
                <a:ea typeface="宋体-简" panose="02010800040101010101" charset="-122"/>
              </a:rPr>
              <a:t>后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62619" y="699542"/>
            <a:ext cx="764715" cy="811642"/>
          </a:xfrm>
          <a:prstGeom prst="rect">
            <a:avLst/>
          </a:prstGeom>
          <a:effectLst/>
        </p:spPr>
        <p:txBody>
          <a:bodyPr wrap="none" lIns="72272" tIns="36136" rIns="72272" bIns="36136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-简" panose="02010800040101010101" charset="-122"/>
                <a:ea typeface="宋体-简" panose="02010800040101010101" charset="-122"/>
              </a:rPr>
              <a:t>续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49518" y="688048"/>
            <a:ext cx="775970" cy="811642"/>
          </a:xfrm>
          <a:prstGeom prst="rect">
            <a:avLst/>
          </a:prstGeom>
          <a:effectLst/>
        </p:spPr>
        <p:txBody>
          <a:bodyPr wrap="square" lIns="72272" tIns="36136" rIns="72272" bIns="36136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-简" panose="02010800040101010101" charset="-122"/>
                <a:ea typeface="宋体-简" panose="02010800040101010101" charset="-122"/>
              </a:rPr>
              <a:t>写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-简" panose="02010800040101010101" charset="-122"/>
              <a:ea typeface="宋体-简" panose="02010800040101010101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726755" y="1162922"/>
            <a:ext cx="304415" cy="303371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39801" y="120764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3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222881" y="535921"/>
            <a:ext cx="152651" cy="152127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505837" y="495117"/>
            <a:ext cx="217824" cy="217077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90241" y="1729739"/>
            <a:ext cx="187982" cy="187337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301703" y="1713939"/>
            <a:ext cx="193389" cy="192726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65966" y="422214"/>
            <a:ext cx="190424" cy="189771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840914" y="1778726"/>
            <a:ext cx="168250" cy="167672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133583" y="1108849"/>
            <a:ext cx="304415" cy="303371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506958" y="980690"/>
            <a:ext cx="213012" cy="212281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821200" y="1163575"/>
            <a:ext cx="152651" cy="152127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128793" y="228417"/>
            <a:ext cx="152651" cy="152127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sp>
        <p:nvSpPr>
          <p:cNvPr id="65" name="文本框 1"/>
          <p:cNvSpPr txBox="1"/>
          <p:nvPr/>
        </p:nvSpPr>
        <p:spPr>
          <a:xfrm>
            <a:off x="3494824" y="3435722"/>
            <a:ext cx="2073910" cy="4044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 defTabSz="1097280"/>
            <a:r>
              <a:rPr lang="zh-CN" altLang="en-US" sz="20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杭州二中</a:t>
            </a:r>
            <a:r>
              <a:rPr lang="en-US" altLang="zh-CN" sz="20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 </a:t>
            </a:r>
            <a:r>
              <a:rPr lang="zh-CN" altLang="en-US" sz="204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  <a:cs typeface="+mn-ea"/>
                <a:sym typeface="+mn-ea"/>
              </a:rPr>
              <a:t>许丽君</a:t>
            </a:r>
            <a:endParaRPr lang="zh-CN" altLang="en-US" sz="2035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animBg="1"/>
      <p:bldP spid="9" grpId="0" bldLvl="0" animBg="1"/>
      <p:bldP spid="10" grpId="0" bldLvl="0" animBg="1"/>
      <p:bldP spid="11" grpId="0" bldLvl="0" animBg="1"/>
      <p:bldP spid="12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589930" y="982127"/>
            <a:ext cx="7450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author feel?</a:t>
            </a:r>
            <a:r>
              <a:rPr lang="en-US" altLang="zh-CN" sz="2800" b="1" dirty="0">
                <a:solidFill>
                  <a:srgbClr val="FF0701"/>
                </a:solidFill>
                <a:latin typeface="Calibri" panose="020F0502020204030204" charset="0"/>
                <a:cs typeface="Arial" panose="020B0604020202020204" pitchFamily="34" charset="0"/>
              </a:rPr>
              <a:t> (Mood</a:t>
            </a:r>
            <a:r>
              <a:rPr lang="zh-CN" altLang="en-US" sz="2800" b="1" dirty="0">
                <a:solidFill>
                  <a:srgbClr val="FF0701"/>
                </a:solidFill>
                <a:latin typeface="Calibri" panose="020F0502020204030204" charset="0"/>
                <a:cs typeface="Arial" panose="020B0604020202020204" pitchFamily="34" charset="0"/>
              </a:rPr>
              <a:t>暗线</a:t>
            </a:r>
            <a:r>
              <a:rPr lang="en-US" altLang="zh-CN" sz="2800" b="1" dirty="0">
                <a:solidFill>
                  <a:srgbClr val="FF0701"/>
                </a:solidFill>
                <a:latin typeface="Calibri" panose="020F0502020204030204" charset="0"/>
                <a:cs typeface="Arial" panose="020B0604020202020204" pitchFamily="34" charset="0"/>
              </a:rPr>
              <a:t>)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179121" y="2158756"/>
            <a:ext cx="75373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/>
              <a:t>fun</a:t>
            </a:r>
            <a:endParaRPr lang="en-US" altLang="zh-CN" dirty="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2045106" y="2193925"/>
            <a:ext cx="792163" cy="377825"/>
          </a:xfrm>
          <a:prstGeom prst="rightArrow">
            <a:avLst>
              <a:gd name="adj1" fmla="val 50000"/>
              <a:gd name="adj2" fmla="val 39312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111611" y="2067682"/>
            <a:ext cx="224933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discouraged</a:t>
            </a:r>
            <a:endParaRPr lang="en-US" altLang="zh-CN" dirty="0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4110976" y="2262230"/>
            <a:ext cx="792162" cy="377825"/>
          </a:xfrm>
          <a:prstGeom prst="rightArrow">
            <a:avLst>
              <a:gd name="adj1" fmla="val 50000"/>
              <a:gd name="adj2" fmla="val 39312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644287" y="3075820"/>
            <a:ext cx="150874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Made it</a:t>
            </a:r>
            <a:endParaRPr lang="en-US" altLang="zh-CN" dirty="0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816114" y="3179294"/>
            <a:ext cx="792162" cy="377825"/>
          </a:xfrm>
          <a:prstGeom prst="rightArrow">
            <a:avLst>
              <a:gd name="adj1" fmla="val 50000"/>
              <a:gd name="adj2" fmla="val 39312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50956" y="3075818"/>
            <a:ext cx="1763713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kern="0" dirty="0">
                <a:solidFill>
                  <a:srgbClr val="FFFF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nervous</a:t>
            </a:r>
            <a:endParaRPr lang="en-US" altLang="zh-CN" sz="3200" b="1" kern="0" dirty="0">
              <a:solidFill>
                <a:srgbClr val="FFFF00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241430" y="12063"/>
            <a:ext cx="6215415" cy="736402"/>
            <a:chOff x="2241430" y="12063"/>
            <a:chExt cx="6215415" cy="736402"/>
          </a:xfrm>
        </p:grpSpPr>
        <p:sp>
          <p:nvSpPr>
            <p:cNvPr id="11" name="文本框 6"/>
            <p:cNvSpPr txBox="1">
              <a:spLocks noChangeArrowheads="1"/>
            </p:cNvSpPr>
            <p:nvPr/>
          </p:nvSpPr>
          <p:spPr bwMode="auto">
            <a:xfrm>
              <a:off x="2241430" y="153337"/>
              <a:ext cx="1629620" cy="500137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5:</a:t>
              </a:r>
              <a:endParaRPr lang="zh-CN" altLang="en-US" sz="2800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2" name="Picture 3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050" y="24457"/>
              <a:ext cx="4206526" cy="724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4015711" y="12063"/>
              <a:ext cx="4441134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Predicting the ending</a:t>
              </a:r>
              <a:endParaRPr lang="en-US" altLang="zh-CN" sz="20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20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Deepen the theme</a:t>
              </a:r>
              <a:endParaRPr lang="zh-CN" altLang="en-US" sz="20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539522"/>
            <a:ext cx="927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78033" y="3885210"/>
            <a:ext cx="2270882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kern="0" dirty="0">
                <a:solidFill>
                  <a:srgbClr val="FFFF00"/>
                </a:solidFill>
                <a:latin typeface="Calibri" panose="020F0502020204030204"/>
                <a:ea typeface="+mn-ea"/>
                <a:cs typeface="Arial" panose="020B0604020202020204" pitchFamily="34" charset="0"/>
              </a:rPr>
              <a:t>Overcame my fear</a:t>
            </a:r>
            <a:endParaRPr lang="en-US" altLang="zh-CN" sz="2400" b="1" kern="0" dirty="0">
              <a:solidFill>
                <a:srgbClr val="FFFF00"/>
              </a:solidFill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808395" y="4026577"/>
            <a:ext cx="792162" cy="377825"/>
          </a:xfrm>
          <a:prstGeom prst="rightArrow">
            <a:avLst>
              <a:gd name="adj1" fmla="val 50000"/>
              <a:gd name="adj2" fmla="val 39312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729714" y="3892325"/>
            <a:ext cx="1561646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3200" dirty="0"/>
              <a:t>inspired</a:t>
            </a:r>
            <a:endParaRPr lang="en-US" altLang="zh-CN" sz="3200" dirty="0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479114" y="4068458"/>
            <a:ext cx="792163" cy="377825"/>
          </a:xfrm>
          <a:prstGeom prst="rightArrow">
            <a:avLst>
              <a:gd name="adj1" fmla="val 50000"/>
              <a:gd name="adj2" fmla="val 39312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6348489" y="3934206"/>
            <a:ext cx="202491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confident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3294387" y="3202695"/>
            <a:ext cx="792163" cy="377825"/>
          </a:xfrm>
          <a:prstGeom prst="rightArrow">
            <a:avLst>
              <a:gd name="adj1" fmla="val 50000"/>
              <a:gd name="adj2" fmla="val 39312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15007" y="2125063"/>
            <a:ext cx="147348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3200" b="1" i="0" u="none" strike="noStrike" kern="0" cap="none" spc="0" normalizeH="0" baseline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/>
              <a:t>Curious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5076190" y="195738"/>
            <a:ext cx="4043362" cy="638175"/>
          </a:xfrm>
          <a:solidFill>
            <a:srgbClr val="FFC000"/>
          </a:solidFill>
          <a:ln>
            <a:solidFill>
              <a:srgbClr val="0000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sz="3600"/>
              <a:t>Predict the plot -1</a:t>
            </a:r>
            <a:endParaRPr lang="zh-CN" altLang="en-US" sz="36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625" y="1473993"/>
            <a:ext cx="8229600" cy="3394075"/>
          </a:xfrm>
          <a:ln>
            <a:solidFill>
              <a:srgbClr val="FF3300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2800" b="1" dirty="0"/>
              <a:t>Paragraph 1:</a:t>
            </a:r>
            <a:br>
              <a:rPr lang="en-US" altLang="zh-CN" sz="2800" b="1" dirty="0"/>
            </a:br>
            <a:r>
              <a:rPr lang="en-US" altLang="zh-CN" sz="2400" b="1" i="1" dirty="0"/>
              <a:t> There was tremendous applause when the curtain rose. </a:t>
            </a:r>
            <a:br>
              <a:rPr lang="en-US" altLang="zh-CN" sz="2800" b="1" dirty="0"/>
            </a:br>
            <a:endParaRPr lang="en-US" altLang="zh-CN" sz="2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sz="2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br>
              <a:rPr lang="en-US" altLang="zh-CN" sz="2800" b="1" dirty="0"/>
            </a:br>
            <a:endParaRPr lang="en-US" altLang="zh-CN" sz="2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zh-CN" sz="2800" b="1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altLang="zh-CN" sz="2800" b="1" dirty="0"/>
              <a:t>Paragraph 2:</a:t>
            </a:r>
            <a:br>
              <a:rPr lang="en-US" altLang="zh-CN" sz="2800" b="1" dirty="0"/>
            </a:br>
            <a:r>
              <a:rPr lang="en-US" altLang="zh-CN" sz="2400" b="1" i="1" dirty="0"/>
              <a:t>    When I got home, I couldn’t wait to check my mobile phone left at home. </a:t>
            </a:r>
            <a:endParaRPr lang="zh-CN" altLang="zh-CN" sz="2800" b="1" i="1" dirty="0"/>
          </a:p>
        </p:txBody>
      </p:sp>
      <p:sp>
        <p:nvSpPr>
          <p:cNvPr id="4" name="矩形 3"/>
          <p:cNvSpPr/>
          <p:nvPr/>
        </p:nvSpPr>
        <p:spPr>
          <a:xfrm>
            <a:off x="1661306" y="1766656"/>
            <a:ext cx="5178449" cy="3778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86062" y="4299942"/>
            <a:ext cx="2428875" cy="32543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rot="16200000" flipH="1">
            <a:off x="1943893" y="2173287"/>
            <a:ext cx="452438" cy="1968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357437" y="3688556"/>
            <a:ext cx="315913" cy="508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6505" y="2606436"/>
            <a:ext cx="2405777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My reflection: </a:t>
            </a:r>
            <a:endParaRPr lang="zh-CN" alt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14625" y="2614374"/>
            <a:ext cx="3256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 dirty="0">
                <a:solidFill>
                  <a:srgbClr val="0000FF"/>
                </a:solidFill>
              </a:rPr>
              <a:t>My friends encouraged me</a:t>
            </a:r>
            <a:endParaRPr lang="en-US" altLang="zh-CN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163" y="3117055"/>
            <a:ext cx="2430462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600" b="1"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800" dirty="0"/>
              <a:t>Audience reflection </a:t>
            </a:r>
            <a:endParaRPr lang="zh-CN" altLang="en-US" sz="1800" dirty="0"/>
          </a:p>
        </p:txBody>
      </p:sp>
      <p:sp>
        <p:nvSpPr>
          <p:cNvPr id="11" name="右箭头 10"/>
          <p:cNvSpPr/>
          <p:nvPr/>
        </p:nvSpPr>
        <p:spPr>
          <a:xfrm flipV="1">
            <a:off x="5715000" y="2759868"/>
            <a:ext cx="612775" cy="9207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52750" y="3108364"/>
            <a:ext cx="238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Cheered me up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072187" y="2045493"/>
            <a:ext cx="2006600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00687" y="3759993"/>
            <a:ext cx="2882900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 problem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950" y="2561431"/>
            <a:ext cx="8964612" cy="107473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428625" y="973931"/>
            <a:ext cx="5850890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the hidden clues </a:t>
            </a:r>
            <a:r>
              <a:rPr lang="en-US" altLang="zh-C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given sentences</a:t>
            </a:r>
            <a:endParaRPr lang="zh-CN" alt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385719" y="2592604"/>
            <a:ext cx="2214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</a:rPr>
              <a:t>inspired</a:t>
            </a:r>
            <a:endParaRPr lang="en-US" altLang="zh-CN" sz="2400" dirty="0">
              <a:latin typeface="Arial Black" panose="020B0A04020102020204" pitchFamily="34" charset="0"/>
            </a:endParaRPr>
          </a:p>
        </p:txBody>
      </p:sp>
      <p:sp>
        <p:nvSpPr>
          <p:cNvPr id="18" name="右箭头 17"/>
          <p:cNvSpPr/>
          <p:nvPr/>
        </p:nvSpPr>
        <p:spPr>
          <a:xfrm flipV="1">
            <a:off x="5500687" y="3259931"/>
            <a:ext cx="612775" cy="92075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6252012" y="3048000"/>
            <a:ext cx="2571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Calibri" panose="020F0502020204030204" charset="0"/>
                <a:cs typeface="Arial" panose="020B0604020202020204" pitchFamily="34" charset="0"/>
              </a:rPr>
              <a:t>appreciative </a:t>
            </a:r>
            <a:endParaRPr lang="en-US" altLang="zh-CN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6" grpId="0" bldLvl="0" animBg="1"/>
      <p:bldP spid="17" grpId="0"/>
      <p:bldP spid="18" grpId="0" animBg="1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 bwMode="auto">
          <a:xfrm>
            <a:off x="5070793" y="51435"/>
            <a:ext cx="4043362" cy="638175"/>
          </a:xfrm>
          <a:solidFill>
            <a:srgbClr val="FFC000"/>
          </a:solidFill>
          <a:ln>
            <a:solidFill>
              <a:srgbClr val="0000FF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l"/>
            <a:r>
              <a:rPr lang="en-US" altLang="zh-CN" sz="3000"/>
              <a:t>Predict the plot-2</a:t>
            </a:r>
            <a:endParaRPr lang="zh-CN" altLang="en-US" sz="3000"/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 bwMode="auto">
          <a:xfrm>
            <a:off x="428625" y="987743"/>
            <a:ext cx="8229600" cy="118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lang="en-US" altLang="zh-CN" sz="2400" b="1" dirty="0"/>
              <a:t>Paragraph 2:</a:t>
            </a:r>
            <a:br>
              <a:rPr lang="en-US" altLang="zh-CN" sz="2400" b="1" dirty="0"/>
            </a:br>
            <a:r>
              <a:rPr lang="en-US" altLang="zh-CN" sz="2400" b="1" i="1" dirty="0"/>
              <a:t>    When I got home, I couldn’t wait to check my mobile phone left at home.</a:t>
            </a:r>
            <a:endParaRPr lang="zh-CN" altLang="zh-CN" sz="2400" b="1" i="1" dirty="0"/>
          </a:p>
        </p:txBody>
      </p:sp>
      <p:sp>
        <p:nvSpPr>
          <p:cNvPr id="6" name="矩形 5"/>
          <p:cNvSpPr/>
          <p:nvPr/>
        </p:nvSpPr>
        <p:spPr>
          <a:xfrm>
            <a:off x="3275855" y="1351200"/>
            <a:ext cx="4956919" cy="3778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 rot="5400000">
            <a:off x="3398838" y="1887538"/>
            <a:ext cx="498475" cy="295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" y="2250986"/>
            <a:ext cx="8496943" cy="120032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zh-CN" b="1" dirty="0">
                <a:solidFill>
                  <a:srgbClr val="0000FF"/>
                </a:solidFill>
              </a:rPr>
              <a:t>My parents and friends admired my performance and were pleased beyond words. </a:t>
            </a:r>
            <a:endParaRPr lang="en-US" altLang="zh-CN" b="1" dirty="0">
              <a:solidFill>
                <a:srgbClr val="0000FF"/>
              </a:solidFill>
            </a:endParaRPr>
          </a:p>
          <a:p>
            <a:pPr algn="just"/>
            <a:r>
              <a:rPr lang="en-US" altLang="zh-CN" b="1" dirty="0">
                <a:solidFill>
                  <a:srgbClr val="0000FF"/>
                </a:solidFill>
              </a:rPr>
              <a:t>I received lots of messages.</a:t>
            </a:r>
            <a:endParaRPr lang="en-US" altLang="zh-CN" b="1" dirty="0">
              <a:solidFill>
                <a:srgbClr val="0000FF"/>
              </a:solidFill>
            </a:endParaRPr>
          </a:p>
          <a:p>
            <a:pPr algn="just"/>
            <a:r>
              <a:rPr lang="en-US" altLang="zh-CN" b="1" dirty="0">
                <a:solidFill>
                  <a:srgbClr val="0000FF"/>
                </a:solidFill>
              </a:rPr>
              <a:t>My performance gained great popularity.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3000" y="3586163"/>
            <a:ext cx="2016125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右箭头 9"/>
          <p:cNvSpPr/>
          <p:nvPr/>
        </p:nvSpPr>
        <p:spPr>
          <a:xfrm flipV="1">
            <a:off x="3170238" y="3684588"/>
            <a:ext cx="714375" cy="198437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000500" y="3571875"/>
            <a:ext cx="1871663" cy="3714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result?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0913" y="3957638"/>
            <a:ext cx="6992938" cy="892552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learned how to ride a unicycle and do a hula hoop,  and put on performances successfully.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9"/>
          <p:cNvSpPr>
            <a:spLocks noChangeArrowheads="1"/>
          </p:cNvSpPr>
          <p:nvPr/>
        </p:nvSpPr>
        <p:spPr bwMode="auto">
          <a:xfrm>
            <a:off x="500063" y="616903"/>
            <a:ext cx="5850890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Trace the hidden clues </a:t>
            </a:r>
            <a:r>
              <a:rPr lang="en-US" altLang="zh-CN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given sentences</a:t>
            </a:r>
            <a:endParaRPr lang="zh-CN" alt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699792" y="203031"/>
            <a:ext cx="4149116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 –Possible version 1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8" y="699542"/>
            <a:ext cx="8643937" cy="4093428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/>
              <a:t>Paragraph 1</a:t>
            </a:r>
            <a:r>
              <a:rPr lang="zh-CN" altLang="zh-CN" sz="2600" b="1" dirty="0"/>
              <a:t>：</a:t>
            </a:r>
            <a:endParaRPr lang="en-US" altLang="zh-CN" sz="2600" b="1" dirty="0"/>
          </a:p>
          <a:p>
            <a:pPr>
              <a:defRPr/>
            </a:pPr>
            <a:r>
              <a:rPr lang="en-US" altLang="zh-CN" sz="2600" b="1" i="1" dirty="0"/>
              <a:t> </a:t>
            </a:r>
            <a:r>
              <a:rPr lang="en-US" altLang="zh-CN" sz="2600" b="1" i="1" dirty="0">
                <a:solidFill>
                  <a:srgbClr val="0000FF"/>
                </a:solidFill>
              </a:rPr>
              <a:t>There was tremendous applause when the curtain rose</a:t>
            </a:r>
            <a:r>
              <a:rPr lang="en-US" altLang="zh-CN" sz="26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600" b="1" u="sng" dirty="0" smtClean="0"/>
              <a:t>Nervous</a:t>
            </a:r>
            <a:r>
              <a:rPr lang="en-US" altLang="zh-CN" sz="2600" b="1" dirty="0" smtClean="0"/>
              <a:t> as I was, I still made up my mind to gather up my courage to put on my </a:t>
            </a:r>
            <a:r>
              <a:rPr lang="en-US" altLang="zh-CN" sz="2600" b="1" u="sng" dirty="0" smtClean="0"/>
              <a:t>performance</a:t>
            </a:r>
            <a:r>
              <a:rPr lang="en-US" altLang="zh-CN" sz="2600" b="1" dirty="0" smtClean="0"/>
              <a:t>. Accompanied by the familiar melody. I finished doing a </a:t>
            </a:r>
            <a:r>
              <a:rPr lang="en-US" altLang="zh-CN" sz="2600" b="1" u="sng" dirty="0" smtClean="0"/>
              <a:t>hula hoop </a:t>
            </a:r>
            <a:r>
              <a:rPr lang="en-US" altLang="zh-CN" sz="2600" b="1" dirty="0" smtClean="0"/>
              <a:t>and riding a </a:t>
            </a:r>
            <a:r>
              <a:rPr lang="en-US" altLang="zh-CN" sz="2600" b="1" u="sng" dirty="0" smtClean="0"/>
              <a:t>unicycle</a:t>
            </a:r>
            <a:r>
              <a:rPr lang="en-US" altLang="zh-CN" sz="2600" b="1" dirty="0" smtClean="0"/>
              <a:t> on </a:t>
            </a:r>
            <a:r>
              <a:rPr lang="en-US" altLang="zh-CN" sz="2600" b="1" u="sng" dirty="0" smtClean="0"/>
              <a:t>stage</a:t>
            </a:r>
            <a:r>
              <a:rPr lang="en-US" altLang="zh-CN" sz="2600" b="1" dirty="0" smtClean="0"/>
              <a:t> perfectly. Waves of audiences’ cheers echoed around the auditorium, with my friends filming my show. When it came to an end, my heart leaped with gaiety as if I did an incredible miracle.</a:t>
            </a:r>
            <a:endParaRPr lang="zh-CN" altLang="zh-CN" sz="2600" b="1" dirty="0"/>
          </a:p>
          <a:p>
            <a:pPr>
              <a:defRPr/>
            </a:pPr>
            <a:r>
              <a:rPr lang="en-US" altLang="zh-CN" sz="2600" b="1" i="1" dirty="0"/>
              <a:t>     </a:t>
            </a:r>
            <a:endParaRPr lang="zh-CN" alt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699792" y="195486"/>
            <a:ext cx="3744416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1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323528" y="771550"/>
            <a:ext cx="8640960" cy="4173450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 dirty="0"/>
              <a:t>Paragraph </a:t>
            </a:r>
            <a:r>
              <a:rPr lang="en-US" altLang="zh-CN" sz="2600" b="1" dirty="0" smtClean="0"/>
              <a:t>2</a:t>
            </a:r>
            <a:r>
              <a:rPr lang="zh-CN" altLang="zh-CN" sz="2600" b="1" dirty="0" smtClean="0"/>
              <a:t>：</a:t>
            </a:r>
            <a:r>
              <a:rPr lang="en-US" altLang="zh-CN" sz="2600" b="1" i="1" dirty="0">
                <a:solidFill>
                  <a:srgbClr val="0000FF"/>
                </a:solidFill>
              </a:rPr>
              <a:t>When I got home, I couldn’t wait to check my mobile phone left at home</a:t>
            </a:r>
            <a:r>
              <a:rPr lang="en-US" altLang="zh-CN" sz="2600" b="1" i="1" dirty="0" smtClean="0">
                <a:solidFill>
                  <a:srgbClr val="0000FF"/>
                </a:solidFill>
              </a:rPr>
              <a:t>.</a:t>
            </a:r>
            <a:r>
              <a:rPr lang="en-US" altLang="zh-CN" sz="2600" b="1" i="1" dirty="0">
                <a:solidFill>
                  <a:srgbClr val="0000FF"/>
                </a:solidFill>
              </a:rPr>
              <a:t> </a:t>
            </a:r>
            <a:r>
              <a:rPr lang="en-US" altLang="zh-CN" sz="2600" b="1" dirty="0" smtClean="0"/>
              <a:t>It was only when I surfed the Internet that I realized how popular this video became. To my astonishment, the video drew much attention from people on line, receiving hundreds of thousands of likes. Instantly, my </a:t>
            </a:r>
            <a:r>
              <a:rPr lang="en-US" altLang="zh-CN" sz="2600" b="1" u="sng" dirty="0" smtClean="0"/>
              <a:t>weakness</a:t>
            </a:r>
            <a:r>
              <a:rPr lang="en-US" altLang="zh-CN" sz="2600" b="1" dirty="0" smtClean="0"/>
              <a:t> melted and my </a:t>
            </a:r>
            <a:r>
              <a:rPr lang="en-US" altLang="zh-CN" sz="2600" b="1" u="sng" dirty="0" smtClean="0"/>
              <a:t>confidence</a:t>
            </a:r>
            <a:r>
              <a:rPr lang="en-US" altLang="zh-CN" sz="2600" b="1" dirty="0" smtClean="0"/>
              <a:t> welled up inside my heart. It suddenly occurred to me that “</a:t>
            </a:r>
            <a:r>
              <a:rPr lang="en-US" altLang="zh-CN" sz="2600" b="1" u="sng" dirty="0" smtClean="0"/>
              <a:t>Practice</a:t>
            </a:r>
            <a:r>
              <a:rPr lang="en-US" altLang="zh-CN" sz="2600" b="1" dirty="0" smtClean="0"/>
              <a:t> makes perfect.” Down deep in my heart, this precious memory would be cherished by myself forever.</a:t>
            </a:r>
            <a:endParaRPr lang="en-US" altLang="zh-CN" sz="2600" b="1" dirty="0" smtClean="0"/>
          </a:p>
          <a:p>
            <a:pPr>
              <a:defRPr/>
            </a:pPr>
            <a:endParaRPr lang="en-US" altLang="zh-CN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699792" y="123478"/>
            <a:ext cx="4176464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2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107504" y="627534"/>
            <a:ext cx="8928992" cy="4302716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Paragraph 1</a:t>
            </a:r>
            <a:r>
              <a:rPr lang="zh-CN" altLang="zh-CN" sz="2400" b="1" dirty="0"/>
              <a:t>：</a:t>
            </a:r>
            <a:endParaRPr lang="en-US" altLang="zh-CN" sz="2400" b="1" dirty="0"/>
          </a:p>
          <a:p>
            <a:pPr>
              <a:defRPr/>
            </a:pPr>
            <a:r>
              <a:rPr lang="en-US" altLang="zh-CN" sz="2400" b="1" i="1" dirty="0"/>
              <a:t> </a:t>
            </a:r>
            <a:r>
              <a:rPr lang="en-US" altLang="zh-CN" sz="2400" b="1" i="1" dirty="0">
                <a:solidFill>
                  <a:srgbClr val="0000FF"/>
                </a:solidFill>
              </a:rPr>
              <a:t>There was tremendous applause when the curtain rose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400" b="1" dirty="0" smtClean="0"/>
              <a:t>So overwhelmed was I that I almost wanted to dash out of the </a:t>
            </a:r>
            <a:r>
              <a:rPr lang="en-US" altLang="zh-CN" sz="2400" b="1" u="sng" dirty="0" smtClean="0"/>
              <a:t>stage</a:t>
            </a:r>
            <a:r>
              <a:rPr lang="en-US" altLang="zh-CN" sz="2400" b="1" dirty="0" smtClean="0"/>
              <a:t>. At this time, a thought popped into my mind- it was the high time that I examined the effects of my </a:t>
            </a:r>
            <a:r>
              <a:rPr lang="en-US" altLang="zh-CN" sz="2400" b="1" u="sng" dirty="0" smtClean="0"/>
              <a:t>practice</a:t>
            </a:r>
            <a:r>
              <a:rPr lang="en-US" altLang="zh-CN" sz="2400" b="1" dirty="0" smtClean="0"/>
              <a:t>. I had to inhale sharply to calm myself down, then I bent down towards the crowd and started my </a:t>
            </a:r>
            <a:r>
              <a:rPr lang="en-US" altLang="zh-CN" sz="2400" b="1" u="sng" dirty="0" smtClean="0"/>
              <a:t>performance</a:t>
            </a:r>
            <a:r>
              <a:rPr lang="en-US" altLang="zh-CN" sz="2400" b="1" dirty="0" smtClean="0"/>
              <a:t>. I could hardly remember what I did that time, but the thunderous applause and screams surged through me. You did it, an inner voice told me. Finally, my teacher told me that I could see the result on my phone when I went back home. </a:t>
            </a:r>
            <a:endParaRPr lang="zh-CN" altLang="zh-CN" sz="2400" b="1" dirty="0"/>
          </a:p>
          <a:p>
            <a:pPr>
              <a:defRPr/>
            </a:pPr>
            <a:r>
              <a:rPr lang="en-US" altLang="zh-CN" sz="2400" b="1" i="1" dirty="0"/>
              <a:t>    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771800" y="123478"/>
            <a:ext cx="3744416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2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323528" y="699542"/>
            <a:ext cx="8373616" cy="3785652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Paragraph </a:t>
            </a:r>
            <a:r>
              <a:rPr lang="en-US" altLang="zh-CN" sz="2400" b="1" dirty="0" smtClean="0"/>
              <a:t>2</a:t>
            </a:r>
            <a:r>
              <a:rPr lang="zh-CN" altLang="zh-CN" sz="2400" b="1" dirty="0" smtClean="0"/>
              <a:t>：</a:t>
            </a:r>
            <a:r>
              <a:rPr lang="en-US" altLang="zh-CN" sz="2400" b="1" i="1" dirty="0">
                <a:solidFill>
                  <a:srgbClr val="0000FF"/>
                </a:solidFill>
              </a:rPr>
              <a:t>When I got home, I couldn’t wait to check my mobile phone left at home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400" b="1" dirty="0" smtClean="0"/>
              <a:t>A sense of anxiety crept upon me, my fingers were nearly frozen. Then I saw my name, decorated with giant, golden words-champion. Not only did I use my </a:t>
            </a:r>
            <a:r>
              <a:rPr lang="en-US" altLang="zh-CN" sz="2400" b="1" u="sng" dirty="0" smtClean="0"/>
              <a:t>unicycle</a:t>
            </a:r>
            <a:r>
              <a:rPr lang="en-US" altLang="zh-CN" sz="2400" b="1" dirty="0" smtClean="0"/>
              <a:t> and </a:t>
            </a:r>
            <a:r>
              <a:rPr lang="en-US" altLang="zh-CN" sz="2400" b="1" u="sng" dirty="0" smtClean="0"/>
              <a:t>hula hoop </a:t>
            </a:r>
            <a:r>
              <a:rPr lang="en-US" altLang="zh-CN" sz="2400" b="1" dirty="0" smtClean="0"/>
              <a:t>performance to win the first prize but also I had proved it to others that even a </a:t>
            </a:r>
            <a:r>
              <a:rPr lang="en-US" altLang="zh-CN" sz="2400" b="1" u="sng" dirty="0" smtClean="0"/>
              <a:t>weak</a:t>
            </a:r>
            <a:r>
              <a:rPr lang="en-US" altLang="zh-CN" sz="2400" b="1" dirty="0" smtClean="0"/>
              <a:t> girl like me could win, just through my practice! I sighed with relief, and I noticed that my mom and sister were shedding tears of joy behind the door. I grinned </a:t>
            </a:r>
            <a:r>
              <a:rPr lang="en-US" altLang="zh-CN" sz="2400" b="1" dirty="0" err="1" smtClean="0"/>
              <a:t>dazzingly</a:t>
            </a:r>
            <a:r>
              <a:rPr lang="en-US" altLang="zh-CN" sz="2400" b="1" dirty="0" smtClean="0"/>
              <a:t>, raced to them and embraced them tightly.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123728" y="123478"/>
            <a:ext cx="5122912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3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323528" y="843558"/>
            <a:ext cx="8589640" cy="3490186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Paragraph 1</a:t>
            </a:r>
            <a:r>
              <a:rPr lang="zh-CN" altLang="zh-CN" sz="2400" b="1" dirty="0"/>
              <a:t>：</a:t>
            </a:r>
            <a:endParaRPr lang="en-US" altLang="zh-CN" sz="2400" b="1" dirty="0"/>
          </a:p>
          <a:p>
            <a:pPr>
              <a:defRPr/>
            </a:pPr>
            <a:r>
              <a:rPr lang="en-US" altLang="zh-CN" sz="2400" b="1" i="1" dirty="0"/>
              <a:t> </a:t>
            </a:r>
            <a:r>
              <a:rPr lang="en-US" altLang="zh-CN" sz="2400" b="1" i="1" dirty="0">
                <a:solidFill>
                  <a:srgbClr val="0000FF"/>
                </a:solidFill>
              </a:rPr>
              <a:t>There was tremendous applause when the curtain rose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Frozen with fear, I was too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nervous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to move an inch. My heart started to beat and my mouth was dry. A flush of panic flooded over me. Finally, I plucked enough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confidence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and courage to go on the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stage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. I started my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performance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, the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hula loop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was perfectly performed. Then I began to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ride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u="sng" dirty="0" smtClean="0">
                <a:solidFill>
                  <a:schemeClr val="tx1"/>
                </a:solidFill>
              </a:rPr>
              <a:t>unicycle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. I finished it successfully. I bowed to audiences and breathed a sigh of relief. After that, I went back home.</a:t>
            </a:r>
            <a:r>
              <a:rPr lang="en-US" altLang="zh-CN" sz="2400" b="1" i="1" dirty="0" smtClean="0"/>
              <a:t>   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206375"/>
            <a:ext cx="468052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3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内容占位符 3"/>
          <p:cNvSpPr txBox="1">
            <a:spLocks noGrp="1"/>
          </p:cNvSpPr>
          <p:nvPr>
            <p:ph idx="1"/>
          </p:nvPr>
        </p:nvSpPr>
        <p:spPr>
          <a:xfrm>
            <a:off x="683568" y="915566"/>
            <a:ext cx="8229600" cy="3373231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/>
              <a:t>Paragraph </a:t>
            </a:r>
            <a:r>
              <a:rPr lang="en-US" altLang="zh-CN" sz="2600" b="1" dirty="0" smtClean="0"/>
              <a:t>2</a:t>
            </a:r>
            <a:r>
              <a:rPr lang="zh-CN" altLang="zh-CN" sz="2600" b="1" dirty="0" smtClean="0"/>
              <a:t>：</a:t>
            </a:r>
            <a:endParaRPr lang="en-US" altLang="zh-CN" sz="2600" b="1" dirty="0" smtClean="0"/>
          </a:p>
          <a:p>
            <a:pPr marL="0" indent="0">
              <a:buNone/>
              <a:defRPr/>
            </a:pPr>
            <a:r>
              <a:rPr lang="en-US" altLang="zh-CN" sz="2600" b="1" i="1" dirty="0">
                <a:solidFill>
                  <a:srgbClr val="0000FF"/>
                </a:solidFill>
              </a:rPr>
              <a:t> </a:t>
            </a:r>
            <a:r>
              <a:rPr lang="en-US" altLang="zh-CN" sz="2600" b="1" i="1" dirty="0" smtClean="0">
                <a:solidFill>
                  <a:srgbClr val="0000FF"/>
                </a:solidFill>
              </a:rPr>
              <a:t>   When </a:t>
            </a:r>
            <a:r>
              <a:rPr lang="en-US" altLang="zh-CN" sz="2600" b="1" i="1" dirty="0">
                <a:solidFill>
                  <a:srgbClr val="0000FF"/>
                </a:solidFill>
              </a:rPr>
              <a:t>I got home, I couldn’t wait to check my mobile phone left at home</a:t>
            </a:r>
            <a:r>
              <a:rPr lang="en-US" altLang="zh-CN" sz="26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There</a:t>
            </a:r>
            <a:r>
              <a:rPr lang="en-US" altLang="zh-CN" sz="2600" b="1" i="1" dirty="0" smtClean="0">
                <a:solidFill>
                  <a:srgbClr val="0000FF"/>
                </a:solidFill>
              </a:rPr>
              <a:t> 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were hundreds of messages from my classmates, even from my headmaster. “It’s hard for a </a:t>
            </a:r>
            <a:r>
              <a:rPr lang="en-US" altLang="zh-CN" sz="2600" b="1" u="sng" dirty="0" smtClean="0">
                <a:solidFill>
                  <a:schemeClr val="tx1"/>
                </a:solidFill>
              </a:rPr>
              <a:t>weak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 girl to ride unicycle. How did you make it</a:t>
            </a:r>
            <a:r>
              <a:rPr lang="zh-CN" altLang="en-US" sz="2600" b="1" dirty="0" smtClean="0">
                <a:solidFill>
                  <a:schemeClr val="tx1"/>
                </a:solidFill>
              </a:rPr>
              <a:t>？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” he asked. To be honest, I don’t know, I just </a:t>
            </a:r>
            <a:r>
              <a:rPr lang="en-US" altLang="zh-CN" sz="2600" b="1" u="sng" dirty="0" smtClean="0">
                <a:solidFill>
                  <a:schemeClr val="tx1"/>
                </a:solidFill>
              </a:rPr>
              <a:t>practiced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 over  and over again. As an old saying goes, “Practice makes perfect.” I believe that’s why I succeeded.</a:t>
            </a:r>
            <a:endParaRPr lang="en-US" altLang="zh-CN" sz="2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123478"/>
            <a:ext cx="432048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4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323528" y="627534"/>
            <a:ext cx="8496944" cy="3847207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/>
              <a:t>Paragraph 1</a:t>
            </a:r>
            <a:r>
              <a:rPr lang="zh-CN" altLang="zh-CN" sz="2000" b="1" dirty="0"/>
              <a:t>：</a:t>
            </a:r>
            <a:endParaRPr lang="en-US" altLang="zh-CN" sz="2000" b="1" dirty="0"/>
          </a:p>
          <a:p>
            <a:pPr>
              <a:defRPr/>
            </a:pPr>
            <a:r>
              <a:rPr lang="en-US" altLang="zh-CN" sz="2000" b="1" i="1" dirty="0"/>
              <a:t> </a:t>
            </a:r>
            <a:r>
              <a:rPr lang="en-US" altLang="zh-CN" sz="2000" b="1" i="1" dirty="0">
                <a:solidFill>
                  <a:srgbClr val="0000FF"/>
                </a:solidFill>
              </a:rPr>
              <a:t>There was tremendous applause when the curtain rose</a:t>
            </a:r>
            <a:r>
              <a:rPr lang="en-US" altLang="zh-CN" sz="20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An</a:t>
            </a:r>
            <a:r>
              <a:rPr lang="en-US" altLang="zh-CN" sz="2000" b="1" i="1" dirty="0" smtClean="0">
                <a:solidFill>
                  <a:schemeClr val="tx1"/>
                </a:solidFill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inner voice told me that I can’t be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nervous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anymore. I took a deep breath for the sake of decreasing the heavy burden of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performance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. I walked towards the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stage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with every confidence. Thanks to my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practice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before, it’s relaxing for me to do a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hula hoop </a:t>
            </a:r>
            <a:r>
              <a:rPr lang="en-US" altLang="zh-CN" sz="2000" b="1" dirty="0">
                <a:solidFill>
                  <a:schemeClr val="tx1"/>
                </a:solidFill>
              </a:rPr>
              <a:t>.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with the mild music, I was to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ride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my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unicycle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forwards and backwards steadily.” How could she make it?” We’ve never seen a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weak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 girl give such a marvelous performance.” Whispers went around the auditorium. Even the headmaster was immersed in filming the visual feast. After the talent show, I was thrilled  to hear that video was posted and managed to draw attention from people online, raising amount of money for </a:t>
            </a:r>
            <a:r>
              <a:rPr lang="en-US" altLang="zh-CN" sz="2000" b="1" u="sng" dirty="0" smtClean="0">
                <a:solidFill>
                  <a:schemeClr val="tx1"/>
                </a:solidFill>
              </a:rPr>
              <a:t>charity</a:t>
            </a:r>
            <a:r>
              <a:rPr lang="en-US" altLang="zh-CN" sz="2000" b="1" dirty="0" smtClean="0">
                <a:solidFill>
                  <a:schemeClr val="tx1"/>
                </a:solidFill>
              </a:rPr>
              <a:t>. </a:t>
            </a:r>
            <a:r>
              <a:rPr lang="en-US" altLang="zh-CN" sz="2000" b="1" i="1" dirty="0" smtClean="0"/>
              <a:t>     </a:t>
            </a: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41541" y="555526"/>
            <a:ext cx="367447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to read English novels?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442635" y="1139449"/>
            <a:ext cx="4392488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sz="1800" b="1" dirty="0">
                <a:latin typeface="Times New Roman" panose="02020603050405020304" pitchFamily="18" charset="0"/>
              </a:rPr>
              <a:t>ead the story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</a:t>
            </a:r>
            <a:r>
              <a:rPr lang="en-US" altLang="zh-CN" sz="1800" b="1" dirty="0">
                <a:latin typeface="Times New Roman" panose="02020603050405020304" pitchFamily="18" charset="0"/>
              </a:rPr>
              <a:t>et the gist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</a:t>
            </a:r>
            <a:r>
              <a:rPr lang="en-US" altLang="zh-CN" sz="1800" b="1" dirty="0">
                <a:latin typeface="Times New Roman" panose="02020603050405020304" pitchFamily="18" charset="0"/>
              </a:rPr>
              <a:t>ist the plots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</a:t>
            </a:r>
            <a:r>
              <a:rPr lang="en-US" altLang="zh-CN" sz="1800" b="1" dirty="0">
                <a:latin typeface="Times New Roman" panose="02020603050405020304" pitchFamily="18" charset="0"/>
              </a:rPr>
              <a:t>race the clues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</a:t>
            </a:r>
            <a:r>
              <a:rPr lang="en-US" altLang="zh-CN" sz="1800" b="1" dirty="0">
                <a:latin typeface="Times New Roman" panose="02020603050405020304" pitchFamily="18" charset="0"/>
              </a:rPr>
              <a:t>xplore the theme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1800" b="1" dirty="0">
                <a:latin typeface="Times New Roman" panose="02020603050405020304" pitchFamily="18" charset="0"/>
              </a:rPr>
              <a:t>nalyze the character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1800" b="1" dirty="0">
                <a:latin typeface="Times New Roman" panose="02020603050405020304" pitchFamily="18" charset="0"/>
              </a:rPr>
              <a:t>redict the ending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</a:t>
            </a:r>
            <a:r>
              <a:rPr lang="en-US" altLang="zh-CN" sz="1800" b="1" dirty="0">
                <a:latin typeface="Times New Roman" panose="02020603050405020304" pitchFamily="18" charset="0"/>
              </a:rPr>
              <a:t>eepen the theme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</a:t>
            </a:r>
            <a:r>
              <a:rPr lang="en-US" altLang="zh-CN" sz="1800" b="1" dirty="0">
                <a:latin typeface="Times New Roman" panose="02020603050405020304" pitchFamily="18" charset="0"/>
              </a:rPr>
              <a:t>eave the story</a:t>
            </a:r>
            <a:endParaRPr lang="en-US" altLang="zh-CN" sz="1800" b="1" dirty="0">
              <a:latin typeface="Times New Roman" panose="02020603050405020304" pitchFamily="18" charset="0"/>
            </a:endParaRPr>
          </a:p>
          <a:p>
            <a:pPr indent="333375" eaLnBrk="1" hangingPunct="1"/>
            <a:r>
              <a:rPr lang="en-US" altLang="zh-CN" sz="1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1800" b="1" dirty="0">
                <a:latin typeface="Times New Roman" panose="02020603050405020304" pitchFamily="18" charset="0"/>
              </a:rPr>
              <a:t>ppreciate the language </a:t>
            </a:r>
            <a:endParaRPr lang="en-US" altLang="zh-CN" sz="1800" b="1" dirty="0">
              <a:latin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121697" y="-45077"/>
            <a:ext cx="1305514" cy="128195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49400" y="-45077"/>
            <a:ext cx="1305514" cy="128195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86837" y="-45077"/>
            <a:ext cx="1305514" cy="128195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825814" y="-45077"/>
            <a:ext cx="1305514" cy="1281957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2" tIns="36136" rIns="72272" bIns="36136" rtlCol="0" anchor="ctr"/>
          <a:lstStyle/>
          <a:p>
            <a:pPr algn="ctr"/>
            <a:endParaRPr lang="zh-CN" altLang="en-US" sz="1785" dirty="0">
              <a:latin typeface="宋体-简" panose="02010800040101010101" charset="-122"/>
              <a:ea typeface="宋体-简" panose="02010800040101010101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41815" y="72843"/>
            <a:ext cx="1126543" cy="1106216"/>
            <a:chOff x="3768359" y="1725446"/>
            <a:chExt cx="1930605" cy="1930605"/>
          </a:xfrm>
        </p:grpSpPr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3837951" y="1780845"/>
              <a:ext cx="1819806" cy="1819805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r>
                <a:rPr lang="zh-CN" altLang="en-US" sz="4800" dirty="0">
                  <a:solidFill>
                    <a:srgbClr val="0000FF"/>
                  </a:solidFill>
                  <a:latin typeface="宋体-简" panose="02010800040101010101" charset="-122"/>
                  <a:ea typeface="宋体-简" panose="02010800040101010101" charset="-122"/>
                </a:rPr>
                <a:t>续</a:t>
              </a:r>
              <a:endParaRPr lang="zh-CN" altLang="en-US" sz="4800" dirty="0">
                <a:solidFill>
                  <a:srgbClr val="0000FF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459642" y="72843"/>
            <a:ext cx="1126543" cy="1106216"/>
            <a:chOff x="3768359" y="1725446"/>
            <a:chExt cx="1930605" cy="1930605"/>
          </a:xfrm>
        </p:grpSpPr>
        <p:sp>
          <p:nvSpPr>
            <p:cNvPr id="1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3796528" y="1780845"/>
              <a:ext cx="1819806" cy="1819805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r>
                <a:rPr lang="zh-CN" altLang="en-US" sz="4800" dirty="0">
                  <a:solidFill>
                    <a:srgbClr val="0000FF"/>
                  </a:solidFill>
                  <a:latin typeface="宋体-简" panose="02010800040101010101" charset="-122"/>
                  <a:ea typeface="宋体-简" panose="02010800040101010101" charset="-122"/>
                </a:rPr>
                <a:t>写</a:t>
              </a:r>
              <a:endParaRPr lang="zh-CN" altLang="en-US" sz="4800" dirty="0">
                <a:solidFill>
                  <a:srgbClr val="0000FF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92808" y="72843"/>
            <a:ext cx="1126543" cy="1106216"/>
            <a:chOff x="3768359" y="1725446"/>
            <a:chExt cx="1930605" cy="1930605"/>
          </a:xfrm>
        </p:grpSpPr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r>
                <a:rPr lang="zh-CN" altLang="en-US" sz="4800" dirty="0">
                  <a:solidFill>
                    <a:srgbClr val="0000FF"/>
                  </a:solidFill>
                  <a:latin typeface="宋体-简" panose="02010800040101010101" charset="-122"/>
                  <a:ea typeface="宋体-简" panose="02010800040101010101" charset="-122"/>
                </a:rPr>
                <a:t>步</a:t>
              </a:r>
              <a:endParaRPr lang="zh-CN" altLang="en-US" sz="4800" dirty="0">
                <a:solidFill>
                  <a:srgbClr val="0000FF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920673" y="72843"/>
            <a:ext cx="1126543" cy="1106216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r>
                <a:rPr lang="zh-CN" altLang="en-US" sz="4800" dirty="0">
                  <a:solidFill>
                    <a:srgbClr val="0000FF"/>
                  </a:solidFill>
                  <a:latin typeface="宋体-简" panose="02010800040101010101" charset="-122"/>
                  <a:ea typeface="宋体-简" panose="02010800040101010101" charset="-122"/>
                </a:rPr>
                <a:t>骤</a:t>
              </a:r>
              <a:endParaRPr lang="zh-CN" altLang="en-US" sz="4800" dirty="0">
                <a:solidFill>
                  <a:srgbClr val="0000FF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80767" y="1210000"/>
            <a:ext cx="166179" cy="163180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392230" y="1194199"/>
            <a:ext cx="170958" cy="167874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31441" y="1258986"/>
            <a:ext cx="148736" cy="146051"/>
            <a:chOff x="3768359" y="1725446"/>
            <a:chExt cx="1930605" cy="1930605"/>
          </a:xfrm>
          <a:solidFill>
            <a:srgbClr val="78AF51"/>
          </a:solidFill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85" dirty="0">
                <a:solidFill>
                  <a:prstClr val="white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grpFill/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8" tIns="32244" rIns="64488" bIns="32244" numCol="1" anchor="t" anchorCtr="0" compatLnSpc="1"/>
            <a:lstStyle/>
            <a:p>
              <a:endParaRPr lang="zh-CN" altLang="en-US" sz="1785" dirty="0">
                <a:solidFill>
                  <a:prstClr val="black"/>
                </a:solidFill>
                <a:latin typeface="宋体-简" panose="02010800040101010101" charset="-122"/>
                <a:ea typeface="宋体-简" panose="020108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483768" y="123478"/>
            <a:ext cx="4536504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4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内容占位符 3"/>
          <p:cNvSpPr txBox="1">
            <a:spLocks noGrp="1"/>
          </p:cNvSpPr>
          <p:nvPr>
            <p:ph idx="1"/>
          </p:nvPr>
        </p:nvSpPr>
        <p:spPr>
          <a:xfrm>
            <a:off x="539552" y="771550"/>
            <a:ext cx="8229600" cy="3693319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600" b="1" dirty="0"/>
              <a:t>Paragraph </a:t>
            </a:r>
            <a:r>
              <a:rPr lang="en-US" altLang="zh-CN" sz="2600" b="1" dirty="0" smtClean="0"/>
              <a:t>2</a:t>
            </a:r>
            <a:r>
              <a:rPr lang="zh-CN" altLang="zh-CN" sz="2600" b="1" dirty="0" smtClean="0"/>
              <a:t>：</a:t>
            </a:r>
            <a:r>
              <a:rPr lang="en-US" altLang="zh-CN" sz="2600" b="1" i="1" dirty="0">
                <a:solidFill>
                  <a:srgbClr val="0000FF"/>
                </a:solidFill>
              </a:rPr>
              <a:t>When I got home, I couldn’t wait to check my mobile phone left at home</a:t>
            </a:r>
            <a:r>
              <a:rPr lang="en-US" altLang="zh-CN" sz="26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600" b="1" dirty="0" smtClean="0"/>
              <a:t>Seeing video received hundreds of thousands of likes and raised much money for the charity, smile on my face shone like a diamond. It was when some reporters and TV stations called for interview that I truly realized how hot and popular this video became. In consequence, I was satisfied with the happiness and fun that I brought to others. Balmy breeze wiping my face, a sudden warmth haunted me.</a:t>
            </a:r>
            <a:endParaRPr lang="en-US" altLang="zh-CN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771800" y="210323"/>
            <a:ext cx="411480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5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251520" y="699542"/>
            <a:ext cx="8568952" cy="3545586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b="1" dirty="0"/>
              <a:t>Paragraph 1</a:t>
            </a:r>
            <a:r>
              <a:rPr lang="zh-CN" altLang="zh-CN" sz="2200" b="1" dirty="0"/>
              <a:t>：</a:t>
            </a:r>
            <a:endParaRPr lang="en-US" altLang="zh-CN" sz="2200" b="1" dirty="0"/>
          </a:p>
          <a:p>
            <a:pPr>
              <a:defRPr/>
            </a:pPr>
            <a:r>
              <a:rPr lang="en-US" altLang="zh-CN" sz="2200" b="1" i="1" dirty="0"/>
              <a:t> </a:t>
            </a:r>
            <a:r>
              <a:rPr lang="en-US" altLang="zh-CN" sz="2200" b="1" i="1" dirty="0">
                <a:solidFill>
                  <a:srgbClr val="0000FF"/>
                </a:solidFill>
              </a:rPr>
              <a:t>There was tremendous applause when the curtain </a:t>
            </a:r>
            <a:r>
              <a:rPr lang="en-US" altLang="zh-CN" sz="2200" b="1" i="1" dirty="0" smtClean="0">
                <a:solidFill>
                  <a:srgbClr val="0000FF"/>
                </a:solidFill>
              </a:rPr>
              <a:t>rose. </a:t>
            </a:r>
            <a:r>
              <a:rPr lang="en-US" altLang="zh-CN" sz="2200" b="1" dirty="0" smtClean="0"/>
              <a:t>I’m so </a:t>
            </a:r>
            <a:r>
              <a:rPr lang="en-US" altLang="zh-CN" sz="2200" b="1" u="sng" dirty="0" smtClean="0"/>
              <a:t>nervous</a:t>
            </a:r>
            <a:r>
              <a:rPr lang="en-US" altLang="zh-CN" sz="2200" b="1" dirty="0" smtClean="0"/>
              <a:t> that my throat was dry and my face was burning. In order to calm down, I took a deep breath and made a big smile to myself. As scheduled, I put the </a:t>
            </a:r>
            <a:r>
              <a:rPr lang="en-US" altLang="zh-CN" sz="2200" b="1" u="sng" dirty="0" smtClean="0"/>
              <a:t>hula hoop </a:t>
            </a:r>
            <a:r>
              <a:rPr lang="en-US" altLang="zh-CN" sz="2200" b="1" dirty="0" smtClean="0"/>
              <a:t>on my neck with my trembling hands and shook my neck as I practiced. My fear decreased as the hula hoop went down to my knees. Later, when riding the </a:t>
            </a:r>
            <a:r>
              <a:rPr lang="en-US" altLang="zh-CN" sz="2200" b="1" u="sng" dirty="0" smtClean="0"/>
              <a:t>unicycle</a:t>
            </a:r>
            <a:r>
              <a:rPr lang="en-US" altLang="zh-CN" sz="2200" b="1" dirty="0" smtClean="0"/>
              <a:t> and playing with the hula hoop on the </a:t>
            </a:r>
            <a:r>
              <a:rPr lang="en-US" altLang="zh-CN" sz="2200" b="1" u="sng" dirty="0" smtClean="0"/>
              <a:t>stage</a:t>
            </a:r>
            <a:r>
              <a:rPr lang="en-US" altLang="zh-CN" sz="2200" b="1" dirty="0" smtClean="0"/>
              <a:t>, I caught a glimpse of audiences  filming the </a:t>
            </a:r>
            <a:r>
              <a:rPr lang="en-US" altLang="zh-CN" sz="2200" b="1" u="sng" dirty="0" smtClean="0"/>
              <a:t>performance</a:t>
            </a:r>
            <a:r>
              <a:rPr lang="en-US" altLang="zh-CN" sz="2200" b="1" dirty="0" smtClean="0"/>
              <a:t>. I did it. Meanwhile, a flood of excitement flashed over my heart and audiences clapped warmly.</a:t>
            </a:r>
            <a:r>
              <a:rPr lang="en-US" altLang="zh-CN" sz="2200" b="1" i="1" dirty="0" smtClean="0"/>
              <a:t>     </a:t>
            </a:r>
            <a:endParaRPr lang="zh-CN" alt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123478"/>
            <a:ext cx="3816424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5 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内容占位符 3"/>
          <p:cNvSpPr txBox="1">
            <a:spLocks noGrp="1"/>
          </p:cNvSpPr>
          <p:nvPr>
            <p:ph idx="1"/>
          </p:nvPr>
        </p:nvSpPr>
        <p:spPr>
          <a:xfrm>
            <a:off x="395536" y="843558"/>
            <a:ext cx="8229600" cy="3373231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altLang="zh-CN" sz="2600" b="1" dirty="0">
                <a:solidFill>
                  <a:schemeClr val="tx1"/>
                </a:solidFill>
              </a:rPr>
              <a:t>Paragraph 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2</a:t>
            </a:r>
            <a:r>
              <a:rPr lang="zh-CN" altLang="zh-CN" sz="2600" b="1" dirty="0" smtClean="0">
                <a:solidFill>
                  <a:schemeClr val="tx1"/>
                </a:solidFill>
              </a:rPr>
              <a:t>：</a:t>
            </a:r>
            <a:endParaRPr lang="en-US" altLang="zh-CN" sz="2600" b="1" dirty="0" smtClean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altLang="zh-CN" sz="2600" b="1" i="1" dirty="0" smtClean="0">
                <a:solidFill>
                  <a:srgbClr val="0000FF"/>
                </a:solidFill>
              </a:rPr>
              <a:t>When </a:t>
            </a:r>
            <a:r>
              <a:rPr lang="en-US" altLang="zh-CN" sz="2600" b="1" i="1" dirty="0">
                <a:solidFill>
                  <a:srgbClr val="0000FF"/>
                </a:solidFill>
              </a:rPr>
              <a:t>I got home, I couldn’t wait to check my mobile phone left at home</a:t>
            </a:r>
            <a:r>
              <a:rPr lang="en-US" altLang="zh-CN" sz="26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600" b="1" dirty="0" smtClean="0"/>
              <a:t>Suddenly, lots of messages appeared on my phone. One of them was a video in which I performed. “A </a:t>
            </a:r>
            <a:r>
              <a:rPr lang="en-US" altLang="zh-CN" sz="2600" b="1" u="sng" dirty="0" smtClean="0"/>
              <a:t>weak</a:t>
            </a:r>
            <a:r>
              <a:rPr lang="en-US" altLang="zh-CN" sz="2600" b="1" dirty="0" smtClean="0"/>
              <a:t> girl like me has such a large power!” To my astonishment, there were above one million likes. Suddenly, my confidence was built up by many kind strangers. What a wonderful experience I  had!</a:t>
            </a:r>
            <a:endParaRPr lang="en-US" altLang="zh-CN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420035" y="267494"/>
            <a:ext cx="430393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6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251520" y="699542"/>
            <a:ext cx="8712968" cy="3859518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Paragraph 1</a:t>
            </a:r>
            <a:r>
              <a:rPr lang="zh-CN" altLang="zh-CN" sz="2400" b="1" dirty="0"/>
              <a:t>：</a:t>
            </a:r>
            <a:endParaRPr lang="en-US" altLang="zh-CN" sz="2400" b="1" dirty="0"/>
          </a:p>
          <a:p>
            <a:pPr marL="0" indent="0" algn="just">
              <a:buNone/>
              <a:defRPr/>
            </a:pPr>
            <a:r>
              <a:rPr lang="en-US" altLang="zh-CN" sz="2400" b="1" i="1" dirty="0">
                <a:solidFill>
                  <a:srgbClr val="0000FF"/>
                </a:solidFill>
              </a:rPr>
              <a:t> 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     There </a:t>
            </a:r>
            <a:r>
              <a:rPr lang="en-US" altLang="zh-CN" sz="2400" b="1" i="1" dirty="0">
                <a:solidFill>
                  <a:srgbClr val="0000FF"/>
                </a:solidFill>
              </a:rPr>
              <a:t>was tremendous applause when the curtain rose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400" b="1" dirty="0" smtClean="0"/>
              <a:t>Having taken a deep breath, I cleared my throat, and my </a:t>
            </a:r>
            <a:r>
              <a:rPr lang="en-US" altLang="zh-CN" sz="2400" b="1" u="sng" dirty="0" smtClean="0"/>
              <a:t>performance</a:t>
            </a:r>
            <a:r>
              <a:rPr lang="en-US" altLang="zh-CN" sz="2400" b="1" dirty="0" smtClean="0"/>
              <a:t> began. With hundreds of eyes staring at me, I controlled the </a:t>
            </a:r>
            <a:r>
              <a:rPr lang="en-US" altLang="zh-CN" sz="2400" b="1" u="sng" dirty="0" smtClean="0"/>
              <a:t>hula hoop </a:t>
            </a:r>
            <a:r>
              <a:rPr lang="en-US" altLang="zh-CN" sz="2400" b="1" dirty="0" smtClean="0"/>
              <a:t>carefully. With the time going by, practicing memories aided me master the trick of showing routine, which drove my nervousness and fear. So addicted was I to my show that any noise failed to bother me. It was like only I was in the auditorium . At last, my performance was over. There was applause again and the headmaster gave me a thumb-up sign.     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123478"/>
            <a:ext cx="3816424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6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内容占位符 3"/>
          <p:cNvSpPr txBox="1">
            <a:spLocks noGrp="1"/>
          </p:cNvSpPr>
          <p:nvPr>
            <p:ph idx="1"/>
          </p:nvPr>
        </p:nvSpPr>
        <p:spPr>
          <a:xfrm>
            <a:off x="467544" y="627534"/>
            <a:ext cx="8229600" cy="4228850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/>
              <a:t>Paragraph </a:t>
            </a:r>
            <a:r>
              <a:rPr lang="en-US" altLang="zh-CN" sz="2400" b="1" dirty="0" smtClean="0"/>
              <a:t>2</a:t>
            </a:r>
            <a:r>
              <a:rPr lang="zh-CN" altLang="zh-CN" sz="2400" b="1" dirty="0" smtClean="0"/>
              <a:t>：</a:t>
            </a:r>
            <a:endParaRPr lang="en-US" altLang="zh-CN" sz="2400" b="1" dirty="0" smtClean="0"/>
          </a:p>
          <a:p>
            <a:pPr>
              <a:defRPr/>
            </a:pPr>
            <a:r>
              <a:rPr lang="en-US" altLang="zh-CN" sz="2400" b="1" i="1" dirty="0" smtClean="0">
                <a:solidFill>
                  <a:srgbClr val="0000FF"/>
                </a:solidFill>
              </a:rPr>
              <a:t>When </a:t>
            </a:r>
            <a:r>
              <a:rPr lang="en-US" altLang="zh-CN" sz="2400" b="1" i="1" dirty="0">
                <a:solidFill>
                  <a:srgbClr val="0000FF"/>
                </a:solidFill>
              </a:rPr>
              <a:t>I got home, I 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couldn’t wait to check my mobile phone left at home.</a:t>
            </a:r>
            <a:r>
              <a:rPr lang="en-US" altLang="zh-CN" sz="2400" b="1" i="1" dirty="0" smtClean="0"/>
              <a:t> </a:t>
            </a:r>
            <a:r>
              <a:rPr lang="en-US" altLang="zh-CN" sz="2400" b="1" dirty="0" smtClean="0"/>
              <a:t>The amount of messages was increasing with a steady speech. Looking through those words full of care and warmth, a wide smile spread over my face, tears blurred my vision. Only at this moment, can I feel how poor my words were. It was so hard for me to express my gratitude. Looking back the usual night, a shy and </a:t>
            </a:r>
            <a:r>
              <a:rPr lang="en-US" altLang="zh-CN" sz="2400" b="1" u="sng" dirty="0" smtClean="0"/>
              <a:t>weak</a:t>
            </a:r>
            <a:r>
              <a:rPr lang="en-US" altLang="zh-CN" sz="2400" b="1" dirty="0" smtClean="0"/>
              <a:t> girl has built up her </a:t>
            </a:r>
            <a:r>
              <a:rPr lang="en-US" altLang="zh-CN" sz="2400" b="1" u="sng" dirty="0" smtClean="0"/>
              <a:t>confidence</a:t>
            </a:r>
            <a:r>
              <a:rPr lang="en-US" altLang="zh-CN" sz="2400" b="1" dirty="0" smtClean="0"/>
              <a:t> eventually. And the shining memory will remind me over and over again. I will remember the bravery I had was from an ordinary </a:t>
            </a:r>
            <a:r>
              <a:rPr lang="en-US" altLang="zh-CN" sz="2400" b="1" u="sng" dirty="0" smtClean="0"/>
              <a:t>unicycle</a:t>
            </a:r>
            <a:r>
              <a:rPr lang="en-US" altLang="zh-CN" sz="2400" b="1" dirty="0" smtClean="0"/>
              <a:t>.</a:t>
            </a:r>
            <a:endParaRPr lang="en-US" altLang="zh-C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420035" y="267494"/>
            <a:ext cx="430393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story-possible version 7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323528" y="771550"/>
            <a:ext cx="8363272" cy="3859518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 dirty="0"/>
              <a:t>Paragraph 1</a:t>
            </a:r>
            <a:r>
              <a:rPr lang="zh-CN" altLang="zh-CN" sz="2400" b="1" dirty="0"/>
              <a:t>：</a:t>
            </a:r>
            <a:endParaRPr lang="en-US" altLang="zh-CN" sz="2400" b="1" dirty="0"/>
          </a:p>
          <a:p>
            <a:pPr>
              <a:defRPr/>
            </a:pPr>
            <a:r>
              <a:rPr lang="en-US" altLang="zh-CN" sz="2400" b="1" i="1" dirty="0"/>
              <a:t> </a:t>
            </a:r>
            <a:r>
              <a:rPr lang="en-US" altLang="zh-CN" sz="2400" b="1" i="1" dirty="0" smtClean="0"/>
              <a:t>	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There </a:t>
            </a:r>
            <a:r>
              <a:rPr lang="en-US" altLang="zh-CN" sz="2400" b="1" i="1" dirty="0">
                <a:solidFill>
                  <a:srgbClr val="0000FF"/>
                </a:solidFill>
              </a:rPr>
              <a:t>was tremendous applause when the curtain rose</a:t>
            </a:r>
            <a:r>
              <a:rPr lang="en-US" altLang="zh-CN" sz="2400" b="1" i="1" dirty="0" smtClean="0">
                <a:solidFill>
                  <a:srgbClr val="0000FF"/>
                </a:solidFill>
              </a:rPr>
              <a:t>. </a:t>
            </a:r>
            <a:r>
              <a:rPr lang="en-US" altLang="zh-CN" sz="2400" b="1" dirty="0" smtClean="0"/>
              <a:t>When I saw this enthusiastic scene, my face turned pale and I stood there tongue-tied. I took a deep breath, then made my way toward the </a:t>
            </a:r>
            <a:r>
              <a:rPr lang="en-US" altLang="zh-CN" sz="2400" b="1" u="sng" dirty="0" smtClean="0"/>
              <a:t>stage</a:t>
            </a:r>
            <a:r>
              <a:rPr lang="en-US" altLang="zh-CN" sz="2400" b="1" dirty="0" smtClean="0"/>
              <a:t>. My routine was doing a </a:t>
            </a:r>
            <a:r>
              <a:rPr lang="en-US" altLang="zh-CN" sz="2400" b="1" u="sng" dirty="0" smtClean="0"/>
              <a:t>hula hoop </a:t>
            </a:r>
            <a:r>
              <a:rPr lang="en-US" altLang="zh-CN" sz="2400" b="1" dirty="0" smtClean="0"/>
              <a:t>and doing some difficult waves. Owing to my helpful </a:t>
            </a:r>
            <a:r>
              <a:rPr lang="en-US" altLang="zh-CN" sz="2400" b="1" u="sng" dirty="0" smtClean="0"/>
              <a:t>practice</a:t>
            </a:r>
            <a:r>
              <a:rPr lang="en-US" altLang="zh-CN" sz="2400" b="1" dirty="0" smtClean="0"/>
              <a:t>, I achieved my goals. All of people gave me a thumb-up sign and the stage was overwhelmed with warm clap. Stunned, I built up my </a:t>
            </a:r>
            <a:r>
              <a:rPr lang="en-US" altLang="zh-CN" sz="2400" b="1" u="sng" dirty="0" smtClean="0"/>
              <a:t>confidence</a:t>
            </a:r>
            <a:r>
              <a:rPr lang="en-US" altLang="zh-CN" sz="2400" b="1" dirty="0" smtClean="0"/>
              <a:t>, my </a:t>
            </a:r>
            <a:r>
              <a:rPr lang="en-US" altLang="zh-CN" sz="2400" b="1" u="sng" dirty="0" smtClean="0"/>
              <a:t>performance</a:t>
            </a:r>
            <a:r>
              <a:rPr lang="en-US" altLang="zh-CN" sz="2400" b="1" dirty="0" smtClean="0"/>
              <a:t> became more elegant and amazing.</a:t>
            </a:r>
            <a:r>
              <a:rPr lang="en-US" altLang="zh-CN" sz="2400" b="1" i="1" dirty="0" smtClean="0"/>
              <a:t>     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539552" y="987574"/>
            <a:ext cx="8229600" cy="3337837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/>
              <a:t>Paragraph </a:t>
            </a:r>
            <a:r>
              <a:rPr lang="en-US" altLang="zh-CN" sz="2000" b="1" dirty="0" smtClean="0"/>
              <a:t>2</a:t>
            </a:r>
            <a:r>
              <a:rPr lang="zh-CN" altLang="zh-CN" sz="2000" b="1" dirty="0" smtClean="0"/>
              <a:t>：</a:t>
            </a:r>
            <a:endParaRPr lang="en-US" altLang="zh-CN" sz="2000" b="1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i="1" dirty="0" smtClean="0">
                <a:solidFill>
                  <a:srgbClr val="0000FF"/>
                </a:solidFill>
              </a:rPr>
              <a:t>    When </a:t>
            </a:r>
            <a:r>
              <a:rPr lang="en-US" altLang="zh-CN" sz="2000" b="1" i="1" dirty="0">
                <a:solidFill>
                  <a:srgbClr val="0000FF"/>
                </a:solidFill>
              </a:rPr>
              <a:t>I got home, I couldn’t </a:t>
            </a:r>
            <a:r>
              <a:rPr lang="en-US" altLang="zh-CN" sz="2000" b="1" i="1" dirty="0" smtClean="0">
                <a:solidFill>
                  <a:srgbClr val="0000FF"/>
                </a:solidFill>
              </a:rPr>
              <a:t>wait </a:t>
            </a:r>
            <a:r>
              <a:rPr lang="en-US" altLang="zh-CN" sz="2000" b="1" i="1" dirty="0">
                <a:solidFill>
                  <a:srgbClr val="0000FF"/>
                </a:solidFill>
              </a:rPr>
              <a:t>to check my mobile phone left at home</a:t>
            </a:r>
            <a:r>
              <a:rPr lang="en-US" altLang="zh-CN" sz="2000" b="1" i="1" dirty="0" smtClean="0">
                <a:solidFill>
                  <a:srgbClr val="0000FF"/>
                </a:solidFill>
              </a:rPr>
              <a:t>.</a:t>
            </a:r>
            <a:r>
              <a:rPr lang="en-US" altLang="zh-CN" sz="2000" b="1" i="1" dirty="0">
                <a:solidFill>
                  <a:srgbClr val="0000FF"/>
                </a:solidFill>
              </a:rPr>
              <a:t> </a:t>
            </a:r>
            <a:r>
              <a:rPr lang="en-US" altLang="zh-CN" sz="2000" b="1" dirty="0" smtClean="0"/>
              <a:t>My friends, classmates and parents were all pleased beyond description. The glint of excitement rose in my eyes. I offered my heartfelt gratitude with a bright ecstatic</a:t>
            </a:r>
            <a:r>
              <a:rPr lang="zh-CN" altLang="en-US" sz="2000" b="1" dirty="0" smtClean="0"/>
              <a:t>（狂喜的）</a:t>
            </a:r>
            <a:r>
              <a:rPr lang="en-US" altLang="zh-CN" sz="2000" b="1" dirty="0" smtClean="0"/>
              <a:t>smile, like a deer jumping with joy. What a meaningful experience, it taught me about however difficult the thing is. Make your efforts, you will see it will shine like a diamond.</a:t>
            </a:r>
            <a:endParaRPr lang="en-US" altLang="zh-CN" sz="2000" b="1" dirty="0" smtClean="0"/>
          </a:p>
        </p:txBody>
      </p:sp>
      <p:sp>
        <p:nvSpPr>
          <p:cNvPr id="5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339502"/>
            <a:ext cx="5112568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 -possible version 7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420035" y="267494"/>
            <a:ext cx="430393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story -possible version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8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5" name="TextBox 2"/>
          <p:cNvSpPr txBox="1">
            <a:spLocks noGrp="1"/>
          </p:cNvSpPr>
          <p:nvPr>
            <p:ph idx="1"/>
          </p:nvPr>
        </p:nvSpPr>
        <p:spPr>
          <a:xfrm>
            <a:off x="99695" y="699770"/>
            <a:ext cx="8862060" cy="4154170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/>
              <a:t>Paragraph 1</a:t>
            </a:r>
            <a:r>
              <a:rPr lang="zh-CN" altLang="zh-CN" sz="2000" b="1" dirty="0"/>
              <a:t>：</a:t>
            </a:r>
            <a:endParaRPr lang="en-US" altLang="zh-CN" sz="2000" b="1" dirty="0"/>
          </a:p>
          <a:p>
            <a:pPr marL="0" lvl="0" indent="0" algn="just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altLang="zh-CN" sz="2000" b="1" i="1" dirty="0" smtClean="0"/>
              <a:t> 	</a:t>
            </a:r>
            <a:r>
              <a:rPr lang="en-US" altLang="zh-CN" sz="2000" b="1" i="1" dirty="0" smtClean="0">
                <a:solidFill>
                  <a:srgbClr val="0000FF"/>
                </a:solidFill>
              </a:rPr>
              <a:t>There was tremendous applause when the curtain rose.</a:t>
            </a:r>
            <a:r>
              <a:rPr lang="en-US" altLang="zh-CN" sz="2000" dirty="0">
                <a:solidFill>
                  <a:srgbClr val="0000FF"/>
                </a:solidFill>
                <a:latin typeface="Times New Roman" panose="02020603050405020304" pitchFamily="18" charset="0"/>
                <a:ea typeface="方正姚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I was both </a:t>
            </a:r>
            <a:r>
              <a:rPr lang="en-US" altLang="zh-CN" sz="2000" b="1" u="sng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nervous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and excited when it was my turn. Taking a deep breath, I slowly rode my </a:t>
            </a:r>
            <a:r>
              <a:rPr lang="en-US" altLang="zh-CN" sz="2000" b="1" u="sng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unicycle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towards the </a:t>
            </a:r>
            <a:r>
              <a:rPr lang="en-US" altLang="zh-CN" sz="2000" b="1" u="sng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stage 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and put the </a:t>
            </a:r>
            <a:r>
              <a:rPr lang="en-US" altLang="zh-CN" sz="2000" b="1" u="sng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hula hoop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around my neck when the music was on. The audience applauded for me when the hula hoop was about to my knees. Everything seemed good until an unlucky thing happened </a:t>
            </a:r>
            <a:r>
              <a:rPr lang="zh-CN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— 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I didn't ride backwards firmly so I tumbled! It was so embarrassing but after a very short rest, I struggled to my feet. I tried again and finally, I made it. Seeing this, all the audience cheered and applauded happily</a:t>
            </a:r>
            <a:r>
              <a:rPr lang="en-US" altLang="zh-CN" sz="2000" b="1" dirty="0" smtClean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2000" b="1" i="1" dirty="0" smtClean="0">
                <a:solidFill>
                  <a:schemeClr val="tx1"/>
                </a:solidFill>
              </a:rPr>
              <a:t>    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323528" y="627534"/>
            <a:ext cx="8640960" cy="4024179"/>
          </a:xfrm>
          <a:prstGeom prst="rect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lvl="0" indent="0" algn="just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altLang="zh-CN" sz="2600" b="1" dirty="0"/>
              <a:t>Paragraph </a:t>
            </a:r>
            <a:r>
              <a:rPr lang="en-US" altLang="zh-CN" sz="2600" b="1" dirty="0" smtClean="0"/>
              <a:t>2</a:t>
            </a:r>
            <a:r>
              <a:rPr lang="zh-CN" altLang="zh-CN" sz="2600" b="1" dirty="0" smtClean="0"/>
              <a:t>：</a:t>
            </a:r>
            <a:endParaRPr lang="en-US" altLang="zh-CN" sz="2600" b="1" dirty="0" smtClean="0"/>
          </a:p>
          <a:p>
            <a:pPr marL="45720" lvl="0" indent="0" algn="just">
              <a:lnSpc>
                <a:spcPct val="15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None/>
              <a:defRPr/>
            </a:pPr>
            <a:r>
              <a:rPr lang="en-US" altLang="zh-CN" sz="2000" b="1" i="1" dirty="0" smtClean="0">
                <a:solidFill>
                  <a:srgbClr val="0000FF"/>
                </a:solidFill>
              </a:rPr>
              <a:t>     When </a:t>
            </a:r>
            <a:r>
              <a:rPr lang="en-US" altLang="zh-CN" sz="2000" b="1" i="1" dirty="0">
                <a:solidFill>
                  <a:srgbClr val="0000FF"/>
                </a:solidFill>
              </a:rPr>
              <a:t>I got home, I couldn’t wait to check my mobile phone left at home. 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My </a:t>
            </a:r>
            <a:r>
              <a:rPr lang="en-US" altLang="zh-CN" sz="2000" b="1" dirty="0" err="1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deskmate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Mary sent the performance video to me and expressed that she was so proud of me. There were also many encouraging messages from my teachers and friends. Not only could I challenge myself but also I helped my school raise money for </a:t>
            </a:r>
            <a:r>
              <a:rPr lang="en-US" altLang="zh-CN" sz="2000" b="1" u="sng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charity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in this </a:t>
            </a:r>
            <a:r>
              <a:rPr lang="en-US" altLang="zh-CN" sz="2000" b="1" u="sng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performance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. More importantly, this unforgettable experience is a reminder for me that I am no longer a </a:t>
            </a:r>
            <a:r>
              <a:rPr lang="en-US" altLang="zh-CN" sz="2000" b="1" u="sng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weak</a:t>
            </a:r>
            <a:r>
              <a:rPr lang="en-US" altLang="zh-CN" sz="2000" b="1" dirty="0">
                <a:solidFill>
                  <a:schemeClr val="tx1"/>
                </a:solidFill>
                <a:ea typeface="方正姚体" panose="02010601030101010101" pitchFamily="2" charset="-122"/>
                <a:cs typeface="Times New Roman" panose="02020603050405020304" pitchFamily="18" charset="0"/>
              </a:rPr>
              <a:t> girl and nothing is impossible. </a:t>
            </a:r>
            <a:endParaRPr lang="en-US" altLang="zh-CN" sz="2600" b="1" i="1" dirty="0"/>
          </a:p>
        </p:txBody>
      </p:sp>
      <p:sp>
        <p:nvSpPr>
          <p:cNvPr id="5" name="标题 4"/>
          <p:cNvSpPr>
            <a:spLocks noGrp="1" noChangeArrowheads="1"/>
          </p:cNvSpPr>
          <p:nvPr>
            <p:ph type="title"/>
          </p:nvPr>
        </p:nvSpPr>
        <p:spPr bwMode="auto">
          <a:xfrm>
            <a:off x="2339752" y="123478"/>
            <a:ext cx="5112568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6: weave the </a:t>
            </a:r>
            <a:r>
              <a:rPr lang="en-US" altLang="zh-CN" sz="1600" dirty="0" smtClean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story -</a:t>
            </a:r>
            <a:r>
              <a:rPr lang="en-US" altLang="zh-CN" sz="16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possible version 8</a:t>
            </a:r>
            <a:endParaRPr lang="en-US" altLang="zh-CN" sz="16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2352907" y="123478"/>
            <a:ext cx="5027338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28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7</a:t>
            </a:r>
            <a:r>
              <a:rPr lang="zh-CN" altLang="en-US" sz="28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Appreciate the language</a:t>
            </a:r>
            <a:endParaRPr lang="en-US" altLang="zh-CN" sz="28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71960" y="1174064"/>
            <a:ext cx="2140660" cy="5238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FF66"/>
                </a:solidFill>
                <a:latin typeface="Arial Black" panose="020B0A04020102020204" pitchFamily="34" charset="0"/>
              </a:rPr>
              <a:t>language</a:t>
            </a:r>
            <a:endParaRPr lang="zh-CN" altLang="en-US" sz="2800" b="1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229486" y="1309713"/>
            <a:ext cx="1475667" cy="269875"/>
          </a:xfrm>
          <a:prstGeom prst="rightArrow">
            <a:avLst>
              <a:gd name="adj1" fmla="val 50000"/>
              <a:gd name="adj2" fmla="val 94963"/>
            </a:avLst>
          </a:prstGeom>
          <a:solidFill>
            <a:srgbClr val="4F81BD"/>
          </a:solidFill>
          <a:ln w="9525">
            <a:solidFill>
              <a:sysClr val="window" lastClr="FFFFFF"/>
            </a:solidFill>
            <a:miter lim="800000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38470" y="689825"/>
            <a:ext cx="2440592" cy="13843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FF66"/>
                </a:solidFill>
                <a:latin typeface="Arial Black" panose="020B0A04020102020204" pitchFamily="34" charset="0"/>
              </a:rPr>
              <a:t>Plot</a:t>
            </a:r>
            <a:endParaRPr lang="en-US" altLang="zh-CN" sz="2800" dirty="0">
              <a:solidFill>
                <a:srgbClr val="FFFF66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FFFF66"/>
                </a:solidFill>
                <a:latin typeface="Arial Black" panose="020B0A04020102020204" pitchFamily="34" charset="0"/>
              </a:rPr>
              <a:t>Character </a:t>
            </a:r>
            <a:endParaRPr lang="en-US" altLang="zh-CN" sz="2800" dirty="0">
              <a:solidFill>
                <a:srgbClr val="FFFF66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FFFF66"/>
                </a:solidFill>
                <a:latin typeface="Arial Black" panose="020B0A04020102020204" pitchFamily="34" charset="0"/>
              </a:rPr>
              <a:t>Theme </a:t>
            </a:r>
            <a:endParaRPr lang="en-US" altLang="zh-CN" sz="2800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50661" y="2003450"/>
            <a:ext cx="8291844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 dirty="0">
                <a:latin typeface="Arial Black" panose="020B0A04020102020204" pitchFamily="34" charset="0"/>
              </a:rPr>
              <a:t>Details determine success or failure.  </a:t>
            </a:r>
            <a:endParaRPr lang="en-US" altLang="zh-CN" sz="2800" dirty="0">
              <a:latin typeface="Arial Black" panose="020B0A040201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47342" y="2987700"/>
            <a:ext cx="3124439" cy="9540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dirty="0">
                <a:solidFill>
                  <a:srgbClr val="FFFF66"/>
                </a:solidFill>
                <a:latin typeface="Arial Black" panose="020B0A04020102020204" pitchFamily="34" charset="0"/>
              </a:rPr>
              <a:t>detailed </a:t>
            </a:r>
            <a:endParaRPr lang="en-US" altLang="zh-CN" sz="2800" dirty="0">
              <a:solidFill>
                <a:srgbClr val="FFFF66"/>
              </a:solidFill>
              <a:latin typeface="Arial Black" panose="020B0A04020102020204" pitchFamily="34" charset="0"/>
            </a:endParaRPr>
          </a:p>
          <a:p>
            <a:pPr eaLnBrk="1" hangingPunct="1"/>
            <a:r>
              <a:rPr lang="en-US" altLang="zh-CN" sz="2800" dirty="0">
                <a:solidFill>
                  <a:srgbClr val="FFFF66"/>
                </a:solidFill>
                <a:latin typeface="Arial Black" panose="020B0A04020102020204" pitchFamily="34" charset="0"/>
              </a:rPr>
              <a:t>description of</a:t>
            </a:r>
            <a:endParaRPr lang="en-US" altLang="zh-CN" sz="2800" dirty="0">
              <a:solidFill>
                <a:srgbClr val="FFFF66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左大括号 7"/>
          <p:cNvSpPr/>
          <p:nvPr/>
        </p:nvSpPr>
        <p:spPr>
          <a:xfrm>
            <a:off x="4288148" y="2546045"/>
            <a:ext cx="449042" cy="1836738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4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66574" y="2497987"/>
            <a:ext cx="3395234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Environment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Action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Dialogue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Appearance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Psychology  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5048" y="843558"/>
            <a:ext cx="7309320" cy="3888432"/>
          </a:xfrm>
        </p:spPr>
        <p:txBody>
          <a:bodyPr/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寻记叙文要素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(search  for the elements) 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探故</a:t>
            </a:r>
            <a:r>
              <a:rPr lang="zh-CN" altLang="en-US" sz="2400" b="1" dirty="0">
                <a:solidFill>
                  <a:srgbClr val="FF0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事线索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trace the clues)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找中心矛盾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(search  for the central conflicts)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研文章主题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explore the theme)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ea1ChsPeriod" startAt="5"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析人物性格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analyze the character)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514350" lvl="0" indent="-5143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ea1ChsPeriod" startAt="5"/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估故事结尾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 predicting the ending)</a:t>
            </a: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2400" dirty="0"/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267744" y="255953"/>
            <a:ext cx="4392488" cy="523220"/>
            <a:chOff x="2616410" y="60467"/>
            <a:chExt cx="3671790" cy="523220"/>
          </a:xfrm>
        </p:grpSpPr>
        <p:sp>
          <p:nvSpPr>
            <p:cNvPr id="5" name="矩形 4"/>
            <p:cNvSpPr/>
            <p:nvPr/>
          </p:nvSpPr>
          <p:spPr>
            <a:xfrm>
              <a:off x="2616410" y="60467"/>
              <a:ext cx="3671790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2800" dirty="0"/>
            </a:p>
          </p:txBody>
        </p:sp>
        <p:sp>
          <p:nvSpPr>
            <p:cNvPr id="6" name="文本框 1"/>
            <p:cNvSpPr txBox="1">
              <a:spLocks noChangeArrowheads="1"/>
            </p:cNvSpPr>
            <p:nvPr/>
          </p:nvSpPr>
          <p:spPr bwMode="auto">
            <a:xfrm>
              <a:off x="3036464" y="72181"/>
              <a:ext cx="2831680" cy="5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800" b="1" dirty="0">
                  <a:solidFill>
                    <a:srgbClr val="FF0000"/>
                  </a:solidFill>
                </a:rPr>
                <a:t>读后续写情节的构思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 txBox="1"/>
          <p:nvPr/>
        </p:nvSpPr>
        <p:spPr>
          <a:xfrm>
            <a:off x="138944" y="420263"/>
            <a:ext cx="8428682" cy="4932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左弧形箭头 37"/>
          <p:cNvSpPr/>
          <p:nvPr/>
        </p:nvSpPr>
        <p:spPr>
          <a:xfrm>
            <a:off x="988040" y="1027897"/>
            <a:ext cx="627550" cy="1889047"/>
          </a:xfrm>
          <a:prstGeom prst="curved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649497" y="808049"/>
            <a:ext cx="564442" cy="3935914"/>
          </a:xfrm>
          <a:prstGeom prst="leftBrace">
            <a:avLst>
              <a:gd name="adj1" fmla="val 8333"/>
              <a:gd name="adj2" fmla="val 5059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15105" y="558764"/>
            <a:ext cx="1638604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ea typeface="微软雅黑" panose="020B0503020204020204" pitchFamily="34" charset="-122"/>
              </a:rPr>
              <a:t>Physical action</a:t>
            </a:r>
            <a:endParaRPr lang="en-US" altLang="zh-CN" sz="20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prstClr val="black"/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ea typeface="微软雅黑" panose="020B0503020204020204" pitchFamily="34" charset="-122"/>
              </a:rPr>
              <a:t>身体动作</a:t>
            </a:r>
            <a:r>
              <a:rPr lang="en-US" altLang="zh-CN" sz="2000" dirty="0">
                <a:solidFill>
                  <a:prstClr val="black"/>
                </a:solidFill>
                <a:ea typeface="微软雅黑" panose="020B0503020204020204" pitchFamily="34" charset="-122"/>
              </a:rPr>
              <a:t>)</a:t>
            </a:r>
            <a:endParaRPr lang="en-US" altLang="zh-CN" sz="20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26874" y="2172526"/>
            <a:ext cx="197488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ea typeface="微软雅黑" panose="020B0503020204020204" pitchFamily="34" charset="-122"/>
              </a:rPr>
              <a:t>Internal sensation</a:t>
            </a:r>
            <a:endParaRPr lang="en-US" altLang="zh-CN" sz="20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prstClr val="black"/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ea typeface="微软雅黑" panose="020B0503020204020204" pitchFamily="34" charset="-122"/>
              </a:rPr>
              <a:t>内心感受</a:t>
            </a:r>
            <a:r>
              <a:rPr lang="en-US" altLang="zh-CN" sz="2000" dirty="0">
                <a:solidFill>
                  <a:prstClr val="black"/>
                </a:solidFill>
                <a:ea typeface="微软雅黑" panose="020B0503020204020204" pitchFamily="34" charset="-122"/>
              </a:rPr>
              <a:t>)</a:t>
            </a:r>
            <a:endParaRPr lang="en-US" altLang="zh-CN" sz="20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77889" y="3728300"/>
            <a:ext cx="1848229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ea typeface="微软雅黑" panose="020B0503020204020204" pitchFamily="34" charset="-122"/>
              </a:rPr>
              <a:t>Mental response</a:t>
            </a:r>
            <a:endParaRPr lang="en-US" altLang="zh-CN" sz="20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prstClr val="black"/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solidFill>
                  <a:prstClr val="black"/>
                </a:solidFill>
                <a:ea typeface="微软雅黑" panose="020B0503020204020204" pitchFamily="34" charset="-122"/>
              </a:rPr>
              <a:t>心理反应</a:t>
            </a:r>
            <a:r>
              <a:rPr lang="en-US" altLang="zh-CN" sz="2000" dirty="0">
                <a:solidFill>
                  <a:prstClr val="black"/>
                </a:solidFill>
                <a:ea typeface="微软雅黑" panose="020B0503020204020204" pitchFamily="34" charset="-122"/>
              </a:rPr>
              <a:t>)</a:t>
            </a:r>
            <a:endParaRPr lang="en-US" altLang="zh-CN" sz="20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886200" y="471805"/>
            <a:ext cx="5117465" cy="11988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mouth open, look stunned(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震惊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), numb with shock, root to the spot, jaw drop;  eyes shine, jump into the air, lips shaking, scream with excitement, dash out, throw oneself at sb(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扑向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...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 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2440" y="2991791"/>
            <a:ext cx="150974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吃惊与开心</a:t>
            </a: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(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 Math" panose="02040503050406030204" charset="0"/>
                <a:ea typeface="楷体" panose="02010609060101010101" charset="-122"/>
                <a:cs typeface="Cambria Math" panose="02040503050406030204" charset="0"/>
              </a:rPr>
              <a:t>brainstorm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</a:rPr>
              <a:t>)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73220" y="2172335"/>
            <a:ext cx="4879975" cy="10147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blood pulsing through her veins, excitement surge through her; feel a lump in her throat, the gifts etch on her heart forever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89730" y="3867785"/>
            <a:ext cx="4823460" cy="4603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express her appreciation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058914" y="71661"/>
            <a:ext cx="3650358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C000"/>
            </a:solidFill>
            <a:miter lim="800000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altLang="zh-CN" sz="20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Step 7</a:t>
            </a:r>
            <a:r>
              <a:rPr lang="zh-CN" altLang="en-US" sz="20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  <a:latin typeface="Impact" panose="020B0806030902050204" pitchFamily="34" charset="0"/>
                <a:sym typeface="+mn-ea"/>
              </a:rPr>
              <a:t>Appreciate the language</a:t>
            </a:r>
            <a:endParaRPr lang="en-US" altLang="zh-CN" sz="2000" dirty="0">
              <a:solidFill>
                <a:srgbClr val="FF0000"/>
              </a:solidFill>
              <a:latin typeface="Impact" panose="020B080603090205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/>
          <p:cNvGrpSpPr/>
          <p:nvPr/>
        </p:nvGrpSpPr>
        <p:grpSpPr bwMode="auto">
          <a:xfrm>
            <a:off x="467544" y="555526"/>
            <a:ext cx="1645319" cy="4478595"/>
            <a:chOff x="1200" y="1836"/>
            <a:chExt cx="2661" cy="7640"/>
          </a:xfrm>
        </p:grpSpPr>
        <p:sp>
          <p:nvSpPr>
            <p:cNvPr id="5" name="椭圆 4"/>
            <p:cNvSpPr/>
            <p:nvPr/>
          </p:nvSpPr>
          <p:spPr>
            <a:xfrm>
              <a:off x="1200" y="1836"/>
              <a:ext cx="2232" cy="1993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>
              <a:spLocks noChangeArrowheads="1"/>
            </p:cNvSpPr>
            <p:nvPr/>
          </p:nvSpPr>
          <p:spPr bwMode="auto">
            <a:xfrm>
              <a:off x="1368" y="2128"/>
              <a:ext cx="1896" cy="111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eyes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200" y="4661"/>
              <a:ext cx="2232" cy="199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200" y="7484"/>
              <a:ext cx="2232" cy="199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文本框 9"/>
            <p:cNvSpPr txBox="1">
              <a:spLocks noChangeArrowheads="1"/>
            </p:cNvSpPr>
            <p:nvPr/>
          </p:nvSpPr>
          <p:spPr bwMode="auto">
            <a:xfrm>
              <a:off x="1200" y="5056"/>
              <a:ext cx="2661" cy="11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>
                <a:defRPr sz="4400" b="1">
                  <a:solidFill>
                    <a:schemeClr val="bg1"/>
                  </a:solidFill>
                  <a:latin typeface="Times New Roman" panose="02020603050405020304" pitchFamily="18" charset="0"/>
                </a:defRPr>
              </a:lvl1pPr>
            </a:lstStyle>
            <a:p>
              <a:r>
                <a:rPr lang="en-US" altLang="zh-CN" sz="4000" dirty="0"/>
                <a:t>hands</a:t>
              </a:r>
              <a:endParaRPr lang="en-US" altLang="zh-CN" sz="4000" dirty="0"/>
            </a:p>
          </p:txBody>
        </p:sp>
        <p:sp>
          <p:nvSpPr>
            <p:cNvPr id="10" name="文本框 10"/>
            <p:cNvSpPr txBox="1">
              <a:spLocks noChangeArrowheads="1"/>
            </p:cNvSpPr>
            <p:nvPr/>
          </p:nvSpPr>
          <p:spPr bwMode="auto">
            <a:xfrm>
              <a:off x="1400" y="7748"/>
              <a:ext cx="2254" cy="11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head</a:t>
              </a:r>
              <a:endPara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文本框 11"/>
          <p:cNvSpPr txBox="1">
            <a:spLocks noChangeArrowheads="1"/>
          </p:cNvSpPr>
          <p:nvPr/>
        </p:nvSpPr>
        <p:spPr bwMode="auto">
          <a:xfrm>
            <a:off x="2195830" y="612775"/>
            <a:ext cx="5902325" cy="11988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 look/ stare / glare at her in the eye / 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with her eyes shining/ filled with tears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His eyes sparkle with excitement/ gratitude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2" name="文本框 12"/>
          <p:cNvSpPr txBox="1">
            <a:spLocks noChangeArrowheads="1"/>
          </p:cNvSpPr>
          <p:nvPr/>
        </p:nvSpPr>
        <p:spPr bwMode="auto">
          <a:xfrm>
            <a:off x="2263140" y="2139315"/>
            <a:ext cx="5777865" cy="1568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pat him on the shoulder/head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grasp/hold one's hands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point to 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sb</a:t>
            </a:r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/</a:t>
            </a:r>
            <a:r>
              <a:rPr lang="en-US" altLang="zh-CN" sz="2400" b="1" dirty="0" err="1">
                <a:latin typeface="Times New Roman" panose="02020603050405020304" pitchFamily="18" charset="0"/>
                <a:sym typeface="宋体" panose="02010600030101010101" pitchFamily="2" charset="-122"/>
              </a:rPr>
              <a:t>sth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wave his hands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3" name="文本框 13"/>
          <p:cNvSpPr txBox="1">
            <a:spLocks noChangeArrowheads="1"/>
          </p:cNvSpPr>
          <p:nvPr/>
        </p:nvSpPr>
        <p:spPr bwMode="auto">
          <a:xfrm>
            <a:off x="2316298" y="4096965"/>
            <a:ext cx="5724525" cy="8299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nod/shake his head violently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sym typeface="宋体" panose="02010600030101010101" pitchFamily="2" charset="-122"/>
              </a:rPr>
              <a:t>He thought for a moment</a:t>
            </a:r>
            <a:endParaRPr lang="en-US" altLang="zh-CN" sz="2400" b="1" dirty="0">
              <a:latin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14" name="文本框 1"/>
          <p:cNvSpPr txBox="1">
            <a:spLocks noChangeArrowheads="1"/>
          </p:cNvSpPr>
          <p:nvPr/>
        </p:nvSpPr>
        <p:spPr bwMode="auto">
          <a:xfrm>
            <a:off x="863600" y="51435"/>
            <a:ext cx="8155940" cy="4603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Make your narration more vivid with appropriate movement.</a:t>
            </a:r>
            <a:endParaRPr lang="en-US" altLang="zh-CN" sz="2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-586679" y="-1702147"/>
            <a:ext cx="7974822" cy="79121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b="1"/>
              <a:t>Conclusion: How to continue a story? </a:t>
            </a:r>
            <a:endParaRPr lang="en-US" altLang="zh-CN" sz="1800" b="1"/>
          </a:p>
        </p:txBody>
      </p:sp>
      <p:sp>
        <p:nvSpPr>
          <p:cNvPr id="5" name="内容占位符 2"/>
          <p:cNvSpPr txBox="1"/>
          <p:nvPr/>
        </p:nvSpPr>
        <p:spPr>
          <a:xfrm>
            <a:off x="611560" y="1358791"/>
            <a:ext cx="77768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ym typeface="+mn-ea"/>
              </a:rPr>
              <a:t>Reading:                     </a:t>
            </a:r>
            <a:endParaRPr lang="en-US" sz="2800" b="1" dirty="0"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>
              <a:sym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sz="28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/>
              <a:t>Writing:   </a:t>
            </a:r>
            <a:endParaRPr lang="en-US" sz="2800" b="1" dirty="0"/>
          </a:p>
        </p:txBody>
      </p:sp>
      <p:sp>
        <p:nvSpPr>
          <p:cNvPr id="6" name="左大括号 5"/>
          <p:cNvSpPr/>
          <p:nvPr/>
        </p:nvSpPr>
        <p:spPr>
          <a:xfrm>
            <a:off x="2138818" y="844862"/>
            <a:ext cx="159496" cy="2148840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79273" y="838567"/>
            <a:ext cx="49743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+mn-ea"/>
              </a:rPr>
              <a:t>theme &amp; plot (five elements of a story)</a:t>
            </a:r>
            <a:endParaRPr lang="en-US" altLang="zh-CN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3769" y="1614673"/>
            <a:ext cx="4974374" cy="1273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利用所给段落首句逆向推理情节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结合常识和次要人物合理增加细节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利用关键词设计情节</a:t>
            </a:r>
            <a:endParaRPr lang="zh-CN" altLang="en-US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2115881" y="3319433"/>
            <a:ext cx="117020" cy="1318260"/>
          </a:xfrm>
          <a:prstGeom prst="lef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346401" y="3198121"/>
            <a:ext cx="59500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rgbClr val="FF0000"/>
                </a:solidFill>
                <a:sym typeface="+mn-ea"/>
              </a:rPr>
              <a:t>分类分话题积累词汇：身体动作，内心感受，心理反应</a:t>
            </a:r>
            <a:endParaRPr lang="en-US" altLang="zh-CN" b="1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330792" y="4186599"/>
            <a:ext cx="595009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b="1">
                <a:solidFill>
                  <a:srgbClr val="FF0000"/>
                </a:solidFill>
                <a:sym typeface="+mn-ea"/>
              </a:rPr>
              <a:t>不断强化各种句式的运用能力，学会排列组合</a:t>
            </a:r>
            <a:endParaRPr lang="zh-CN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2" name="标题 1"/>
          <p:cNvSpPr txBox="1"/>
          <p:nvPr/>
        </p:nvSpPr>
        <p:spPr>
          <a:xfrm>
            <a:off x="1971303" y="211213"/>
            <a:ext cx="5382344" cy="4717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j-cs"/>
              </a:rPr>
              <a:t>Conclusion: How to continue a story?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ldLvl="0" animBg="1"/>
      <p:bldP spid="8" grpId="0" bldLvl="0" animBg="1"/>
      <p:bldP spid="9" grpId="0" animBg="1"/>
      <p:bldP spid="10" grpId="0" bldLvl="0" animBg="1"/>
      <p:bldP spid="11" grpId="0" bldLvl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9582"/>
            <a:ext cx="8352928" cy="33940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" name="矩形 2"/>
          <p:cNvSpPr/>
          <p:nvPr/>
        </p:nvSpPr>
        <p:spPr>
          <a:xfrm>
            <a:off x="1967829" y="2110085"/>
            <a:ext cx="52083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Thank</a:t>
            </a: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</a:t>
            </a:r>
            <a:r>
              <a:rPr lang="zh-CN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for</a:t>
            </a:r>
            <a:r>
              <a:rPr lang="zh-CN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your</a:t>
            </a:r>
            <a:r>
              <a:rPr lang="zh-CN" alt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attention!</a:t>
            </a:r>
            <a:endParaRPr lang="zh-CN" alt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框 2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411760" y="205979"/>
            <a:ext cx="3456384" cy="3770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如何构思续写的内容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714375"/>
            <a:ext cx="8858250" cy="4206875"/>
            <a:chOff x="0" y="714375"/>
            <a:chExt cx="8858250" cy="4206875"/>
          </a:xfrm>
        </p:grpSpPr>
        <p:grpSp>
          <p:nvGrpSpPr>
            <p:cNvPr id="6" name="组合 16"/>
            <p:cNvGrpSpPr/>
            <p:nvPr/>
          </p:nvGrpSpPr>
          <p:grpSpPr bwMode="auto">
            <a:xfrm>
              <a:off x="0" y="714375"/>
              <a:ext cx="8858250" cy="4206875"/>
              <a:chOff x="285720" y="785800"/>
              <a:chExt cx="8402687" cy="4064000"/>
            </a:xfrm>
          </p:grpSpPr>
          <p:graphicFrame>
            <p:nvGraphicFramePr>
              <p:cNvPr id="15" name="图示 14"/>
              <p:cNvGraphicFramePr/>
              <p:nvPr/>
            </p:nvGraphicFramePr>
            <p:xfrm>
              <a:off x="285720" y="785800"/>
              <a:ext cx="8402687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" r:lo="rId2" r:qs="rId3" r:cs="rId4"/>
              </a:graphicData>
            </a:graphic>
          </p:graphicFrame>
          <p:grpSp>
            <p:nvGrpSpPr>
              <p:cNvPr id="16" name="组合 18"/>
              <p:cNvGrpSpPr/>
              <p:nvPr/>
            </p:nvGrpSpPr>
            <p:grpSpPr bwMode="auto">
              <a:xfrm>
                <a:off x="2500298" y="2000246"/>
                <a:ext cx="1828800" cy="1625600"/>
                <a:chOff x="5689600" y="1625600"/>
                <a:chExt cx="2438400" cy="2167466"/>
              </a:xfrm>
            </p:grpSpPr>
            <p:sp>
              <p:nvSpPr>
                <p:cNvPr id="17" name="圆角矩形 16"/>
                <p:cNvSpPr/>
                <p:nvPr/>
              </p:nvSpPr>
              <p:spPr>
                <a:xfrm>
                  <a:off x="5690320" y="1625805"/>
                  <a:ext cx="2437482" cy="2167466"/>
                </a:xfrm>
                <a:prstGeom prst="roundRect">
                  <a:avLst/>
                </a:prstGeom>
                <a:solidFill>
                  <a:srgbClr val="00B0F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8" name="圆角矩形 4"/>
                <p:cNvSpPr/>
                <p:nvPr/>
              </p:nvSpPr>
              <p:spPr>
                <a:xfrm>
                  <a:off x="5796733" y="1732133"/>
                  <a:ext cx="2224654" cy="195480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213360" tIns="213360" rIns="213360" bIns="213360" spcCol="1270" anchor="ctr"/>
                <a:lstStyle/>
                <a:p>
                  <a:pPr algn="ctr" defTabSz="18669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CN" altLang="en-US" sz="1600" dirty="0"/>
                </a:p>
              </p:txBody>
            </p:sp>
          </p:grpSp>
        </p:grpSp>
        <p:grpSp>
          <p:nvGrpSpPr>
            <p:cNvPr id="7" name="组合 15"/>
            <p:cNvGrpSpPr/>
            <p:nvPr/>
          </p:nvGrpSpPr>
          <p:grpSpPr bwMode="auto">
            <a:xfrm>
              <a:off x="88356" y="2084883"/>
              <a:ext cx="8156053" cy="1485022"/>
              <a:chOff x="92146" y="1941973"/>
              <a:chExt cx="7906719" cy="1485244"/>
            </a:xfrm>
          </p:grpSpPr>
          <p:sp>
            <p:nvSpPr>
              <p:cNvPr id="8" name="文本框 20"/>
              <p:cNvSpPr txBox="1">
                <a:spLocks noChangeArrowheads="1"/>
              </p:cNvSpPr>
              <p:nvPr/>
            </p:nvSpPr>
            <p:spPr bwMode="auto">
              <a:xfrm>
                <a:off x="5200530" y="2143120"/>
                <a:ext cx="1143008" cy="93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方正幼线简体"/>
                    <a:ea typeface="方正幼线简体"/>
                    <a:cs typeface="方正幼线简体"/>
                  </a:rPr>
                  <a:t>   </a:t>
                </a:r>
                <a:r>
                  <a: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Step 5</a:t>
                </a:r>
                <a:endPara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r>
                  <a:rPr lang="en-US" altLang="zh-CN" sz="1600" b="1" dirty="0">
                    <a:solidFill>
                      <a:schemeClr val="bg1"/>
                    </a:solidFill>
                    <a:latin typeface="方正幼线简体"/>
                    <a:ea typeface="方正幼线简体"/>
                    <a:cs typeface="方正幼线简体"/>
                  </a:rPr>
                  <a:t>   </a:t>
                </a:r>
                <a:r>
                  <a: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方正幼线简体"/>
                    <a:cs typeface="Times New Roman" panose="02020603050405020304" pitchFamily="18" charset="0"/>
                  </a:rPr>
                  <a:t>weave the story </a:t>
                </a:r>
                <a:endParaRPr lang="zh-CN" alt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方正幼线简体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" name="组合 14"/>
              <p:cNvGrpSpPr/>
              <p:nvPr/>
            </p:nvGrpSpPr>
            <p:grpSpPr bwMode="auto">
              <a:xfrm>
                <a:off x="92146" y="1941973"/>
                <a:ext cx="7906719" cy="1485244"/>
                <a:chOff x="-193606" y="298899"/>
                <a:chExt cx="7906719" cy="1485244"/>
              </a:xfrm>
            </p:grpSpPr>
            <p:sp>
              <p:nvSpPr>
                <p:cNvPr id="10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-193606" y="514453"/>
                  <a:ext cx="1177307" cy="1054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34290" rIns="68580" bIns="3429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600" b="1" dirty="0">
                      <a:solidFill>
                        <a:schemeClr val="bg1"/>
                      </a:solidFill>
                      <a:latin typeface="方正幼线简体"/>
                      <a:ea typeface="方正幼线简体"/>
                      <a:cs typeface="方正幼线简体"/>
                    </a:rPr>
                    <a:t>   </a:t>
                  </a:r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1 </a:t>
                  </a:r>
                  <a:r>
                    <a:rPr lang="en-US" altLang="zh-CN" sz="1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方正幼线简体"/>
                      <a:cs typeface="Times New Roman" panose="02020603050405020304" pitchFamily="18" charset="0"/>
                    </a:rPr>
                    <a:t>Read the story, get the gist</a:t>
                  </a:r>
                  <a:endParaRPr lang="zh-CN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方正幼线简体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903794" y="500028"/>
                  <a:ext cx="1073100" cy="1054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34290" rIns="68580" bIns="34290">
                  <a:spAutoFit/>
                </a:bodyPr>
                <a:lstStyle>
                  <a:defPPr>
                    <a:defRPr lang="zh-CN"/>
                  </a:defPPr>
                  <a:lvl1pPr>
                    <a:defRPr sz="1600" b="1">
                      <a:solidFill>
                        <a:schemeClr val="bg1"/>
                      </a:solidFill>
                      <a:latin typeface="方正幼线简体"/>
                      <a:ea typeface="方正幼线简体"/>
                      <a:cs typeface="方正幼线简体"/>
                    </a:defRPr>
                  </a:lvl1pPr>
                  <a:lvl2pPr marL="742950" indent="-285750"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dirty="0"/>
                    <a:t>   </a:t>
                  </a:r>
                  <a:r>
                    <a:rPr lang="en-US" altLang="zh-CN" dirty="0">
                      <a:latin typeface="微软雅黑" panose="020B0503020204020204" pitchFamily="34" charset="-122"/>
                      <a:ea typeface="微软雅黑" panose="020B0503020204020204" pitchFamily="34" charset="-122"/>
                      <a:cs typeface="+mn-cs"/>
                    </a:rPr>
                    <a:t>Step 2</a:t>
                  </a:r>
                  <a:r>
                    <a:rPr lang="en-US" altLang="zh-CN" dirty="0"/>
                    <a:t> 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List the plots, trace the clues</a:t>
                  </a:r>
                  <a:endPara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2195162" y="514295"/>
                  <a:ext cx="1447112" cy="1054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34290" rIns="68580" bIns="3429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600" b="1" dirty="0">
                      <a:solidFill>
                        <a:schemeClr val="bg1"/>
                      </a:solidFill>
                      <a:latin typeface="方正幼线简体"/>
                      <a:ea typeface="方正幼线简体"/>
                      <a:cs typeface="方正幼线简体"/>
                    </a:rPr>
                    <a:t>   </a:t>
                  </a:r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3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en-US" altLang="zh-CN" sz="1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方正幼线简体"/>
                      <a:cs typeface="Times New Roman" panose="02020603050405020304" pitchFamily="18" charset="0"/>
                    </a:rPr>
                    <a:t>Explore the theme, analyze the character</a:t>
                  </a:r>
                  <a:endParaRPr lang="zh-CN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方正幼线简体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3668209" y="428598"/>
                  <a:ext cx="1428760" cy="1054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68580" tIns="34290" rIns="68580" bIns="3429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600" b="1" dirty="0">
                      <a:solidFill>
                        <a:schemeClr val="bg1"/>
                      </a:solidFill>
                      <a:latin typeface="方正幼线简体"/>
                      <a:ea typeface="方正幼线简体"/>
                      <a:cs typeface="方正幼线简体"/>
                    </a:rPr>
                    <a:t>   </a:t>
                  </a:r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4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en-US" altLang="zh-CN" sz="1600" b="1" dirty="0">
                      <a:solidFill>
                        <a:schemeClr val="bg1"/>
                      </a:solidFill>
                      <a:latin typeface="方正幼线简体"/>
                      <a:ea typeface="方正幼线简体"/>
                      <a:cs typeface="方正幼线简体"/>
                    </a:rPr>
                    <a:t>  </a:t>
                  </a:r>
                  <a:r>
                    <a:rPr lang="en-US" altLang="zh-CN" sz="16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方正幼线简体"/>
                      <a:cs typeface="Times New Roman" panose="02020603050405020304" pitchFamily="18" charset="0"/>
                    </a:rPr>
                    <a:t>Predict the ending, deepen the theme</a:t>
                  </a:r>
                  <a:endParaRPr lang="zh-CN" alt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方正幼线简体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文本框 20"/>
                <p:cNvSpPr txBox="1">
                  <a:spLocks noChangeArrowheads="1"/>
                </p:cNvSpPr>
                <p:nvPr/>
              </p:nvSpPr>
              <p:spPr bwMode="auto">
                <a:xfrm>
                  <a:off x="6337766" y="298899"/>
                  <a:ext cx="1375347" cy="1485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68580" tIns="34290" rIns="68580" bIns="3429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en-US" altLang="zh-CN" sz="1600" b="1" dirty="0">
                      <a:solidFill>
                        <a:schemeClr val="bg1"/>
                      </a:solidFill>
                      <a:latin typeface="方正幼线简体"/>
                      <a:ea typeface="方正幼线简体"/>
                      <a:cs typeface="方正幼线简体"/>
                    </a:rPr>
                    <a:t>   </a:t>
                  </a:r>
                  <a:r>
                    <a:rPr lang="en-US" altLang="zh-CN" sz="1600" b="1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Step 6</a:t>
                  </a:r>
                  <a:endParaRPr lang="en-US" altLang="zh-CN" sz="16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r>
                    <a:rPr lang="en-US" altLang="zh-CN" sz="1600" b="1" dirty="0">
                      <a:solidFill>
                        <a:schemeClr val="bg1"/>
                      </a:solidFill>
                      <a:latin typeface="方正幼线简体"/>
                      <a:ea typeface="方正幼线简体"/>
                      <a:cs typeface="方正幼线简体"/>
                    </a:rPr>
                    <a:t> </a:t>
                  </a:r>
                  <a:r>
                    <a:rPr lang="en-US" altLang="zh-CN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方正幼线简体"/>
                      <a:cs typeface="Times New Roman" panose="02020603050405020304" pitchFamily="18" charset="0"/>
                    </a:rPr>
                    <a:t>Appreciate the language</a:t>
                  </a:r>
                  <a:endParaRPr lang="en-US" altLang="zh-CN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方正幼线简体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1614">
            <a:off x="4544361" y="973828"/>
            <a:ext cx="839627" cy="73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169364" y="200412"/>
            <a:ext cx="4360257" cy="5241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b="1" dirty="0"/>
              <a:t>续写体裁：记叙文</a:t>
            </a:r>
            <a:endParaRPr lang="zh-CN" altLang="en-US" sz="3600" b="1" dirty="0"/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859733" y="934940"/>
            <a:ext cx="3034277" cy="472649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 dirty="0">
                <a:latin typeface="宋体" panose="02010600030101010101" pitchFamily="2" charset="-122"/>
              </a:rPr>
              <a:t>记叙文怎么读</a:t>
            </a:r>
            <a:endParaRPr lang="zh-CN" altLang="en-US" sz="3200" b="1" dirty="0">
              <a:latin typeface="宋体" panose="02010600030101010101" pitchFamily="2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893219" y="1549868"/>
            <a:ext cx="2546406" cy="368506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一</a:t>
            </a:r>
            <a:r>
              <a:rPr lang="en-US" altLang="zh-CN" sz="2400" b="1" dirty="0"/>
              <a:t>. </a:t>
            </a:r>
            <a:r>
              <a:rPr lang="zh-CN" altLang="en-US" sz="2400" b="1" dirty="0"/>
              <a:t>读记叙文要素</a:t>
            </a:r>
            <a:endParaRPr lang="zh-CN" altLang="en-US" sz="2400" b="1" dirty="0"/>
          </a:p>
        </p:txBody>
      </p:sp>
      <p:sp>
        <p:nvSpPr>
          <p:cNvPr id="10" name="文本框 7"/>
          <p:cNvSpPr txBox="1"/>
          <p:nvPr/>
        </p:nvSpPr>
        <p:spPr>
          <a:xfrm>
            <a:off x="913705" y="2067694"/>
            <a:ext cx="1610431" cy="420578"/>
          </a:xfrm>
          <a:prstGeom prst="rect">
            <a:avLst/>
          </a:prstGeom>
          <a:solidFill>
            <a:schemeClr val="accent4"/>
          </a:solidFill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5W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1H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2699792" y="2067694"/>
            <a:ext cx="5918676" cy="42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who, what, where, when, why, how”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1341818" y="2643757"/>
            <a:ext cx="5104383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story about?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happened?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it happen?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it happen?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it happen?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did it happen?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9513" y="28402"/>
            <a:ext cx="3989851" cy="794276"/>
            <a:chOff x="159307" y="28402"/>
            <a:chExt cx="4428144" cy="794276"/>
          </a:xfrm>
        </p:grpSpPr>
        <p:pic>
          <p:nvPicPr>
            <p:cNvPr id="4" name="图片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59292" y="28402"/>
              <a:ext cx="3028159" cy="79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8100000" algn="ctr" rotWithShape="0">
                <a:srgbClr val="000000">
                  <a:alpha val="39000"/>
                </a:srgbClr>
              </a:outerShdw>
            </a:effectLst>
          </p:spPr>
        </p:pic>
        <p:sp>
          <p:nvSpPr>
            <p:cNvPr id="13" name="TextBox 14"/>
            <p:cNvSpPr txBox="1">
              <a:spLocks noChangeArrowheads="1"/>
            </p:cNvSpPr>
            <p:nvPr/>
          </p:nvSpPr>
          <p:spPr bwMode="auto">
            <a:xfrm>
              <a:off x="1745247" y="78263"/>
              <a:ext cx="21334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Read the story, get the gist</a:t>
              </a:r>
              <a:endParaRPr lang="zh-CN" altLang="en-US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159307" y="155122"/>
              <a:ext cx="1323633" cy="469359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6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1</a:t>
              </a:r>
              <a:endParaRPr lang="zh-CN" altLang="en-US" sz="2600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4694291" y="278316"/>
            <a:ext cx="4311650" cy="62388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  <a:effectLst>
            <a:innerShdw blurRad="114300">
              <a:prstClr val="black"/>
            </a:innerShdw>
            <a:reflection blurRad="6350" stA="50000" endA="300" endPos="55500" dist="50800" dir="5400000" sy="-100000" algn="bl" rotWithShape="0"/>
          </a:effectLst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600" b="1" dirty="0"/>
              <a:t>续写体裁：记叙文</a:t>
            </a:r>
            <a:endParaRPr lang="zh-CN" altLang="en-US" sz="3600" b="1" dirty="0"/>
          </a:p>
        </p:txBody>
      </p:sp>
      <p:sp>
        <p:nvSpPr>
          <p:cNvPr id="8" name="文本框 12"/>
          <p:cNvSpPr txBox="1">
            <a:spLocks noChangeArrowheads="1"/>
          </p:cNvSpPr>
          <p:nvPr/>
        </p:nvSpPr>
        <p:spPr bwMode="auto">
          <a:xfrm>
            <a:off x="778916" y="1428061"/>
            <a:ext cx="16192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二</a:t>
            </a:r>
            <a:r>
              <a:rPr lang="en-US" altLang="zh-CN" sz="2400" b="1" dirty="0"/>
              <a:t>. </a:t>
            </a:r>
            <a:r>
              <a:rPr lang="zh-CN" altLang="en-US" sz="2400" b="1" dirty="0"/>
              <a:t>读情节</a:t>
            </a:r>
            <a:endParaRPr lang="zh-CN" altLang="en-US" sz="2400" b="1" dirty="0"/>
          </a:p>
        </p:txBody>
      </p:sp>
      <p:grpSp>
        <p:nvGrpSpPr>
          <p:cNvPr id="9" name="组合 2"/>
          <p:cNvGrpSpPr/>
          <p:nvPr/>
        </p:nvGrpSpPr>
        <p:grpSpPr bwMode="auto">
          <a:xfrm>
            <a:off x="320129" y="2298011"/>
            <a:ext cx="4070350" cy="2208213"/>
            <a:chOff x="289972" y="2595743"/>
            <a:chExt cx="5426464" cy="294274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289972" y="5532140"/>
              <a:ext cx="1506881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1775689" y="2616899"/>
              <a:ext cx="1953442" cy="2921588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697385" y="2595743"/>
              <a:ext cx="751323" cy="225730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4425429" y="4836121"/>
              <a:ext cx="1291007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243929" y="4582424"/>
            <a:ext cx="1568450" cy="369887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Beginning</a:t>
            </a:r>
            <a:endParaRPr lang="zh-CN" altLang="en-US" sz="21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318791" y="1904311"/>
            <a:ext cx="1198563" cy="3937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Climax</a:t>
            </a:r>
            <a:endParaRPr lang="zh-CN" altLang="en-US" sz="21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76066" y="4079186"/>
            <a:ext cx="1196975" cy="38735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en-US" altLang="zh-CN" sz="2100" b="1" dirty="0">
                <a:solidFill>
                  <a:schemeClr val="tx1"/>
                </a:solidFill>
                <a:latin typeface="Georgia" panose="02040502050405020303" pitchFamily="18" charset="0"/>
              </a:rPr>
              <a:t>Closing</a:t>
            </a:r>
            <a:endParaRPr lang="zh-CN" altLang="en-US" sz="21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文本框 23"/>
          <p:cNvSpPr txBox="1">
            <a:spLocks noChangeArrowheads="1"/>
          </p:cNvSpPr>
          <p:nvPr/>
        </p:nvSpPr>
        <p:spPr bwMode="auto">
          <a:xfrm rot="18322226">
            <a:off x="790029" y="3006036"/>
            <a:ext cx="23336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  <a:latin typeface="Georgia" panose="02040502050405020303" pitchFamily="18" charset="0"/>
              </a:rPr>
              <a:t>Developing</a:t>
            </a:r>
            <a:endParaRPr lang="zh-CN" altLang="en-US" b="1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文本框 29"/>
          <p:cNvSpPr txBox="1">
            <a:spLocks noChangeArrowheads="1"/>
          </p:cNvSpPr>
          <p:nvPr/>
        </p:nvSpPr>
        <p:spPr bwMode="auto">
          <a:xfrm>
            <a:off x="4746079" y="1566174"/>
            <a:ext cx="2333625" cy="469359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600" b="1" dirty="0">
                <a:solidFill>
                  <a:srgbClr val="FF0000"/>
                </a:solidFill>
                <a:latin typeface="Georgia" panose="02040502050405020303" pitchFamily="18" charset="0"/>
              </a:rPr>
              <a:t>Developing:</a:t>
            </a:r>
            <a:endParaRPr lang="zh-CN" altLang="en-US" sz="2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6960641" y="2351986"/>
            <a:ext cx="1042988" cy="5429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4630985" y="2127458"/>
            <a:ext cx="4659312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Inciting incident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引发故事矛盾或冲突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(conflict)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的事件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Rising action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围绕冲突故事主人公采取一系列行动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Falling action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冲突向得以解决的方向发展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冲突得到解决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7066" y="153749"/>
            <a:ext cx="4149472" cy="817563"/>
            <a:chOff x="296569" y="305698"/>
            <a:chExt cx="4149472" cy="817563"/>
          </a:xfrm>
        </p:grpSpPr>
        <p:pic>
          <p:nvPicPr>
            <p:cNvPr id="20" name="图片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1588541" y="305698"/>
              <a:ext cx="2857500" cy="81756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1751066" y="376445"/>
              <a:ext cx="2214562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Read the story, get the gist</a:t>
              </a:r>
              <a:endParaRPr lang="zh-CN" altLang="en-US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  <p:sp>
          <p:nvSpPr>
            <p:cNvPr id="23" name="文本框 6"/>
            <p:cNvSpPr txBox="1">
              <a:spLocks noChangeArrowheads="1"/>
            </p:cNvSpPr>
            <p:nvPr/>
          </p:nvSpPr>
          <p:spPr bwMode="auto">
            <a:xfrm>
              <a:off x="296569" y="440519"/>
              <a:ext cx="1177245" cy="484748"/>
            </a:xfrm>
            <a:prstGeom prst="rect">
              <a:avLst/>
            </a:prstGeom>
            <a:solidFill>
              <a:srgbClr val="513087"/>
            </a:solidFill>
            <a:ln w="9525">
              <a:solidFill>
                <a:srgbClr val="FF0000"/>
              </a:solidFill>
              <a:miter lim="800000"/>
            </a:ln>
          </p:spPr>
          <p:txBody>
            <a:bodyPr wrap="square"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700" b="1" dirty="0">
                  <a:solidFill>
                    <a:srgbClr val="FF0066"/>
                  </a:solidFill>
                  <a:cs typeface="Arial" panose="020B0604020202020204" pitchFamily="34" charset="0"/>
                </a:rPr>
                <a:t>Step 1</a:t>
              </a:r>
              <a:endParaRPr lang="zh-CN" altLang="en-US" sz="2700" b="1" dirty="0">
                <a:solidFill>
                  <a:srgbClr val="FF0066"/>
                </a:solidFill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6" grpId="0" animBg="1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125"/>
          <p:cNvSpPr txBox="1">
            <a:spLocks noChangeArrowheads="1"/>
          </p:cNvSpPr>
          <p:nvPr/>
        </p:nvSpPr>
        <p:spPr bwMode="auto">
          <a:xfrm>
            <a:off x="537394" y="1486996"/>
            <a:ext cx="81438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19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unicycle; ride; weak;  practice; charity; nervous; performance; hula hoop; stage; confidence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11560" y="2615453"/>
          <a:ext cx="8427094" cy="18592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154286"/>
                <a:gridCol w="7272808"/>
              </a:tblGrid>
              <a:tr h="4084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方正姚体" panose="02010601030101010101" pitchFamily="2" charset="-122"/>
                          <a:ea typeface="方正姚体" panose="02010601030101010101" pitchFamily="2" charset="-122"/>
                        </a:rPr>
                        <a:t>情绪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方正姚体" panose="02010601030101010101" pitchFamily="2" charset="-122"/>
                        <a:ea typeface="方正姚体" panose="02010601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r>
                        <a:rPr kumimoji="0" lang="en-US" altLang="zh-CN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nervous;</a:t>
                      </a:r>
                      <a:endParaRPr lang="zh-CN" altLang="en-US" sz="2600" dirty="0"/>
                    </a:p>
                  </a:txBody>
                  <a:tcPr marL="68580" marR="68580" marT="34290" marB="34290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2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方正姚体" panose="02010601030101010101" pitchFamily="2" charset="-122"/>
                          <a:ea typeface="方正姚体" panose="02010601030101010101" pitchFamily="2" charset="-122"/>
                        </a:rPr>
                        <a:t>事物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方正姚体" panose="02010601030101010101" pitchFamily="2" charset="-122"/>
                        <a:ea typeface="方正姚体" panose="02010601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r>
                        <a:rPr kumimoji="0" lang="en-US" altLang="zh-CN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unicycle</a:t>
                      </a:r>
                      <a:r>
                        <a:rPr kumimoji="0" lang="zh-CN" altLang="en-U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0" lang="en-US" altLang="zh-CN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charity; performance; hula hoop; stage</a:t>
                      </a:r>
                      <a:endParaRPr lang="zh-CN" altLang="en-US" sz="2600" dirty="0"/>
                    </a:p>
                  </a:txBody>
                  <a:tcPr marL="68580" marR="68580" marT="34290" marB="34290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05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方正姚体" panose="02010601030101010101" pitchFamily="2" charset="-122"/>
                          <a:ea typeface="方正姚体" panose="02010601030101010101" pitchFamily="2" charset="-122"/>
                        </a:rPr>
                        <a:t>动作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方正姚体" panose="02010601030101010101" pitchFamily="2" charset="-122"/>
                        <a:ea typeface="方正姚体" panose="02010601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ride</a:t>
                      </a:r>
                      <a:r>
                        <a:rPr kumimoji="0" lang="zh-CN" altLang="en-U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r>
                        <a:rPr kumimoji="0" lang="en-US" altLang="zh-CN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practice</a:t>
                      </a:r>
                      <a:r>
                        <a:rPr kumimoji="0" lang="zh-CN" altLang="en-U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；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86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方正姚体" panose="02010601030101010101" pitchFamily="2" charset="-122"/>
                          <a:ea typeface="方正姚体" panose="02010601030101010101" pitchFamily="2" charset="-122"/>
                        </a:rPr>
                        <a:t>特性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方正姚体" panose="02010601030101010101" pitchFamily="2" charset="-122"/>
                        <a:ea typeface="方正姚体" panose="02010601030101010101" pitchFamily="2" charset="-122"/>
                      </a:endParaRPr>
                    </a:p>
                  </a:txBody>
                  <a:tcPr marL="68580" marR="68580"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weak;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34290" marB="34290" horzOverflow="overflow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971600" y="952591"/>
            <a:ext cx="64801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the underlined words into 4 groups:</a:t>
            </a:r>
            <a:endParaRPr lang="zh-CN" altLang="en-US" sz="27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43608" y="86399"/>
            <a:ext cx="4223774" cy="830263"/>
            <a:chOff x="973478" y="244430"/>
            <a:chExt cx="4223774" cy="830263"/>
          </a:xfrm>
        </p:grpSpPr>
        <p:pic>
          <p:nvPicPr>
            <p:cNvPr id="7" name="图片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339752" y="244430"/>
              <a:ext cx="2857500" cy="81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8100000" algn="ctr" rotWithShape="0">
                <a:srgbClr val="000000">
                  <a:alpha val="39000"/>
                </a:srgbClr>
              </a:outerShdw>
            </a:effectLst>
          </p:spPr>
        </p:pic>
        <p:grpSp>
          <p:nvGrpSpPr>
            <p:cNvPr id="2" name="组合 1"/>
            <p:cNvGrpSpPr/>
            <p:nvPr/>
          </p:nvGrpSpPr>
          <p:grpSpPr>
            <a:xfrm>
              <a:off x="973478" y="244430"/>
              <a:ext cx="4223774" cy="830263"/>
              <a:chOff x="973478" y="244430"/>
              <a:chExt cx="4223774" cy="830263"/>
            </a:xfrm>
          </p:grpSpPr>
          <p:sp>
            <p:nvSpPr>
              <p:cNvPr id="9" name="文本框 6"/>
              <p:cNvSpPr txBox="1">
                <a:spLocks noChangeArrowheads="1"/>
              </p:cNvSpPr>
              <p:nvPr/>
            </p:nvSpPr>
            <p:spPr bwMode="auto">
              <a:xfrm>
                <a:off x="973478" y="424392"/>
                <a:ext cx="1177245" cy="484748"/>
              </a:xfrm>
              <a:prstGeom prst="rect">
                <a:avLst/>
              </a:prstGeom>
              <a:solidFill>
                <a:srgbClr val="513087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700" b="1" dirty="0">
                    <a:solidFill>
                      <a:srgbClr val="FF0066"/>
                    </a:solidFill>
                    <a:cs typeface="Arial" panose="020B0604020202020204" pitchFamily="34" charset="0"/>
                  </a:rPr>
                  <a:t>Step 2</a:t>
                </a:r>
                <a:endParaRPr lang="zh-CN" altLang="en-US" sz="27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20"/>
              <p:cNvSpPr txBox="1">
                <a:spLocks noChangeArrowheads="1"/>
              </p:cNvSpPr>
              <p:nvPr/>
            </p:nvSpPr>
            <p:spPr bwMode="auto">
              <a:xfrm>
                <a:off x="2466431" y="244430"/>
                <a:ext cx="2730821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List the plots</a:t>
                </a:r>
                <a:endParaRPr lang="en-US" altLang="zh-CN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endParaRPr>
              </a:p>
              <a:p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Trace</a:t>
                </a:r>
                <a:r>
                  <a:rPr lang="zh-CN" altLang="en-US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 </a:t>
                </a:r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the clues</a:t>
                </a:r>
                <a:endParaRPr lang="zh-CN" altLang="en-US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750" y="2338070"/>
            <a:ext cx="5986780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lvl="1" indent="-342900">
              <a:buClr>
                <a:srgbClr val="FF0000"/>
              </a:buClr>
              <a:defRPr sz="2000" b="1"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Comic Sans MS" panose="030F0702030302020204" pitchFamily="66" charset="0"/>
              </a:rPr>
              <a:t>How did I practice riding a unicycle?</a:t>
            </a:r>
            <a:endParaRPr lang="en-US" altLang="zh-CN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750" y="1353820"/>
            <a:ext cx="6024245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Comic Sans MS" panose="030F0702030302020204" pitchFamily="66" charset="0"/>
              </a:rPr>
              <a:t>When did I try to ride a unicycle?</a:t>
            </a:r>
            <a:endParaRPr lang="en-US" altLang="zh-CN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552" y="2971201"/>
            <a:ext cx="601260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lvl="1" indent="-342900">
              <a:buClr>
                <a:srgbClr val="FF0000"/>
              </a:buClr>
              <a:defRPr sz="2000" b="1"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1"/>
            <a:r>
              <a:rPr lang="en-US" altLang="zh-CN" dirty="0"/>
              <a:t>What did I do to ride a unicycle on stage?</a:t>
            </a:r>
            <a:endParaRPr lang="en-US" altLang="zh-CN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9750" y="3607435"/>
            <a:ext cx="5979795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lvl="1">
              <a:buClr>
                <a:srgbClr val="FF0000"/>
              </a:buClr>
            </a:pPr>
            <a:r>
              <a:rPr lang="en-US" altLang="zh-CN" sz="2000" b="1" dirty="0">
                <a:latin typeface="Comic Sans MS" panose="030F0702030302020204" pitchFamily="66" charset="0"/>
              </a:rPr>
              <a:t>What did I  do to put on performance?</a:t>
            </a:r>
            <a:endParaRPr lang="zh-CN" alt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39750" y="1847215"/>
            <a:ext cx="5991860" cy="3987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latin typeface="Comic Sans MS" panose="030F0702030302020204" pitchFamily="66" charset="0"/>
              </a:rPr>
              <a:t>Why did I like to ride a unicycle?</a:t>
            </a:r>
            <a:endParaRPr lang="en-US" altLang="zh-CN" sz="2000" b="1" dirty="0">
              <a:latin typeface="Comic Sans MS" panose="030F0702030302020204" pitchFamily="66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02840" y="211906"/>
            <a:ext cx="4276125" cy="908411"/>
            <a:chOff x="802840" y="211906"/>
            <a:chExt cx="4276125" cy="908411"/>
          </a:xfrm>
        </p:grpSpPr>
        <p:grpSp>
          <p:nvGrpSpPr>
            <p:cNvPr id="15" name="组合 14"/>
            <p:cNvGrpSpPr/>
            <p:nvPr/>
          </p:nvGrpSpPr>
          <p:grpSpPr>
            <a:xfrm>
              <a:off x="802840" y="290054"/>
              <a:ext cx="4061200" cy="830263"/>
              <a:chOff x="846718" y="227881"/>
              <a:chExt cx="4061200" cy="830263"/>
            </a:xfrm>
          </p:grpSpPr>
          <p:sp>
            <p:nvSpPr>
              <p:cNvPr id="9" name="文本框 6"/>
              <p:cNvSpPr txBox="1">
                <a:spLocks noChangeArrowheads="1"/>
              </p:cNvSpPr>
              <p:nvPr/>
            </p:nvSpPr>
            <p:spPr bwMode="auto">
              <a:xfrm>
                <a:off x="846718" y="352339"/>
                <a:ext cx="1177245" cy="484748"/>
              </a:xfrm>
              <a:prstGeom prst="rect">
                <a:avLst/>
              </a:prstGeom>
              <a:solidFill>
                <a:srgbClr val="513087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lIns="68580" tIns="34290" rIns="68580" bIns="3429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700" b="1" dirty="0">
                    <a:solidFill>
                      <a:srgbClr val="FF0066"/>
                    </a:solidFill>
                    <a:cs typeface="Arial" panose="020B0604020202020204" pitchFamily="34" charset="0"/>
                  </a:rPr>
                  <a:t>Step 2</a:t>
                </a:r>
                <a:endParaRPr lang="zh-CN" altLang="en-US" sz="2700" b="1" dirty="0">
                  <a:solidFill>
                    <a:srgbClr val="FF0066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20"/>
              <p:cNvSpPr txBox="1">
                <a:spLocks noChangeArrowheads="1"/>
              </p:cNvSpPr>
              <p:nvPr/>
            </p:nvSpPr>
            <p:spPr bwMode="auto">
              <a:xfrm>
                <a:off x="2177096" y="227881"/>
                <a:ext cx="2730822" cy="830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List the plots</a:t>
                </a:r>
                <a:endParaRPr lang="en-US" altLang="zh-CN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endParaRPr>
              </a:p>
              <a:p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Trace</a:t>
                </a:r>
                <a:r>
                  <a:rPr lang="zh-CN" altLang="en-US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 </a:t>
                </a:r>
                <a:r>
                  <a:rPr lang="en-US" altLang="zh-CN" sz="2400" b="1" dirty="0">
                    <a:solidFill>
                      <a:srgbClr val="FFFFFF"/>
                    </a:solidFill>
                    <a:latin typeface="方正粗黑宋简体" pitchFamily="2" charset="-122"/>
                    <a:ea typeface="方正粗黑宋简体" pitchFamily="2" charset="-122"/>
                  </a:rPr>
                  <a:t>the clues</a:t>
                </a:r>
                <a:endParaRPr lang="zh-CN" altLang="en-US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endParaRPr>
              </a:p>
            </p:txBody>
          </p:sp>
        </p:grpSp>
        <p:pic>
          <p:nvPicPr>
            <p:cNvPr id="12" name="图片 4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221465" y="242430"/>
              <a:ext cx="2857500" cy="81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8100" dir="8100000" algn="ctr" rotWithShape="0">
                <a:srgbClr val="000000">
                  <a:alpha val="39000"/>
                </a:srgbClr>
              </a:outerShdw>
            </a:effectLst>
          </p:spPr>
        </p:pic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2238600" y="211906"/>
              <a:ext cx="2730821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List the plots</a:t>
              </a:r>
              <a:endParaRPr lang="en-US" altLang="zh-CN" sz="24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  <a:p>
              <a:r>
                <a:rPr lang="en-US" altLang="zh-CN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Trace</a:t>
              </a:r>
              <a:r>
                <a:rPr lang="zh-CN" altLang="en-US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 </a:t>
              </a:r>
              <a:r>
                <a:rPr lang="en-US" altLang="zh-CN" sz="2400" b="1" dirty="0">
                  <a:solidFill>
                    <a:srgbClr val="FFFFFF"/>
                  </a:solidFill>
                  <a:latin typeface="方正粗黑宋简体" pitchFamily="2" charset="-122"/>
                  <a:ea typeface="方正粗黑宋简体" pitchFamily="2" charset="-122"/>
                </a:rPr>
                <a:t>the clues</a:t>
              </a:r>
              <a:endParaRPr lang="zh-CN" altLang="en-US" sz="2400" b="1" dirty="0">
                <a:solidFill>
                  <a:srgbClr val="FFFFFF"/>
                </a:solidFill>
                <a:latin typeface="方正粗黑宋简体" pitchFamily="2" charset="-122"/>
                <a:ea typeface="方正粗黑宋简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GENSWF_ADVANCE_TIME" val="0.00"/>
  <p:tag name="ISPRING_CUSTOM_TIMING_USED" val="0"/>
  <p:tag name="ISPRING_PLAYER_PLAYLIST_ID" val="fc44c98e9fb55df0de39baf58361d1373052d439"/>
  <p:tag name="ISPRING_SLIDE_INDENT_LEVEL" val="0"/>
</p:tagLst>
</file>

<file path=ppt/tags/tag2.xml><?xml version="1.0" encoding="utf-8"?>
<p:tagLst xmlns:p="http://schemas.openxmlformats.org/presentationml/2006/main">
  <p:tag name="KSO_WM_UNIT_TABLE_BEAUTIFY" val="smartTable{e4f4e0f9-3311-4f07-8357-ed094724136a}"/>
</p:tagLst>
</file>

<file path=ppt/tags/tag3.xml><?xml version="1.0" encoding="utf-8"?>
<p:tagLst xmlns:p="http://schemas.openxmlformats.org/presentationml/2006/main">
  <p:tag name="KSO_WM_UNIT_TABLE_BEAUTIFY" val="smartTable{347de202-16b0-4f8e-a84a-9c0eb59a8ac5}"/>
  <p:tag name="TABLE_ENDDRAG_ORIGIN_RECT" val="699*286"/>
  <p:tag name="TABLE_ENDDRAG_RECT" val="6*76*699*28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16467</Words>
  <Application>WPS 演示</Application>
  <PresentationFormat>全屏显示(16:9)</PresentationFormat>
  <Paragraphs>737</Paragraphs>
  <Slides>43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72" baseType="lpstr">
      <vt:lpstr>Arial</vt:lpstr>
      <vt:lpstr>宋体</vt:lpstr>
      <vt:lpstr>Wingdings</vt:lpstr>
      <vt:lpstr>Times New Roman</vt:lpstr>
      <vt:lpstr>宋体-简</vt:lpstr>
      <vt:lpstr>华文行楷</vt:lpstr>
      <vt:lpstr>Times New Roman</vt:lpstr>
      <vt:lpstr>微软雅黑</vt:lpstr>
      <vt:lpstr>方正幼线简体</vt:lpstr>
      <vt:lpstr>Segoe Print</vt:lpstr>
      <vt:lpstr>方正粗黑宋简体</vt:lpstr>
      <vt:lpstr>Georgia</vt:lpstr>
      <vt:lpstr>方正姚体</vt:lpstr>
      <vt:lpstr>Verdana</vt:lpstr>
      <vt:lpstr>Comic Sans MS</vt:lpstr>
      <vt:lpstr>方正幼线简体</vt:lpstr>
      <vt:lpstr>Calibri</vt:lpstr>
      <vt:lpstr>Arial Unicode MS</vt:lpstr>
      <vt:lpstr>Calibri</vt:lpstr>
      <vt:lpstr>Arial Black</vt:lpstr>
      <vt:lpstr>黑体</vt:lpstr>
      <vt:lpstr>华文楷体</vt:lpstr>
      <vt:lpstr>Impact</vt:lpstr>
      <vt:lpstr>楷体</vt:lpstr>
      <vt:lpstr>Cambria Math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How to read English novels?</vt:lpstr>
      <vt:lpstr>PowerPoint 演示文稿</vt:lpstr>
      <vt:lpstr>如何构思续写的内容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Predict the plot -1</vt:lpstr>
      <vt:lpstr>Predict the plot-2</vt:lpstr>
      <vt:lpstr>PowerPoint 演示文稿</vt:lpstr>
      <vt:lpstr>Step 6: weave the story-possible version 1</vt:lpstr>
      <vt:lpstr>Step 6: weave the story-possible version 2</vt:lpstr>
      <vt:lpstr>Step 6: weave the story-Possible version 2</vt:lpstr>
      <vt:lpstr>Step 6: weave the story-possible version 3</vt:lpstr>
      <vt:lpstr>Step 6: weave the story-possible version 3</vt:lpstr>
      <vt:lpstr>Step 6: weave the story-possible 4</vt:lpstr>
      <vt:lpstr>Step 6: weave the story-possible version 4</vt:lpstr>
      <vt:lpstr>Step 6: weave the story-Possible version 5</vt:lpstr>
      <vt:lpstr>Step 6: weave the story-possible version 5 </vt:lpstr>
      <vt:lpstr>Step 6: weave the story-possible version 6</vt:lpstr>
      <vt:lpstr>Step 6: weave the story-Possible version 6</vt:lpstr>
      <vt:lpstr>Step 6: weave the story-possible version 7</vt:lpstr>
      <vt:lpstr>Step 6: weave the story -possible version 7</vt:lpstr>
      <vt:lpstr>Step 6: weave the story -possible version 8</vt:lpstr>
      <vt:lpstr>Step 6: weave the story -possible version 8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南山有谷堆</cp:lastModifiedBy>
  <cp:revision>91</cp:revision>
  <dcterms:created xsi:type="dcterms:W3CDTF">2021-06-02T11:03:00Z</dcterms:created>
  <dcterms:modified xsi:type="dcterms:W3CDTF">2021-06-04T13:24:46Z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0CA85F495C9340448DBDD3BAE18E01A2</vt:lpwstr>
  </property>
  <property fmtid="{D5CDD505-2E9C-101B-9397-08002B2CF9AE}" pid="3" name="KSOProductBuildVer">
    <vt:lpwstr>2052-11.8.2.8506</vt:lpwstr>
  </property>
</Properties>
</file>