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3"/>
    <p:sldMasterId id="2147483658" r:id="rId4"/>
  </p:sldMasterIdLst>
  <p:notesMasterIdLst>
    <p:notesMasterId r:id="rId11"/>
  </p:notesMasterIdLst>
  <p:sldIdLst>
    <p:sldId id="1021" r:id="rId5"/>
    <p:sldId id="381" r:id="rId6"/>
    <p:sldId id="320" r:id="rId7"/>
    <p:sldId id="374" r:id="rId8"/>
    <p:sldId id="681" r:id="rId9"/>
    <p:sldId id="685" r:id="rId10"/>
    <p:sldId id="767" r:id="rId12"/>
    <p:sldId id="766" r:id="rId13"/>
    <p:sldId id="770" r:id="rId14"/>
    <p:sldId id="769" r:id="rId15"/>
    <p:sldId id="987" r:id="rId16"/>
    <p:sldId id="771" r:id="rId17"/>
    <p:sldId id="768" r:id="rId18"/>
    <p:sldId id="765" r:id="rId19"/>
    <p:sldId id="772" r:id="rId20"/>
    <p:sldId id="775" r:id="rId21"/>
    <p:sldId id="858" r:id="rId22"/>
    <p:sldId id="862" r:id="rId23"/>
    <p:sldId id="864" r:id="rId24"/>
    <p:sldId id="865" r:id="rId25"/>
    <p:sldId id="861" r:id="rId26"/>
    <p:sldId id="863" r:id="rId27"/>
    <p:sldId id="965" r:id="rId28"/>
    <p:sldId id="966" r:id="rId29"/>
    <p:sldId id="773" r:id="rId30"/>
    <p:sldId id="867" r:id="rId31"/>
    <p:sldId id="951" r:id="rId32"/>
    <p:sldId id="964" r:id="rId33"/>
    <p:sldId id="868" r:id="rId34"/>
    <p:sldId id="860" r:id="rId35"/>
    <p:sldId id="963" r:id="rId36"/>
    <p:sldId id="683" r:id="rId37"/>
    <p:sldId id="957" r:id="rId38"/>
    <p:sldId id="866" r:id="rId39"/>
    <p:sldId id="953" r:id="rId40"/>
    <p:sldId id="954" r:id="rId41"/>
    <p:sldId id="955" r:id="rId42"/>
    <p:sldId id="956" r:id="rId43"/>
    <p:sldId id="960" r:id="rId44"/>
    <p:sldId id="962" r:id="rId45"/>
    <p:sldId id="961" r:id="rId46"/>
    <p:sldId id="958" r:id="rId47"/>
    <p:sldId id="959" r:id="rId48"/>
    <p:sldId id="684"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DAD"/>
    <a:srgbClr val="765900"/>
    <a:srgbClr val="848200"/>
    <a:srgbClr val="B08500"/>
    <a:srgbClr val="8E0000"/>
    <a:srgbClr val="6C0000"/>
    <a:srgbClr val="9A0000"/>
    <a:srgbClr val="9E0000"/>
    <a:srgbClr val="B00000"/>
    <a:srgbClr val="9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0"/>
    <p:restoredTop sz="93673"/>
  </p:normalViewPr>
  <p:slideViewPr>
    <p:cSldViewPr snapToGrid="0" snapToObjects="1">
      <p:cViewPr varScale="1">
        <p:scale>
          <a:sx n="66" d="100"/>
          <a:sy n="66" d="100"/>
        </p:scale>
        <p:origin x="-822" y="-102"/>
      </p:cViewPr>
      <p:guideLst>
        <p:guide orient="horz" pos="2176"/>
        <p:guide pos="3889"/>
      </p:guideLst>
    </p:cSldViewPr>
  </p:slideViewPr>
  <p:notesTextViewPr>
    <p:cViewPr>
      <p:scale>
        <a:sx n="1" d="1"/>
        <a:sy n="1" d="1"/>
      </p:scale>
      <p:origin x="0" y="0"/>
    </p:cViewPr>
  </p:notesText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fficeplus.cn/"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endPar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Century Gothic</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不得被全部或部分的复制、传播、销售，否则将承担法律责任。</a:t>
            </a:r>
            <a:endPar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0965" indent="0">
              <a:buNone/>
              <a:defRPr sz="1350"/>
            </a:lvl5pPr>
            <a:lvl6pPr marL="1713865" indent="0">
              <a:buNone/>
              <a:defRPr sz="1350"/>
            </a:lvl6pPr>
            <a:lvl7pPr marL="2056765" indent="0">
              <a:buNone/>
              <a:defRPr sz="1350"/>
            </a:lvl7pPr>
            <a:lvl8pPr marL="2399665" indent="0">
              <a:buNone/>
              <a:defRPr sz="1350"/>
            </a:lvl8pPr>
            <a:lvl9pPr marL="2742565"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0965" indent="0">
              <a:buNone/>
              <a:defRPr sz="1350"/>
            </a:lvl5pPr>
            <a:lvl6pPr marL="1713865" indent="0">
              <a:buNone/>
              <a:defRPr sz="1350"/>
            </a:lvl6pPr>
            <a:lvl7pPr marL="2056765" indent="0">
              <a:buNone/>
              <a:defRPr sz="1350"/>
            </a:lvl7pPr>
            <a:lvl8pPr marL="2399665" indent="0">
              <a:buNone/>
              <a:defRPr sz="1350"/>
            </a:lvl8pPr>
            <a:lvl9pPr marL="2742565"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zh-CN" altLang="en-US" smtClean="0"/>
              <a:t>单击此处编辑母版文本样式</a:t>
            </a:r>
            <a:endParaRPr lang="zh-CN" altLang="en-US" smtClean="0"/>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0965" indent="0">
              <a:buNone/>
              <a:defRPr sz="1050"/>
            </a:lvl5pPr>
            <a:lvl6pPr marL="1713865" indent="0">
              <a:buNone/>
              <a:defRPr sz="1050"/>
            </a:lvl6pPr>
            <a:lvl7pPr marL="2056765" indent="0">
              <a:buNone/>
              <a:defRPr sz="1050"/>
            </a:lvl7pPr>
            <a:lvl8pPr marL="2399665" indent="0">
              <a:buNone/>
              <a:defRPr sz="1050"/>
            </a:lvl8pPr>
            <a:lvl9pPr marL="2742565" indent="0">
              <a:buNone/>
              <a:defRPr sz="1050"/>
            </a:lvl9pPr>
          </a:lstStyle>
          <a:p>
            <a:pPr lvl="0"/>
            <a:r>
              <a:rPr lang="zh-CN" altLang="en-US" smtClean="0"/>
              <a:t>单击此处编辑母版文本样式</a:t>
            </a:r>
            <a:endParaRPr lang="zh-CN" altLang="en-US" smtClean="0"/>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600"/>
            <a:r>
              <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endPar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
        <p:nvSpPr>
          <p:cNvPr id="5"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600" eaLnBrk="1" fontAlgn="auto" latinLnBrk="0" hangingPunct="1">
              <a:lnSpc>
                <a:spcPct val="100000"/>
              </a:lnSpc>
              <a:spcBef>
                <a:spcPts val="0"/>
              </a:spcBef>
              <a:spcAft>
                <a:spcPts val="0"/>
              </a:spcAft>
              <a:buClrTx/>
              <a:buSzTx/>
              <a:buFontTx/>
              <a:buNone/>
              <a:defRPr/>
            </a:pPr>
            <a:r>
              <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pitchFamily="34" charset="-122"/>
              </a:rPr>
              <a:t>点击</a:t>
            </a:r>
            <a:r>
              <a:rPr kumimoji="1" lang="en-US" altLang="zh-CN" sz="1335" b="0" i="0" u="none" strike="noStrike" kern="0" cap="none" spc="0" normalizeH="0" baseline="0" noProof="0" dirty="0">
                <a:ln>
                  <a:noFill/>
                </a:ln>
                <a:solidFill>
                  <a:srgbClr val="000000"/>
                </a:solidFill>
                <a:effectLst/>
                <a:uLnTx/>
                <a:uFillTx/>
                <a:latin typeface="Segoe UI Light" panose="020B0502040204020203" charset="0"/>
                <a:ea typeface="Segoe UI Light" panose="020B0502040204020203" charset="0"/>
                <a:cs typeface="Segoe UI Light" panose="020B0502040204020203" charset="0"/>
              </a:rPr>
              <a:t>Logo</a:t>
            </a:r>
            <a:r>
              <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pitchFamily="34" charset="-122"/>
              </a:rPr>
              <a:t>获取更多优质模板（放映模式）</a:t>
            </a:r>
            <a:endPar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pitchFamily="34" charset="-122"/>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 y="0"/>
            <a:ext cx="12263389"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673600" y="6461126"/>
            <a:ext cx="2844800" cy="320675"/>
          </a:xfrm>
          <a:prstGeom prst="rect">
            <a:avLst/>
          </a:prstGeom>
        </p:spPr>
        <p:txBody>
          <a:bodyPr/>
          <a:lstStyle>
            <a:lvl1pPr>
              <a:defRPr/>
            </a:lvl1pPr>
          </a:lstStyle>
          <a:p>
            <a:pPr>
              <a:defRPr/>
            </a:pPr>
            <a:fld id="{D10FD5F0-A3FF-4B9E-9D0B-B0B6F4526DC9}" type="slidenum">
              <a:rPr lang="zh-CN" altLang="en-US"/>
            </a:fld>
            <a:endParaRPr lang="zh-CN" altLang="en-US">
              <a:latin typeface="Arial" panose="020B0604020202020204" pitchFamily="34" charset="0"/>
            </a:endParaRP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3339" y="74593"/>
            <a:ext cx="11277600" cy="563563"/>
          </a:xfrm>
          <a:prstGeom prst="rect">
            <a:avLst/>
          </a:prstGeom>
        </p:spPr>
        <p:txBody>
          <a:bodyPr/>
          <a:lstStyle>
            <a:lvl1pPr algn="l">
              <a:defRPr>
                <a:latin typeface="黑体" panose="02010609060101010101" charset="-122"/>
                <a:ea typeface="黑体" panose="02010609060101010101" charset="-122"/>
              </a:defRPr>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24417" y="1125539"/>
            <a:ext cx="10972800" cy="5248275"/>
          </a:xfrm>
          <a:prstGeom prst="rect">
            <a:avLst/>
          </a:prstGeom>
        </p:spPr>
        <p:txBody>
          <a:bodyPr/>
          <a:lstStyle>
            <a:lvl1pPr>
              <a:buClr>
                <a:srgbClr val="660066"/>
              </a:buClr>
              <a:buFont typeface="Wingdings" panose="05000000000000000000" pitchFamily="2" charset="2"/>
              <a:buChar char="n"/>
              <a:defRPr>
                <a:solidFill>
                  <a:srgbClr val="003366"/>
                </a:solidFill>
              </a:defRPr>
            </a:lvl1pPr>
            <a:lvl2pPr>
              <a:buClr>
                <a:srgbClr val="660066"/>
              </a:buClr>
              <a:buFont typeface="Wingdings" panose="05000000000000000000" pitchFamily="2" charset="2"/>
              <a:buChar char="n"/>
              <a:defRPr b="1">
                <a:solidFill>
                  <a:srgbClr val="003366"/>
                </a:solidFill>
                <a:latin typeface="宋体" panose="02010600030101010101" pitchFamily="2" charset="-122"/>
                <a:ea typeface="宋体" panose="02010600030101010101" pitchFamily="2" charset="-122"/>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6"/>
          <p:cNvSpPr>
            <a:spLocks noGrp="1" noChangeArrowheads="1"/>
          </p:cNvSpPr>
          <p:nvPr>
            <p:ph type="sldNum" sz="quarter" idx="10"/>
          </p:nvPr>
        </p:nvSpPr>
        <p:spPr>
          <a:xfrm>
            <a:off x="4673600" y="6461126"/>
            <a:ext cx="2844800" cy="320675"/>
          </a:xfrm>
          <a:prstGeom prst="rect">
            <a:avLst/>
          </a:prstGeom>
        </p:spPr>
        <p:txBody>
          <a:bodyPr/>
          <a:lstStyle>
            <a:lvl1pPr>
              <a:defRPr/>
            </a:lvl1pPr>
          </a:lstStyle>
          <a:p>
            <a:pPr>
              <a:defRPr/>
            </a:pPr>
            <a:fld id="{BBCE1D8A-63C2-4FAF-B968-90DDCC0F6564}" type="slidenum">
              <a:rPr lang="zh-CN" altLang="en-US"/>
            </a:fld>
            <a:endParaRPr lang="zh-CN" altLang="en-US">
              <a:latin typeface="Arial" panose="020B0604020202020204" pitchFamily="34" charset="0"/>
            </a:endParaRPr>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4" name="Rectangle 5"/>
          <p:cNvSpPr>
            <a:spLocks noGrp="1" noChangeArrowheads="1"/>
          </p:cNvSpPr>
          <p:nvPr>
            <p:ph type="dt" sz="half" idx="10"/>
          </p:nvPr>
        </p:nvSpPr>
        <p:spPr>
          <a:xfrm>
            <a:off x="609600" y="6245225"/>
            <a:ext cx="2844800" cy="476250"/>
          </a:xfrm>
          <a:prstGeom prst="rect">
            <a:avLst/>
          </a:prstGeom>
        </p:spPr>
        <p:txBody>
          <a:bodyPr/>
          <a:lstStyle>
            <a:lvl1pPr eaLnBrk="1" hangingPunct="1">
              <a:buFontTx/>
              <a:buNone/>
              <a:defRPr>
                <a:latin typeface="Arial" panose="020B0604020202020204" pitchFamily="34" charset="0"/>
                <a:ea typeface="宋体" panose="02010600030101010101" pitchFamily="2" charset="-122"/>
              </a:defRPr>
            </a:lvl1pPr>
          </a:lstStyle>
          <a:p>
            <a:pPr>
              <a:defRPr/>
            </a:pPr>
            <a:endParaRPr lang="en-US" altLang="zh-CN"/>
          </a:p>
        </p:txBody>
      </p:sp>
      <p:sp>
        <p:nvSpPr>
          <p:cNvPr id="5" name="Rectangle 6"/>
          <p:cNvSpPr>
            <a:spLocks noGrp="1" noChangeArrowheads="1"/>
          </p:cNvSpPr>
          <p:nvPr>
            <p:ph type="ftr" sz="quarter" idx="11"/>
          </p:nvPr>
        </p:nvSpPr>
        <p:spPr>
          <a:xfrm>
            <a:off x="4165600" y="6245225"/>
            <a:ext cx="3860800" cy="476250"/>
          </a:xfrm>
          <a:prstGeom prst="rect">
            <a:avLst/>
          </a:prstGeom>
        </p:spPr>
        <p:txBody>
          <a:bodyPr/>
          <a:lstStyle>
            <a:lvl1pPr eaLnBrk="1" hangingPunct="1">
              <a:buFontTx/>
              <a:buNone/>
              <a:defRPr>
                <a:latin typeface="Arial" panose="020B0604020202020204" pitchFamily="34" charset="0"/>
                <a:ea typeface="宋体" panose="02010600030101010101" pitchFamily="2" charset="-122"/>
              </a:defRPr>
            </a:lvl1pPr>
          </a:lstStyle>
          <a:p>
            <a:pPr>
              <a:defRPr/>
            </a:pPr>
            <a:endParaRPr lang="en-US" altLang="zh-CN"/>
          </a:p>
        </p:txBody>
      </p:sp>
      <p:sp>
        <p:nvSpPr>
          <p:cNvPr id="6" name="Rectangle 7"/>
          <p:cNvSpPr>
            <a:spLocks noGrp="1" noChangeArrowheads="1"/>
          </p:cNvSpPr>
          <p:nvPr>
            <p:ph type="sldNum" sz="quarter" idx="12"/>
          </p:nvPr>
        </p:nvSpPr>
        <p:spPr>
          <a:xfrm>
            <a:off x="4673600" y="6461126"/>
            <a:ext cx="2844800" cy="320675"/>
          </a:xfrm>
          <a:prstGeom prst="rect">
            <a:avLst/>
          </a:prstGeom>
        </p:spPr>
        <p:txBody>
          <a:bodyPr/>
          <a:lstStyle>
            <a:lvl1pPr>
              <a:defRPr/>
            </a:lvl1pPr>
          </a:lstStyle>
          <a:p>
            <a:pPr>
              <a:defRPr/>
            </a:pPr>
            <a:fld id="{34D01FC5-92CB-4242-817D-1F88AEEA6F90}" type="slidenum">
              <a:rPr lang="en-US" altLang="zh-CN"/>
            </a:fld>
            <a:endParaRPr lang="en-US" altLang="zh-CN"/>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标题 6145"/>
          <p:cNvSpPr>
            <a:spLocks noGrp="1"/>
          </p:cNvSpPr>
          <p:nvPr>
            <p:ph type="ctrTitle"/>
          </p:nvPr>
        </p:nvSpPr>
        <p:spPr>
          <a:xfrm>
            <a:off x="912284" y="3068638"/>
            <a:ext cx="10363200" cy="1252537"/>
          </a:xfrm>
          <a:prstGeom prst="rect">
            <a:avLst/>
          </a:prstGeom>
          <a:noFill/>
          <a:ln w="9525">
            <a:noFill/>
          </a:ln>
        </p:spPr>
        <p:txBody>
          <a:bodyPr anchor="ctr"/>
          <a:lstStyle>
            <a:lvl1pPr lvl="0" algn="ctr">
              <a:buClrTx/>
              <a:buSzTx/>
              <a:buFontTx/>
              <a:defRPr sz="4000"/>
            </a:lvl1pPr>
          </a:lstStyle>
          <a:p>
            <a:pPr lvl="0"/>
            <a:r>
              <a:rPr lang="zh-CN" altLang="en-US"/>
              <a:t>单击此处编辑母版标题样式</a:t>
            </a:r>
            <a:endParaRPr lang="zh-CN" altLang="en-US"/>
          </a:p>
        </p:txBody>
      </p:sp>
      <p:sp>
        <p:nvSpPr>
          <p:cNvPr id="6147" name="副标题 6146"/>
          <p:cNvSpPr>
            <a:spLocks noGrp="1"/>
          </p:cNvSpPr>
          <p:nvPr>
            <p:ph type="subTitle" idx="1"/>
          </p:nvPr>
        </p:nvSpPr>
        <p:spPr>
          <a:xfrm>
            <a:off x="1871134" y="4437063"/>
            <a:ext cx="8534400" cy="1223962"/>
          </a:xfrm>
          <a:prstGeom prst="rect">
            <a:avLst/>
          </a:prstGeom>
          <a:noFill/>
          <a:ln w="9525">
            <a:noFill/>
          </a:ln>
        </p:spPr>
        <p:txBody>
          <a:bodyPr anchor="t"/>
          <a:lstStyle>
            <a:lvl1pPr marL="0" lvl="0" indent="0" algn="ctr">
              <a:buClrTx/>
              <a:buSzTx/>
              <a:buFont typeface="Arial" panose="020B0604020202020204" pitchFamily="34" charset="0"/>
              <a:buNone/>
              <a:defRPr sz="3000"/>
            </a:lvl1pPr>
            <a:lvl2pPr marL="457200" lvl="1" indent="0" algn="ctr">
              <a:buClrTx/>
              <a:buSzTx/>
              <a:buFont typeface="Arial" panose="020B0604020202020204" pitchFamily="34" charset="0"/>
              <a:buNone/>
              <a:defRPr sz="2000"/>
            </a:lvl2pPr>
            <a:lvl3pPr marL="914400" lvl="2" indent="0" algn="ctr">
              <a:buClrTx/>
              <a:buSzTx/>
              <a:buFont typeface="Arial" panose="020B0604020202020204" pitchFamily="34" charset="0"/>
              <a:buNone/>
              <a:defRPr sz="2000"/>
            </a:lvl3pPr>
            <a:lvl4pPr marL="1370965" lvl="3" indent="0" algn="ctr">
              <a:buClrTx/>
              <a:buSzTx/>
              <a:buFont typeface="Arial" panose="020B0604020202020204" pitchFamily="34" charset="0"/>
              <a:buNone/>
              <a:defRPr sz="2000"/>
            </a:lvl4pPr>
            <a:lvl5pPr marL="1828165" lvl="4" indent="0" algn="ctr">
              <a:buClrTx/>
              <a:buSzTx/>
              <a:buFont typeface="Arial" panose="020B0604020202020204" pitchFamily="34" charset="0"/>
              <a:buNone/>
              <a:defRPr sz="2000"/>
            </a:lvl5pPr>
          </a:lstStyle>
          <a:p>
            <a:pPr lvl="0"/>
            <a:r>
              <a:rPr lang="zh-CN" altLang="en-US"/>
              <a:t>单击此处编辑母版副标题样式</a:t>
            </a:r>
            <a:endParaRPr lang="zh-CN" altLang="en-US"/>
          </a:p>
        </p:txBody>
      </p:sp>
    </p:spTree>
  </p:cSld>
  <p:clrMapOvr>
    <a:masterClrMapping/>
  </p:clrMapOvr>
  <p:transition>
    <p:dissolve/>
  </p:transition>
  <p:hf sldNum="0" hdr="0"/>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image" Target="../media/image4.jpeg"/><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8244409" y="6240380"/>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endParaRPr lang="en-US" altLang="zh-CN" sz="100" dirty="0">
              <a:solidFill>
                <a:schemeClr val="bg1"/>
              </a:solidFill>
            </a:endParaRP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素材下载：</a:t>
            </a:r>
            <a:r>
              <a:rPr lang="en-US" altLang="zh-CN" sz="100" dirty="0">
                <a:solidFill>
                  <a:schemeClr val="bg1"/>
                </a:solidFill>
              </a:rPr>
              <a:t>www.1ppt.com/sucai/</a:t>
            </a:r>
            <a:endParaRPr lang="en-US" altLang="zh-CN" sz="100" dirty="0">
              <a:solidFill>
                <a:schemeClr val="bg1"/>
              </a:solidFill>
            </a:endParaRP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图表下载：</a:t>
            </a:r>
            <a:r>
              <a:rPr lang="en-US" altLang="zh-CN" sz="100" dirty="0">
                <a:solidFill>
                  <a:schemeClr val="bg1"/>
                </a:solidFill>
              </a:rPr>
              <a:t>www.1ppt.com/tubiao/      </a:t>
            </a:r>
            <a:endParaRPr lang="en-US" altLang="zh-CN" sz="100" dirty="0">
              <a:solidFill>
                <a:schemeClr val="bg1"/>
              </a:solidFill>
            </a:endParaRPr>
          </a:p>
          <a:p>
            <a:pPr lvl="0"/>
            <a:r>
              <a:rPr lang="zh-CN" altLang="en-US" sz="100" dirty="0">
                <a:solidFill>
                  <a:schemeClr val="bg1"/>
                </a:solidFill>
              </a:rPr>
              <a:t>优秀</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endParaRPr lang="en-US" altLang="zh-CN" sz="100" dirty="0">
              <a:solidFill>
                <a:schemeClr val="bg1"/>
              </a:solidFill>
            </a:endParaRPr>
          </a:p>
          <a:p>
            <a:pPr lvl="0"/>
            <a:r>
              <a:rPr lang="en-US" altLang="zh-CN" sz="100" dirty="0">
                <a:solidFill>
                  <a:schemeClr val="bg1"/>
                </a:solidFill>
              </a:rPr>
              <a:t>Word</a:t>
            </a:r>
            <a:r>
              <a:rPr lang="zh-CN" altLang="en-US" sz="100" dirty="0">
                <a:solidFill>
                  <a:schemeClr val="bg1"/>
                </a:solidFill>
              </a:rPr>
              <a:t>教程： </a:t>
            </a:r>
            <a:r>
              <a:rPr lang="en-US" altLang="zh-CN" sz="100" dirty="0">
                <a:solidFill>
                  <a:schemeClr val="bg1"/>
                </a:solidFill>
              </a:rPr>
              <a:t>www.1ppt.com/word/              Excel</a:t>
            </a:r>
            <a:r>
              <a:rPr lang="zh-CN" altLang="en-US" sz="100" dirty="0">
                <a:solidFill>
                  <a:schemeClr val="bg1"/>
                </a:solidFill>
              </a:rPr>
              <a:t>教程：</a:t>
            </a:r>
            <a:r>
              <a:rPr lang="en-US" altLang="zh-CN" sz="100" dirty="0">
                <a:solidFill>
                  <a:schemeClr val="bg1"/>
                </a:solidFill>
              </a:rPr>
              <a:t>www.1ppt.com/excel/  </a:t>
            </a:r>
            <a:endParaRPr lang="en-US" altLang="zh-CN" sz="100" dirty="0">
              <a:solidFill>
                <a:schemeClr val="bg1"/>
              </a:solidFill>
            </a:endParaRPr>
          </a:p>
          <a:p>
            <a:pPr lvl="0"/>
            <a:r>
              <a:rPr lang="zh-CN" altLang="en-US" sz="100" dirty="0">
                <a:solidFill>
                  <a:schemeClr val="bg1"/>
                </a:solidFill>
              </a:rPr>
              <a:t>资料下载：</a:t>
            </a:r>
            <a:r>
              <a:rPr lang="en-US" altLang="zh-CN" sz="100" dirty="0">
                <a:solidFill>
                  <a:schemeClr val="bg1"/>
                </a:solidFill>
              </a:rPr>
              <a:t>www.1ppt.com/ziliao/                PPT</a:t>
            </a:r>
            <a:r>
              <a:rPr lang="zh-CN" altLang="en-US" sz="100" dirty="0">
                <a:solidFill>
                  <a:schemeClr val="bg1"/>
                </a:solidFill>
              </a:rPr>
              <a:t>课件下载：</a:t>
            </a:r>
            <a:r>
              <a:rPr lang="en-US" altLang="zh-CN" sz="100" dirty="0">
                <a:solidFill>
                  <a:schemeClr val="bg1"/>
                </a:solidFill>
              </a:rPr>
              <a:t>www.1ppt.com/kejian/ </a:t>
            </a:r>
            <a:endParaRPr lang="en-US" altLang="zh-CN" sz="100" dirty="0">
              <a:solidFill>
                <a:schemeClr val="bg1"/>
              </a:solidFill>
            </a:endParaRPr>
          </a:p>
          <a:p>
            <a:pPr lvl="0"/>
            <a:r>
              <a:rPr lang="zh-CN" altLang="en-US" sz="100" dirty="0">
                <a:solidFill>
                  <a:schemeClr val="bg1"/>
                </a:solidFill>
              </a:rPr>
              <a:t>范文下载：</a:t>
            </a:r>
            <a:r>
              <a:rPr lang="en-US" altLang="zh-CN" sz="100" dirty="0">
                <a:solidFill>
                  <a:schemeClr val="bg1"/>
                </a:solidFill>
              </a:rPr>
              <a:t>www.1ppt.com/fanwen/             </a:t>
            </a:r>
            <a:r>
              <a:rPr lang="zh-CN" altLang="en-US" sz="100" dirty="0">
                <a:solidFill>
                  <a:schemeClr val="bg1"/>
                </a:solidFill>
              </a:rPr>
              <a:t>试卷下载：</a:t>
            </a:r>
            <a:r>
              <a:rPr lang="en-US" altLang="zh-CN" sz="100" dirty="0">
                <a:solidFill>
                  <a:schemeClr val="bg1"/>
                </a:solidFill>
              </a:rPr>
              <a:t>www.1ppt.com/shiti/  </a:t>
            </a:r>
            <a:endParaRPr lang="en-US" altLang="zh-CN" sz="100" dirty="0">
              <a:solidFill>
                <a:schemeClr val="bg1"/>
              </a:solidFill>
            </a:endParaRPr>
          </a:p>
          <a:p>
            <a:pPr lvl="0"/>
            <a:r>
              <a:rPr lang="zh-CN" altLang="en-US" sz="100" dirty="0">
                <a:solidFill>
                  <a:schemeClr val="bg1"/>
                </a:solidFill>
              </a:rPr>
              <a:t>教案下载：</a:t>
            </a:r>
            <a:r>
              <a:rPr lang="en-US" altLang="zh-CN" sz="100" dirty="0">
                <a:solidFill>
                  <a:schemeClr val="bg1"/>
                </a:solidFill>
              </a:rPr>
              <a:t>www.1ppt.com/jiaoan/        PPT</a:t>
            </a:r>
            <a:r>
              <a:rPr lang="zh-CN" altLang="en-US" sz="100" dirty="0">
                <a:solidFill>
                  <a:schemeClr val="bg1"/>
                </a:solidFill>
              </a:rPr>
              <a:t>论坛：</a:t>
            </a:r>
            <a:r>
              <a:rPr lang="en-US" altLang="zh-CN" sz="100" dirty="0">
                <a:solidFill>
                  <a:schemeClr val="bg1"/>
                </a:solidFill>
              </a:rPr>
              <a:t>www.1ppt.cn</a:t>
            </a:r>
            <a:endParaRPr lang="en-US" altLang="zh-CN" sz="100" dirty="0">
              <a:solidFill>
                <a:schemeClr val="bg1"/>
              </a:solidFill>
            </a:endParaRPr>
          </a:p>
          <a:p>
            <a:pPr lvl="0"/>
            <a:r>
              <a:rPr lang="en-US" altLang="zh-CN" sz="100" dirty="0">
                <a:solidFill>
                  <a:schemeClr val="bg1"/>
                </a:solidFill>
              </a:rPr>
              <a:t> </a:t>
            </a:r>
            <a:endParaRPr lang="zh-CN" altLang="en-US" sz="100" dirty="0">
              <a:solidFill>
                <a:schemeClr val="bg1"/>
              </a:solidFill>
            </a:endParaRPr>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5122" name="标题 512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5123" name="文本占位符 5122"/>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dissolve/>
  </p:transition>
  <p:hf sldNum="0" hdr="0"/>
  <p:txStyles>
    <p:titleStyle>
      <a:lvl1pPr marL="0" lvl="0" indent="0" algn="l" defTabSz="914400" eaLnBrk="0" fontAlgn="base" latinLnBrk="0" hangingPunct="0">
        <a:lnSpc>
          <a:spcPct val="100000"/>
        </a:lnSpc>
        <a:spcBef>
          <a:spcPct val="0"/>
        </a:spcBef>
        <a:spcAft>
          <a:spcPct val="0"/>
        </a:spcAft>
        <a:buNone/>
        <a:defRPr sz="3200" b="1"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40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1800" u="none" kern="1200" baseline="0">
          <a:solidFill>
            <a:schemeClr val="tx1"/>
          </a:solidFill>
          <a:latin typeface="+mn-lt"/>
          <a:ea typeface="+mn-ea"/>
          <a:cs typeface="+mn-cs"/>
        </a:defRPr>
      </a:lvl3pPr>
      <a:lvl4pPr marL="1599565" lvl="3" indent="-228600" algn="l" defTabSz="914400" eaLnBrk="0" fontAlgn="base" latinLnBrk="0" hangingPunct="0">
        <a:lnSpc>
          <a:spcPct val="100000"/>
        </a:lnSpc>
        <a:spcBef>
          <a:spcPct val="20000"/>
        </a:spcBef>
        <a:spcAft>
          <a:spcPct val="0"/>
        </a:spcAft>
        <a:buFont typeface="Arial" panose="020B0604020202020204" pitchFamily="34" charset="0"/>
        <a:buChar char="–"/>
        <a:defRPr sz="1600" u="none" kern="1200" baseline="0">
          <a:solidFill>
            <a:schemeClr val="tx1"/>
          </a:solidFill>
          <a:latin typeface="+mn-lt"/>
          <a:ea typeface="+mn-ea"/>
          <a:cs typeface="+mn-cs"/>
        </a:defRPr>
      </a:lvl4pPr>
      <a:lvl5pPr marL="2056765" lvl="4" indent="-228600" algn="l" defTabSz="914400" eaLnBrk="0" fontAlgn="base" latinLnBrk="0" hangingPunct="0">
        <a:lnSpc>
          <a:spcPct val="100000"/>
        </a:lnSpc>
        <a:spcBef>
          <a:spcPct val="20000"/>
        </a:spcBef>
        <a:spcAft>
          <a:spcPct val="0"/>
        </a:spcAft>
        <a:buFont typeface="Arial" panose="020B0604020202020204" pitchFamily="34" charset="0"/>
        <a:buChar char="»"/>
        <a:defRPr sz="1600" u="none" kern="1200" baseline="0">
          <a:solidFill>
            <a:schemeClr val="tx1"/>
          </a:solidFill>
          <a:latin typeface="+mn-lt"/>
          <a:ea typeface="+mn-ea"/>
          <a:cs typeface="+mn-cs"/>
        </a:defRPr>
      </a:lvl5pPr>
      <a:lvl6pPr marL="2513965" lvl="5" indent="-228600" algn="l" defTabSz="914400" eaLnBrk="0" fontAlgn="base" latinLnBrk="0" hangingPunct="0">
        <a:lnSpc>
          <a:spcPct val="100000"/>
        </a:lnSpc>
        <a:spcBef>
          <a:spcPct val="20000"/>
        </a:spcBef>
        <a:spcAft>
          <a:spcPct val="0"/>
        </a:spcAft>
        <a:buFont typeface="Arial" panose="020B0604020202020204" pitchFamily="34" charset="0"/>
        <a:buChar char="»"/>
        <a:defRPr sz="1600" u="none" kern="1200" baseline="0">
          <a:solidFill>
            <a:schemeClr val="tx1"/>
          </a:solidFill>
          <a:latin typeface="+mn-lt"/>
          <a:ea typeface="+mn-ea"/>
          <a:cs typeface="+mn-cs"/>
        </a:defRPr>
      </a:lvl6pPr>
      <a:lvl7pPr marL="2971165" lvl="6" indent="-228600" algn="l" defTabSz="914400" eaLnBrk="0" fontAlgn="base" latinLnBrk="0" hangingPunct="0">
        <a:lnSpc>
          <a:spcPct val="100000"/>
        </a:lnSpc>
        <a:spcBef>
          <a:spcPct val="20000"/>
        </a:spcBef>
        <a:spcAft>
          <a:spcPct val="0"/>
        </a:spcAft>
        <a:buFont typeface="Arial" panose="020B0604020202020204" pitchFamily="34" charset="0"/>
        <a:buChar char="»"/>
        <a:defRPr sz="1600" u="none" kern="1200" baseline="0">
          <a:solidFill>
            <a:schemeClr val="tx1"/>
          </a:solidFill>
          <a:latin typeface="+mn-lt"/>
          <a:ea typeface="+mn-ea"/>
          <a:cs typeface="+mn-cs"/>
        </a:defRPr>
      </a:lvl7pPr>
      <a:lvl8pPr marL="3428365" lvl="7" indent="-228600" algn="l" defTabSz="914400" eaLnBrk="0" fontAlgn="base" latinLnBrk="0" hangingPunct="0">
        <a:lnSpc>
          <a:spcPct val="100000"/>
        </a:lnSpc>
        <a:spcBef>
          <a:spcPct val="20000"/>
        </a:spcBef>
        <a:spcAft>
          <a:spcPct val="0"/>
        </a:spcAft>
        <a:buFont typeface="Arial" panose="020B0604020202020204" pitchFamily="34" charset="0"/>
        <a:buChar char="»"/>
        <a:defRPr sz="1600" u="none" kern="1200" baseline="0">
          <a:solidFill>
            <a:schemeClr val="tx1"/>
          </a:solidFill>
          <a:latin typeface="+mn-lt"/>
          <a:ea typeface="+mn-ea"/>
          <a:cs typeface="+mn-cs"/>
        </a:defRPr>
      </a:lvl8pPr>
      <a:lvl9pPr marL="3884930" lvl="8" indent="-228600" algn="l" defTabSz="914400" eaLnBrk="0" fontAlgn="base" latinLnBrk="0" hangingPunct="0">
        <a:lnSpc>
          <a:spcPct val="100000"/>
        </a:lnSpc>
        <a:spcBef>
          <a:spcPct val="20000"/>
        </a:spcBef>
        <a:spcAft>
          <a:spcPct val="0"/>
        </a:spcAft>
        <a:buFont typeface="Arial" panose="020B0604020202020204" pitchFamily="34" charset="0"/>
        <a:buChar char="»"/>
        <a:defRPr sz="16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Black" panose="020B0A0402010202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Black" panose="020B0A04020102020204" charset="0"/>
          <a:ea typeface="宋体" panose="02010600030101010101" pitchFamily="2" charset="-122"/>
          <a:cs typeface="+mn-cs"/>
        </a:defRPr>
      </a:lvl3pPr>
      <a:lvl4pPr marL="1370965" lvl="3"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Black" panose="020B0A04020102020204" charset="0"/>
          <a:ea typeface="宋体" panose="02010600030101010101" pitchFamily="2" charset="-122"/>
          <a:cs typeface="+mn-cs"/>
        </a:defRPr>
      </a:lvl4pPr>
      <a:lvl5pPr marL="1828165" lvl="4"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Black" panose="020B0A04020102020204" charset="0"/>
          <a:ea typeface="宋体" panose="02010600030101010101" pitchFamily="2" charset="-122"/>
          <a:cs typeface="+mn-cs"/>
        </a:defRPr>
      </a:lvl5pPr>
      <a:lvl6pPr marL="2285365" lvl="5"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Black" panose="020B0A04020102020204" charset="0"/>
          <a:ea typeface="宋体" panose="02010600030101010101" pitchFamily="2" charset="-122"/>
          <a:cs typeface="+mn-cs"/>
        </a:defRPr>
      </a:lvl6pPr>
      <a:lvl7pPr marL="2742565" lvl="6"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Black" panose="020B0A04020102020204" charset="0"/>
          <a:ea typeface="宋体" panose="02010600030101010101" pitchFamily="2" charset="-122"/>
          <a:cs typeface="+mn-cs"/>
        </a:defRPr>
      </a:lvl7pPr>
      <a:lvl8pPr marL="3199765" lvl="7"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Black" panose="020B0A04020102020204" charset="0"/>
          <a:ea typeface="宋体" panose="02010600030101010101" pitchFamily="2" charset="-122"/>
          <a:cs typeface="+mn-cs"/>
        </a:defRPr>
      </a:lvl8pPr>
      <a:lvl9pPr marL="3656965" lvl="8"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Black" panose="020B0A0402010202020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image" Target="../media/image15.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4523105"/>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Jeff </a:t>
            </a:r>
            <a:r>
              <a:rPr lang="en-US" altLang="zh-CN" b="1">
                <a:latin typeface="Times New Roman" panose="02020603050405020304" charset="0"/>
                <a:cs typeface="Times New Roman" panose="02020603050405020304" charset="0"/>
              </a:rPr>
              <a:t>t</a:t>
            </a:r>
            <a:r>
              <a:rPr lang="zh-CN" altLang="en-US" b="1">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graphicFrame>
        <p:nvGraphicFramePr>
          <p:cNvPr id="3" name="表格 2"/>
          <p:cNvGraphicFramePr/>
          <p:nvPr>
            <p:custDataLst>
              <p:tags r:id="rId1"/>
            </p:custDataLst>
          </p:nvPr>
        </p:nvGraphicFramePr>
        <p:xfrm>
          <a:off x="270510" y="5215255"/>
          <a:ext cx="11657965" cy="1256665"/>
        </p:xfrm>
        <a:graphic>
          <a:graphicData uri="http://schemas.openxmlformats.org/drawingml/2006/table">
            <a:tbl>
              <a:tblPr firstRow="1" bandRow="1">
                <a:tableStyleId>{5C22544A-7EE6-4342-B048-85BDC9FD1C3A}</a:tableStyleId>
              </a:tblPr>
              <a:tblGrid>
                <a:gridCol w="2873375"/>
                <a:gridCol w="7301865"/>
                <a:gridCol w="1482725"/>
              </a:tblGrid>
              <a:tr h="451485">
                <a:tc rowSpan="3">
                  <a:txBody>
                    <a:bodyPr/>
                    <a:p>
                      <a:pPr>
                        <a:buNone/>
                      </a:pPr>
                      <a:endParaRPr lang="zh-CN" altLang="en-US"/>
                    </a:p>
                  </a:txBody>
                  <a:tcPr>
                    <a:solidFill>
                      <a:schemeClr val="accent6">
                        <a:lumMod val="20000"/>
                        <a:lumOff val="80000"/>
                      </a:schemeClr>
                    </a:solidFill>
                  </a:tcPr>
                </a:tc>
                <a:tc>
                  <a:txBody>
                    <a:bodyPr/>
                    <a:p>
                      <a:pPr>
                        <a:buNone/>
                      </a:pPr>
                      <a:r>
                        <a:rPr lang="en-US" altLang="zh-CN">
                          <a:solidFill>
                            <a:schemeClr val="tx1"/>
                          </a:solidFill>
                        </a:rPr>
                        <a:t>There was nothing to it. Jenna and Jeff knew exactly what to do.</a:t>
                      </a:r>
                      <a:endParaRPr lang="en-US" altLang="zh-CN">
                        <a:solidFill>
                          <a:schemeClr val="tx1"/>
                        </a:solidFill>
                      </a:endParaRPr>
                    </a:p>
                  </a:txBody>
                  <a:tcPr>
                    <a:solidFill>
                      <a:schemeClr val="accent6">
                        <a:lumMod val="20000"/>
                        <a:lumOff val="80000"/>
                      </a:schemeClr>
                    </a:solidFill>
                  </a:tcPr>
                </a:tc>
                <a:tc>
                  <a:txBody>
                    <a:bodyPr/>
                    <a:p>
                      <a:pPr algn="ctr">
                        <a:buNone/>
                      </a:pPr>
                      <a:r>
                        <a:rPr lang="en-US" altLang="zh-CN">
                          <a:solidFill>
                            <a:schemeClr val="tx1"/>
                          </a:solidFill>
                        </a:rPr>
                        <a:t> suspense</a:t>
                      </a:r>
                      <a:endParaRPr lang="en-US" altLang="zh-CN">
                        <a:solidFill>
                          <a:schemeClr val="tx1"/>
                        </a:solidFill>
                      </a:endParaRPr>
                    </a:p>
                  </a:txBody>
                  <a:tcPr>
                    <a:solidFill>
                      <a:schemeClr val="accent6">
                        <a:lumMod val="20000"/>
                        <a:lumOff val="80000"/>
                      </a:schemeClr>
                    </a:solidFill>
                  </a:tcPr>
                </a:tc>
              </a:tr>
              <a:tr h="374650">
                <a:tc vMerge="1">
                  <a:tcPr>
                    <a:solidFill>
                      <a:schemeClr val="accent6">
                        <a:lumMod val="20000"/>
                        <a:lumOff val="80000"/>
                      </a:schemeClr>
                    </a:solidFill>
                  </a:tcPr>
                </a:tc>
                <a:tc>
                  <a:txBody>
                    <a:bodyPr/>
                    <a:p>
                      <a:pPr>
                        <a:buNone/>
                      </a:pPr>
                      <a:r>
                        <a:rPr lang="en-US" altLang="zh-CN" b="1"/>
                        <a:t> the bread turned black </a:t>
                      </a:r>
                      <a:endParaRPr lang="en-US" altLang="zh-CN" b="1"/>
                    </a:p>
                  </a:txBody>
                  <a:tcPr>
                    <a:solidFill>
                      <a:schemeClr val="accent6">
                        <a:lumMod val="20000"/>
                        <a:lumOff val="80000"/>
                      </a:schemeClr>
                    </a:solidFill>
                  </a:tcPr>
                </a:tc>
                <a:tc>
                  <a:txBody>
                    <a:bodyPr/>
                    <a:p>
                      <a:pPr algn="ctr">
                        <a:buNone/>
                      </a:pPr>
                      <a:r>
                        <a:rPr lang="en-US" altLang="zh-CN" b="1"/>
                        <a:t>conflict</a:t>
                      </a:r>
                      <a:endParaRPr lang="en-US" altLang="zh-CN" b="1"/>
                    </a:p>
                  </a:txBody>
                  <a:tcPr>
                    <a:solidFill>
                      <a:schemeClr val="accent6">
                        <a:lumMod val="20000"/>
                        <a:lumOff val="80000"/>
                      </a:schemeClr>
                    </a:solidFill>
                  </a:tcPr>
                </a:tc>
              </a:tr>
              <a:tr h="430530">
                <a:tc vMerge="1">
                  <a:tcPr>
                    <a:solidFill>
                      <a:schemeClr val="accent6">
                        <a:lumMod val="20000"/>
                        <a:lumOff val="80000"/>
                      </a:schemeClr>
                    </a:solidFill>
                  </a:tcPr>
                </a:tc>
                <a:tc>
                  <a:txBody>
                    <a:bodyPr/>
                    <a:p>
                      <a:pPr>
                        <a:buNone/>
                      </a:pPr>
                      <a:r>
                        <a:rPr lang="zh-CN" altLang="en-US" b="1"/>
                        <a:t>the porridge boiled over and put out the fire.</a:t>
                      </a:r>
                      <a:r>
                        <a:rPr lang="en-US" altLang="zh-CN" b="1"/>
                        <a:t> </a:t>
                      </a:r>
                      <a:r>
                        <a:rPr lang="zh-CN" altLang="en-US" b="1"/>
                        <a:t>touched the hot burner </a:t>
                      </a:r>
                      <a:endParaRPr lang="zh-CN" altLang="en-US" b="1"/>
                    </a:p>
                  </a:txBody>
                  <a:tcPr>
                    <a:solidFill>
                      <a:schemeClr val="accent6">
                        <a:lumMod val="20000"/>
                        <a:lumOff val="80000"/>
                      </a:schemeClr>
                    </a:solidFill>
                  </a:tcPr>
                </a:tc>
                <a:tc>
                  <a:txBody>
                    <a:bodyPr/>
                    <a:p>
                      <a:pPr algn="ctr">
                        <a:buClrTx/>
                        <a:buSzTx/>
                        <a:buNone/>
                      </a:pPr>
                      <a:r>
                        <a:rPr lang="en-US" altLang="zh-CN" b="1"/>
                        <a:t>conflict</a:t>
                      </a:r>
                      <a:endParaRPr lang="en-US" altLang="zh-CN" b="1"/>
                    </a:p>
                  </a:txBody>
                  <a:tcPr>
                    <a:solidFill>
                      <a:schemeClr val="accent6">
                        <a:lumMod val="20000"/>
                        <a:lumOff val="80000"/>
                      </a:schemeClr>
                    </a:solidFill>
                  </a:tcPr>
                </a:tc>
              </a:tr>
            </a:tbl>
          </a:graphicData>
        </a:graphic>
      </p:graphicFrame>
      <p:sp>
        <p:nvSpPr>
          <p:cNvPr id="21" name="矩形 7"/>
          <p:cNvSpPr>
            <a:spLocks noChangeArrowheads="1"/>
          </p:cNvSpPr>
          <p:nvPr/>
        </p:nvSpPr>
        <p:spPr bwMode="auto">
          <a:xfrm>
            <a:off x="671195" y="5398135"/>
            <a:ext cx="2131695" cy="890905"/>
          </a:xfrm>
          <a:prstGeom prst="rect">
            <a:avLst/>
          </a:prstGeom>
          <a:solidFill>
            <a:schemeClr val="accent1">
              <a:lumMod val="75000"/>
            </a:schemeClr>
          </a:solidFill>
          <a:ln>
            <a:noFill/>
          </a:ln>
        </p:spPr>
        <p:txBody>
          <a:bodyPr wrap="square" anchor="ctr" anchorCtr="0">
            <a:spAutoFit/>
          </a:bodyPr>
          <a:p>
            <a:pPr algn="ctr" defTabSz="609600">
              <a:lnSpc>
                <a:spcPct val="130000"/>
              </a:lnSpc>
            </a:pPr>
            <a:r>
              <a:rPr lang="zh-CN" altLang="en-US" sz="2400" b="1" dirty="0">
                <a:solidFill>
                  <a:srgbClr val="FFFFFF"/>
                </a:solidFill>
                <a:ea typeface="微软雅黑" panose="020B0503020204020204" pitchFamily="34" charset="-122"/>
              </a:rPr>
              <a:t>冲突和悬念</a:t>
            </a:r>
            <a:endParaRPr lang="zh-CN" altLang="en-US" sz="2400" b="1" dirty="0">
              <a:solidFill>
                <a:srgbClr val="FFFFFF"/>
              </a:solidFill>
              <a:ea typeface="微软雅黑" panose="020B0503020204020204" pitchFamily="34" charset="-122"/>
            </a:endParaRPr>
          </a:p>
          <a:p>
            <a:pPr algn="ctr" defTabSz="609600">
              <a:lnSpc>
                <a:spcPct val="130000"/>
              </a:lnSpc>
            </a:pP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conflict</a:t>
            </a:r>
            <a:r>
              <a:rPr lang="en-US" altLang="zh-CN" sz="1600" b="1" dirty="0">
                <a:solidFill>
                  <a:srgbClr val="FFFFFF"/>
                </a:solidFill>
                <a:ea typeface="微软雅黑" panose="020B0503020204020204" pitchFamily="34" charset="-122"/>
              </a:rPr>
              <a:t> and suspense </a:t>
            </a:r>
            <a:endParaRPr lang="en-US" altLang="zh-CN" sz="1600" b="1" dirty="0">
              <a:solidFill>
                <a:srgbClr val="FFFFFF"/>
              </a:solidFill>
              <a:ea typeface="微软雅黑" panose="020B0503020204020204" pitchFamily="34" charset="-122"/>
            </a:endParaRPr>
          </a:p>
        </p:txBody>
      </p:sp>
      <p:sp>
        <p:nvSpPr>
          <p:cNvPr id="6" name="矩形 7"/>
          <p:cNvSpPr>
            <a:spLocks noChangeArrowheads="1"/>
          </p:cNvSpPr>
          <p:nvPr/>
        </p:nvSpPr>
        <p:spPr bwMode="auto">
          <a:xfrm>
            <a:off x="9912350" y="3700780"/>
            <a:ext cx="188658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8" name="矩形 7"/>
          <p:cNvSpPr>
            <a:spLocks noChangeArrowheads="1"/>
          </p:cNvSpPr>
          <p:nvPr/>
        </p:nvSpPr>
        <p:spPr bwMode="auto">
          <a:xfrm>
            <a:off x="2983230" y="4512310"/>
            <a:ext cx="641604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9" name="矩形 7"/>
          <p:cNvSpPr>
            <a:spLocks noChangeArrowheads="1"/>
          </p:cNvSpPr>
          <p:nvPr/>
        </p:nvSpPr>
        <p:spPr bwMode="auto">
          <a:xfrm>
            <a:off x="671195" y="4241800"/>
            <a:ext cx="122428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0" name="矩形 7"/>
          <p:cNvSpPr>
            <a:spLocks noChangeArrowheads="1"/>
          </p:cNvSpPr>
          <p:nvPr/>
        </p:nvSpPr>
        <p:spPr bwMode="auto">
          <a:xfrm>
            <a:off x="288290" y="3971290"/>
            <a:ext cx="235966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1" name="矩形 7"/>
          <p:cNvSpPr>
            <a:spLocks noChangeArrowheads="1"/>
          </p:cNvSpPr>
          <p:nvPr/>
        </p:nvSpPr>
        <p:spPr bwMode="auto">
          <a:xfrm>
            <a:off x="2983230" y="4865370"/>
            <a:ext cx="5379720"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2" name="矩形 7"/>
          <p:cNvSpPr>
            <a:spLocks noChangeArrowheads="1"/>
          </p:cNvSpPr>
          <p:nvPr/>
        </p:nvSpPr>
        <p:spPr bwMode="auto">
          <a:xfrm>
            <a:off x="288290" y="4767898"/>
            <a:ext cx="1654810"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3" name="矩形 7"/>
          <p:cNvSpPr>
            <a:spLocks noChangeArrowheads="1"/>
          </p:cNvSpPr>
          <p:nvPr/>
        </p:nvSpPr>
        <p:spPr bwMode="auto">
          <a:xfrm>
            <a:off x="5657850" y="3137535"/>
            <a:ext cx="3723005"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4" name="文本框 13"/>
          <p:cNvSpPr txBox="1"/>
          <p:nvPr/>
        </p:nvSpPr>
        <p:spPr>
          <a:xfrm>
            <a:off x="270510" y="90805"/>
            <a:ext cx="525399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Read and analyze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the material</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15" name="矩形 7"/>
          <p:cNvSpPr>
            <a:spLocks noChangeArrowheads="1"/>
          </p:cNvSpPr>
          <p:nvPr/>
        </p:nvSpPr>
        <p:spPr bwMode="auto">
          <a:xfrm>
            <a:off x="6595110" y="1527810"/>
            <a:ext cx="5203825"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6" name="矩形 7"/>
          <p:cNvSpPr>
            <a:spLocks noChangeArrowheads="1"/>
          </p:cNvSpPr>
          <p:nvPr/>
        </p:nvSpPr>
        <p:spPr bwMode="auto">
          <a:xfrm>
            <a:off x="298450" y="1798320"/>
            <a:ext cx="1160780"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8" name="矩形 7"/>
          <p:cNvSpPr>
            <a:spLocks noChangeArrowheads="1"/>
          </p:cNvSpPr>
          <p:nvPr/>
        </p:nvSpPr>
        <p:spPr bwMode="auto">
          <a:xfrm>
            <a:off x="8055610" y="2824480"/>
            <a:ext cx="3165475"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cxnSp>
        <p:nvCxnSpPr>
          <p:cNvPr id="20" name="直接箭头连接符 19"/>
          <p:cNvCxnSpPr/>
          <p:nvPr/>
        </p:nvCxnSpPr>
        <p:spPr>
          <a:xfrm>
            <a:off x="9271635" y="1826895"/>
            <a:ext cx="416560" cy="9975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ppt_y</p:attrName>
                                        </p:attrNameLst>
                                      </p:cBhvr>
                                      <p:tavLst>
                                        <p:tav tm="0">
                                          <p:val>
                                            <p:strVal val="#ppt_y+#ppt_h*1.125000"/>
                                          </p:val>
                                        </p:tav>
                                        <p:tav tm="100000">
                                          <p:val>
                                            <p:strVal val="#ppt_y"/>
                                          </p:val>
                                        </p:tav>
                                      </p:tavLst>
                                    </p:anim>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ppt_y</p:attrName>
                                        </p:attrNameLst>
                                      </p:cBhvr>
                                      <p:tavLst>
                                        <p:tav tm="0">
                                          <p:val>
                                            <p:strVal val="#ppt_y+#ppt_h*1.125000"/>
                                          </p:val>
                                        </p:tav>
                                        <p:tav tm="100000">
                                          <p:val>
                                            <p:strVal val="#ppt_y"/>
                                          </p:val>
                                        </p:tav>
                                      </p:tavLst>
                                    </p:anim>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up)">
                                      <p:cBhvr>
                                        <p:cTn id="41" dur="500"/>
                                        <p:tgtEl>
                                          <p:spTgt spid="6"/>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up)">
                                      <p:cBhvr>
                                        <p:cTn id="45" dur="500"/>
                                        <p:tgtEl>
                                          <p:spTgt spid="1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ppt_y</p:attrName>
                                        </p:attrNameLst>
                                      </p:cBhvr>
                                      <p:tavLst>
                                        <p:tav tm="0">
                                          <p:val>
                                            <p:strVal val="#ppt_y+#ppt_h*1.125000"/>
                                          </p:val>
                                        </p:tav>
                                        <p:tav tm="100000">
                                          <p:val>
                                            <p:strVal val="#ppt_y"/>
                                          </p:val>
                                        </p:tav>
                                      </p:tavLst>
                                    </p:anim>
                                    <p:animEffect transition="in" filter="wipe(up)">
                                      <p:cBhvr>
                                        <p:cTn id="49" dur="500"/>
                                        <p:tgtEl>
                                          <p:spTgt spid="9"/>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p:tgtEl>
                                          <p:spTgt spid="8"/>
                                        </p:tgtEl>
                                        <p:attrNameLst>
                                          <p:attrName>ppt_y</p:attrName>
                                        </p:attrNameLst>
                                      </p:cBhvr>
                                      <p:tavLst>
                                        <p:tav tm="0">
                                          <p:val>
                                            <p:strVal val="#ppt_y+#ppt_h*1.125000"/>
                                          </p:val>
                                        </p:tav>
                                        <p:tav tm="100000">
                                          <p:val>
                                            <p:strVal val="#ppt_y"/>
                                          </p:val>
                                        </p:tav>
                                      </p:tavLst>
                                    </p:anim>
                                    <p:animEffect transition="in" filter="wipe(up)">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8" grpId="0" animBg="1"/>
      <p:bldP spid="18" grpId="1" animBg="1"/>
      <p:bldP spid="13" grpId="0" animBg="1"/>
      <p:bldP spid="13" grpId="1" animBg="1"/>
      <p:bldP spid="12" grpId="0" animBg="1"/>
      <p:bldP spid="12" grpId="1" animBg="1"/>
      <p:bldP spid="11" grpId="0" animBg="1"/>
      <p:bldP spid="11" grpId="1" animBg="1"/>
      <p:bldP spid="6" grpId="0" animBg="1"/>
      <p:bldP spid="6" grpId="1" animBg="1"/>
      <p:bldP spid="10" grpId="0" animBg="1"/>
      <p:bldP spid="10" grpId="1" animBg="1"/>
      <p:bldP spid="9" grpId="0" animBg="1"/>
      <p:bldP spid="9"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700405" y="73025"/>
            <a:ext cx="716915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叙事元素和结构</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Narrative elements and structure</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等腰三角形 4"/>
          <p:cNvSpPr/>
          <p:nvPr/>
        </p:nvSpPr>
        <p:spPr>
          <a:xfrm rot="4395262" flipH="1">
            <a:off x="4527550" y="4514850"/>
            <a:ext cx="1475740" cy="1899285"/>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7030A0"/>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6" name="等腰三角形 4"/>
          <p:cNvSpPr/>
          <p:nvPr/>
        </p:nvSpPr>
        <p:spPr>
          <a:xfrm rot="11835260" flipH="1">
            <a:off x="3669665" y="1196975"/>
            <a:ext cx="1560195" cy="1969135"/>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B08500"/>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7" name="等腰三角形 4"/>
          <p:cNvSpPr/>
          <p:nvPr/>
        </p:nvSpPr>
        <p:spPr>
          <a:xfrm rot="18735261" flipV="1">
            <a:off x="3152775" y="3096260"/>
            <a:ext cx="1602740" cy="1899285"/>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chemeClr val="accent1">
              <a:lumMod val="75000"/>
            </a:schemeClr>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8" name="等腰三角形 4"/>
          <p:cNvSpPr/>
          <p:nvPr/>
        </p:nvSpPr>
        <p:spPr>
          <a:xfrm rot="15224738" flipH="1">
            <a:off x="5692775" y="614680"/>
            <a:ext cx="1606550" cy="2087880"/>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FF5100"/>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9" name="等腰三角形 4"/>
          <p:cNvSpPr/>
          <p:nvPr/>
        </p:nvSpPr>
        <p:spPr>
          <a:xfrm rot="18644738" flipH="1">
            <a:off x="7116449" y="2115501"/>
            <a:ext cx="1606568" cy="1899171"/>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848200"/>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10" name="等腰三角形 4"/>
          <p:cNvSpPr/>
          <p:nvPr/>
        </p:nvSpPr>
        <p:spPr>
          <a:xfrm rot="1004738" flipH="1">
            <a:off x="6509524" y="4038508"/>
            <a:ext cx="1606569" cy="1899171"/>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0092E8"/>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11" name="矩形 10"/>
          <p:cNvSpPr>
            <a:spLocks noChangeArrowheads="1"/>
          </p:cNvSpPr>
          <p:nvPr/>
        </p:nvSpPr>
        <p:spPr bwMode="auto">
          <a:xfrm>
            <a:off x="2068195" y="5447665"/>
            <a:ext cx="2230120" cy="570865"/>
          </a:xfrm>
          <a:prstGeom prst="rect">
            <a:avLst/>
          </a:prstGeom>
          <a:solidFill>
            <a:srgbClr val="7030A0"/>
          </a:solidFill>
          <a:ln>
            <a:noFill/>
          </a:ln>
        </p:spPr>
        <p:txBody>
          <a:bodyPr wrap="square">
            <a:spAutoFit/>
          </a:bodyPr>
          <a:lstStyle/>
          <a:p>
            <a:pPr algn="ctr" defTabSz="609600" fontAlgn="base">
              <a:lnSpc>
                <a:spcPct val="130000"/>
              </a:lnSpc>
              <a:buFont typeface="Arial" panose="020B0604020202020204" pitchFamily="34" charset="0"/>
            </a:pPr>
            <a:r>
              <a:rPr lang="zh-CN" altLang="en-US" sz="2400" b="1" dirty="0">
                <a:solidFill>
                  <a:srgbClr val="FFFFFF"/>
                </a:solidFill>
                <a:ea typeface="微软雅黑" panose="020B0503020204020204" pitchFamily="34" charset="-122"/>
                <a:sym typeface="+mn-ea"/>
              </a:rPr>
              <a:t>首尾呼应</a:t>
            </a:r>
            <a:r>
              <a:rPr lang="zh-CN" altLang="en-US" sz="1600" b="1" dirty="0">
                <a:solidFill>
                  <a:srgbClr val="FFFFFF"/>
                </a:solidFill>
                <a:ea typeface="微软雅黑" panose="020B0503020204020204" pitchFamily="34" charset="-122"/>
                <a:sym typeface="+mn-ea"/>
              </a:rPr>
              <a:t>inclusio</a:t>
            </a:r>
            <a:endParaRPr lang="zh-CN" altLang="en-US" sz="1600" b="1" dirty="0">
              <a:solidFill>
                <a:srgbClr val="FFFFFF"/>
              </a:solidFill>
              <a:ea typeface="微软雅黑" panose="020B0503020204020204" pitchFamily="34" charset="-122"/>
            </a:endParaRPr>
          </a:p>
        </p:txBody>
      </p:sp>
      <p:sp>
        <p:nvSpPr>
          <p:cNvPr id="13" name="矩形 7"/>
          <p:cNvSpPr>
            <a:spLocks noChangeArrowheads="1"/>
          </p:cNvSpPr>
          <p:nvPr/>
        </p:nvSpPr>
        <p:spPr bwMode="auto">
          <a:xfrm>
            <a:off x="1460500" y="1985010"/>
            <a:ext cx="2266950" cy="570865"/>
          </a:xfrm>
          <a:prstGeom prst="rect">
            <a:avLst/>
          </a:prstGeom>
          <a:solidFill>
            <a:srgbClr val="B08500"/>
          </a:solidFill>
          <a:ln>
            <a:noFill/>
          </a:ln>
        </p:spPr>
        <p:txBody>
          <a:bodyPr wrap="square">
            <a:spAutoFit/>
          </a:bodyPr>
          <a:lstStyle/>
          <a:p>
            <a:pPr algn="ctr" defTabSz="609600">
              <a:lnSpc>
                <a:spcPct val="130000"/>
              </a:lnSpc>
            </a:pPr>
            <a:r>
              <a:rPr lang="zh-CN" altLang="en-US" sz="2400" b="1" dirty="0">
                <a:solidFill>
                  <a:srgbClr val="FFFFFF"/>
                </a:solidFill>
                <a:ea typeface="微软雅黑" panose="020B0503020204020204" pitchFamily="34" charset="-122"/>
                <a:sym typeface="+mn-ea"/>
              </a:rPr>
              <a:t>悬念</a:t>
            </a:r>
            <a:r>
              <a:rPr lang="zh-CN" altLang="en-US" sz="1600" b="1" dirty="0">
                <a:solidFill>
                  <a:srgbClr val="FFFFFF"/>
                </a:solidFill>
                <a:ea typeface="微软雅黑" panose="020B0503020204020204" pitchFamily="34" charset="-122"/>
                <a:sym typeface="+mn-ea"/>
              </a:rPr>
              <a:t>suspense </a:t>
            </a:r>
            <a:endParaRPr lang="zh-CN" altLang="en-US" sz="1600" b="1" dirty="0">
              <a:solidFill>
                <a:srgbClr val="FFFFFF"/>
              </a:solidFill>
              <a:ea typeface="微软雅黑" panose="020B0503020204020204" pitchFamily="34" charset="-122"/>
            </a:endParaRPr>
          </a:p>
        </p:txBody>
      </p:sp>
      <p:sp>
        <p:nvSpPr>
          <p:cNvPr id="15" name="矩形 7"/>
          <p:cNvSpPr>
            <a:spLocks noChangeArrowheads="1"/>
          </p:cNvSpPr>
          <p:nvPr/>
        </p:nvSpPr>
        <p:spPr bwMode="auto">
          <a:xfrm>
            <a:off x="8171815" y="2056765"/>
            <a:ext cx="3020695" cy="570865"/>
          </a:xfrm>
          <a:prstGeom prst="rect">
            <a:avLst/>
          </a:prstGeom>
          <a:solidFill>
            <a:srgbClr val="848200"/>
          </a:solidFill>
          <a:ln>
            <a:noFill/>
          </a:ln>
        </p:spPr>
        <p:txBody>
          <a:bodyPr wrap="square">
            <a:spAutoFit/>
          </a:bodyPr>
          <a:lstStyle/>
          <a:p>
            <a:pPr algn="ctr" defTabSz="609600">
              <a:lnSpc>
                <a:spcPct val="130000"/>
              </a:lnSpc>
            </a:pPr>
            <a:r>
              <a:rPr lang="zh-CN" altLang="en-US" sz="2400" b="1" dirty="0">
                <a:solidFill>
                  <a:srgbClr val="FFFFFF"/>
                </a:solidFill>
                <a:ea typeface="微软雅黑" panose="020B0503020204020204" pitchFamily="34" charset="-122"/>
              </a:rPr>
              <a:t>人物性格</a:t>
            </a: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personal character</a:t>
            </a:r>
            <a:endParaRPr lang="zh-CN" altLang="en-US" sz="1600" b="1" dirty="0">
              <a:solidFill>
                <a:srgbClr val="FFFFFF"/>
              </a:solidFill>
              <a:ea typeface="微软雅黑" panose="020B0503020204020204" pitchFamily="34" charset="-122"/>
            </a:endParaRPr>
          </a:p>
        </p:txBody>
      </p:sp>
      <p:sp>
        <p:nvSpPr>
          <p:cNvPr id="17" name="矩形 7"/>
          <p:cNvSpPr>
            <a:spLocks noChangeArrowheads="1"/>
          </p:cNvSpPr>
          <p:nvPr/>
        </p:nvSpPr>
        <p:spPr bwMode="auto">
          <a:xfrm>
            <a:off x="8355330" y="4404995"/>
            <a:ext cx="2349500" cy="570865"/>
          </a:xfrm>
          <a:prstGeom prst="rect">
            <a:avLst/>
          </a:prstGeom>
          <a:solidFill>
            <a:srgbClr val="0092E8"/>
          </a:solidFill>
          <a:ln>
            <a:noFill/>
          </a:ln>
        </p:spPr>
        <p:txBody>
          <a:bodyPr wrap="square">
            <a:spAutoFit/>
          </a:bodyPr>
          <a:lstStyle/>
          <a:p>
            <a:pPr algn="ctr" defTabSz="609600">
              <a:lnSpc>
                <a:spcPct val="130000"/>
              </a:lnSpc>
            </a:pPr>
            <a:r>
              <a:rPr lang="zh-CN" altLang="en-US" sz="2400" b="1" dirty="0">
                <a:solidFill>
                  <a:srgbClr val="FFFFFF"/>
                </a:solidFill>
                <a:ea typeface="微软雅黑" panose="020B0503020204020204" pitchFamily="34" charset="-122"/>
              </a:rPr>
              <a:t>故事背景</a:t>
            </a: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setting</a:t>
            </a:r>
            <a:endParaRPr lang="zh-CN" altLang="en-US" sz="1600" b="1" dirty="0">
              <a:solidFill>
                <a:srgbClr val="FFFFFF"/>
              </a:solidFill>
              <a:ea typeface="微软雅黑" panose="020B0503020204020204" pitchFamily="34" charset="-122"/>
            </a:endParaRPr>
          </a:p>
        </p:txBody>
      </p:sp>
      <p:sp>
        <p:nvSpPr>
          <p:cNvPr id="19" name="矩形 7"/>
          <p:cNvSpPr>
            <a:spLocks noChangeArrowheads="1"/>
          </p:cNvSpPr>
          <p:nvPr/>
        </p:nvSpPr>
        <p:spPr bwMode="auto">
          <a:xfrm>
            <a:off x="5979648" y="529188"/>
            <a:ext cx="2050415" cy="570865"/>
          </a:xfrm>
          <a:prstGeom prst="rect">
            <a:avLst/>
          </a:prstGeom>
          <a:solidFill>
            <a:srgbClr val="FF5100"/>
          </a:solidFill>
          <a:ln>
            <a:noFill/>
          </a:ln>
        </p:spPr>
        <p:txBody>
          <a:bodyPr wrap="none">
            <a:spAutoFit/>
          </a:bodyPr>
          <a:lstStyle/>
          <a:p>
            <a:pPr algn="l" defTabSz="609600">
              <a:lnSpc>
                <a:spcPct val="130000"/>
              </a:lnSpc>
            </a:pPr>
            <a:r>
              <a:rPr lang="zh-CN" altLang="en-US" sz="2400" b="1" dirty="0">
                <a:solidFill>
                  <a:srgbClr val="FFFFFF"/>
                </a:solidFill>
                <a:ea typeface="微软雅黑" panose="020B0503020204020204" pitchFamily="34" charset="-122"/>
              </a:rPr>
              <a:t>铺垫</a:t>
            </a:r>
            <a:r>
              <a:rPr lang="zh-CN" altLang="en-US" sz="1600" b="1" dirty="0">
                <a:solidFill>
                  <a:srgbClr val="FFFFFF"/>
                </a:solidFill>
                <a:ea typeface="微软雅黑" panose="020B0503020204020204" pitchFamily="34" charset="-122"/>
              </a:rPr>
              <a:t>foreshadowing</a:t>
            </a:r>
            <a:endParaRPr lang="zh-CN" altLang="en-US" sz="1600" b="1" dirty="0">
              <a:solidFill>
                <a:srgbClr val="FFFFFF"/>
              </a:solidFill>
              <a:ea typeface="微软雅黑" panose="020B0503020204020204" pitchFamily="34" charset="-122"/>
            </a:endParaRPr>
          </a:p>
        </p:txBody>
      </p:sp>
      <p:sp>
        <p:nvSpPr>
          <p:cNvPr id="21" name="矩形 7"/>
          <p:cNvSpPr>
            <a:spLocks noChangeArrowheads="1"/>
          </p:cNvSpPr>
          <p:nvPr/>
        </p:nvSpPr>
        <p:spPr bwMode="auto">
          <a:xfrm>
            <a:off x="1835785" y="3451225"/>
            <a:ext cx="1654810" cy="570865"/>
          </a:xfrm>
          <a:prstGeom prst="rect">
            <a:avLst/>
          </a:prstGeom>
          <a:solidFill>
            <a:schemeClr val="accent1">
              <a:lumMod val="75000"/>
            </a:schemeClr>
          </a:solidFill>
          <a:ln>
            <a:noFill/>
          </a:ln>
        </p:spPr>
        <p:txBody>
          <a:bodyPr wrap="square" anchor="ctr" anchorCtr="0">
            <a:spAutoFit/>
          </a:bodyPr>
          <a:lstStyle/>
          <a:p>
            <a:pPr algn="ctr" defTabSz="609600">
              <a:lnSpc>
                <a:spcPct val="130000"/>
              </a:lnSpc>
            </a:pPr>
            <a:r>
              <a:rPr lang="zh-CN" altLang="en-US" sz="2400" b="1" dirty="0">
                <a:solidFill>
                  <a:srgbClr val="FFFFFF"/>
                </a:solidFill>
                <a:ea typeface="微软雅黑" panose="020B0503020204020204" pitchFamily="34" charset="-122"/>
              </a:rPr>
              <a:t>冲突</a:t>
            </a: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conflict</a:t>
            </a:r>
            <a:endParaRPr lang="zh-CN" altLang="en-US" sz="1600" b="1" dirty="0">
              <a:solidFill>
                <a:srgbClr val="FFFFFF"/>
              </a:solidFill>
              <a:ea typeface="微软雅黑" panose="020B0503020204020204" pitchFamily="34" charset="-122"/>
            </a:endParaRPr>
          </a:p>
        </p:txBody>
      </p:sp>
      <p:sp>
        <p:nvSpPr>
          <p:cNvPr id="18" name="矩形 6"/>
          <p:cNvSpPr>
            <a:spLocks noChangeArrowheads="1"/>
          </p:cNvSpPr>
          <p:nvPr/>
        </p:nvSpPr>
        <p:spPr bwMode="auto">
          <a:xfrm>
            <a:off x="8171815" y="5087620"/>
            <a:ext cx="360743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1219200" fontAlgn="base">
              <a:spcBef>
                <a:spcPct val="0"/>
              </a:spcBef>
              <a:spcAft>
                <a:spcPct val="0"/>
              </a:spcAft>
            </a:pPr>
            <a:r>
              <a:rPr lang="en-US" sz="2000" b="1">
                <a:solidFill>
                  <a:schemeClr val="tx1"/>
                </a:solidFill>
                <a:latin typeface="Times New Roman" panose="02020603050405020304" charset="0"/>
                <a:ea typeface="微软雅黑" panose="020B0503020204020204" pitchFamily="34" charset="-122"/>
                <a:cs typeface="Times New Roman" panose="02020603050405020304" charset="0"/>
                <a:sym typeface="+mn-ea"/>
              </a:rPr>
              <a:t>Mother's Day;</a:t>
            </a:r>
            <a:endParaRPr lang="en-US" sz="2000" b="1">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defTabSz="1219200" fontAlgn="base">
              <a:spcBef>
                <a:spcPct val="0"/>
              </a:spcBef>
              <a:spcAft>
                <a:spcPct val="0"/>
              </a:spcAft>
            </a:pPr>
            <a:r>
              <a:rPr lang="en-US" sz="2000" b="1">
                <a:solidFill>
                  <a:schemeClr val="tx1"/>
                </a:solidFill>
                <a:latin typeface="Times New Roman" panose="02020603050405020304" charset="0"/>
                <a:ea typeface="微软雅黑" panose="020B0503020204020204" pitchFamily="34" charset="-122"/>
                <a:cs typeface="Times New Roman" panose="02020603050405020304" charset="0"/>
                <a:sym typeface="+mn-ea"/>
              </a:rPr>
              <a:t> The twins planned to make breakfast to please Mother</a:t>
            </a:r>
            <a:endParaRPr lang="en-US" sz="2000" b="1">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6" name="矩形 6"/>
          <p:cNvSpPr>
            <a:spLocks noChangeArrowheads="1"/>
          </p:cNvSpPr>
          <p:nvPr/>
        </p:nvSpPr>
        <p:spPr bwMode="auto">
          <a:xfrm>
            <a:off x="8657590" y="2722245"/>
            <a:ext cx="235204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1219200" fontAlgn="base">
              <a:spcBef>
                <a:spcPct val="0"/>
              </a:spcBef>
              <a:spcAft>
                <a:spcPct val="0"/>
              </a:spcAft>
            </a:pPr>
            <a:r>
              <a:rPr lang="en-US" sz="2000" b="1">
                <a:latin typeface="Times New Roman" panose="02020603050405020304" charset="0"/>
                <a:ea typeface="微软雅黑" panose="020B0503020204020204" pitchFamily="34" charset="-122"/>
                <a:cs typeface="Times New Roman" panose="02020603050405020304" charset="0"/>
              </a:rPr>
              <a:t>smart, funny, childish, imitative,</a:t>
            </a:r>
            <a:endParaRPr lang="en-US" sz="2000" b="1">
              <a:latin typeface="Times New Roman" panose="02020603050405020304" charset="0"/>
              <a:ea typeface="微软雅黑" panose="020B0503020204020204" pitchFamily="34" charset="-122"/>
              <a:cs typeface="Times New Roman" panose="02020603050405020304" charset="0"/>
            </a:endParaRPr>
          </a:p>
          <a:p>
            <a:pPr defTabSz="1219200" fontAlgn="base">
              <a:spcBef>
                <a:spcPct val="0"/>
              </a:spcBef>
              <a:spcAft>
                <a:spcPct val="0"/>
              </a:spcAft>
            </a:pPr>
            <a:r>
              <a:rPr lang="en-US" sz="2000" b="1">
                <a:latin typeface="Times New Roman" panose="02020603050405020304" charset="0"/>
                <a:ea typeface="微软雅黑" panose="020B0503020204020204" pitchFamily="34" charset="-122"/>
                <a:cs typeface="Times New Roman" panose="02020603050405020304" charset="0"/>
              </a:rPr>
              <a:t>love their Mother</a:t>
            </a:r>
            <a:endParaRPr lang="en-US" sz="2000" b="1">
              <a:latin typeface="Times New Roman" panose="02020603050405020304" charset="0"/>
              <a:ea typeface="微软雅黑" panose="020B0503020204020204" pitchFamily="34" charset="-122"/>
              <a:cs typeface="Times New Roman" panose="02020603050405020304" charset="0"/>
            </a:endParaRPr>
          </a:p>
        </p:txBody>
      </p:sp>
      <p:sp>
        <p:nvSpPr>
          <p:cNvPr id="20" name="矩形 6"/>
          <p:cNvSpPr>
            <a:spLocks noChangeArrowheads="1"/>
          </p:cNvSpPr>
          <p:nvPr/>
        </p:nvSpPr>
        <p:spPr bwMode="auto">
          <a:xfrm>
            <a:off x="7236460" y="1173480"/>
            <a:ext cx="315341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1219200" fontAlgn="base">
              <a:spcBef>
                <a:spcPct val="0"/>
              </a:spcBef>
              <a:spcAft>
                <a:spcPct val="0"/>
              </a:spcAft>
            </a:pPr>
            <a:r>
              <a:rPr lang="en-US" sz="2000" b="1">
                <a:latin typeface="Times New Roman" panose="02020603050405020304" charset="0"/>
                <a:ea typeface="微软雅黑" panose="020B0503020204020204" pitchFamily="34" charset="-122"/>
                <a:cs typeface="Times New Roman" panose="02020603050405020304" charset="0"/>
              </a:rPr>
              <a:t>A Mother's Day Surprise</a:t>
            </a:r>
            <a:endParaRPr lang="en-US" sz="2000" b="1">
              <a:latin typeface="Times New Roman" panose="02020603050405020304" charset="0"/>
              <a:ea typeface="微软雅黑" panose="020B0503020204020204" pitchFamily="34" charset="-122"/>
              <a:cs typeface="Times New Roman" panose="02020603050405020304" charset="0"/>
            </a:endParaRPr>
          </a:p>
        </p:txBody>
      </p:sp>
      <p:sp>
        <p:nvSpPr>
          <p:cNvPr id="22" name="矩形 6"/>
          <p:cNvSpPr>
            <a:spLocks noChangeArrowheads="1"/>
          </p:cNvSpPr>
          <p:nvPr/>
        </p:nvSpPr>
        <p:spPr bwMode="auto">
          <a:xfrm>
            <a:off x="272415" y="1173480"/>
            <a:ext cx="454787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1219200" fontAlgn="base">
              <a:spcBef>
                <a:spcPct val="0"/>
              </a:spcBef>
              <a:spcAft>
                <a:spcPct val="0"/>
              </a:spcAft>
            </a:pPr>
            <a:r>
              <a:rPr lang="en-US" sz="2000" b="1">
                <a:latin typeface="Times New Roman" panose="02020603050405020304" charset="0"/>
                <a:ea typeface="微软雅黑" panose="020B0503020204020204" pitchFamily="34" charset="-122"/>
                <a:cs typeface="Times New Roman" panose="02020603050405020304" charset="0"/>
              </a:rPr>
              <a:t>There was nothing to it. </a:t>
            </a:r>
            <a:endParaRPr lang="en-US" sz="2000" b="1">
              <a:latin typeface="Times New Roman" panose="02020603050405020304" charset="0"/>
              <a:ea typeface="微软雅黑" panose="020B0503020204020204" pitchFamily="34" charset="-122"/>
              <a:cs typeface="Times New Roman" panose="02020603050405020304" charset="0"/>
            </a:endParaRPr>
          </a:p>
          <a:p>
            <a:pPr defTabSz="1219200" fontAlgn="base">
              <a:spcBef>
                <a:spcPct val="0"/>
              </a:spcBef>
              <a:spcAft>
                <a:spcPct val="0"/>
              </a:spcAft>
            </a:pPr>
            <a:r>
              <a:rPr lang="en-US" sz="2000" b="1">
                <a:latin typeface="Times New Roman" panose="02020603050405020304" charset="0"/>
                <a:ea typeface="微软雅黑" panose="020B0503020204020204" pitchFamily="34" charset="-122"/>
                <a:cs typeface="Times New Roman" panose="02020603050405020304" charset="0"/>
              </a:rPr>
              <a:t>Jenna and Jeff knew exactly what to do.</a:t>
            </a:r>
            <a:endParaRPr lang="en-US" sz="2000" b="1">
              <a:latin typeface="Times New Roman" panose="02020603050405020304" charset="0"/>
              <a:ea typeface="微软雅黑" panose="020B0503020204020204" pitchFamily="34" charset="-122"/>
              <a:cs typeface="Times New Roman" panose="02020603050405020304" charset="0"/>
            </a:endParaRPr>
          </a:p>
        </p:txBody>
      </p:sp>
      <p:sp>
        <p:nvSpPr>
          <p:cNvPr id="14" name="矩形 6"/>
          <p:cNvSpPr>
            <a:spLocks noChangeArrowheads="1"/>
          </p:cNvSpPr>
          <p:nvPr/>
        </p:nvSpPr>
        <p:spPr bwMode="auto">
          <a:xfrm>
            <a:off x="384810" y="4011930"/>
            <a:ext cx="342265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defTabSz="1219200" fontAlgn="base">
              <a:buClrTx/>
              <a:buSzTx/>
              <a:buNone/>
            </a:pPr>
            <a:r>
              <a:rPr lang="en-US" sz="2000" b="1">
                <a:latin typeface="Times New Roman" panose="02020603050405020304" charset="0"/>
                <a:ea typeface="微软雅黑" panose="020B0503020204020204" pitchFamily="34" charset="-122"/>
                <a:cs typeface="Times New Roman" panose="02020603050405020304" charset="0"/>
              </a:rPr>
              <a:t>the bread turned black;</a:t>
            </a:r>
            <a:endParaRPr lang="en-US" sz="2000" b="1">
              <a:latin typeface="Times New Roman" panose="02020603050405020304" charset="0"/>
              <a:ea typeface="微软雅黑" panose="020B0503020204020204" pitchFamily="34" charset="-122"/>
              <a:cs typeface="Times New Roman" panose="02020603050405020304" charset="0"/>
            </a:endParaRPr>
          </a:p>
          <a:p>
            <a:pPr algn="l" defTabSz="1219200" fontAlgn="base">
              <a:buClrTx/>
              <a:buSzTx/>
              <a:buNone/>
            </a:pPr>
            <a:r>
              <a:rPr lang="en-US" sz="2000" b="1">
                <a:latin typeface="Times New Roman" panose="02020603050405020304" charset="0"/>
                <a:ea typeface="微软雅黑" panose="020B0503020204020204" pitchFamily="34" charset="-122"/>
                <a:cs typeface="Times New Roman" panose="02020603050405020304" charset="0"/>
              </a:rPr>
              <a:t>the porridge boiled over and put out the fire;</a:t>
            </a:r>
            <a:endParaRPr lang="en-US" sz="2000" b="1">
              <a:latin typeface="Times New Roman" panose="02020603050405020304" charset="0"/>
              <a:ea typeface="微软雅黑" panose="020B0503020204020204" pitchFamily="34" charset="-122"/>
              <a:cs typeface="Times New Roman" panose="02020603050405020304" charset="0"/>
            </a:endParaRPr>
          </a:p>
          <a:p>
            <a:pPr algn="l" defTabSz="1219200" fontAlgn="base">
              <a:buClrTx/>
              <a:buSzTx/>
              <a:buNone/>
            </a:pPr>
            <a:r>
              <a:rPr lang="en-US" sz="2000" b="1">
                <a:latin typeface="Times New Roman" panose="02020603050405020304" charset="0"/>
                <a:ea typeface="微软雅黑" panose="020B0503020204020204" pitchFamily="34" charset="-122"/>
                <a:cs typeface="Times New Roman" panose="02020603050405020304" charset="0"/>
              </a:rPr>
              <a:t>touched the hot burner </a:t>
            </a:r>
            <a:endParaRPr lang="zh-CN" altLang="en-US" sz="2000" b="1">
              <a:latin typeface="Times New Roman" panose="02020603050405020304" charset="0"/>
              <a:ea typeface="微软雅黑" panose="020B0503020204020204" pitchFamily="34" charset="-122"/>
              <a:cs typeface="Times New Roman" panose="02020603050405020304" charset="0"/>
            </a:endParaRPr>
          </a:p>
        </p:txBody>
      </p:sp>
      <p:sp>
        <p:nvSpPr>
          <p:cNvPr id="12" name="矩形 6"/>
          <p:cNvSpPr>
            <a:spLocks noChangeArrowheads="1"/>
          </p:cNvSpPr>
          <p:nvPr/>
        </p:nvSpPr>
        <p:spPr bwMode="auto">
          <a:xfrm>
            <a:off x="1675765" y="6085205"/>
            <a:ext cx="476504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1219200" fontAlgn="base">
              <a:spcBef>
                <a:spcPct val="0"/>
              </a:spcBef>
              <a:spcAft>
                <a:spcPct val="0"/>
              </a:spcAft>
            </a:pPr>
            <a:r>
              <a:rPr lang="en-US" sz="2000" b="1">
                <a:latin typeface="Times New Roman" panose="02020603050405020304" charset="0"/>
                <a:ea typeface="微软雅黑" panose="020B0503020204020204" pitchFamily="34" charset="-122"/>
                <a:cs typeface="Times New Roman" panose="02020603050405020304" charset="0"/>
              </a:rPr>
              <a:t>How pleased and proud Mother would be.</a:t>
            </a:r>
            <a:endParaRPr lang="en-US" sz="2000" b="1">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nvSpPr>
        <p:spPr>
          <a:xfrm>
            <a:off x="4262755" y="3150235"/>
            <a:ext cx="3286760" cy="829945"/>
          </a:xfrm>
          <a:prstGeom prst="rect">
            <a:avLst/>
          </a:prstGeom>
          <a:noFill/>
        </p:spPr>
        <p:txBody>
          <a:bodyPr wrap="square" rtlCol="0" anchor="t">
            <a:spAutoFit/>
          </a:bodyPr>
          <a:p>
            <a:pPr algn="ctr"/>
            <a:r>
              <a:rPr lang="zh-CN" altLang="en-US" sz="2400" b="1"/>
              <a:t>“冲突-危机-解决模式”叙事元素和结构</a:t>
            </a:r>
            <a:endParaRPr lang="zh-CN" altLang="en-US" sz="24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7" grpId="0" bldLvl="0" animBg="1"/>
      <p:bldP spid="17" grpId="1" animBg="1"/>
      <p:bldP spid="19" grpId="0" bldLvl="0" animBg="1"/>
      <p:bldP spid="19" grpId="1" animBg="1"/>
      <p:bldP spid="21" grpId="0" bldLvl="0" animBg="1"/>
      <p:bldP spid="21" grpId="1" animBg="1"/>
      <p:bldP spid="13" grpId="0" bldLvl="0" animBg="1"/>
      <p:bldP spid="13" grpId="1" animBg="1"/>
      <p:bldP spid="11" grpId="0" bldLvl="0" animBg="1"/>
      <p:bldP spid="11" grpId="1" animBg="1"/>
      <p:bldP spid="18" grpId="0"/>
      <p:bldP spid="18" grpId="1"/>
      <p:bldP spid="16" grpId="0"/>
      <p:bldP spid="16" grpId="1"/>
      <p:bldP spid="20" grpId="0"/>
      <p:bldP spid="20" grpId="1"/>
      <p:bldP spid="22" grpId="0"/>
      <p:bldP spid="22" grpId="1"/>
      <p:bldP spid="14" grpId="0"/>
      <p:bldP spid="14" grpId="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450" y="2068830"/>
            <a:ext cx="5715635" cy="2070100"/>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5" y="1605280"/>
            <a:ext cx="4354830" cy="1403350"/>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4250055" y="2200910"/>
            <a:ext cx="58280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6000" b="1">
                <a:solidFill>
                  <a:srgbClr val="940000"/>
                </a:solidFill>
                <a:latin typeface="Impact" panose="020B0806030902050204" pitchFamily="34" charset="0"/>
                <a:ea typeface="微软雅黑" panose="020B0503020204020204" pitchFamily="34" charset="-122"/>
              </a:rPr>
              <a:t>2. </a:t>
            </a:r>
            <a:r>
              <a:rPr lang="zh-CN" altLang="en-US" sz="6000" b="1">
                <a:solidFill>
                  <a:srgbClr val="940000"/>
                </a:solidFill>
                <a:latin typeface="Impact" panose="020B0806030902050204" pitchFamily="34" charset="0"/>
                <a:ea typeface="微软雅黑" panose="020B0503020204020204" pitchFamily="34" charset="-122"/>
              </a:rPr>
              <a:t> 设置问题驱动，合理发展情节 </a:t>
            </a:r>
            <a:endParaRPr lang="zh-CN" altLang="en-US" sz="6000" b="1">
              <a:solidFill>
                <a:srgbClr val="940000"/>
              </a:solidFill>
              <a:latin typeface="Impact" panose="020B0806030902050204" pitchFamily="3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0" y="0"/>
            <a:ext cx="4146550" cy="2138045"/>
          </a:xfrm>
          <a:prstGeom prst="rect">
            <a:avLst/>
          </a:prstGeom>
        </p:spPr>
      </p:pic>
      <p:pic>
        <p:nvPicPr>
          <p:cNvPr id="4" name="图片 3"/>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292735" y="3114040"/>
            <a:ext cx="4527550" cy="344170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5077460"/>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latin typeface="Times New Roman" panose="02020603050405020304" charset="0"/>
              <a:cs typeface="Times New Roman" panose="02020603050405020304" charset="0"/>
            </a:endParaRPr>
          </a:p>
          <a:p>
            <a:r>
              <a:rPr lang="en-US" altLang="zh-CN" b="1" i="1">
                <a:solidFill>
                  <a:srgbClr val="0070C0"/>
                </a:solidFill>
                <a:latin typeface="Times New Roman" panose="02020603050405020304" charset="0"/>
                <a:cs typeface="Times New Roman" panose="02020603050405020304" charset="0"/>
                <a:sym typeface="+mn-ea"/>
              </a:rPr>
              <a:t>     </a:t>
            </a:r>
            <a:r>
              <a:rPr lang="zh-CN" altLang="en-US" b="1" i="1">
                <a:solidFill>
                  <a:srgbClr val="0070C0"/>
                </a:solidFill>
                <a:latin typeface="Times New Roman" panose="02020603050405020304" charset="0"/>
                <a:cs typeface="Times New Roman" panose="02020603050405020304" charset="0"/>
                <a:sym typeface="+mn-ea"/>
              </a:rPr>
              <a:t>①As the twins looked around them in disappointment,</a:t>
            </a:r>
            <a:r>
              <a:rPr lang="en-US" altLang="zh-CN" b="1" i="1">
                <a:solidFill>
                  <a:srgbClr val="0070C0"/>
                </a:solidFill>
                <a:latin typeface="Times New Roman" panose="02020603050405020304" charset="0"/>
                <a:cs typeface="Times New Roman" panose="02020603050405020304" charset="0"/>
                <a:sym typeface="+mn-ea"/>
              </a:rPr>
              <a:t> </a:t>
            </a:r>
            <a:r>
              <a:rPr lang="zh-CN" altLang="en-US" b="1" i="1">
                <a:solidFill>
                  <a:srgbClr val="0070C0"/>
                </a:solidFill>
                <a:latin typeface="Times New Roman" panose="02020603050405020304" charset="0"/>
                <a:cs typeface="Times New Roman" panose="02020603050405020304" charset="0"/>
                <a:sym typeface="+mn-ea"/>
              </a:rPr>
              <a:t>their father appeared.</a:t>
            </a:r>
            <a:endParaRPr lang="zh-CN" altLang="en-US" b="1" i="1">
              <a:solidFill>
                <a:srgbClr val="0070C0"/>
              </a:solidFill>
              <a:latin typeface="Times New Roman" panose="02020603050405020304" charset="0"/>
              <a:cs typeface="Times New Roman" panose="02020603050405020304" charset="0"/>
              <a:sym typeface="+mn-ea"/>
            </a:endParaRPr>
          </a:p>
          <a:p>
            <a:endParaRPr lang="zh-CN" altLang="en-US" b="1" i="1">
              <a:solidFill>
                <a:srgbClr val="0070C0"/>
              </a:solidFill>
              <a:latin typeface="Times New Roman" panose="02020603050405020304" charset="0"/>
              <a:cs typeface="Times New Roman" panose="02020603050405020304" charset="0"/>
              <a:sym typeface="+mn-ea"/>
            </a:endParaRPr>
          </a:p>
          <a:p>
            <a:r>
              <a:rPr lang="en-US" altLang="zh-CN" b="1" i="1">
                <a:solidFill>
                  <a:srgbClr val="0070C0"/>
                </a:solidFill>
                <a:latin typeface="Times New Roman" panose="02020603050405020304" charset="0"/>
                <a:cs typeface="Times New Roman" panose="02020603050405020304" charset="0"/>
                <a:sym typeface="+mn-ea"/>
              </a:rPr>
              <a:t>      </a:t>
            </a:r>
            <a:endParaRPr lang="en-US" altLang="zh-CN" b="1" i="1">
              <a:solidFill>
                <a:srgbClr val="0070C0"/>
              </a:solidFill>
              <a:latin typeface="Times New Roman" panose="02020603050405020304" charset="0"/>
              <a:cs typeface="Times New Roman" panose="02020603050405020304" charset="0"/>
              <a:sym typeface="+mn-ea"/>
            </a:endParaRPr>
          </a:p>
          <a:p>
            <a:endParaRPr lang="en-US" altLang="zh-CN" b="1" i="1">
              <a:solidFill>
                <a:srgbClr val="0070C0"/>
              </a:solidFill>
              <a:latin typeface="Times New Roman" panose="02020603050405020304" charset="0"/>
              <a:cs typeface="Times New Roman" panose="02020603050405020304" charset="0"/>
              <a:sym typeface="+mn-ea"/>
            </a:endParaRPr>
          </a:p>
          <a:p>
            <a:endParaRPr lang="en-US" altLang="zh-CN" b="1" i="1">
              <a:solidFill>
                <a:srgbClr val="0070C0"/>
              </a:solidFill>
              <a:latin typeface="Times New Roman" panose="02020603050405020304" charset="0"/>
              <a:cs typeface="Times New Roman" panose="02020603050405020304" charset="0"/>
              <a:sym typeface="+mn-ea"/>
            </a:endParaRPr>
          </a:p>
          <a:p>
            <a:endParaRPr lang="en-US" altLang="zh-CN" b="1" i="1">
              <a:solidFill>
                <a:srgbClr val="0070C0"/>
              </a:solidFill>
              <a:latin typeface="Times New Roman" panose="02020603050405020304" charset="0"/>
              <a:cs typeface="Times New Roman" panose="02020603050405020304" charset="0"/>
              <a:sym typeface="+mn-ea"/>
            </a:endParaRPr>
          </a:p>
          <a:p>
            <a:endParaRPr lang="en-US" altLang="zh-CN" b="1" i="1">
              <a:solidFill>
                <a:srgbClr val="0070C0"/>
              </a:solidFill>
              <a:latin typeface="Times New Roman" panose="02020603050405020304" charset="0"/>
              <a:cs typeface="Times New Roman" panose="02020603050405020304" charset="0"/>
              <a:sym typeface="+mn-ea"/>
            </a:endParaRPr>
          </a:p>
          <a:p>
            <a:endParaRPr lang="zh-CN" altLang="en-US" b="1" i="1">
              <a:solidFill>
                <a:srgbClr val="0070C0"/>
              </a:solidFill>
              <a:latin typeface="Times New Roman" panose="02020603050405020304" charset="0"/>
              <a:cs typeface="Times New Roman" panose="02020603050405020304" charset="0"/>
            </a:endParaRPr>
          </a:p>
          <a:p>
            <a:r>
              <a:rPr lang="en-US" altLang="zh-CN" b="1" i="1">
                <a:solidFill>
                  <a:srgbClr val="0070C0"/>
                </a:solidFill>
                <a:latin typeface="Times New Roman" panose="02020603050405020304" charset="0"/>
                <a:cs typeface="Times New Roman" panose="02020603050405020304" charset="0"/>
                <a:sym typeface="+mn-ea"/>
              </a:rPr>
              <a:t>     </a:t>
            </a:r>
            <a:r>
              <a:rPr lang="zh-CN" altLang="en-US" b="1" i="1">
                <a:solidFill>
                  <a:srgbClr val="0070C0"/>
                </a:solidFill>
                <a:latin typeface="Times New Roman" panose="02020603050405020304" charset="0"/>
                <a:cs typeface="Times New Roman" panose="02020603050405020304" charset="0"/>
                <a:sym typeface="+mn-ea"/>
              </a:rPr>
              <a:t>②The twins carried the breakfast upstairs and woke their mother up.</a:t>
            </a:r>
            <a:endParaRPr lang="zh-CN" altLang="en-US" b="1" i="1">
              <a:solidFill>
                <a:srgbClr val="0070C0"/>
              </a:solidFill>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6" name="矩形 7"/>
          <p:cNvSpPr>
            <a:spLocks noChangeArrowheads="1"/>
          </p:cNvSpPr>
          <p:nvPr/>
        </p:nvSpPr>
        <p:spPr bwMode="auto">
          <a:xfrm>
            <a:off x="1771650" y="5333365"/>
            <a:ext cx="2007235" cy="270510"/>
          </a:xfrm>
          <a:prstGeom prst="rect">
            <a:avLst/>
          </a:prstGeom>
          <a:solidFill>
            <a:srgbClr val="FF51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7" name="矩形 7"/>
          <p:cNvSpPr>
            <a:spLocks noChangeArrowheads="1"/>
          </p:cNvSpPr>
          <p:nvPr/>
        </p:nvSpPr>
        <p:spPr bwMode="auto">
          <a:xfrm>
            <a:off x="6817360" y="3150870"/>
            <a:ext cx="1372870" cy="270510"/>
          </a:xfrm>
          <a:prstGeom prst="rect">
            <a:avLst/>
          </a:prstGeom>
          <a:solidFill>
            <a:srgbClr val="FFFF00">
              <a:alpha val="31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8" name="矩形 7"/>
          <p:cNvSpPr>
            <a:spLocks noChangeArrowheads="1"/>
          </p:cNvSpPr>
          <p:nvPr/>
        </p:nvSpPr>
        <p:spPr bwMode="auto">
          <a:xfrm>
            <a:off x="3935095" y="3150870"/>
            <a:ext cx="1788795" cy="270510"/>
          </a:xfrm>
          <a:prstGeom prst="rect">
            <a:avLst/>
          </a:prstGeom>
          <a:solidFill>
            <a:srgbClr val="92D050">
              <a:alpha val="17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9" name="矩形 8"/>
          <p:cNvSpPr>
            <a:spLocks noChangeArrowheads="1"/>
          </p:cNvSpPr>
          <p:nvPr/>
        </p:nvSpPr>
        <p:spPr bwMode="auto">
          <a:xfrm>
            <a:off x="184150" y="1224915"/>
            <a:ext cx="1461770" cy="270510"/>
          </a:xfrm>
          <a:prstGeom prst="rect">
            <a:avLst/>
          </a:prstGeom>
          <a:solidFill>
            <a:srgbClr val="92D050">
              <a:alpha val="17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0" name="矩形 9"/>
          <p:cNvSpPr>
            <a:spLocks noChangeArrowheads="1"/>
          </p:cNvSpPr>
          <p:nvPr/>
        </p:nvSpPr>
        <p:spPr bwMode="auto">
          <a:xfrm>
            <a:off x="2496185" y="1760855"/>
            <a:ext cx="5667375" cy="270510"/>
          </a:xfrm>
          <a:prstGeom prst="rect">
            <a:avLst/>
          </a:prstGeom>
          <a:solidFill>
            <a:srgbClr val="92D050">
              <a:alpha val="17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1" name="矩形 10"/>
          <p:cNvSpPr>
            <a:spLocks noChangeArrowheads="1"/>
          </p:cNvSpPr>
          <p:nvPr/>
        </p:nvSpPr>
        <p:spPr bwMode="auto">
          <a:xfrm>
            <a:off x="342900" y="2031365"/>
            <a:ext cx="2153285" cy="270510"/>
          </a:xfrm>
          <a:prstGeom prst="rect">
            <a:avLst/>
          </a:prstGeom>
          <a:solidFill>
            <a:srgbClr val="92D050">
              <a:alpha val="17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2" name="矩形 11"/>
          <p:cNvSpPr>
            <a:spLocks noChangeArrowheads="1"/>
          </p:cNvSpPr>
          <p:nvPr/>
        </p:nvSpPr>
        <p:spPr bwMode="auto">
          <a:xfrm>
            <a:off x="695960" y="2346960"/>
            <a:ext cx="688340" cy="270510"/>
          </a:xfrm>
          <a:prstGeom prst="rect">
            <a:avLst/>
          </a:prstGeom>
          <a:solidFill>
            <a:srgbClr val="92D050">
              <a:alpha val="17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3" name="矩形 12"/>
          <p:cNvSpPr>
            <a:spLocks noChangeArrowheads="1"/>
          </p:cNvSpPr>
          <p:nvPr/>
        </p:nvSpPr>
        <p:spPr bwMode="auto">
          <a:xfrm>
            <a:off x="2056130" y="2837815"/>
            <a:ext cx="6133465" cy="270510"/>
          </a:xfrm>
          <a:prstGeom prst="rect">
            <a:avLst/>
          </a:prstGeom>
          <a:solidFill>
            <a:srgbClr val="92D050">
              <a:alpha val="17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4" name="矩形 13"/>
          <p:cNvSpPr>
            <a:spLocks noChangeArrowheads="1"/>
          </p:cNvSpPr>
          <p:nvPr/>
        </p:nvSpPr>
        <p:spPr bwMode="auto">
          <a:xfrm>
            <a:off x="3025140" y="2524760"/>
            <a:ext cx="2000250" cy="270510"/>
          </a:xfrm>
          <a:prstGeom prst="rect">
            <a:avLst/>
          </a:prstGeom>
          <a:solidFill>
            <a:srgbClr val="92D050">
              <a:alpha val="17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5" name="矩形 7"/>
          <p:cNvSpPr>
            <a:spLocks noChangeArrowheads="1"/>
          </p:cNvSpPr>
          <p:nvPr/>
        </p:nvSpPr>
        <p:spPr bwMode="auto">
          <a:xfrm>
            <a:off x="6485890" y="683895"/>
            <a:ext cx="1372870" cy="270510"/>
          </a:xfrm>
          <a:prstGeom prst="rect">
            <a:avLst/>
          </a:prstGeom>
          <a:solidFill>
            <a:srgbClr val="7030A0">
              <a:alpha val="36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3" name="文本框 2"/>
          <p:cNvSpPr txBox="1"/>
          <p:nvPr/>
        </p:nvSpPr>
        <p:spPr>
          <a:xfrm>
            <a:off x="528320" y="3639185"/>
            <a:ext cx="11261725" cy="1476375"/>
          </a:xfrm>
          <a:prstGeom prst="rect">
            <a:avLst/>
          </a:prstGeom>
          <a:solidFill>
            <a:schemeClr val="bg1">
              <a:lumMod val="85000"/>
            </a:schemeClr>
          </a:solidFill>
          <a:effectLst>
            <a:innerShdw blurRad="114300">
              <a:prstClr val="black"/>
            </a:innerShdw>
          </a:effectLst>
        </p:spPr>
        <p:txBody>
          <a:bodyPr wrap="square" rtlCol="0" anchor="t">
            <a:spAutoFit/>
          </a:bodyPr>
          <a:p>
            <a:r>
              <a:rPr lang="en-US" altLang="zh-CN" b="1" i="1">
                <a:solidFill>
                  <a:srgbClr val="0070C0"/>
                </a:solidFill>
                <a:latin typeface="Times New Roman" panose="02020603050405020304" charset="0"/>
                <a:cs typeface="Times New Roman" panose="02020603050405020304" charset="0"/>
                <a:sym typeface="+mn-ea"/>
              </a:rPr>
              <a:t> </a:t>
            </a:r>
            <a:r>
              <a:rPr lang="en-US" altLang="zh-CN" b="1" i="1">
                <a:solidFill>
                  <a:srgbClr val="002060"/>
                </a:solidFill>
                <a:latin typeface="Times New Roman" panose="02020603050405020304" charset="0"/>
                <a:cs typeface="Times New Roman" panose="02020603050405020304" charset="0"/>
                <a:sym typeface="+mn-ea"/>
              </a:rPr>
              <a:t>Q1.   What was Father’s  first instinct when facing the mess? </a:t>
            </a:r>
            <a:endParaRPr lang="en-US" altLang="zh-CN" b="1" i="1">
              <a:solidFill>
                <a:srgbClr val="002060"/>
              </a:solidFill>
              <a:latin typeface="Times New Roman" panose="02020603050405020304" charset="0"/>
              <a:cs typeface="Times New Roman" panose="02020603050405020304" charset="0"/>
              <a:sym typeface="+mn-ea"/>
            </a:endParaRPr>
          </a:p>
          <a:p>
            <a:endParaRPr lang="zh-CN" altLang="en-US" b="1" i="1">
              <a:solidFill>
                <a:srgbClr val="002060"/>
              </a:solidFill>
              <a:latin typeface="Times New Roman" panose="02020603050405020304" charset="0"/>
              <a:cs typeface="Times New Roman" panose="02020603050405020304" charset="0"/>
              <a:sym typeface="+mn-ea"/>
            </a:endParaRPr>
          </a:p>
          <a:p>
            <a:r>
              <a:rPr lang="en-US" altLang="zh-CN" b="1" i="1">
                <a:solidFill>
                  <a:srgbClr val="002060"/>
                </a:solidFill>
                <a:latin typeface="Times New Roman" panose="02020603050405020304" charset="0"/>
                <a:cs typeface="Times New Roman" panose="02020603050405020304" charset="0"/>
                <a:sym typeface="+mn-ea"/>
              </a:rPr>
              <a:t> Q2.   How did  the twins explain their plan to their father? </a:t>
            </a:r>
            <a:endParaRPr lang="en-US" altLang="zh-CN" b="1" i="1">
              <a:solidFill>
                <a:srgbClr val="002060"/>
              </a:solidFill>
              <a:latin typeface="Times New Roman" panose="02020603050405020304" charset="0"/>
              <a:cs typeface="Times New Roman" panose="02020603050405020304" charset="0"/>
              <a:sym typeface="+mn-ea"/>
            </a:endParaRPr>
          </a:p>
          <a:p>
            <a:endParaRPr lang="en-US" altLang="zh-CN" b="1" i="1">
              <a:solidFill>
                <a:srgbClr val="002060"/>
              </a:solidFill>
              <a:latin typeface="Times New Roman" panose="02020603050405020304" charset="0"/>
              <a:cs typeface="Times New Roman" panose="02020603050405020304" charset="0"/>
              <a:sym typeface="+mn-ea"/>
            </a:endParaRPr>
          </a:p>
          <a:p>
            <a:r>
              <a:rPr lang="en-US" altLang="zh-CN" b="1" i="1">
                <a:solidFill>
                  <a:srgbClr val="002060"/>
                </a:solidFill>
                <a:latin typeface="Times New Roman" panose="02020603050405020304" charset="0"/>
                <a:cs typeface="Times New Roman" panose="02020603050405020304" charset="0"/>
                <a:sym typeface="+mn-ea"/>
              </a:rPr>
              <a:t> Q3.  What did Father do to help the twins to make delicious French toast and chicken porridge?</a:t>
            </a:r>
            <a:endParaRPr lang="zh-CN" altLang="en-US"/>
          </a:p>
        </p:txBody>
      </p:sp>
      <p:sp>
        <p:nvSpPr>
          <p:cNvPr id="16" name="矩形 7"/>
          <p:cNvSpPr>
            <a:spLocks noChangeArrowheads="1"/>
          </p:cNvSpPr>
          <p:nvPr/>
        </p:nvSpPr>
        <p:spPr bwMode="auto">
          <a:xfrm>
            <a:off x="3778885" y="4241800"/>
            <a:ext cx="965835" cy="270510"/>
          </a:xfrm>
          <a:prstGeom prst="rect">
            <a:avLst/>
          </a:prstGeom>
          <a:solidFill>
            <a:srgbClr val="7030A0">
              <a:alpha val="36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9" name="矩形 7"/>
          <p:cNvSpPr>
            <a:spLocks noChangeArrowheads="1"/>
          </p:cNvSpPr>
          <p:nvPr/>
        </p:nvSpPr>
        <p:spPr bwMode="auto">
          <a:xfrm>
            <a:off x="2183130" y="3675380"/>
            <a:ext cx="2042795" cy="270510"/>
          </a:xfrm>
          <a:prstGeom prst="rect">
            <a:avLst/>
          </a:prstGeom>
          <a:solidFill>
            <a:srgbClr val="FFFF00">
              <a:alpha val="31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20" name="矩形 19"/>
          <p:cNvSpPr>
            <a:spLocks noChangeArrowheads="1"/>
          </p:cNvSpPr>
          <p:nvPr/>
        </p:nvSpPr>
        <p:spPr bwMode="auto">
          <a:xfrm>
            <a:off x="4744720" y="3675380"/>
            <a:ext cx="1788795" cy="270510"/>
          </a:xfrm>
          <a:prstGeom prst="rect">
            <a:avLst/>
          </a:prstGeom>
          <a:solidFill>
            <a:srgbClr val="92D050">
              <a:alpha val="17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21" name="矩形 7"/>
          <p:cNvSpPr>
            <a:spLocks noChangeArrowheads="1"/>
          </p:cNvSpPr>
          <p:nvPr/>
        </p:nvSpPr>
        <p:spPr bwMode="auto">
          <a:xfrm>
            <a:off x="3258185" y="4787900"/>
            <a:ext cx="6480175" cy="270510"/>
          </a:xfrm>
          <a:prstGeom prst="rect">
            <a:avLst/>
          </a:prstGeom>
          <a:solidFill>
            <a:srgbClr val="FF51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7" name="文本框 16"/>
          <p:cNvSpPr txBox="1"/>
          <p:nvPr/>
        </p:nvSpPr>
        <p:spPr>
          <a:xfrm>
            <a:off x="594360" y="0"/>
            <a:ext cx="4792980" cy="521970"/>
          </a:xfrm>
          <a:prstGeom prst="rect">
            <a:avLst/>
          </a:prstGeom>
          <a:noFill/>
        </p:spPr>
        <p:txBody>
          <a:bodyPr wrap="none" rtlCol="0" anchor="t">
            <a:spAutoFit/>
          </a:bodyPr>
          <a:p>
            <a:pPr algn="l"/>
            <a:r>
              <a:rPr 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设置问题驱动</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sz="2800" b="1" baseline="30000" dirty="0">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合理发展情节</a:t>
            </a:r>
            <a:endParaRPr sz="2800" b="1" baseline="30000" dirty="0">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ppt_y</p:attrName>
                                        </p:attrNameLst>
                                      </p:cBhvr>
                                      <p:tavLst>
                                        <p:tav tm="0">
                                          <p:val>
                                            <p:strVal val="#ppt_y+#ppt_h*1.125000"/>
                                          </p:val>
                                        </p:tav>
                                        <p:tav tm="100000">
                                          <p:val>
                                            <p:strVal val="#ppt_y"/>
                                          </p:val>
                                        </p:tav>
                                      </p:tavLst>
                                    </p:anim>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barn(inVertical)">
                                      <p:cBhvr>
                                        <p:cTn id="45" dur="500"/>
                                        <p:tgtEl>
                                          <p:spTgt spid="3">
                                            <p:txEl>
                                              <p:pRg st="0" end="0"/>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barn(inVertical)">
                                      <p:cBhvr>
                                        <p:cTn id="61" dur="500"/>
                                        <p:tgtEl>
                                          <p:spTgt spid="3">
                                            <p:txEl>
                                              <p:pRg st="2" end="2"/>
                                            </p:txEl>
                                          </p:spTgt>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barn(inVertical)">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barn(inVertical)">
                                      <p:cBhvr>
                                        <p:cTn id="74" dur="500"/>
                                        <p:tgtEl>
                                          <p:spTgt spid="3">
                                            <p:txEl>
                                              <p:pRg st="4" end="4"/>
                                            </p:txEl>
                                          </p:spTgt>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3" grpId="0" animBg="1"/>
      <p:bldP spid="13" grpId="1" animBg="1"/>
      <p:bldP spid="8" grpId="0" animBg="1"/>
      <p:bldP spid="8" grpId="1" animBg="1"/>
      <p:bldP spid="7" grpId="0" animBg="1"/>
      <p:bldP spid="7" grpId="1" animBg="1"/>
      <p:bldP spid="19" grpId="0" animBg="1"/>
      <p:bldP spid="19" grpId="1" animBg="1"/>
      <p:bldP spid="20" grpId="0" animBg="1"/>
      <p:bldP spid="20" grpId="1" animBg="1"/>
      <p:bldP spid="15" grpId="0" animBg="1"/>
      <p:bldP spid="15" grpId="1" animBg="1"/>
      <p:bldP spid="16" grpId="0" animBg="1"/>
      <p:bldP spid="16" grpId="1" animBg="1"/>
      <p:bldP spid="6" grpId="0" animBg="1"/>
      <p:bldP spid="6" grpId="1"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5077460"/>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Jeff </a:t>
            </a:r>
            <a:r>
              <a:rPr lang="en-US" altLang="zh-CN" b="1">
                <a:latin typeface="Times New Roman" panose="02020603050405020304" charset="0"/>
                <a:cs typeface="Times New Roman" panose="02020603050405020304" charset="0"/>
              </a:rPr>
              <a:t>t</a:t>
            </a:r>
            <a:r>
              <a:rPr lang="zh-CN" altLang="en-US" b="1">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latin typeface="Times New Roman" panose="02020603050405020304" charset="0"/>
              <a:cs typeface="Times New Roman" panose="02020603050405020304" charset="0"/>
            </a:endParaRPr>
          </a:p>
          <a:p>
            <a:r>
              <a:rPr lang="en-US" altLang="zh-CN" b="1" i="1">
                <a:solidFill>
                  <a:srgbClr val="0070C0"/>
                </a:solidFill>
                <a:latin typeface="Times New Roman" panose="02020603050405020304" charset="0"/>
                <a:cs typeface="Times New Roman" panose="02020603050405020304" charset="0"/>
                <a:sym typeface="+mn-ea"/>
              </a:rPr>
              <a:t>     </a:t>
            </a:r>
            <a:r>
              <a:rPr lang="zh-CN" altLang="en-US" b="1" i="1">
                <a:solidFill>
                  <a:srgbClr val="0070C0"/>
                </a:solidFill>
                <a:latin typeface="Times New Roman" panose="02020603050405020304" charset="0"/>
                <a:cs typeface="Times New Roman" panose="02020603050405020304" charset="0"/>
                <a:sym typeface="+mn-ea"/>
              </a:rPr>
              <a:t>①As the twins looked around them in disappointment,</a:t>
            </a:r>
            <a:r>
              <a:rPr lang="en-US" altLang="zh-CN" b="1" i="1">
                <a:solidFill>
                  <a:srgbClr val="0070C0"/>
                </a:solidFill>
                <a:latin typeface="Times New Roman" panose="02020603050405020304" charset="0"/>
                <a:cs typeface="Times New Roman" panose="02020603050405020304" charset="0"/>
                <a:sym typeface="+mn-ea"/>
              </a:rPr>
              <a:t> </a:t>
            </a:r>
            <a:r>
              <a:rPr lang="zh-CN" altLang="en-US" b="1" i="1">
                <a:solidFill>
                  <a:srgbClr val="0070C0"/>
                </a:solidFill>
                <a:latin typeface="Times New Roman" panose="02020603050405020304" charset="0"/>
                <a:cs typeface="Times New Roman" panose="02020603050405020304" charset="0"/>
                <a:sym typeface="+mn-ea"/>
              </a:rPr>
              <a:t>their father appeared.</a:t>
            </a:r>
            <a:endParaRPr lang="en-US" altLang="zh-CN" b="1" i="1">
              <a:solidFill>
                <a:srgbClr val="0070C0"/>
              </a:solidFill>
              <a:latin typeface="Times New Roman" panose="02020603050405020304" charset="0"/>
              <a:cs typeface="Times New Roman" panose="02020603050405020304" charset="0"/>
              <a:sym typeface="+mn-ea"/>
            </a:endParaRPr>
          </a:p>
          <a:p>
            <a:r>
              <a:rPr lang="en-US" altLang="zh-CN" b="1" i="1">
                <a:solidFill>
                  <a:srgbClr val="0070C0"/>
                </a:solidFill>
                <a:latin typeface="Times New Roman" panose="02020603050405020304" charset="0"/>
                <a:cs typeface="Times New Roman" panose="02020603050405020304" charset="0"/>
                <a:sym typeface="+mn-ea"/>
              </a:rPr>
              <a:t>     </a:t>
            </a:r>
            <a:r>
              <a:rPr lang="zh-CN" altLang="en-US" b="1" i="1">
                <a:solidFill>
                  <a:srgbClr val="0070C0"/>
                </a:solidFill>
                <a:latin typeface="Times New Roman" panose="02020603050405020304" charset="0"/>
                <a:cs typeface="Times New Roman" panose="02020603050405020304" charset="0"/>
                <a:sym typeface="+mn-ea"/>
              </a:rPr>
              <a:t>②The twins carried the breakfast upstairs and woke their mother up.</a:t>
            </a:r>
            <a:endParaRPr lang="zh-CN" altLang="en-US" b="1" i="1">
              <a:solidFill>
                <a:srgbClr val="0070C0"/>
              </a:solidFill>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7" name="文本框 6"/>
          <p:cNvSpPr txBox="1"/>
          <p:nvPr/>
        </p:nvSpPr>
        <p:spPr>
          <a:xfrm>
            <a:off x="722630" y="5629275"/>
            <a:ext cx="11273155" cy="922020"/>
          </a:xfrm>
          <a:prstGeom prst="rect">
            <a:avLst/>
          </a:prstGeom>
          <a:solidFill>
            <a:schemeClr val="bg1">
              <a:lumMod val="85000"/>
            </a:schemeClr>
          </a:solidFill>
          <a:effectLst>
            <a:innerShdw blurRad="114300">
              <a:prstClr val="black"/>
            </a:innerShdw>
          </a:effectLst>
        </p:spPr>
        <p:txBody>
          <a:bodyPr wrap="square" rtlCol="0" anchor="t">
            <a:spAutoFit/>
          </a:bodyPr>
          <a:p>
            <a:r>
              <a:rPr lang="en-US" altLang="zh-CN" b="1" i="1">
                <a:solidFill>
                  <a:srgbClr val="002060"/>
                </a:solidFill>
                <a:latin typeface="Times New Roman" panose="02020603050405020304" charset="0"/>
                <a:cs typeface="Times New Roman" panose="02020603050405020304" charset="0"/>
                <a:sym typeface="+mn-ea"/>
              </a:rPr>
              <a:t>Q1.    What was Mother’s  first instinct when waking up? </a:t>
            </a:r>
            <a:endParaRPr lang="zh-CN" altLang="en-US" b="1" i="1">
              <a:solidFill>
                <a:srgbClr val="002060"/>
              </a:solidFill>
              <a:latin typeface="Times New Roman" panose="02020603050405020304" charset="0"/>
              <a:cs typeface="Times New Roman" panose="02020603050405020304" charset="0"/>
              <a:sym typeface="+mn-ea"/>
            </a:endParaRPr>
          </a:p>
          <a:p>
            <a:r>
              <a:rPr lang="en-US" altLang="zh-CN" b="1" i="1">
                <a:solidFill>
                  <a:srgbClr val="002060"/>
                </a:solidFill>
                <a:latin typeface="Times New Roman" panose="02020603050405020304" charset="0"/>
                <a:cs typeface="Times New Roman" panose="02020603050405020304" charset="0"/>
                <a:sym typeface="+mn-ea"/>
              </a:rPr>
              <a:t>Q2.   Would the twins give Mom a big surprise?</a:t>
            </a:r>
            <a:endParaRPr lang="en-US" altLang="zh-CN" b="1" i="1">
              <a:solidFill>
                <a:srgbClr val="002060"/>
              </a:solidFill>
              <a:latin typeface="Times New Roman" panose="02020603050405020304" charset="0"/>
              <a:cs typeface="Times New Roman" panose="02020603050405020304" charset="0"/>
              <a:sym typeface="+mn-ea"/>
            </a:endParaRPr>
          </a:p>
          <a:p>
            <a:r>
              <a:rPr lang="en-US" altLang="zh-CN" b="1" i="1">
                <a:solidFill>
                  <a:srgbClr val="002060"/>
                </a:solidFill>
                <a:latin typeface="Times New Roman" panose="02020603050405020304" charset="0"/>
                <a:cs typeface="Times New Roman" panose="02020603050405020304" charset="0"/>
                <a:sym typeface="+mn-ea"/>
              </a:rPr>
              <a:t>Q3.  How did Mother feel? How can you design the ending more appealing and meaningful?  </a:t>
            </a:r>
            <a:endParaRPr lang="en-US" altLang="zh-CN" b="1" i="1">
              <a:solidFill>
                <a:srgbClr val="002060"/>
              </a:solidFill>
              <a:latin typeface="Times New Roman" panose="02020603050405020304" charset="0"/>
              <a:cs typeface="Times New Roman" panose="02020603050405020304" charset="0"/>
              <a:sym typeface="+mn-ea"/>
            </a:endParaRPr>
          </a:p>
        </p:txBody>
      </p:sp>
      <p:sp>
        <p:nvSpPr>
          <p:cNvPr id="9" name="矩形 7"/>
          <p:cNvSpPr>
            <a:spLocks noChangeArrowheads="1"/>
          </p:cNvSpPr>
          <p:nvPr/>
        </p:nvSpPr>
        <p:spPr bwMode="auto">
          <a:xfrm>
            <a:off x="5038090" y="5358765"/>
            <a:ext cx="2007235" cy="270510"/>
          </a:xfrm>
          <a:prstGeom prst="rect">
            <a:avLst/>
          </a:prstGeom>
          <a:solidFill>
            <a:srgbClr val="FF51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0" name="矩形 7"/>
          <p:cNvSpPr>
            <a:spLocks noChangeArrowheads="1"/>
          </p:cNvSpPr>
          <p:nvPr/>
        </p:nvSpPr>
        <p:spPr bwMode="auto">
          <a:xfrm>
            <a:off x="3239135" y="5682615"/>
            <a:ext cx="3001645" cy="270510"/>
          </a:xfrm>
          <a:prstGeom prst="rect">
            <a:avLst/>
          </a:prstGeom>
          <a:solidFill>
            <a:srgbClr val="FF51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8" name="矩形 7"/>
          <p:cNvSpPr>
            <a:spLocks noChangeArrowheads="1"/>
          </p:cNvSpPr>
          <p:nvPr/>
        </p:nvSpPr>
        <p:spPr bwMode="auto">
          <a:xfrm>
            <a:off x="1684020" y="6224270"/>
            <a:ext cx="1555115" cy="270510"/>
          </a:xfrm>
          <a:prstGeom prst="rect">
            <a:avLst/>
          </a:prstGeom>
          <a:solidFill>
            <a:srgbClr val="FFFF00">
              <a:alpha val="31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1" name="矩形 7"/>
          <p:cNvSpPr>
            <a:spLocks noChangeArrowheads="1"/>
          </p:cNvSpPr>
          <p:nvPr/>
        </p:nvSpPr>
        <p:spPr bwMode="auto">
          <a:xfrm>
            <a:off x="160020" y="1252855"/>
            <a:ext cx="3658235" cy="270510"/>
          </a:xfrm>
          <a:prstGeom prst="rect">
            <a:avLst/>
          </a:prstGeom>
          <a:solidFill>
            <a:srgbClr val="FFFF00">
              <a:alpha val="31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6" name="矩形 7"/>
          <p:cNvSpPr>
            <a:spLocks noChangeArrowheads="1"/>
          </p:cNvSpPr>
          <p:nvPr/>
        </p:nvSpPr>
        <p:spPr bwMode="auto">
          <a:xfrm>
            <a:off x="1790065" y="925195"/>
            <a:ext cx="9351010" cy="270510"/>
          </a:xfrm>
          <a:prstGeom prst="rect">
            <a:avLst/>
          </a:prstGeom>
          <a:solidFill>
            <a:srgbClr val="7030A0">
              <a:alpha val="36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2" name="矩形 7"/>
          <p:cNvSpPr>
            <a:spLocks noChangeArrowheads="1"/>
          </p:cNvSpPr>
          <p:nvPr/>
        </p:nvSpPr>
        <p:spPr bwMode="auto">
          <a:xfrm>
            <a:off x="3877945" y="5960745"/>
            <a:ext cx="1438275" cy="270510"/>
          </a:xfrm>
          <a:prstGeom prst="rect">
            <a:avLst/>
          </a:prstGeom>
          <a:solidFill>
            <a:srgbClr val="7030A0">
              <a:alpha val="36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3" name="文本框 2"/>
          <p:cNvSpPr txBox="1"/>
          <p:nvPr/>
        </p:nvSpPr>
        <p:spPr>
          <a:xfrm>
            <a:off x="594360" y="0"/>
            <a:ext cx="4792980" cy="521970"/>
          </a:xfrm>
          <a:prstGeom prst="rect">
            <a:avLst/>
          </a:prstGeom>
          <a:noFill/>
        </p:spPr>
        <p:txBody>
          <a:bodyPr wrap="none" rtlCol="0" anchor="t">
            <a:spAutoFit/>
          </a:bodyPr>
          <a:p>
            <a:pPr algn="l"/>
            <a:r>
              <a:rPr 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设置问题驱动</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sz="2800" b="1" baseline="30000" dirty="0">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合理发展情节</a:t>
            </a:r>
            <a:endParaRPr sz="2800" b="1" baseline="30000" dirty="0">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ppt_y</p:attrName>
                                        </p:attrNameLst>
                                      </p:cBhvr>
                                      <p:tavLst>
                                        <p:tav tm="0">
                                          <p:val>
                                            <p:strVal val="#ppt_y+#ppt_h*1.125000"/>
                                          </p:val>
                                        </p:tav>
                                        <p:tav tm="100000">
                                          <p:val>
                                            <p:strVal val="#ppt_y"/>
                                          </p:val>
                                        </p:tav>
                                      </p:tavLst>
                                    </p:anim>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barn(inVertical)">
                                      <p:cBhvr>
                                        <p:cTn id="28" dur="500"/>
                                        <p:tgtEl>
                                          <p:spTgt spid="7">
                                            <p:txEl>
                                              <p:pRg st="1" end="1"/>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arn(inVertical)">
                                      <p:cBhvr>
                                        <p:cTn id="42" dur="500"/>
                                        <p:tgtEl>
                                          <p:spTgt spid="7">
                                            <p:txEl>
                                              <p:pRg st="2" end="2"/>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P spid="16" grpId="1" animBg="1"/>
      <p:bldP spid="11" grpId="0" animBg="1"/>
      <p:bldP spid="11" grpId="1" animBg="1"/>
      <p:bldP spid="10" grpId="0" animBg="1"/>
      <p:bldP spid="10" grpId="1" animBg="1"/>
      <p:bldP spid="12" grpId="0" animBg="1"/>
      <p:bldP spid="12"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450" y="2068830"/>
            <a:ext cx="5715635" cy="2070100"/>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5" y="1605280"/>
            <a:ext cx="4354830" cy="1403350"/>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4250055" y="2200910"/>
            <a:ext cx="58280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6000" b="1">
                <a:solidFill>
                  <a:srgbClr val="940000"/>
                </a:solidFill>
                <a:latin typeface="Impact" panose="020B0806030902050204" pitchFamily="34" charset="0"/>
                <a:ea typeface="微软雅黑" panose="020B0503020204020204" pitchFamily="34" charset="-122"/>
              </a:rPr>
              <a:t>3. </a:t>
            </a:r>
            <a:r>
              <a:rPr lang="zh-CN" altLang="en-US" sz="6000" b="1">
                <a:solidFill>
                  <a:srgbClr val="940000"/>
                </a:solidFill>
                <a:latin typeface="Impact" panose="020B0806030902050204" pitchFamily="34" charset="0"/>
                <a:ea typeface="微软雅黑" panose="020B0503020204020204" pitchFamily="34" charset="-122"/>
              </a:rPr>
              <a:t> 激活话题词汇，细化行为情感</a:t>
            </a:r>
            <a:endParaRPr lang="zh-CN" altLang="en-US" sz="6000" b="1">
              <a:solidFill>
                <a:srgbClr val="940000"/>
              </a:solidFill>
              <a:latin typeface="Impact" panose="020B0806030902050204" pitchFamily="3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0" y="0"/>
            <a:ext cx="4146550" cy="2138045"/>
          </a:xfrm>
          <a:prstGeom prst="rect">
            <a:avLst/>
          </a:prstGeom>
        </p:spPr>
      </p:pic>
      <p:pic>
        <p:nvPicPr>
          <p:cNvPr id="4" name="图片 3"/>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292735" y="3114040"/>
            <a:ext cx="4527550" cy="344170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4615815"/>
          </a:xfrm>
          <a:prstGeom prst="rect">
            <a:avLst/>
          </a:prstGeom>
          <a:solidFill>
            <a:schemeClr val="bg1"/>
          </a:solidFill>
        </p:spPr>
        <p:txBody>
          <a:bodyPr wrap="square" rtlCol="0" anchor="t">
            <a:spAutoFit/>
          </a:bodyPr>
          <a:p>
            <a:pPr algn="ctr" fontAlgn="auto">
              <a:lnSpc>
                <a:spcPts val="1960"/>
              </a:lnSpc>
            </a:pPr>
            <a:r>
              <a:rPr lang="zh-CN" altLang="en-US" b="1">
                <a:solidFill>
                  <a:schemeClr val="bg1">
                    <a:lumMod val="75000"/>
                  </a:schemeClr>
                </a:solidFill>
                <a:latin typeface="Times New Roman" panose="02020603050405020304" charset="0"/>
                <a:cs typeface="Times New Roman" panose="02020603050405020304" charset="0"/>
              </a:rPr>
              <a:t>A MOTHER'S DAY SURPRISE</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1960"/>
              </a:lnSpc>
            </a:pP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1960"/>
              </a:lnSpc>
            </a:pP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②</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Jeff </a:t>
            </a:r>
            <a:r>
              <a:rPr lang="en-US" altLang="zh-CN" b="1">
                <a:solidFill>
                  <a:schemeClr val="bg1">
                    <a:lumMod val="75000"/>
                  </a:schemeClr>
                </a:solidFill>
                <a:latin typeface="Times New Roman" panose="02020603050405020304" charset="0"/>
                <a:cs typeface="Times New Roman" panose="02020603050405020304" charset="0"/>
              </a:rPr>
              <a:t>t</a:t>
            </a:r>
            <a:r>
              <a:rPr lang="zh-CN" altLang="en-US" b="1">
                <a:solidFill>
                  <a:schemeClr val="bg1">
                    <a:lumMod val="75000"/>
                  </a:schemeClr>
                </a:solidFill>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1960"/>
              </a:lnSpc>
            </a:pP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19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their father appeared.</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19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②The twins carried the breakfast upstairs and woke their mother up.</a:t>
            </a:r>
            <a:endParaRPr lang="zh-CN" altLang="en-US" b="1" i="1">
              <a:solidFill>
                <a:schemeClr val="bg1">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594360" y="0"/>
            <a:ext cx="7013575" cy="521970"/>
          </a:xfrm>
          <a:prstGeom prst="rect">
            <a:avLst/>
          </a:prstGeom>
          <a:noFill/>
        </p:spPr>
        <p:txBody>
          <a:bodyPr wrap="none" rtlCol="0" anchor="t">
            <a:spAutoFit/>
          </a:bodyPr>
          <a:lstStyle/>
          <a:p>
            <a:pPr algn="l"/>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S</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tory mountain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let t</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he</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emotions</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change logically</a:t>
            </a:r>
            <a:endPar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pic>
        <p:nvPicPr>
          <p:cNvPr id="102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12708" t="15185" r="18854" b="22028"/>
          <a:stretch>
            <a:fillRect/>
          </a:stretch>
        </p:blipFill>
        <p:spPr bwMode="auto">
          <a:xfrm>
            <a:off x="260350" y="5116830"/>
            <a:ext cx="11715750" cy="162814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pic>
      <p:sp>
        <p:nvSpPr>
          <p:cNvPr id="5" name="文本框 4"/>
          <p:cNvSpPr txBox="1"/>
          <p:nvPr/>
        </p:nvSpPr>
        <p:spPr>
          <a:xfrm>
            <a:off x="3181985" y="840105"/>
            <a:ext cx="135128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 excitement </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7" name="文本框 6"/>
          <p:cNvSpPr txBox="1"/>
          <p:nvPr/>
        </p:nvSpPr>
        <p:spPr>
          <a:xfrm>
            <a:off x="215900" y="1094105"/>
            <a:ext cx="1981835"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pleased and proud</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8" name="文本框 7"/>
          <p:cNvSpPr txBox="1"/>
          <p:nvPr/>
        </p:nvSpPr>
        <p:spPr>
          <a:xfrm>
            <a:off x="3878580" y="4570095"/>
            <a:ext cx="1878330" cy="368300"/>
          </a:xfrm>
          <a:prstGeom prst="rect">
            <a:avLst/>
          </a:prstGeom>
          <a:noFill/>
        </p:spPr>
        <p:txBody>
          <a:bodyPr wrap="none" rtlCol="0" anchor="t">
            <a:spAutoFit/>
          </a:bodyPr>
          <a:p>
            <a:r>
              <a:rPr lang="zh-CN" altLang="en-US" b="1" i="1">
                <a:solidFill>
                  <a:srgbClr val="C00000"/>
                </a:solidFill>
                <a:latin typeface="Times New Roman" panose="02020603050405020304" charset="0"/>
                <a:cs typeface="Times New Roman" panose="02020603050405020304" charset="0"/>
                <a:sym typeface="+mn-ea"/>
              </a:rPr>
              <a:t>in disappointment</a:t>
            </a:r>
            <a:endParaRPr lang="zh-CN" altLang="en-US" b="1" i="1">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385185" y="3578225"/>
            <a:ext cx="107188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panicked</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3780790" y="4074160"/>
            <a:ext cx="140843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a cry of pain</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1221740" y="5808980"/>
            <a:ext cx="135128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 excitement </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9606915" y="2578100"/>
            <a:ext cx="166243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going smoothly</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2118360" y="5168900"/>
            <a:ext cx="166243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going smoothly</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6678930" y="5021580"/>
            <a:ext cx="107188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panicked</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7830185" y="5018405"/>
            <a:ext cx="140843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a cry of pain</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9238615" y="5021580"/>
            <a:ext cx="1878330" cy="368300"/>
          </a:xfrm>
          <a:prstGeom prst="rect">
            <a:avLst/>
          </a:prstGeom>
          <a:noFill/>
        </p:spPr>
        <p:txBody>
          <a:bodyPr wrap="none" rtlCol="0" anchor="t">
            <a:spAutoFit/>
          </a:bodyPr>
          <a:p>
            <a:r>
              <a:rPr lang="zh-CN" altLang="en-US" b="1" i="1">
                <a:solidFill>
                  <a:srgbClr val="C00000"/>
                </a:solidFill>
                <a:latin typeface="Times New Roman" panose="02020603050405020304" charset="0"/>
                <a:cs typeface="Times New Roman" panose="02020603050405020304" charset="0"/>
                <a:sym typeface="+mn-ea"/>
              </a:rPr>
              <a:t>in disappointment</a:t>
            </a:r>
            <a:endParaRPr lang="zh-CN" altLang="en-US" b="1" i="1">
              <a:solidFill>
                <a:srgbClr val="C0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8954770" y="6376670"/>
            <a:ext cx="3023235" cy="368300"/>
          </a:xfrm>
          <a:prstGeom prst="rect">
            <a:avLst/>
          </a:prstGeom>
          <a:noFill/>
        </p:spPr>
        <p:txBody>
          <a:bodyPr wrap="none" rtlCol="0" anchor="t">
            <a:spAutoFit/>
          </a:bodyPr>
          <a:p>
            <a:r>
              <a:rPr lang="en-US" altLang="zh-CN" b="1">
                <a:solidFill>
                  <a:srgbClr val="C00000"/>
                </a:solidFill>
                <a:latin typeface="Times New Roman" panose="02020603050405020304" charset="0"/>
                <a:cs typeface="Times New Roman" panose="02020603050405020304" charset="0"/>
                <a:sym typeface="+mn-ea"/>
              </a:rPr>
              <a:t>surprised, </a:t>
            </a:r>
            <a:r>
              <a:rPr lang="zh-CN" altLang="en-US" b="1">
                <a:solidFill>
                  <a:srgbClr val="C00000"/>
                </a:solidFill>
                <a:latin typeface="Times New Roman" panose="02020603050405020304" charset="0"/>
                <a:cs typeface="Times New Roman" panose="02020603050405020304" charset="0"/>
                <a:sym typeface="+mn-ea"/>
              </a:rPr>
              <a:t>pleased and proud</a:t>
            </a:r>
            <a:endParaRPr lang="zh-CN" altLang="en-US" b="1">
              <a:solidFill>
                <a:srgbClr val="C0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8312785" y="5808980"/>
            <a:ext cx="2591435" cy="368300"/>
          </a:xfrm>
          <a:prstGeom prst="rect">
            <a:avLst/>
          </a:prstGeom>
          <a:noFill/>
        </p:spPr>
        <p:txBody>
          <a:bodyPr wrap="none" rtlCol="0" anchor="t">
            <a:spAutoFit/>
          </a:bodyPr>
          <a:p>
            <a:r>
              <a:rPr lang="en-US" altLang="zh-CN" b="1" i="1">
                <a:solidFill>
                  <a:srgbClr val="C00000"/>
                </a:solidFill>
                <a:latin typeface="Times New Roman" panose="02020603050405020304" charset="0"/>
                <a:cs typeface="Times New Roman" panose="02020603050405020304" charset="0"/>
                <a:sym typeface="+mn-ea"/>
              </a:rPr>
              <a:t>encourag</a:t>
            </a:r>
            <a:r>
              <a:rPr lang="zh-CN" altLang="en-US" b="1" i="1">
                <a:solidFill>
                  <a:srgbClr val="C00000"/>
                </a:solidFill>
                <a:latin typeface="Times New Roman" panose="02020603050405020304" charset="0"/>
                <a:cs typeface="Times New Roman" panose="02020603050405020304" charset="0"/>
                <a:sym typeface="+mn-ea"/>
              </a:rPr>
              <a:t>ed and </a:t>
            </a:r>
            <a:r>
              <a:rPr lang="en-US" altLang="zh-CN" b="1" i="1">
                <a:solidFill>
                  <a:srgbClr val="C00000"/>
                </a:solidFill>
                <a:latin typeface="Times New Roman" panose="02020603050405020304" charset="0"/>
                <a:cs typeface="Times New Roman" panose="02020603050405020304" charset="0"/>
                <a:sym typeface="+mn-ea"/>
              </a:rPr>
              <a:t>inspired</a:t>
            </a:r>
            <a:endParaRPr lang="en-US" altLang="zh-CN" b="1" i="1">
              <a:solidFill>
                <a:srgbClr val="C00000"/>
              </a:solidFill>
              <a:latin typeface="Times New Roman" panose="02020603050405020304" charset="0"/>
              <a:cs typeface="Times New Roman" panose="02020603050405020304" charset="0"/>
              <a:sym typeface="+mn-ea"/>
            </a:endParaRPr>
          </a:p>
        </p:txBody>
      </p:sp>
      <p:sp>
        <p:nvSpPr>
          <p:cNvPr id="19" name="文本框 18"/>
          <p:cNvSpPr txBox="1"/>
          <p:nvPr/>
        </p:nvSpPr>
        <p:spPr>
          <a:xfrm>
            <a:off x="6155055" y="4570095"/>
            <a:ext cx="1675130" cy="368300"/>
          </a:xfrm>
          <a:prstGeom prst="rect">
            <a:avLst/>
          </a:prstGeom>
          <a:noFill/>
        </p:spPr>
        <p:txBody>
          <a:bodyPr wrap="none" rtlCol="0" anchor="t">
            <a:spAutoFit/>
          </a:bodyPr>
          <a:p>
            <a:r>
              <a:rPr lang="zh-CN" altLang="en-US" b="1" i="1">
                <a:solidFill>
                  <a:srgbClr val="C00000"/>
                </a:solidFill>
                <a:latin typeface="Times New Roman" panose="02020603050405020304" charset="0"/>
                <a:cs typeface="Times New Roman" panose="02020603050405020304" charset="0"/>
                <a:sym typeface="+mn-ea"/>
              </a:rPr>
              <a:t>father appeared</a:t>
            </a:r>
            <a:endParaRPr lang="zh-CN" altLang="en-US" b="1" i="1">
              <a:solidFill>
                <a:srgbClr val="C00000"/>
              </a:solidFill>
              <a:latin typeface="Times New Roman" panose="02020603050405020304" charset="0"/>
              <a:cs typeface="Times New Roman" panose="02020603050405020304" charset="0"/>
              <a:sym typeface="+mn-ea"/>
            </a:endParaRPr>
          </a:p>
        </p:txBody>
      </p:sp>
      <p:sp>
        <p:nvSpPr>
          <p:cNvPr id="3" name="文本框 2"/>
          <p:cNvSpPr txBox="1"/>
          <p:nvPr/>
        </p:nvSpPr>
        <p:spPr>
          <a:xfrm>
            <a:off x="6549390" y="840105"/>
            <a:ext cx="982980" cy="368300"/>
          </a:xfrm>
          <a:prstGeom prst="rect">
            <a:avLst/>
          </a:prstGeom>
          <a:noFill/>
        </p:spPr>
        <p:txBody>
          <a:bodyPr wrap="none" rtlCol="0" anchor="t">
            <a:spAutoFit/>
          </a:bodyPr>
          <a:p>
            <a:r>
              <a:rPr lang="zh-CN" altLang="en-US" b="1">
                <a:solidFill>
                  <a:srgbClr val="C00000"/>
                </a:solidFill>
                <a:latin typeface="Times New Roman" panose="02020603050405020304" charset="0"/>
                <a:cs typeface="Times New Roman" panose="02020603050405020304" charset="0"/>
                <a:sym typeface="+mn-ea"/>
              </a:rPr>
              <a:t>surprise</a:t>
            </a:r>
            <a:endParaRPr lang="zh-CN" altLang="en-US" b="1">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additive="base">
                                        <p:cTn id="78" dur="500" fill="hold"/>
                                        <p:tgtEl>
                                          <p:spTgt spid="3"/>
                                        </p:tgtEl>
                                        <p:attrNameLst>
                                          <p:attrName>ppt_x</p:attrName>
                                        </p:attrNameLst>
                                      </p:cBhvr>
                                      <p:tavLst>
                                        <p:tav tm="0">
                                          <p:val>
                                            <p:strVal val="#ppt_x"/>
                                          </p:val>
                                        </p:tav>
                                        <p:tav tm="100000">
                                          <p:val>
                                            <p:strVal val="#ppt_x"/>
                                          </p:val>
                                        </p:tav>
                                      </p:tavLst>
                                    </p:anim>
                                    <p:anim calcmode="lin" valueType="num">
                                      <p:cBhvr additive="base">
                                        <p:cTn id="7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P spid="9" grpId="0"/>
      <p:bldP spid="9" grpId="1"/>
      <p:bldP spid="10" grpId="0"/>
      <p:bldP spid="10" grpId="1"/>
      <p:bldP spid="8" grpId="0"/>
      <p:bldP spid="8" grpId="1"/>
      <p:bldP spid="14" grpId="0"/>
      <p:bldP spid="14" grpId="1"/>
      <p:bldP spid="15" grpId="0"/>
      <p:bldP spid="15" grpId="1"/>
      <p:bldP spid="16" grpId="0"/>
      <p:bldP spid="16" grpId="1"/>
      <p:bldP spid="19" grpId="0"/>
      <p:bldP spid="19" grpId="1"/>
      <p:bldP spid="18" grpId="0"/>
      <p:bldP spid="18" grpId="1"/>
      <p:bldP spid="7" grpId="0"/>
      <p:bldP spid="7" grpId="1"/>
      <p:bldP spid="17" grpId="0"/>
      <p:bldP spid="17"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402590"/>
            <a:ext cx="11760200" cy="5631180"/>
          </a:xfrm>
          <a:prstGeom prst="rect">
            <a:avLst/>
          </a:prstGeom>
          <a:solidFill>
            <a:schemeClr val="bg1"/>
          </a:solidFill>
        </p:spPr>
        <p:txBody>
          <a:bodyPr wrap="square" rtlCol="0" anchor="t">
            <a:spAutoFit/>
          </a:bodyPr>
          <a:p>
            <a:pPr algn="ctr"/>
            <a:r>
              <a:rPr lang="zh-CN" altLang="en-US" b="1">
                <a:solidFill>
                  <a:schemeClr val="bg1">
                    <a:lumMod val="75000"/>
                  </a:schemeClr>
                </a:solidFill>
                <a:latin typeface="Times New Roman" panose="02020603050405020304" charset="0"/>
                <a:cs typeface="Times New Roman" panose="02020603050405020304" charset="0"/>
              </a:rPr>
              <a:t>A MOTHER'S DAY SURPRISE</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②</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Jeff </a:t>
            </a:r>
            <a:r>
              <a:rPr lang="en-US" altLang="zh-CN" b="1">
                <a:solidFill>
                  <a:schemeClr val="bg1">
                    <a:lumMod val="75000"/>
                  </a:schemeClr>
                </a:solidFill>
                <a:latin typeface="Times New Roman" panose="02020603050405020304" charset="0"/>
                <a:cs typeface="Times New Roman" panose="02020603050405020304" charset="0"/>
              </a:rPr>
              <a:t>t</a:t>
            </a:r>
            <a:r>
              <a:rPr lang="zh-CN" altLang="en-US" b="1">
                <a:solidFill>
                  <a:schemeClr val="bg1">
                    <a:lumMod val="75000"/>
                  </a:schemeClr>
                </a:solidFill>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their father appeared.</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zh-CN" altLang="en-US" b="1" i="1">
              <a:solidFill>
                <a:schemeClr val="bg1">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217805" y="679450"/>
            <a:ext cx="11758295" cy="5354320"/>
          </a:xfrm>
          <a:prstGeom prst="rect">
            <a:avLst/>
          </a:prstGeom>
          <a:noFill/>
        </p:spPr>
        <p:txBody>
          <a:bodyPr wrap="square" rtlCol="0" anchor="t">
            <a:spAutoFit/>
          </a:bodyPr>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②</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The big day came at last. The alarm rang at 6 am. The pair went down the stairs </a:t>
            </a:r>
            <a:r>
              <a:rPr lang="en-US" altLang="zh-CN" b="1">
                <a:solidFill>
                  <a:schemeClr val="bg1">
                    <a:lumMod val="75000"/>
                  </a:schemeClr>
                </a:solidFill>
                <a:latin typeface="Times New Roman" panose="02020603050405020304" charset="0"/>
                <a:cs typeface="Times New Roman" panose="02020603050405020304" charset="0"/>
                <a:sym typeface="+mn-ea"/>
              </a:rPr>
              <a:t>quietly </a:t>
            </a:r>
            <a:r>
              <a:rPr lang="zh-CN" altLang="en-US" b="1">
                <a:solidFill>
                  <a:schemeClr val="bg1">
                    <a:lumMod val="75000"/>
                  </a:schemeClr>
                </a:solidFill>
                <a:latin typeface="Times New Roman" panose="02020603050405020304" charset="0"/>
                <a:cs typeface="Times New Roman" panose="02020603050405020304" charset="0"/>
                <a:sym typeface="+mn-ea"/>
              </a:rPr>
              <a:t>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Jeff </a:t>
            </a:r>
            <a:r>
              <a:rPr lang="en-US" altLang="zh-CN" b="1">
                <a:solidFill>
                  <a:schemeClr val="bg1">
                    <a:lumMod val="75000"/>
                  </a:schemeClr>
                </a:solidFill>
                <a:latin typeface="Times New Roman" panose="02020603050405020304" charset="0"/>
                <a:cs typeface="Times New Roman" panose="02020603050405020304" charset="0"/>
                <a:sym typeface="+mn-ea"/>
              </a:rPr>
              <a:t>t</a:t>
            </a:r>
            <a:r>
              <a:rPr lang="zh-CN" altLang="en-US" b="1">
                <a:solidFill>
                  <a:schemeClr val="bg1">
                    <a:lumMod val="75000"/>
                  </a:schemeClr>
                </a:solidFill>
                <a:latin typeface="Times New Roman" panose="02020603050405020304" charset="0"/>
                <a:cs typeface="Times New Roman" panose="02020603050405020304" charset="0"/>
                <a:sym typeface="+mn-ea"/>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③Then Jeff noticed steam shooting out of the pot and the lid starting to shake. The next minute, the porridge boiled over and put out the fire. Jenna</a:t>
            </a:r>
            <a:r>
              <a:rPr lang="zh-CN" altLang="en-US" b="1">
                <a:solidFill>
                  <a:srgbClr val="0070C0"/>
                </a:solidFill>
                <a:latin typeface="Times New Roman" panose="02020603050405020304" charset="0"/>
                <a:cs typeface="Times New Roman" panose="02020603050405020304" charset="0"/>
                <a:sym typeface="+mn-ea"/>
              </a:rPr>
              <a:t> panicked</a:t>
            </a:r>
            <a:r>
              <a:rPr lang="zh-CN" altLang="en-US" b="1">
                <a:solidFill>
                  <a:schemeClr val="bg1">
                    <a:lumMod val="75000"/>
                  </a:schemeClr>
                </a:solidFill>
                <a:latin typeface="Times New Roman" panose="02020603050405020304" charset="0"/>
                <a:cs typeface="Times New Roman" panose="02020603050405020304" charset="0"/>
                <a:sym typeface="+mn-ea"/>
              </a:rPr>
              <a:t>.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en-US" altLang="zh-CN" b="1" i="1">
                <a:solidFill>
                  <a:schemeClr val="tx1"/>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tx1"/>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their father appeared.</a:t>
            </a:r>
            <a:endParaRPr lang="en-US" altLang="zh-CN" b="1" i="1">
              <a:solidFill>
                <a:schemeClr val="tx1"/>
              </a:solidFill>
              <a:latin typeface="Times New Roman" panose="02020603050405020304" charset="0"/>
              <a:cs typeface="Times New Roman" panose="02020603050405020304" charset="0"/>
              <a:sym typeface="+mn-ea"/>
            </a:endParaRPr>
          </a:p>
          <a:p>
            <a:pPr fontAlgn="auto">
              <a:lnSpc>
                <a:spcPts val="2160"/>
              </a:lnSpc>
            </a:pP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zh-CN" altLang="en-US"/>
          </a:p>
        </p:txBody>
      </p:sp>
      <p:sp>
        <p:nvSpPr>
          <p:cNvPr id="3" name="文本框 2"/>
          <p:cNvSpPr txBox="1"/>
          <p:nvPr/>
        </p:nvSpPr>
        <p:spPr>
          <a:xfrm>
            <a:off x="215900" y="4798060"/>
            <a:ext cx="11745595" cy="1753235"/>
          </a:xfrm>
          <a:prstGeom prst="rect">
            <a:avLst/>
          </a:prstGeom>
          <a:noFill/>
        </p:spPr>
        <p:txBody>
          <a:bodyPr wrap="square" rtlCol="0" anchor="t">
            <a:spAutoFit/>
          </a:bodyPr>
          <a:p>
            <a:r>
              <a:rPr lang="en-US" altLang="zh-CN" b="1"/>
              <a:t>                                                                                                                                                     </a:t>
            </a:r>
            <a:r>
              <a:rPr lang="zh-CN" altLang="en-US" b="1">
                <a:solidFill>
                  <a:schemeClr val="tx1"/>
                </a:solidFill>
              </a:rPr>
              <a:t>Seeing the black bread and the spilled porridge, he knew what they were up to.“</a:t>
            </a:r>
            <a:r>
              <a:rPr lang="zh-CN" altLang="en-US" b="1">
                <a:solidFill>
                  <a:srgbClr val="0070C0"/>
                </a:solidFill>
              </a:rPr>
              <a:t>Don</a:t>
            </a:r>
            <a:r>
              <a:rPr lang="en-US" altLang="zh-CN" b="1">
                <a:solidFill>
                  <a:srgbClr val="0070C0"/>
                </a:solidFill>
              </a:rPr>
              <a:t>’</a:t>
            </a:r>
            <a:r>
              <a:rPr lang="zh-CN" altLang="en-US" b="1">
                <a:solidFill>
                  <a:srgbClr val="0070C0"/>
                </a:solidFill>
              </a:rPr>
              <a:t>t be panicked!</a:t>
            </a:r>
            <a:r>
              <a:rPr lang="zh-CN" altLang="en-US" b="1">
                <a:solidFill>
                  <a:schemeClr val="tx1"/>
                </a:solidFill>
              </a:rPr>
              <a:t>”</a:t>
            </a:r>
            <a:r>
              <a:rPr lang="zh-CN" altLang="en-US" b="1">
                <a:solidFill>
                  <a:srgbClr val="0070C0"/>
                </a:solidFill>
              </a:rPr>
              <a:t>calm and mollified</a:t>
            </a:r>
            <a:r>
              <a:rPr lang="en-US" altLang="zh-CN" b="1">
                <a:solidFill>
                  <a:schemeClr val="tx1"/>
                </a:solidFill>
              </a:rPr>
              <a:t>,</a:t>
            </a:r>
            <a:r>
              <a:rPr lang="zh-CN" altLang="en-US" b="1">
                <a:solidFill>
                  <a:schemeClr val="tx1"/>
                </a:solidFill>
              </a:rPr>
              <a:t> he handed each one a wet towel, helping them </a:t>
            </a:r>
            <a:r>
              <a:rPr lang="zh-CN" altLang="en-US" b="1">
                <a:solidFill>
                  <a:srgbClr val="0070C0"/>
                </a:solidFill>
              </a:rPr>
              <a:t>clean the mess quickly</a:t>
            </a:r>
            <a:r>
              <a:rPr lang="zh-CN" altLang="en-US" b="1">
                <a:solidFill>
                  <a:schemeClr val="tx1"/>
                </a:solidFill>
              </a:rPr>
              <a:t>. After figur</a:t>
            </a:r>
            <a:r>
              <a:rPr lang="en-US" altLang="zh-CN" b="1">
                <a:solidFill>
                  <a:schemeClr val="tx1"/>
                </a:solidFill>
              </a:rPr>
              <a:t>ing </a:t>
            </a:r>
            <a:r>
              <a:rPr lang="zh-CN" altLang="en-US" b="1">
                <a:solidFill>
                  <a:schemeClr val="tx1"/>
                </a:solidFill>
              </a:rPr>
              <a:t>out their secret</a:t>
            </a:r>
            <a:r>
              <a:rPr lang="en-US" altLang="zh-CN" b="1">
                <a:solidFill>
                  <a:schemeClr val="tx1"/>
                </a:solidFill>
              </a:rPr>
              <a:t>, Father, surprisingly, </a:t>
            </a:r>
            <a:r>
              <a:rPr lang="zh-CN" altLang="en-US" b="1">
                <a:solidFill>
                  <a:schemeClr val="tx1"/>
                </a:solidFill>
              </a:rPr>
              <a:t> joined the twins in preparing the Mother</a:t>
            </a:r>
            <a:r>
              <a:rPr lang="en-US" altLang="zh-CN" b="1">
                <a:solidFill>
                  <a:schemeClr val="tx1"/>
                </a:solidFill>
              </a:rPr>
              <a:t>’</a:t>
            </a:r>
            <a:r>
              <a:rPr lang="zh-CN" altLang="en-US" b="1">
                <a:solidFill>
                  <a:schemeClr val="tx1"/>
                </a:solidFill>
              </a:rPr>
              <a:t>s Day surprise. Within an hour, the kitchen was cleaned, and Father had made French toast and cooked </a:t>
            </a:r>
            <a:r>
              <a:rPr lang="zh-CN" altLang="en-US" b="1">
                <a:solidFill>
                  <a:schemeClr val="tx1"/>
                </a:solidFill>
                <a:sym typeface="+mn-ea"/>
              </a:rPr>
              <a:t>chicken</a:t>
            </a:r>
            <a:r>
              <a:rPr lang="zh-CN" altLang="en-US" b="1">
                <a:solidFill>
                  <a:schemeClr val="tx1"/>
                </a:solidFill>
              </a:rPr>
              <a:t> porridge. Then he sneaked back to bed. The twins prepared the breakfast tray, adding a card they had made, and then carried the tray</a:t>
            </a:r>
            <a:r>
              <a:rPr lang="en-US" altLang="zh-CN" b="1">
                <a:solidFill>
                  <a:schemeClr val="tx1"/>
                </a:solidFill>
              </a:rPr>
              <a:t>,</a:t>
            </a:r>
            <a:r>
              <a:rPr lang="zh-CN" altLang="en-US" b="1">
                <a:solidFill>
                  <a:schemeClr val="tx1"/>
                </a:solidFill>
              </a:rPr>
              <a:t> </a:t>
            </a:r>
            <a:r>
              <a:rPr lang="en-US" altLang="zh-CN" b="1">
                <a:solidFill>
                  <a:schemeClr val="tx1"/>
                </a:solidFill>
              </a:rPr>
              <a:t>tiptoeing </a:t>
            </a:r>
            <a:r>
              <a:rPr lang="zh-CN" altLang="en-US" b="1">
                <a:solidFill>
                  <a:schemeClr val="tx1"/>
                </a:solidFill>
              </a:rPr>
              <a:t>upstairs to their parents</a:t>
            </a:r>
            <a:r>
              <a:rPr lang="en-US" altLang="zh-CN" b="1">
                <a:solidFill>
                  <a:schemeClr val="tx1"/>
                </a:solidFill>
              </a:rPr>
              <a:t>’ </a:t>
            </a:r>
            <a:r>
              <a:rPr lang="zh-CN" altLang="en-US" b="1">
                <a:solidFill>
                  <a:schemeClr val="tx1"/>
                </a:solidFill>
              </a:rPr>
              <a:t> bedroom.</a:t>
            </a:r>
            <a:endParaRPr lang="zh-CN" altLang="en-US" b="1">
              <a:solidFill>
                <a:schemeClr val="tx1"/>
              </a:solidFill>
            </a:endParaRPr>
          </a:p>
        </p:txBody>
      </p:sp>
      <p:sp>
        <p:nvSpPr>
          <p:cNvPr id="7" name="文本框 6"/>
          <p:cNvSpPr txBox="1"/>
          <p:nvPr/>
        </p:nvSpPr>
        <p:spPr>
          <a:xfrm>
            <a:off x="594360" y="0"/>
            <a:ext cx="5717540" cy="521970"/>
          </a:xfrm>
          <a:prstGeom prst="rect">
            <a:avLst/>
          </a:prstGeom>
          <a:noFill/>
        </p:spPr>
        <p:txBody>
          <a:bodyPr wrap="none" rtlCol="0" anchor="t">
            <a:spAutoFit/>
          </a:bodyPr>
          <a:p>
            <a:pPr algn="l"/>
            <a:r>
              <a:rPr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激活话题词汇</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细化</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恐慌</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行为和情绪</a:t>
            </a:r>
            <a:endPar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402590"/>
            <a:ext cx="11760200" cy="5631180"/>
          </a:xfrm>
          <a:prstGeom prst="rect">
            <a:avLst/>
          </a:prstGeom>
          <a:solidFill>
            <a:schemeClr val="bg1"/>
          </a:solidFill>
        </p:spPr>
        <p:txBody>
          <a:bodyPr wrap="square" rtlCol="0" anchor="t">
            <a:spAutoFit/>
          </a:bodyPr>
          <a:p>
            <a:pPr algn="ctr"/>
            <a:r>
              <a:rPr lang="zh-CN" altLang="en-US" b="1">
                <a:solidFill>
                  <a:schemeClr val="bg1">
                    <a:lumMod val="75000"/>
                  </a:schemeClr>
                </a:solidFill>
                <a:latin typeface="Times New Roman" panose="02020603050405020304" charset="0"/>
                <a:cs typeface="Times New Roman" panose="02020603050405020304" charset="0"/>
              </a:rPr>
              <a:t>A MOTHER'S DAY</a:t>
            </a:r>
            <a:r>
              <a:rPr lang="zh-CN" altLang="en-US" b="1">
                <a:solidFill>
                  <a:srgbClr val="0070C0"/>
                </a:solidFill>
                <a:latin typeface="Times New Roman" panose="02020603050405020304" charset="0"/>
                <a:cs typeface="Times New Roman" panose="02020603050405020304" charset="0"/>
              </a:rPr>
              <a:t> SURPRISE</a:t>
            </a:r>
            <a:endParaRPr lang="zh-CN" altLang="en-US" b="1">
              <a:solidFill>
                <a:srgbClr val="0070C0"/>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②</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Jeff </a:t>
            </a:r>
            <a:r>
              <a:rPr lang="en-US" altLang="zh-CN" b="1">
                <a:solidFill>
                  <a:schemeClr val="bg1">
                    <a:lumMod val="75000"/>
                  </a:schemeClr>
                </a:solidFill>
                <a:latin typeface="Times New Roman" panose="02020603050405020304" charset="0"/>
                <a:cs typeface="Times New Roman" panose="02020603050405020304" charset="0"/>
              </a:rPr>
              <a:t>t</a:t>
            </a:r>
            <a:r>
              <a:rPr lang="zh-CN" altLang="en-US" b="1">
                <a:solidFill>
                  <a:schemeClr val="bg1">
                    <a:lumMod val="75000"/>
                  </a:schemeClr>
                </a:solidFill>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their father appeared.</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zh-CN" altLang="en-US" b="1" i="1">
              <a:solidFill>
                <a:schemeClr val="bg1">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217805" y="679450"/>
            <a:ext cx="11758295" cy="5354320"/>
          </a:xfrm>
          <a:prstGeom prst="rect">
            <a:avLst/>
          </a:prstGeom>
          <a:noFill/>
        </p:spPr>
        <p:txBody>
          <a:bodyPr wrap="square" rtlCol="0" anchor="t">
            <a:spAutoFit/>
          </a:bodyPr>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①The twins were filled with excitement as they thought of the</a:t>
            </a:r>
            <a:r>
              <a:rPr lang="zh-CN" altLang="en-US" b="1">
                <a:solidFill>
                  <a:srgbClr val="0070C0"/>
                </a:solidFill>
                <a:latin typeface="Times New Roman" panose="02020603050405020304" charset="0"/>
                <a:cs typeface="Times New Roman" panose="02020603050405020304" charset="0"/>
                <a:sym typeface="+mn-ea"/>
              </a:rPr>
              <a:t> surprise</a:t>
            </a:r>
            <a:r>
              <a:rPr lang="zh-CN" altLang="en-US" b="1">
                <a:solidFill>
                  <a:schemeClr val="bg1">
                    <a:lumMod val="75000"/>
                  </a:schemeClr>
                </a:solidFill>
                <a:latin typeface="Times New Roman" panose="02020603050405020304" charset="0"/>
                <a:cs typeface="Times New Roman" panose="02020603050405020304" charset="0"/>
                <a:sym typeface="+mn-ea"/>
              </a:rPr>
              <a:t>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②</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The big day came at last. The alarm rang at 6 am. The pair went down the stairs</a:t>
            </a:r>
            <a:r>
              <a:rPr lang="zh-CN" altLang="en-US" b="1">
                <a:solidFill>
                  <a:srgbClr val="0070C0"/>
                </a:solidFill>
                <a:latin typeface="Times New Roman" panose="02020603050405020304" charset="0"/>
                <a:cs typeface="Times New Roman" panose="02020603050405020304" charset="0"/>
                <a:sym typeface="+mn-ea"/>
              </a:rPr>
              <a:t> </a:t>
            </a:r>
            <a:r>
              <a:rPr lang="en-US" altLang="zh-CN" b="1">
                <a:solidFill>
                  <a:srgbClr val="0070C0"/>
                </a:solidFill>
                <a:latin typeface="Times New Roman" panose="02020603050405020304" charset="0"/>
                <a:cs typeface="Times New Roman" panose="02020603050405020304" charset="0"/>
                <a:sym typeface="+mn-ea"/>
              </a:rPr>
              <a:t>quietly</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Jeff </a:t>
            </a:r>
            <a:r>
              <a:rPr lang="en-US" altLang="zh-CN" b="1">
                <a:solidFill>
                  <a:schemeClr val="bg1">
                    <a:lumMod val="75000"/>
                  </a:schemeClr>
                </a:solidFill>
                <a:latin typeface="Times New Roman" panose="02020603050405020304" charset="0"/>
                <a:cs typeface="Times New Roman" panose="02020603050405020304" charset="0"/>
                <a:sym typeface="+mn-ea"/>
              </a:rPr>
              <a:t>t</a:t>
            </a:r>
            <a:r>
              <a:rPr lang="zh-CN" altLang="en-US" b="1">
                <a:solidFill>
                  <a:schemeClr val="bg1">
                    <a:lumMod val="75000"/>
                  </a:schemeClr>
                </a:solidFill>
                <a:latin typeface="Times New Roman" panose="02020603050405020304" charset="0"/>
                <a:cs typeface="Times New Roman" panose="02020603050405020304" charset="0"/>
                <a:sym typeface="+mn-ea"/>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en-US" altLang="zh-CN" b="1" i="1">
                <a:solidFill>
                  <a:schemeClr val="tx1"/>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tx1"/>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their father appeared.</a:t>
            </a:r>
            <a:endParaRPr lang="en-US" altLang="zh-CN" b="1" i="1">
              <a:solidFill>
                <a:schemeClr val="tx1"/>
              </a:solidFill>
              <a:latin typeface="Times New Roman" panose="02020603050405020304" charset="0"/>
              <a:cs typeface="Times New Roman" panose="02020603050405020304" charset="0"/>
              <a:sym typeface="+mn-ea"/>
            </a:endParaRPr>
          </a:p>
          <a:p>
            <a:pPr fontAlgn="auto">
              <a:lnSpc>
                <a:spcPts val="2160"/>
              </a:lnSpc>
            </a:pP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zh-CN" altLang="en-US"/>
          </a:p>
        </p:txBody>
      </p:sp>
      <p:sp>
        <p:nvSpPr>
          <p:cNvPr id="3" name="文本框 2"/>
          <p:cNvSpPr txBox="1"/>
          <p:nvPr/>
        </p:nvSpPr>
        <p:spPr>
          <a:xfrm>
            <a:off x="215900" y="4798060"/>
            <a:ext cx="11745595" cy="1753235"/>
          </a:xfrm>
          <a:prstGeom prst="rect">
            <a:avLst/>
          </a:prstGeom>
          <a:noFill/>
        </p:spPr>
        <p:txBody>
          <a:bodyPr wrap="square" rtlCol="0" anchor="t">
            <a:spAutoFit/>
          </a:bodyPr>
          <a:p>
            <a:r>
              <a:rPr lang="en-US" altLang="zh-CN" b="1"/>
              <a:t>                                                                                                                                                     </a:t>
            </a:r>
            <a:r>
              <a:rPr lang="zh-CN" altLang="en-US" b="1">
                <a:solidFill>
                  <a:schemeClr val="tx1"/>
                </a:solidFill>
              </a:rPr>
              <a:t>Seeing the black bread and the spilled porridge, he knew what they were up to.“Don</a:t>
            </a:r>
            <a:r>
              <a:rPr lang="en-US" altLang="zh-CN" b="1">
                <a:solidFill>
                  <a:schemeClr val="tx1"/>
                </a:solidFill>
              </a:rPr>
              <a:t>’</a:t>
            </a:r>
            <a:r>
              <a:rPr lang="zh-CN" altLang="en-US" b="1">
                <a:solidFill>
                  <a:schemeClr val="tx1"/>
                </a:solidFill>
              </a:rPr>
              <a:t>t be panicked!”calm and mollified</a:t>
            </a:r>
            <a:r>
              <a:rPr lang="en-US" altLang="zh-CN" b="1">
                <a:solidFill>
                  <a:schemeClr val="tx1"/>
                </a:solidFill>
              </a:rPr>
              <a:t>,</a:t>
            </a:r>
            <a:r>
              <a:rPr lang="zh-CN" altLang="en-US" b="1">
                <a:solidFill>
                  <a:schemeClr val="tx1"/>
                </a:solidFill>
              </a:rPr>
              <a:t> he handed each one a wet towel, helping them clean the mess quickly. After figur</a:t>
            </a:r>
            <a:r>
              <a:rPr lang="en-US" altLang="zh-CN" b="1">
                <a:solidFill>
                  <a:schemeClr val="tx1"/>
                </a:solidFill>
              </a:rPr>
              <a:t>ing </a:t>
            </a:r>
            <a:r>
              <a:rPr lang="zh-CN" altLang="en-US" b="1">
                <a:solidFill>
                  <a:schemeClr val="tx1"/>
                </a:solidFill>
              </a:rPr>
              <a:t>out </a:t>
            </a:r>
            <a:r>
              <a:rPr lang="zh-CN" altLang="en-US" b="1">
                <a:solidFill>
                  <a:srgbClr val="0070C0"/>
                </a:solidFill>
              </a:rPr>
              <a:t>their secret</a:t>
            </a:r>
            <a:r>
              <a:rPr lang="en-US" altLang="zh-CN" b="1">
                <a:solidFill>
                  <a:schemeClr val="tx1"/>
                </a:solidFill>
              </a:rPr>
              <a:t>, Father, </a:t>
            </a:r>
            <a:r>
              <a:rPr lang="en-US" altLang="zh-CN" b="1">
                <a:solidFill>
                  <a:srgbClr val="0070C0"/>
                </a:solidFill>
              </a:rPr>
              <a:t>surprisingly</a:t>
            </a:r>
            <a:r>
              <a:rPr lang="en-US" altLang="zh-CN" b="1">
                <a:solidFill>
                  <a:schemeClr val="tx1"/>
                </a:solidFill>
              </a:rPr>
              <a:t>, </a:t>
            </a:r>
            <a:r>
              <a:rPr lang="zh-CN" altLang="en-US" b="1">
                <a:solidFill>
                  <a:schemeClr val="tx1"/>
                </a:solidFill>
              </a:rPr>
              <a:t> joined the twins in preparing the Mother</a:t>
            </a:r>
            <a:r>
              <a:rPr lang="en-US" altLang="zh-CN" b="1">
                <a:solidFill>
                  <a:schemeClr val="tx1"/>
                </a:solidFill>
              </a:rPr>
              <a:t>’</a:t>
            </a:r>
            <a:r>
              <a:rPr lang="zh-CN" altLang="en-US" b="1">
                <a:solidFill>
                  <a:schemeClr val="tx1"/>
                </a:solidFill>
              </a:rPr>
              <a:t>s Day </a:t>
            </a:r>
            <a:r>
              <a:rPr lang="zh-CN" altLang="en-US" b="1">
                <a:solidFill>
                  <a:srgbClr val="0070C0"/>
                </a:solidFill>
              </a:rPr>
              <a:t>surprise</a:t>
            </a:r>
            <a:r>
              <a:rPr lang="zh-CN" altLang="en-US" b="1">
                <a:solidFill>
                  <a:schemeClr val="tx1"/>
                </a:solidFill>
              </a:rPr>
              <a:t>. Within an hour, the kitchen was cleaned, and Father had made French toast and cooked </a:t>
            </a:r>
            <a:r>
              <a:rPr lang="zh-CN" altLang="en-US" b="1">
                <a:solidFill>
                  <a:schemeClr val="tx1"/>
                </a:solidFill>
                <a:sym typeface="+mn-ea"/>
              </a:rPr>
              <a:t>chicken</a:t>
            </a:r>
            <a:r>
              <a:rPr lang="zh-CN" altLang="en-US" b="1">
                <a:solidFill>
                  <a:schemeClr val="tx1"/>
                </a:solidFill>
              </a:rPr>
              <a:t> porridge. Then he </a:t>
            </a:r>
            <a:r>
              <a:rPr lang="zh-CN" altLang="en-US" b="1">
                <a:solidFill>
                  <a:srgbClr val="0070C0"/>
                </a:solidFill>
              </a:rPr>
              <a:t>sneaked</a:t>
            </a:r>
            <a:r>
              <a:rPr lang="zh-CN" altLang="en-US" b="1">
                <a:solidFill>
                  <a:schemeClr val="tx1"/>
                </a:solidFill>
              </a:rPr>
              <a:t> back to bed. The twins prepared the breakfast tray, adding a card they had made, and then carried the tray</a:t>
            </a:r>
            <a:r>
              <a:rPr lang="en-US" altLang="zh-CN" b="1">
                <a:solidFill>
                  <a:schemeClr val="tx1"/>
                </a:solidFill>
              </a:rPr>
              <a:t>,</a:t>
            </a:r>
            <a:r>
              <a:rPr lang="zh-CN" altLang="en-US" b="1">
                <a:solidFill>
                  <a:schemeClr val="tx1"/>
                </a:solidFill>
              </a:rPr>
              <a:t> </a:t>
            </a:r>
            <a:r>
              <a:rPr lang="en-US" altLang="zh-CN" b="1">
                <a:solidFill>
                  <a:srgbClr val="0070C0"/>
                </a:solidFill>
              </a:rPr>
              <a:t>tiptoeing</a:t>
            </a:r>
            <a:r>
              <a:rPr lang="en-US" altLang="zh-CN" b="1">
                <a:solidFill>
                  <a:schemeClr val="tx1"/>
                </a:solidFill>
              </a:rPr>
              <a:t> </a:t>
            </a:r>
            <a:r>
              <a:rPr lang="zh-CN" altLang="en-US" b="1">
                <a:solidFill>
                  <a:schemeClr val="tx1"/>
                </a:solidFill>
              </a:rPr>
              <a:t>upstairs to their parents</a:t>
            </a:r>
            <a:r>
              <a:rPr lang="en-US" altLang="zh-CN" b="1">
                <a:solidFill>
                  <a:schemeClr val="tx1"/>
                </a:solidFill>
              </a:rPr>
              <a:t>’ </a:t>
            </a:r>
            <a:r>
              <a:rPr lang="zh-CN" altLang="en-US" b="1">
                <a:solidFill>
                  <a:schemeClr val="tx1"/>
                </a:solidFill>
              </a:rPr>
              <a:t> bedroom.</a:t>
            </a:r>
            <a:endParaRPr lang="zh-CN" altLang="en-US" b="1">
              <a:solidFill>
                <a:schemeClr val="tx1"/>
              </a:solidFill>
            </a:endParaRPr>
          </a:p>
        </p:txBody>
      </p:sp>
      <p:sp>
        <p:nvSpPr>
          <p:cNvPr id="7" name="文本框 6"/>
          <p:cNvSpPr txBox="1"/>
          <p:nvPr/>
        </p:nvSpPr>
        <p:spPr>
          <a:xfrm>
            <a:off x="594360" y="0"/>
            <a:ext cx="5717540" cy="521970"/>
          </a:xfrm>
          <a:prstGeom prst="rect">
            <a:avLst/>
          </a:prstGeom>
          <a:noFill/>
        </p:spPr>
        <p:txBody>
          <a:bodyPr wrap="none" rtlCol="0" anchor="t">
            <a:spAutoFit/>
          </a:bodyPr>
          <a:p>
            <a:pPr algn="l"/>
            <a:r>
              <a:rPr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激活话题词汇</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细化</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惊喜</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行为和情绪</a:t>
            </a:r>
            <a:endPar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362585"/>
            <a:ext cx="11760200" cy="4799965"/>
          </a:xfrm>
          <a:prstGeom prst="rect">
            <a:avLst/>
          </a:prstGeom>
          <a:solidFill>
            <a:schemeClr val="bg1"/>
          </a:solidFill>
        </p:spPr>
        <p:txBody>
          <a:bodyPr wrap="square" rtlCol="0" anchor="t">
            <a:spAutoFit/>
          </a:bodyPr>
          <a:p>
            <a:pPr algn="ctr"/>
            <a:r>
              <a:rPr lang="zh-CN" altLang="en-US" b="1">
                <a:solidFill>
                  <a:schemeClr val="bg1">
                    <a:lumMod val="75000"/>
                  </a:schemeClr>
                </a:solidFill>
                <a:latin typeface="Times New Roman" panose="02020603050405020304" charset="0"/>
                <a:cs typeface="Times New Roman" panose="02020603050405020304" charset="0"/>
              </a:rPr>
              <a:t>A MOTHER'S DAY SURPRISE</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②</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Jeff </a:t>
            </a:r>
            <a:r>
              <a:rPr lang="en-US" altLang="zh-CN" b="1">
                <a:solidFill>
                  <a:schemeClr val="bg1">
                    <a:lumMod val="75000"/>
                  </a:schemeClr>
                </a:solidFill>
                <a:latin typeface="Times New Roman" panose="02020603050405020304" charset="0"/>
                <a:cs typeface="Times New Roman" panose="02020603050405020304" charset="0"/>
              </a:rPr>
              <a:t>t</a:t>
            </a:r>
            <a:r>
              <a:rPr lang="zh-CN" altLang="en-US" b="1">
                <a:solidFill>
                  <a:schemeClr val="bg1">
                    <a:lumMod val="75000"/>
                  </a:schemeClr>
                </a:solidFill>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②The twins carried the breakfast upstairs and woke their mother up.</a:t>
            </a:r>
            <a:endParaRPr lang="zh-CN" altLang="en-US" b="1" i="1">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880110" y="6217920"/>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217805" y="639445"/>
            <a:ext cx="11758295" cy="4523105"/>
          </a:xfrm>
          <a:prstGeom prst="rect">
            <a:avLst/>
          </a:prstGeom>
          <a:noFill/>
        </p:spPr>
        <p:txBody>
          <a:bodyPr wrap="square" rtlCol="0" anchor="t">
            <a:spAutoFit/>
          </a:bodyPr>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①The twins were filled with excitement as they thought of the </a:t>
            </a:r>
            <a:r>
              <a:rPr lang="zh-CN" altLang="en-US" b="1">
                <a:solidFill>
                  <a:srgbClr val="0070C0"/>
                </a:solidFill>
                <a:latin typeface="Times New Roman" panose="02020603050405020304" charset="0"/>
                <a:cs typeface="Times New Roman" panose="02020603050405020304" charset="0"/>
                <a:sym typeface="+mn-ea"/>
              </a:rPr>
              <a:t>surprise</a:t>
            </a:r>
            <a:r>
              <a:rPr lang="zh-CN" altLang="en-US" b="1">
                <a:solidFill>
                  <a:schemeClr val="bg1">
                    <a:lumMod val="75000"/>
                  </a:schemeClr>
                </a:solidFill>
                <a:latin typeface="Times New Roman" panose="02020603050405020304" charset="0"/>
                <a:cs typeface="Times New Roman" panose="02020603050405020304" charset="0"/>
                <a:sym typeface="+mn-ea"/>
              </a:rPr>
              <a:t>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②</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The big day came at last. The alarm rang at 6 am. The pair went down the stairs </a:t>
            </a:r>
            <a:r>
              <a:rPr lang="zh-CN" altLang="en-US" b="1">
                <a:solidFill>
                  <a:srgbClr val="0070C0"/>
                </a:solidFill>
                <a:latin typeface="Times New Roman" panose="02020603050405020304" charset="0"/>
                <a:cs typeface="Times New Roman" panose="02020603050405020304" charset="0"/>
                <a:sym typeface="+mn-ea"/>
              </a:rPr>
              <a:t>quietly</a:t>
            </a:r>
            <a:r>
              <a:rPr lang="zh-CN" altLang="en-US" b="1">
                <a:solidFill>
                  <a:schemeClr val="bg1">
                    <a:lumMod val="75000"/>
                  </a:schemeClr>
                </a:solidFill>
                <a:latin typeface="Times New Roman" panose="02020603050405020304" charset="0"/>
                <a:cs typeface="Times New Roman" panose="02020603050405020304" charset="0"/>
                <a:sym typeface="+mn-ea"/>
              </a:rPr>
              <a:t>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Jeff </a:t>
            </a:r>
            <a:r>
              <a:rPr lang="en-US" altLang="zh-CN" b="1">
                <a:solidFill>
                  <a:schemeClr val="bg1">
                    <a:lumMod val="75000"/>
                  </a:schemeClr>
                </a:solidFill>
                <a:latin typeface="Times New Roman" panose="02020603050405020304" charset="0"/>
                <a:cs typeface="Times New Roman" panose="02020603050405020304" charset="0"/>
                <a:sym typeface="+mn-ea"/>
              </a:rPr>
              <a:t>t</a:t>
            </a:r>
            <a:r>
              <a:rPr lang="zh-CN" altLang="en-US" b="1">
                <a:solidFill>
                  <a:schemeClr val="bg1">
                    <a:lumMod val="75000"/>
                  </a:schemeClr>
                </a:solidFill>
                <a:latin typeface="Times New Roman" panose="02020603050405020304" charset="0"/>
                <a:cs typeface="Times New Roman" panose="02020603050405020304" charset="0"/>
                <a:sym typeface="+mn-ea"/>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②The twins carried the breakfast upstairs and woke their mother up.</a:t>
            </a:r>
            <a:endParaRPr lang="zh-CN" altLang="en-US" b="1" i="1">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217805" y="4779010"/>
            <a:ext cx="11714480" cy="1753235"/>
          </a:xfrm>
          <a:prstGeom prst="rect">
            <a:avLst/>
          </a:prstGeom>
          <a:noFill/>
        </p:spPr>
        <p:txBody>
          <a:bodyPr wrap="square" rtlCol="0" anchor="t">
            <a:spAutoFit/>
          </a:bodyPr>
          <a:p>
            <a:pPr fontAlgn="auto">
              <a:lnSpc>
                <a:spcPts val="2160"/>
              </a:lnSpc>
            </a:pPr>
            <a:r>
              <a:rPr lang="en-US" altLang="zh-CN" b="1"/>
              <a:t>                                                                                                                                          </a:t>
            </a:r>
            <a:r>
              <a:rPr lang="zh-CN" altLang="en-US" b="1">
                <a:solidFill>
                  <a:srgbClr val="0070C0"/>
                </a:solidFill>
              </a:rPr>
              <a:t>“Surprise!”</a:t>
            </a:r>
            <a:r>
              <a:rPr lang="zh-CN" altLang="en-US" b="1"/>
              <a:t>The pair yelled with a delighted tone, presenting their breakfast carefully to their mother. As Mother opened her sleepy eyelids, a substantial breakfast caught her sight and an inviting smell wafted into her nose. Dad was pretending to </a:t>
            </a:r>
            <a:r>
              <a:rPr lang="zh-CN" altLang="en-US" b="1">
                <a:solidFill>
                  <a:srgbClr val="0070C0"/>
                </a:solidFill>
              </a:rPr>
              <a:t>be surprised</a:t>
            </a:r>
            <a:r>
              <a:rPr lang="zh-CN" altLang="en-US" b="1"/>
              <a:t> to see such delicious food. </a:t>
            </a:r>
            <a:r>
              <a:rPr lang="en-US" altLang="zh-CN" b="1"/>
              <a:t>B</a:t>
            </a:r>
            <a:r>
              <a:rPr lang="zh-CN" altLang="en-US" b="1"/>
              <a:t>urst</a:t>
            </a:r>
            <a:r>
              <a:rPr lang="en-US" altLang="zh-CN" b="1"/>
              <a:t>ing</a:t>
            </a:r>
            <a:r>
              <a:rPr lang="zh-CN" altLang="en-US" b="1"/>
              <a:t> into a huge smile of appreciation and </a:t>
            </a:r>
            <a:r>
              <a:rPr lang="zh-CN" altLang="en-US" b="1">
                <a:solidFill>
                  <a:srgbClr val="0070C0"/>
                </a:solidFill>
              </a:rPr>
              <a:t>wonderment</a:t>
            </a:r>
            <a:r>
              <a:rPr lang="en-US" altLang="zh-CN" b="1"/>
              <a:t>, </a:t>
            </a:r>
            <a:r>
              <a:rPr lang="zh-CN" altLang="en-US" b="1"/>
              <a:t>Mother enjoyed and exclaimed it was the best she had ever tasted. Jenna exchanged a glance with Father and they </a:t>
            </a:r>
            <a:r>
              <a:rPr lang="zh-CN" altLang="en-US" b="1">
                <a:solidFill>
                  <a:srgbClr val="0070C0"/>
                </a:solidFill>
              </a:rPr>
              <a:t>winked at each other secretly</a:t>
            </a:r>
            <a:r>
              <a:rPr lang="zh-CN" altLang="en-US" b="1"/>
              <a:t>. </a:t>
            </a:r>
            <a:r>
              <a:rPr lang="zh-CN" altLang="en-US" b="1">
                <a:solidFill>
                  <a:srgbClr val="0070C0"/>
                </a:solidFill>
              </a:rPr>
              <a:t>What a beautiful surprise! </a:t>
            </a:r>
            <a:r>
              <a:rPr lang="zh-CN" altLang="en-US" b="1"/>
              <a:t>The whole room was bathed in a happy Mother's Day atmosphere.</a:t>
            </a:r>
            <a:endParaRPr lang="zh-CN" altLang="en-US" b="1"/>
          </a:p>
        </p:txBody>
      </p:sp>
      <p:sp>
        <p:nvSpPr>
          <p:cNvPr id="7" name="文本框 6"/>
          <p:cNvSpPr txBox="1"/>
          <p:nvPr/>
        </p:nvSpPr>
        <p:spPr>
          <a:xfrm>
            <a:off x="594360" y="0"/>
            <a:ext cx="5717540" cy="521970"/>
          </a:xfrm>
          <a:prstGeom prst="rect">
            <a:avLst/>
          </a:prstGeom>
          <a:noFill/>
        </p:spPr>
        <p:txBody>
          <a:bodyPr wrap="none" rtlCol="0" anchor="t">
            <a:spAutoFit/>
          </a:bodyPr>
          <a:p>
            <a:pPr algn="l"/>
            <a:r>
              <a:rPr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激活话题词汇</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细化</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惊喜</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行为和情绪</a:t>
            </a:r>
            <a:endPar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194945" y="2560955"/>
            <a:ext cx="4592320" cy="3982720"/>
          </a:xfrm>
          <a:prstGeom prst="rect">
            <a:avLst/>
          </a:prstGeom>
        </p:spPr>
      </p:pic>
      <p:pic>
        <p:nvPicPr>
          <p:cNvPr id="6" name="图片 5"/>
          <p:cNvPicPr>
            <a:picLocks noChangeAspect="1"/>
          </p:cNvPicPr>
          <p:nvPr/>
        </p:nvPicPr>
        <p:blipFill>
          <a:blip r:embed="rId2">
            <a:clrChange>
              <a:clrFrom>
                <a:srgbClr val="F6F6F6">
                  <a:alpha val="100000"/>
                </a:srgbClr>
              </a:clrFrom>
              <a:clrTo>
                <a:srgbClr val="F6F6F6">
                  <a:alpha val="100000"/>
                  <a:alpha val="0"/>
                </a:srgbClr>
              </a:clrTo>
            </a:clrChange>
          </a:blip>
          <a:srcRect l="55179" t="27662" r="26545" b="59421"/>
          <a:stretch>
            <a:fillRect/>
          </a:stretch>
        </p:blipFill>
        <p:spPr>
          <a:xfrm rot="20520000">
            <a:off x="466090" y="736600"/>
            <a:ext cx="1054100" cy="716915"/>
          </a:xfrm>
          <a:prstGeom prst="rect">
            <a:avLst/>
          </a:prstGeom>
        </p:spPr>
      </p:pic>
      <p:sp>
        <p:nvSpPr>
          <p:cNvPr id="2" name="文本框 5"/>
          <p:cNvSpPr txBox="1">
            <a:spLocks noChangeArrowheads="1"/>
          </p:cNvSpPr>
          <p:nvPr>
            <p:custDataLst>
              <p:tags r:id="rId3"/>
            </p:custDataLst>
          </p:nvPr>
        </p:nvSpPr>
        <p:spPr bwMode="auto">
          <a:xfrm>
            <a:off x="0" y="667385"/>
            <a:ext cx="12192000" cy="2501900"/>
          </a:xfrm>
          <a:prstGeom prst="rect">
            <a:avLst/>
          </a:prstGeom>
          <a:noFill/>
          <a:ln>
            <a:noFill/>
          </a:ln>
        </p:spPr>
        <p:txBody>
          <a:bodyPr wrap="square">
            <a:sp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宋体" panose="02010600030101010101" pitchFamily="2" charset="-122"/>
              </a:defRPr>
            </a:lvl9pPr>
          </a:lstStyle>
          <a:p>
            <a:pPr algn="ctr" fontAlgn="auto">
              <a:lnSpc>
                <a:spcPts val="5200"/>
              </a:lnSpc>
              <a:spcBef>
                <a:spcPts val="200"/>
              </a:spcBef>
              <a:defRPr/>
            </a:pPr>
            <a:r>
              <a:rPr lang="zh-CN" altLang="en-US" sz="4000" b="1" dirty="0" smtClean="0">
                <a:solidFill>
                  <a:srgbClr val="940000"/>
                </a:solidFill>
                <a:latin typeface="黑体" panose="02010609060101010101" charset="-122"/>
                <a:ea typeface="黑体" panose="02010609060101010101" charset="-122"/>
              </a:rPr>
              <a:t>2021年</a:t>
            </a:r>
            <a:r>
              <a:rPr lang="en-US" altLang="zh-CN" sz="4000" b="1" dirty="0" smtClean="0">
                <a:solidFill>
                  <a:srgbClr val="940000"/>
                </a:solidFill>
                <a:latin typeface="黑体" panose="02010609060101010101" charset="-122"/>
                <a:ea typeface="黑体" panose="02010609060101010101" charset="-122"/>
              </a:rPr>
              <a:t>6</a:t>
            </a:r>
            <a:r>
              <a:rPr lang="zh-CN" altLang="en-US" sz="4000" b="1" dirty="0" smtClean="0">
                <a:solidFill>
                  <a:srgbClr val="940000"/>
                </a:solidFill>
                <a:latin typeface="黑体" panose="02010609060101010101" charset="-122"/>
                <a:ea typeface="黑体" panose="02010609060101010101" charset="-122"/>
              </a:rPr>
              <a:t>月全国新高考</a:t>
            </a:r>
            <a:r>
              <a:rPr lang="zh-CN" altLang="en-US" sz="4000" b="1" dirty="0" smtClean="0">
                <a:solidFill>
                  <a:srgbClr val="940000"/>
                </a:solidFill>
                <a:latin typeface="黑体" panose="02010609060101010101" charset="-122"/>
                <a:ea typeface="黑体" panose="02010609060101010101" charset="-122"/>
                <a:sym typeface="+mn-ea"/>
              </a:rPr>
              <a:t>Ⅰ</a:t>
            </a:r>
            <a:r>
              <a:rPr lang="zh-CN" altLang="en-US" sz="4000" b="1" dirty="0" smtClean="0">
                <a:solidFill>
                  <a:srgbClr val="940000"/>
                </a:solidFill>
                <a:latin typeface="黑体" panose="02010609060101010101" charset="-122"/>
                <a:ea typeface="黑体" panose="02010609060101010101" charset="-122"/>
              </a:rPr>
              <a:t>卷</a:t>
            </a:r>
            <a:r>
              <a:rPr lang="en-US" altLang="zh-CN" sz="4000" b="1" dirty="0" smtClean="0">
                <a:solidFill>
                  <a:srgbClr val="940000"/>
                </a:solidFill>
                <a:latin typeface="黑体" panose="02010609060101010101" charset="-122"/>
                <a:ea typeface="黑体" panose="02010609060101010101" charset="-122"/>
              </a:rPr>
              <a:t> </a:t>
            </a:r>
            <a:endParaRPr lang="en-US" altLang="zh-CN" sz="4000" b="1" dirty="0" smtClean="0">
              <a:solidFill>
                <a:srgbClr val="940000"/>
              </a:solidFill>
              <a:latin typeface="黑体" panose="02010609060101010101" charset="-122"/>
              <a:ea typeface="黑体" panose="02010609060101010101" charset="-122"/>
            </a:endParaRPr>
          </a:p>
          <a:p>
            <a:pPr algn="ctr" fontAlgn="auto">
              <a:lnSpc>
                <a:spcPts val="5200"/>
              </a:lnSpc>
              <a:spcBef>
                <a:spcPts val="200"/>
              </a:spcBef>
              <a:defRPr/>
            </a:pPr>
            <a:r>
              <a:rPr lang="zh-CN" altLang="en-US" sz="2400" b="1" dirty="0" smtClean="0">
                <a:solidFill>
                  <a:srgbClr val="940000"/>
                </a:solidFill>
                <a:latin typeface="黑体" panose="02010609060101010101" charset="-122"/>
                <a:ea typeface="黑体" panose="02010609060101010101" charset="-122"/>
              </a:rPr>
              <a:t>基于“冲突-危机-解决模式”叙事元素和结构的读后续写讲评</a:t>
            </a:r>
            <a:endParaRPr lang="zh-CN" altLang="en-US" sz="2400" b="1" dirty="0" smtClean="0">
              <a:solidFill>
                <a:srgbClr val="940000"/>
              </a:solidFill>
              <a:latin typeface="黑体" panose="02010609060101010101" charset="-122"/>
              <a:ea typeface="黑体" panose="02010609060101010101" charset="-122"/>
            </a:endParaRPr>
          </a:p>
          <a:p>
            <a:pPr algn="ctr">
              <a:lnSpc>
                <a:spcPts val="8000"/>
              </a:lnSpc>
              <a:spcBef>
                <a:spcPts val="200"/>
              </a:spcBef>
              <a:defRPr/>
            </a:pPr>
            <a:r>
              <a:rPr lang="zh-CN" altLang="en-US" sz="6000" b="1" kern="0" dirty="0">
                <a:solidFill>
                  <a:srgbClr val="8E0000"/>
                </a:solidFill>
                <a:latin typeface="Times New Roman" panose="02020603050405020304" charset="0"/>
                <a:ea typeface="微软雅黑" panose="020B0503020204020204" pitchFamily="34" charset="-122"/>
                <a:cs typeface="Times New Roman" panose="02020603050405020304" charset="0"/>
              </a:rPr>
              <a:t>A MOTHER'S DAY SURPRISE</a:t>
            </a:r>
            <a:endParaRPr lang="zh-CN" altLang="en-US" sz="6000" b="1" kern="0" dirty="0" smtClean="0">
              <a:solidFill>
                <a:srgbClr val="8E0000"/>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占位符 3"/>
          <p:cNvSpPr>
            <a:spLocks noGrp="1"/>
          </p:cNvSpPr>
          <p:nvPr/>
        </p:nvSpPr>
        <p:spPr>
          <a:xfrm>
            <a:off x="6206490" y="4690110"/>
            <a:ext cx="5700395" cy="1096645"/>
          </a:xfrm>
          <a:prstGeom prst="rect">
            <a:avLst/>
          </a:prstGeom>
          <a:noFill/>
        </p:spPr>
        <p:txBody>
          <a:bodyPr anchor="t"/>
          <a:lstStyle>
            <a:lvl1pPr marL="285750" indent="-285750" algn="ctr" defTabSz="914400" rtl="0" eaLnBrk="1" latinLnBrk="0" hangingPunct="1">
              <a:lnSpc>
                <a:spcPct val="90000"/>
              </a:lnSpc>
              <a:spcBef>
                <a:spcPts val="1000"/>
              </a:spcBef>
              <a:buFont typeface="Wingdings" panose="05000000000000000000" pitchFamily="2" charset="2"/>
              <a:buChar char="n"/>
              <a:defRPr sz="1400" b="1" kern="1200">
                <a:solidFill>
                  <a:srgbClr val="000000">
                    <a:lumMod val="75000"/>
                    <a:lumOff val="25000"/>
                  </a:srgbClr>
                </a:solidFill>
                <a:latin typeface="Century Gothic" panose="020B0502020202020204"/>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Century Gothic" panose="020B0502020202020204"/>
                <a:ea typeface="微软雅黑"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Century Gothic" panose="020B0502020202020204"/>
                <a:ea typeface="微软雅黑" panose="020B0503020204020204" pitchFamily="34"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a:ea typeface="微软雅黑" panose="020B0503020204020204" pitchFamily="34"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a:ea typeface="微软雅黑" panose="020B0503020204020204" pitchFamily="34"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a:ea typeface="微软雅黑" panose="020B0503020204020204" pitchFamily="3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a:ea typeface="微软雅黑" panose="020B0503020204020204" pitchFamily="3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a:ea typeface="微软雅黑" panose="020B0503020204020204" pitchFamily="3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entury Gothic" panose="020B0502020202020204"/>
                <a:ea typeface="微软雅黑" panose="020B0503020204020204" pitchFamily="34" charset="-122"/>
                <a:cs typeface="+mn-ea"/>
              </a:defRPr>
            </a:lvl9pPr>
          </a:lstStyle>
          <a:p>
            <a:pPr>
              <a:lnSpc>
                <a:spcPct val="130000"/>
              </a:lnSpc>
            </a:pPr>
            <a:r>
              <a:rPr lang="zh-CN" altLang="en-US" sz="2400" dirty="0" smtClean="0">
                <a:solidFill>
                  <a:srgbClr val="940000"/>
                </a:solidFill>
                <a:latin typeface="微软雅黑" panose="020B0503020204020204" pitchFamily="34" charset="-122"/>
                <a:ea typeface="微软雅黑" panose="020B0503020204020204" pitchFamily="34" charset="-122"/>
              </a:rPr>
              <a:t>浙江省常山一中</a:t>
            </a:r>
            <a:endParaRPr lang="zh-CN" altLang="en-US" sz="2400" dirty="0">
              <a:solidFill>
                <a:srgbClr val="940000"/>
              </a:solidFill>
              <a:latin typeface="微软雅黑" panose="020B0503020204020204" pitchFamily="34" charset="-122"/>
              <a:ea typeface="微软雅黑" panose="020B0503020204020204" pitchFamily="34" charset="-122"/>
            </a:endParaRPr>
          </a:p>
          <a:p>
            <a:pPr>
              <a:lnSpc>
                <a:spcPct val="130000"/>
              </a:lnSpc>
            </a:pPr>
            <a:r>
              <a:rPr lang="zh-CN" altLang="en-US" sz="2400" dirty="0">
                <a:solidFill>
                  <a:srgbClr val="940000"/>
                </a:solidFill>
                <a:latin typeface="微软雅黑" panose="020B0503020204020204" pitchFamily="34" charset="-122"/>
                <a:ea typeface="微软雅黑" panose="020B0503020204020204" pitchFamily="34" charset="-122"/>
              </a:rPr>
              <a:t>吴俊峰</a:t>
            </a:r>
            <a:endParaRPr lang="zh-CN" altLang="en-US" sz="2400" dirty="0">
              <a:solidFill>
                <a:srgbClr val="94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a:t>
            </a:r>
            <a:r>
              <a:rPr lang="en-US" altLang="zh-CN" sz="1400">
                <a:solidFill>
                  <a:schemeClr val="bg1"/>
                </a:solidFill>
              </a:rPr>
              <a:t>6</a:t>
            </a:r>
            <a:r>
              <a:rPr lang="zh-CN" altLang="en-US" sz="1400">
                <a:solidFill>
                  <a:schemeClr val="bg1"/>
                </a:solidFill>
              </a:rPr>
              <a:t>月普通高等学校招生全国统一考试（新高考Ⅰ卷）</a:t>
            </a:r>
            <a:endParaRPr lang="zh-CN" altLang="en-US" sz="1400">
              <a:solidFill>
                <a:schemeClr val="bg1"/>
              </a:solidFill>
            </a:endParaRPr>
          </a:p>
        </p:txBody>
      </p:sp>
      <p:pic>
        <p:nvPicPr>
          <p:cNvPr id="9" name="图片 8"/>
          <p:cNvPicPr>
            <a:picLocks noChangeAspect="1"/>
          </p:cNvPicPr>
          <p:nvPr/>
        </p:nvPicPr>
        <p:blipFill>
          <a:blip r:embed="rId4">
            <a:clrChange>
              <a:clrFrom>
                <a:srgbClr val="FFFFFF">
                  <a:alpha val="100000"/>
                </a:srgbClr>
              </a:clrFrom>
              <a:clrTo>
                <a:srgbClr val="FFFFFF">
                  <a:alpha val="100000"/>
                  <a:alpha val="0"/>
                </a:srgbClr>
              </a:clrTo>
            </a:clrChange>
          </a:blip>
          <a:srcRect l="13652" t="44674" r="56504" b="29427"/>
          <a:stretch>
            <a:fillRect/>
          </a:stretch>
        </p:blipFill>
        <p:spPr>
          <a:xfrm rot="20940000">
            <a:off x="1682750" y="264160"/>
            <a:ext cx="1617345" cy="731520"/>
          </a:xfrm>
          <a:prstGeom prst="rect">
            <a:avLst/>
          </a:prstGeom>
        </p:spPr>
      </p:pic>
      <p:pic>
        <p:nvPicPr>
          <p:cNvPr id="8" name="图片 7"/>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781425" y="5307965"/>
            <a:ext cx="2336800" cy="124333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0000 0.000000 L 0.007760 0.005556 L 0.013229 0.008333 L 0.019479 0.012500 L 0.026510 0.013889 L 0.034323 0.020741 L 0.040573 0.024907 L 0.046042 0.031852 L 0.054635 0.042963 L 0.060104 0.054074 L 0.066354 0.063796 L 0.071771 0.070741 L 0.079583 0.084630 L 0.085052 0.092963 L 0.092083 0.105463 L 0.097552 0.113796 L 0.103021 0.122130 L 0.108490 0.130463 L 0.115521 0.140093 L 0.122552 0.145648 L 0.128021 0.158148 L 0.131927 0.167870 L 0.137344 0.177593 L 0.142813 0.187315 L 0.149844 0.197037 L 0.155312 0.206759 L 0.160781 0.215093 L 0.167031 0.224815 L 0.172500 0.233148 L 0.177969 0.238704 L 0.183437 0.244259 L 0.189688 0.245648 L 0.195156 0.249815 L 0.200625 0.252593 L 0.206823 0.253981 L 0.212292 0.253981 L 0.219323 0.256759 L 0.224792 0.259444 L 0.231042 0.259444 L 0.237292 0.259444 L 0.243542 0.259444 L 0.249792 0.263611 L 0.255260 0.267778 L 0.261510 0.270556 L 0.267760 0.270556 L 0.275521 0.270556 L 0.284115 0.271944 L 0.291146 0.274722 L 0.298958 0.274722 L 0.305208 0.274722 L 0.310677 0.276111 L 0.316146 0.280278 L 0.322396 0.280278 L 0.328646 0.280278 L 0.335625 0.280278 L 0.341094 0.280278 L 0.347344 0.281667 L 0.352812 0.284444 L 0.362188 0.284444 L 0.368437 0.285833 L 0.378594 0.285833 L 0.385625 0.285833 L 0.392656 0.285833 L 0.400469 0.285833 L 0.410573 0.281667 L 0.420729 0.276111 L 0.428542 0.271944 L 0.434792 0.271944 L 0.442604 0.271944 L 0.448073 0.271944 L 0.455104 0.271944 L 0.462135 0.270556 L 0.469115 0.270556 L 0.474583 0.266389 L 0.485521 0.265000 L 0.492552 0.262222 L 0.498802 0.260833 L 0.504271 0.256759 L 0.509740 0.251204 L 0.515208 0.251204 L 0.520677 0.249815 L 0.526146 0.244259 L 0.531615 0.244259 L 0.537031 0.241481 L 0.542500 0.235926 L 0.547969 0.230370 L 0.553437 0.226204 L 0.562031 0.219259 L 0.567500 0.216481 L 0.573750 0.213704 L 0.581563 0.208148 L 0.589375 0.203981 L 0.595625 0.197037 L 0.601094 0.191481 L 0.606510 0.190093 L 0.614323 0.185926 L 0.622917 0.180370 L 0.631510 0.170648 L 0.639323 0.162315 L 0.644792 0.156759 L 0.650260 0.151204 L 0.657292 0.142870 L 0.662760 0.134630 L 0.670521 0.123519 L 0.675990 0.113796 L 0.683802 0.099907 L 0.687708 0.088796 L 0.693177 0.076296 L 0.697865 0.063796 L 0.703333 0.051296 L 0.705677 0.040185 L 0.706458 0.029074 L 0.706458 0.019444 L 0.708802 0.008333 L 0.710365 -0.001389 L 0.710365 -0.011111 L 0.708802 -0.020833 L 0.707240 -0.031944 L 0.712708 -0.040278 " pathEditMode="relative" ptsTypes="">
                                      <p:cBhvr>
                                        <p:cTn id="6" dur="2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0000 0.000000 L 0.007760 0.005556 L 0.013229 0.008333 L 0.019479 0.012500 L 0.026510 0.013889 L 0.034323 0.020741 L 0.040573 0.024907 L 0.046042 0.031852 L 0.054635 0.042963 L 0.060104 0.054074 L 0.066354 0.063796 L 0.071771 0.070741 L 0.079583 0.084630 L 0.085052 0.092963 L 0.092083 0.105463 L 0.097552 0.113796 L 0.103021 0.122130 L 0.108490 0.130463 L 0.115521 0.140093 L 0.122552 0.145648 L 0.128021 0.158148 L 0.131927 0.167870 L 0.137344 0.177593 L 0.142813 0.187315 L 0.149844 0.197037 L 0.155312 0.206759 L 0.160781 0.215093 L 0.167031 0.224815 L 0.172500 0.233148 L 0.177969 0.238704 L 0.183437 0.244259 L 0.189688 0.245648 L 0.195156 0.249815 L 0.200625 0.252593 L 0.206823 0.253981 L 0.212292 0.253981 L 0.219323 0.256759 L 0.224792 0.259444 L 0.231042 0.259444 L 0.237292 0.259444 L 0.243542 0.259444 L 0.249792 0.263611 L 0.255260 0.267778 L 0.261510 0.270556 L 0.267760 0.270556 L 0.275521 0.270556 L 0.284115 0.271944 L 0.291146 0.274722 L 0.298958 0.274722 L 0.305208 0.274722 L 0.310677 0.276111 L 0.316146 0.280278 L 0.322396 0.280278 L 0.328646 0.280278 L 0.335625 0.280278 L 0.341094 0.280278 L 0.347344 0.281667 L 0.352812 0.284444 L 0.362188 0.284444 L 0.368437 0.285833 L 0.378594 0.285833 L 0.385625 0.285833 L 0.392656 0.285833 L 0.400469 0.285833 L 0.410573 0.281667 L 0.420729 0.276111 L 0.428542 0.271944 L 0.434792 0.271944 L 0.442604 0.271944 L 0.448073 0.271944 L 0.455104 0.271944 L 0.462135 0.270556 L 0.469115 0.270556 L 0.474583 0.266389 L 0.485521 0.265000 L 0.492552 0.262222 L 0.498802 0.260833 L 0.504271 0.256759 L 0.509740 0.251204 L 0.515208 0.251204 L 0.520677 0.249815 L 0.526146 0.244259 L 0.531615 0.244259 L 0.537031 0.241481 L 0.542500 0.235926 L 0.547969 0.230370 L 0.553437 0.226204 L 0.562031 0.219259 L 0.567500 0.216481 L 0.573750 0.213704 L 0.581563 0.208148 L 0.589375 0.203981 L 0.595625 0.197037 L 0.601094 0.191481 L 0.606510 0.190093 L 0.614323 0.185926 L 0.622917 0.180370 L 0.631510 0.170648 L 0.639323 0.162315 L 0.644792 0.156759 L 0.650260 0.151204 L 0.657292 0.142870 L 0.662760 0.134630 L 0.670521 0.123519 L 0.675990 0.113796 L 0.683802 0.099907 L 0.687708 0.088796 L 0.693177 0.076296 L 0.697865 0.063796 L 0.703333 0.051296 L 0.705677 0.040185 L 0.706458 0.029074 L 0.706458 0.019444 L 0.708802 0.008333 L 0.710365 -0.001389 L 0.710365 -0.011111 L 0.708802 -0.020833 L 0.707240 -0.031944 L 0.712708 -0.040278 " pathEditMode="relative" ptsTypes="">
                                      <p:cBhvr>
                                        <p:cTn id="8" dur="2000" fill="hold"/>
                                        <p:tgtEl>
                                          <p:spTgt spid="9"/>
                                        </p:tgtEl>
                                        <p:attrNameLst>
                                          <p:attrName>ppt_x</p:attrName>
                                          <p:attrName>ppt_y</p:attrName>
                                        </p:attrNameLst>
                                      </p:cBhvr>
                                    </p:animMotion>
                                  </p:childTnLst>
                                </p:cTn>
                              </p:par>
                              <p:par>
                                <p:cTn id="9" presetID="29"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362585"/>
            <a:ext cx="11760200" cy="4799965"/>
          </a:xfrm>
          <a:prstGeom prst="rect">
            <a:avLst/>
          </a:prstGeom>
          <a:solidFill>
            <a:schemeClr val="bg1"/>
          </a:solidFill>
        </p:spPr>
        <p:txBody>
          <a:bodyPr wrap="square" rtlCol="0" anchor="t">
            <a:spAutoFit/>
          </a:bodyPr>
          <a:p>
            <a:pPr algn="ctr"/>
            <a:r>
              <a:rPr lang="zh-CN" altLang="en-US" b="1">
                <a:solidFill>
                  <a:schemeClr val="bg1">
                    <a:lumMod val="75000"/>
                  </a:schemeClr>
                </a:solidFill>
                <a:latin typeface="Times New Roman" panose="02020603050405020304" charset="0"/>
                <a:cs typeface="Times New Roman" panose="02020603050405020304" charset="0"/>
              </a:rPr>
              <a:t>A MOTHER'S DAY SURPRISE</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②</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Jeff </a:t>
            </a:r>
            <a:r>
              <a:rPr lang="en-US" altLang="zh-CN" b="1">
                <a:solidFill>
                  <a:schemeClr val="bg1">
                    <a:lumMod val="75000"/>
                  </a:schemeClr>
                </a:solidFill>
                <a:latin typeface="Times New Roman" panose="02020603050405020304" charset="0"/>
                <a:cs typeface="Times New Roman" panose="02020603050405020304" charset="0"/>
              </a:rPr>
              <a:t>t</a:t>
            </a:r>
            <a:r>
              <a:rPr lang="zh-CN" altLang="en-US" b="1">
                <a:solidFill>
                  <a:schemeClr val="bg1">
                    <a:lumMod val="75000"/>
                  </a:schemeClr>
                </a:solidFill>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②The twins carried the breakfast upstairs and woke their mother up.</a:t>
            </a:r>
            <a:endParaRPr lang="zh-CN" altLang="en-US" b="1" i="1">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880110" y="6217920"/>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217805" y="639445"/>
            <a:ext cx="11758295" cy="4523105"/>
          </a:xfrm>
          <a:prstGeom prst="rect">
            <a:avLst/>
          </a:prstGeom>
          <a:noFill/>
        </p:spPr>
        <p:txBody>
          <a:bodyPr wrap="square" rtlCol="0" anchor="t">
            <a:spAutoFit/>
          </a:bodyPr>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①The twins were filled with</a:t>
            </a:r>
            <a:r>
              <a:rPr lang="zh-CN" altLang="en-US" b="1">
                <a:solidFill>
                  <a:srgbClr val="0070C0"/>
                </a:solidFill>
                <a:latin typeface="Times New Roman" panose="02020603050405020304" charset="0"/>
                <a:cs typeface="Times New Roman" panose="02020603050405020304" charset="0"/>
                <a:sym typeface="+mn-ea"/>
              </a:rPr>
              <a:t> excitement</a:t>
            </a:r>
            <a:r>
              <a:rPr lang="zh-CN" altLang="en-US" b="1">
                <a:solidFill>
                  <a:schemeClr val="bg1">
                    <a:lumMod val="75000"/>
                  </a:schemeClr>
                </a:solidFill>
                <a:latin typeface="Times New Roman" panose="02020603050405020304" charset="0"/>
                <a:cs typeface="Times New Roman" panose="02020603050405020304" charset="0"/>
                <a:sym typeface="+mn-ea"/>
              </a:rPr>
              <a:t> as they thought of the surprise they were planning for Mother's Day. How </a:t>
            </a:r>
            <a:r>
              <a:rPr lang="zh-CN" altLang="en-US" b="1">
                <a:solidFill>
                  <a:srgbClr val="0070C0"/>
                </a:solidFill>
                <a:latin typeface="Times New Roman" panose="02020603050405020304" charset="0"/>
                <a:cs typeface="Times New Roman" panose="02020603050405020304" charset="0"/>
                <a:sym typeface="+mn-ea"/>
              </a:rPr>
              <a:t>pleased and proud</a:t>
            </a:r>
            <a:r>
              <a:rPr lang="zh-CN" altLang="en-US" b="1">
                <a:solidFill>
                  <a:schemeClr val="bg1">
                    <a:lumMod val="75000"/>
                  </a:schemeClr>
                </a:solidFill>
                <a:latin typeface="Times New Roman" panose="02020603050405020304" charset="0"/>
                <a:cs typeface="Times New Roman" panose="02020603050405020304" charset="0"/>
                <a:sym typeface="+mn-ea"/>
              </a:rPr>
              <a:t>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②</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Jeff </a:t>
            </a:r>
            <a:r>
              <a:rPr lang="en-US" altLang="zh-CN" b="1">
                <a:solidFill>
                  <a:schemeClr val="bg1">
                    <a:lumMod val="75000"/>
                  </a:schemeClr>
                </a:solidFill>
                <a:latin typeface="Times New Roman" panose="02020603050405020304" charset="0"/>
                <a:cs typeface="Times New Roman" panose="02020603050405020304" charset="0"/>
                <a:sym typeface="+mn-ea"/>
              </a:rPr>
              <a:t>t</a:t>
            </a:r>
            <a:r>
              <a:rPr lang="zh-CN" altLang="en-US" b="1">
                <a:solidFill>
                  <a:schemeClr val="bg1">
                    <a:lumMod val="75000"/>
                  </a:schemeClr>
                </a:solidFill>
                <a:latin typeface="Times New Roman" panose="02020603050405020304" charset="0"/>
                <a:cs typeface="Times New Roman" panose="02020603050405020304" charset="0"/>
                <a:sym typeface="+mn-ea"/>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②The twins carried the breakfast upstairs and woke their mother up.</a:t>
            </a:r>
            <a:endParaRPr lang="zh-CN" altLang="en-US" b="1" i="1">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217805" y="4779010"/>
            <a:ext cx="11714480" cy="1753235"/>
          </a:xfrm>
          <a:prstGeom prst="rect">
            <a:avLst/>
          </a:prstGeom>
          <a:noFill/>
        </p:spPr>
        <p:txBody>
          <a:bodyPr wrap="square" rtlCol="0" anchor="t">
            <a:spAutoFit/>
          </a:bodyPr>
          <a:p>
            <a:pPr fontAlgn="auto">
              <a:lnSpc>
                <a:spcPts val="2160"/>
              </a:lnSpc>
            </a:pPr>
            <a:r>
              <a:rPr lang="en-US" altLang="zh-CN" b="1"/>
              <a:t>                                                                                                                                          </a:t>
            </a:r>
            <a:r>
              <a:rPr lang="zh-CN" altLang="en-US" b="1">
                <a:solidFill>
                  <a:schemeClr val="tx1"/>
                </a:solidFill>
              </a:rPr>
              <a:t>“Surprise!”The pair </a:t>
            </a:r>
            <a:r>
              <a:rPr lang="zh-CN" altLang="en-US" b="1">
                <a:solidFill>
                  <a:srgbClr val="0070C0"/>
                </a:solidFill>
              </a:rPr>
              <a:t>yelled</a:t>
            </a:r>
            <a:r>
              <a:rPr lang="zh-CN" altLang="en-US" b="1">
                <a:solidFill>
                  <a:schemeClr val="tx1"/>
                </a:solidFill>
              </a:rPr>
              <a:t> with a </a:t>
            </a:r>
            <a:r>
              <a:rPr lang="zh-CN" altLang="en-US" b="1">
                <a:solidFill>
                  <a:srgbClr val="0070C0"/>
                </a:solidFill>
              </a:rPr>
              <a:t>delighted</a:t>
            </a:r>
            <a:r>
              <a:rPr lang="zh-CN" altLang="en-US" b="1">
                <a:solidFill>
                  <a:schemeClr val="tx1"/>
                </a:solidFill>
              </a:rPr>
              <a:t> tone, presenting their breakfast carefully to their mother. As Mother opened her sleepy eyelids, a substantial breakfast caught her sight and an inviting smell wafted into her nose. Dad was pretending to be surprised to see such delicious food. </a:t>
            </a:r>
            <a:r>
              <a:rPr lang="en-US" altLang="zh-CN" b="1">
                <a:solidFill>
                  <a:schemeClr val="tx1"/>
                </a:solidFill>
              </a:rPr>
              <a:t>B</a:t>
            </a:r>
            <a:r>
              <a:rPr lang="zh-CN" altLang="en-US" b="1">
                <a:solidFill>
                  <a:schemeClr val="tx1"/>
                </a:solidFill>
              </a:rPr>
              <a:t>urst</a:t>
            </a:r>
            <a:r>
              <a:rPr lang="en-US" altLang="zh-CN" b="1">
                <a:solidFill>
                  <a:schemeClr val="tx1"/>
                </a:solidFill>
              </a:rPr>
              <a:t>ing</a:t>
            </a:r>
            <a:r>
              <a:rPr lang="zh-CN" altLang="en-US" b="1">
                <a:solidFill>
                  <a:schemeClr val="tx1"/>
                </a:solidFill>
              </a:rPr>
              <a:t> into </a:t>
            </a:r>
            <a:r>
              <a:rPr lang="zh-CN" altLang="en-US" b="1">
                <a:solidFill>
                  <a:srgbClr val="0070C0"/>
                </a:solidFill>
              </a:rPr>
              <a:t>a huge smile</a:t>
            </a:r>
            <a:r>
              <a:rPr lang="zh-CN" altLang="en-US" b="1">
                <a:solidFill>
                  <a:schemeClr val="tx1"/>
                </a:solidFill>
              </a:rPr>
              <a:t> of appreciation and wonderment</a:t>
            </a:r>
            <a:r>
              <a:rPr lang="en-US" altLang="zh-CN" b="1">
                <a:solidFill>
                  <a:schemeClr val="tx1"/>
                </a:solidFill>
              </a:rPr>
              <a:t>, </a:t>
            </a:r>
            <a:r>
              <a:rPr lang="zh-CN" altLang="en-US" b="1">
                <a:solidFill>
                  <a:schemeClr val="tx1"/>
                </a:solidFill>
              </a:rPr>
              <a:t>Mother </a:t>
            </a:r>
            <a:r>
              <a:rPr lang="zh-CN" altLang="en-US" b="1">
                <a:solidFill>
                  <a:srgbClr val="0070C0"/>
                </a:solidFill>
              </a:rPr>
              <a:t>enjoyed and exclaimed</a:t>
            </a:r>
            <a:r>
              <a:rPr lang="zh-CN" altLang="en-US" b="1">
                <a:solidFill>
                  <a:schemeClr val="tx1"/>
                </a:solidFill>
              </a:rPr>
              <a:t> it was </a:t>
            </a:r>
            <a:r>
              <a:rPr lang="zh-CN" altLang="en-US" b="1">
                <a:solidFill>
                  <a:srgbClr val="0070C0"/>
                </a:solidFill>
              </a:rPr>
              <a:t>the best she had ever tasted</a:t>
            </a:r>
            <a:r>
              <a:rPr lang="zh-CN" altLang="en-US" b="1">
                <a:solidFill>
                  <a:schemeClr val="tx1"/>
                </a:solidFill>
              </a:rPr>
              <a:t>. Jenna exchanged a glance with Father and they winked at each other secretly. What a beautiful surprise! The whole room </a:t>
            </a:r>
            <a:r>
              <a:rPr lang="zh-CN" altLang="en-US" b="1">
                <a:solidFill>
                  <a:srgbClr val="0070C0"/>
                </a:solidFill>
              </a:rPr>
              <a:t>was bathed in a happy Mother's Day atmosphere</a:t>
            </a:r>
            <a:r>
              <a:rPr lang="zh-CN" altLang="en-US" b="1">
                <a:solidFill>
                  <a:schemeClr val="tx1"/>
                </a:solidFill>
              </a:rPr>
              <a:t>.</a:t>
            </a:r>
            <a:endParaRPr lang="zh-CN" altLang="en-US" b="1">
              <a:solidFill>
                <a:schemeClr val="tx1"/>
              </a:solidFill>
            </a:endParaRPr>
          </a:p>
        </p:txBody>
      </p:sp>
      <p:sp>
        <p:nvSpPr>
          <p:cNvPr id="7" name="文本框 6"/>
          <p:cNvSpPr txBox="1"/>
          <p:nvPr/>
        </p:nvSpPr>
        <p:spPr>
          <a:xfrm>
            <a:off x="594360" y="0"/>
            <a:ext cx="7104380" cy="521970"/>
          </a:xfrm>
          <a:prstGeom prst="rect">
            <a:avLst/>
          </a:prstGeom>
          <a:noFill/>
        </p:spPr>
        <p:txBody>
          <a:bodyPr wrap="none" rtlCol="0" anchor="t">
            <a:spAutoFit/>
          </a:bodyPr>
          <a:p>
            <a:pPr algn="l"/>
            <a:r>
              <a:rPr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激活话题词汇</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细化</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兴奋、开</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心和自豪</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行为和情绪</a:t>
            </a:r>
            <a:endPar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402590"/>
            <a:ext cx="11760200" cy="5631180"/>
          </a:xfrm>
          <a:prstGeom prst="rect">
            <a:avLst/>
          </a:prstGeom>
          <a:solidFill>
            <a:schemeClr val="bg1"/>
          </a:solidFill>
        </p:spPr>
        <p:txBody>
          <a:bodyPr wrap="square" rtlCol="0" anchor="t">
            <a:spAutoFit/>
          </a:bodyPr>
          <a:p>
            <a:pPr algn="ctr"/>
            <a:r>
              <a:rPr lang="zh-CN" altLang="en-US" b="1">
                <a:solidFill>
                  <a:schemeClr val="bg1">
                    <a:lumMod val="75000"/>
                  </a:schemeClr>
                </a:solidFill>
                <a:latin typeface="Times New Roman" panose="02020603050405020304" charset="0"/>
                <a:cs typeface="Times New Roman" panose="02020603050405020304" charset="0"/>
              </a:rPr>
              <a:t>A MOTHER'S DAY SURPRISE</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②</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Jeff </a:t>
            </a:r>
            <a:r>
              <a:rPr lang="en-US" altLang="zh-CN" b="1">
                <a:solidFill>
                  <a:schemeClr val="bg1">
                    <a:lumMod val="75000"/>
                  </a:schemeClr>
                </a:solidFill>
                <a:latin typeface="Times New Roman" panose="02020603050405020304" charset="0"/>
                <a:cs typeface="Times New Roman" panose="02020603050405020304" charset="0"/>
              </a:rPr>
              <a:t>t</a:t>
            </a:r>
            <a:r>
              <a:rPr lang="zh-CN" altLang="en-US" b="1">
                <a:solidFill>
                  <a:schemeClr val="bg1">
                    <a:lumMod val="75000"/>
                  </a:schemeClr>
                </a:solidFill>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their father appeared.</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zh-CN" altLang="en-US" b="1" i="1">
              <a:solidFill>
                <a:schemeClr val="bg1">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217805" y="679450"/>
            <a:ext cx="11758295" cy="5354320"/>
          </a:xfrm>
          <a:prstGeom prst="rect">
            <a:avLst/>
          </a:prstGeom>
          <a:noFill/>
        </p:spPr>
        <p:txBody>
          <a:bodyPr wrap="square" rtlCol="0" anchor="t">
            <a:spAutoFit/>
          </a:bodyPr>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②</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The big day came at last. The alarm rang at 6 am. The pair went down the stairs quietly to </a:t>
            </a:r>
            <a:r>
              <a:rPr lang="zh-CN" altLang="en-US" b="1">
                <a:solidFill>
                  <a:srgbClr val="C00000"/>
                </a:solidFill>
                <a:latin typeface="Times New Roman" panose="02020603050405020304" charset="0"/>
                <a:cs typeface="Times New Roman" panose="02020603050405020304" charset="0"/>
                <a:sym typeface="+mn-ea"/>
              </a:rPr>
              <a:t>the kitchen</a:t>
            </a:r>
            <a:r>
              <a:rPr lang="zh-CN" altLang="en-US" b="1">
                <a:solidFill>
                  <a:schemeClr val="bg1">
                    <a:lumMod val="75000"/>
                  </a:schemeClr>
                </a:solidFill>
                <a:latin typeface="Times New Roman" panose="02020603050405020304" charset="0"/>
                <a:cs typeface="Times New Roman" panose="02020603050405020304" charset="0"/>
                <a:sym typeface="+mn-ea"/>
              </a:rPr>
              <a:t>. They decided to </a:t>
            </a:r>
            <a:r>
              <a:rPr lang="zh-CN" altLang="en-US" b="1">
                <a:solidFill>
                  <a:srgbClr val="0070C0"/>
                </a:solidFill>
                <a:latin typeface="Times New Roman" panose="02020603050405020304" charset="0"/>
                <a:cs typeface="Times New Roman" panose="02020603050405020304" charset="0"/>
                <a:sym typeface="+mn-ea"/>
              </a:rPr>
              <a:t>boil</a:t>
            </a:r>
            <a:r>
              <a:rPr lang="zh-CN" altLang="en-US" b="1">
                <a:solidFill>
                  <a:schemeClr val="bg1">
                    <a:lumMod val="75000"/>
                  </a:schemeClr>
                </a:solidFill>
                <a:latin typeface="Times New Roman" panose="02020603050405020304" charset="0"/>
                <a:cs typeface="Times New Roman" panose="02020603050405020304" charset="0"/>
                <a:sym typeface="+mn-ea"/>
              </a:rPr>
              <a:t> the </a:t>
            </a:r>
            <a:r>
              <a:rPr lang="zh-CN" altLang="en-US" b="1">
                <a:solidFill>
                  <a:srgbClr val="7030A0"/>
                </a:solidFill>
                <a:latin typeface="Times New Roman" panose="02020603050405020304" charset="0"/>
                <a:cs typeface="Times New Roman" panose="02020603050405020304" charset="0"/>
                <a:sym typeface="+mn-ea"/>
              </a:rPr>
              <a:t>porridge</a:t>
            </a:r>
            <a:r>
              <a:rPr lang="zh-CN" altLang="en-US" b="1">
                <a:solidFill>
                  <a:schemeClr val="bg1">
                    <a:lumMod val="75000"/>
                  </a:schemeClr>
                </a:solidFill>
                <a:latin typeface="Times New Roman" panose="02020603050405020304" charset="0"/>
                <a:cs typeface="Times New Roman" panose="02020603050405020304" charset="0"/>
                <a:sym typeface="+mn-ea"/>
              </a:rPr>
              <a:t> first. They </a:t>
            </a:r>
            <a:r>
              <a:rPr lang="zh-CN" altLang="en-US" b="1">
                <a:solidFill>
                  <a:srgbClr val="0070C0"/>
                </a:solidFill>
                <a:latin typeface="Times New Roman" panose="02020603050405020304" charset="0"/>
                <a:cs typeface="Times New Roman" panose="02020603050405020304" charset="0"/>
                <a:sym typeface="+mn-ea"/>
              </a:rPr>
              <a:t>put</a:t>
            </a:r>
            <a:r>
              <a:rPr lang="zh-CN" altLang="en-US" b="1">
                <a:solidFill>
                  <a:schemeClr val="bg1">
                    <a:lumMod val="75000"/>
                  </a:schemeClr>
                </a:solidFill>
                <a:latin typeface="Times New Roman" panose="02020603050405020304" charset="0"/>
                <a:cs typeface="Times New Roman" panose="02020603050405020304" charset="0"/>
                <a:sym typeface="+mn-ea"/>
              </a:rPr>
              <a:t> some </a:t>
            </a:r>
            <a:r>
              <a:rPr lang="zh-CN" altLang="en-US" b="1">
                <a:solidFill>
                  <a:srgbClr val="7030A0"/>
                </a:solidFill>
                <a:latin typeface="Times New Roman" panose="02020603050405020304" charset="0"/>
                <a:cs typeface="Times New Roman" panose="02020603050405020304" charset="0"/>
                <a:sym typeface="+mn-ea"/>
              </a:rPr>
              <a:t>rice</a:t>
            </a:r>
            <a:r>
              <a:rPr lang="zh-CN" altLang="en-US" b="1">
                <a:solidFill>
                  <a:schemeClr val="bg1">
                    <a:lumMod val="75000"/>
                  </a:schemeClr>
                </a:solidFill>
                <a:latin typeface="Times New Roman" panose="02020603050405020304" charset="0"/>
                <a:cs typeface="Times New Roman" panose="02020603050405020304" charset="0"/>
                <a:sym typeface="+mn-ea"/>
              </a:rPr>
              <a:t> into </a:t>
            </a:r>
            <a:r>
              <a:rPr lang="zh-CN" altLang="en-US" b="1">
                <a:solidFill>
                  <a:srgbClr val="C00000"/>
                </a:solidFill>
                <a:latin typeface="Times New Roman" panose="02020603050405020304" charset="0"/>
                <a:cs typeface="Times New Roman" panose="02020603050405020304" charset="0"/>
                <a:sym typeface="+mn-ea"/>
              </a:rPr>
              <a:t>a pot of</a:t>
            </a:r>
            <a:r>
              <a:rPr lang="zh-CN" altLang="en-US" b="1">
                <a:solidFill>
                  <a:srgbClr val="7030A0"/>
                </a:solidFill>
                <a:latin typeface="Times New Roman" panose="02020603050405020304" charset="0"/>
                <a:cs typeface="Times New Roman" panose="02020603050405020304" charset="0"/>
                <a:sym typeface="+mn-ea"/>
              </a:rPr>
              <a:t> water</a:t>
            </a:r>
            <a:r>
              <a:rPr lang="zh-CN" altLang="en-US" b="1">
                <a:solidFill>
                  <a:schemeClr val="bg1">
                    <a:lumMod val="75000"/>
                  </a:schemeClr>
                </a:solidFill>
                <a:latin typeface="Times New Roman" panose="02020603050405020304" charset="0"/>
                <a:cs typeface="Times New Roman" panose="02020603050405020304" charset="0"/>
                <a:sym typeface="+mn-ea"/>
              </a:rPr>
              <a:t> and </a:t>
            </a:r>
            <a:r>
              <a:rPr lang="zh-CN" altLang="en-US" b="1">
                <a:solidFill>
                  <a:srgbClr val="0070C0"/>
                </a:solidFill>
                <a:latin typeface="Times New Roman" panose="02020603050405020304" charset="0"/>
                <a:cs typeface="Times New Roman" panose="02020603050405020304" charset="0"/>
                <a:sym typeface="+mn-ea"/>
              </a:rPr>
              <a:t>left</a:t>
            </a:r>
            <a:r>
              <a:rPr lang="zh-CN" altLang="en-US" b="1">
                <a:solidFill>
                  <a:schemeClr val="bg1">
                    <a:lumMod val="75000"/>
                  </a:schemeClr>
                </a:solidFill>
                <a:latin typeface="Times New Roman" panose="02020603050405020304" charset="0"/>
                <a:cs typeface="Times New Roman" panose="02020603050405020304" charset="0"/>
                <a:sym typeface="+mn-ea"/>
              </a:rPr>
              <a:t> it to </a:t>
            </a:r>
            <a:r>
              <a:rPr lang="zh-CN" altLang="en-US" b="1">
                <a:solidFill>
                  <a:srgbClr val="0070C0"/>
                </a:solidFill>
                <a:latin typeface="Times New Roman" panose="02020603050405020304" charset="0"/>
                <a:cs typeface="Times New Roman" panose="02020603050405020304" charset="0"/>
                <a:sym typeface="+mn-ea"/>
              </a:rPr>
              <a:t>boil</a:t>
            </a:r>
            <a:r>
              <a:rPr lang="zh-CN" altLang="en-US" b="1">
                <a:solidFill>
                  <a:schemeClr val="bg1">
                    <a:lumMod val="75000"/>
                  </a:schemeClr>
                </a:solidFill>
                <a:latin typeface="Times New Roman" panose="02020603050405020304" charset="0"/>
                <a:cs typeface="Times New Roman" panose="02020603050405020304" charset="0"/>
                <a:sym typeface="+mn-ea"/>
              </a:rPr>
              <a:t> while they made the </a:t>
            </a:r>
            <a:r>
              <a:rPr lang="zh-CN" altLang="en-US" b="1">
                <a:solidFill>
                  <a:srgbClr val="7030A0"/>
                </a:solidFill>
                <a:latin typeface="Times New Roman" panose="02020603050405020304" charset="0"/>
                <a:cs typeface="Times New Roman" panose="02020603050405020304" charset="0"/>
                <a:sym typeface="+mn-ea"/>
              </a:rPr>
              <a:t>French toast</a:t>
            </a:r>
            <a:r>
              <a:rPr lang="zh-CN" altLang="en-US" b="1">
                <a:solidFill>
                  <a:schemeClr val="bg1">
                    <a:lumMod val="75000"/>
                  </a:schemeClr>
                </a:solidFill>
                <a:latin typeface="Times New Roman" panose="02020603050405020304" charset="0"/>
                <a:cs typeface="Times New Roman" panose="02020603050405020304" charset="0"/>
                <a:sym typeface="+mn-ea"/>
              </a:rPr>
              <a:t>. Jeff </a:t>
            </a:r>
            <a:r>
              <a:rPr lang="zh-CN" altLang="en-US" b="1">
                <a:solidFill>
                  <a:srgbClr val="0070C0"/>
                </a:solidFill>
                <a:latin typeface="Times New Roman" panose="02020603050405020304" charset="0"/>
                <a:cs typeface="Times New Roman" panose="02020603050405020304" charset="0"/>
                <a:sym typeface="+mn-ea"/>
              </a:rPr>
              <a:t>broke</a:t>
            </a:r>
            <a:r>
              <a:rPr lang="zh-CN" altLang="en-US" b="1">
                <a:solidFill>
                  <a:schemeClr val="bg1">
                    <a:lumMod val="75000"/>
                  </a:schemeClr>
                </a:solidFill>
                <a:latin typeface="Times New Roman" panose="02020603050405020304" charset="0"/>
                <a:cs typeface="Times New Roman" panose="02020603050405020304" charset="0"/>
                <a:sym typeface="+mn-ea"/>
              </a:rPr>
              <a:t> two </a:t>
            </a:r>
            <a:r>
              <a:rPr lang="zh-CN" altLang="en-US" b="1">
                <a:solidFill>
                  <a:srgbClr val="7030A0"/>
                </a:solidFill>
                <a:latin typeface="Times New Roman" panose="02020603050405020304" charset="0"/>
                <a:cs typeface="Times New Roman" panose="02020603050405020304" charset="0"/>
                <a:sym typeface="+mn-ea"/>
              </a:rPr>
              <a:t>eggs</a:t>
            </a:r>
            <a:r>
              <a:rPr lang="zh-CN" altLang="en-US" b="1">
                <a:solidFill>
                  <a:schemeClr val="bg1">
                    <a:lumMod val="75000"/>
                  </a:schemeClr>
                </a:solidFill>
                <a:latin typeface="Times New Roman" panose="02020603050405020304" charset="0"/>
                <a:cs typeface="Times New Roman" panose="02020603050405020304" charset="0"/>
                <a:sym typeface="+mn-ea"/>
              </a:rPr>
              <a:t> into </a:t>
            </a:r>
            <a:r>
              <a:rPr lang="zh-CN" altLang="en-US" b="1">
                <a:solidFill>
                  <a:srgbClr val="C00000"/>
                </a:solidFill>
                <a:latin typeface="Times New Roman" panose="02020603050405020304" charset="0"/>
                <a:cs typeface="Times New Roman" panose="02020603050405020304" charset="0"/>
                <a:sym typeface="+mn-ea"/>
              </a:rPr>
              <a:t>a plate</a:t>
            </a:r>
            <a:r>
              <a:rPr lang="zh-CN" altLang="en-US" b="1">
                <a:solidFill>
                  <a:schemeClr val="bg1">
                    <a:lumMod val="75000"/>
                  </a:schemeClr>
                </a:solidFill>
                <a:latin typeface="Times New Roman" panose="02020603050405020304" charset="0"/>
                <a:cs typeface="Times New Roman" panose="02020603050405020304" charset="0"/>
                <a:sym typeface="+mn-ea"/>
              </a:rPr>
              <a:t> and </a:t>
            </a:r>
            <a:r>
              <a:rPr lang="zh-CN" altLang="en-US" b="1">
                <a:solidFill>
                  <a:srgbClr val="0070C0"/>
                </a:solidFill>
                <a:latin typeface="Times New Roman" panose="02020603050405020304" charset="0"/>
                <a:cs typeface="Times New Roman" panose="02020603050405020304" charset="0"/>
                <a:sym typeface="+mn-ea"/>
              </a:rPr>
              <a:t>added</a:t>
            </a:r>
            <a:r>
              <a:rPr lang="zh-CN" altLang="en-US" b="1">
                <a:solidFill>
                  <a:schemeClr val="bg1">
                    <a:lumMod val="75000"/>
                  </a:schemeClr>
                </a:solidFill>
                <a:latin typeface="Times New Roman" panose="02020603050405020304" charset="0"/>
                <a:cs typeface="Times New Roman" panose="02020603050405020304" charset="0"/>
                <a:sym typeface="+mn-ea"/>
              </a:rPr>
              <a:t> in some </a:t>
            </a:r>
            <a:r>
              <a:rPr lang="zh-CN" altLang="en-US" b="1">
                <a:solidFill>
                  <a:srgbClr val="7030A0"/>
                </a:solidFill>
                <a:latin typeface="Times New Roman" panose="02020603050405020304" charset="0"/>
                <a:cs typeface="Times New Roman" panose="02020603050405020304" charset="0"/>
                <a:sym typeface="+mn-ea"/>
              </a:rPr>
              <a:t>milk</a:t>
            </a:r>
            <a:r>
              <a:rPr lang="zh-CN" altLang="en-US" b="1">
                <a:solidFill>
                  <a:schemeClr val="bg1">
                    <a:lumMod val="75000"/>
                  </a:schemeClr>
                </a:solidFill>
                <a:latin typeface="Times New Roman" panose="02020603050405020304" charset="0"/>
                <a:cs typeface="Times New Roman" panose="02020603050405020304" charset="0"/>
                <a:sym typeface="+mn-ea"/>
              </a:rPr>
              <a:t>. Jenna found the </a:t>
            </a:r>
            <a:r>
              <a:rPr lang="zh-CN" altLang="en-US" b="1">
                <a:solidFill>
                  <a:srgbClr val="7030A0"/>
                </a:solidFill>
                <a:latin typeface="Times New Roman" panose="02020603050405020304" charset="0"/>
                <a:cs typeface="Times New Roman" panose="02020603050405020304" charset="0"/>
                <a:sym typeface="+mn-ea"/>
              </a:rPr>
              <a:t>bread</a:t>
            </a:r>
            <a:r>
              <a:rPr lang="zh-CN" altLang="en-US" b="1">
                <a:solidFill>
                  <a:schemeClr val="bg1">
                    <a:lumMod val="75000"/>
                  </a:schemeClr>
                </a:solidFill>
                <a:latin typeface="Times New Roman" panose="02020603050405020304" charset="0"/>
                <a:cs typeface="Times New Roman" panose="02020603050405020304" charset="0"/>
                <a:sym typeface="+mn-ea"/>
              </a:rPr>
              <a:t> and </a:t>
            </a:r>
            <a:r>
              <a:rPr lang="zh-CN" altLang="en-US" b="1">
                <a:solidFill>
                  <a:srgbClr val="0070C0"/>
                </a:solidFill>
                <a:latin typeface="Times New Roman" panose="02020603050405020304" charset="0"/>
                <a:cs typeface="Times New Roman" panose="02020603050405020304" charset="0"/>
                <a:sym typeface="+mn-ea"/>
              </a:rPr>
              <a:t>put</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7030A0"/>
                </a:solidFill>
                <a:latin typeface="Times New Roman" panose="02020603050405020304" charset="0"/>
                <a:cs typeface="Times New Roman" panose="02020603050405020304" charset="0"/>
                <a:sym typeface="+mn-ea"/>
              </a:rPr>
              <a:t>two slices</a:t>
            </a:r>
            <a:r>
              <a:rPr lang="zh-CN" altLang="en-US" b="1">
                <a:solidFill>
                  <a:schemeClr val="bg1">
                    <a:lumMod val="75000"/>
                  </a:schemeClr>
                </a:solidFill>
                <a:latin typeface="Times New Roman" panose="02020603050405020304" charset="0"/>
                <a:cs typeface="Times New Roman" panose="02020603050405020304" charset="0"/>
                <a:sym typeface="+mn-ea"/>
              </a:rPr>
              <a:t> into </a:t>
            </a:r>
            <a:r>
              <a:rPr lang="zh-CN" altLang="en-US" b="1">
                <a:solidFill>
                  <a:srgbClr val="7030A0"/>
                </a:solidFill>
                <a:latin typeface="Times New Roman" panose="02020603050405020304" charset="0"/>
                <a:cs typeface="Times New Roman" panose="02020603050405020304" charset="0"/>
                <a:sym typeface="+mn-ea"/>
              </a:rPr>
              <a:t>the egg mixture</a:t>
            </a:r>
            <a:r>
              <a:rPr lang="zh-CN" altLang="en-US" b="1">
                <a:solidFill>
                  <a:schemeClr val="bg1">
                    <a:lumMod val="75000"/>
                  </a:schemeClr>
                </a:solidFill>
                <a:latin typeface="Times New Roman" panose="02020603050405020304" charset="0"/>
                <a:cs typeface="Times New Roman" panose="02020603050405020304" charset="0"/>
                <a:sym typeface="+mn-ea"/>
              </a:rPr>
              <a:t>. Next,</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Jeff </a:t>
            </a:r>
            <a:r>
              <a:rPr lang="en-US" altLang="zh-CN" b="1">
                <a:solidFill>
                  <a:srgbClr val="0070C0"/>
                </a:solidFill>
                <a:latin typeface="Times New Roman" panose="02020603050405020304" charset="0"/>
                <a:cs typeface="Times New Roman" panose="02020603050405020304" charset="0"/>
                <a:sym typeface="+mn-ea"/>
              </a:rPr>
              <a:t>t</a:t>
            </a:r>
            <a:r>
              <a:rPr lang="zh-CN" altLang="en-US" b="1">
                <a:solidFill>
                  <a:srgbClr val="0070C0"/>
                </a:solidFill>
                <a:latin typeface="Times New Roman" panose="02020603050405020304" charset="0"/>
                <a:cs typeface="Times New Roman" panose="02020603050405020304" charset="0"/>
                <a:sym typeface="+mn-ea"/>
              </a:rPr>
              <a:t>urned on</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C00000"/>
                </a:solidFill>
                <a:latin typeface="Times New Roman" panose="02020603050405020304" charset="0"/>
                <a:cs typeface="Times New Roman" panose="02020603050405020304" charset="0"/>
                <a:sym typeface="+mn-ea"/>
              </a:rPr>
              <a:t>the second stove burner</a:t>
            </a:r>
            <a:r>
              <a:rPr lang="zh-CN" altLang="en-US" b="1">
                <a:solidFill>
                  <a:schemeClr val="bg1">
                    <a:lumMod val="75000"/>
                  </a:schemeClr>
                </a:solidFill>
                <a:latin typeface="Times New Roman" panose="02020603050405020304" charset="0"/>
                <a:cs typeface="Times New Roman" panose="02020603050405020304" charset="0"/>
                <a:sym typeface="+mn-ea"/>
              </a:rPr>
              <a:t> to</a:t>
            </a:r>
            <a:r>
              <a:rPr lang="zh-CN" altLang="en-US" b="1">
                <a:solidFill>
                  <a:srgbClr val="0070C0"/>
                </a:solidFill>
                <a:latin typeface="Times New Roman" panose="02020603050405020304" charset="0"/>
                <a:cs typeface="Times New Roman" panose="02020603050405020304" charset="0"/>
                <a:sym typeface="+mn-ea"/>
              </a:rPr>
              <a:t> heat up</a:t>
            </a:r>
            <a:r>
              <a:rPr lang="zh-CN" altLang="en-US" b="1">
                <a:solidFill>
                  <a:schemeClr val="bg1">
                    <a:lumMod val="75000"/>
                  </a:schemeClr>
                </a:solidFill>
                <a:latin typeface="Times New Roman" panose="02020603050405020304" charset="0"/>
                <a:cs typeface="Times New Roman" panose="02020603050405020304" charset="0"/>
                <a:sym typeface="+mn-ea"/>
              </a:rPr>
              <a:t> the </a:t>
            </a:r>
            <a:r>
              <a:rPr lang="zh-CN" altLang="en-US" b="1">
                <a:solidFill>
                  <a:srgbClr val="C00000"/>
                </a:solidFill>
                <a:latin typeface="Times New Roman" panose="02020603050405020304" charset="0"/>
                <a:cs typeface="Times New Roman" panose="02020603050405020304" charset="0"/>
                <a:sym typeface="+mn-ea"/>
              </a:rPr>
              <a:t>frying pan</a:t>
            </a:r>
            <a:r>
              <a:rPr lang="zh-CN" altLang="en-US" b="1">
                <a:solidFill>
                  <a:schemeClr val="bg1">
                    <a:lumMod val="75000"/>
                  </a:schemeClr>
                </a:solidFill>
                <a:latin typeface="Times New Roman" panose="02020603050405020304" charset="0"/>
                <a:cs typeface="Times New Roman" panose="02020603050405020304" charset="0"/>
                <a:sym typeface="+mn-ea"/>
              </a:rPr>
              <a:t>. Everything was going smoothly until Jeff started </a:t>
            </a:r>
            <a:r>
              <a:rPr lang="zh-CN" altLang="en-US" b="1">
                <a:solidFill>
                  <a:srgbClr val="0070C0"/>
                </a:solidFill>
                <a:latin typeface="Times New Roman" panose="02020603050405020304" charset="0"/>
                <a:cs typeface="Times New Roman" panose="02020603050405020304" charset="0"/>
                <a:sym typeface="+mn-ea"/>
              </a:rPr>
              <a:t>frying</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7030A0"/>
                </a:solidFill>
                <a:latin typeface="Times New Roman" panose="02020603050405020304" charset="0"/>
                <a:cs typeface="Times New Roman" panose="02020603050405020304" charset="0"/>
                <a:sym typeface="+mn-ea"/>
              </a:rPr>
              <a:t>the bread</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C00000"/>
                </a:solidFill>
                <a:latin typeface="Times New Roman" panose="02020603050405020304" charset="0"/>
                <a:cs typeface="Times New Roman" panose="02020603050405020304" charset="0"/>
                <a:sym typeface="+mn-ea"/>
              </a:rPr>
              <a:t>The pan</a:t>
            </a:r>
            <a:r>
              <a:rPr lang="zh-CN" altLang="en-US" b="1">
                <a:solidFill>
                  <a:schemeClr val="bg1">
                    <a:lumMod val="75000"/>
                  </a:schemeClr>
                </a:solidFill>
                <a:latin typeface="Times New Roman" panose="02020603050405020304" charset="0"/>
                <a:cs typeface="Times New Roman" panose="02020603050405020304" charset="0"/>
                <a:sym typeface="+mn-ea"/>
              </a:rPr>
              <a:t> was too hot and </a:t>
            </a:r>
            <a:r>
              <a:rPr lang="zh-CN" altLang="en-US" b="1">
                <a:solidFill>
                  <a:srgbClr val="7030A0"/>
                </a:solidFill>
                <a:latin typeface="Times New Roman" panose="02020603050405020304" charset="0"/>
                <a:cs typeface="Times New Roman" panose="02020603050405020304" charset="0"/>
                <a:sym typeface="+mn-ea"/>
              </a:rPr>
              <a:t>the bread</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7030A0"/>
                </a:solidFill>
                <a:latin typeface="Times New Roman" panose="02020603050405020304" charset="0"/>
                <a:cs typeface="Times New Roman" panose="02020603050405020304" charset="0"/>
                <a:sym typeface="+mn-ea"/>
              </a:rPr>
              <a:t>turned black</a:t>
            </a:r>
            <a:r>
              <a:rPr lang="zh-CN" altLang="en-US" b="1">
                <a:solidFill>
                  <a:schemeClr val="bg1">
                    <a:lumMod val="75000"/>
                  </a:schemeClr>
                </a:solidFill>
                <a:latin typeface="Times New Roman" panose="02020603050405020304" charset="0"/>
                <a:cs typeface="Times New Roman" panose="02020603050405020304" charset="0"/>
                <a:sym typeface="+mn-ea"/>
              </a:rPr>
              <a:t> within seconds. Jenna </a:t>
            </a:r>
            <a:r>
              <a:rPr lang="zh-CN" altLang="en-US" b="1">
                <a:solidFill>
                  <a:srgbClr val="0070C0"/>
                </a:solidFill>
                <a:latin typeface="Times New Roman" panose="02020603050405020304" charset="0"/>
                <a:cs typeface="Times New Roman" panose="02020603050405020304" charset="0"/>
                <a:sym typeface="+mn-ea"/>
              </a:rPr>
              <a:t>threw</a:t>
            </a:r>
            <a:r>
              <a:rPr lang="zh-CN" altLang="en-US" b="1">
                <a:solidFill>
                  <a:schemeClr val="bg1">
                    <a:lumMod val="75000"/>
                  </a:schemeClr>
                </a:solidFill>
                <a:latin typeface="Times New Roman" panose="02020603050405020304" charset="0"/>
                <a:cs typeface="Times New Roman" panose="02020603050405020304" charset="0"/>
                <a:sym typeface="+mn-ea"/>
              </a:rPr>
              <a:t> the burnt piece into </a:t>
            </a:r>
            <a:r>
              <a:rPr lang="zh-CN" altLang="en-US" b="1">
                <a:solidFill>
                  <a:srgbClr val="C00000"/>
                </a:solidFill>
                <a:latin typeface="Times New Roman" panose="02020603050405020304" charset="0"/>
                <a:cs typeface="Times New Roman" panose="02020603050405020304" charset="0"/>
                <a:sym typeface="+mn-ea"/>
              </a:rPr>
              <a:t>the sink</a:t>
            </a:r>
            <a:r>
              <a:rPr lang="zh-CN" altLang="en-US" b="1">
                <a:solidFill>
                  <a:schemeClr val="bg1">
                    <a:lumMod val="75000"/>
                  </a:schemeClr>
                </a:solidFill>
                <a:latin typeface="Times New Roman" panose="02020603050405020304" charset="0"/>
                <a:cs typeface="Times New Roman" panose="02020603050405020304" charset="0"/>
                <a:sym typeface="+mn-ea"/>
              </a:rPr>
              <a:t> and </a:t>
            </a:r>
            <a:r>
              <a:rPr lang="zh-CN" altLang="en-US" b="1">
                <a:solidFill>
                  <a:srgbClr val="0070C0"/>
                </a:solidFill>
                <a:latin typeface="Times New Roman" panose="02020603050405020304" charset="0"/>
                <a:cs typeface="Times New Roman" panose="02020603050405020304" charset="0"/>
                <a:sym typeface="+mn-ea"/>
              </a:rPr>
              <a:t>put</a:t>
            </a:r>
            <a:r>
              <a:rPr lang="zh-CN" altLang="en-US" b="1">
                <a:solidFill>
                  <a:schemeClr val="bg1">
                    <a:lumMod val="75000"/>
                  </a:schemeClr>
                </a:solidFill>
                <a:latin typeface="Times New Roman" panose="02020603050405020304" charset="0"/>
                <a:cs typeface="Times New Roman" panose="02020603050405020304" charset="0"/>
                <a:sym typeface="+mn-ea"/>
              </a:rPr>
              <a:t> in </a:t>
            </a:r>
            <a:r>
              <a:rPr lang="zh-CN" altLang="en-US" b="1">
                <a:solidFill>
                  <a:srgbClr val="7030A0"/>
                </a:solidFill>
                <a:latin typeface="Times New Roman" panose="02020603050405020304" charset="0"/>
                <a:cs typeface="Times New Roman" panose="02020603050405020304" charset="0"/>
                <a:sym typeface="+mn-ea"/>
              </a:rPr>
              <a:t>the other slice of bread.</a:t>
            </a:r>
            <a:r>
              <a:rPr lang="zh-CN" altLang="en-US" b="1">
                <a:solidFill>
                  <a:schemeClr val="bg1">
                    <a:lumMod val="75000"/>
                  </a:schemeClr>
                </a:solidFill>
                <a:latin typeface="Times New Roman" panose="02020603050405020304" charset="0"/>
                <a:cs typeface="Times New Roman" panose="02020603050405020304" charset="0"/>
                <a:sym typeface="+mn-ea"/>
              </a:rPr>
              <a:t> This time, she </a:t>
            </a:r>
            <a:r>
              <a:rPr lang="zh-CN" altLang="en-US" b="1">
                <a:solidFill>
                  <a:srgbClr val="0070C0"/>
                </a:solidFill>
                <a:latin typeface="Times New Roman" panose="02020603050405020304" charset="0"/>
                <a:cs typeface="Times New Roman" panose="02020603050405020304" charset="0"/>
                <a:sym typeface="+mn-ea"/>
              </a:rPr>
              <a:t>turned down</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C00000"/>
                </a:solidFill>
                <a:latin typeface="Times New Roman" panose="02020603050405020304" charset="0"/>
                <a:cs typeface="Times New Roman" panose="02020603050405020304" charset="0"/>
                <a:sym typeface="+mn-ea"/>
              </a:rPr>
              <a:t>the fire</a:t>
            </a:r>
            <a:r>
              <a:rPr lang="zh-CN" altLang="en-US" b="1">
                <a:solidFill>
                  <a:schemeClr val="bg1">
                    <a:lumMod val="75000"/>
                  </a:schemeClr>
                </a:solidFill>
                <a:latin typeface="Times New Roman" panose="02020603050405020304" charset="0"/>
                <a:cs typeface="Times New Roman" panose="02020603050405020304" charset="0"/>
                <a:sym typeface="+mn-ea"/>
              </a:rPr>
              <a:t> so it </a:t>
            </a:r>
            <a:r>
              <a:rPr lang="zh-CN" altLang="en-US" b="1">
                <a:solidFill>
                  <a:srgbClr val="0070C0"/>
                </a:solidFill>
                <a:latin typeface="Times New Roman" panose="02020603050405020304" charset="0"/>
                <a:cs typeface="Times New Roman" panose="02020603050405020304" charset="0"/>
                <a:sym typeface="+mn-ea"/>
              </a:rPr>
              <a:t>cooked</a:t>
            </a:r>
            <a:r>
              <a:rPr lang="zh-CN" altLang="en-US" b="1">
                <a:solidFill>
                  <a:schemeClr val="bg1">
                    <a:lumMod val="75000"/>
                  </a:schemeClr>
                </a:solidFill>
                <a:latin typeface="Times New Roman" panose="02020603050405020304" charset="0"/>
                <a:cs typeface="Times New Roman" panose="02020603050405020304" charset="0"/>
                <a:sym typeface="+mn-ea"/>
              </a:rPr>
              <a:t> nicely.</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③Then Jeff noticed </a:t>
            </a:r>
            <a:r>
              <a:rPr lang="zh-CN" altLang="en-US" b="1">
                <a:solidFill>
                  <a:srgbClr val="7030A0"/>
                </a:solidFill>
                <a:latin typeface="Times New Roman" panose="02020603050405020304" charset="0"/>
                <a:cs typeface="Times New Roman" panose="02020603050405020304" charset="0"/>
                <a:sym typeface="+mn-ea"/>
              </a:rPr>
              <a:t>steam</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0070C0"/>
                </a:solidFill>
                <a:latin typeface="Times New Roman" panose="02020603050405020304" charset="0"/>
                <a:cs typeface="Times New Roman" panose="02020603050405020304" charset="0"/>
                <a:sym typeface="+mn-ea"/>
              </a:rPr>
              <a:t>shooting out</a:t>
            </a:r>
            <a:r>
              <a:rPr lang="zh-CN" altLang="en-US" b="1">
                <a:solidFill>
                  <a:schemeClr val="bg1">
                    <a:lumMod val="75000"/>
                  </a:schemeClr>
                </a:solidFill>
                <a:latin typeface="Times New Roman" panose="02020603050405020304" charset="0"/>
                <a:cs typeface="Times New Roman" panose="02020603050405020304" charset="0"/>
                <a:sym typeface="+mn-ea"/>
              </a:rPr>
              <a:t> of </a:t>
            </a:r>
            <a:r>
              <a:rPr lang="zh-CN" altLang="en-US" b="1">
                <a:solidFill>
                  <a:srgbClr val="C00000"/>
                </a:solidFill>
                <a:latin typeface="Times New Roman" panose="02020603050405020304" charset="0"/>
                <a:cs typeface="Times New Roman" panose="02020603050405020304" charset="0"/>
                <a:sym typeface="+mn-ea"/>
              </a:rPr>
              <a:t>the pot</a:t>
            </a:r>
            <a:r>
              <a:rPr lang="zh-CN" altLang="en-US" b="1">
                <a:solidFill>
                  <a:schemeClr val="bg1">
                    <a:lumMod val="75000"/>
                  </a:schemeClr>
                </a:solidFill>
                <a:latin typeface="Times New Roman" panose="02020603050405020304" charset="0"/>
                <a:cs typeface="Times New Roman" panose="02020603050405020304" charset="0"/>
                <a:sym typeface="+mn-ea"/>
              </a:rPr>
              <a:t> and </a:t>
            </a:r>
            <a:r>
              <a:rPr lang="zh-CN" altLang="en-US" b="1">
                <a:solidFill>
                  <a:srgbClr val="C00000"/>
                </a:solidFill>
                <a:latin typeface="Times New Roman" panose="02020603050405020304" charset="0"/>
                <a:cs typeface="Times New Roman" panose="02020603050405020304" charset="0"/>
                <a:sym typeface="+mn-ea"/>
              </a:rPr>
              <a:t>the lid </a:t>
            </a:r>
            <a:r>
              <a:rPr lang="zh-CN" altLang="en-US" b="1">
                <a:solidFill>
                  <a:schemeClr val="bg1">
                    <a:lumMod val="75000"/>
                  </a:schemeClr>
                </a:solidFill>
                <a:latin typeface="Times New Roman" panose="02020603050405020304" charset="0"/>
                <a:cs typeface="Times New Roman" panose="02020603050405020304" charset="0"/>
                <a:sym typeface="+mn-ea"/>
              </a:rPr>
              <a:t>starting to shake. The next minute, </a:t>
            </a:r>
            <a:r>
              <a:rPr lang="zh-CN" altLang="en-US" b="1">
                <a:solidFill>
                  <a:srgbClr val="7030A0"/>
                </a:solidFill>
                <a:latin typeface="Times New Roman" panose="02020603050405020304" charset="0"/>
                <a:cs typeface="Times New Roman" panose="02020603050405020304" charset="0"/>
                <a:sym typeface="+mn-ea"/>
              </a:rPr>
              <a:t>the porridge</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0070C0"/>
                </a:solidFill>
                <a:latin typeface="Times New Roman" panose="02020603050405020304" charset="0"/>
                <a:cs typeface="Times New Roman" panose="02020603050405020304" charset="0"/>
                <a:sym typeface="+mn-ea"/>
              </a:rPr>
              <a:t>boil</a:t>
            </a:r>
            <a:r>
              <a:rPr lang="zh-CN" altLang="en-US" b="1">
                <a:solidFill>
                  <a:schemeClr val="bg1">
                    <a:lumMod val="75000"/>
                  </a:schemeClr>
                </a:solidFill>
                <a:latin typeface="Times New Roman" panose="02020603050405020304" charset="0"/>
                <a:cs typeface="Times New Roman" panose="02020603050405020304" charset="0"/>
                <a:sym typeface="+mn-ea"/>
              </a:rPr>
              <a:t>ed over and </a:t>
            </a:r>
            <a:r>
              <a:rPr lang="zh-CN" altLang="en-US" b="1">
                <a:solidFill>
                  <a:srgbClr val="0070C0"/>
                </a:solidFill>
                <a:latin typeface="Times New Roman" panose="02020603050405020304" charset="0"/>
                <a:cs typeface="Times New Roman" panose="02020603050405020304" charset="0"/>
                <a:sym typeface="+mn-ea"/>
              </a:rPr>
              <a:t>put out the fire</a:t>
            </a:r>
            <a:r>
              <a:rPr lang="zh-CN" altLang="en-US" b="1">
                <a:solidFill>
                  <a:schemeClr val="bg1">
                    <a:lumMod val="75000"/>
                  </a:schemeClr>
                </a:solidFill>
                <a:latin typeface="Times New Roman" panose="02020603050405020304" charset="0"/>
                <a:cs typeface="Times New Roman" panose="02020603050405020304" charset="0"/>
                <a:sym typeface="+mn-ea"/>
              </a:rPr>
              <a:t>. Jenna panicked. Thankfully, Jeff stayed calm and </a:t>
            </a:r>
            <a:r>
              <a:rPr lang="zh-CN" altLang="en-US" b="1">
                <a:solidFill>
                  <a:srgbClr val="0070C0"/>
                </a:solidFill>
                <a:latin typeface="Times New Roman" panose="02020603050405020304" charset="0"/>
                <a:cs typeface="Times New Roman" panose="02020603050405020304" charset="0"/>
                <a:sym typeface="+mn-ea"/>
              </a:rPr>
              <a:t>turned off</a:t>
            </a:r>
            <a:r>
              <a:rPr lang="zh-CN" altLang="en-US" b="1">
                <a:solidFill>
                  <a:schemeClr val="bg1">
                    <a:lumMod val="75000"/>
                  </a:schemeClr>
                </a:solidFill>
                <a:latin typeface="Times New Roman" panose="02020603050405020304" charset="0"/>
                <a:cs typeface="Times New Roman" panose="02020603050405020304" charset="0"/>
                <a:sym typeface="+mn-ea"/>
              </a:rPr>
              <a:t> the gas quickly. But </a:t>
            </a:r>
            <a:r>
              <a:rPr lang="zh-CN" altLang="en-US" b="1">
                <a:solidFill>
                  <a:srgbClr val="C00000"/>
                </a:solidFill>
                <a:latin typeface="Times New Roman" panose="02020603050405020304" charset="0"/>
                <a:cs typeface="Times New Roman" panose="02020603050405020304" charset="0"/>
                <a:sym typeface="+mn-ea"/>
              </a:rPr>
              <a:t>the stove was a mess </a:t>
            </a:r>
            <a:r>
              <a:rPr lang="zh-CN" altLang="en-US" b="1">
                <a:solidFill>
                  <a:schemeClr val="bg1">
                    <a:lumMod val="75000"/>
                  </a:schemeClr>
                </a:solidFill>
                <a:latin typeface="Times New Roman" panose="02020603050405020304" charset="0"/>
                <a:cs typeface="Times New Roman" panose="02020603050405020304" charset="0"/>
                <a:sym typeface="+mn-ea"/>
              </a:rPr>
              <a:t>now. Jenna told Jeff to clean it up so they could continue to </a:t>
            </a:r>
            <a:r>
              <a:rPr lang="zh-CN" altLang="en-US" b="1">
                <a:solidFill>
                  <a:srgbClr val="0070C0"/>
                </a:solidFill>
                <a:latin typeface="Times New Roman" panose="02020603050405020304" charset="0"/>
                <a:cs typeface="Times New Roman" panose="02020603050405020304" charset="0"/>
                <a:sym typeface="+mn-ea"/>
              </a:rPr>
              <a:t>cook</a:t>
            </a:r>
            <a:r>
              <a:rPr lang="zh-CN" altLang="en-US"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rgbClr val="7030A0"/>
                </a:solidFill>
                <a:latin typeface="Times New Roman" panose="02020603050405020304" charset="0"/>
                <a:cs typeface="Times New Roman" panose="02020603050405020304" charset="0"/>
                <a:sym typeface="+mn-ea"/>
              </a:rPr>
              <a:t>the rest of the porridge</a:t>
            </a:r>
            <a:r>
              <a:rPr lang="zh-CN" altLang="en-US" b="1">
                <a:solidFill>
                  <a:schemeClr val="bg1">
                    <a:lumMod val="75000"/>
                  </a:schemeClr>
                </a:solidFill>
                <a:latin typeface="Times New Roman" panose="02020603050405020304" charset="0"/>
                <a:cs typeface="Times New Roman" panose="02020603050405020304" charset="0"/>
                <a:sym typeface="+mn-ea"/>
              </a:rPr>
              <a:t>. But Jeff's hand touched</a:t>
            </a:r>
            <a:r>
              <a:rPr lang="zh-CN" altLang="en-US" b="1">
                <a:solidFill>
                  <a:srgbClr val="C00000"/>
                </a:solidFill>
                <a:latin typeface="Times New Roman" panose="02020603050405020304" charset="0"/>
                <a:cs typeface="Times New Roman" panose="02020603050405020304" charset="0"/>
                <a:sym typeface="+mn-ea"/>
              </a:rPr>
              <a:t> the hot burner</a:t>
            </a:r>
            <a:r>
              <a:rPr lang="zh-CN" altLang="en-US" b="1">
                <a:solidFill>
                  <a:schemeClr val="bg1">
                    <a:lumMod val="75000"/>
                  </a:schemeClr>
                </a:solidFill>
                <a:latin typeface="Times New Roman" panose="02020603050405020304" charset="0"/>
                <a:cs typeface="Times New Roman" panose="02020603050405020304" charset="0"/>
                <a:sym typeface="+mn-ea"/>
              </a:rPr>
              <a:t> and he gave a cry of pain. Jenna made him put his hand in cold water. Then she caught the smell of burning. Oh dear! </a:t>
            </a:r>
            <a:r>
              <a:rPr lang="zh-CN" altLang="en-US" b="1">
                <a:solidFill>
                  <a:srgbClr val="7030A0"/>
                </a:solidFill>
                <a:latin typeface="Times New Roman" panose="02020603050405020304" charset="0"/>
                <a:cs typeface="Times New Roman" panose="02020603050405020304" charset="0"/>
                <a:sym typeface="+mn-ea"/>
              </a:rPr>
              <a:t>The piece of bread </a:t>
            </a:r>
            <a:r>
              <a:rPr lang="zh-CN" altLang="en-US" b="1">
                <a:solidFill>
                  <a:schemeClr val="bg1">
                    <a:lumMod val="75000"/>
                  </a:schemeClr>
                </a:solidFill>
                <a:latin typeface="Times New Roman" panose="02020603050405020304" charset="0"/>
                <a:cs typeface="Times New Roman" panose="02020603050405020304" charset="0"/>
                <a:sym typeface="+mn-ea"/>
              </a:rPr>
              <a:t>in the pan had</a:t>
            </a:r>
            <a:r>
              <a:rPr lang="zh-CN" altLang="en-US" b="1">
                <a:solidFill>
                  <a:srgbClr val="0070C0"/>
                </a:solidFill>
                <a:latin typeface="Times New Roman" panose="02020603050405020304" charset="0"/>
                <a:cs typeface="Times New Roman" panose="02020603050405020304" charset="0"/>
                <a:sym typeface="+mn-ea"/>
              </a:rPr>
              <a:t>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en-US" altLang="zh-CN" b="1" i="1">
                <a:solidFill>
                  <a:schemeClr val="tx1"/>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tx1"/>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their father appeared.</a:t>
            </a:r>
            <a:endParaRPr lang="en-US" altLang="zh-CN" b="1" i="1">
              <a:solidFill>
                <a:schemeClr val="tx1"/>
              </a:solidFill>
              <a:latin typeface="Times New Roman" panose="02020603050405020304" charset="0"/>
              <a:cs typeface="Times New Roman" panose="02020603050405020304" charset="0"/>
              <a:sym typeface="+mn-ea"/>
            </a:endParaRPr>
          </a:p>
          <a:p>
            <a:pPr fontAlgn="auto">
              <a:lnSpc>
                <a:spcPts val="2160"/>
              </a:lnSpc>
            </a:pP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zh-CN" altLang="en-US"/>
          </a:p>
        </p:txBody>
      </p:sp>
      <p:sp>
        <p:nvSpPr>
          <p:cNvPr id="3" name="文本框 2"/>
          <p:cNvSpPr txBox="1"/>
          <p:nvPr/>
        </p:nvSpPr>
        <p:spPr>
          <a:xfrm>
            <a:off x="215900" y="4798060"/>
            <a:ext cx="11745595" cy="1753235"/>
          </a:xfrm>
          <a:prstGeom prst="rect">
            <a:avLst/>
          </a:prstGeom>
          <a:noFill/>
        </p:spPr>
        <p:txBody>
          <a:bodyPr wrap="square" rtlCol="0" anchor="t">
            <a:spAutoFit/>
          </a:bodyPr>
          <a:p>
            <a:r>
              <a:rPr lang="en-US" altLang="zh-CN" b="1"/>
              <a:t>                                                                                                                                                     </a:t>
            </a:r>
            <a:r>
              <a:rPr lang="zh-CN" altLang="en-US" b="1"/>
              <a:t>Seeing </a:t>
            </a:r>
            <a:r>
              <a:rPr lang="zh-CN" altLang="en-US" b="1">
                <a:solidFill>
                  <a:srgbClr val="7030A0"/>
                </a:solidFill>
              </a:rPr>
              <a:t>the black bread and the spilled porridge</a:t>
            </a:r>
            <a:r>
              <a:rPr lang="zh-CN" altLang="en-US" b="1"/>
              <a:t>, he knew what they were up to.“Don</a:t>
            </a:r>
            <a:r>
              <a:rPr lang="en-US" altLang="zh-CN" b="1"/>
              <a:t>’</a:t>
            </a:r>
            <a:r>
              <a:rPr lang="zh-CN" altLang="en-US" b="1"/>
              <a:t>t be panicked!”calm and mollified</a:t>
            </a:r>
            <a:r>
              <a:rPr lang="en-US" altLang="zh-CN" b="1"/>
              <a:t>,</a:t>
            </a:r>
            <a:r>
              <a:rPr lang="zh-CN" altLang="en-US" b="1"/>
              <a:t> he handed each one </a:t>
            </a:r>
            <a:r>
              <a:rPr lang="zh-CN" altLang="en-US" b="1">
                <a:solidFill>
                  <a:srgbClr val="C00000"/>
                </a:solidFill>
              </a:rPr>
              <a:t>a wet towel</a:t>
            </a:r>
            <a:r>
              <a:rPr lang="zh-CN" altLang="en-US" b="1"/>
              <a:t>, helping them </a:t>
            </a:r>
            <a:r>
              <a:rPr lang="zh-CN" altLang="en-US" b="1">
                <a:solidFill>
                  <a:srgbClr val="C00000"/>
                </a:solidFill>
              </a:rPr>
              <a:t>clean the mess</a:t>
            </a:r>
            <a:r>
              <a:rPr lang="zh-CN" altLang="en-US" b="1"/>
              <a:t> quickly. After figur</a:t>
            </a:r>
            <a:r>
              <a:rPr lang="en-US" altLang="zh-CN" b="1"/>
              <a:t>ing </a:t>
            </a:r>
            <a:r>
              <a:rPr lang="zh-CN" altLang="en-US" b="1"/>
              <a:t>out their secret</a:t>
            </a:r>
            <a:r>
              <a:rPr lang="en-US" altLang="zh-CN" b="1"/>
              <a:t>, Father, surprisingly, </a:t>
            </a:r>
            <a:r>
              <a:rPr lang="zh-CN" altLang="en-US" b="1"/>
              <a:t> joined the twins in preparing the Mother</a:t>
            </a:r>
            <a:r>
              <a:rPr lang="en-US" altLang="zh-CN" b="1"/>
              <a:t>’</a:t>
            </a:r>
            <a:r>
              <a:rPr lang="zh-CN" altLang="en-US" b="1"/>
              <a:t>s Day surprise. Within an hour, the kitchen was cleaned, and Father had </a:t>
            </a:r>
            <a:r>
              <a:rPr lang="zh-CN" altLang="en-US" b="1">
                <a:solidFill>
                  <a:srgbClr val="0070C0"/>
                </a:solidFill>
              </a:rPr>
              <a:t>made</a:t>
            </a:r>
            <a:r>
              <a:rPr lang="zh-CN" altLang="en-US" b="1"/>
              <a:t> </a:t>
            </a:r>
            <a:r>
              <a:rPr lang="zh-CN" altLang="en-US" b="1">
                <a:solidFill>
                  <a:srgbClr val="7030A0"/>
                </a:solidFill>
              </a:rPr>
              <a:t>French toas</a:t>
            </a:r>
            <a:r>
              <a:rPr lang="zh-CN" altLang="en-US" b="1"/>
              <a:t>t and </a:t>
            </a:r>
            <a:r>
              <a:rPr lang="zh-CN" altLang="en-US" b="1">
                <a:solidFill>
                  <a:srgbClr val="0070C0"/>
                </a:solidFill>
              </a:rPr>
              <a:t>cooked</a:t>
            </a:r>
            <a:r>
              <a:rPr lang="zh-CN" altLang="en-US" b="1"/>
              <a:t> </a:t>
            </a:r>
            <a:r>
              <a:rPr lang="zh-CN" altLang="en-US" b="1">
                <a:solidFill>
                  <a:srgbClr val="7030A0"/>
                </a:solidFill>
                <a:sym typeface="+mn-ea"/>
              </a:rPr>
              <a:t>chicken</a:t>
            </a:r>
            <a:r>
              <a:rPr lang="zh-CN" altLang="en-US" b="1">
                <a:solidFill>
                  <a:srgbClr val="7030A0"/>
                </a:solidFill>
              </a:rPr>
              <a:t> porridge</a:t>
            </a:r>
            <a:r>
              <a:rPr lang="zh-CN" altLang="en-US" b="1"/>
              <a:t>. Then he sneaked back to bed. The twins prepared </a:t>
            </a:r>
            <a:r>
              <a:rPr lang="zh-CN" altLang="en-US" b="1">
                <a:solidFill>
                  <a:srgbClr val="C00000"/>
                </a:solidFill>
              </a:rPr>
              <a:t>the breakfast tray</a:t>
            </a:r>
            <a:r>
              <a:rPr lang="zh-CN" altLang="en-US" b="1"/>
              <a:t>, adding a card they had made, and then carried the tray</a:t>
            </a:r>
            <a:r>
              <a:rPr lang="en-US" altLang="zh-CN" b="1"/>
              <a:t>,</a:t>
            </a:r>
            <a:r>
              <a:rPr lang="zh-CN" altLang="en-US" b="1"/>
              <a:t> </a:t>
            </a:r>
            <a:r>
              <a:rPr lang="en-US" altLang="zh-CN" b="1"/>
              <a:t>tiptoeing </a:t>
            </a:r>
            <a:r>
              <a:rPr lang="zh-CN" altLang="en-US" b="1"/>
              <a:t>upstairs to their parents</a:t>
            </a:r>
            <a:r>
              <a:rPr lang="en-US" altLang="zh-CN" b="1"/>
              <a:t>’ </a:t>
            </a:r>
            <a:r>
              <a:rPr lang="zh-CN" altLang="en-US" b="1"/>
              <a:t> bedroom.</a:t>
            </a:r>
            <a:endParaRPr lang="zh-CN" altLang="en-US" b="1"/>
          </a:p>
        </p:txBody>
      </p:sp>
      <p:cxnSp>
        <p:nvCxnSpPr>
          <p:cNvPr id="7" name="直接箭头连接符 6"/>
          <p:cNvCxnSpPr/>
          <p:nvPr/>
        </p:nvCxnSpPr>
        <p:spPr>
          <a:xfrm flipH="1" flipV="1">
            <a:off x="4662170" y="4798060"/>
            <a:ext cx="4460875" cy="22987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11146790" y="3717925"/>
            <a:ext cx="0" cy="1310005"/>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94360" y="0"/>
            <a:ext cx="6873240" cy="521970"/>
          </a:xfrm>
          <a:prstGeom prst="rect">
            <a:avLst/>
          </a:prstGeom>
          <a:noFill/>
        </p:spPr>
        <p:txBody>
          <a:bodyPr wrap="none" rtlCol="0" anchor="t">
            <a:spAutoFit/>
          </a:bodyPr>
          <a:p>
            <a:pPr algn="l"/>
            <a:r>
              <a:rPr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激活话题词汇</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细化</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做早餐</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行为，突出主要事件</a:t>
            </a:r>
            <a:endPar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402590"/>
            <a:ext cx="11760200" cy="5631180"/>
          </a:xfrm>
          <a:prstGeom prst="rect">
            <a:avLst/>
          </a:prstGeom>
          <a:solidFill>
            <a:schemeClr val="bg1"/>
          </a:solidFill>
        </p:spPr>
        <p:txBody>
          <a:bodyPr wrap="square" rtlCol="0" anchor="t">
            <a:spAutoFit/>
          </a:bodyPr>
          <a:p>
            <a:pPr algn="ctr"/>
            <a:r>
              <a:rPr lang="zh-CN" altLang="en-US" b="1">
                <a:solidFill>
                  <a:schemeClr val="bg1">
                    <a:lumMod val="75000"/>
                  </a:schemeClr>
                </a:solidFill>
                <a:latin typeface="Times New Roman" panose="02020603050405020304" charset="0"/>
                <a:cs typeface="Times New Roman" panose="02020603050405020304" charset="0"/>
              </a:rPr>
              <a:t>A MOTHER'S DAY</a:t>
            </a:r>
            <a:r>
              <a:rPr lang="zh-CN" altLang="en-US" b="1">
                <a:solidFill>
                  <a:srgbClr val="0070C0"/>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SURPRISE</a:t>
            </a:r>
            <a:endParaRPr lang="zh-CN" altLang="en-US" b="1">
              <a:solidFill>
                <a:srgbClr val="0070C0"/>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①The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②</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Jeff </a:t>
            </a:r>
            <a:r>
              <a:rPr lang="en-US" altLang="zh-CN" b="1">
                <a:solidFill>
                  <a:schemeClr val="bg1">
                    <a:lumMod val="75000"/>
                  </a:schemeClr>
                </a:solidFill>
                <a:latin typeface="Times New Roman" panose="02020603050405020304" charset="0"/>
                <a:cs typeface="Times New Roman" panose="02020603050405020304" charset="0"/>
              </a:rPr>
              <a:t>t</a:t>
            </a:r>
            <a:r>
              <a:rPr lang="zh-CN" altLang="en-US" b="1">
                <a:solidFill>
                  <a:schemeClr val="bg1">
                    <a:lumMod val="75000"/>
                  </a:schemeClr>
                </a:solidFill>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a:solidFill>
                  <a:schemeClr val="bg1">
                    <a:lumMod val="75000"/>
                  </a:schemeClr>
                </a:solidFill>
                <a:latin typeface="Times New Roman" panose="02020603050405020304" charset="0"/>
                <a:cs typeface="Times New Roman" panose="02020603050405020304" charset="0"/>
              </a:rPr>
              <a:t>    </a:t>
            </a:r>
            <a:r>
              <a:rPr lang="zh-CN" altLang="en-US" b="1">
                <a:solidFill>
                  <a:schemeClr val="bg1">
                    <a:lumMod val="75000"/>
                  </a:schemeClr>
                </a:solidFill>
                <a:latin typeface="Times New Roman" panose="02020603050405020304" charset="0"/>
                <a:cs typeface="Times New Roman" panose="02020603050405020304" charset="0"/>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zh-CN" altLang="en-US" b="1" i="1">
                <a:solidFill>
                  <a:schemeClr val="bg1">
                    <a:lumMod val="75000"/>
                  </a:schemeClr>
                </a:solidFill>
                <a:latin typeface="Times New Roman" panose="02020603050405020304" charset="0"/>
                <a:cs typeface="Times New Roman" panose="02020603050405020304" charset="0"/>
                <a:sym typeface="+mn-ea"/>
              </a:rPr>
              <a:t>their father appeared.</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en-US" altLang="zh-CN" b="1" i="1">
              <a:solidFill>
                <a:schemeClr val="bg1">
                  <a:lumMod val="75000"/>
                </a:schemeClr>
              </a:solidFill>
              <a:latin typeface="Times New Roman" panose="02020603050405020304" charset="0"/>
              <a:cs typeface="Times New Roman" panose="02020603050405020304" charset="0"/>
              <a:sym typeface="+mn-ea"/>
            </a:endParaRPr>
          </a:p>
          <a:p>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zh-CN" altLang="en-US" b="1" i="1">
              <a:solidFill>
                <a:schemeClr val="bg1">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217805" y="679450"/>
            <a:ext cx="11758295" cy="5354320"/>
          </a:xfrm>
          <a:prstGeom prst="rect">
            <a:avLst/>
          </a:prstGeom>
          <a:noFill/>
        </p:spPr>
        <p:txBody>
          <a:bodyPr wrap="square" rtlCol="0" anchor="t">
            <a:spAutoFit/>
          </a:bodyPr>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①The twins were filled with excitement as they thought of the surprise they were </a:t>
            </a:r>
            <a:r>
              <a:rPr lang="zh-CN" altLang="en-US" b="1">
                <a:solidFill>
                  <a:srgbClr val="0070C0"/>
                </a:solidFill>
                <a:latin typeface="Times New Roman" panose="02020603050405020304" charset="0"/>
                <a:cs typeface="Times New Roman" panose="02020603050405020304" charset="0"/>
                <a:sym typeface="+mn-ea"/>
              </a:rPr>
              <a:t>planning</a:t>
            </a:r>
            <a:r>
              <a:rPr lang="zh-CN" altLang="en-US" b="1">
                <a:solidFill>
                  <a:schemeClr val="bg1">
                    <a:lumMod val="75000"/>
                  </a:schemeClr>
                </a:solidFill>
                <a:latin typeface="Times New Roman" panose="02020603050405020304" charset="0"/>
                <a:cs typeface="Times New Roman" panose="02020603050405020304" charset="0"/>
                <a:sym typeface="+mn-ea"/>
              </a:rPr>
              <a:t> for Mother's Day. How pleased and proud Mother would be when they brought her breakfast in bed. They </a:t>
            </a:r>
            <a:r>
              <a:rPr lang="zh-CN" altLang="en-US" b="1">
                <a:solidFill>
                  <a:srgbClr val="0070C0"/>
                </a:solidFill>
                <a:latin typeface="Times New Roman" panose="02020603050405020304" charset="0"/>
                <a:cs typeface="Times New Roman" panose="02020603050405020304" charset="0"/>
                <a:sym typeface="+mn-ea"/>
              </a:rPr>
              <a:t>planned</a:t>
            </a:r>
            <a:r>
              <a:rPr lang="zh-CN" altLang="en-US" b="1">
                <a:solidFill>
                  <a:schemeClr val="bg1">
                    <a:lumMod val="75000"/>
                  </a:schemeClr>
                </a:solidFill>
                <a:latin typeface="Times New Roman" panose="02020603050405020304" charset="0"/>
                <a:cs typeface="Times New Roman" panose="02020603050405020304" charset="0"/>
                <a:sym typeface="+mn-ea"/>
              </a:rPr>
              <a:t> to make French toast and chicken porridge. They had watched their mother in the kitchen. There was nothing to it. Jenna and Jeff </a:t>
            </a:r>
            <a:r>
              <a:rPr lang="zh-CN" altLang="en-US" b="1">
                <a:solidFill>
                  <a:srgbClr val="0070C0"/>
                </a:solidFill>
                <a:latin typeface="Times New Roman" panose="02020603050405020304" charset="0"/>
                <a:cs typeface="Times New Roman" panose="02020603050405020304" charset="0"/>
                <a:sym typeface="+mn-ea"/>
              </a:rPr>
              <a:t>knew exactly what to do</a:t>
            </a:r>
            <a:r>
              <a:rPr lang="zh-CN" altLang="en-US" b="1">
                <a:solidFill>
                  <a:schemeClr val="bg1">
                    <a:lumMod val="75000"/>
                  </a:schemeClr>
                </a:solidFill>
                <a:latin typeface="Times New Roman" panose="02020603050405020304" charset="0"/>
                <a:cs typeface="Times New Roman" panose="02020603050405020304" charset="0"/>
                <a:sym typeface="+mn-ea"/>
              </a:rPr>
              <a:t>.</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②</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The big day came at last. The alarm rang at 6 am. The pair went down the stairs </a:t>
            </a:r>
            <a:r>
              <a:rPr lang="en-US" altLang="zh-CN" b="1">
                <a:solidFill>
                  <a:schemeClr val="bg1">
                    <a:lumMod val="75000"/>
                  </a:schemeClr>
                </a:solidFill>
                <a:latin typeface="Times New Roman" panose="02020603050405020304" charset="0"/>
                <a:cs typeface="Times New Roman" panose="02020603050405020304" charset="0"/>
                <a:sym typeface="+mn-ea"/>
              </a:rPr>
              <a:t>quietly </a:t>
            </a:r>
            <a:r>
              <a:rPr lang="zh-CN" altLang="en-US" b="1">
                <a:solidFill>
                  <a:schemeClr val="bg1">
                    <a:lumMod val="75000"/>
                  </a:schemeClr>
                </a:solidFill>
                <a:latin typeface="Times New Roman" panose="02020603050405020304" charset="0"/>
                <a:cs typeface="Times New Roman" panose="02020603050405020304" charset="0"/>
                <a:sym typeface="+mn-ea"/>
              </a:rPr>
              <a:t>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Jeff </a:t>
            </a:r>
            <a:r>
              <a:rPr lang="en-US" altLang="zh-CN" b="1">
                <a:solidFill>
                  <a:schemeClr val="bg1">
                    <a:lumMod val="75000"/>
                  </a:schemeClr>
                </a:solidFill>
                <a:latin typeface="Times New Roman" panose="02020603050405020304" charset="0"/>
                <a:cs typeface="Times New Roman" panose="02020603050405020304" charset="0"/>
                <a:sym typeface="+mn-ea"/>
              </a:rPr>
              <a:t>t</a:t>
            </a:r>
            <a:r>
              <a:rPr lang="zh-CN" altLang="en-US" b="1">
                <a:solidFill>
                  <a:schemeClr val="bg1">
                    <a:lumMod val="75000"/>
                  </a:schemeClr>
                </a:solidFill>
                <a:latin typeface="Times New Roman" panose="02020603050405020304" charset="0"/>
                <a:cs typeface="Times New Roman" panose="02020603050405020304" charset="0"/>
                <a:sym typeface="+mn-ea"/>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a:solidFill>
                  <a:schemeClr val="bg1">
                    <a:lumMod val="75000"/>
                  </a:schemeClr>
                </a:solidFill>
                <a:latin typeface="Times New Roman" panose="02020603050405020304" charset="0"/>
                <a:cs typeface="Times New Roman" panose="02020603050405020304" charset="0"/>
                <a:sym typeface="+mn-ea"/>
              </a:rPr>
              <a:t>    </a:t>
            </a:r>
            <a:r>
              <a:rPr lang="zh-CN" altLang="en-US" b="1">
                <a:solidFill>
                  <a:schemeClr val="bg1">
                    <a:lumMod val="75000"/>
                  </a:schemeClr>
                </a:solidFill>
                <a:latin typeface="Times New Roman" panose="02020603050405020304" charset="0"/>
                <a:cs typeface="Times New Roman" panose="02020603050405020304" charset="0"/>
                <a:sym typeface="+mn-ea"/>
              </a:rPr>
              <a:t>③Then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solidFill>
                <a:schemeClr val="bg1">
                  <a:lumMod val="75000"/>
                </a:schemeClr>
              </a:solidFill>
              <a:latin typeface="Times New Roman" panose="02020603050405020304" charset="0"/>
              <a:cs typeface="Times New Roman" panose="02020603050405020304" charset="0"/>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r>
              <a:rPr lang="en-US" altLang="zh-CN" b="1" i="1">
                <a:solidFill>
                  <a:schemeClr val="tx1"/>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①As the twins looked around them in disappointment,</a:t>
            </a:r>
            <a:r>
              <a:rPr lang="en-US" altLang="zh-CN" b="1" i="1">
                <a:solidFill>
                  <a:schemeClr val="tx1"/>
                </a:solidFill>
                <a:latin typeface="Times New Roman" panose="02020603050405020304" charset="0"/>
                <a:cs typeface="Times New Roman" panose="02020603050405020304" charset="0"/>
                <a:sym typeface="+mn-ea"/>
              </a:rPr>
              <a:t> </a:t>
            </a:r>
            <a:r>
              <a:rPr lang="zh-CN" altLang="en-US" b="1" i="1">
                <a:solidFill>
                  <a:schemeClr val="tx1"/>
                </a:solidFill>
                <a:latin typeface="Times New Roman" panose="02020603050405020304" charset="0"/>
                <a:cs typeface="Times New Roman" panose="02020603050405020304" charset="0"/>
                <a:sym typeface="+mn-ea"/>
              </a:rPr>
              <a:t>their father appeared.</a:t>
            </a:r>
            <a:endParaRPr lang="en-US" altLang="zh-CN" b="1" i="1">
              <a:solidFill>
                <a:schemeClr val="tx1"/>
              </a:solidFill>
              <a:latin typeface="Times New Roman" panose="02020603050405020304" charset="0"/>
              <a:cs typeface="Times New Roman" panose="02020603050405020304" charset="0"/>
              <a:sym typeface="+mn-ea"/>
            </a:endParaRPr>
          </a:p>
          <a:p>
            <a:pPr fontAlgn="auto">
              <a:lnSpc>
                <a:spcPts val="2160"/>
              </a:lnSpc>
            </a:pP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endParaRPr lang="en-US" altLang="zh-CN" b="1" i="1">
              <a:solidFill>
                <a:schemeClr val="bg1">
                  <a:lumMod val="75000"/>
                </a:schemeClr>
              </a:solidFill>
              <a:latin typeface="Times New Roman" panose="02020603050405020304" charset="0"/>
              <a:cs typeface="Times New Roman" panose="02020603050405020304" charset="0"/>
              <a:sym typeface="+mn-ea"/>
            </a:endParaRPr>
          </a:p>
          <a:p>
            <a:pPr fontAlgn="auto">
              <a:lnSpc>
                <a:spcPts val="2160"/>
              </a:lnSpc>
            </a:pPr>
            <a:r>
              <a:rPr lang="en-US" altLang="zh-CN" b="1" i="1">
                <a:solidFill>
                  <a:schemeClr val="bg1">
                    <a:lumMod val="75000"/>
                  </a:schemeClr>
                </a:solidFill>
                <a:latin typeface="Times New Roman" panose="02020603050405020304" charset="0"/>
                <a:cs typeface="Times New Roman" panose="02020603050405020304" charset="0"/>
                <a:sym typeface="+mn-ea"/>
              </a:rPr>
              <a:t>    </a:t>
            </a:r>
            <a:endParaRPr lang="zh-CN" altLang="en-US"/>
          </a:p>
        </p:txBody>
      </p:sp>
      <p:sp>
        <p:nvSpPr>
          <p:cNvPr id="3" name="文本框 2"/>
          <p:cNvSpPr txBox="1"/>
          <p:nvPr/>
        </p:nvSpPr>
        <p:spPr>
          <a:xfrm>
            <a:off x="215900" y="4798060"/>
            <a:ext cx="11745595" cy="1753235"/>
          </a:xfrm>
          <a:prstGeom prst="rect">
            <a:avLst/>
          </a:prstGeom>
          <a:noFill/>
        </p:spPr>
        <p:txBody>
          <a:bodyPr wrap="square" rtlCol="0" anchor="t">
            <a:spAutoFit/>
          </a:bodyPr>
          <a:p>
            <a:r>
              <a:rPr lang="en-US" altLang="zh-CN" b="1"/>
              <a:t>                                                                                                                                                  </a:t>
            </a:r>
            <a:r>
              <a:rPr lang="en-US" altLang="zh-CN" b="1">
                <a:solidFill>
                  <a:schemeClr val="tx1"/>
                </a:solidFill>
              </a:rPr>
              <a:t>   </a:t>
            </a:r>
            <a:r>
              <a:rPr lang="zh-CN" altLang="en-US" b="1">
                <a:solidFill>
                  <a:schemeClr val="tx1"/>
                </a:solidFill>
              </a:rPr>
              <a:t>Seeing the black bread and the spilled porridge, he knew what they were up to.“Don</a:t>
            </a:r>
            <a:r>
              <a:rPr lang="en-US" altLang="zh-CN" b="1">
                <a:solidFill>
                  <a:schemeClr val="tx1"/>
                </a:solidFill>
              </a:rPr>
              <a:t>’</a:t>
            </a:r>
            <a:r>
              <a:rPr lang="zh-CN" altLang="en-US" b="1">
                <a:solidFill>
                  <a:schemeClr val="tx1"/>
                </a:solidFill>
              </a:rPr>
              <a:t>t be panicked!”calm and mollified</a:t>
            </a:r>
            <a:r>
              <a:rPr lang="en-US" altLang="zh-CN" b="1">
                <a:solidFill>
                  <a:schemeClr val="tx1"/>
                </a:solidFill>
              </a:rPr>
              <a:t>,</a:t>
            </a:r>
            <a:r>
              <a:rPr lang="zh-CN" altLang="en-US" b="1">
                <a:solidFill>
                  <a:schemeClr val="tx1"/>
                </a:solidFill>
              </a:rPr>
              <a:t> he handed each one a wet towel, helping them clean the mess quickly. After figur</a:t>
            </a:r>
            <a:r>
              <a:rPr lang="en-US" altLang="zh-CN" b="1">
                <a:solidFill>
                  <a:schemeClr val="tx1"/>
                </a:solidFill>
              </a:rPr>
              <a:t>ing </a:t>
            </a:r>
            <a:r>
              <a:rPr lang="zh-CN" altLang="en-US" b="1">
                <a:solidFill>
                  <a:schemeClr val="tx1"/>
                </a:solidFill>
              </a:rPr>
              <a:t>out </a:t>
            </a:r>
            <a:r>
              <a:rPr lang="zh-CN" altLang="en-US" b="1">
                <a:solidFill>
                  <a:srgbClr val="0070C0"/>
                </a:solidFill>
              </a:rPr>
              <a:t>their secret</a:t>
            </a:r>
            <a:r>
              <a:rPr lang="en-US" altLang="zh-CN" b="1">
                <a:solidFill>
                  <a:schemeClr val="tx1"/>
                </a:solidFill>
              </a:rPr>
              <a:t>, Father, surprisingly, </a:t>
            </a:r>
            <a:r>
              <a:rPr lang="zh-CN" altLang="en-US" b="1">
                <a:solidFill>
                  <a:schemeClr val="tx1"/>
                </a:solidFill>
              </a:rPr>
              <a:t> joined the twins in </a:t>
            </a:r>
            <a:r>
              <a:rPr lang="zh-CN" altLang="en-US" b="1">
                <a:solidFill>
                  <a:srgbClr val="0070C0"/>
                </a:solidFill>
              </a:rPr>
              <a:t>preparing</a:t>
            </a:r>
            <a:r>
              <a:rPr lang="zh-CN" altLang="en-US" b="1">
                <a:solidFill>
                  <a:schemeClr val="tx1"/>
                </a:solidFill>
              </a:rPr>
              <a:t> the Mother</a:t>
            </a:r>
            <a:r>
              <a:rPr lang="en-US" altLang="zh-CN" b="1">
                <a:solidFill>
                  <a:schemeClr val="tx1"/>
                </a:solidFill>
              </a:rPr>
              <a:t>’</a:t>
            </a:r>
            <a:r>
              <a:rPr lang="zh-CN" altLang="en-US" b="1">
                <a:solidFill>
                  <a:schemeClr val="tx1"/>
                </a:solidFill>
              </a:rPr>
              <a:t>s Day surprise. Within an hour, the kitchen was cleaned, and Father had made French toast and cooked </a:t>
            </a:r>
            <a:r>
              <a:rPr lang="zh-CN" altLang="en-US" b="1">
                <a:solidFill>
                  <a:schemeClr val="tx1"/>
                </a:solidFill>
                <a:sym typeface="+mn-ea"/>
              </a:rPr>
              <a:t>chicken</a:t>
            </a:r>
            <a:r>
              <a:rPr lang="zh-CN" altLang="en-US" b="1">
                <a:solidFill>
                  <a:schemeClr val="tx1"/>
                </a:solidFill>
              </a:rPr>
              <a:t> porridge. Then he sneaked back to bed. The twins </a:t>
            </a:r>
            <a:r>
              <a:rPr lang="zh-CN" altLang="en-US" b="1">
                <a:solidFill>
                  <a:srgbClr val="0070C0"/>
                </a:solidFill>
              </a:rPr>
              <a:t>prepared</a:t>
            </a:r>
            <a:r>
              <a:rPr lang="zh-CN" altLang="en-US" b="1">
                <a:solidFill>
                  <a:schemeClr val="tx1"/>
                </a:solidFill>
              </a:rPr>
              <a:t> the breakfast tray, adding a card </a:t>
            </a:r>
            <a:r>
              <a:rPr lang="zh-CN" altLang="en-US" b="1">
                <a:solidFill>
                  <a:srgbClr val="0070C0"/>
                </a:solidFill>
              </a:rPr>
              <a:t>they had made</a:t>
            </a:r>
            <a:r>
              <a:rPr lang="zh-CN" altLang="en-US" b="1">
                <a:solidFill>
                  <a:schemeClr val="tx1"/>
                </a:solidFill>
              </a:rPr>
              <a:t>, and then carried the tray</a:t>
            </a:r>
            <a:r>
              <a:rPr lang="en-US" altLang="zh-CN" b="1">
                <a:solidFill>
                  <a:schemeClr val="tx1"/>
                </a:solidFill>
              </a:rPr>
              <a:t>,</a:t>
            </a:r>
            <a:r>
              <a:rPr lang="zh-CN" altLang="en-US" b="1">
                <a:solidFill>
                  <a:schemeClr val="tx1"/>
                </a:solidFill>
              </a:rPr>
              <a:t> </a:t>
            </a:r>
            <a:r>
              <a:rPr lang="en-US" altLang="zh-CN" b="1">
                <a:solidFill>
                  <a:schemeClr val="tx1"/>
                </a:solidFill>
              </a:rPr>
              <a:t>tiptoeing </a:t>
            </a:r>
            <a:r>
              <a:rPr lang="zh-CN" altLang="en-US" b="1">
                <a:solidFill>
                  <a:schemeClr val="tx1"/>
                </a:solidFill>
              </a:rPr>
              <a:t>upstairs to their parents</a:t>
            </a:r>
            <a:r>
              <a:rPr lang="en-US" altLang="zh-CN" b="1">
                <a:solidFill>
                  <a:schemeClr val="tx1"/>
                </a:solidFill>
              </a:rPr>
              <a:t>’ </a:t>
            </a:r>
            <a:r>
              <a:rPr lang="zh-CN" altLang="en-US" b="1">
                <a:solidFill>
                  <a:schemeClr val="tx1"/>
                </a:solidFill>
              </a:rPr>
              <a:t> bedroom.</a:t>
            </a:r>
            <a:endParaRPr lang="zh-CN" altLang="en-US" b="1">
              <a:solidFill>
                <a:schemeClr val="tx1"/>
              </a:solidFill>
            </a:endParaRPr>
          </a:p>
        </p:txBody>
      </p:sp>
      <p:sp>
        <p:nvSpPr>
          <p:cNvPr id="7" name="文本框 6"/>
          <p:cNvSpPr txBox="1"/>
          <p:nvPr/>
        </p:nvSpPr>
        <p:spPr>
          <a:xfrm>
            <a:off x="594360" y="0"/>
            <a:ext cx="5486400" cy="521970"/>
          </a:xfrm>
          <a:prstGeom prst="rect">
            <a:avLst/>
          </a:prstGeom>
          <a:noFill/>
        </p:spPr>
        <p:txBody>
          <a:bodyPr wrap="none" rtlCol="0" anchor="t">
            <a:spAutoFit/>
          </a:bodyPr>
          <a:p>
            <a:pPr algn="l"/>
            <a:r>
              <a:rPr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激活话题词汇</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细化</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秘密计</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划</a:t>
            </a:r>
            <a:r>
              <a:rPr lang="en-US" altLang="zh-CN"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行为</a:t>
            </a:r>
            <a:endParaRPr lang="zh-CN" altLang="en-US" sz="2800" b="1" baseline="300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6" name="文本框 5"/>
          <p:cNvSpPr txBox="1"/>
          <p:nvPr/>
        </p:nvSpPr>
        <p:spPr>
          <a:xfrm>
            <a:off x="1108710" y="79375"/>
            <a:ext cx="5003800" cy="521970"/>
          </a:xfrm>
          <a:prstGeom prst="rect">
            <a:avLst/>
          </a:prstGeom>
          <a:noFill/>
        </p:spPr>
        <p:txBody>
          <a:bodyPr wrap="none" rtlCol="0" anchor="t">
            <a:spAutoFit/>
          </a:bodyPr>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激活话题词汇</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，细化行为情感</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graphicFrame>
        <p:nvGraphicFramePr>
          <p:cNvPr id="8" name="表格 7"/>
          <p:cNvGraphicFramePr/>
          <p:nvPr>
            <p:custDataLst>
              <p:tags r:id="rId1"/>
            </p:custDataLst>
          </p:nvPr>
        </p:nvGraphicFramePr>
        <p:xfrm>
          <a:off x="510540" y="704215"/>
          <a:ext cx="11327130" cy="5648325"/>
        </p:xfrm>
        <a:graphic>
          <a:graphicData uri="http://schemas.openxmlformats.org/drawingml/2006/table">
            <a:tbl>
              <a:tblPr firstRow="1" bandRow="1">
                <a:tableStyleId>{5C22544A-7EE6-4342-B048-85BDC9FD1C3A}</a:tableStyleId>
              </a:tblPr>
              <a:tblGrid>
                <a:gridCol w="1347470"/>
                <a:gridCol w="9979660"/>
              </a:tblGrid>
              <a:tr h="389255">
                <a:tc>
                  <a:txBody>
                    <a:bodyPr/>
                    <a:p>
                      <a:pPr algn="ctr">
                        <a:buNone/>
                      </a:pPr>
                      <a:r>
                        <a:rPr lang="zh-CN" altLang="en-US"/>
                        <a:t>行为和情感</a:t>
                      </a:r>
                      <a:endParaRPr lang="zh-CN" altLang="en-US"/>
                    </a:p>
                  </a:txBody>
                  <a:tcPr>
                    <a:solidFill>
                      <a:srgbClr val="FFADAD"/>
                    </a:solidFill>
                  </a:tcPr>
                </a:tc>
                <a:tc>
                  <a:txBody>
                    <a:bodyPr/>
                    <a:p>
                      <a:pPr algn="ctr">
                        <a:buNone/>
                      </a:pPr>
                      <a:r>
                        <a:rPr lang="zh-CN" altLang="en-US"/>
                        <a:t>细化描写</a:t>
                      </a:r>
                      <a:r>
                        <a:rPr lang="en-US" altLang="zh-CN"/>
                        <a:t>, show出</a:t>
                      </a:r>
                      <a:r>
                        <a:rPr lang="zh-CN" altLang="en-US"/>
                        <a:t>生动</a:t>
                      </a:r>
                      <a:endParaRPr lang="zh-CN" altLang="en-US"/>
                    </a:p>
                  </a:txBody>
                  <a:tcPr>
                    <a:solidFill>
                      <a:srgbClr val="FFADAD"/>
                    </a:solidFill>
                  </a:tcPr>
                </a:tc>
              </a:tr>
              <a:tr h="2113915">
                <a:tc>
                  <a:txBody>
                    <a:bodyPr/>
                    <a:p>
                      <a:pPr algn="ctr" fontAlgn="ctr">
                        <a:buNone/>
                      </a:pPr>
                      <a:endParaRPr lang="zh-CN" altLang="en-US" b="1"/>
                    </a:p>
                    <a:p>
                      <a:pPr algn="ctr" fontAlgn="ctr">
                        <a:buNone/>
                      </a:pPr>
                      <a:endParaRPr lang="zh-CN" altLang="en-US" b="1">
                        <a:sym typeface="+mn-ea"/>
                      </a:endParaRPr>
                    </a:p>
                    <a:p>
                      <a:pPr algn="ctr" fontAlgn="ctr">
                        <a:buNone/>
                      </a:pPr>
                      <a:r>
                        <a:rPr lang="zh-CN" altLang="en-US" b="1">
                          <a:sym typeface="+mn-ea"/>
                        </a:rPr>
                        <a:t>父亲的</a:t>
                      </a:r>
                      <a:r>
                        <a:rPr lang="zh-CN" altLang="en-US" b="1">
                          <a:solidFill>
                            <a:srgbClr val="C00000"/>
                          </a:solidFill>
                          <a:sym typeface="+mn-ea"/>
                        </a:rPr>
                        <a:t>困惑</a:t>
                      </a:r>
                      <a:endParaRPr lang="zh-CN" altLang="en-US" b="1">
                        <a:sym typeface="+mn-ea"/>
                      </a:endParaRPr>
                    </a:p>
                    <a:p>
                      <a:pPr algn="ctr" fontAlgn="ctr">
                        <a:buNone/>
                      </a:pPr>
                      <a:r>
                        <a:rPr lang="zh-CN" altLang="en-US" b="1">
                          <a:sym typeface="+mn-ea"/>
                        </a:rPr>
                        <a:t>和</a:t>
                      </a:r>
                      <a:endParaRPr lang="zh-CN" altLang="en-US" b="1">
                        <a:sym typeface="+mn-ea"/>
                      </a:endParaRPr>
                    </a:p>
                    <a:p>
                      <a:pPr algn="ctr" fontAlgn="ctr">
                        <a:buNone/>
                      </a:pPr>
                      <a:r>
                        <a:rPr lang="zh-CN" altLang="en-US" b="1">
                          <a:sym typeface="+mn-ea"/>
                        </a:rPr>
                        <a:t>孩子的</a:t>
                      </a:r>
                      <a:r>
                        <a:rPr lang="zh-CN" altLang="en-US" b="1">
                          <a:solidFill>
                            <a:srgbClr val="C00000"/>
                          </a:solidFill>
                          <a:sym typeface="+mn-ea"/>
                        </a:rPr>
                        <a:t>解释</a:t>
                      </a:r>
                      <a:endParaRPr lang="zh-CN" altLang="en-US" b="1"/>
                    </a:p>
                    <a:p>
                      <a:pPr algn="ctr" fontAlgn="ctr">
                        <a:buNone/>
                      </a:pPr>
                      <a:endParaRPr lang="zh-CN" altLang="en-US" b="1"/>
                    </a:p>
                    <a:p>
                      <a:pPr algn="ctr" fontAlgn="ctr">
                        <a:buNone/>
                      </a:pPr>
                      <a:endParaRPr lang="zh-CN" altLang="en-US" b="1"/>
                    </a:p>
                  </a:txBody>
                  <a:tcPr>
                    <a:solidFill>
                      <a:schemeClr val="bg1">
                        <a:lumMod val="95000"/>
                      </a:schemeClr>
                    </a:solidFill>
                  </a:tcPr>
                </a:tc>
                <a:tc>
                  <a:txBody>
                    <a:bodyPr/>
                    <a:p>
                      <a:pPr>
                        <a:buNone/>
                      </a:pPr>
                      <a:r>
                        <a:rPr lang="zh-CN" altLang="en-US" sz="2400">
                          <a:latin typeface="Times New Roman" panose="02020603050405020304" charset="0"/>
                          <a:cs typeface="Times New Roman" panose="02020603050405020304" charset="0"/>
                        </a:rPr>
                        <a:t> So sleepy was </a:t>
                      </a:r>
                      <a:r>
                        <a:rPr lang="en-US" altLang="zh-CN" sz="2400">
                          <a:latin typeface="Times New Roman" panose="02020603050405020304" charset="0"/>
                          <a:cs typeface="Times New Roman" panose="02020603050405020304" charset="0"/>
                        </a:rPr>
                        <a:t>Father</a:t>
                      </a:r>
                      <a:r>
                        <a:rPr lang="zh-CN" altLang="en-US" sz="2400">
                          <a:latin typeface="Times New Roman" panose="02020603050405020304" charset="0"/>
                          <a:cs typeface="Times New Roman" panose="02020603050405020304" charset="0"/>
                        </a:rPr>
                        <a:t> that he </a:t>
                      </a:r>
                      <a:r>
                        <a:rPr lang="zh-CN" altLang="en-US" sz="2400" u="sng">
                          <a:latin typeface="Times New Roman" panose="02020603050405020304" charset="0"/>
                          <a:cs typeface="Times New Roman" panose="02020603050405020304" charset="0"/>
                        </a:rPr>
                        <a:t>scratched his head and yawned with a pair of eyes brimful of </a:t>
                      </a:r>
                      <a:r>
                        <a:rPr lang="zh-CN" altLang="en-US" sz="2400" u="sng">
                          <a:latin typeface="Times New Roman" panose="02020603050405020304" charset="0"/>
                          <a:cs typeface="Times New Roman" panose="02020603050405020304" charset="0"/>
                          <a:sym typeface="+mn-ea"/>
                        </a:rPr>
                        <a:t>puzzle</a:t>
                      </a:r>
                      <a:r>
                        <a:rPr lang="en-US" altLang="zh-CN" sz="2400" u="sng">
                          <a:latin typeface="Times New Roman" panose="02020603050405020304" charset="0"/>
                          <a:cs typeface="Times New Roman" panose="02020603050405020304" charset="0"/>
                          <a:sym typeface="+mn-ea"/>
                        </a:rPr>
                        <a:t> </a:t>
                      </a:r>
                      <a:r>
                        <a:rPr lang="zh-CN" altLang="en-US" sz="2400" u="sng" baseline="-25000">
                          <a:latin typeface="Times New Roman" panose="02020603050405020304" charset="0"/>
                          <a:cs typeface="Times New Roman" panose="02020603050405020304" charset="0"/>
                          <a:sym typeface="+mn-ea"/>
                        </a:rPr>
                        <a:t>动作和神态描写</a:t>
                      </a:r>
                      <a:r>
                        <a:rPr lang="zh-CN" altLang="en-US" sz="2400">
                          <a:latin typeface="Times New Roman" panose="02020603050405020304" charset="0"/>
                          <a:cs typeface="Times New Roman" panose="02020603050405020304" charset="0"/>
                        </a:rPr>
                        <a:t>. Having found that the kitchen was in a mess, he couldn't help crying</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Oh my god,what are you …?</a:t>
                      </a:r>
                      <a:r>
                        <a:rPr lang="en-US" altLang="zh-CN" sz="2400">
                          <a:latin typeface="Times New Roman" panose="02020603050405020304" charset="0"/>
                          <a:cs typeface="Times New Roman" panose="02020603050405020304" charset="0"/>
                        </a:rPr>
                        <a:t>” “shh!”Jeff </a:t>
                      </a:r>
                      <a:r>
                        <a:rPr lang="en-US" altLang="zh-CN" sz="2400" u="sng">
                          <a:latin typeface="Times New Roman" panose="02020603050405020304" charset="0"/>
                          <a:cs typeface="Times New Roman" panose="02020603050405020304" charset="0"/>
                        </a:rPr>
                        <a:t>put her finger on her mouth to </a:t>
                      </a:r>
                      <a:r>
                        <a:rPr lang="en-US" altLang="zh-CN" sz="2400" u="sng">
                          <a:latin typeface="Times New Roman" panose="02020603050405020304" charset="0"/>
                          <a:cs typeface="Times New Roman" panose="02020603050405020304" charset="0"/>
                          <a:sym typeface="+mn-ea"/>
                        </a:rPr>
                        <a:t>quiet</a:t>
                      </a:r>
                      <a:r>
                        <a:rPr lang="en-US" altLang="zh-CN" sz="2400" u="sng">
                          <a:latin typeface="Times New Roman" panose="02020603050405020304" charset="0"/>
                          <a:cs typeface="Times New Roman" panose="02020603050405020304" charset="0"/>
                        </a:rPr>
                        <a:t> her dad</a:t>
                      </a:r>
                      <a:r>
                        <a:rPr lang="zh-CN" altLang="en-US" sz="2400" u="sng" baseline="-25000">
                          <a:latin typeface="Times New Roman" panose="02020603050405020304" charset="0"/>
                          <a:cs typeface="Times New Roman" panose="02020603050405020304" charset="0"/>
                          <a:sym typeface="+mn-ea"/>
                        </a:rPr>
                        <a:t>动作描写</a:t>
                      </a:r>
                      <a:r>
                        <a:rPr lang="en-US" altLang="zh-CN" sz="2400">
                          <a:latin typeface="Times New Roman" panose="02020603050405020304" charset="0"/>
                          <a:cs typeface="Times New Roman" panose="02020603050405020304" charset="0"/>
                        </a:rPr>
                        <a:t>  “Daddy, you know, today is Mother's day. And we’d like to prepare breakfast for Mommy just what she always does. ”</a:t>
                      </a:r>
                      <a:endParaRPr lang="en-US" altLang="zh-CN" sz="2400">
                        <a:latin typeface="Times New Roman" panose="02020603050405020304" charset="0"/>
                        <a:cs typeface="Times New Roman" panose="02020603050405020304" charset="0"/>
                      </a:endParaRPr>
                    </a:p>
                  </a:txBody>
                  <a:tcPr>
                    <a:solidFill>
                      <a:schemeClr val="bg1">
                        <a:lumMod val="95000"/>
                      </a:schemeClr>
                    </a:solidFill>
                  </a:tcPr>
                </a:tc>
              </a:tr>
              <a:tr h="3145155">
                <a:tc>
                  <a:txBody>
                    <a:bodyPr/>
                    <a:p>
                      <a:pPr algn="ctr" fontAlgn="ctr">
                        <a:buNone/>
                      </a:pPr>
                      <a:endParaRPr lang="zh-CN" altLang="en-US" sz="1800" b="1">
                        <a:sym typeface="+mn-ea"/>
                      </a:endParaRPr>
                    </a:p>
                    <a:p>
                      <a:pPr algn="ctr" fontAlgn="ctr">
                        <a:buNone/>
                      </a:pPr>
                      <a:endParaRPr lang="zh-CN" altLang="en-US" sz="1800" b="1">
                        <a:sym typeface="+mn-ea"/>
                      </a:endParaRPr>
                    </a:p>
                    <a:p>
                      <a:pPr algn="ctr" fontAlgn="ctr">
                        <a:buNone/>
                      </a:pPr>
                      <a:endParaRPr lang="zh-CN" altLang="en-US" sz="1800" b="1">
                        <a:sym typeface="+mn-ea"/>
                      </a:endParaRPr>
                    </a:p>
                    <a:p>
                      <a:pPr algn="ctr" fontAlgn="ctr">
                        <a:buNone/>
                      </a:pPr>
                      <a:endParaRPr lang="zh-CN" altLang="en-US" sz="1800" b="1">
                        <a:sym typeface="+mn-ea"/>
                      </a:endParaRPr>
                    </a:p>
                    <a:p>
                      <a:pPr algn="ctr" fontAlgn="ctr">
                        <a:buNone/>
                      </a:pPr>
                      <a:r>
                        <a:rPr lang="zh-CN" altLang="en-US" sz="1800" b="1">
                          <a:sym typeface="+mn-ea"/>
                        </a:rPr>
                        <a:t>父亲的</a:t>
                      </a:r>
                      <a:endParaRPr lang="zh-CN" altLang="en-US" sz="1800" b="1"/>
                    </a:p>
                    <a:p>
                      <a:pPr algn="ctr" fontAlgn="ctr">
                        <a:buNone/>
                      </a:pPr>
                      <a:r>
                        <a:rPr lang="zh-CN" altLang="en-US" sz="1800" b="1">
                          <a:solidFill>
                            <a:srgbClr val="C00000"/>
                          </a:solidFill>
                          <a:sym typeface="+mn-ea"/>
                        </a:rPr>
                        <a:t>鼓励</a:t>
                      </a:r>
                      <a:r>
                        <a:rPr lang="zh-CN" altLang="en-US" sz="1800" b="1">
                          <a:sym typeface="+mn-ea"/>
                        </a:rPr>
                        <a:t>和</a:t>
                      </a:r>
                      <a:r>
                        <a:rPr lang="zh-CN" altLang="en-US" sz="1800" b="1">
                          <a:solidFill>
                            <a:srgbClr val="C00000"/>
                          </a:solidFill>
                          <a:sym typeface="+mn-ea"/>
                        </a:rPr>
                        <a:t>帮</a:t>
                      </a:r>
                      <a:r>
                        <a:rPr lang="zh-CN" altLang="en-US" sz="1800" b="1">
                          <a:sym typeface="+mn-ea"/>
                        </a:rPr>
                        <a:t>助</a:t>
                      </a:r>
                      <a:endParaRPr lang="zh-CN" altLang="en-US" sz="1800" b="1"/>
                    </a:p>
                  </a:txBody>
                  <a:tcPr>
                    <a:solidFill>
                      <a:schemeClr val="bg1">
                        <a:lumMod val="95000"/>
                      </a:schemeClr>
                    </a:solidFill>
                  </a:tcPr>
                </a:tc>
                <a:tc>
                  <a:txBody>
                    <a:bodyPr/>
                    <a:p>
                      <a:pPr algn="l">
                        <a:buNone/>
                      </a:pPr>
                      <a:r>
                        <a:rPr lang="zh-CN" altLang="en-US" sz="2400" u="sng">
                          <a:latin typeface="Times New Roman" panose="02020603050405020304" charset="0"/>
                          <a:cs typeface="Times New Roman" panose="02020603050405020304" charset="0"/>
                          <a:sym typeface="+mn-ea"/>
                        </a:rPr>
                        <a:t>The whole air ruled by a burning smell</a:t>
                      </a:r>
                      <a:r>
                        <a:rPr lang="zh-CN" altLang="en-US" sz="2400" u="sng" baseline="-25000">
                          <a:latin typeface="Times New Roman" panose="02020603050405020304" charset="0"/>
                          <a:cs typeface="Times New Roman" panose="02020603050405020304" charset="0"/>
                          <a:sym typeface="+mn-ea"/>
                        </a:rPr>
                        <a:t>环境描写</a:t>
                      </a:r>
                      <a:r>
                        <a:rPr lang="zh-CN" altLang="en-US" sz="2400">
                          <a:latin typeface="Times New Roman" panose="02020603050405020304" charset="0"/>
                          <a:cs typeface="Times New Roman" panose="02020603050405020304" charset="0"/>
                          <a:sym typeface="+mn-ea"/>
                        </a:rPr>
                        <a:t>, he </a:t>
                      </a:r>
                      <a:r>
                        <a:rPr lang="zh-CN" altLang="en-US" sz="2400" u="sng">
                          <a:latin typeface="Times New Roman" panose="02020603050405020304" charset="0"/>
                          <a:cs typeface="Times New Roman" panose="02020603050405020304" charset="0"/>
                          <a:sym typeface="+mn-ea"/>
                        </a:rPr>
                        <a:t>frowned and gasped</a:t>
                      </a:r>
                      <a:r>
                        <a:rPr lang="zh-CN" altLang="en-US" sz="2400" u="sng" baseline="-25000">
                          <a:latin typeface="Times New Roman" panose="02020603050405020304" charset="0"/>
                          <a:cs typeface="Times New Roman" panose="02020603050405020304" charset="0"/>
                          <a:sym typeface="+mn-ea"/>
                        </a:rPr>
                        <a:t>动作描写</a:t>
                      </a:r>
                      <a:r>
                        <a:rPr lang="zh-CN" altLang="en-US" sz="2400">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Oh, </a:t>
                      </a:r>
                      <a:r>
                        <a:rPr lang="en-US" altLang="zh-CN" sz="2400">
                          <a:latin typeface="Times New Roman" panose="02020603050405020304" charset="0"/>
                          <a:cs typeface="Times New Roman" panose="02020603050405020304" charset="0"/>
                          <a:sym typeface="+mn-ea"/>
                        </a:rPr>
                        <a:t>my </a:t>
                      </a:r>
                      <a:r>
                        <a:rPr lang="zh-CN" altLang="en-US" sz="2400">
                          <a:latin typeface="Times New Roman" panose="02020603050405020304" charset="0"/>
                          <a:cs typeface="Times New Roman" panose="02020603050405020304" charset="0"/>
                          <a:sym typeface="+mn-ea"/>
                        </a:rPr>
                        <a:t>God! What happened?</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 </a:t>
                      </a:r>
                      <a:r>
                        <a:rPr lang="zh-CN" altLang="en-US" sz="2400" u="sng">
                          <a:latin typeface="Times New Roman" panose="02020603050405020304" charset="0"/>
                          <a:cs typeface="Times New Roman" panose="02020603050405020304" charset="0"/>
                          <a:sym typeface="+mn-ea"/>
                        </a:rPr>
                        <a:t>The twins drooped their heads</a:t>
                      </a:r>
                      <a:r>
                        <a:rPr lang="zh-CN" altLang="en-US" sz="2400" u="sng" baseline="-25000">
                          <a:latin typeface="Times New Roman" panose="02020603050405020304" charset="0"/>
                          <a:cs typeface="Times New Roman" panose="02020603050405020304" charset="0"/>
                          <a:sym typeface="+mn-ea"/>
                        </a:rPr>
                        <a:t>神态描写</a:t>
                      </a:r>
                      <a:r>
                        <a:rPr lang="zh-CN" altLang="en-US" sz="2400">
                          <a:latin typeface="Times New Roman" panose="02020603050405020304" charset="0"/>
                          <a:cs typeface="Times New Roman" panose="02020603050405020304" charset="0"/>
                          <a:sym typeface="+mn-ea"/>
                        </a:rPr>
                        <a:t>, pointing to the black bread and burnt porridge, sobbed, </a:t>
                      </a:r>
                      <a:r>
                        <a:rPr lang="en-US" altLang="zh-CN" sz="2400">
                          <a:latin typeface="Times New Roman" panose="02020603050405020304" charset="0"/>
                          <a:cs typeface="Times New Roman" panose="02020603050405020304" charset="0"/>
                          <a:sym typeface="+mn-ea"/>
                        </a:rPr>
                        <a:t>“</a:t>
                      </a:r>
                      <a:r>
                        <a:rPr lang="zh-CN" altLang="en-US" sz="2400" u="sng">
                          <a:latin typeface="Times New Roman" panose="02020603050405020304" charset="0"/>
                          <a:cs typeface="Times New Roman" panose="02020603050405020304" charset="0"/>
                          <a:sym typeface="+mn-ea"/>
                        </a:rPr>
                        <a:t>But for our carelessness, it would be a perfect breakfast</a:t>
                      </a:r>
                      <a:r>
                        <a:rPr lang="zh-CN" altLang="en-US" sz="2400" u="sng" baseline="-25000">
                          <a:latin typeface="Times New Roman" panose="02020603050405020304" charset="0"/>
                          <a:cs typeface="Times New Roman" panose="02020603050405020304" charset="0"/>
                          <a:sym typeface="+mn-ea"/>
                        </a:rPr>
                        <a:t>虚拟语气</a:t>
                      </a:r>
                      <a:r>
                        <a:rPr lang="zh-CN" altLang="en-US" sz="2400">
                          <a:latin typeface="Times New Roman" panose="02020603050405020304" charset="0"/>
                          <a:cs typeface="Times New Roman" panose="02020603050405020304" charset="0"/>
                          <a:sym typeface="+mn-ea"/>
                        </a:rPr>
                        <a:t>. Now everything was destroyed</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 Hearing that, </a:t>
                      </a:r>
                      <a:r>
                        <a:rPr lang="zh-CN" altLang="en-US" sz="2400" u="sng">
                          <a:latin typeface="Times New Roman" panose="02020603050405020304" charset="0"/>
                          <a:cs typeface="Times New Roman" panose="02020603050405020304" charset="0"/>
                          <a:sym typeface="+mn-ea"/>
                        </a:rPr>
                        <a:t>a surge of warmth swept father's heart</a:t>
                      </a:r>
                      <a:r>
                        <a:rPr lang="zh-CN" altLang="en-US" sz="2400" u="sng" baseline="-25000">
                          <a:latin typeface="Times New Roman" panose="02020603050405020304" charset="0"/>
                          <a:cs typeface="Times New Roman" panose="02020603050405020304" charset="0"/>
                          <a:sym typeface="+mn-ea"/>
                        </a:rPr>
                        <a:t>心理描写</a:t>
                      </a:r>
                      <a:r>
                        <a:rPr lang="zh-CN" altLang="en-US" sz="2400">
                          <a:latin typeface="Times New Roman" panose="02020603050405020304" charset="0"/>
                          <a:cs typeface="Times New Roman" panose="02020603050405020304" charset="0"/>
                          <a:sym typeface="+mn-ea"/>
                        </a:rPr>
                        <a:t>, he </a:t>
                      </a:r>
                      <a:r>
                        <a:rPr lang="zh-CN" altLang="en-US" sz="2400" u="sng">
                          <a:latin typeface="Times New Roman" panose="02020603050405020304" charset="0"/>
                          <a:cs typeface="Times New Roman" panose="02020603050405020304" charset="0"/>
                          <a:sym typeface="+mn-ea"/>
                        </a:rPr>
                        <a:t>radiated an encouraged smile</a:t>
                      </a:r>
                      <a:r>
                        <a:rPr lang="zh-CN" altLang="en-US" sz="2400" u="sng" baseline="-25000">
                          <a:latin typeface="Times New Roman" panose="02020603050405020304" charset="0"/>
                          <a:cs typeface="Times New Roman" panose="02020603050405020304" charset="0"/>
                          <a:sym typeface="+mn-ea"/>
                        </a:rPr>
                        <a:t>动作描写</a:t>
                      </a:r>
                      <a:r>
                        <a:rPr lang="zh-CN" altLang="en-US" sz="2400">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Never mind. You are good kids. Let's make a big surprise for mother together.</a:t>
                      </a:r>
                      <a:r>
                        <a:rPr lang="en-US" altLang="zh-CN" sz="2400">
                          <a:latin typeface="Times New Roman" panose="02020603050405020304" charset="0"/>
                          <a:cs typeface="Times New Roman" panose="02020603050405020304" charset="0"/>
                          <a:sym typeface="+mn-ea"/>
                        </a:rPr>
                        <a:t>” </a:t>
                      </a:r>
                      <a:r>
                        <a:rPr lang="zh-CN" altLang="en-US" sz="2400" u="sng">
                          <a:latin typeface="Times New Roman" panose="02020603050405020304" charset="0"/>
                          <a:cs typeface="Times New Roman" panose="02020603050405020304" charset="0"/>
                          <a:sym typeface="+mn-ea"/>
                        </a:rPr>
                        <a:t>Jeff and Jenna swallowed the sadness and turned to excited again</a:t>
                      </a:r>
                      <a:r>
                        <a:rPr lang="zh-CN" altLang="en-US" sz="2400" u="sng" baseline="-25000">
                          <a:latin typeface="Times New Roman" panose="02020603050405020304" charset="0"/>
                          <a:cs typeface="Times New Roman" panose="02020603050405020304" charset="0"/>
                          <a:sym typeface="+mn-ea"/>
                        </a:rPr>
                        <a:t>神态描写</a:t>
                      </a:r>
                      <a:r>
                        <a:rPr lang="zh-CN" altLang="en-US" sz="2400">
                          <a:latin typeface="Times New Roman" panose="02020603050405020304" charset="0"/>
                          <a:cs typeface="Times New Roman" panose="02020603050405020304" charset="0"/>
                          <a:sym typeface="+mn-ea"/>
                        </a:rPr>
                        <a:t>.</a:t>
                      </a:r>
                      <a:endParaRPr lang="zh-CN" altLang="en-US"/>
                    </a:p>
                  </a:txBody>
                  <a:tcPr>
                    <a:solidFill>
                      <a:schemeClr val="bg1">
                        <a:lumMod val="95000"/>
                      </a:schemeClr>
                    </a:solidFill>
                  </a:tcPr>
                </a:tc>
              </a:tr>
            </a:tbl>
          </a:graphicData>
        </a:graphic>
      </p:graphicFrame>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6" name="文本框 5"/>
          <p:cNvSpPr txBox="1"/>
          <p:nvPr/>
        </p:nvSpPr>
        <p:spPr>
          <a:xfrm>
            <a:off x="1108710" y="79375"/>
            <a:ext cx="5003800" cy="521970"/>
          </a:xfrm>
          <a:prstGeom prst="rect">
            <a:avLst/>
          </a:prstGeom>
          <a:noFill/>
        </p:spPr>
        <p:txBody>
          <a:bodyPr wrap="none" rtlCol="0" anchor="t">
            <a:spAutoFit/>
          </a:bodyPr>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激活话题词汇</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，细化行为情感</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graphicFrame>
        <p:nvGraphicFramePr>
          <p:cNvPr id="8" name="表格 7"/>
          <p:cNvGraphicFramePr/>
          <p:nvPr>
            <p:custDataLst>
              <p:tags r:id="rId1"/>
            </p:custDataLst>
          </p:nvPr>
        </p:nvGraphicFramePr>
        <p:xfrm>
          <a:off x="510540" y="640715"/>
          <a:ext cx="11327130" cy="5260340"/>
        </p:xfrm>
        <a:graphic>
          <a:graphicData uri="http://schemas.openxmlformats.org/drawingml/2006/table">
            <a:tbl>
              <a:tblPr firstRow="1" bandRow="1">
                <a:tableStyleId>{5C22544A-7EE6-4342-B048-85BDC9FD1C3A}</a:tableStyleId>
              </a:tblPr>
              <a:tblGrid>
                <a:gridCol w="1347470"/>
                <a:gridCol w="9979660"/>
              </a:tblGrid>
              <a:tr h="389255">
                <a:tc>
                  <a:txBody>
                    <a:bodyPr/>
                    <a:p>
                      <a:pPr algn="ctr">
                        <a:buNone/>
                      </a:pPr>
                      <a:r>
                        <a:rPr lang="zh-CN" altLang="en-US"/>
                        <a:t>行为和情感</a:t>
                      </a:r>
                      <a:endParaRPr lang="zh-CN" altLang="en-US"/>
                    </a:p>
                  </a:txBody>
                  <a:tcPr>
                    <a:solidFill>
                      <a:srgbClr val="FFADAD"/>
                    </a:solidFill>
                  </a:tcPr>
                </a:tc>
                <a:tc>
                  <a:txBody>
                    <a:bodyPr/>
                    <a:p>
                      <a:pPr algn="ctr">
                        <a:buNone/>
                      </a:pPr>
                      <a:r>
                        <a:rPr lang="zh-CN" altLang="en-US"/>
                        <a:t>细化描写</a:t>
                      </a:r>
                      <a:r>
                        <a:rPr lang="en-US" altLang="zh-CN"/>
                        <a:t>, show出</a:t>
                      </a:r>
                      <a:r>
                        <a:rPr lang="zh-CN" altLang="en-US"/>
                        <a:t>生动</a:t>
                      </a:r>
                      <a:endParaRPr lang="zh-CN" altLang="en-US"/>
                    </a:p>
                  </a:txBody>
                  <a:tcPr>
                    <a:solidFill>
                      <a:srgbClr val="FFADAD"/>
                    </a:solidFill>
                  </a:tcPr>
                </a:tc>
              </a:tr>
              <a:tr h="851535">
                <a:tc>
                  <a:txBody>
                    <a:bodyPr/>
                    <a:p>
                      <a:pPr algn="ctr" fontAlgn="ctr">
                        <a:buNone/>
                      </a:pPr>
                      <a:endParaRPr lang="zh-CN" altLang="en-US" b="1">
                        <a:sym typeface="+mn-ea"/>
                      </a:endParaRPr>
                    </a:p>
                    <a:p>
                      <a:pPr algn="ctr" fontAlgn="ctr">
                        <a:buNone/>
                      </a:pPr>
                      <a:r>
                        <a:rPr lang="zh-CN" altLang="en-US" b="1">
                          <a:sym typeface="+mn-ea"/>
                        </a:rPr>
                        <a:t>孩子的</a:t>
                      </a:r>
                      <a:r>
                        <a:rPr lang="zh-CN" altLang="en-US" b="1">
                          <a:solidFill>
                            <a:srgbClr val="C00000"/>
                          </a:solidFill>
                          <a:sym typeface="+mn-ea"/>
                        </a:rPr>
                        <a:t>兴奋</a:t>
                      </a:r>
                      <a:endParaRPr lang="zh-CN" altLang="en-US" b="1"/>
                    </a:p>
                    <a:p>
                      <a:pPr algn="ctr" fontAlgn="ctr">
                        <a:buNone/>
                      </a:pPr>
                      <a:endParaRPr lang="zh-CN" altLang="en-US" b="1"/>
                    </a:p>
                  </a:txBody>
                  <a:tcPr>
                    <a:solidFill>
                      <a:schemeClr val="bg1">
                        <a:lumMod val="95000"/>
                      </a:schemeClr>
                    </a:solidFill>
                  </a:tcPr>
                </a:tc>
                <a:tc>
                  <a:txBody>
                    <a:bodyPr/>
                    <a:p>
                      <a:pPr>
                        <a:buNone/>
                      </a:pPr>
                      <a:r>
                        <a:rPr lang="zh-CN" alt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The pair </a:t>
                      </a:r>
                      <a:r>
                        <a:rPr sz="2400" u="sng">
                          <a:latin typeface="Times New Roman" panose="02020603050405020304" charset="0"/>
                          <a:cs typeface="Times New Roman" panose="02020603050405020304" charset="0"/>
                        </a:rPr>
                        <a:t>yelled</a:t>
                      </a:r>
                      <a:r>
                        <a:rPr lang="en-US" sz="2400" u="sng">
                          <a:latin typeface="Times New Roman" panose="02020603050405020304" charset="0"/>
                          <a:cs typeface="Times New Roman" panose="02020603050405020304" charset="0"/>
                        </a:rPr>
                        <a:t> in</a:t>
                      </a:r>
                      <a:r>
                        <a:rPr sz="2400" u="sng">
                          <a:latin typeface="Times New Roman" panose="02020603050405020304" charset="0"/>
                          <a:cs typeface="Times New Roman" panose="02020603050405020304" charset="0"/>
                        </a:rPr>
                        <a:t> delighted tone</a:t>
                      </a:r>
                      <a:r>
                        <a:rPr lang="en-US" sz="2400" u="sng">
                          <a:latin typeface="Times New Roman" panose="02020603050405020304" charset="0"/>
                          <a:cs typeface="Times New Roman" panose="02020603050405020304" charset="0"/>
                        </a:rPr>
                        <a:t> </a:t>
                      </a:r>
                      <a:r>
                        <a:rPr lang="zh-CN" altLang="en-US" sz="2400" u="sng" baseline="-25000">
                          <a:latin typeface="Times New Roman" panose="02020603050405020304" charset="0"/>
                          <a:cs typeface="Times New Roman" panose="02020603050405020304" charset="0"/>
                          <a:sym typeface="+mn-ea"/>
                        </a:rPr>
                        <a:t>动作和神态描写</a:t>
                      </a:r>
                      <a:r>
                        <a:rPr sz="2400">
                          <a:latin typeface="Times New Roman" panose="02020603050405020304" charset="0"/>
                          <a:cs typeface="Times New Roman" panose="02020603050405020304" charset="0"/>
                        </a:rPr>
                        <a:t> “Happy Mother’s Day”, </a:t>
                      </a:r>
                      <a:r>
                        <a:rPr sz="2400" u="sng">
                          <a:latin typeface="Times New Roman" panose="02020603050405020304" charset="0"/>
                          <a:cs typeface="Times New Roman" panose="02020603050405020304" charset="0"/>
                        </a:rPr>
                        <a:t>with their eyes twinkling with excitement</a:t>
                      </a:r>
                      <a:r>
                        <a:rPr lang="zh-CN" altLang="en-US" sz="2400" u="sng" baseline="-25000">
                          <a:latin typeface="Times New Roman" panose="02020603050405020304" charset="0"/>
                          <a:cs typeface="Times New Roman" panose="02020603050405020304" charset="0"/>
                          <a:sym typeface="+mn-ea"/>
                        </a:rPr>
                        <a:t>神态描写</a:t>
                      </a:r>
                      <a:r>
                        <a:rPr lang="en-US" sz="2400">
                          <a:latin typeface="Times New Roman" panose="02020603050405020304" charset="0"/>
                          <a:cs typeface="Times New Roman" panose="02020603050405020304" charset="0"/>
                        </a:rPr>
                        <a:t>,</a:t>
                      </a:r>
                      <a:r>
                        <a:rPr sz="2400">
                          <a:latin typeface="Times New Roman" panose="02020603050405020304" charset="0"/>
                          <a:cs typeface="Times New Roman" panose="02020603050405020304" charset="0"/>
                        </a:rPr>
                        <a:t> </a:t>
                      </a:r>
                      <a:r>
                        <a:rPr lang="en-US" sz="2400" u="sng">
                          <a:latin typeface="Times New Roman" panose="02020603050405020304" charset="0"/>
                          <a:cs typeface="Times New Roman" panose="02020603050405020304" charset="0"/>
                        </a:rPr>
                        <a:t>p</a:t>
                      </a:r>
                      <a:r>
                        <a:rPr sz="2400" u="sng">
                          <a:latin typeface="Times New Roman" panose="02020603050405020304" charset="0"/>
                          <a:cs typeface="Times New Roman" panose="02020603050405020304" charset="0"/>
                        </a:rPr>
                        <a:t>resenting their breakfast carefully to their mother</a:t>
                      </a:r>
                      <a:r>
                        <a:rPr lang="zh-CN" altLang="en-US" sz="2400" u="sng" baseline="-25000">
                          <a:latin typeface="Times New Roman" panose="02020603050405020304" charset="0"/>
                          <a:cs typeface="Times New Roman" panose="02020603050405020304" charset="0"/>
                          <a:sym typeface="+mn-ea"/>
                        </a:rPr>
                        <a:t>动作描写</a:t>
                      </a:r>
                      <a:r>
                        <a:rPr sz="2400">
                          <a:latin typeface="Times New Roman" panose="02020603050405020304" charset="0"/>
                          <a:cs typeface="Times New Roman" panose="02020603050405020304" charset="0"/>
                        </a:rPr>
                        <a:t>. </a:t>
                      </a:r>
                      <a:endParaRPr sz="2400">
                        <a:latin typeface="Times New Roman" panose="02020603050405020304" charset="0"/>
                        <a:cs typeface="Times New Roman" panose="02020603050405020304" charset="0"/>
                      </a:endParaRPr>
                    </a:p>
                  </a:txBody>
                  <a:tcPr>
                    <a:solidFill>
                      <a:schemeClr val="bg1">
                        <a:lumMod val="95000"/>
                      </a:schemeClr>
                    </a:solidFill>
                  </a:tcPr>
                </a:tc>
              </a:tr>
              <a:tr h="1573530">
                <a:tc>
                  <a:txBody>
                    <a:bodyPr/>
                    <a:p>
                      <a:pPr algn="ctr" fontAlgn="ctr">
                        <a:buNone/>
                      </a:pPr>
                      <a:endParaRPr lang="zh-CN" altLang="en-US" sz="1800" b="1">
                        <a:solidFill>
                          <a:schemeClr val="tx1"/>
                        </a:solidFill>
                        <a:sym typeface="+mn-ea"/>
                      </a:endParaRPr>
                    </a:p>
                    <a:p>
                      <a:pPr algn="ctr" fontAlgn="ctr">
                        <a:buNone/>
                      </a:pPr>
                      <a:endParaRPr lang="zh-CN" altLang="en-US" sz="1800" b="1">
                        <a:solidFill>
                          <a:schemeClr val="tx1"/>
                        </a:solidFill>
                        <a:sym typeface="+mn-ea"/>
                      </a:endParaRPr>
                    </a:p>
                    <a:p>
                      <a:pPr algn="ctr" fontAlgn="ctr">
                        <a:buNone/>
                      </a:pPr>
                      <a:r>
                        <a:rPr lang="zh-CN" altLang="en-US" sz="1800" b="1">
                          <a:solidFill>
                            <a:schemeClr val="tx1"/>
                          </a:solidFill>
                          <a:sym typeface="+mn-ea"/>
                        </a:rPr>
                        <a:t>母亲的</a:t>
                      </a:r>
                      <a:endParaRPr lang="zh-CN" altLang="en-US" sz="1800" b="1">
                        <a:solidFill>
                          <a:schemeClr val="tx1"/>
                        </a:solidFill>
                        <a:sym typeface="+mn-ea"/>
                      </a:endParaRPr>
                    </a:p>
                    <a:p>
                      <a:pPr algn="ctr" fontAlgn="ctr">
                        <a:buNone/>
                      </a:pPr>
                      <a:r>
                        <a:rPr lang="zh-CN" altLang="en-US" sz="1800" b="1">
                          <a:solidFill>
                            <a:srgbClr val="C00000"/>
                          </a:solidFill>
                          <a:sym typeface="+mn-ea"/>
                        </a:rPr>
                        <a:t>惊喜</a:t>
                      </a:r>
                      <a:r>
                        <a:rPr lang="zh-CN" altLang="en-US" sz="1800" b="1">
                          <a:solidFill>
                            <a:schemeClr val="tx1"/>
                          </a:solidFill>
                          <a:sym typeface="+mn-ea"/>
                        </a:rPr>
                        <a:t>和</a:t>
                      </a:r>
                      <a:r>
                        <a:rPr lang="zh-CN" altLang="en-US" sz="1800" b="1">
                          <a:solidFill>
                            <a:srgbClr val="C00000"/>
                          </a:solidFill>
                          <a:sym typeface="+mn-ea"/>
                        </a:rPr>
                        <a:t>自豪</a:t>
                      </a:r>
                      <a:endParaRPr lang="zh-CN" altLang="en-US" sz="1800" b="1">
                        <a:solidFill>
                          <a:srgbClr val="C00000"/>
                        </a:solidFill>
                        <a:sym typeface="+mn-ea"/>
                      </a:endParaRPr>
                    </a:p>
                  </a:txBody>
                  <a:tcPr>
                    <a:solidFill>
                      <a:schemeClr val="bg1">
                        <a:lumMod val="95000"/>
                      </a:schemeClr>
                    </a:solidFill>
                  </a:tcPr>
                </a:tc>
                <a:tc>
                  <a:txBody>
                    <a:bodyPr/>
                    <a:p>
                      <a:pPr algn="l">
                        <a:buNone/>
                      </a:pPr>
                      <a:r>
                        <a:rPr lang="en-US" altLang="en-US" sz="2000">
                          <a:solidFill>
                            <a:srgbClr val="002060"/>
                          </a:solidFill>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a:t>
                      </a:r>
                      <a:r>
                        <a:rPr lang="en-US" sz="2400" u="sng">
                          <a:latin typeface="Times New Roman" panose="02020603050405020304" charset="0"/>
                          <a:cs typeface="Times New Roman" panose="02020603050405020304" charset="0"/>
                          <a:sym typeface="+mn-ea"/>
                        </a:rPr>
                        <a:t>Did you make it? For me? </a:t>
                      </a:r>
                      <a:r>
                        <a:rPr lang="zh-CN" altLang="en-US" sz="2400" u="sng" baseline="-25000">
                          <a:latin typeface="Times New Roman" panose="02020603050405020304" charset="0"/>
                          <a:cs typeface="Times New Roman" panose="02020603050405020304" charset="0"/>
                          <a:sym typeface="+mn-ea"/>
                        </a:rPr>
                        <a:t>语言描写</a:t>
                      </a:r>
                      <a:r>
                        <a:rPr lang="en-US" sz="2400">
                          <a:latin typeface="Times New Roman" panose="02020603050405020304" charset="0"/>
                          <a:cs typeface="Times New Roman" panose="02020603050405020304" charset="0"/>
                          <a:sym typeface="+mn-ea"/>
                        </a:rPr>
                        <a:t>” Mother murmured in a happy and soft tone, </a:t>
                      </a:r>
                      <a:r>
                        <a:rPr lang="en-US" sz="2400" u="sng">
                          <a:latin typeface="Times New Roman" panose="02020603050405020304" charset="0"/>
                          <a:cs typeface="Times New Roman" panose="02020603050405020304" charset="0"/>
                          <a:sym typeface="+mn-ea"/>
                        </a:rPr>
                        <a:t>eyes sparkling with amused tears </a:t>
                      </a:r>
                      <a:r>
                        <a:rPr lang="zh-CN" altLang="en-US" sz="2400" u="sng" baseline="-25000">
                          <a:latin typeface="Times New Roman" panose="02020603050405020304" charset="0"/>
                          <a:cs typeface="Times New Roman" panose="02020603050405020304" charset="0"/>
                          <a:sym typeface="+mn-ea"/>
                        </a:rPr>
                        <a:t>神态描写</a:t>
                      </a:r>
                      <a:r>
                        <a:rPr lang="en-US" sz="2400">
                          <a:latin typeface="Times New Roman" panose="02020603050405020304" charset="0"/>
                          <a:cs typeface="Times New Roman" panose="02020603050405020304" charset="0"/>
                          <a:sym typeface="+mn-ea"/>
                        </a:rPr>
                        <a:t>. The children smiled like bright stars and told their mother how they made it. Mother </a:t>
                      </a:r>
                      <a:r>
                        <a:rPr lang="en-US" sz="2400" u="sng">
                          <a:latin typeface="Times New Roman" panose="02020603050405020304" charset="0"/>
                          <a:cs typeface="Times New Roman" panose="02020603050405020304" charset="0"/>
                          <a:sym typeface="+mn-ea"/>
                        </a:rPr>
                        <a:t>hugged the children tightly</a:t>
                      </a:r>
                      <a:r>
                        <a:rPr lang="zh-CN" altLang="en-US" sz="2400" u="sng" baseline="-25000">
                          <a:latin typeface="Times New Roman" panose="02020603050405020304" charset="0"/>
                          <a:cs typeface="Times New Roman" panose="02020603050405020304" charset="0"/>
                          <a:sym typeface="+mn-ea"/>
                        </a:rPr>
                        <a:t>动作描写</a:t>
                      </a:r>
                      <a:r>
                        <a:rPr lang="en-US" sz="2400">
                          <a:latin typeface="Times New Roman" panose="02020603050405020304" charset="0"/>
                          <a:cs typeface="Times New Roman" panose="02020603050405020304" charset="0"/>
                          <a:sym typeface="+mn-ea"/>
                        </a:rPr>
                        <a:t>, telling that </a:t>
                      </a:r>
                      <a:r>
                        <a:rPr lang="en-US" sz="2400" u="sng">
                          <a:latin typeface="Times New Roman" panose="02020603050405020304" charset="0"/>
                          <a:cs typeface="Times New Roman" panose="02020603050405020304" charset="0"/>
                          <a:sym typeface="+mn-ea"/>
                        </a:rPr>
                        <a:t>they were the most precious surprises in the world and what they prepared with their hearts is always the best present for parents</a:t>
                      </a:r>
                      <a:r>
                        <a:rPr lang="zh-CN" altLang="en-US" sz="2400" u="sng" baseline="-25000">
                          <a:latin typeface="Times New Roman" panose="02020603050405020304" charset="0"/>
                          <a:cs typeface="Times New Roman" panose="02020603050405020304" charset="0"/>
                          <a:sym typeface="+mn-ea"/>
                        </a:rPr>
                        <a:t>语言描写</a:t>
                      </a:r>
                      <a:r>
                        <a:rPr lang="en-US" sz="2400">
                          <a:latin typeface="Times New Roman" panose="02020603050405020304" charset="0"/>
                          <a:cs typeface="Times New Roman" panose="02020603050405020304" charset="0"/>
                          <a:sym typeface="+mn-ea"/>
                        </a:rPr>
                        <a:t>. </a:t>
                      </a:r>
                      <a:endParaRPr lang="en-US" sz="2400">
                        <a:latin typeface="Times New Roman" panose="02020603050405020304" charset="0"/>
                        <a:cs typeface="Times New Roman" panose="02020603050405020304" charset="0"/>
                        <a:sym typeface="+mn-ea"/>
                      </a:endParaRPr>
                    </a:p>
                  </a:txBody>
                  <a:tcPr>
                    <a:solidFill>
                      <a:schemeClr val="bg1">
                        <a:lumMod val="95000"/>
                      </a:schemeClr>
                    </a:solidFill>
                  </a:tcPr>
                </a:tc>
              </a:tr>
              <a:tr h="2383155">
                <a:tc>
                  <a:txBody>
                    <a:bodyPr/>
                    <a:p>
                      <a:pPr algn="ctr" fontAlgn="ctr">
                        <a:buNone/>
                      </a:pPr>
                      <a:endParaRPr lang="zh-CN" altLang="en-US" sz="1800" b="1">
                        <a:sym typeface="+mn-ea"/>
                      </a:endParaRPr>
                    </a:p>
                    <a:p>
                      <a:pPr algn="ctr" fontAlgn="ctr">
                        <a:buNone/>
                      </a:pPr>
                      <a:endParaRPr lang="zh-CN" altLang="en-US" sz="1800" b="1">
                        <a:sym typeface="+mn-ea"/>
                      </a:endParaRPr>
                    </a:p>
                    <a:p>
                      <a:pPr algn="ctr" fontAlgn="ctr">
                        <a:buNone/>
                      </a:pPr>
                      <a:endParaRPr lang="zh-CN" altLang="en-US" sz="1800" b="1">
                        <a:sym typeface="+mn-ea"/>
                      </a:endParaRPr>
                    </a:p>
                    <a:p>
                      <a:pPr algn="ctr" fontAlgn="ctr">
                        <a:buNone/>
                      </a:pPr>
                      <a:r>
                        <a:rPr lang="zh-CN" altLang="en-US" sz="1800" b="1">
                          <a:sym typeface="+mn-ea"/>
                        </a:rPr>
                        <a:t>父母的</a:t>
                      </a:r>
                      <a:endParaRPr lang="zh-CN" altLang="en-US" sz="1800" b="1"/>
                    </a:p>
                    <a:p>
                      <a:pPr algn="ctr" fontAlgn="ctr">
                        <a:buNone/>
                      </a:pPr>
                      <a:r>
                        <a:rPr lang="zh-CN" altLang="en-US" sz="1800" b="1">
                          <a:solidFill>
                            <a:srgbClr val="C00000"/>
                          </a:solidFill>
                          <a:sym typeface="+mn-ea"/>
                        </a:rPr>
                        <a:t>开心</a:t>
                      </a:r>
                      <a:r>
                        <a:rPr lang="zh-CN" altLang="en-US" sz="1800" b="1">
                          <a:sym typeface="+mn-ea"/>
                        </a:rPr>
                        <a:t>和</a:t>
                      </a:r>
                      <a:r>
                        <a:rPr lang="zh-CN" altLang="en-US" sz="1800" b="1">
                          <a:solidFill>
                            <a:srgbClr val="C00000"/>
                          </a:solidFill>
                          <a:sym typeface="+mn-ea"/>
                        </a:rPr>
                        <a:t>自豪</a:t>
                      </a:r>
                      <a:endParaRPr lang="zh-CN" altLang="en-US" sz="1800" b="1">
                        <a:solidFill>
                          <a:srgbClr val="C00000"/>
                        </a:solidFill>
                        <a:sym typeface="+mn-ea"/>
                      </a:endParaRPr>
                    </a:p>
                  </a:txBody>
                  <a:tcPr>
                    <a:solidFill>
                      <a:schemeClr val="bg1">
                        <a:lumMod val="95000"/>
                      </a:schemeClr>
                    </a:solidFill>
                  </a:tcPr>
                </a:tc>
                <a:tc>
                  <a:txBody>
                    <a:bodyPr/>
                    <a:p>
                      <a:pPr algn="l">
                        <a:buNone/>
                      </a:pPr>
                      <a:r>
                        <a:rPr sz="2400">
                          <a:latin typeface="Times New Roman" panose="02020603050405020304" charset="0"/>
                          <a:cs typeface="Times New Roman" panose="02020603050405020304" charset="0"/>
                          <a:sym typeface="+mn-ea"/>
                        </a:rPr>
                        <a:t>Lovingly, </a:t>
                      </a:r>
                      <a:r>
                        <a:rPr lang="en-US" sz="2400">
                          <a:latin typeface="Times New Roman" panose="02020603050405020304" charset="0"/>
                          <a:cs typeface="Times New Roman" panose="02020603050405020304" charset="0"/>
                          <a:sym typeface="+mn-ea"/>
                        </a:rPr>
                        <a:t>s</a:t>
                      </a:r>
                      <a:r>
                        <a:rPr sz="2400">
                          <a:latin typeface="Times New Roman" panose="02020603050405020304" charset="0"/>
                          <a:cs typeface="Times New Roman" panose="02020603050405020304" charset="0"/>
                          <a:sym typeface="+mn-ea"/>
                        </a:rPr>
                        <a:t>he </a:t>
                      </a:r>
                      <a:r>
                        <a:rPr sz="2400" u="sng">
                          <a:latin typeface="Times New Roman" panose="02020603050405020304" charset="0"/>
                          <a:cs typeface="Times New Roman" panose="02020603050405020304" charset="0"/>
                          <a:sym typeface="+mn-ea"/>
                        </a:rPr>
                        <a:t>pressed a gentle kiss on their foreheads</a:t>
                      </a:r>
                      <a:r>
                        <a:rPr sz="2400">
                          <a:latin typeface="Times New Roman" panose="02020603050405020304" charset="0"/>
                          <a:cs typeface="Times New Roman" panose="02020603050405020304" charset="0"/>
                          <a:sym typeface="+mn-ea"/>
                        </a:rPr>
                        <a:t>, </a:t>
                      </a:r>
                      <a:r>
                        <a:rPr sz="2400" u="sng">
                          <a:latin typeface="Times New Roman" panose="02020603050405020304" charset="0"/>
                          <a:cs typeface="Times New Roman" panose="02020603050405020304" charset="0"/>
                          <a:sym typeface="+mn-ea"/>
                        </a:rPr>
                        <a:t>proudly enjoying their best wishes</a:t>
                      </a:r>
                      <a:r>
                        <a:rPr lang="en-US" sz="2400" u="sng">
                          <a:latin typeface="Times New Roman" panose="02020603050405020304" charset="0"/>
                          <a:cs typeface="Times New Roman" panose="02020603050405020304" charset="0"/>
                          <a:sym typeface="+mn-ea"/>
                        </a:rPr>
                        <a:t> </a:t>
                      </a:r>
                      <a:r>
                        <a:rPr lang="zh-CN" altLang="en-US" sz="2400" u="sng" baseline="-25000">
                          <a:latin typeface="Times New Roman" panose="02020603050405020304" charset="0"/>
                          <a:cs typeface="Times New Roman" panose="02020603050405020304" charset="0"/>
                          <a:sym typeface="+mn-ea"/>
                        </a:rPr>
                        <a:t>动作描写</a:t>
                      </a:r>
                      <a:r>
                        <a:rPr sz="2400">
                          <a:latin typeface="Times New Roman" panose="02020603050405020304" charset="0"/>
                          <a:cs typeface="Times New Roman" panose="02020603050405020304" charset="0"/>
                          <a:sym typeface="+mn-ea"/>
                        </a:rPr>
                        <a:t>. The next moment, she </a:t>
                      </a:r>
                      <a:r>
                        <a:rPr sz="2400" u="sng">
                          <a:latin typeface="Times New Roman" panose="02020603050405020304" charset="0"/>
                          <a:cs typeface="Times New Roman" panose="02020603050405020304" charset="0"/>
                          <a:sym typeface="+mn-ea"/>
                        </a:rPr>
                        <a:t>woke up father</a:t>
                      </a:r>
                      <a:r>
                        <a:rPr lang="zh-CN" altLang="en-US" sz="2400" u="sng" baseline="-25000">
                          <a:latin typeface="Times New Roman" panose="02020603050405020304" charset="0"/>
                          <a:cs typeface="Times New Roman" panose="02020603050405020304" charset="0"/>
                          <a:sym typeface="+mn-ea"/>
                        </a:rPr>
                        <a:t>动作描写</a:t>
                      </a:r>
                      <a:r>
                        <a:rPr sz="2400" u="sng">
                          <a:latin typeface="Times New Roman" panose="02020603050405020304" charset="0"/>
                          <a:cs typeface="Times New Roman" panose="02020603050405020304" charset="0"/>
                          <a:sym typeface="+mn-ea"/>
                        </a:rPr>
                        <a:t>, eager to share the blessing and the inviting breakfast seasoned with love</a:t>
                      </a:r>
                      <a:r>
                        <a:rPr lang="en-US" sz="2400" u="sng">
                          <a:latin typeface="Times New Roman" panose="02020603050405020304" charset="0"/>
                          <a:cs typeface="Times New Roman" panose="02020603050405020304" charset="0"/>
                          <a:sym typeface="+mn-ea"/>
                        </a:rPr>
                        <a:t> </a:t>
                      </a:r>
                      <a:r>
                        <a:rPr lang="zh-CN" altLang="en-US" sz="2400" u="sng" baseline="-25000">
                          <a:latin typeface="Times New Roman" panose="02020603050405020304" charset="0"/>
                          <a:cs typeface="Times New Roman" panose="02020603050405020304" charset="0"/>
                          <a:sym typeface="+mn-ea"/>
                        </a:rPr>
                        <a:t>心理描写</a:t>
                      </a:r>
                      <a:r>
                        <a:rPr sz="2400">
                          <a:latin typeface="Times New Roman" panose="02020603050405020304" charset="0"/>
                          <a:cs typeface="Times New Roman" panose="02020603050405020304" charset="0"/>
                          <a:sym typeface="+mn-ea"/>
                        </a:rPr>
                        <a:t>. Father, who had </a:t>
                      </a:r>
                      <a:r>
                        <a:rPr sz="2400" u="sng">
                          <a:latin typeface="Times New Roman" panose="02020603050405020304" charset="0"/>
                          <a:cs typeface="Times New Roman" panose="02020603050405020304" charset="0"/>
                          <a:sym typeface="+mn-ea"/>
                        </a:rPr>
                        <a:t>been awake and pretending to snore</a:t>
                      </a:r>
                      <a:r>
                        <a:rPr lang="zh-CN" altLang="en-US" sz="2400" u="sng" baseline="-25000">
                          <a:latin typeface="Times New Roman" panose="02020603050405020304" charset="0"/>
                          <a:cs typeface="Times New Roman" panose="02020603050405020304" charset="0"/>
                          <a:sym typeface="+mn-ea"/>
                        </a:rPr>
                        <a:t>神态描写</a:t>
                      </a:r>
                      <a:r>
                        <a:rPr sz="2400">
                          <a:latin typeface="Times New Roman" panose="02020603050405020304" charset="0"/>
                          <a:cs typeface="Times New Roman" panose="02020603050405020304" charset="0"/>
                          <a:sym typeface="+mn-ea"/>
                        </a:rPr>
                        <a:t>, cooperatively </a:t>
                      </a:r>
                      <a:r>
                        <a:rPr sz="2400" u="sng">
                          <a:latin typeface="Times New Roman" panose="02020603050405020304" charset="0"/>
                          <a:cs typeface="Times New Roman" panose="02020603050405020304" charset="0"/>
                          <a:sym typeface="+mn-ea"/>
                        </a:rPr>
                        <a:t>took a bite</a:t>
                      </a:r>
                      <a:r>
                        <a:rPr lang="zh-CN" altLang="en-US" sz="2400" u="sng" baseline="-25000">
                          <a:latin typeface="Times New Roman" panose="02020603050405020304" charset="0"/>
                          <a:cs typeface="Times New Roman" panose="02020603050405020304" charset="0"/>
                          <a:sym typeface="+mn-ea"/>
                        </a:rPr>
                        <a:t>动作描写</a:t>
                      </a:r>
                      <a:r>
                        <a:rPr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 </a:t>
                      </a:r>
                      <a:r>
                        <a:rPr sz="2400" u="sng">
                          <a:latin typeface="Times New Roman" panose="02020603050405020304" charset="0"/>
                          <a:cs typeface="Times New Roman" panose="02020603050405020304" charset="0"/>
                          <a:sym typeface="+mn-ea"/>
                        </a:rPr>
                        <a:t>winking at the two brothers secretly</a:t>
                      </a:r>
                      <a:r>
                        <a:rPr lang="zh-CN" altLang="en-US" sz="2400" u="sng" baseline="-25000">
                          <a:latin typeface="Times New Roman" panose="02020603050405020304" charset="0"/>
                          <a:cs typeface="Times New Roman" panose="02020603050405020304" charset="0"/>
                          <a:sym typeface="+mn-ea"/>
                        </a:rPr>
                        <a:t>神态描写</a:t>
                      </a:r>
                      <a:r>
                        <a:rPr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 </a:t>
                      </a:r>
                      <a:r>
                        <a:rPr sz="2400">
                          <a:latin typeface="Times New Roman" panose="02020603050405020304" charset="0"/>
                          <a:cs typeface="Times New Roman" panose="02020603050405020304" charset="0"/>
                          <a:sym typeface="+mn-ea"/>
                        </a:rPr>
                        <a:t>After all, the surprise did make a sweet surprise!</a:t>
                      </a:r>
                      <a:r>
                        <a:rPr lang="en-US" sz="2400">
                          <a:latin typeface="Times New Roman" panose="02020603050405020304" charset="0"/>
                          <a:cs typeface="Times New Roman" panose="02020603050405020304" charset="0"/>
                          <a:sym typeface="+mn-ea"/>
                        </a:rPr>
                        <a:t>     </a:t>
                      </a:r>
                      <a:r>
                        <a:rPr lang="en-US" sz="2000">
                          <a:solidFill>
                            <a:srgbClr val="002060"/>
                          </a:solidFill>
                          <a:latin typeface="Times New Roman" panose="02020603050405020304" charset="0"/>
                          <a:cs typeface="Times New Roman" panose="02020603050405020304" charset="0"/>
                          <a:sym typeface="+mn-ea"/>
                        </a:rPr>
                        <a:t> (</a:t>
                      </a:r>
                      <a:r>
                        <a:rPr lang="zh-CN" altLang="en-US" sz="2000">
                          <a:solidFill>
                            <a:srgbClr val="002060"/>
                          </a:solidFill>
                          <a:latin typeface="Times New Roman" panose="02020603050405020304" charset="0"/>
                          <a:cs typeface="Times New Roman" panose="02020603050405020304" charset="0"/>
                          <a:sym typeface="+mn-ea"/>
                        </a:rPr>
                        <a:t>陈星可老师</a:t>
                      </a:r>
                      <a:r>
                        <a:rPr lang="en-US" sz="2000">
                          <a:solidFill>
                            <a:srgbClr val="002060"/>
                          </a:solidFill>
                          <a:latin typeface="Times New Roman" panose="02020603050405020304" charset="0"/>
                          <a:cs typeface="Times New Roman" panose="02020603050405020304" charset="0"/>
                          <a:sym typeface="+mn-ea"/>
                        </a:rPr>
                        <a:t>)</a:t>
                      </a:r>
                      <a:endParaRPr lang="en-US" sz="2000">
                        <a:solidFill>
                          <a:srgbClr val="002060"/>
                        </a:solidFill>
                        <a:latin typeface="Times New Roman" panose="02020603050405020304" charset="0"/>
                        <a:cs typeface="Times New Roman" panose="02020603050405020304" charset="0"/>
                        <a:sym typeface="+mn-ea"/>
                      </a:endParaRPr>
                    </a:p>
                  </a:txBody>
                  <a:tcPr>
                    <a:solidFill>
                      <a:schemeClr val="bg1">
                        <a:lumMod val="95000"/>
                      </a:schemeClr>
                    </a:solidFill>
                  </a:tcPr>
                </a:tc>
              </a:tr>
            </a:tbl>
          </a:graphicData>
        </a:graphic>
      </p:graphicFrame>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450" y="2068830"/>
            <a:ext cx="5715635" cy="2070100"/>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5" y="1605280"/>
            <a:ext cx="4354830" cy="1403350"/>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4250055" y="2200910"/>
            <a:ext cx="58280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6000" b="1">
                <a:solidFill>
                  <a:srgbClr val="940000"/>
                </a:solidFill>
                <a:latin typeface="Impact" panose="020B0806030902050204" pitchFamily="34" charset="0"/>
                <a:ea typeface="微软雅黑" panose="020B0503020204020204" pitchFamily="34" charset="-122"/>
              </a:rPr>
              <a:t>4. </a:t>
            </a:r>
            <a:r>
              <a:rPr lang="zh-CN" altLang="en-US" sz="6000" b="1">
                <a:solidFill>
                  <a:srgbClr val="940000"/>
                </a:solidFill>
                <a:latin typeface="Impact" panose="020B0806030902050204" pitchFamily="34" charset="0"/>
                <a:ea typeface="微软雅黑" panose="020B0503020204020204" pitchFamily="34" charset="-122"/>
              </a:rPr>
              <a:t> 段句逻辑关联，语义清晰连贯</a:t>
            </a:r>
            <a:endParaRPr lang="zh-CN" altLang="en-US" sz="6000" b="1">
              <a:solidFill>
                <a:srgbClr val="940000"/>
              </a:solidFill>
              <a:latin typeface="Impact" panose="020B0806030902050204" pitchFamily="3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0" y="0"/>
            <a:ext cx="4146550" cy="2138045"/>
          </a:xfrm>
          <a:prstGeom prst="rect">
            <a:avLst/>
          </a:prstGeom>
        </p:spPr>
      </p:pic>
      <p:pic>
        <p:nvPicPr>
          <p:cNvPr id="4" name="图片 3"/>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292735" y="3114040"/>
            <a:ext cx="4527550" cy="344170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2861310"/>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en-US" altLang="zh-CN" b="1">
                <a:solidFill>
                  <a:schemeClr val="bg1">
                    <a:lumMod val="65000"/>
                  </a:schemeClr>
                </a:solidFill>
                <a:latin typeface="Times New Roman" panose="02020603050405020304" charset="0"/>
                <a:cs typeface="Times New Roman" panose="02020603050405020304" charset="0"/>
              </a:rPr>
              <a:t>...</a:t>
            </a:r>
            <a:r>
              <a:rPr lang="zh-CN" altLang="en-US" b="1">
                <a:latin typeface="Times New Roman" panose="02020603050405020304" charset="0"/>
                <a:cs typeface="Times New Roman" panose="02020603050405020304" charset="0"/>
              </a:rPr>
              <a:t>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solidFill>
                  <a:schemeClr val="bg1">
                    <a:lumMod val="65000"/>
                  </a:schemeClr>
                </a:solidFill>
                <a:latin typeface="Times New Roman" panose="02020603050405020304" charset="0"/>
                <a:cs typeface="Times New Roman" panose="02020603050405020304" charset="0"/>
              </a:rPr>
              <a:t>...</a:t>
            </a:r>
            <a:r>
              <a:rPr lang="zh-CN" altLang="en-US" b="1">
                <a:latin typeface="Times New Roman" panose="02020603050405020304" charset="0"/>
                <a:cs typeface="Times New Roman" panose="02020603050405020304" charset="0"/>
              </a:rPr>
              <a:t>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a:t>
            </a:r>
            <a:r>
              <a:rPr lang="zh-CN" altLang="en-US" b="1">
                <a:solidFill>
                  <a:srgbClr val="7030A0"/>
                </a:solidFill>
                <a:latin typeface="Times New Roman" panose="02020603050405020304" charset="0"/>
                <a:cs typeface="Times New Roman" panose="02020603050405020304" charset="0"/>
              </a:rPr>
              <a:t> the porridge</a:t>
            </a:r>
            <a:r>
              <a:rPr lang="zh-CN" altLang="en-US" b="1">
                <a:latin typeface="Times New Roman" panose="02020603050405020304" charset="0"/>
                <a:cs typeface="Times New Roman" panose="02020603050405020304" charset="0"/>
              </a:rPr>
              <a:t> boiled over and put out the fire. Jenna panicked. Thankfully, Jeff stayed calm and turned off the gas quickly. But the stove was </a:t>
            </a:r>
            <a:r>
              <a:rPr lang="zh-CN" altLang="en-US" b="1">
                <a:solidFill>
                  <a:srgbClr val="FF0000"/>
                </a:solidFill>
                <a:latin typeface="Times New Roman" panose="02020603050405020304" charset="0"/>
                <a:cs typeface="Times New Roman" panose="02020603050405020304" charset="0"/>
              </a:rPr>
              <a:t>a mess now.</a:t>
            </a:r>
            <a:r>
              <a:rPr lang="zh-CN" altLang="en-US" b="1">
                <a:latin typeface="Times New Roman" panose="02020603050405020304" charset="0"/>
                <a:cs typeface="Times New Roman" panose="02020603050405020304" charset="0"/>
              </a:rPr>
              <a:t> Jenna told Jeff to clean it up so they could continue to cook the rest of the porridge. But Jeff's hand touched the hot burner and he gave a cry of pain. Jenna made him put his hand in cold water. Then she caught the smell of burning. Oh dear! </a:t>
            </a:r>
            <a:r>
              <a:rPr lang="zh-CN" altLang="en-US" b="1">
                <a:solidFill>
                  <a:srgbClr val="7030A0"/>
                </a:solidFill>
                <a:latin typeface="Times New Roman" panose="02020603050405020304" charset="0"/>
                <a:cs typeface="Times New Roman" panose="02020603050405020304" charset="0"/>
              </a:rPr>
              <a:t>The piece of bread</a:t>
            </a:r>
            <a:r>
              <a:rPr lang="zh-CN" altLang="en-US" b="1">
                <a:latin typeface="Times New Roman" panose="02020603050405020304" charset="0"/>
                <a:cs typeface="Times New Roman" panose="02020603050405020304" charset="0"/>
              </a:rPr>
              <a:t> in the pan had turned black as well.</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graphicFrame>
        <p:nvGraphicFramePr>
          <p:cNvPr id="3" name="表格 2"/>
          <p:cNvGraphicFramePr/>
          <p:nvPr>
            <p:custDataLst>
              <p:tags r:id="rId1"/>
            </p:custDataLst>
          </p:nvPr>
        </p:nvGraphicFramePr>
        <p:xfrm>
          <a:off x="288290" y="3474085"/>
          <a:ext cx="11657965" cy="3101975"/>
        </p:xfrm>
        <a:graphic>
          <a:graphicData uri="http://schemas.openxmlformats.org/drawingml/2006/table">
            <a:tbl>
              <a:tblPr firstRow="1" bandRow="1">
                <a:tableStyleId>{5C22544A-7EE6-4342-B048-85BDC9FD1C3A}</a:tableStyleId>
              </a:tblPr>
              <a:tblGrid>
                <a:gridCol w="2873375"/>
                <a:gridCol w="7301865"/>
                <a:gridCol w="1482725"/>
              </a:tblGrid>
              <a:tr h="387985">
                <a:tc rowSpan="4">
                  <a:txBody>
                    <a:bodyPr/>
                    <a:p>
                      <a:pPr>
                        <a:buNone/>
                      </a:pPr>
                      <a:endParaRPr lang="zh-CN" altLang="en-US"/>
                    </a:p>
                  </a:txBody>
                  <a:tcPr>
                    <a:solidFill>
                      <a:schemeClr val="accent6">
                        <a:lumMod val="20000"/>
                        <a:lumOff val="80000"/>
                      </a:schemeClr>
                    </a:solidFill>
                  </a:tcPr>
                </a:tc>
                <a:tc>
                  <a:txBody>
                    <a:bodyPr/>
                    <a:p>
                      <a:pPr>
                        <a:buNone/>
                      </a:pPr>
                      <a:r>
                        <a:rPr lang="en-US" altLang="zh-CN">
                          <a:solidFill>
                            <a:schemeClr val="tx1"/>
                          </a:solidFill>
                        </a:rPr>
                        <a:t>There was nothing to it. Jenna and Jeff knew exactly what to do.</a:t>
                      </a:r>
                      <a:endParaRPr lang="en-US" altLang="zh-CN">
                        <a:solidFill>
                          <a:schemeClr val="tx1"/>
                        </a:solidFill>
                      </a:endParaRPr>
                    </a:p>
                  </a:txBody>
                  <a:tcPr>
                    <a:solidFill>
                      <a:schemeClr val="accent6">
                        <a:lumMod val="20000"/>
                        <a:lumOff val="80000"/>
                      </a:schemeClr>
                    </a:solidFill>
                  </a:tcPr>
                </a:tc>
                <a:tc>
                  <a:txBody>
                    <a:bodyPr/>
                    <a:p>
                      <a:pPr algn="ctr">
                        <a:buNone/>
                      </a:pPr>
                      <a:r>
                        <a:rPr lang="en-US" altLang="zh-CN">
                          <a:solidFill>
                            <a:schemeClr val="tx1"/>
                          </a:solidFill>
                        </a:rPr>
                        <a:t> suspense</a:t>
                      </a:r>
                      <a:endParaRPr lang="en-US" altLang="zh-CN">
                        <a:solidFill>
                          <a:schemeClr val="tx1"/>
                        </a:solidFill>
                      </a:endParaRPr>
                    </a:p>
                  </a:txBody>
                  <a:tcPr>
                    <a:solidFill>
                      <a:schemeClr val="accent6">
                        <a:lumMod val="20000"/>
                        <a:lumOff val="80000"/>
                      </a:schemeClr>
                    </a:solidFill>
                  </a:tcPr>
                </a:tc>
              </a:tr>
              <a:tr h="303530">
                <a:tc vMerge="1">
                  <a:tcPr>
                    <a:solidFill>
                      <a:schemeClr val="accent6">
                        <a:lumMod val="20000"/>
                        <a:lumOff val="80000"/>
                      </a:schemeClr>
                    </a:solidFill>
                  </a:tcPr>
                </a:tc>
                <a:tc>
                  <a:txBody>
                    <a:bodyPr/>
                    <a:p>
                      <a:pPr>
                        <a:buNone/>
                      </a:pPr>
                      <a:r>
                        <a:rPr lang="en-US" altLang="zh-CN" b="1"/>
                        <a:t> the bread turned black </a:t>
                      </a:r>
                      <a:endParaRPr lang="en-US" altLang="zh-CN" b="1"/>
                    </a:p>
                  </a:txBody>
                  <a:tcPr>
                    <a:solidFill>
                      <a:schemeClr val="accent6">
                        <a:lumMod val="20000"/>
                        <a:lumOff val="80000"/>
                      </a:schemeClr>
                    </a:solidFill>
                  </a:tcPr>
                </a:tc>
                <a:tc>
                  <a:txBody>
                    <a:bodyPr/>
                    <a:p>
                      <a:pPr algn="ctr">
                        <a:buNone/>
                      </a:pPr>
                      <a:r>
                        <a:rPr lang="en-US" altLang="zh-CN" b="1"/>
                        <a:t>conflict</a:t>
                      </a:r>
                      <a:endParaRPr lang="en-US" altLang="zh-CN" b="1"/>
                    </a:p>
                  </a:txBody>
                  <a:tcPr>
                    <a:solidFill>
                      <a:schemeClr val="accent6">
                        <a:lumMod val="20000"/>
                        <a:lumOff val="80000"/>
                      </a:schemeClr>
                    </a:solidFill>
                  </a:tcPr>
                </a:tc>
              </a:tr>
              <a:tr h="560705">
                <a:tc vMerge="1">
                  <a:tcPr>
                    <a:solidFill>
                      <a:schemeClr val="accent6">
                        <a:lumMod val="20000"/>
                        <a:lumOff val="80000"/>
                      </a:schemeClr>
                    </a:solidFill>
                  </a:tcPr>
                </a:tc>
                <a:tc>
                  <a:txBody>
                    <a:bodyPr/>
                    <a:p>
                      <a:pPr>
                        <a:buNone/>
                      </a:pPr>
                      <a:r>
                        <a:rPr lang="zh-CN" altLang="en-US" b="1"/>
                        <a:t>the porridge boiled over and put out the fire.</a:t>
                      </a:r>
                      <a:r>
                        <a:rPr lang="en-US" altLang="zh-CN" b="1"/>
                        <a:t> the stove was a mess now. </a:t>
                      </a:r>
                      <a:r>
                        <a:rPr lang="zh-CN" altLang="en-US" b="1"/>
                        <a:t>touched the hot burner </a:t>
                      </a:r>
                      <a:endParaRPr lang="zh-CN" altLang="en-US" b="1"/>
                    </a:p>
                  </a:txBody>
                  <a:tcPr>
                    <a:solidFill>
                      <a:schemeClr val="accent6">
                        <a:lumMod val="20000"/>
                        <a:lumOff val="80000"/>
                      </a:schemeClr>
                    </a:solidFill>
                  </a:tcPr>
                </a:tc>
                <a:tc>
                  <a:txBody>
                    <a:bodyPr/>
                    <a:p>
                      <a:pPr algn="ctr">
                        <a:buClrTx/>
                        <a:buSzTx/>
                        <a:buNone/>
                      </a:pPr>
                      <a:r>
                        <a:rPr lang="en-US" altLang="zh-CN" b="1"/>
                        <a:t>conflict</a:t>
                      </a:r>
                      <a:endParaRPr lang="en-US" altLang="zh-CN" b="1"/>
                    </a:p>
                  </a:txBody>
                  <a:tcPr>
                    <a:solidFill>
                      <a:schemeClr val="accent6">
                        <a:lumMod val="20000"/>
                        <a:lumOff val="80000"/>
                      </a:schemeClr>
                    </a:solidFill>
                  </a:tcPr>
                </a:tc>
              </a:tr>
              <a:tr h="1708150">
                <a:tc vMerge="1">
                  <a:tcPr>
                    <a:solidFill>
                      <a:schemeClr val="accent6">
                        <a:lumMod val="20000"/>
                        <a:lumOff val="80000"/>
                      </a:schemeClr>
                    </a:solidFill>
                  </a:tcPr>
                </a:tc>
                <a:tc gridSpan="2">
                  <a:txBody>
                    <a:bodyPr/>
                    <a:p>
                      <a:pPr>
                        <a:buNone/>
                      </a:pPr>
                      <a:endParaRPr lang="zh-CN" altLang="en-US" sz="2400" b="1"/>
                    </a:p>
                  </a:txBody>
                  <a:tcPr>
                    <a:solidFill>
                      <a:schemeClr val="accent6">
                        <a:lumMod val="20000"/>
                        <a:lumOff val="80000"/>
                      </a:schemeClr>
                    </a:solidFill>
                  </a:tcPr>
                </a:tc>
                <a:tc hMerge="1">
                  <a:tcPr>
                    <a:solidFill>
                      <a:schemeClr val="accent6">
                        <a:lumMod val="20000"/>
                        <a:lumOff val="80000"/>
                      </a:schemeClr>
                    </a:solidFill>
                  </a:tcPr>
                </a:tc>
              </a:tr>
            </a:tbl>
          </a:graphicData>
        </a:graphic>
      </p:graphicFrame>
      <p:sp>
        <p:nvSpPr>
          <p:cNvPr id="21" name="矩形 7"/>
          <p:cNvSpPr>
            <a:spLocks noChangeArrowheads="1"/>
          </p:cNvSpPr>
          <p:nvPr/>
        </p:nvSpPr>
        <p:spPr bwMode="auto">
          <a:xfrm>
            <a:off x="615950" y="4410710"/>
            <a:ext cx="2131695" cy="890905"/>
          </a:xfrm>
          <a:prstGeom prst="rect">
            <a:avLst/>
          </a:prstGeom>
          <a:solidFill>
            <a:schemeClr val="accent1">
              <a:lumMod val="75000"/>
            </a:schemeClr>
          </a:solidFill>
          <a:ln>
            <a:noFill/>
          </a:ln>
        </p:spPr>
        <p:txBody>
          <a:bodyPr wrap="square" anchor="ctr" anchorCtr="0">
            <a:spAutoFit/>
          </a:bodyPr>
          <a:p>
            <a:pPr algn="ctr" defTabSz="609600">
              <a:lnSpc>
                <a:spcPct val="130000"/>
              </a:lnSpc>
            </a:pPr>
            <a:r>
              <a:rPr lang="zh-CN" altLang="en-US" sz="2400" b="1" dirty="0">
                <a:solidFill>
                  <a:srgbClr val="FFFFFF"/>
                </a:solidFill>
                <a:ea typeface="微软雅黑" panose="020B0503020204020204" pitchFamily="34" charset="-122"/>
              </a:rPr>
              <a:t>冲突和悬念</a:t>
            </a:r>
            <a:endParaRPr lang="zh-CN" altLang="en-US" sz="2400" b="1" dirty="0">
              <a:solidFill>
                <a:srgbClr val="FFFFFF"/>
              </a:solidFill>
              <a:ea typeface="微软雅黑" panose="020B0503020204020204" pitchFamily="34" charset="-122"/>
            </a:endParaRPr>
          </a:p>
          <a:p>
            <a:pPr algn="ctr" defTabSz="609600">
              <a:lnSpc>
                <a:spcPct val="130000"/>
              </a:lnSpc>
            </a:pP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conflict</a:t>
            </a:r>
            <a:r>
              <a:rPr lang="en-US" altLang="zh-CN" sz="1600" b="1" dirty="0">
                <a:solidFill>
                  <a:srgbClr val="FFFFFF"/>
                </a:solidFill>
                <a:ea typeface="微软雅黑" panose="020B0503020204020204" pitchFamily="34" charset="-122"/>
              </a:rPr>
              <a:t> and suspense </a:t>
            </a:r>
            <a:endParaRPr lang="en-US" altLang="zh-CN" sz="1600" b="1" dirty="0">
              <a:solidFill>
                <a:srgbClr val="FFFFFF"/>
              </a:solidFill>
              <a:ea typeface="微软雅黑" panose="020B0503020204020204" pitchFamily="34" charset="-122"/>
            </a:endParaRPr>
          </a:p>
        </p:txBody>
      </p:sp>
      <p:sp>
        <p:nvSpPr>
          <p:cNvPr id="6" name="矩形 7"/>
          <p:cNvSpPr>
            <a:spLocks noChangeArrowheads="1"/>
          </p:cNvSpPr>
          <p:nvPr/>
        </p:nvSpPr>
        <p:spPr bwMode="auto">
          <a:xfrm>
            <a:off x="9959975" y="2058035"/>
            <a:ext cx="188658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8" name="矩形 7"/>
          <p:cNvSpPr>
            <a:spLocks noChangeArrowheads="1"/>
          </p:cNvSpPr>
          <p:nvPr/>
        </p:nvSpPr>
        <p:spPr bwMode="auto">
          <a:xfrm>
            <a:off x="2983230" y="2845435"/>
            <a:ext cx="641604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9" name="矩形 7"/>
          <p:cNvSpPr>
            <a:spLocks noChangeArrowheads="1"/>
          </p:cNvSpPr>
          <p:nvPr/>
        </p:nvSpPr>
        <p:spPr bwMode="auto">
          <a:xfrm>
            <a:off x="288290" y="2328545"/>
            <a:ext cx="251333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0" name="矩形 7"/>
          <p:cNvSpPr>
            <a:spLocks noChangeArrowheads="1"/>
          </p:cNvSpPr>
          <p:nvPr/>
        </p:nvSpPr>
        <p:spPr bwMode="auto">
          <a:xfrm>
            <a:off x="2479040" y="2058035"/>
            <a:ext cx="565340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1" name="矩形 7"/>
          <p:cNvSpPr>
            <a:spLocks noChangeArrowheads="1"/>
          </p:cNvSpPr>
          <p:nvPr/>
        </p:nvSpPr>
        <p:spPr bwMode="auto">
          <a:xfrm>
            <a:off x="2983230" y="3119120"/>
            <a:ext cx="5379720"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2" name="矩形 7"/>
          <p:cNvSpPr>
            <a:spLocks noChangeArrowheads="1"/>
          </p:cNvSpPr>
          <p:nvPr/>
        </p:nvSpPr>
        <p:spPr bwMode="auto">
          <a:xfrm>
            <a:off x="288290" y="1513205"/>
            <a:ext cx="2012315"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3" name="矩形 7"/>
          <p:cNvSpPr>
            <a:spLocks noChangeArrowheads="1"/>
          </p:cNvSpPr>
          <p:nvPr/>
        </p:nvSpPr>
        <p:spPr bwMode="auto">
          <a:xfrm>
            <a:off x="9912350" y="1242695"/>
            <a:ext cx="1794510"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4" name="文本框 13"/>
          <p:cNvSpPr txBox="1"/>
          <p:nvPr/>
        </p:nvSpPr>
        <p:spPr>
          <a:xfrm>
            <a:off x="71755" y="90805"/>
            <a:ext cx="9926320" cy="521970"/>
          </a:xfrm>
          <a:prstGeom prst="rect">
            <a:avLst/>
          </a:prstGeom>
          <a:noFill/>
        </p:spPr>
        <p:txBody>
          <a:bodyPr wrap="none" rtlCol="0" anchor="t">
            <a:spAutoFit/>
          </a:bodyPr>
          <a:lstStyle/>
          <a:p>
            <a:pPr algn="l"/>
            <a:r>
              <a:rPr lang="zh-CN" altLang="en-US" sz="24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善渲染矛盾，会解决矛盾</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冲突-危机-解决模式</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推动全文情节逻辑发展</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贯穿始终</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15" name="矩形 7"/>
          <p:cNvSpPr>
            <a:spLocks noChangeArrowheads="1"/>
          </p:cNvSpPr>
          <p:nvPr/>
        </p:nvSpPr>
        <p:spPr bwMode="auto">
          <a:xfrm>
            <a:off x="5524500" y="972185"/>
            <a:ext cx="6274435"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8" name="矩形 7"/>
          <p:cNvSpPr>
            <a:spLocks noChangeArrowheads="1"/>
          </p:cNvSpPr>
          <p:nvPr/>
        </p:nvSpPr>
        <p:spPr bwMode="auto">
          <a:xfrm>
            <a:off x="935990" y="1242695"/>
            <a:ext cx="3165475"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cxnSp>
        <p:nvCxnSpPr>
          <p:cNvPr id="20" name="直接箭头连接符 19"/>
          <p:cNvCxnSpPr>
            <a:endCxn id="18" idx="3"/>
          </p:cNvCxnSpPr>
          <p:nvPr/>
        </p:nvCxnSpPr>
        <p:spPr>
          <a:xfrm flipH="1">
            <a:off x="4101465" y="1152525"/>
            <a:ext cx="1423035" cy="2254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矩形 7"/>
          <p:cNvSpPr>
            <a:spLocks noChangeArrowheads="1"/>
          </p:cNvSpPr>
          <p:nvPr/>
        </p:nvSpPr>
        <p:spPr bwMode="auto">
          <a:xfrm>
            <a:off x="615950" y="2599055"/>
            <a:ext cx="118681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7" name="文本框 6"/>
          <p:cNvSpPr txBox="1"/>
          <p:nvPr/>
        </p:nvSpPr>
        <p:spPr>
          <a:xfrm>
            <a:off x="3183255" y="4919980"/>
            <a:ext cx="8763000" cy="1681480"/>
          </a:xfrm>
          <a:prstGeom prst="rect">
            <a:avLst/>
          </a:prstGeom>
          <a:noFill/>
        </p:spPr>
        <p:txBody>
          <a:bodyPr wrap="square" rtlCol="0" anchor="t">
            <a:spAutoFit/>
          </a:bodyPr>
          <a:p>
            <a:pPr algn="l" fontAlgn="base">
              <a:lnSpc>
                <a:spcPts val="2480"/>
              </a:lnSpc>
              <a:buFont typeface="Arial" panose="020B0604020202020204" pitchFamily="34" charset="0"/>
            </a:pPr>
            <a:r>
              <a:rPr lang="zh-CN" altLang="en-US" sz="2400" b="1">
                <a:solidFill>
                  <a:schemeClr val="dk1"/>
                </a:solidFill>
                <a:sym typeface="+mn-ea"/>
              </a:rPr>
              <a:t>Seeing their crestfallen faces,  he knew what they were up to</a:t>
            </a:r>
            <a:r>
              <a:rPr lang="en-US" altLang="zh-CN" sz="2400" b="1">
                <a:solidFill>
                  <a:schemeClr val="dk1"/>
                </a:solidFill>
                <a:sym typeface="+mn-ea"/>
              </a:rPr>
              <a:t> and</a:t>
            </a:r>
            <a:r>
              <a:rPr lang="zh-CN" altLang="en-US" sz="2400" b="1">
                <a:solidFill>
                  <a:schemeClr val="dk1"/>
                </a:solidFill>
                <a:sym typeface="+mn-ea"/>
              </a:rPr>
              <a:t> told them to </a:t>
            </a:r>
            <a:r>
              <a:rPr lang="zh-CN" altLang="en-US" sz="2400" b="1">
                <a:solidFill>
                  <a:srgbClr val="FF0000"/>
                </a:solidFill>
                <a:sym typeface="+mn-ea"/>
              </a:rPr>
              <a:t>clean up the kitchen</a:t>
            </a:r>
            <a:r>
              <a:rPr lang="zh-CN" altLang="en-US" sz="2400" b="1">
                <a:solidFill>
                  <a:schemeClr val="dk1"/>
                </a:solidFill>
                <a:sym typeface="+mn-ea"/>
              </a:rPr>
              <a:t> while </a:t>
            </a:r>
            <a:r>
              <a:rPr lang="zh-CN" altLang="en-US" sz="2400" b="1">
                <a:solidFill>
                  <a:srgbClr val="7030A0"/>
                </a:solidFill>
                <a:sym typeface="+mn-ea"/>
              </a:rPr>
              <a:t>he helped them make breakfast for Mother</a:t>
            </a:r>
            <a:r>
              <a:rPr lang="zh-CN" altLang="en-US" sz="2400" b="1">
                <a:solidFill>
                  <a:schemeClr val="dk1"/>
                </a:solidFill>
                <a:sym typeface="+mn-ea"/>
              </a:rPr>
              <a:t>. The twins cheered up and did as told. Within an hour, </a:t>
            </a:r>
            <a:r>
              <a:rPr lang="zh-CN" altLang="en-US" sz="2400" b="1">
                <a:solidFill>
                  <a:srgbClr val="FF0000"/>
                </a:solidFill>
                <a:sym typeface="+mn-ea"/>
              </a:rPr>
              <a:t>the kitchen was cleaned</a:t>
            </a:r>
            <a:r>
              <a:rPr lang="zh-CN" altLang="en-US" sz="2400" b="1">
                <a:solidFill>
                  <a:schemeClr val="dk1"/>
                </a:solidFill>
                <a:sym typeface="+mn-ea"/>
              </a:rPr>
              <a:t>, and Father had </a:t>
            </a:r>
            <a:r>
              <a:rPr lang="zh-CN" altLang="en-US" sz="2400" b="1">
                <a:solidFill>
                  <a:srgbClr val="7030A0"/>
                </a:solidFill>
                <a:sym typeface="+mn-ea"/>
              </a:rPr>
              <a:t>made some egg sandwiches and cooked some oat porridge</a:t>
            </a:r>
            <a:r>
              <a:rPr lang="zh-CN" altLang="en-US" sz="2400" b="1">
                <a:solidFill>
                  <a:schemeClr val="dk1"/>
                </a:solidFill>
                <a:sym typeface="+mn-ea"/>
              </a:rPr>
              <a:t>. </a:t>
            </a: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2861310"/>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en-US" altLang="zh-CN" b="1">
                <a:solidFill>
                  <a:schemeClr val="bg1">
                    <a:lumMod val="65000"/>
                  </a:schemeClr>
                </a:solidFill>
                <a:latin typeface="Times New Roman" panose="02020603050405020304" charset="0"/>
                <a:cs typeface="Times New Roman" panose="02020603050405020304" charset="0"/>
              </a:rPr>
              <a:t>...</a:t>
            </a:r>
            <a:r>
              <a:rPr lang="zh-CN" altLang="en-US" b="1">
                <a:latin typeface="Times New Roman" panose="02020603050405020304" charset="0"/>
                <a:cs typeface="Times New Roman" panose="02020603050405020304" charset="0"/>
              </a:rPr>
              <a:t>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solidFill>
                  <a:schemeClr val="bg1">
                    <a:lumMod val="65000"/>
                  </a:schemeClr>
                </a:solidFill>
                <a:latin typeface="Times New Roman" panose="02020603050405020304" charset="0"/>
                <a:cs typeface="Times New Roman" panose="02020603050405020304" charset="0"/>
              </a:rPr>
              <a:t>...</a:t>
            </a:r>
            <a:r>
              <a:rPr lang="zh-CN" altLang="en-US" b="1">
                <a:latin typeface="Times New Roman" panose="02020603050405020304" charset="0"/>
                <a:cs typeface="Times New Roman" panose="02020603050405020304" charset="0"/>
              </a:rPr>
              <a:t>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a:t>
            </a:r>
            <a:r>
              <a:rPr lang="zh-CN" altLang="en-US" b="1">
                <a:solidFill>
                  <a:srgbClr val="7030A0"/>
                </a:solidFill>
                <a:latin typeface="Times New Roman" panose="02020603050405020304" charset="0"/>
                <a:cs typeface="Times New Roman" panose="02020603050405020304" charset="0"/>
              </a:rPr>
              <a:t> the porridge</a:t>
            </a:r>
            <a:r>
              <a:rPr lang="zh-CN" altLang="en-US" b="1">
                <a:latin typeface="Times New Roman" panose="02020603050405020304" charset="0"/>
                <a:cs typeface="Times New Roman" panose="02020603050405020304" charset="0"/>
              </a:rPr>
              <a:t> boiled over and put out the fire. Jenna panicked. Thankfully, Jeff stayed calm and turned off the gas quickly. But the stove was </a:t>
            </a:r>
            <a:r>
              <a:rPr lang="zh-CN" altLang="en-US" b="1">
                <a:solidFill>
                  <a:srgbClr val="FF0000"/>
                </a:solidFill>
                <a:latin typeface="Times New Roman" panose="02020603050405020304" charset="0"/>
                <a:cs typeface="Times New Roman" panose="02020603050405020304" charset="0"/>
              </a:rPr>
              <a:t>a mess now.</a:t>
            </a:r>
            <a:r>
              <a:rPr lang="zh-CN" altLang="en-US" b="1">
                <a:latin typeface="Times New Roman" panose="02020603050405020304" charset="0"/>
                <a:cs typeface="Times New Roman" panose="02020603050405020304" charset="0"/>
              </a:rPr>
              <a:t> Jenna told Jeff to clean it up so they could continue to cook the rest of the porridge. But Jeff's hand touched the hot burner and he gave a cry of pain. Jenna made him put his hand in cold water. Then she caught the smell of burning. Oh dear! </a:t>
            </a:r>
            <a:r>
              <a:rPr lang="zh-CN" altLang="en-US" b="1">
                <a:solidFill>
                  <a:srgbClr val="7030A0"/>
                </a:solidFill>
                <a:latin typeface="Times New Roman" panose="02020603050405020304" charset="0"/>
                <a:cs typeface="Times New Roman" panose="02020603050405020304" charset="0"/>
              </a:rPr>
              <a:t>The piece of bread</a:t>
            </a:r>
            <a:r>
              <a:rPr lang="zh-CN" altLang="en-US" b="1">
                <a:latin typeface="Times New Roman" panose="02020603050405020304" charset="0"/>
                <a:cs typeface="Times New Roman" panose="02020603050405020304" charset="0"/>
              </a:rPr>
              <a:t> in the pan had turned black as well.</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graphicFrame>
        <p:nvGraphicFramePr>
          <p:cNvPr id="3" name="表格 2"/>
          <p:cNvGraphicFramePr/>
          <p:nvPr>
            <p:custDataLst>
              <p:tags r:id="rId1"/>
            </p:custDataLst>
          </p:nvPr>
        </p:nvGraphicFramePr>
        <p:xfrm>
          <a:off x="318135" y="3533775"/>
          <a:ext cx="11657965" cy="3101975"/>
        </p:xfrm>
        <a:graphic>
          <a:graphicData uri="http://schemas.openxmlformats.org/drawingml/2006/table">
            <a:tbl>
              <a:tblPr firstRow="1" bandRow="1">
                <a:tableStyleId>{5C22544A-7EE6-4342-B048-85BDC9FD1C3A}</a:tableStyleId>
              </a:tblPr>
              <a:tblGrid>
                <a:gridCol w="2873375"/>
                <a:gridCol w="8784590"/>
              </a:tblGrid>
              <a:tr h="1708150">
                <a:tc>
                  <a:txBody>
                    <a:bodyPr/>
                    <a:p>
                      <a:pPr>
                        <a:buNone/>
                      </a:pPr>
                      <a:endParaRPr lang="zh-CN" altLang="en-US"/>
                    </a:p>
                  </a:txBody>
                  <a:tcPr>
                    <a:solidFill>
                      <a:schemeClr val="accent6">
                        <a:lumMod val="20000"/>
                        <a:lumOff val="80000"/>
                      </a:schemeClr>
                    </a:solidFill>
                  </a:tcPr>
                </a:tc>
                <a:tc>
                  <a:txBody>
                    <a:bodyPr/>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txBody>
                  <a:tcPr>
                    <a:solidFill>
                      <a:schemeClr val="accent6">
                        <a:lumMod val="20000"/>
                        <a:lumOff val="80000"/>
                      </a:schemeClr>
                    </a:solidFill>
                  </a:tcPr>
                </a:tc>
              </a:tr>
            </a:tbl>
          </a:graphicData>
        </a:graphic>
      </p:graphicFrame>
      <p:sp>
        <p:nvSpPr>
          <p:cNvPr id="21" name="矩形 7"/>
          <p:cNvSpPr>
            <a:spLocks noChangeArrowheads="1"/>
          </p:cNvSpPr>
          <p:nvPr/>
        </p:nvSpPr>
        <p:spPr bwMode="auto">
          <a:xfrm>
            <a:off x="615950" y="4410710"/>
            <a:ext cx="2131695" cy="890905"/>
          </a:xfrm>
          <a:prstGeom prst="rect">
            <a:avLst/>
          </a:prstGeom>
          <a:solidFill>
            <a:schemeClr val="accent1">
              <a:lumMod val="75000"/>
            </a:schemeClr>
          </a:solidFill>
          <a:ln>
            <a:noFill/>
          </a:ln>
        </p:spPr>
        <p:txBody>
          <a:bodyPr wrap="square" anchor="ctr" anchorCtr="0">
            <a:spAutoFit/>
          </a:bodyPr>
          <a:p>
            <a:pPr algn="ctr" defTabSz="609600">
              <a:lnSpc>
                <a:spcPct val="130000"/>
              </a:lnSpc>
            </a:pPr>
            <a:r>
              <a:rPr lang="zh-CN" altLang="en-US" sz="2400" b="1" dirty="0">
                <a:solidFill>
                  <a:srgbClr val="FFFFFF"/>
                </a:solidFill>
                <a:ea typeface="微软雅黑" panose="020B0503020204020204" pitchFamily="34" charset="-122"/>
              </a:rPr>
              <a:t>冲突和悬念</a:t>
            </a:r>
            <a:endParaRPr lang="zh-CN" altLang="en-US" sz="2400" b="1" dirty="0">
              <a:solidFill>
                <a:srgbClr val="FFFFFF"/>
              </a:solidFill>
              <a:ea typeface="微软雅黑" panose="020B0503020204020204" pitchFamily="34" charset="-122"/>
            </a:endParaRPr>
          </a:p>
          <a:p>
            <a:pPr algn="ctr" defTabSz="609600">
              <a:lnSpc>
                <a:spcPct val="130000"/>
              </a:lnSpc>
            </a:pP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conflict</a:t>
            </a:r>
            <a:r>
              <a:rPr lang="en-US" altLang="zh-CN" sz="1600" b="1" dirty="0">
                <a:solidFill>
                  <a:srgbClr val="FFFFFF"/>
                </a:solidFill>
                <a:ea typeface="微软雅黑" panose="020B0503020204020204" pitchFamily="34" charset="-122"/>
              </a:rPr>
              <a:t> and suspense </a:t>
            </a:r>
            <a:endParaRPr lang="en-US" altLang="zh-CN" sz="1600" b="1" dirty="0">
              <a:solidFill>
                <a:srgbClr val="FFFFFF"/>
              </a:solidFill>
              <a:ea typeface="微软雅黑" panose="020B0503020204020204" pitchFamily="34" charset="-122"/>
            </a:endParaRPr>
          </a:p>
        </p:txBody>
      </p:sp>
      <p:sp>
        <p:nvSpPr>
          <p:cNvPr id="6" name="矩形 7"/>
          <p:cNvSpPr>
            <a:spLocks noChangeArrowheads="1"/>
          </p:cNvSpPr>
          <p:nvPr/>
        </p:nvSpPr>
        <p:spPr bwMode="auto">
          <a:xfrm>
            <a:off x="9959975" y="2058035"/>
            <a:ext cx="188658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8" name="矩形 7"/>
          <p:cNvSpPr>
            <a:spLocks noChangeArrowheads="1"/>
          </p:cNvSpPr>
          <p:nvPr/>
        </p:nvSpPr>
        <p:spPr bwMode="auto">
          <a:xfrm>
            <a:off x="2983230" y="2845435"/>
            <a:ext cx="641604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9" name="矩形 7"/>
          <p:cNvSpPr>
            <a:spLocks noChangeArrowheads="1"/>
          </p:cNvSpPr>
          <p:nvPr/>
        </p:nvSpPr>
        <p:spPr bwMode="auto">
          <a:xfrm>
            <a:off x="288290" y="2328545"/>
            <a:ext cx="251333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0" name="矩形 7"/>
          <p:cNvSpPr>
            <a:spLocks noChangeArrowheads="1"/>
          </p:cNvSpPr>
          <p:nvPr/>
        </p:nvSpPr>
        <p:spPr bwMode="auto">
          <a:xfrm>
            <a:off x="2479040" y="2058035"/>
            <a:ext cx="565340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1" name="矩形 7"/>
          <p:cNvSpPr>
            <a:spLocks noChangeArrowheads="1"/>
          </p:cNvSpPr>
          <p:nvPr/>
        </p:nvSpPr>
        <p:spPr bwMode="auto">
          <a:xfrm>
            <a:off x="2983230" y="3119120"/>
            <a:ext cx="5379720"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2" name="矩形 7"/>
          <p:cNvSpPr>
            <a:spLocks noChangeArrowheads="1"/>
          </p:cNvSpPr>
          <p:nvPr/>
        </p:nvSpPr>
        <p:spPr bwMode="auto">
          <a:xfrm>
            <a:off x="288290" y="1513205"/>
            <a:ext cx="2012315"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3" name="矩形 7"/>
          <p:cNvSpPr>
            <a:spLocks noChangeArrowheads="1"/>
          </p:cNvSpPr>
          <p:nvPr/>
        </p:nvSpPr>
        <p:spPr bwMode="auto">
          <a:xfrm>
            <a:off x="9912350" y="1242695"/>
            <a:ext cx="1794510"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4" name="文本框 13"/>
          <p:cNvSpPr txBox="1"/>
          <p:nvPr/>
        </p:nvSpPr>
        <p:spPr>
          <a:xfrm>
            <a:off x="33655" y="31115"/>
            <a:ext cx="9926320" cy="521970"/>
          </a:xfrm>
          <a:prstGeom prst="rect">
            <a:avLst/>
          </a:prstGeom>
          <a:noFill/>
        </p:spPr>
        <p:txBody>
          <a:bodyPr wrap="none" rtlCol="0" anchor="t">
            <a:spAutoFit/>
          </a:bodyPr>
          <a:lstStyle/>
          <a:p>
            <a:pPr algn="l"/>
            <a:r>
              <a:rPr lang="zh-CN" altLang="en-US" sz="24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善渲染矛盾，会解决矛盾</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冲突-危机-解决模式</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推动全文情节逻辑发展</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贯穿始终</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15" name="矩形 7"/>
          <p:cNvSpPr>
            <a:spLocks noChangeArrowheads="1"/>
          </p:cNvSpPr>
          <p:nvPr/>
        </p:nvSpPr>
        <p:spPr bwMode="auto">
          <a:xfrm>
            <a:off x="5524500" y="972185"/>
            <a:ext cx="6274435"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8" name="矩形 7"/>
          <p:cNvSpPr>
            <a:spLocks noChangeArrowheads="1"/>
          </p:cNvSpPr>
          <p:nvPr/>
        </p:nvSpPr>
        <p:spPr bwMode="auto">
          <a:xfrm>
            <a:off x="935990" y="1242695"/>
            <a:ext cx="3165475"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cxnSp>
        <p:nvCxnSpPr>
          <p:cNvPr id="20" name="直接箭头连接符 19"/>
          <p:cNvCxnSpPr>
            <a:endCxn id="18" idx="3"/>
          </p:cNvCxnSpPr>
          <p:nvPr/>
        </p:nvCxnSpPr>
        <p:spPr>
          <a:xfrm flipH="1">
            <a:off x="4101465" y="1152525"/>
            <a:ext cx="1423035" cy="2254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矩形 7"/>
          <p:cNvSpPr>
            <a:spLocks noChangeArrowheads="1"/>
          </p:cNvSpPr>
          <p:nvPr/>
        </p:nvSpPr>
        <p:spPr bwMode="auto">
          <a:xfrm>
            <a:off x="615950" y="2599055"/>
            <a:ext cx="118681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7" name="文本框 6"/>
          <p:cNvSpPr txBox="1"/>
          <p:nvPr/>
        </p:nvSpPr>
        <p:spPr>
          <a:xfrm>
            <a:off x="3268980" y="3743960"/>
            <a:ext cx="8577580" cy="2676525"/>
          </a:xfrm>
          <a:prstGeom prst="rect">
            <a:avLst/>
          </a:prstGeom>
          <a:noFill/>
        </p:spPr>
        <p:txBody>
          <a:bodyPr wrap="square" rtlCol="0" anchor="t">
            <a:spAutoFit/>
          </a:bodyPr>
          <a:p>
            <a:pPr algn="l" fontAlgn="base">
              <a:buFont typeface="Arial" panose="020B0604020202020204" pitchFamily="34" charset="0"/>
            </a:pPr>
            <a:r>
              <a:rPr sz="2400" b="1">
                <a:sym typeface="+mn-ea"/>
              </a:rPr>
              <a:t>Looking at the </a:t>
            </a:r>
            <a:r>
              <a:rPr sz="2400" b="1">
                <a:solidFill>
                  <a:srgbClr val="C00000"/>
                </a:solidFill>
                <a:sym typeface="+mn-ea"/>
              </a:rPr>
              <a:t>mess</a:t>
            </a:r>
            <a:r>
              <a:rPr sz="2400" b="1">
                <a:sym typeface="+mn-ea"/>
              </a:rPr>
              <a:t> the twins had made of the kitchen,</a:t>
            </a:r>
            <a:r>
              <a:rPr lang="en-US" sz="2400" b="1">
                <a:sym typeface="+mn-ea"/>
              </a:rPr>
              <a:t> </a:t>
            </a:r>
            <a:r>
              <a:rPr sz="2400" b="1">
                <a:sym typeface="+mn-ea"/>
              </a:rPr>
              <a:t>father was a bit </a:t>
            </a:r>
            <a:r>
              <a:rPr sz="2400" b="1">
                <a:solidFill>
                  <a:srgbClr val="00B0F0"/>
                </a:solidFill>
                <a:sym typeface="+mn-ea"/>
              </a:rPr>
              <a:t>annoyed</a:t>
            </a:r>
            <a:r>
              <a:rPr sz="2400" b="1">
                <a:sym typeface="+mn-ea"/>
              </a:rPr>
              <a:t>. However,</a:t>
            </a:r>
            <a:r>
              <a:rPr lang="en-US" sz="2400" b="1">
                <a:sym typeface="+mn-ea"/>
              </a:rPr>
              <a:t> </a:t>
            </a:r>
            <a:r>
              <a:rPr sz="2400" b="1">
                <a:sym typeface="+mn-ea"/>
              </a:rPr>
              <a:t>when he learned what all was about, his </a:t>
            </a:r>
            <a:r>
              <a:rPr sz="2400" b="1">
                <a:solidFill>
                  <a:srgbClr val="00B0F0"/>
                </a:solidFill>
                <a:sym typeface="+mn-ea"/>
              </a:rPr>
              <a:t>annoyance gave way to relief and delight</a:t>
            </a:r>
            <a:r>
              <a:rPr sz="2400" b="1">
                <a:sym typeface="+mn-ea"/>
              </a:rPr>
              <a:t>. Immediately, he j</a:t>
            </a:r>
            <a:r>
              <a:rPr sz="2400" b="1">
                <a:solidFill>
                  <a:srgbClr val="7030A0"/>
                </a:solidFill>
                <a:sym typeface="+mn-ea"/>
              </a:rPr>
              <a:t>oined the kids </a:t>
            </a:r>
            <a:r>
              <a:rPr lang="en-US" sz="2400" b="1">
                <a:solidFill>
                  <a:srgbClr val="7030A0"/>
                </a:solidFill>
                <a:sym typeface="+mn-ea"/>
              </a:rPr>
              <a:t>in preparing</a:t>
            </a:r>
            <a:r>
              <a:rPr sz="2400" b="1">
                <a:solidFill>
                  <a:srgbClr val="7030A0"/>
                </a:solidFill>
                <a:sym typeface="+mn-ea"/>
              </a:rPr>
              <a:t> the surprise</a:t>
            </a:r>
            <a:r>
              <a:rPr sz="2400" b="1">
                <a:sym typeface="+mn-ea"/>
              </a:rPr>
              <a:t>.</a:t>
            </a:r>
            <a:r>
              <a:rPr lang="en-US" sz="2400" b="1">
                <a:sym typeface="+mn-ea"/>
              </a:rPr>
              <a:t> </a:t>
            </a:r>
            <a:r>
              <a:rPr sz="2400" b="1">
                <a:sym typeface="+mn-ea"/>
              </a:rPr>
              <a:t>The twins </a:t>
            </a:r>
            <a:r>
              <a:rPr sz="2400" b="1">
                <a:solidFill>
                  <a:srgbClr val="7030A0"/>
                </a:solidFill>
                <a:sym typeface="+mn-ea"/>
              </a:rPr>
              <a:t>cleaned up the kitchen and the porridge and French toast were </a:t>
            </a:r>
            <a:r>
              <a:rPr lang="en-US" sz="2400" b="1">
                <a:solidFill>
                  <a:srgbClr val="7030A0"/>
                </a:solidFill>
                <a:sym typeface="+mn-ea"/>
              </a:rPr>
              <a:t>elaborated smoothly</a:t>
            </a:r>
            <a:r>
              <a:rPr sz="2400" b="1">
                <a:sym typeface="+mn-ea"/>
              </a:rPr>
              <a:t>, the kitchen filled with </a:t>
            </a:r>
            <a:r>
              <a:rPr sz="2400" b="1">
                <a:solidFill>
                  <a:srgbClr val="7030A0"/>
                </a:solidFill>
                <a:sym typeface="+mn-ea"/>
              </a:rPr>
              <a:t>the scent of breakfast and sweetness of a family</a:t>
            </a:r>
            <a:r>
              <a:rPr sz="2400" b="1">
                <a:sym typeface="+mn-ea"/>
              </a:rPr>
              <a:t>.</a:t>
            </a: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2861310"/>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en-US" altLang="zh-CN" b="1">
                <a:solidFill>
                  <a:schemeClr val="bg1">
                    <a:lumMod val="65000"/>
                  </a:schemeClr>
                </a:solidFill>
                <a:latin typeface="Times New Roman" panose="02020603050405020304" charset="0"/>
                <a:cs typeface="Times New Roman" panose="02020603050405020304" charset="0"/>
              </a:rPr>
              <a:t>...</a:t>
            </a:r>
            <a:r>
              <a:rPr lang="zh-CN" altLang="en-US" b="1">
                <a:latin typeface="Times New Roman" panose="02020603050405020304" charset="0"/>
                <a:cs typeface="Times New Roman" panose="02020603050405020304" charset="0"/>
              </a:rPr>
              <a:t>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solidFill>
                  <a:schemeClr val="bg1">
                    <a:lumMod val="65000"/>
                  </a:schemeClr>
                </a:solidFill>
                <a:latin typeface="Times New Roman" panose="02020603050405020304" charset="0"/>
                <a:cs typeface="Times New Roman" panose="02020603050405020304" charset="0"/>
              </a:rPr>
              <a:t>...</a:t>
            </a:r>
            <a:r>
              <a:rPr lang="zh-CN" altLang="en-US" b="1">
                <a:latin typeface="Times New Roman" panose="02020603050405020304" charset="0"/>
                <a:cs typeface="Times New Roman" panose="02020603050405020304" charset="0"/>
              </a:rPr>
              <a:t>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a:t>
            </a:r>
            <a:r>
              <a:rPr lang="zh-CN" altLang="en-US" b="1">
                <a:solidFill>
                  <a:srgbClr val="7030A0"/>
                </a:solidFill>
                <a:latin typeface="Times New Roman" panose="02020603050405020304" charset="0"/>
                <a:cs typeface="Times New Roman" panose="02020603050405020304" charset="0"/>
              </a:rPr>
              <a:t> the porridge</a:t>
            </a:r>
            <a:r>
              <a:rPr lang="zh-CN" altLang="en-US" b="1">
                <a:latin typeface="Times New Roman" panose="02020603050405020304" charset="0"/>
                <a:cs typeface="Times New Roman" panose="02020603050405020304" charset="0"/>
              </a:rPr>
              <a:t> boiled over and put out the fire. Jenna panicked. Thankfully, Jeff stayed calm and turned off the gas quickly. But the stove was </a:t>
            </a:r>
            <a:r>
              <a:rPr lang="zh-CN" altLang="en-US" b="1">
                <a:solidFill>
                  <a:srgbClr val="FF0000"/>
                </a:solidFill>
                <a:latin typeface="Times New Roman" panose="02020603050405020304" charset="0"/>
                <a:cs typeface="Times New Roman" panose="02020603050405020304" charset="0"/>
              </a:rPr>
              <a:t>a mess now.</a:t>
            </a:r>
            <a:r>
              <a:rPr lang="zh-CN" altLang="en-US" b="1">
                <a:latin typeface="Times New Roman" panose="02020603050405020304" charset="0"/>
                <a:cs typeface="Times New Roman" panose="02020603050405020304" charset="0"/>
              </a:rPr>
              <a:t> Jenna told Jeff to clean it up so they could continue to cook the rest of the porridge. But Jeff's hand touched the hot burner and he gave a cry of pain. Jenna made him put his hand in cold water. Then she caught the smell of burning. Oh dear! </a:t>
            </a:r>
            <a:r>
              <a:rPr lang="zh-CN" altLang="en-US" b="1">
                <a:solidFill>
                  <a:srgbClr val="7030A0"/>
                </a:solidFill>
                <a:latin typeface="Times New Roman" panose="02020603050405020304" charset="0"/>
                <a:cs typeface="Times New Roman" panose="02020603050405020304" charset="0"/>
              </a:rPr>
              <a:t>The piece of bread</a:t>
            </a:r>
            <a:r>
              <a:rPr lang="zh-CN" altLang="en-US" b="1">
                <a:latin typeface="Times New Roman" panose="02020603050405020304" charset="0"/>
                <a:cs typeface="Times New Roman" panose="02020603050405020304" charset="0"/>
              </a:rPr>
              <a:t> in the pan had turned black as well.</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graphicFrame>
        <p:nvGraphicFramePr>
          <p:cNvPr id="3" name="表格 2"/>
          <p:cNvGraphicFramePr/>
          <p:nvPr>
            <p:custDataLst>
              <p:tags r:id="rId1"/>
            </p:custDataLst>
          </p:nvPr>
        </p:nvGraphicFramePr>
        <p:xfrm>
          <a:off x="318135" y="3533775"/>
          <a:ext cx="11657965" cy="3101975"/>
        </p:xfrm>
        <a:graphic>
          <a:graphicData uri="http://schemas.openxmlformats.org/drawingml/2006/table">
            <a:tbl>
              <a:tblPr firstRow="1" bandRow="1">
                <a:tableStyleId>{5C22544A-7EE6-4342-B048-85BDC9FD1C3A}</a:tableStyleId>
              </a:tblPr>
              <a:tblGrid>
                <a:gridCol w="2476500"/>
                <a:gridCol w="9181465"/>
              </a:tblGrid>
              <a:tr h="1708150">
                <a:tc>
                  <a:txBody>
                    <a:bodyPr/>
                    <a:p>
                      <a:pPr>
                        <a:buNone/>
                      </a:pPr>
                      <a:endParaRPr lang="zh-CN" altLang="en-US"/>
                    </a:p>
                  </a:txBody>
                  <a:tcPr>
                    <a:solidFill>
                      <a:schemeClr val="accent6">
                        <a:lumMod val="20000"/>
                        <a:lumOff val="80000"/>
                      </a:schemeClr>
                    </a:solidFill>
                  </a:tcPr>
                </a:tc>
                <a:tc>
                  <a:txBody>
                    <a:bodyPr/>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p>
                      <a:pPr>
                        <a:buNone/>
                      </a:pPr>
                      <a:endParaRPr sz="2400" b="1">
                        <a:solidFill>
                          <a:schemeClr val="tx1"/>
                        </a:solidFill>
                      </a:endParaRPr>
                    </a:p>
                  </a:txBody>
                  <a:tcPr>
                    <a:solidFill>
                      <a:schemeClr val="accent6">
                        <a:lumMod val="20000"/>
                        <a:lumOff val="80000"/>
                      </a:schemeClr>
                    </a:solidFill>
                  </a:tcPr>
                </a:tc>
              </a:tr>
            </a:tbl>
          </a:graphicData>
        </a:graphic>
      </p:graphicFrame>
      <p:sp>
        <p:nvSpPr>
          <p:cNvPr id="21" name="矩形 7"/>
          <p:cNvSpPr>
            <a:spLocks noChangeArrowheads="1"/>
          </p:cNvSpPr>
          <p:nvPr/>
        </p:nvSpPr>
        <p:spPr bwMode="auto">
          <a:xfrm>
            <a:off x="479425" y="4374515"/>
            <a:ext cx="2131695" cy="890905"/>
          </a:xfrm>
          <a:prstGeom prst="rect">
            <a:avLst/>
          </a:prstGeom>
          <a:solidFill>
            <a:schemeClr val="accent1">
              <a:lumMod val="75000"/>
            </a:schemeClr>
          </a:solidFill>
          <a:ln>
            <a:noFill/>
          </a:ln>
        </p:spPr>
        <p:txBody>
          <a:bodyPr wrap="square" anchor="ctr" anchorCtr="0">
            <a:spAutoFit/>
          </a:bodyPr>
          <a:p>
            <a:pPr algn="ctr" defTabSz="609600">
              <a:lnSpc>
                <a:spcPct val="130000"/>
              </a:lnSpc>
            </a:pPr>
            <a:r>
              <a:rPr lang="zh-CN" altLang="en-US" sz="2400" b="1" dirty="0">
                <a:solidFill>
                  <a:srgbClr val="FFFFFF"/>
                </a:solidFill>
                <a:ea typeface="微软雅黑" panose="020B0503020204020204" pitchFamily="34" charset="-122"/>
              </a:rPr>
              <a:t>冲突和悬念</a:t>
            </a:r>
            <a:endParaRPr lang="zh-CN" altLang="en-US" sz="2400" b="1" dirty="0">
              <a:solidFill>
                <a:srgbClr val="FFFFFF"/>
              </a:solidFill>
              <a:ea typeface="微软雅黑" panose="020B0503020204020204" pitchFamily="34" charset="-122"/>
            </a:endParaRPr>
          </a:p>
          <a:p>
            <a:pPr algn="ctr" defTabSz="609600">
              <a:lnSpc>
                <a:spcPct val="130000"/>
              </a:lnSpc>
            </a:pP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conflict</a:t>
            </a:r>
            <a:r>
              <a:rPr lang="en-US" altLang="zh-CN" sz="1600" b="1" dirty="0">
                <a:solidFill>
                  <a:srgbClr val="FFFFFF"/>
                </a:solidFill>
                <a:ea typeface="微软雅黑" panose="020B0503020204020204" pitchFamily="34" charset="-122"/>
              </a:rPr>
              <a:t> and suspense </a:t>
            </a:r>
            <a:endParaRPr lang="en-US" altLang="zh-CN" sz="1600" b="1" dirty="0">
              <a:solidFill>
                <a:srgbClr val="FFFFFF"/>
              </a:solidFill>
              <a:ea typeface="微软雅黑" panose="020B0503020204020204" pitchFamily="34" charset="-122"/>
            </a:endParaRPr>
          </a:p>
        </p:txBody>
      </p:sp>
      <p:sp>
        <p:nvSpPr>
          <p:cNvPr id="6" name="矩形 7"/>
          <p:cNvSpPr>
            <a:spLocks noChangeArrowheads="1"/>
          </p:cNvSpPr>
          <p:nvPr/>
        </p:nvSpPr>
        <p:spPr bwMode="auto">
          <a:xfrm>
            <a:off x="9959975" y="2058035"/>
            <a:ext cx="188658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8" name="矩形 7"/>
          <p:cNvSpPr>
            <a:spLocks noChangeArrowheads="1"/>
          </p:cNvSpPr>
          <p:nvPr/>
        </p:nvSpPr>
        <p:spPr bwMode="auto">
          <a:xfrm>
            <a:off x="2983230" y="2845435"/>
            <a:ext cx="641604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9" name="矩形 7"/>
          <p:cNvSpPr>
            <a:spLocks noChangeArrowheads="1"/>
          </p:cNvSpPr>
          <p:nvPr/>
        </p:nvSpPr>
        <p:spPr bwMode="auto">
          <a:xfrm>
            <a:off x="288290" y="2328545"/>
            <a:ext cx="2513330"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0" name="矩形 7"/>
          <p:cNvSpPr>
            <a:spLocks noChangeArrowheads="1"/>
          </p:cNvSpPr>
          <p:nvPr/>
        </p:nvSpPr>
        <p:spPr bwMode="auto">
          <a:xfrm>
            <a:off x="2479040" y="2058035"/>
            <a:ext cx="565340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1" name="矩形 7"/>
          <p:cNvSpPr>
            <a:spLocks noChangeArrowheads="1"/>
          </p:cNvSpPr>
          <p:nvPr/>
        </p:nvSpPr>
        <p:spPr bwMode="auto">
          <a:xfrm>
            <a:off x="2983230" y="3119120"/>
            <a:ext cx="5379720"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2" name="矩形 7"/>
          <p:cNvSpPr>
            <a:spLocks noChangeArrowheads="1"/>
          </p:cNvSpPr>
          <p:nvPr/>
        </p:nvSpPr>
        <p:spPr bwMode="auto">
          <a:xfrm>
            <a:off x="288290" y="1513205"/>
            <a:ext cx="2012315"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3" name="矩形 7"/>
          <p:cNvSpPr>
            <a:spLocks noChangeArrowheads="1"/>
          </p:cNvSpPr>
          <p:nvPr/>
        </p:nvSpPr>
        <p:spPr bwMode="auto">
          <a:xfrm>
            <a:off x="9912350" y="1242695"/>
            <a:ext cx="1794510" cy="270510"/>
          </a:xfrm>
          <a:prstGeom prst="rect">
            <a:avLst/>
          </a:prstGeom>
          <a:solidFill>
            <a:schemeClr val="accent1">
              <a:lumMod val="75000"/>
              <a:alpha val="19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4" name="文本框 13"/>
          <p:cNvSpPr txBox="1"/>
          <p:nvPr/>
        </p:nvSpPr>
        <p:spPr>
          <a:xfrm>
            <a:off x="33655" y="31115"/>
            <a:ext cx="9926320" cy="521970"/>
          </a:xfrm>
          <a:prstGeom prst="rect">
            <a:avLst/>
          </a:prstGeom>
          <a:noFill/>
        </p:spPr>
        <p:txBody>
          <a:bodyPr wrap="none" rtlCol="0" anchor="t">
            <a:spAutoFit/>
          </a:bodyPr>
          <a:lstStyle/>
          <a:p>
            <a:pPr algn="l"/>
            <a:r>
              <a:rPr lang="zh-CN" altLang="en-US" sz="24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善渲染矛盾，会解决矛盾</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冲突-危机-解决模式</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推动全文情节逻辑发展</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贯穿始终</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15" name="矩形 7"/>
          <p:cNvSpPr>
            <a:spLocks noChangeArrowheads="1"/>
          </p:cNvSpPr>
          <p:nvPr/>
        </p:nvSpPr>
        <p:spPr bwMode="auto">
          <a:xfrm>
            <a:off x="5524500" y="972185"/>
            <a:ext cx="6274435"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8" name="矩形 7"/>
          <p:cNvSpPr>
            <a:spLocks noChangeArrowheads="1"/>
          </p:cNvSpPr>
          <p:nvPr/>
        </p:nvSpPr>
        <p:spPr bwMode="auto">
          <a:xfrm>
            <a:off x="935990" y="1242695"/>
            <a:ext cx="3165475" cy="270510"/>
          </a:xfrm>
          <a:prstGeom prst="rect">
            <a:avLst/>
          </a:prstGeom>
          <a:solidFill>
            <a:schemeClr val="accent1">
              <a:lumMod val="75000"/>
              <a:alpha val="6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cxnSp>
        <p:nvCxnSpPr>
          <p:cNvPr id="20" name="直接箭头连接符 19"/>
          <p:cNvCxnSpPr>
            <a:endCxn id="18" idx="3"/>
          </p:cNvCxnSpPr>
          <p:nvPr/>
        </p:nvCxnSpPr>
        <p:spPr>
          <a:xfrm flipH="1">
            <a:off x="4101465" y="1152525"/>
            <a:ext cx="1423035" cy="2254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矩形 7"/>
          <p:cNvSpPr>
            <a:spLocks noChangeArrowheads="1"/>
          </p:cNvSpPr>
          <p:nvPr/>
        </p:nvSpPr>
        <p:spPr bwMode="auto">
          <a:xfrm>
            <a:off x="615950" y="2599055"/>
            <a:ext cx="1186815" cy="270510"/>
          </a:xfrm>
          <a:prstGeom prst="rect">
            <a:avLst/>
          </a:prstGeom>
          <a:solidFill>
            <a:schemeClr val="accent1">
              <a:lumMod val="75000"/>
              <a:alpha val="42000"/>
            </a:schemeClr>
          </a:solidFill>
          <a:ln>
            <a:noFill/>
          </a:ln>
        </p:spPr>
        <p:txBody>
          <a:bodyPr wrap="square" anchor="ctr" anchorCtr="0">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7" name="文本框 6"/>
          <p:cNvSpPr txBox="1"/>
          <p:nvPr/>
        </p:nvSpPr>
        <p:spPr>
          <a:xfrm>
            <a:off x="2867660" y="3752215"/>
            <a:ext cx="9034780" cy="2676525"/>
          </a:xfrm>
          <a:prstGeom prst="rect">
            <a:avLst/>
          </a:prstGeom>
          <a:noFill/>
        </p:spPr>
        <p:txBody>
          <a:bodyPr wrap="square" rtlCol="0" anchor="t">
            <a:spAutoFit/>
          </a:bodyPr>
          <a:p>
            <a:pPr algn="l" fontAlgn="base">
              <a:buFont typeface="Arial" panose="020B0604020202020204" pitchFamily="34" charset="0"/>
            </a:pPr>
            <a:r>
              <a:rPr sz="2400" b="1">
                <a:sym typeface="+mn-ea"/>
              </a:rPr>
              <a:t>"</a:t>
            </a:r>
            <a:r>
              <a:rPr sz="2400" b="1">
                <a:solidFill>
                  <a:srgbClr val="00B0F0"/>
                </a:solidFill>
                <a:sym typeface="+mn-ea"/>
              </a:rPr>
              <a:t> Shush</a:t>
            </a:r>
            <a:r>
              <a:rPr sz="2400" b="1">
                <a:sym typeface="+mn-ea"/>
              </a:rPr>
              <a:t>!"The twins tried to </a:t>
            </a:r>
            <a:r>
              <a:rPr sz="2400" b="1">
                <a:solidFill>
                  <a:srgbClr val="00B0F0"/>
                </a:solidFill>
                <a:sym typeface="+mn-ea"/>
              </a:rPr>
              <a:t>quiet</a:t>
            </a:r>
            <a:r>
              <a:rPr sz="2400" b="1">
                <a:sym typeface="+mn-ea"/>
              </a:rPr>
              <a:t> their father, </a:t>
            </a:r>
            <a:r>
              <a:rPr sz="2400" b="1">
                <a:solidFill>
                  <a:srgbClr val="00B0F0"/>
                </a:solidFill>
                <a:sym typeface="+mn-ea"/>
              </a:rPr>
              <a:t>whispering</a:t>
            </a:r>
            <a:r>
              <a:rPr sz="2400" b="1">
                <a:sym typeface="+mn-ea"/>
              </a:rPr>
              <a:t> “Daddy, today is Mother's Day, and we </a:t>
            </a:r>
            <a:r>
              <a:rPr sz="2400" b="1">
                <a:solidFill>
                  <a:srgbClr val="00B0F0"/>
                </a:solidFill>
                <a:sym typeface="+mn-ea"/>
              </a:rPr>
              <a:t>DO want to give Mom a big surprise</a:t>
            </a:r>
            <a:r>
              <a:rPr sz="2400" b="1">
                <a:sym typeface="+mn-ea"/>
              </a:rPr>
              <a:t>.” </a:t>
            </a:r>
            <a:r>
              <a:rPr sz="2400" b="1">
                <a:solidFill>
                  <a:srgbClr val="00B0F0"/>
                </a:solidFill>
                <a:sym typeface="+mn-ea"/>
              </a:rPr>
              <a:t>Staring into their sincere eyes, his voice softened</a:t>
            </a:r>
            <a:r>
              <a:rPr sz="2400" b="1">
                <a:sym typeface="+mn-ea"/>
              </a:rPr>
              <a:t> “Mmm, dear, </a:t>
            </a:r>
            <a:r>
              <a:rPr sz="2400" b="1">
                <a:solidFill>
                  <a:srgbClr val="C00000"/>
                </a:solidFill>
                <a:sym typeface="+mn-ea"/>
              </a:rPr>
              <a:t>would you mind if I join you</a:t>
            </a:r>
            <a:r>
              <a:rPr sz="2400" b="1">
                <a:sym typeface="+mn-ea"/>
              </a:rPr>
              <a:t>?" Hearing this, the pair was over the moon. Father helped them to </a:t>
            </a:r>
            <a:r>
              <a:rPr sz="2400" b="1">
                <a:solidFill>
                  <a:srgbClr val="C00000"/>
                </a:solidFill>
                <a:sym typeface="+mn-ea"/>
              </a:rPr>
              <a:t>tidy up the kitchen</a:t>
            </a:r>
            <a:r>
              <a:rPr sz="2400" b="1">
                <a:sym typeface="+mn-ea"/>
              </a:rPr>
              <a:t> and stood by their side to </a:t>
            </a:r>
            <a:r>
              <a:rPr sz="2400" b="1">
                <a:solidFill>
                  <a:srgbClr val="C00000"/>
                </a:solidFill>
                <a:sym typeface="+mn-ea"/>
              </a:rPr>
              <a:t>give guidance</a:t>
            </a:r>
            <a:r>
              <a:rPr sz="2400" b="1">
                <a:sym typeface="+mn-ea"/>
              </a:rPr>
              <a:t>. </a:t>
            </a:r>
            <a:r>
              <a:rPr sz="2400" b="1">
                <a:solidFill>
                  <a:srgbClr val="C00000"/>
                </a:solidFill>
                <a:sym typeface="+mn-ea"/>
              </a:rPr>
              <a:t>Everything was going smoothly then</a:t>
            </a:r>
            <a:r>
              <a:rPr sz="2400" b="1">
                <a:sym typeface="+mn-ea"/>
              </a:rPr>
              <a:t>, and </a:t>
            </a:r>
            <a:r>
              <a:rPr sz="2400" b="1">
                <a:solidFill>
                  <a:srgbClr val="C00000"/>
                </a:solidFill>
                <a:sym typeface="+mn-ea"/>
              </a:rPr>
              <a:t>the whole kitchen was filled with happiness soon</a:t>
            </a:r>
            <a:r>
              <a:rPr sz="2400" b="1">
                <a:sym typeface="+mn-ea"/>
              </a:rPr>
              <a:t>.</a:t>
            </a:r>
            <a:endParaRPr sz="2400" b="1">
              <a:sym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68020"/>
            <a:ext cx="11760200" cy="1476375"/>
          </a:xfrm>
          <a:prstGeom prst="rect">
            <a:avLst/>
          </a:prstGeom>
          <a:solidFill>
            <a:schemeClr val="bg1"/>
          </a:solidFill>
        </p:spPr>
        <p:txBody>
          <a:bodyPr wrap="square" rtlCol="0" anchor="t">
            <a:spAutoFit/>
          </a:bodyPr>
          <a:p>
            <a:pPr algn="ctr"/>
            <a:r>
              <a:rPr lang="zh-CN" altLang="en-US" b="1">
                <a:solidFill>
                  <a:srgbClr val="0070C0"/>
                </a:solidFill>
                <a:latin typeface="Times New Roman" panose="02020603050405020304" charset="0"/>
                <a:cs typeface="Times New Roman" panose="02020603050405020304" charset="0"/>
              </a:rPr>
              <a:t>A MOTHER'S DAY</a:t>
            </a:r>
            <a:r>
              <a:rPr lang="zh-CN" altLang="en-US" b="1">
                <a:latin typeface="Times New Roman" panose="02020603050405020304" charset="0"/>
                <a:cs typeface="Times New Roman" panose="02020603050405020304" charset="0"/>
              </a:rPr>
              <a:t> </a:t>
            </a:r>
            <a:r>
              <a:rPr lang="zh-CN" altLang="en-US" b="1">
                <a:solidFill>
                  <a:srgbClr val="7030A0"/>
                </a:solidFill>
                <a:latin typeface="Times New Roman" panose="02020603050405020304" charset="0"/>
                <a:cs typeface="Times New Roman" panose="02020603050405020304" charset="0"/>
              </a:rPr>
              <a:t>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a:t>
            </a:r>
            <a:r>
              <a:rPr lang="zh-CN" altLang="en-US" b="1">
                <a:solidFill>
                  <a:srgbClr val="C00000"/>
                </a:solidFill>
                <a:latin typeface="Times New Roman" panose="02020603050405020304" charset="0"/>
                <a:cs typeface="Times New Roman" panose="02020603050405020304" charset="0"/>
              </a:rPr>
              <a:t>pleased and proud</a:t>
            </a:r>
            <a:r>
              <a:rPr lang="zh-CN" altLang="en-US" b="1">
                <a:latin typeface="Times New Roman" panose="02020603050405020304" charset="0"/>
                <a:cs typeface="Times New Roman" panose="02020603050405020304" charset="0"/>
              </a:rPr>
              <a:t> Mother would be when they brought her breakfast in bed. They planned to make French toast and chicken porridge. They had watched their mother in the kitchen. There was nothing to it. Jenna and Jeff knew exactly what to do.</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9" name="文本框 8"/>
          <p:cNvSpPr txBox="1"/>
          <p:nvPr/>
        </p:nvSpPr>
        <p:spPr>
          <a:xfrm>
            <a:off x="270510" y="0"/>
            <a:ext cx="7397750" cy="521970"/>
          </a:xfrm>
          <a:prstGeom prst="rect">
            <a:avLst/>
          </a:prstGeom>
          <a:noFill/>
        </p:spPr>
        <p:txBody>
          <a:bodyPr wrap="none" rtlCol="0" anchor="t">
            <a:spAutoFit/>
          </a:bodyPr>
          <a:lstStyle/>
          <a:p>
            <a:pPr algn="l"/>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读懂伏笔语言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呼应</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对应情节</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回扣</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主题，</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升华</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思想</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graphicFrame>
        <p:nvGraphicFramePr>
          <p:cNvPr id="8" name="表格 7"/>
          <p:cNvGraphicFramePr/>
          <p:nvPr>
            <p:custDataLst>
              <p:tags r:id="rId1"/>
            </p:custDataLst>
          </p:nvPr>
        </p:nvGraphicFramePr>
        <p:xfrm>
          <a:off x="270510" y="2144395"/>
          <a:ext cx="11678285" cy="4405630"/>
        </p:xfrm>
        <a:graphic>
          <a:graphicData uri="http://schemas.openxmlformats.org/drawingml/2006/table">
            <a:tbl>
              <a:tblPr firstRow="1" bandRow="1">
                <a:tableStyleId>{5C22544A-7EE6-4342-B048-85BDC9FD1C3A}</a:tableStyleId>
              </a:tblPr>
              <a:tblGrid>
                <a:gridCol w="2858770"/>
                <a:gridCol w="4246880"/>
                <a:gridCol w="4572635"/>
              </a:tblGrid>
              <a:tr h="451485">
                <a:tc rowSpan="4">
                  <a:txBody>
                    <a:bodyPr/>
                    <a:p>
                      <a:pPr>
                        <a:buNone/>
                      </a:pPr>
                      <a:endParaRPr lang="zh-CN" altLang="en-US"/>
                    </a:p>
                  </a:txBody>
                  <a:tcPr>
                    <a:solidFill>
                      <a:schemeClr val="accent6">
                        <a:lumMod val="20000"/>
                        <a:lumOff val="80000"/>
                      </a:schemeClr>
                    </a:solidFill>
                  </a:tcPr>
                </a:tc>
                <a:tc>
                  <a:txBody>
                    <a:bodyPr/>
                    <a:p>
                      <a:pPr algn="ctr">
                        <a:buNone/>
                      </a:pPr>
                      <a:r>
                        <a:rPr lang="en-US" altLang="zh-CN">
                          <a:solidFill>
                            <a:schemeClr val="tx1"/>
                          </a:solidFill>
                        </a:rPr>
                        <a:t>理顺叙事元素，读懂伏笔语言</a:t>
                      </a:r>
                      <a:endParaRPr lang="en-US" altLang="zh-CN">
                        <a:solidFill>
                          <a:schemeClr val="tx1"/>
                        </a:solidFill>
                      </a:endParaRPr>
                    </a:p>
                  </a:txBody>
                  <a:tcPr>
                    <a:solidFill>
                      <a:schemeClr val="accent6">
                        <a:lumMod val="20000"/>
                        <a:lumOff val="80000"/>
                      </a:schemeClr>
                    </a:solidFill>
                  </a:tcPr>
                </a:tc>
                <a:tc>
                  <a:txBody>
                    <a:bodyPr/>
                    <a:p>
                      <a:pPr algn="ctr">
                        <a:buNone/>
                      </a:pPr>
                      <a:r>
                        <a:rPr lang="zh-CN" altLang="en-US">
                          <a:solidFill>
                            <a:schemeClr val="tx1"/>
                          </a:solidFill>
                        </a:rPr>
                        <a:t>顺理协同成章，呼应对应情节</a:t>
                      </a:r>
                      <a:endParaRPr lang="zh-CN" altLang="en-US">
                        <a:solidFill>
                          <a:schemeClr val="tx1"/>
                        </a:solidFill>
                      </a:endParaRPr>
                    </a:p>
                  </a:txBody>
                  <a:tcPr>
                    <a:solidFill>
                      <a:schemeClr val="accent6">
                        <a:lumMod val="20000"/>
                        <a:lumOff val="80000"/>
                      </a:schemeClr>
                    </a:solidFill>
                  </a:tcPr>
                </a:tc>
              </a:tr>
              <a:tr h="394335">
                <a:tc vMerge="1">
                  <a:tcPr>
                    <a:solidFill>
                      <a:schemeClr val="accent6">
                        <a:lumMod val="20000"/>
                        <a:lumOff val="80000"/>
                      </a:schemeClr>
                    </a:solidFill>
                  </a:tcPr>
                </a:tc>
                <a:tc>
                  <a:txBody>
                    <a:bodyPr/>
                    <a:p>
                      <a:pPr>
                        <a:buNone/>
                      </a:pPr>
                      <a:r>
                        <a:rPr lang="en-US" altLang="zh-CN" b="1"/>
                        <a:t>A Mother's Day Surprise</a:t>
                      </a:r>
                      <a:endParaRPr lang="en-US" altLang="zh-CN" b="1"/>
                    </a:p>
                  </a:txBody>
                  <a:tcPr>
                    <a:solidFill>
                      <a:schemeClr val="accent6">
                        <a:lumMod val="20000"/>
                        <a:lumOff val="80000"/>
                      </a:schemeClr>
                    </a:solidFill>
                  </a:tcPr>
                </a:tc>
                <a:tc>
                  <a:txBody>
                    <a:bodyPr/>
                    <a:p>
                      <a:pPr>
                        <a:buNone/>
                      </a:pPr>
                      <a:r>
                        <a:rPr lang="en-US" altLang="zh-CN" b="1"/>
                        <a:t> </a:t>
                      </a:r>
                      <a:r>
                        <a:rPr lang="en-US" altLang="zh-CN" b="1">
                          <a:solidFill>
                            <a:srgbClr val="002060"/>
                          </a:solidFill>
                        </a:rPr>
                        <a:t>Would the twins give Mom a big surprise?</a:t>
                      </a:r>
                      <a:endParaRPr lang="en-US" altLang="zh-CN" b="1">
                        <a:solidFill>
                          <a:srgbClr val="002060"/>
                        </a:solidFill>
                      </a:endParaRPr>
                    </a:p>
                  </a:txBody>
                  <a:tcPr>
                    <a:solidFill>
                      <a:schemeClr val="accent6">
                        <a:lumMod val="20000"/>
                        <a:lumOff val="80000"/>
                      </a:schemeClr>
                    </a:solidFill>
                  </a:tcPr>
                </a:tc>
              </a:tr>
              <a:tr h="430530">
                <a:tc vMerge="1">
                  <a:tcPr>
                    <a:solidFill>
                      <a:schemeClr val="accent6">
                        <a:lumMod val="20000"/>
                        <a:lumOff val="80000"/>
                      </a:schemeClr>
                    </a:solidFill>
                  </a:tcPr>
                </a:tc>
                <a:tc>
                  <a:txBody>
                    <a:bodyPr/>
                    <a:p>
                      <a:pPr>
                        <a:buNone/>
                      </a:pPr>
                      <a:r>
                        <a:rPr lang="zh-CN" altLang="en-US" b="1"/>
                        <a:t>How pleased and proud Mother would be</a:t>
                      </a:r>
                      <a:endParaRPr lang="zh-CN" altLang="en-US" b="1"/>
                    </a:p>
                  </a:txBody>
                  <a:tcPr>
                    <a:solidFill>
                      <a:schemeClr val="accent6">
                        <a:lumMod val="20000"/>
                        <a:lumOff val="80000"/>
                      </a:schemeClr>
                    </a:solidFill>
                  </a:tcPr>
                </a:tc>
                <a:tc>
                  <a:txBody>
                    <a:bodyPr/>
                    <a:p>
                      <a:pPr>
                        <a:buNone/>
                      </a:pPr>
                      <a:r>
                        <a:rPr lang="en-US" altLang="zh-CN" b="1">
                          <a:solidFill>
                            <a:srgbClr val="002060"/>
                          </a:solidFill>
                        </a:rPr>
                        <a:t> How  did Mother feel in the end?</a:t>
                      </a:r>
                      <a:endParaRPr lang="en-US" altLang="zh-CN" b="1">
                        <a:solidFill>
                          <a:srgbClr val="002060"/>
                        </a:solidFill>
                      </a:endParaRPr>
                    </a:p>
                  </a:txBody>
                  <a:tcPr>
                    <a:solidFill>
                      <a:schemeClr val="accent6">
                        <a:lumMod val="20000"/>
                        <a:lumOff val="80000"/>
                      </a:schemeClr>
                    </a:solidFill>
                  </a:tcPr>
                </a:tc>
              </a:tr>
              <a:tr h="3129280">
                <a:tc vMerge="1">
                  <a:tcPr>
                    <a:solidFill>
                      <a:schemeClr val="accent6">
                        <a:lumMod val="20000"/>
                        <a:lumOff val="80000"/>
                      </a:schemeClr>
                    </a:solidFill>
                  </a:tcPr>
                </a:tc>
                <a:tc gridSpan="2">
                  <a:txBody>
                    <a:bodyPr/>
                    <a:p>
                      <a:pPr>
                        <a:buNone/>
                      </a:pPr>
                      <a:endParaRPr lang="zh-CN" altLang="en-US" sz="2400" b="1" dirty="0">
                        <a:solidFill>
                          <a:schemeClr val="tx1"/>
                        </a:solidFill>
                        <a:latin typeface="Calibri" panose="020F0502020204030204" charset="0"/>
                        <a:ea typeface="+mn-ea"/>
                        <a:cs typeface="+mn-ea"/>
                        <a:sym typeface="+mn-ea"/>
                      </a:endParaRPr>
                    </a:p>
                  </a:txBody>
                  <a:tcPr>
                    <a:solidFill>
                      <a:schemeClr val="accent6">
                        <a:lumMod val="20000"/>
                        <a:lumOff val="80000"/>
                      </a:schemeClr>
                    </a:solidFill>
                  </a:tcPr>
                </a:tc>
                <a:tc hMerge="1">
                  <a:tcPr>
                    <a:solidFill>
                      <a:schemeClr val="accent6">
                        <a:lumMod val="20000"/>
                        <a:lumOff val="80000"/>
                      </a:schemeClr>
                    </a:solidFill>
                  </a:tcPr>
                </a:tc>
              </a:tr>
            </a:tbl>
          </a:graphicData>
        </a:graphic>
      </p:graphicFrame>
      <p:sp>
        <p:nvSpPr>
          <p:cNvPr id="19" name="矩形 7"/>
          <p:cNvSpPr>
            <a:spLocks noChangeArrowheads="1"/>
          </p:cNvSpPr>
          <p:nvPr/>
        </p:nvSpPr>
        <p:spPr bwMode="auto">
          <a:xfrm>
            <a:off x="485140" y="3454400"/>
            <a:ext cx="2438400" cy="890905"/>
          </a:xfrm>
          <a:prstGeom prst="rect">
            <a:avLst/>
          </a:prstGeom>
          <a:solidFill>
            <a:srgbClr val="FF5100"/>
          </a:solidFill>
          <a:ln>
            <a:noFill/>
          </a:ln>
        </p:spPr>
        <p:txBody>
          <a:bodyPr wrap="square">
            <a:spAutoFit/>
          </a:bodyPr>
          <a:p>
            <a:pPr algn="ctr" defTabSz="609600">
              <a:lnSpc>
                <a:spcPct val="130000"/>
              </a:lnSpc>
            </a:pPr>
            <a:r>
              <a:rPr lang="zh-CN" altLang="en-US" sz="2400" b="1" dirty="0">
                <a:solidFill>
                  <a:srgbClr val="FFFFFF"/>
                </a:solidFill>
                <a:ea typeface="微软雅黑" panose="020B0503020204020204" pitchFamily="34" charset="-122"/>
              </a:rPr>
              <a:t>铺垫</a:t>
            </a:r>
            <a:r>
              <a:rPr lang="en-US" altLang="zh-CN" sz="2400" b="1" dirty="0">
                <a:solidFill>
                  <a:srgbClr val="FFFFFF"/>
                </a:solidFill>
                <a:ea typeface="微软雅黑" panose="020B0503020204020204" pitchFamily="34" charset="-122"/>
              </a:rPr>
              <a:t>/</a:t>
            </a:r>
            <a:r>
              <a:rPr lang="zh-CN" altLang="en-US" sz="2400" b="1" dirty="0">
                <a:solidFill>
                  <a:srgbClr val="FFFFFF"/>
                </a:solidFill>
                <a:ea typeface="微软雅黑" panose="020B0503020204020204" pitchFamily="34" charset="-122"/>
              </a:rPr>
              <a:t>伏笔</a:t>
            </a:r>
            <a:r>
              <a:rPr lang="en-US" altLang="zh-CN" sz="2400" b="1" dirty="0">
                <a:solidFill>
                  <a:srgbClr val="FFFFFF"/>
                </a:solidFill>
                <a:ea typeface="微软雅黑" panose="020B0503020204020204" pitchFamily="34" charset="-122"/>
              </a:rPr>
              <a:t>/</a:t>
            </a:r>
            <a:r>
              <a:rPr lang="zh-CN" altLang="en-US" sz="2400" b="1" dirty="0">
                <a:solidFill>
                  <a:srgbClr val="FFFFFF"/>
                </a:solidFill>
                <a:ea typeface="微软雅黑" panose="020B0503020204020204" pitchFamily="34" charset="-122"/>
              </a:rPr>
              <a:t>暗示</a:t>
            </a:r>
            <a:endParaRPr lang="zh-CN" altLang="en-US" sz="2400" b="1" dirty="0">
              <a:solidFill>
                <a:srgbClr val="FFFFFF"/>
              </a:solidFill>
              <a:ea typeface="微软雅黑" panose="020B0503020204020204" pitchFamily="34" charset="-122"/>
            </a:endParaRPr>
          </a:p>
          <a:p>
            <a:pPr algn="ctr" defTabSz="609600">
              <a:lnSpc>
                <a:spcPct val="130000"/>
              </a:lnSpc>
            </a:pPr>
            <a:r>
              <a:rPr lang="zh-CN" altLang="en-US" sz="1600" b="1" dirty="0">
                <a:solidFill>
                  <a:srgbClr val="FFFFFF"/>
                </a:solidFill>
                <a:ea typeface="微软雅黑" panose="020B0503020204020204" pitchFamily="34" charset="-122"/>
              </a:rPr>
              <a:t>foreshadowing</a:t>
            </a:r>
            <a:endParaRPr lang="zh-CN" altLang="en-US" sz="1600" b="1" dirty="0">
              <a:solidFill>
                <a:srgbClr val="FFFFFF"/>
              </a:solidFill>
              <a:ea typeface="微软雅黑" panose="020B0503020204020204" pitchFamily="34" charset="-122"/>
            </a:endParaRPr>
          </a:p>
        </p:txBody>
      </p:sp>
      <p:sp>
        <p:nvSpPr>
          <p:cNvPr id="3" name="文本框 2"/>
          <p:cNvSpPr txBox="1"/>
          <p:nvPr/>
        </p:nvSpPr>
        <p:spPr>
          <a:xfrm>
            <a:off x="3168015" y="3611245"/>
            <a:ext cx="8701405" cy="2676525"/>
          </a:xfrm>
          <a:prstGeom prst="rect">
            <a:avLst/>
          </a:prstGeom>
          <a:noFill/>
        </p:spPr>
        <p:txBody>
          <a:bodyPr wrap="square" rtlCol="0" anchor="t">
            <a:spAutoFit/>
          </a:bodyPr>
          <a:p>
            <a:pPr algn="l" fontAlgn="base">
              <a:buFont typeface="Arial" panose="020B0604020202020204" pitchFamily="34" charset="0"/>
            </a:pPr>
            <a:r>
              <a:rPr lang="en-US" sz="2400">
                <a:latin typeface="Times New Roman" panose="02020603050405020304" charset="0"/>
                <a:ea typeface="宋体" panose="02010600030101010101" pitchFamily="2" charset="-122"/>
                <a:cs typeface="Times New Roman" panose="02020603050405020304" charset="0"/>
                <a:sym typeface="微软雅黑" panose="020B0503020204020204" pitchFamily="34" charset="-122"/>
              </a:rPr>
              <a:t>✍</a:t>
            </a:r>
            <a:r>
              <a:rPr lang="zh-CN" altLang="en-US" sz="2400" b="1" dirty="0">
                <a:latin typeface="Calibri" panose="020F0502020204030204" charset="0"/>
                <a:cs typeface="+mn-ea"/>
                <a:sym typeface="+mn-ea"/>
              </a:rPr>
              <a:t>续写结尾</a:t>
            </a:r>
            <a:r>
              <a:rPr lang="en-US" altLang="zh-CN" sz="2400" b="1" dirty="0">
                <a:latin typeface="Calibri" panose="020F0502020204030204" charset="0"/>
                <a:cs typeface="+mn-ea"/>
                <a:sym typeface="+mn-ea"/>
              </a:rPr>
              <a:t>1</a:t>
            </a:r>
            <a:r>
              <a:rPr lang="zh-CN" altLang="en-US" sz="2400" b="1" dirty="0">
                <a:latin typeface="Calibri" panose="020F0502020204030204" charset="0"/>
                <a:cs typeface="+mn-ea"/>
                <a:sym typeface="+mn-ea"/>
              </a:rPr>
              <a:t>：</a:t>
            </a:r>
            <a:r>
              <a:rPr lang="zh-CN" altLang="en-US" sz="2400" b="1" dirty="0">
                <a:solidFill>
                  <a:srgbClr val="002060"/>
                </a:solidFill>
                <a:latin typeface="Calibri" panose="020F0502020204030204" charset="0"/>
                <a:cs typeface="+mn-ea"/>
                <a:sym typeface="+mn-ea"/>
              </a:rPr>
              <a:t>“</a:t>
            </a:r>
            <a:r>
              <a:rPr lang="zh-CN" altLang="en-US" sz="2400" b="1" dirty="0">
                <a:solidFill>
                  <a:srgbClr val="C00000"/>
                </a:solidFill>
                <a:latin typeface="Calibri" panose="020F0502020204030204" charset="0"/>
                <a:cs typeface="+mn-ea"/>
                <a:sym typeface="+mn-ea"/>
              </a:rPr>
              <a:t>Happy</a:t>
            </a:r>
            <a:r>
              <a:rPr lang="zh-CN" altLang="en-US" sz="2400" b="1" dirty="0">
                <a:solidFill>
                  <a:srgbClr val="002060"/>
                </a:solidFill>
                <a:latin typeface="Calibri" panose="020F0502020204030204" charset="0"/>
                <a:cs typeface="+mn-ea"/>
                <a:sym typeface="+mn-ea"/>
              </a:rPr>
              <a:t> </a:t>
            </a:r>
            <a:r>
              <a:rPr lang="zh-CN" altLang="en-US" sz="2400" b="1" dirty="0">
                <a:solidFill>
                  <a:srgbClr val="0070C0"/>
                </a:solidFill>
                <a:latin typeface="Calibri" panose="020F0502020204030204" charset="0"/>
                <a:cs typeface="+mn-ea"/>
                <a:sym typeface="+mn-ea"/>
              </a:rPr>
              <a:t>Mother</a:t>
            </a:r>
            <a:r>
              <a:rPr lang="en-US" altLang="zh-CN" sz="2400" b="1" dirty="0">
                <a:solidFill>
                  <a:srgbClr val="0070C0"/>
                </a:solidFill>
                <a:latin typeface="Calibri" panose="020F0502020204030204" charset="0"/>
                <a:cs typeface="+mn-ea"/>
                <a:sym typeface="+mn-ea"/>
              </a:rPr>
              <a:t>’</a:t>
            </a:r>
            <a:r>
              <a:rPr lang="zh-CN" altLang="en-US" sz="2400" b="1" dirty="0">
                <a:solidFill>
                  <a:srgbClr val="0070C0"/>
                </a:solidFill>
                <a:latin typeface="Calibri" panose="020F0502020204030204" charset="0"/>
                <a:cs typeface="+mn-ea"/>
                <a:sym typeface="+mn-ea"/>
              </a:rPr>
              <a:t>s Day</a:t>
            </a:r>
            <a:r>
              <a:rPr lang="zh-CN" altLang="en-US" sz="2400" b="1" dirty="0">
                <a:solidFill>
                  <a:srgbClr val="002060"/>
                </a:solidFill>
                <a:latin typeface="Calibri" panose="020F0502020204030204" charset="0"/>
                <a:cs typeface="+mn-ea"/>
                <a:sym typeface="+mn-ea"/>
              </a:rPr>
              <a:t>!”</a:t>
            </a:r>
            <a:r>
              <a:rPr lang="zh-CN" altLang="en-US" sz="2400" b="1" dirty="0">
                <a:latin typeface="Calibri" panose="020F0502020204030204" charset="0"/>
                <a:cs typeface="+mn-ea"/>
                <a:sym typeface="+mn-ea"/>
              </a:rPr>
              <a:t> The twins congratulated. “</a:t>
            </a:r>
            <a:r>
              <a:rPr lang="zh-CN" altLang="en-US" sz="2400" b="1" dirty="0">
                <a:solidFill>
                  <a:srgbClr val="C00000"/>
                </a:solidFill>
                <a:latin typeface="Calibri" panose="020F0502020204030204" charset="0"/>
                <a:cs typeface="+mn-ea"/>
                <a:sym typeface="+mn-ea"/>
              </a:rPr>
              <a:t>We just want to make breakfast for you as you do that for us</a:t>
            </a:r>
            <a:r>
              <a:rPr lang="zh-CN" altLang="en-US" sz="2400" b="1" dirty="0">
                <a:latin typeface="Calibri" panose="020F0502020204030204" charset="0"/>
                <a:cs typeface="+mn-ea"/>
                <a:sym typeface="+mn-ea"/>
              </a:rPr>
              <a:t>. Mom, we </a:t>
            </a:r>
            <a:r>
              <a:rPr lang="zh-CN" altLang="en-US" sz="2400" b="1" dirty="0">
                <a:solidFill>
                  <a:srgbClr val="C00000"/>
                </a:solidFill>
                <a:latin typeface="Calibri" panose="020F0502020204030204" charset="0"/>
                <a:cs typeface="+mn-ea"/>
                <a:sym typeface="+mn-ea"/>
              </a:rPr>
              <a:t>love</a:t>
            </a:r>
            <a:r>
              <a:rPr lang="zh-CN" altLang="en-US" sz="2400" b="1" dirty="0">
                <a:latin typeface="Calibri" panose="020F0502020204030204" charset="0"/>
                <a:cs typeface="+mn-ea"/>
                <a:sym typeface="+mn-ea"/>
              </a:rPr>
              <a:t> you!”  Mom kissed them and </a:t>
            </a:r>
            <a:r>
              <a:rPr lang="zh-CN" altLang="en-US" sz="2400" b="1" dirty="0">
                <a:solidFill>
                  <a:srgbClr val="C00000"/>
                </a:solidFill>
                <a:latin typeface="Calibri" panose="020F0502020204030204" charset="0"/>
                <a:cs typeface="+mn-ea"/>
                <a:sym typeface="+mn-ea"/>
              </a:rPr>
              <a:t>smiled dazzlingly</a:t>
            </a:r>
            <a:r>
              <a:rPr lang="zh-CN" altLang="en-US" sz="2400" b="1" dirty="0">
                <a:latin typeface="Calibri" panose="020F0502020204030204" charset="0"/>
                <a:cs typeface="+mn-ea"/>
                <a:sym typeface="+mn-ea"/>
              </a:rPr>
              <a:t> “Oh dear, thank you my sweeties. </a:t>
            </a:r>
            <a:r>
              <a:rPr lang="zh-CN" altLang="en-US" sz="2400" b="1" dirty="0">
                <a:solidFill>
                  <a:srgbClr val="7030A0"/>
                </a:solidFill>
                <a:latin typeface="Calibri" panose="020F0502020204030204" charset="0"/>
                <a:cs typeface="+mn-ea"/>
                <a:sym typeface="+mn-ea"/>
              </a:rPr>
              <a:t>What a big surprise</a:t>
            </a:r>
            <a:r>
              <a:rPr lang="zh-CN" altLang="en-US" sz="2400" b="1" dirty="0">
                <a:latin typeface="Calibri" panose="020F0502020204030204" charset="0"/>
                <a:cs typeface="+mn-ea"/>
                <a:sym typeface="+mn-ea"/>
              </a:rPr>
              <a:t>!” Their father was standing beside the door, recording this </a:t>
            </a:r>
            <a:r>
              <a:rPr lang="zh-CN" altLang="en-US" sz="2400" b="1" dirty="0">
                <a:solidFill>
                  <a:srgbClr val="C00000"/>
                </a:solidFill>
                <a:latin typeface="Calibri" panose="020F0502020204030204" charset="0"/>
                <a:cs typeface="+mn-ea"/>
                <a:sym typeface="+mn-ea"/>
              </a:rPr>
              <a:t>touching</a:t>
            </a:r>
            <a:r>
              <a:rPr lang="zh-CN" altLang="en-US" sz="2400" b="1" dirty="0">
                <a:latin typeface="Calibri" panose="020F0502020204030204" charset="0"/>
                <a:cs typeface="+mn-ea"/>
                <a:sym typeface="+mn-ea"/>
              </a:rPr>
              <a:t> scene. </a:t>
            </a:r>
            <a:r>
              <a:rPr lang="zh-CN" altLang="en-US" sz="2400" b="1" u="sng" dirty="0">
                <a:latin typeface="Calibri" panose="020F0502020204030204" charset="0"/>
                <a:cs typeface="+mn-ea"/>
                <a:sym typeface="+mn-ea"/>
              </a:rPr>
              <a:t>The whole room was bathed in</a:t>
            </a:r>
            <a:r>
              <a:rPr lang="zh-CN" altLang="en-US" sz="2400" b="1" u="sng" dirty="0">
                <a:solidFill>
                  <a:srgbClr val="002060"/>
                </a:solidFill>
                <a:latin typeface="Calibri" panose="020F0502020204030204" charset="0"/>
                <a:cs typeface="+mn-ea"/>
                <a:sym typeface="+mn-ea"/>
              </a:rPr>
              <a:t> a </a:t>
            </a:r>
            <a:r>
              <a:rPr lang="zh-CN" altLang="en-US" sz="2400" b="1" u="sng" dirty="0">
                <a:solidFill>
                  <a:srgbClr val="C00000"/>
                </a:solidFill>
                <a:latin typeface="Calibri" panose="020F0502020204030204" charset="0"/>
                <a:cs typeface="+mn-ea"/>
                <a:sym typeface="+mn-ea"/>
              </a:rPr>
              <a:t>happy</a:t>
            </a:r>
            <a:r>
              <a:rPr lang="zh-CN" altLang="en-US" sz="2400" b="1" u="sng" dirty="0">
                <a:solidFill>
                  <a:srgbClr val="002060"/>
                </a:solidFill>
                <a:latin typeface="Calibri" panose="020F0502020204030204" charset="0"/>
                <a:cs typeface="+mn-ea"/>
                <a:sym typeface="+mn-ea"/>
              </a:rPr>
              <a:t> </a:t>
            </a:r>
            <a:r>
              <a:rPr lang="zh-CN" altLang="en-US" sz="2400" b="1" u="sng" dirty="0">
                <a:solidFill>
                  <a:srgbClr val="0070C0"/>
                </a:solidFill>
                <a:latin typeface="Calibri" panose="020F0502020204030204" charset="0"/>
                <a:cs typeface="+mn-ea"/>
                <a:sym typeface="+mn-ea"/>
              </a:rPr>
              <a:t>Mother's Day</a:t>
            </a:r>
            <a:r>
              <a:rPr lang="zh-CN" altLang="en-US" sz="2400" b="1" u="sng" dirty="0">
                <a:solidFill>
                  <a:srgbClr val="002060"/>
                </a:solidFill>
                <a:latin typeface="Calibri" panose="020F0502020204030204" charset="0"/>
                <a:cs typeface="+mn-ea"/>
                <a:sym typeface="+mn-ea"/>
              </a:rPr>
              <a:t> atmosphere</a:t>
            </a:r>
            <a:r>
              <a:rPr lang="zh-CN" altLang="en-US" sz="2400" b="1" u="sng" baseline="-25000" dirty="0">
                <a:solidFill>
                  <a:srgbClr val="002060"/>
                </a:solidFill>
                <a:latin typeface="Calibri" panose="020F0502020204030204" charset="0"/>
                <a:cs typeface="+mn-ea"/>
                <a:sym typeface="+mn-ea"/>
              </a:rPr>
              <a:t>环境描写烘托式结尾</a:t>
            </a:r>
            <a:r>
              <a:rPr lang="zh-CN" altLang="en-US" sz="2400" b="1" dirty="0">
                <a:latin typeface="Calibri" panose="020F0502020204030204" charset="0"/>
                <a:cs typeface="+mn-ea"/>
                <a:sym typeface="+mn-ea"/>
              </a:rPr>
              <a:t>.</a:t>
            </a: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450" y="2068830"/>
            <a:ext cx="5715635" cy="2070100"/>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5" y="1605280"/>
            <a:ext cx="4354830" cy="1403350"/>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4250055" y="2200910"/>
            <a:ext cx="58280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6000" b="1">
                <a:solidFill>
                  <a:srgbClr val="940000"/>
                </a:solidFill>
                <a:latin typeface="Impact" panose="020B0806030902050204" pitchFamily="34" charset="0"/>
                <a:ea typeface="微软雅黑" panose="020B0503020204020204" pitchFamily="34" charset="-122"/>
              </a:rPr>
              <a:t>1</a:t>
            </a:r>
            <a:r>
              <a:rPr lang="en-US" altLang="zh-CN" sz="6000" b="1">
                <a:solidFill>
                  <a:srgbClr val="940000"/>
                </a:solidFill>
                <a:latin typeface="Impact" panose="020B0806030902050204" pitchFamily="34" charset="0"/>
                <a:ea typeface="微软雅黑" panose="020B0503020204020204" pitchFamily="34" charset="-122"/>
              </a:rPr>
              <a:t>. </a:t>
            </a:r>
            <a:r>
              <a:rPr lang="zh-CN" altLang="en-US" sz="6000" b="1">
                <a:solidFill>
                  <a:srgbClr val="940000"/>
                </a:solidFill>
                <a:latin typeface="Impact" panose="020B0806030902050204" pitchFamily="34" charset="0"/>
                <a:ea typeface="微软雅黑" panose="020B0503020204020204" pitchFamily="34" charset="-122"/>
              </a:rPr>
              <a:t> 基于叙事特征，深度解读语篇</a:t>
            </a:r>
            <a:endParaRPr lang="zh-CN" altLang="en-US" sz="6000" b="1">
              <a:solidFill>
                <a:srgbClr val="940000"/>
              </a:solidFill>
              <a:latin typeface="Impact" panose="020B0806030902050204" pitchFamily="3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0" y="0"/>
            <a:ext cx="4146550" cy="2138045"/>
          </a:xfrm>
          <a:prstGeom prst="rect">
            <a:avLst/>
          </a:prstGeom>
        </p:spPr>
      </p:pic>
      <p:pic>
        <p:nvPicPr>
          <p:cNvPr id="4" name="图片 3"/>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292735" y="3114040"/>
            <a:ext cx="4527550" cy="344170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68020"/>
            <a:ext cx="11760200" cy="1476375"/>
          </a:xfrm>
          <a:prstGeom prst="rect">
            <a:avLst/>
          </a:prstGeom>
          <a:solidFill>
            <a:schemeClr val="bg1"/>
          </a:solidFill>
        </p:spPr>
        <p:txBody>
          <a:bodyPr wrap="square" rtlCol="0" anchor="t">
            <a:spAutoFit/>
          </a:bodyPr>
          <a:p>
            <a:pPr algn="ctr"/>
            <a:r>
              <a:rPr lang="zh-CN" altLang="en-US" b="1">
                <a:solidFill>
                  <a:srgbClr val="0070C0"/>
                </a:solidFill>
                <a:latin typeface="Times New Roman" panose="02020603050405020304" charset="0"/>
                <a:cs typeface="Times New Roman" panose="02020603050405020304" charset="0"/>
              </a:rPr>
              <a:t>A MOTHER'S DAY</a:t>
            </a:r>
            <a:r>
              <a:rPr lang="zh-CN" altLang="en-US" b="1">
                <a:latin typeface="Times New Roman" panose="02020603050405020304" charset="0"/>
                <a:cs typeface="Times New Roman" panose="02020603050405020304" charset="0"/>
              </a:rPr>
              <a:t> </a:t>
            </a:r>
            <a:r>
              <a:rPr lang="zh-CN" altLang="en-US" b="1">
                <a:solidFill>
                  <a:srgbClr val="7030A0"/>
                </a:solidFill>
                <a:latin typeface="Times New Roman" panose="02020603050405020304" charset="0"/>
                <a:cs typeface="Times New Roman" panose="02020603050405020304" charset="0"/>
              </a:rPr>
              <a:t>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a:t>
            </a:r>
            <a:r>
              <a:rPr lang="zh-CN" altLang="en-US" b="1">
                <a:solidFill>
                  <a:srgbClr val="C00000"/>
                </a:solidFill>
                <a:latin typeface="Times New Roman" panose="02020603050405020304" charset="0"/>
                <a:cs typeface="Times New Roman" panose="02020603050405020304" charset="0"/>
              </a:rPr>
              <a:t>pleased and proud</a:t>
            </a:r>
            <a:r>
              <a:rPr lang="zh-CN" altLang="en-US" b="1">
                <a:latin typeface="Times New Roman" panose="02020603050405020304" charset="0"/>
                <a:cs typeface="Times New Roman" panose="02020603050405020304" charset="0"/>
              </a:rPr>
              <a:t> Mother would be when they brought her breakfast in bed. They planned to make French toast and chicken porridge. They had watched their mother in the kitchen. There was nothing to it. Jenna and Jeff knew exactly what to do.</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9" name="文本框 8"/>
          <p:cNvSpPr txBox="1"/>
          <p:nvPr/>
        </p:nvSpPr>
        <p:spPr>
          <a:xfrm>
            <a:off x="270510" y="0"/>
            <a:ext cx="7397750" cy="521970"/>
          </a:xfrm>
          <a:prstGeom prst="rect">
            <a:avLst/>
          </a:prstGeom>
          <a:noFill/>
        </p:spPr>
        <p:txBody>
          <a:bodyPr wrap="none" rtlCol="0" anchor="t">
            <a:spAutoFit/>
          </a:bodyPr>
          <a:lstStyle/>
          <a:p>
            <a:pPr algn="l"/>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读懂伏笔语言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呼应</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对应情节</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回扣</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主题，</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升华</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思想</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graphicFrame>
        <p:nvGraphicFramePr>
          <p:cNvPr id="8" name="表格 7"/>
          <p:cNvGraphicFramePr/>
          <p:nvPr>
            <p:custDataLst>
              <p:tags r:id="rId1"/>
            </p:custDataLst>
          </p:nvPr>
        </p:nvGraphicFramePr>
        <p:xfrm>
          <a:off x="270510" y="2144395"/>
          <a:ext cx="11678285" cy="4405630"/>
        </p:xfrm>
        <a:graphic>
          <a:graphicData uri="http://schemas.openxmlformats.org/drawingml/2006/table">
            <a:tbl>
              <a:tblPr firstRow="1" bandRow="1">
                <a:tableStyleId>{5C22544A-7EE6-4342-B048-85BDC9FD1C3A}</a:tableStyleId>
              </a:tblPr>
              <a:tblGrid>
                <a:gridCol w="2858770"/>
                <a:gridCol w="4246880"/>
                <a:gridCol w="4572635"/>
              </a:tblGrid>
              <a:tr h="451485">
                <a:tc rowSpan="4">
                  <a:txBody>
                    <a:bodyPr/>
                    <a:p>
                      <a:pPr>
                        <a:buNone/>
                      </a:pPr>
                      <a:endParaRPr lang="zh-CN" altLang="en-US"/>
                    </a:p>
                  </a:txBody>
                  <a:tcPr>
                    <a:solidFill>
                      <a:schemeClr val="accent6">
                        <a:lumMod val="20000"/>
                        <a:lumOff val="80000"/>
                      </a:schemeClr>
                    </a:solidFill>
                  </a:tcPr>
                </a:tc>
                <a:tc>
                  <a:txBody>
                    <a:bodyPr/>
                    <a:p>
                      <a:pPr algn="ctr">
                        <a:buNone/>
                      </a:pPr>
                      <a:r>
                        <a:rPr lang="en-US" altLang="zh-CN">
                          <a:solidFill>
                            <a:schemeClr val="tx1"/>
                          </a:solidFill>
                        </a:rPr>
                        <a:t>理顺叙事元素，读懂伏笔语言</a:t>
                      </a:r>
                      <a:endParaRPr lang="en-US" altLang="zh-CN">
                        <a:solidFill>
                          <a:schemeClr val="tx1"/>
                        </a:solidFill>
                      </a:endParaRPr>
                    </a:p>
                  </a:txBody>
                  <a:tcPr>
                    <a:solidFill>
                      <a:schemeClr val="accent6">
                        <a:lumMod val="20000"/>
                        <a:lumOff val="80000"/>
                      </a:schemeClr>
                    </a:solidFill>
                  </a:tcPr>
                </a:tc>
                <a:tc>
                  <a:txBody>
                    <a:bodyPr/>
                    <a:p>
                      <a:pPr algn="ctr">
                        <a:buNone/>
                      </a:pPr>
                      <a:r>
                        <a:rPr lang="zh-CN" altLang="en-US">
                          <a:solidFill>
                            <a:schemeClr val="tx1"/>
                          </a:solidFill>
                        </a:rPr>
                        <a:t>顺理协同成章，呼应对应情节</a:t>
                      </a:r>
                      <a:endParaRPr lang="zh-CN" altLang="en-US">
                        <a:solidFill>
                          <a:schemeClr val="tx1"/>
                        </a:solidFill>
                      </a:endParaRPr>
                    </a:p>
                  </a:txBody>
                  <a:tcPr>
                    <a:solidFill>
                      <a:schemeClr val="accent6">
                        <a:lumMod val="20000"/>
                        <a:lumOff val="80000"/>
                      </a:schemeClr>
                    </a:solidFill>
                  </a:tcPr>
                </a:tc>
              </a:tr>
              <a:tr h="394335">
                <a:tc vMerge="1">
                  <a:tcPr>
                    <a:solidFill>
                      <a:schemeClr val="accent6">
                        <a:lumMod val="20000"/>
                        <a:lumOff val="80000"/>
                      </a:schemeClr>
                    </a:solidFill>
                  </a:tcPr>
                </a:tc>
                <a:tc>
                  <a:txBody>
                    <a:bodyPr/>
                    <a:p>
                      <a:pPr>
                        <a:buNone/>
                      </a:pPr>
                      <a:r>
                        <a:rPr lang="en-US" altLang="zh-CN" b="1"/>
                        <a:t>A Mother's Day Surprise</a:t>
                      </a:r>
                      <a:endParaRPr lang="en-US" altLang="zh-CN" b="1"/>
                    </a:p>
                  </a:txBody>
                  <a:tcPr>
                    <a:solidFill>
                      <a:schemeClr val="accent6">
                        <a:lumMod val="20000"/>
                        <a:lumOff val="80000"/>
                      </a:schemeClr>
                    </a:solidFill>
                  </a:tcPr>
                </a:tc>
                <a:tc>
                  <a:txBody>
                    <a:bodyPr/>
                    <a:p>
                      <a:pPr>
                        <a:buNone/>
                      </a:pPr>
                      <a:r>
                        <a:rPr lang="en-US" altLang="zh-CN" b="1"/>
                        <a:t> </a:t>
                      </a:r>
                      <a:r>
                        <a:rPr lang="en-US" altLang="zh-CN" b="1">
                          <a:solidFill>
                            <a:srgbClr val="002060"/>
                          </a:solidFill>
                        </a:rPr>
                        <a:t>Would the twins give Mom a big surprise?</a:t>
                      </a:r>
                      <a:endParaRPr lang="en-US" altLang="zh-CN" b="1">
                        <a:solidFill>
                          <a:srgbClr val="002060"/>
                        </a:solidFill>
                      </a:endParaRPr>
                    </a:p>
                  </a:txBody>
                  <a:tcPr>
                    <a:solidFill>
                      <a:schemeClr val="accent6">
                        <a:lumMod val="20000"/>
                        <a:lumOff val="80000"/>
                      </a:schemeClr>
                    </a:solidFill>
                  </a:tcPr>
                </a:tc>
              </a:tr>
              <a:tr h="430530">
                <a:tc vMerge="1">
                  <a:tcPr>
                    <a:solidFill>
                      <a:schemeClr val="accent6">
                        <a:lumMod val="20000"/>
                        <a:lumOff val="80000"/>
                      </a:schemeClr>
                    </a:solidFill>
                  </a:tcPr>
                </a:tc>
                <a:tc>
                  <a:txBody>
                    <a:bodyPr/>
                    <a:p>
                      <a:pPr>
                        <a:buNone/>
                      </a:pPr>
                      <a:r>
                        <a:rPr lang="zh-CN" altLang="en-US" b="1"/>
                        <a:t>How pleased and proud Mother would be</a:t>
                      </a:r>
                      <a:endParaRPr lang="zh-CN" altLang="en-US" b="1"/>
                    </a:p>
                  </a:txBody>
                  <a:tcPr>
                    <a:solidFill>
                      <a:schemeClr val="accent6">
                        <a:lumMod val="20000"/>
                        <a:lumOff val="80000"/>
                      </a:schemeClr>
                    </a:solidFill>
                  </a:tcPr>
                </a:tc>
                <a:tc>
                  <a:txBody>
                    <a:bodyPr/>
                    <a:p>
                      <a:pPr>
                        <a:buNone/>
                      </a:pPr>
                      <a:r>
                        <a:rPr lang="en-US" altLang="zh-CN" b="1">
                          <a:solidFill>
                            <a:srgbClr val="002060"/>
                          </a:solidFill>
                        </a:rPr>
                        <a:t> How  did Mother feel in the end?</a:t>
                      </a:r>
                      <a:endParaRPr lang="en-US" altLang="zh-CN" b="1">
                        <a:solidFill>
                          <a:srgbClr val="002060"/>
                        </a:solidFill>
                      </a:endParaRPr>
                    </a:p>
                  </a:txBody>
                  <a:tcPr>
                    <a:solidFill>
                      <a:schemeClr val="accent6">
                        <a:lumMod val="20000"/>
                        <a:lumOff val="80000"/>
                      </a:schemeClr>
                    </a:solidFill>
                  </a:tcPr>
                </a:tc>
              </a:tr>
              <a:tr h="3129280">
                <a:tc vMerge="1">
                  <a:tcPr>
                    <a:solidFill>
                      <a:schemeClr val="accent6">
                        <a:lumMod val="20000"/>
                        <a:lumOff val="80000"/>
                      </a:schemeClr>
                    </a:solidFill>
                  </a:tcPr>
                </a:tc>
                <a:tc gridSpan="2">
                  <a:txBody>
                    <a:bodyPr/>
                    <a:p>
                      <a:pPr>
                        <a:buNone/>
                      </a:pPr>
                      <a:endParaRPr lang="zh-CN" altLang="en-US" sz="2400" b="1" u="sng" dirty="0">
                        <a:solidFill>
                          <a:srgbClr val="0070C0"/>
                        </a:solidFill>
                        <a:latin typeface="Calibri" panose="020F0502020204030204" charset="0"/>
                        <a:ea typeface="+mn-ea"/>
                        <a:cs typeface="+mn-ea"/>
                        <a:sym typeface="+mn-ea"/>
                      </a:endParaRPr>
                    </a:p>
                  </a:txBody>
                  <a:tcPr>
                    <a:solidFill>
                      <a:schemeClr val="accent6">
                        <a:lumMod val="20000"/>
                        <a:lumOff val="80000"/>
                      </a:schemeClr>
                    </a:solidFill>
                  </a:tcPr>
                </a:tc>
                <a:tc hMerge="1">
                  <a:tcPr>
                    <a:solidFill>
                      <a:schemeClr val="accent6">
                        <a:lumMod val="20000"/>
                        <a:lumOff val="80000"/>
                      </a:schemeClr>
                    </a:solidFill>
                  </a:tcPr>
                </a:tc>
              </a:tr>
            </a:tbl>
          </a:graphicData>
        </a:graphic>
      </p:graphicFrame>
      <p:sp>
        <p:nvSpPr>
          <p:cNvPr id="19" name="矩形 7"/>
          <p:cNvSpPr>
            <a:spLocks noChangeArrowheads="1"/>
          </p:cNvSpPr>
          <p:nvPr/>
        </p:nvSpPr>
        <p:spPr bwMode="auto">
          <a:xfrm>
            <a:off x="485140" y="3454400"/>
            <a:ext cx="2438400" cy="890905"/>
          </a:xfrm>
          <a:prstGeom prst="rect">
            <a:avLst/>
          </a:prstGeom>
          <a:solidFill>
            <a:srgbClr val="FF5100"/>
          </a:solidFill>
          <a:ln>
            <a:noFill/>
          </a:ln>
        </p:spPr>
        <p:txBody>
          <a:bodyPr wrap="square">
            <a:spAutoFit/>
          </a:bodyPr>
          <a:p>
            <a:pPr algn="ctr" defTabSz="609600">
              <a:lnSpc>
                <a:spcPct val="130000"/>
              </a:lnSpc>
            </a:pPr>
            <a:r>
              <a:rPr lang="zh-CN" altLang="en-US" sz="2400" b="1" dirty="0">
                <a:solidFill>
                  <a:srgbClr val="FFFFFF"/>
                </a:solidFill>
                <a:ea typeface="微软雅黑" panose="020B0503020204020204" pitchFamily="34" charset="-122"/>
              </a:rPr>
              <a:t>铺垫</a:t>
            </a:r>
            <a:r>
              <a:rPr lang="en-US" altLang="zh-CN" sz="2400" b="1" dirty="0">
                <a:solidFill>
                  <a:srgbClr val="FFFFFF"/>
                </a:solidFill>
                <a:ea typeface="微软雅黑" panose="020B0503020204020204" pitchFamily="34" charset="-122"/>
              </a:rPr>
              <a:t>/</a:t>
            </a:r>
            <a:r>
              <a:rPr lang="zh-CN" altLang="en-US" sz="2400" b="1" dirty="0">
                <a:solidFill>
                  <a:srgbClr val="FFFFFF"/>
                </a:solidFill>
                <a:ea typeface="微软雅黑" panose="020B0503020204020204" pitchFamily="34" charset="-122"/>
              </a:rPr>
              <a:t>伏笔</a:t>
            </a:r>
            <a:r>
              <a:rPr lang="en-US" altLang="zh-CN" sz="2400" b="1" dirty="0">
                <a:solidFill>
                  <a:srgbClr val="FFFFFF"/>
                </a:solidFill>
                <a:ea typeface="微软雅黑" panose="020B0503020204020204" pitchFamily="34" charset="-122"/>
              </a:rPr>
              <a:t>/</a:t>
            </a:r>
            <a:r>
              <a:rPr lang="zh-CN" altLang="en-US" sz="2400" b="1" dirty="0">
                <a:solidFill>
                  <a:srgbClr val="FFFFFF"/>
                </a:solidFill>
                <a:ea typeface="微软雅黑" panose="020B0503020204020204" pitchFamily="34" charset="-122"/>
              </a:rPr>
              <a:t>暗示</a:t>
            </a:r>
            <a:endParaRPr lang="zh-CN" altLang="en-US" sz="2400" b="1" dirty="0">
              <a:solidFill>
                <a:srgbClr val="FFFFFF"/>
              </a:solidFill>
              <a:ea typeface="微软雅黑" panose="020B0503020204020204" pitchFamily="34" charset="-122"/>
            </a:endParaRPr>
          </a:p>
          <a:p>
            <a:pPr algn="ctr" defTabSz="609600">
              <a:lnSpc>
                <a:spcPct val="130000"/>
              </a:lnSpc>
            </a:pPr>
            <a:r>
              <a:rPr lang="zh-CN" altLang="en-US" sz="1600" b="1" dirty="0">
                <a:solidFill>
                  <a:srgbClr val="FFFFFF"/>
                </a:solidFill>
                <a:ea typeface="微软雅黑" panose="020B0503020204020204" pitchFamily="34" charset="-122"/>
              </a:rPr>
              <a:t>foreshadowing</a:t>
            </a:r>
            <a:endParaRPr lang="zh-CN" altLang="en-US" sz="1600" b="1" dirty="0">
              <a:solidFill>
                <a:srgbClr val="FFFFFF"/>
              </a:solidFill>
              <a:ea typeface="微软雅黑" panose="020B0503020204020204" pitchFamily="34" charset="-122"/>
            </a:endParaRPr>
          </a:p>
        </p:txBody>
      </p:sp>
      <p:sp>
        <p:nvSpPr>
          <p:cNvPr id="3" name="文本框 2"/>
          <p:cNvSpPr txBox="1"/>
          <p:nvPr/>
        </p:nvSpPr>
        <p:spPr>
          <a:xfrm>
            <a:off x="3289300" y="3659505"/>
            <a:ext cx="8422640" cy="2676525"/>
          </a:xfrm>
          <a:prstGeom prst="rect">
            <a:avLst/>
          </a:prstGeom>
          <a:noFill/>
        </p:spPr>
        <p:txBody>
          <a:bodyPr wrap="square" rtlCol="0" anchor="t">
            <a:spAutoFit/>
          </a:bodyPr>
          <a:p>
            <a:pPr algn="l" fontAlgn="base">
              <a:buFont typeface="Arial" panose="020B0604020202020204" pitchFamily="34" charset="0"/>
            </a:pPr>
            <a:r>
              <a:rPr lang="en-US" sz="2400">
                <a:latin typeface="Times New Roman" panose="02020603050405020304" charset="0"/>
                <a:ea typeface="宋体" panose="02010600030101010101" pitchFamily="2" charset="-122"/>
                <a:cs typeface="Times New Roman" panose="02020603050405020304" charset="0"/>
                <a:sym typeface="微软雅黑" panose="020B0503020204020204" pitchFamily="34" charset="-122"/>
              </a:rPr>
              <a:t>✍</a:t>
            </a:r>
            <a:r>
              <a:rPr lang="zh-CN" altLang="en-US" sz="2400" b="1" dirty="0">
                <a:latin typeface="Calibri" panose="020F0502020204030204" charset="0"/>
                <a:cs typeface="+mn-ea"/>
                <a:sym typeface="+mn-ea"/>
              </a:rPr>
              <a:t>续写结尾</a:t>
            </a:r>
            <a:r>
              <a:rPr lang="en-US" altLang="zh-CN" sz="2400" b="1" dirty="0">
                <a:latin typeface="Calibri" panose="020F0502020204030204" charset="0"/>
                <a:cs typeface="+mn-ea"/>
                <a:sym typeface="+mn-ea"/>
              </a:rPr>
              <a:t>2</a:t>
            </a:r>
            <a:r>
              <a:rPr lang="zh-CN" altLang="en-US" sz="2400" b="1" dirty="0">
                <a:latin typeface="Calibri" panose="020F0502020204030204" charset="0"/>
                <a:cs typeface="+mn-ea"/>
                <a:sym typeface="+mn-ea"/>
              </a:rPr>
              <a:t>：</a:t>
            </a:r>
            <a:r>
              <a:rPr lang="zh-CN" altLang="en-US" sz="2400" b="1" dirty="0">
                <a:solidFill>
                  <a:schemeClr val="dk1"/>
                </a:solidFill>
                <a:latin typeface="Calibri" panose="020F0502020204030204" charset="0"/>
                <a:cs typeface="+mn-ea"/>
                <a:sym typeface="+mn-ea"/>
              </a:rPr>
              <a:t> “</a:t>
            </a:r>
            <a:r>
              <a:rPr lang="zh-CN" altLang="en-US" sz="2400" b="1" dirty="0">
                <a:solidFill>
                  <a:srgbClr val="7030A0"/>
                </a:solidFill>
                <a:latin typeface="Calibri" panose="020F0502020204030204" charset="0"/>
                <a:cs typeface="+mn-ea"/>
                <a:sym typeface="+mn-ea"/>
              </a:rPr>
              <a:t>Did you make it? For me?</a:t>
            </a:r>
            <a:r>
              <a:rPr lang="zh-CN" altLang="en-US" sz="2400" b="1" dirty="0">
                <a:solidFill>
                  <a:schemeClr val="dk1"/>
                </a:solidFill>
                <a:latin typeface="Calibri" panose="020F0502020204030204" charset="0"/>
                <a:cs typeface="+mn-ea"/>
                <a:sym typeface="+mn-ea"/>
              </a:rPr>
              <a:t>” </a:t>
            </a:r>
            <a:r>
              <a:rPr lang="en-US" altLang="zh-CN" sz="2400" b="1" dirty="0">
                <a:solidFill>
                  <a:schemeClr val="dk1"/>
                </a:solidFill>
                <a:latin typeface="Calibri" panose="020F0502020204030204" charset="0"/>
                <a:cs typeface="+mn-ea"/>
                <a:sym typeface="+mn-ea"/>
              </a:rPr>
              <a:t>M</a:t>
            </a:r>
            <a:r>
              <a:rPr lang="zh-CN" altLang="en-US" sz="2400" b="1" dirty="0">
                <a:solidFill>
                  <a:schemeClr val="dk1"/>
                </a:solidFill>
                <a:latin typeface="Calibri" panose="020F0502020204030204" charset="0"/>
                <a:cs typeface="+mn-ea"/>
                <a:sym typeface="+mn-ea"/>
              </a:rPr>
              <a:t>other </a:t>
            </a:r>
            <a:r>
              <a:rPr lang="en-US" altLang="zh-CN" sz="2400" b="1" dirty="0">
                <a:solidFill>
                  <a:schemeClr val="dk1"/>
                </a:solidFill>
                <a:latin typeface="Calibri" panose="020F0502020204030204" charset="0"/>
                <a:cs typeface="+mn-ea"/>
                <a:sym typeface="+mn-ea"/>
              </a:rPr>
              <a:t>murmured</a:t>
            </a:r>
            <a:r>
              <a:rPr lang="zh-CN" altLang="en-US" sz="2400" b="1" dirty="0">
                <a:solidFill>
                  <a:schemeClr val="dk1"/>
                </a:solidFill>
                <a:latin typeface="Calibri" panose="020F0502020204030204" charset="0"/>
                <a:cs typeface="+mn-ea"/>
                <a:sym typeface="+mn-ea"/>
              </a:rPr>
              <a:t> </a:t>
            </a:r>
            <a:r>
              <a:rPr lang="zh-CN" altLang="en-US" sz="2400" b="1" dirty="0">
                <a:solidFill>
                  <a:srgbClr val="C00000"/>
                </a:solidFill>
                <a:latin typeface="Calibri" panose="020F0502020204030204" charset="0"/>
                <a:cs typeface="+mn-ea"/>
                <a:sym typeface="+mn-ea"/>
              </a:rPr>
              <a:t>in a happy and soft tone</a:t>
            </a:r>
            <a:r>
              <a:rPr lang="en-US" altLang="zh-CN" sz="2400" b="1" dirty="0">
                <a:solidFill>
                  <a:srgbClr val="C00000"/>
                </a:solidFill>
                <a:latin typeface="Calibri" panose="020F0502020204030204" charset="0"/>
                <a:cs typeface="+mn-ea"/>
                <a:sym typeface="+mn-ea"/>
              </a:rPr>
              <a:t>, </a:t>
            </a:r>
            <a:r>
              <a:rPr lang="en-US" altLang="zh-CN" sz="2400" b="1" dirty="0">
                <a:latin typeface="Calibri" panose="020F0502020204030204" charset="0"/>
                <a:cs typeface="+mn-ea"/>
                <a:sym typeface="+mn-ea"/>
              </a:rPr>
              <a:t>e</a:t>
            </a:r>
            <a:r>
              <a:rPr lang="zh-CN" altLang="en-US" sz="2400" b="1" dirty="0">
                <a:latin typeface="Calibri" panose="020F0502020204030204" charset="0"/>
                <a:cs typeface="+mn-ea"/>
                <a:sym typeface="+mn-ea"/>
              </a:rPr>
              <a:t>ye</a:t>
            </a:r>
            <a:r>
              <a:rPr lang="zh-CN" altLang="en-US" sz="2400" b="1" dirty="0">
                <a:solidFill>
                  <a:schemeClr val="dk1"/>
                </a:solidFill>
                <a:latin typeface="Calibri" panose="020F0502020204030204" charset="0"/>
                <a:cs typeface="+mn-ea"/>
                <a:sym typeface="+mn-ea"/>
              </a:rPr>
              <a:t>s</a:t>
            </a:r>
            <a:r>
              <a:rPr lang="zh-CN" altLang="en-US" sz="2400" b="1" dirty="0">
                <a:latin typeface="Calibri" panose="020F0502020204030204" charset="0"/>
                <a:cs typeface="+mn-ea"/>
                <a:sym typeface="+mn-ea"/>
              </a:rPr>
              <a:t> sp</a:t>
            </a:r>
            <a:r>
              <a:rPr lang="zh-CN" altLang="en-US" sz="2400" b="1" dirty="0">
                <a:solidFill>
                  <a:schemeClr val="dk1"/>
                </a:solidFill>
                <a:latin typeface="Calibri" panose="020F0502020204030204" charset="0"/>
                <a:cs typeface="+mn-ea"/>
                <a:sym typeface="+mn-ea"/>
              </a:rPr>
              <a:t>arkling with </a:t>
            </a:r>
            <a:r>
              <a:rPr lang="zh-CN" altLang="en-US" sz="2400" b="1" dirty="0">
                <a:solidFill>
                  <a:srgbClr val="7030A0"/>
                </a:solidFill>
                <a:latin typeface="Calibri" panose="020F0502020204030204" charset="0"/>
                <a:cs typeface="+mn-ea"/>
                <a:sym typeface="+mn-ea"/>
              </a:rPr>
              <a:t>amused</a:t>
            </a:r>
            <a:r>
              <a:rPr lang="en-US" altLang="zh-CN" sz="2400" b="1" dirty="0">
                <a:solidFill>
                  <a:schemeClr val="dk1"/>
                </a:solidFill>
                <a:latin typeface="Calibri" panose="020F0502020204030204" charset="0"/>
                <a:cs typeface="+mn-ea"/>
                <a:sym typeface="+mn-ea"/>
              </a:rPr>
              <a:t> </a:t>
            </a:r>
            <a:r>
              <a:rPr lang="zh-CN" altLang="en-US" sz="2400" b="1" dirty="0">
                <a:solidFill>
                  <a:schemeClr val="dk1"/>
                </a:solidFill>
                <a:latin typeface="Calibri" panose="020F0502020204030204" charset="0"/>
                <a:cs typeface="+mn-ea"/>
                <a:sym typeface="+mn-ea"/>
              </a:rPr>
              <a:t>tears.</a:t>
            </a:r>
            <a:r>
              <a:rPr lang="en-US" altLang="zh-CN" sz="2400" b="1" dirty="0">
                <a:solidFill>
                  <a:schemeClr val="dk1"/>
                </a:solidFill>
                <a:latin typeface="Calibri" panose="020F0502020204030204" charset="0"/>
                <a:cs typeface="+mn-ea"/>
                <a:sym typeface="+mn-ea"/>
              </a:rPr>
              <a:t> </a:t>
            </a:r>
            <a:r>
              <a:rPr lang="zh-CN" altLang="en-US" sz="2400" b="1" dirty="0">
                <a:solidFill>
                  <a:schemeClr val="dk1"/>
                </a:solidFill>
                <a:latin typeface="Calibri" panose="020F0502020204030204" charset="0"/>
                <a:cs typeface="+mn-ea"/>
                <a:sym typeface="+mn-ea"/>
              </a:rPr>
              <a:t>The children </a:t>
            </a:r>
            <a:r>
              <a:rPr lang="zh-CN" altLang="en-US" sz="2400" b="1" dirty="0">
                <a:solidFill>
                  <a:srgbClr val="C00000"/>
                </a:solidFill>
                <a:latin typeface="Calibri" panose="020F0502020204030204" charset="0"/>
                <a:cs typeface="+mn-ea"/>
                <a:sym typeface="+mn-ea"/>
              </a:rPr>
              <a:t>smiled like bright stars</a:t>
            </a:r>
            <a:r>
              <a:rPr lang="zh-CN" altLang="en-US" sz="2400" b="1" dirty="0">
                <a:solidFill>
                  <a:schemeClr val="dk1"/>
                </a:solidFill>
                <a:latin typeface="Calibri" panose="020F0502020204030204" charset="0"/>
                <a:cs typeface="+mn-ea"/>
                <a:sym typeface="+mn-ea"/>
              </a:rPr>
              <a:t> and told their mother how they made it. Mother</a:t>
            </a:r>
            <a:r>
              <a:rPr lang="en-US" altLang="zh-CN" sz="2400" b="1" dirty="0">
                <a:solidFill>
                  <a:schemeClr val="dk1"/>
                </a:solidFill>
                <a:latin typeface="Calibri" panose="020F0502020204030204" charset="0"/>
                <a:cs typeface="+mn-ea"/>
                <a:sym typeface="+mn-ea"/>
              </a:rPr>
              <a:t> </a:t>
            </a:r>
            <a:r>
              <a:rPr lang="zh-CN" altLang="en-US" sz="2400" b="1" dirty="0">
                <a:solidFill>
                  <a:schemeClr val="dk1"/>
                </a:solidFill>
                <a:latin typeface="Calibri" panose="020F0502020204030204" charset="0"/>
                <a:cs typeface="+mn-ea"/>
                <a:sym typeface="+mn-ea"/>
              </a:rPr>
              <a:t>hugg</a:t>
            </a:r>
            <a:r>
              <a:rPr lang="en-US" altLang="zh-CN" sz="2400" b="1" dirty="0">
                <a:solidFill>
                  <a:schemeClr val="dk1"/>
                </a:solidFill>
                <a:latin typeface="Calibri" panose="020F0502020204030204" charset="0"/>
                <a:cs typeface="+mn-ea"/>
                <a:sym typeface="+mn-ea"/>
              </a:rPr>
              <a:t>ed</a:t>
            </a:r>
            <a:r>
              <a:rPr lang="zh-CN" altLang="en-US" sz="2400" b="1" dirty="0">
                <a:solidFill>
                  <a:schemeClr val="dk1"/>
                </a:solidFill>
                <a:latin typeface="Calibri" panose="020F0502020204030204" charset="0"/>
                <a:cs typeface="+mn-ea"/>
                <a:sym typeface="+mn-ea"/>
              </a:rPr>
              <a:t> the children tightly</a:t>
            </a:r>
            <a:r>
              <a:rPr lang="en-US" altLang="zh-CN" sz="2400" b="1" dirty="0">
                <a:solidFill>
                  <a:schemeClr val="dk1"/>
                </a:solidFill>
                <a:latin typeface="Calibri" panose="020F0502020204030204" charset="0"/>
                <a:cs typeface="+mn-ea"/>
                <a:sym typeface="+mn-ea"/>
              </a:rPr>
              <a:t>,</a:t>
            </a:r>
            <a:r>
              <a:rPr lang="zh-CN" altLang="en-US" sz="2400" b="1" dirty="0">
                <a:solidFill>
                  <a:schemeClr val="dk1"/>
                </a:solidFill>
                <a:latin typeface="Calibri" panose="020F0502020204030204" charset="0"/>
                <a:cs typeface="+mn-ea"/>
                <a:sym typeface="+mn-ea"/>
              </a:rPr>
              <a:t> telling </a:t>
            </a:r>
            <a:r>
              <a:rPr lang="en-US" altLang="zh-CN" sz="2400" b="1" dirty="0">
                <a:solidFill>
                  <a:schemeClr val="dk1"/>
                </a:solidFill>
                <a:latin typeface="Calibri" panose="020F0502020204030204" charset="0"/>
                <a:cs typeface="+mn-ea"/>
                <a:sym typeface="+mn-ea"/>
              </a:rPr>
              <a:t>that </a:t>
            </a:r>
            <a:r>
              <a:rPr lang="zh-CN" altLang="en-US" sz="2400" b="1" u="sng" dirty="0">
                <a:solidFill>
                  <a:schemeClr val="dk1"/>
                </a:solidFill>
                <a:latin typeface="Calibri" panose="020F0502020204030204" charset="0"/>
                <a:cs typeface="+mn-ea"/>
                <a:sym typeface="+mn-ea"/>
              </a:rPr>
              <a:t>they were </a:t>
            </a:r>
            <a:r>
              <a:rPr lang="zh-CN" altLang="en-US" sz="2400" b="1" u="sng" dirty="0">
                <a:solidFill>
                  <a:srgbClr val="7030A0"/>
                </a:solidFill>
                <a:latin typeface="Calibri" panose="020F0502020204030204" charset="0"/>
                <a:cs typeface="+mn-ea"/>
                <a:sym typeface="+mn-ea"/>
              </a:rPr>
              <a:t>the most precious surprises in the world</a:t>
            </a:r>
            <a:r>
              <a:rPr lang="en-US" altLang="zh-CN" sz="2400" b="1" u="sng" dirty="0">
                <a:solidFill>
                  <a:schemeClr val="dk1"/>
                </a:solidFill>
                <a:latin typeface="Calibri" panose="020F0502020204030204" charset="0"/>
                <a:cs typeface="+mn-ea"/>
                <a:sym typeface="+mn-ea"/>
              </a:rPr>
              <a:t> and w</a:t>
            </a:r>
            <a:r>
              <a:rPr lang="zh-CN" altLang="en-US" sz="2400" b="1" u="sng" dirty="0">
                <a:solidFill>
                  <a:schemeClr val="dk1"/>
                </a:solidFill>
                <a:latin typeface="Calibri" panose="020F0502020204030204" charset="0"/>
                <a:cs typeface="+mn-ea"/>
                <a:sym typeface="+mn-ea"/>
              </a:rPr>
              <a:t>hat </a:t>
            </a:r>
            <a:r>
              <a:rPr lang="en-US" altLang="zh-CN" sz="2400" b="1" u="sng" dirty="0">
                <a:solidFill>
                  <a:schemeClr val="dk1"/>
                </a:solidFill>
                <a:latin typeface="Calibri" panose="020F0502020204030204" charset="0"/>
                <a:cs typeface="+mn-ea"/>
                <a:sym typeface="+mn-ea"/>
              </a:rPr>
              <a:t>they</a:t>
            </a:r>
            <a:r>
              <a:rPr lang="zh-CN" altLang="en-US" sz="2400" b="1" u="sng" dirty="0">
                <a:solidFill>
                  <a:schemeClr val="dk1"/>
                </a:solidFill>
                <a:latin typeface="Calibri" panose="020F0502020204030204" charset="0"/>
                <a:cs typeface="+mn-ea"/>
                <a:sym typeface="+mn-ea"/>
              </a:rPr>
              <a:t> prepare</a:t>
            </a:r>
            <a:r>
              <a:rPr lang="en-US" altLang="zh-CN" sz="2400" b="1" u="sng" dirty="0">
                <a:solidFill>
                  <a:schemeClr val="dk1"/>
                </a:solidFill>
                <a:latin typeface="Calibri" panose="020F0502020204030204" charset="0"/>
                <a:cs typeface="+mn-ea"/>
                <a:sym typeface="+mn-ea"/>
              </a:rPr>
              <a:t>d</a:t>
            </a:r>
            <a:r>
              <a:rPr lang="zh-CN" altLang="en-US" sz="2400" b="1" u="sng" dirty="0">
                <a:solidFill>
                  <a:schemeClr val="dk1"/>
                </a:solidFill>
                <a:latin typeface="Calibri" panose="020F0502020204030204" charset="0"/>
                <a:cs typeface="+mn-ea"/>
                <a:sym typeface="+mn-ea"/>
              </a:rPr>
              <a:t> with their hearts is always </a:t>
            </a:r>
            <a:r>
              <a:rPr lang="en-US" altLang="zh-CN" sz="2400" b="1" u="sng" dirty="0">
                <a:solidFill>
                  <a:srgbClr val="0070C0"/>
                </a:solidFill>
                <a:latin typeface="Calibri" panose="020F0502020204030204" charset="0"/>
                <a:cs typeface="+mn-ea"/>
                <a:sym typeface="+mn-ea"/>
              </a:rPr>
              <a:t>the </a:t>
            </a:r>
            <a:r>
              <a:rPr lang="zh-CN" altLang="en-US" sz="2400" b="1" u="sng" dirty="0">
                <a:solidFill>
                  <a:srgbClr val="0070C0"/>
                </a:solidFill>
                <a:latin typeface="Calibri" panose="020F0502020204030204" charset="0"/>
                <a:cs typeface="+mn-ea"/>
                <a:sym typeface="+mn-ea"/>
              </a:rPr>
              <a:t>best</a:t>
            </a:r>
            <a:r>
              <a:rPr lang="en-US" altLang="zh-CN" sz="2400" b="1" u="sng" dirty="0">
                <a:solidFill>
                  <a:srgbClr val="0070C0"/>
                </a:solidFill>
                <a:latin typeface="Calibri" panose="020F0502020204030204" charset="0"/>
                <a:cs typeface="+mn-ea"/>
                <a:sym typeface="+mn-ea"/>
              </a:rPr>
              <a:t> present</a:t>
            </a:r>
            <a:r>
              <a:rPr lang="zh-CN" altLang="en-US" sz="2400" b="1" u="sng" dirty="0">
                <a:solidFill>
                  <a:srgbClr val="0070C0"/>
                </a:solidFill>
                <a:latin typeface="Calibri" panose="020F0502020204030204" charset="0"/>
                <a:cs typeface="+mn-ea"/>
                <a:sym typeface="+mn-ea"/>
              </a:rPr>
              <a:t> for parents</a:t>
            </a:r>
            <a:r>
              <a:rPr lang="zh-CN" altLang="en-US" sz="2400" b="1" u="sng" dirty="0">
                <a:solidFill>
                  <a:schemeClr val="dk1"/>
                </a:solidFill>
                <a:latin typeface="Calibri" panose="020F0502020204030204" charset="0"/>
                <a:cs typeface="+mn-ea"/>
                <a:sym typeface="+mn-ea"/>
              </a:rPr>
              <a:t>.</a:t>
            </a:r>
            <a:r>
              <a:rPr lang="zh-CN" altLang="en-US" sz="2400" b="1" u="sng" baseline="-25000" dirty="0">
                <a:solidFill>
                  <a:schemeClr val="dk1"/>
                </a:solidFill>
                <a:latin typeface="Calibri" panose="020F0502020204030204" charset="0"/>
                <a:cs typeface="+mn-ea"/>
                <a:sym typeface="+mn-ea"/>
              </a:rPr>
              <a:t> </a:t>
            </a:r>
            <a:r>
              <a:rPr lang="zh-CN" altLang="en-US" sz="2400" b="1" u="sng" baseline="-25000" dirty="0">
                <a:solidFill>
                  <a:srgbClr val="0070C0"/>
                </a:solidFill>
                <a:latin typeface="Calibri" panose="020F0502020204030204" charset="0"/>
                <a:cs typeface="+mn-ea"/>
                <a:sym typeface="+mn-ea"/>
              </a:rPr>
              <a:t>由事及理式结尾。起到画龙点睛，拔高立意的效果。</a:t>
            </a:r>
            <a:r>
              <a:rPr lang="zh-CN" altLang="en-US" sz="2400" b="1" u="sng" dirty="0">
                <a:solidFill>
                  <a:srgbClr val="0070C0"/>
                </a:solidFill>
                <a:latin typeface="Calibri" panose="020F0502020204030204" charset="0"/>
                <a:cs typeface="+mn-ea"/>
                <a:sym typeface="+mn-ea"/>
              </a:rPr>
              <a:t> </a:t>
            </a: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68020"/>
            <a:ext cx="11760200" cy="1476375"/>
          </a:xfrm>
          <a:prstGeom prst="rect">
            <a:avLst/>
          </a:prstGeom>
          <a:solidFill>
            <a:schemeClr val="bg1"/>
          </a:solidFill>
        </p:spPr>
        <p:txBody>
          <a:bodyPr wrap="square" rtlCol="0" anchor="t">
            <a:spAutoFit/>
          </a:bodyPr>
          <a:p>
            <a:pPr algn="ctr"/>
            <a:r>
              <a:rPr lang="zh-CN" altLang="en-US" b="1">
                <a:solidFill>
                  <a:srgbClr val="0070C0"/>
                </a:solidFill>
                <a:latin typeface="Times New Roman" panose="02020603050405020304" charset="0"/>
                <a:cs typeface="Times New Roman" panose="02020603050405020304" charset="0"/>
              </a:rPr>
              <a:t>A MOTHER'S DAY</a:t>
            </a:r>
            <a:r>
              <a:rPr lang="zh-CN" altLang="en-US" b="1">
                <a:latin typeface="Times New Roman" panose="02020603050405020304" charset="0"/>
                <a:cs typeface="Times New Roman" panose="02020603050405020304" charset="0"/>
              </a:rPr>
              <a:t> </a:t>
            </a:r>
            <a:r>
              <a:rPr lang="zh-CN" altLang="en-US" b="1">
                <a:solidFill>
                  <a:srgbClr val="7030A0"/>
                </a:solidFill>
                <a:latin typeface="Times New Roman" panose="02020603050405020304" charset="0"/>
                <a:cs typeface="Times New Roman" panose="02020603050405020304" charset="0"/>
              </a:rPr>
              <a:t>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a:t>
            </a:r>
            <a:r>
              <a:rPr lang="zh-CN" altLang="en-US" b="1">
                <a:solidFill>
                  <a:srgbClr val="C00000"/>
                </a:solidFill>
                <a:latin typeface="Times New Roman" panose="02020603050405020304" charset="0"/>
                <a:cs typeface="Times New Roman" panose="02020603050405020304" charset="0"/>
              </a:rPr>
              <a:t>pleased and proud</a:t>
            </a:r>
            <a:r>
              <a:rPr lang="zh-CN" altLang="en-US" b="1">
                <a:latin typeface="Times New Roman" panose="02020603050405020304" charset="0"/>
                <a:cs typeface="Times New Roman" panose="02020603050405020304" charset="0"/>
              </a:rPr>
              <a:t> Mother would be when they brought her breakfast in bed. They planned to make French toast and chicken porridge. They had watched their mother in the kitchen. There </a:t>
            </a:r>
            <a:r>
              <a:rPr lang="zh-CN" altLang="en-US" b="1">
                <a:solidFill>
                  <a:srgbClr val="00B050"/>
                </a:solidFill>
                <a:latin typeface="Times New Roman" panose="02020603050405020304" charset="0"/>
                <a:cs typeface="Times New Roman" panose="02020603050405020304" charset="0"/>
              </a:rPr>
              <a:t>was nothing to it</a:t>
            </a:r>
            <a:r>
              <a:rPr lang="zh-CN" altLang="en-US" b="1">
                <a:latin typeface="Times New Roman" panose="02020603050405020304" charset="0"/>
                <a:cs typeface="Times New Roman" panose="02020603050405020304" charset="0"/>
              </a:rPr>
              <a:t>. Jenna and Jeff </a:t>
            </a:r>
            <a:r>
              <a:rPr lang="zh-CN" altLang="en-US" b="1">
                <a:solidFill>
                  <a:srgbClr val="00B050"/>
                </a:solidFill>
                <a:latin typeface="Times New Roman" panose="02020603050405020304" charset="0"/>
                <a:cs typeface="Times New Roman" panose="02020603050405020304" charset="0"/>
              </a:rPr>
              <a:t>knew exactly what to do</a:t>
            </a:r>
            <a:r>
              <a:rPr lang="zh-CN" altLang="en-US" b="1">
                <a:latin typeface="Times New Roman" panose="02020603050405020304" charset="0"/>
                <a:cs typeface="Times New Roman" panose="02020603050405020304" charset="0"/>
              </a:rPr>
              <a:t>.</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9" name="文本框 8"/>
          <p:cNvSpPr txBox="1"/>
          <p:nvPr/>
        </p:nvSpPr>
        <p:spPr>
          <a:xfrm>
            <a:off x="270510" y="0"/>
            <a:ext cx="7397750" cy="521970"/>
          </a:xfrm>
          <a:prstGeom prst="rect">
            <a:avLst/>
          </a:prstGeom>
          <a:noFill/>
        </p:spPr>
        <p:txBody>
          <a:bodyPr wrap="none" rtlCol="0" anchor="t">
            <a:spAutoFit/>
          </a:bodyPr>
          <a:lstStyle/>
          <a:p>
            <a:pPr algn="l"/>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读懂伏笔语言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呼应</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对应情节</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回扣</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主题，</a:t>
            </a:r>
            <a:r>
              <a:rPr lang="en-US" altLang="zh-CN" sz="28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升华</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思想</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graphicFrame>
        <p:nvGraphicFramePr>
          <p:cNvPr id="8" name="表格 7"/>
          <p:cNvGraphicFramePr/>
          <p:nvPr>
            <p:custDataLst>
              <p:tags r:id="rId1"/>
            </p:custDataLst>
          </p:nvPr>
        </p:nvGraphicFramePr>
        <p:xfrm>
          <a:off x="270510" y="2144395"/>
          <a:ext cx="11678285" cy="4405630"/>
        </p:xfrm>
        <a:graphic>
          <a:graphicData uri="http://schemas.openxmlformats.org/drawingml/2006/table">
            <a:tbl>
              <a:tblPr firstRow="1" bandRow="1">
                <a:tableStyleId>{5C22544A-7EE6-4342-B048-85BDC9FD1C3A}</a:tableStyleId>
              </a:tblPr>
              <a:tblGrid>
                <a:gridCol w="2858770"/>
                <a:gridCol w="4246880"/>
                <a:gridCol w="4572635"/>
              </a:tblGrid>
              <a:tr h="451485">
                <a:tc rowSpan="4">
                  <a:txBody>
                    <a:bodyPr/>
                    <a:p>
                      <a:pPr>
                        <a:buNone/>
                      </a:pPr>
                      <a:endParaRPr lang="zh-CN" altLang="en-US"/>
                    </a:p>
                  </a:txBody>
                  <a:tcPr>
                    <a:solidFill>
                      <a:schemeClr val="accent6">
                        <a:lumMod val="20000"/>
                        <a:lumOff val="80000"/>
                      </a:schemeClr>
                    </a:solidFill>
                  </a:tcPr>
                </a:tc>
                <a:tc>
                  <a:txBody>
                    <a:bodyPr/>
                    <a:p>
                      <a:pPr algn="ctr">
                        <a:buNone/>
                      </a:pPr>
                      <a:r>
                        <a:rPr lang="en-US" altLang="zh-CN">
                          <a:solidFill>
                            <a:schemeClr val="tx1"/>
                          </a:solidFill>
                        </a:rPr>
                        <a:t>理顺叙事元素，读懂伏笔语言</a:t>
                      </a:r>
                      <a:endParaRPr lang="en-US" altLang="zh-CN">
                        <a:solidFill>
                          <a:schemeClr val="tx1"/>
                        </a:solidFill>
                      </a:endParaRPr>
                    </a:p>
                  </a:txBody>
                  <a:tcPr>
                    <a:solidFill>
                      <a:schemeClr val="accent6">
                        <a:lumMod val="20000"/>
                        <a:lumOff val="80000"/>
                      </a:schemeClr>
                    </a:solidFill>
                  </a:tcPr>
                </a:tc>
                <a:tc>
                  <a:txBody>
                    <a:bodyPr/>
                    <a:p>
                      <a:pPr algn="ctr">
                        <a:buNone/>
                      </a:pPr>
                      <a:r>
                        <a:rPr lang="zh-CN" altLang="en-US">
                          <a:solidFill>
                            <a:schemeClr val="tx1"/>
                          </a:solidFill>
                        </a:rPr>
                        <a:t>顺理协同成章，呼应对应情节</a:t>
                      </a:r>
                      <a:endParaRPr lang="zh-CN" altLang="en-US">
                        <a:solidFill>
                          <a:schemeClr val="tx1"/>
                        </a:solidFill>
                      </a:endParaRPr>
                    </a:p>
                  </a:txBody>
                  <a:tcPr>
                    <a:solidFill>
                      <a:schemeClr val="accent6">
                        <a:lumMod val="20000"/>
                        <a:lumOff val="80000"/>
                      </a:schemeClr>
                    </a:solidFill>
                  </a:tcPr>
                </a:tc>
              </a:tr>
              <a:tr h="394335">
                <a:tc vMerge="1">
                  <a:tcPr>
                    <a:solidFill>
                      <a:schemeClr val="accent6">
                        <a:lumMod val="20000"/>
                        <a:lumOff val="80000"/>
                      </a:schemeClr>
                    </a:solidFill>
                  </a:tcPr>
                </a:tc>
                <a:tc>
                  <a:txBody>
                    <a:bodyPr/>
                    <a:p>
                      <a:pPr>
                        <a:buNone/>
                      </a:pPr>
                      <a:r>
                        <a:rPr lang="en-US" altLang="zh-CN" b="1"/>
                        <a:t>A Mother's Day Surprise</a:t>
                      </a:r>
                      <a:endParaRPr lang="en-US" altLang="zh-CN" b="1"/>
                    </a:p>
                  </a:txBody>
                  <a:tcPr>
                    <a:solidFill>
                      <a:schemeClr val="accent6">
                        <a:lumMod val="20000"/>
                        <a:lumOff val="80000"/>
                      </a:schemeClr>
                    </a:solidFill>
                  </a:tcPr>
                </a:tc>
                <a:tc>
                  <a:txBody>
                    <a:bodyPr/>
                    <a:p>
                      <a:pPr>
                        <a:buNone/>
                      </a:pPr>
                      <a:r>
                        <a:rPr lang="en-US" altLang="zh-CN" b="1"/>
                        <a:t> </a:t>
                      </a:r>
                      <a:r>
                        <a:rPr lang="en-US" altLang="zh-CN" b="1">
                          <a:solidFill>
                            <a:srgbClr val="002060"/>
                          </a:solidFill>
                        </a:rPr>
                        <a:t>Would the twins give Mom a big surprise?</a:t>
                      </a:r>
                      <a:endParaRPr lang="en-US" altLang="zh-CN" b="1">
                        <a:solidFill>
                          <a:srgbClr val="002060"/>
                        </a:solidFill>
                      </a:endParaRPr>
                    </a:p>
                  </a:txBody>
                  <a:tcPr>
                    <a:solidFill>
                      <a:schemeClr val="accent6">
                        <a:lumMod val="20000"/>
                        <a:lumOff val="80000"/>
                      </a:schemeClr>
                    </a:solidFill>
                  </a:tcPr>
                </a:tc>
              </a:tr>
              <a:tr h="430530">
                <a:tc vMerge="1">
                  <a:tcPr>
                    <a:solidFill>
                      <a:schemeClr val="accent6">
                        <a:lumMod val="20000"/>
                        <a:lumOff val="80000"/>
                      </a:schemeClr>
                    </a:solidFill>
                  </a:tcPr>
                </a:tc>
                <a:tc>
                  <a:txBody>
                    <a:bodyPr/>
                    <a:p>
                      <a:pPr>
                        <a:buNone/>
                      </a:pPr>
                      <a:r>
                        <a:rPr lang="zh-CN" altLang="en-US" b="1"/>
                        <a:t>How pleased and proud Mother would be</a:t>
                      </a:r>
                      <a:endParaRPr lang="zh-CN" altLang="en-US" b="1"/>
                    </a:p>
                  </a:txBody>
                  <a:tcPr>
                    <a:solidFill>
                      <a:schemeClr val="accent6">
                        <a:lumMod val="20000"/>
                        <a:lumOff val="80000"/>
                      </a:schemeClr>
                    </a:solidFill>
                  </a:tcPr>
                </a:tc>
                <a:tc>
                  <a:txBody>
                    <a:bodyPr/>
                    <a:p>
                      <a:pPr>
                        <a:buNone/>
                      </a:pPr>
                      <a:r>
                        <a:rPr lang="en-US" altLang="zh-CN" b="1">
                          <a:solidFill>
                            <a:srgbClr val="002060"/>
                          </a:solidFill>
                        </a:rPr>
                        <a:t> How  did Mother feel in the end?</a:t>
                      </a:r>
                      <a:endParaRPr lang="en-US" altLang="zh-CN" b="1">
                        <a:solidFill>
                          <a:srgbClr val="002060"/>
                        </a:solidFill>
                      </a:endParaRPr>
                    </a:p>
                  </a:txBody>
                  <a:tcPr>
                    <a:solidFill>
                      <a:schemeClr val="accent6">
                        <a:lumMod val="20000"/>
                        <a:lumOff val="80000"/>
                      </a:schemeClr>
                    </a:solidFill>
                  </a:tcPr>
                </a:tc>
              </a:tr>
              <a:tr h="3129280">
                <a:tc vMerge="1">
                  <a:tcPr>
                    <a:solidFill>
                      <a:schemeClr val="accent6">
                        <a:lumMod val="20000"/>
                        <a:lumOff val="80000"/>
                      </a:schemeClr>
                    </a:solidFill>
                  </a:tcPr>
                </a:tc>
                <a:tc gridSpan="2">
                  <a:txBody>
                    <a:bodyPr/>
                    <a:p>
                      <a:pPr>
                        <a:buNone/>
                      </a:pPr>
                      <a:endParaRPr lang="zh-CN" altLang="en-US" sz="2400" b="1" u="sng" dirty="0">
                        <a:solidFill>
                          <a:srgbClr val="0070C0"/>
                        </a:solidFill>
                        <a:latin typeface="Calibri" panose="020F0502020204030204" charset="0"/>
                        <a:ea typeface="+mn-ea"/>
                        <a:cs typeface="+mn-ea"/>
                        <a:sym typeface="+mn-ea"/>
                      </a:endParaRPr>
                    </a:p>
                  </a:txBody>
                  <a:tcPr>
                    <a:solidFill>
                      <a:schemeClr val="accent6">
                        <a:lumMod val="20000"/>
                        <a:lumOff val="80000"/>
                      </a:schemeClr>
                    </a:solidFill>
                  </a:tcPr>
                </a:tc>
                <a:tc hMerge="1">
                  <a:tcPr>
                    <a:solidFill>
                      <a:schemeClr val="accent6">
                        <a:lumMod val="20000"/>
                        <a:lumOff val="80000"/>
                      </a:schemeClr>
                    </a:solidFill>
                  </a:tcPr>
                </a:tc>
              </a:tr>
            </a:tbl>
          </a:graphicData>
        </a:graphic>
      </p:graphicFrame>
      <p:sp>
        <p:nvSpPr>
          <p:cNvPr id="19" name="矩形 7"/>
          <p:cNvSpPr>
            <a:spLocks noChangeArrowheads="1"/>
          </p:cNvSpPr>
          <p:nvPr/>
        </p:nvSpPr>
        <p:spPr bwMode="auto">
          <a:xfrm>
            <a:off x="485140" y="3454400"/>
            <a:ext cx="2438400" cy="890905"/>
          </a:xfrm>
          <a:prstGeom prst="rect">
            <a:avLst/>
          </a:prstGeom>
          <a:solidFill>
            <a:srgbClr val="FF5100"/>
          </a:solidFill>
          <a:ln>
            <a:noFill/>
          </a:ln>
        </p:spPr>
        <p:txBody>
          <a:bodyPr wrap="square">
            <a:spAutoFit/>
          </a:bodyPr>
          <a:p>
            <a:pPr algn="ctr" defTabSz="609600">
              <a:lnSpc>
                <a:spcPct val="130000"/>
              </a:lnSpc>
            </a:pPr>
            <a:r>
              <a:rPr lang="zh-CN" altLang="en-US" sz="2400" b="1" dirty="0">
                <a:solidFill>
                  <a:srgbClr val="FFFFFF"/>
                </a:solidFill>
                <a:ea typeface="微软雅黑" panose="020B0503020204020204" pitchFamily="34" charset="-122"/>
              </a:rPr>
              <a:t>铺垫</a:t>
            </a:r>
            <a:r>
              <a:rPr lang="en-US" altLang="zh-CN" sz="2400" b="1" dirty="0">
                <a:solidFill>
                  <a:srgbClr val="FFFFFF"/>
                </a:solidFill>
                <a:ea typeface="微软雅黑" panose="020B0503020204020204" pitchFamily="34" charset="-122"/>
              </a:rPr>
              <a:t>/</a:t>
            </a:r>
            <a:r>
              <a:rPr lang="zh-CN" altLang="en-US" sz="2400" b="1" dirty="0">
                <a:solidFill>
                  <a:srgbClr val="FFFFFF"/>
                </a:solidFill>
                <a:ea typeface="微软雅黑" panose="020B0503020204020204" pitchFamily="34" charset="-122"/>
              </a:rPr>
              <a:t>伏笔</a:t>
            </a:r>
            <a:r>
              <a:rPr lang="en-US" altLang="zh-CN" sz="2400" b="1" dirty="0">
                <a:solidFill>
                  <a:srgbClr val="FFFFFF"/>
                </a:solidFill>
                <a:ea typeface="微软雅黑" panose="020B0503020204020204" pitchFamily="34" charset="-122"/>
              </a:rPr>
              <a:t>/</a:t>
            </a:r>
            <a:r>
              <a:rPr lang="zh-CN" altLang="en-US" sz="2400" b="1" dirty="0">
                <a:solidFill>
                  <a:srgbClr val="FFFFFF"/>
                </a:solidFill>
                <a:ea typeface="微软雅黑" panose="020B0503020204020204" pitchFamily="34" charset="-122"/>
              </a:rPr>
              <a:t>暗示</a:t>
            </a:r>
            <a:endParaRPr lang="zh-CN" altLang="en-US" sz="2400" b="1" dirty="0">
              <a:solidFill>
                <a:srgbClr val="FFFFFF"/>
              </a:solidFill>
              <a:ea typeface="微软雅黑" panose="020B0503020204020204" pitchFamily="34" charset="-122"/>
            </a:endParaRPr>
          </a:p>
          <a:p>
            <a:pPr algn="ctr" defTabSz="609600">
              <a:lnSpc>
                <a:spcPct val="130000"/>
              </a:lnSpc>
            </a:pPr>
            <a:r>
              <a:rPr lang="zh-CN" altLang="en-US" sz="1600" b="1" dirty="0">
                <a:solidFill>
                  <a:srgbClr val="FFFFFF"/>
                </a:solidFill>
                <a:ea typeface="微软雅黑" panose="020B0503020204020204" pitchFamily="34" charset="-122"/>
              </a:rPr>
              <a:t>foreshadowing</a:t>
            </a:r>
            <a:endParaRPr lang="zh-CN" altLang="en-US" sz="1600" b="1" dirty="0">
              <a:solidFill>
                <a:srgbClr val="FFFFFF"/>
              </a:solidFill>
              <a:ea typeface="微软雅黑" panose="020B0503020204020204" pitchFamily="34" charset="-122"/>
            </a:endParaRPr>
          </a:p>
        </p:txBody>
      </p:sp>
      <p:sp>
        <p:nvSpPr>
          <p:cNvPr id="3" name="文本框 2"/>
          <p:cNvSpPr txBox="1"/>
          <p:nvPr/>
        </p:nvSpPr>
        <p:spPr>
          <a:xfrm>
            <a:off x="3217545" y="3454400"/>
            <a:ext cx="8509635" cy="2787015"/>
          </a:xfrm>
          <a:prstGeom prst="rect">
            <a:avLst/>
          </a:prstGeom>
          <a:noFill/>
        </p:spPr>
        <p:txBody>
          <a:bodyPr wrap="square" rtlCol="0" anchor="t">
            <a:spAutoFit/>
          </a:bodyPr>
          <a:p>
            <a:pPr algn="l" fontAlgn="base">
              <a:buFont typeface="Arial" panose="020B0604020202020204" pitchFamily="34" charset="0"/>
            </a:pPr>
            <a:r>
              <a:rPr lang="en-US" sz="2400">
                <a:latin typeface="Times New Roman" panose="02020603050405020304" charset="0"/>
                <a:ea typeface="宋体" panose="02010600030101010101" pitchFamily="2" charset="-122"/>
                <a:cs typeface="Times New Roman" panose="02020603050405020304" charset="0"/>
                <a:sym typeface="微软雅黑" panose="020B0503020204020204" pitchFamily="34" charset="-122"/>
              </a:rPr>
              <a:t>✍</a:t>
            </a:r>
            <a:r>
              <a:rPr lang="zh-CN" altLang="en-US" sz="2400" b="1" dirty="0">
                <a:latin typeface="Calibri" panose="020F0502020204030204" charset="0"/>
                <a:cs typeface="+mn-ea"/>
                <a:sym typeface="+mn-ea"/>
              </a:rPr>
              <a:t>续写结尾</a:t>
            </a:r>
            <a:r>
              <a:rPr lang="en-US" altLang="zh-CN" sz="2400" b="1" dirty="0">
                <a:latin typeface="Calibri" panose="020F0502020204030204" charset="0"/>
                <a:cs typeface="+mn-ea"/>
                <a:sym typeface="+mn-ea"/>
              </a:rPr>
              <a:t>3</a:t>
            </a:r>
            <a:r>
              <a:rPr lang="zh-CN" altLang="en-US" sz="2400" b="1" dirty="0">
                <a:latin typeface="Calibri" panose="020F0502020204030204" charset="0"/>
                <a:cs typeface="+mn-ea"/>
                <a:sym typeface="+mn-ea"/>
              </a:rPr>
              <a:t>：</a:t>
            </a:r>
            <a:r>
              <a:rPr lang="zh-CN" altLang="en-US" sz="2400" b="1" dirty="0">
                <a:solidFill>
                  <a:schemeClr val="dk1"/>
                </a:solidFill>
                <a:latin typeface="Calibri" panose="020F0502020204030204" charset="0"/>
                <a:cs typeface="+mn-ea"/>
                <a:sym typeface="+mn-ea"/>
              </a:rPr>
              <a:t> </a:t>
            </a:r>
            <a:r>
              <a:rPr sz="2400" b="1" dirty="0">
                <a:latin typeface="Calibri" panose="020F0502020204030204" charset="0"/>
                <a:cs typeface="+mn-ea"/>
                <a:sym typeface="+mn-ea"/>
              </a:rPr>
              <a:t> Before that day, Jeff and Jenna thought what </a:t>
            </a:r>
            <a:r>
              <a:rPr sz="2400" b="1" u="sng" dirty="0">
                <a:latin typeface="Calibri" panose="020F0502020204030204" charset="0"/>
                <a:cs typeface="+mn-ea"/>
                <a:sym typeface="+mn-ea"/>
              </a:rPr>
              <a:t>Mom did for them </a:t>
            </a:r>
            <a:r>
              <a:rPr sz="2400" b="1" u="sng" dirty="0">
                <a:solidFill>
                  <a:srgbClr val="00B050"/>
                </a:solidFill>
                <a:latin typeface="Calibri" panose="020F0502020204030204" charset="0"/>
                <a:cs typeface="+mn-ea"/>
                <a:sym typeface="+mn-ea"/>
              </a:rPr>
              <a:t>was just nothing to it</a:t>
            </a:r>
            <a:r>
              <a:rPr sz="2400" b="1" u="sng" dirty="0">
                <a:latin typeface="Calibri" panose="020F0502020204030204" charset="0"/>
                <a:cs typeface="+mn-ea"/>
                <a:sym typeface="+mn-ea"/>
              </a:rPr>
              <a:t>, and </a:t>
            </a:r>
            <a:r>
              <a:rPr sz="2400" b="1" u="sng" dirty="0">
                <a:solidFill>
                  <a:srgbClr val="00B050"/>
                </a:solidFill>
                <a:latin typeface="Calibri" panose="020F0502020204030204" charset="0"/>
                <a:cs typeface="+mn-ea"/>
                <a:sym typeface="+mn-ea"/>
              </a:rPr>
              <a:t>they could do that well too</a:t>
            </a:r>
            <a:r>
              <a:rPr sz="2400" b="1" u="sng" dirty="0">
                <a:latin typeface="Calibri" panose="020F0502020204030204" charset="0"/>
                <a:cs typeface="+mn-ea"/>
                <a:sym typeface="+mn-ea"/>
              </a:rPr>
              <a:t>. But actually the result</a:t>
            </a:r>
            <a:r>
              <a:rPr sz="2400" b="1" u="sng" dirty="0">
                <a:solidFill>
                  <a:srgbClr val="7030A0"/>
                </a:solidFill>
                <a:latin typeface="Calibri" panose="020F0502020204030204" charset="0"/>
                <a:cs typeface="+mn-ea"/>
                <a:sym typeface="+mn-ea"/>
              </a:rPr>
              <a:t> surprised</a:t>
            </a:r>
            <a:r>
              <a:rPr sz="2400" b="1" u="sng" dirty="0">
                <a:latin typeface="Calibri" panose="020F0502020204030204" charset="0"/>
                <a:cs typeface="+mn-ea"/>
                <a:sym typeface="+mn-ea"/>
              </a:rPr>
              <a:t> them. Not until then did they realize that </a:t>
            </a:r>
            <a:r>
              <a:rPr sz="2400" b="1" u="sng" dirty="0">
                <a:solidFill>
                  <a:srgbClr val="0070C0"/>
                </a:solidFill>
                <a:latin typeface="Calibri" panose="020F0502020204030204" charset="0"/>
                <a:cs typeface="+mn-ea"/>
                <a:sym typeface="+mn-ea"/>
              </a:rPr>
              <a:t>Mom gave them not only lives but also unconditional love and care</a:t>
            </a:r>
            <a:r>
              <a:rPr sz="2400" b="1" u="sng" dirty="0">
                <a:latin typeface="Calibri" panose="020F0502020204030204" charset="0"/>
                <a:cs typeface="+mn-ea"/>
                <a:sym typeface="+mn-ea"/>
              </a:rPr>
              <a:t>, and </a:t>
            </a:r>
            <a:r>
              <a:rPr sz="2400" b="1" u="sng" dirty="0">
                <a:solidFill>
                  <a:srgbClr val="C00000"/>
                </a:solidFill>
                <a:latin typeface="Calibri" panose="020F0502020204030204" charset="0"/>
                <a:cs typeface="+mn-ea"/>
                <a:sym typeface="+mn-ea"/>
              </a:rPr>
              <a:t>what they should do was to make her feel that she was the happiest mom in the world.</a:t>
            </a:r>
            <a:r>
              <a:rPr sz="2400" b="1" u="sng" baseline="-25000" dirty="0">
                <a:solidFill>
                  <a:srgbClr val="C00000"/>
                </a:solidFill>
                <a:latin typeface="Calibri" panose="020F0502020204030204" charset="0"/>
                <a:cs typeface="+mn-ea"/>
                <a:sym typeface="+mn-ea"/>
              </a:rPr>
              <a:t>反思</a:t>
            </a:r>
            <a:r>
              <a:rPr lang="zh-CN" sz="2400" b="1" u="sng" baseline="-25000" dirty="0">
                <a:solidFill>
                  <a:srgbClr val="C00000"/>
                </a:solidFill>
                <a:latin typeface="Calibri" panose="020F0502020204030204" charset="0"/>
                <a:cs typeface="+mn-ea"/>
                <a:sym typeface="+mn-ea"/>
              </a:rPr>
              <a:t>感悟</a:t>
            </a:r>
            <a:r>
              <a:rPr sz="2400" b="1" u="sng" baseline="-25000" dirty="0">
                <a:solidFill>
                  <a:srgbClr val="C00000"/>
                </a:solidFill>
                <a:latin typeface="Calibri" panose="020F0502020204030204" charset="0"/>
                <a:cs typeface="+mn-ea"/>
                <a:sym typeface="+mn-ea"/>
              </a:rPr>
              <a:t>式</a:t>
            </a:r>
            <a:r>
              <a:rPr lang="zh-CN" sz="2400" b="1" u="sng" baseline="-25000" dirty="0">
                <a:solidFill>
                  <a:srgbClr val="C00000"/>
                </a:solidFill>
                <a:latin typeface="Calibri" panose="020F0502020204030204" charset="0"/>
                <a:cs typeface="+mn-ea"/>
                <a:sym typeface="+mn-ea"/>
              </a:rPr>
              <a:t>结尾。通过给妈妈母亲节惊喜，结果让人意外发现</a:t>
            </a:r>
            <a:r>
              <a:rPr lang="en-US" altLang="zh-CN" sz="2400" b="1" u="sng" baseline="-25000" dirty="0">
                <a:solidFill>
                  <a:srgbClr val="C00000"/>
                </a:solidFill>
                <a:latin typeface="Calibri" panose="020F0502020204030204" charset="0"/>
                <a:cs typeface="+mn-ea"/>
                <a:sym typeface="+mn-ea"/>
              </a:rPr>
              <a:t>“我们</a:t>
            </a:r>
            <a:r>
              <a:rPr lang="zh-CN" altLang="en-US" sz="2400" b="1" u="sng" baseline="-25000" dirty="0">
                <a:solidFill>
                  <a:srgbClr val="C00000"/>
                </a:solidFill>
                <a:latin typeface="Calibri" panose="020F0502020204030204" charset="0"/>
                <a:cs typeface="+mn-ea"/>
                <a:sym typeface="+mn-ea"/>
              </a:rPr>
              <a:t>平时</a:t>
            </a:r>
            <a:r>
              <a:rPr lang="en-US" altLang="zh-CN" sz="2400" b="1" u="sng" baseline="-25000" dirty="0">
                <a:solidFill>
                  <a:srgbClr val="C00000"/>
                </a:solidFill>
                <a:latin typeface="Calibri" panose="020F0502020204030204" charset="0"/>
                <a:cs typeface="+mn-ea"/>
                <a:sym typeface="+mn-ea"/>
              </a:rPr>
              <a:t>认为</a:t>
            </a:r>
            <a:r>
              <a:rPr lang="zh-CN" altLang="en-US" sz="2400" b="1" u="sng" baseline="-25000" dirty="0">
                <a:solidFill>
                  <a:srgbClr val="C00000"/>
                </a:solidFill>
                <a:latin typeface="Calibri" panose="020F0502020204030204" charset="0"/>
                <a:cs typeface="+mn-ea"/>
                <a:sym typeface="+mn-ea"/>
              </a:rPr>
              <a:t>妈妈</a:t>
            </a:r>
            <a:r>
              <a:rPr lang="en-US" altLang="zh-CN" sz="2400" b="1" u="sng" baseline="-25000" dirty="0">
                <a:solidFill>
                  <a:srgbClr val="C00000"/>
                </a:solidFill>
                <a:latin typeface="Calibri" panose="020F0502020204030204" charset="0"/>
                <a:cs typeface="+mn-ea"/>
                <a:sym typeface="+mn-ea"/>
              </a:rPr>
              <a:t>无条件的爱和支持是理所当然</a:t>
            </a:r>
            <a:r>
              <a:rPr lang="zh-CN" altLang="en-US" sz="2400" b="1" u="sng" baseline="-25000" dirty="0">
                <a:solidFill>
                  <a:srgbClr val="C00000"/>
                </a:solidFill>
                <a:latin typeface="Calibri" panose="020F0502020204030204" charset="0"/>
                <a:cs typeface="+mn-ea"/>
                <a:sym typeface="+mn-ea"/>
              </a:rPr>
              <a:t>，没什么大不了的。等到自己回报母爱时，却发现并不轻松</a:t>
            </a:r>
            <a:r>
              <a:rPr lang="en-US" altLang="zh-CN" sz="2400" b="1" u="sng" baseline="-25000" dirty="0">
                <a:solidFill>
                  <a:srgbClr val="C00000"/>
                </a:solidFill>
                <a:latin typeface="Calibri" panose="020F0502020204030204" charset="0"/>
                <a:cs typeface="+mn-ea"/>
                <a:sym typeface="+mn-ea"/>
              </a:rPr>
              <a:t>”</a:t>
            </a:r>
            <a:r>
              <a:rPr lang="zh-CN" altLang="en-US" sz="2400" b="1" u="sng" baseline="-25000" dirty="0">
                <a:solidFill>
                  <a:srgbClr val="C00000"/>
                </a:solidFill>
                <a:latin typeface="Calibri" panose="020F0502020204030204" charset="0"/>
                <a:cs typeface="+mn-ea"/>
                <a:sym typeface="+mn-ea"/>
              </a:rPr>
              <a:t>，</a:t>
            </a:r>
            <a:r>
              <a:rPr sz="2400" b="1" u="sng" baseline="-25000" dirty="0">
                <a:solidFill>
                  <a:srgbClr val="C00000"/>
                </a:solidFill>
                <a:latin typeface="Calibri" panose="020F0502020204030204" charset="0"/>
                <a:cs typeface="+mn-ea"/>
                <a:sym typeface="+mn-ea"/>
              </a:rPr>
              <a:t> 反映内心触动和成长</a:t>
            </a:r>
            <a:r>
              <a:rPr lang="zh-CN" sz="2400" b="1" u="sng" baseline="-25000" dirty="0">
                <a:solidFill>
                  <a:srgbClr val="C00000"/>
                </a:solidFill>
                <a:latin typeface="Calibri" panose="020F0502020204030204" charset="0"/>
                <a:cs typeface="+mn-ea"/>
                <a:sym typeface="+mn-ea"/>
              </a:rPr>
              <a:t>历程。</a:t>
            </a:r>
            <a:r>
              <a:rPr lang="zh-CN" altLang="en-US" sz="2400" b="1" u="sng" baseline="-25000" dirty="0">
                <a:solidFill>
                  <a:srgbClr val="C00000"/>
                </a:solidFill>
                <a:latin typeface="Calibri" panose="020F0502020204030204" charset="0"/>
                <a:cs typeface="+mn-ea"/>
                <a:sym typeface="+mn-ea"/>
              </a:rPr>
              <a:t> </a:t>
            </a:r>
            <a:endParaRPr lang="zh-CN" altLang="en-US" sz="2400" b="1" u="sng" baseline="-25000" dirty="0">
              <a:solidFill>
                <a:srgbClr val="C00000"/>
              </a:solidFill>
              <a:latin typeface="Calibri" panose="020F0502020204030204" charset="0"/>
              <a:cs typeface="+mn-ea"/>
              <a:sym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88340" y="0"/>
            <a:ext cx="62090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段句逻辑关联</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主位合理推进</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语义清晰连贯</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pic>
        <p:nvPicPr>
          <p:cNvPr id="3" name="图片 2"/>
          <p:cNvPicPr>
            <a:picLocks noChangeAspect="1"/>
          </p:cNvPicPr>
          <p:nvPr/>
        </p:nvPicPr>
        <p:blipFill>
          <a:blip r:embed="rId1"/>
          <a:srcRect t="24704" b="21197"/>
          <a:stretch>
            <a:fillRect/>
          </a:stretch>
        </p:blipFill>
        <p:spPr>
          <a:xfrm>
            <a:off x="400685" y="3938905"/>
            <a:ext cx="3517900" cy="2497455"/>
          </a:xfrm>
          <a:prstGeom prst="rect">
            <a:avLst/>
          </a:prstGeom>
        </p:spPr>
      </p:pic>
      <p:sp>
        <p:nvSpPr>
          <p:cNvPr id="2" name="文本框 1"/>
          <p:cNvSpPr txBox="1"/>
          <p:nvPr/>
        </p:nvSpPr>
        <p:spPr>
          <a:xfrm>
            <a:off x="723900" y="1076960"/>
            <a:ext cx="11222355" cy="2306955"/>
          </a:xfrm>
          <a:prstGeom prst="rect">
            <a:avLst/>
          </a:prstGeom>
          <a:noFill/>
        </p:spPr>
        <p:txBody>
          <a:bodyPr wrap="square" rtlCol="0" anchor="t">
            <a:spAutoFit/>
          </a:bodyPr>
          <a:p>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Under his </a:t>
            </a:r>
            <a:r>
              <a:rPr lang="en-US" altLang="zh-CN" sz="2400" b="1">
                <a:latin typeface="Times New Roman" panose="02020603050405020304" charset="0"/>
                <a:cs typeface="Times New Roman" panose="02020603050405020304" charset="0"/>
              </a:rPr>
              <a:t>patient</a:t>
            </a:r>
            <a:r>
              <a:rPr lang="zh-CN" altLang="en-US" sz="2400" b="1">
                <a:latin typeface="Times New Roman" panose="02020603050405020304" charset="0"/>
                <a:cs typeface="Times New Roman" panose="02020603050405020304" charset="0"/>
              </a:rPr>
              <a:t> guidance, it didn</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t take long before the French toast and chicken porridge were ready. Everything </a:t>
            </a:r>
            <a:r>
              <a:rPr lang="en-US" altLang="zh-CN" sz="2400" b="1">
                <a:latin typeface="Times New Roman" panose="02020603050405020304" charset="0"/>
                <a:cs typeface="Times New Roman" panose="02020603050405020304" charset="0"/>
              </a:rPr>
              <a:t>in place</a:t>
            </a:r>
            <a:r>
              <a:rPr lang="zh-CN" altLang="en-US" sz="2400" b="1">
                <a:latin typeface="Times New Roman" panose="02020603050405020304" charset="0"/>
                <a:cs typeface="Times New Roman" panose="02020603050405020304" charset="0"/>
              </a:rPr>
              <a:t>, and the next step</a:t>
            </a:r>
            <a:r>
              <a:rPr lang="en-US" altLang="zh-CN" sz="2400" b="1">
                <a:latin typeface="Times New Roman" panose="02020603050405020304" charset="0"/>
                <a:cs typeface="Times New Roman" panose="02020603050405020304" charset="0"/>
              </a:rPr>
              <a:t> as planned</a:t>
            </a:r>
            <a:r>
              <a:rPr lang="zh-CN" altLang="en-US" sz="2400" b="1">
                <a:latin typeface="Times New Roman" panose="02020603050405020304" charset="0"/>
                <a:cs typeface="Times New Roman" panose="02020603050405020304" charset="0"/>
              </a:rPr>
              <a:t> was to give it to Mom</a:t>
            </a:r>
            <a:r>
              <a:rPr lang="en-US" altLang="zh-CN" sz="2400" b="1">
                <a:latin typeface="Times New Roman" panose="02020603050405020304" charset="0"/>
                <a:cs typeface="Times New Roman" panose="02020603050405020304" charset="0"/>
              </a:rPr>
              <a:t>.</a:t>
            </a:r>
            <a:endParaRPr lang="zh-CN" altLang="en-US" sz="2400" b="1">
              <a:latin typeface="Times New Roman" panose="02020603050405020304" charset="0"/>
              <a:cs typeface="Times New Roman" panose="02020603050405020304" charset="0"/>
            </a:endParaRPr>
          </a:p>
          <a:p>
            <a:r>
              <a:rPr lang="en-US" altLang="zh-CN" sz="2400" b="1">
                <a:latin typeface="Times New Roman" panose="02020603050405020304" charset="0"/>
                <a:cs typeface="Times New Roman" panose="02020603050405020304" charset="0"/>
              </a:rPr>
              <a:t>      </a:t>
            </a:r>
            <a:r>
              <a:rPr lang="zh-CN" altLang="en-US" sz="2400" b="1" i="1">
                <a:solidFill>
                  <a:srgbClr val="0070C0"/>
                </a:solidFill>
                <a:latin typeface="Times New Roman" panose="02020603050405020304" charset="0"/>
                <a:cs typeface="Times New Roman" panose="02020603050405020304" charset="0"/>
              </a:rPr>
              <a:t>The twins carried the breakfast upstairs and woke their mother up.</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Meeting their smiling eyes, Mother felt confused until they presented the breakfast and said “Happy Mother</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s Day”.</a:t>
            </a:r>
            <a:endParaRPr lang="zh-CN" altLang="en-US" sz="2400" b="1">
              <a:latin typeface="Times New Roman" panose="02020603050405020304" charset="0"/>
              <a:cs typeface="Times New Roman" panose="02020603050405020304" charset="0"/>
            </a:endParaRPr>
          </a:p>
        </p:txBody>
      </p:sp>
      <p:sp>
        <p:nvSpPr>
          <p:cNvPr id="6" name="圆角矩形 5"/>
          <p:cNvSpPr/>
          <p:nvPr/>
        </p:nvSpPr>
        <p:spPr>
          <a:xfrm>
            <a:off x="11480800" y="1498600"/>
            <a:ext cx="465455" cy="380365"/>
          </a:xfrm>
          <a:prstGeom prst="round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3503295" y="2213610"/>
            <a:ext cx="1718945" cy="380365"/>
          </a:xfrm>
          <a:prstGeom prst="round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7940675" y="2593975"/>
            <a:ext cx="1774190" cy="380365"/>
          </a:xfrm>
          <a:prstGeom prst="round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7592695" y="2150110"/>
            <a:ext cx="1599565" cy="380365"/>
          </a:xfrm>
          <a:prstGeom prst="roundRect">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2496820" y="2593975"/>
            <a:ext cx="1028700" cy="380365"/>
          </a:xfrm>
          <a:prstGeom prst="roundRect">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p:nvPr/>
        </p:nvCxnSpPr>
        <p:spPr>
          <a:xfrm flipH="1">
            <a:off x="5222240" y="1847850"/>
            <a:ext cx="6226810" cy="36576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222240" y="2530475"/>
            <a:ext cx="2543810" cy="24574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3503295" y="2530475"/>
            <a:ext cx="4089400" cy="36576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29" name="组 6"/>
          <p:cNvGrpSpPr/>
          <p:nvPr/>
        </p:nvGrpSpPr>
        <p:grpSpPr>
          <a:xfrm>
            <a:off x="3918585" y="3799840"/>
            <a:ext cx="8047990" cy="2078990"/>
            <a:chOff x="2580968" y="1356852"/>
            <a:chExt cx="9611032" cy="4660490"/>
          </a:xfrm>
        </p:grpSpPr>
        <p:sp>
          <p:nvSpPr>
            <p:cNvPr id="30" name="矩形 29"/>
            <p:cNvSpPr/>
            <p:nvPr/>
          </p:nvSpPr>
          <p:spPr>
            <a:xfrm>
              <a:off x="2580968" y="1356852"/>
              <a:ext cx="9611032" cy="4660490"/>
            </a:xfrm>
            <a:prstGeom prst="rect">
              <a:avLst/>
            </a:prstGeom>
            <a:solidFill>
              <a:schemeClr val="accent1">
                <a:lumMod val="50000"/>
              </a:scheme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sp>
          <p:nvSpPr>
            <p:cNvPr id="31" name="矩形 30"/>
            <p:cNvSpPr/>
            <p:nvPr/>
          </p:nvSpPr>
          <p:spPr>
            <a:xfrm>
              <a:off x="2580968" y="1489587"/>
              <a:ext cx="9611032" cy="58994"/>
            </a:xfrm>
            <a:prstGeom prst="rect">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sp>
          <p:nvSpPr>
            <p:cNvPr id="32" name="矩形 31"/>
            <p:cNvSpPr/>
            <p:nvPr/>
          </p:nvSpPr>
          <p:spPr>
            <a:xfrm>
              <a:off x="2580968" y="5825613"/>
              <a:ext cx="9611032" cy="58994"/>
            </a:xfrm>
            <a:prstGeom prst="rect">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grpSp>
      <p:grpSp>
        <p:nvGrpSpPr>
          <p:cNvPr id="33" name="组 10"/>
          <p:cNvGrpSpPr/>
          <p:nvPr/>
        </p:nvGrpSpPr>
        <p:grpSpPr>
          <a:xfrm>
            <a:off x="3245485" y="3938905"/>
            <a:ext cx="1728470" cy="1129030"/>
            <a:chOff x="1261616" y="1986345"/>
            <a:chExt cx="2638704" cy="2638702"/>
          </a:xfrm>
        </p:grpSpPr>
        <p:sp>
          <p:nvSpPr>
            <p:cNvPr id="34" name="椭圆 33"/>
            <p:cNvSpPr/>
            <p:nvPr/>
          </p:nvSpPr>
          <p:spPr>
            <a:xfrm>
              <a:off x="1261616" y="1986345"/>
              <a:ext cx="2638704" cy="2638702"/>
            </a:xfrm>
            <a:prstGeom prst="ellipse">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sz="4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同心圆 34"/>
            <p:cNvSpPr/>
            <p:nvPr/>
          </p:nvSpPr>
          <p:spPr>
            <a:xfrm>
              <a:off x="1261618" y="1986347"/>
              <a:ext cx="2638700" cy="2638700"/>
            </a:xfrm>
            <a:prstGeom prst="donut">
              <a:avLst>
                <a:gd name="adj" fmla="val 3267"/>
              </a:avLst>
            </a:prstGeom>
            <a:solidFill>
              <a:srgbClr val="0092E8">
                <a:lumMod val="50000"/>
              </a:srgb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sz="1600">
                <a:solidFill>
                  <a:srgbClr val="000000"/>
                </a:solidFill>
              </a:endParaRPr>
            </a:p>
          </p:txBody>
        </p:sp>
        <p:sp>
          <p:nvSpPr>
            <p:cNvPr id="36" name="椭圆 35"/>
            <p:cNvSpPr/>
            <p:nvPr/>
          </p:nvSpPr>
          <p:spPr>
            <a:xfrm>
              <a:off x="1405309" y="2130038"/>
              <a:ext cx="2351318" cy="2351316"/>
            </a:xfrm>
            <a:prstGeom prst="ellipse">
              <a:avLst/>
            </a:prstGeom>
            <a:solidFill>
              <a:srgbClr val="0092E8">
                <a:lumMod val="50000"/>
              </a:srgb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技巧点拨</a:t>
              </a:r>
              <a:endPar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5" name="文本框 14"/>
          <p:cNvSpPr txBox="1"/>
          <p:nvPr/>
        </p:nvSpPr>
        <p:spPr>
          <a:xfrm>
            <a:off x="4812665" y="4306570"/>
            <a:ext cx="7159625" cy="1322070"/>
          </a:xfrm>
          <a:prstGeom prst="rect">
            <a:avLst/>
          </a:prstGeom>
          <a:noFill/>
        </p:spPr>
        <p:txBody>
          <a:bodyPr wrap="square" rtlCol="0" anchor="t">
            <a:spAutoFit/>
          </a:bodyPr>
          <a:p>
            <a:r>
              <a:rPr lang="en-US" altLang="zh-CN"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运用两个段首句信息（尤其是第二段的段首句，承上启下），确定人物、事件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（主位）</a:t>
            </a:r>
            <a:r>
              <a:rPr lang="zh-CN" altLang="en-US" sz="2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为话语中心内容，在情节内容与发展方向上为后续事件出现、状态的形成作延展推进，确保整个故事情节发展的一致性和延续性、语篇的连贯性。</a:t>
            </a: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p:tgtEl>
                                          <p:spTgt spid="29"/>
                                        </p:tgtEl>
                                        <p:attrNameLst>
                                          <p:attrName>ppt_y</p:attrName>
                                        </p:attrNameLst>
                                      </p:cBhvr>
                                      <p:tavLst>
                                        <p:tav tm="0">
                                          <p:val>
                                            <p:strVal val="#ppt_y+#ppt_h*1.125000"/>
                                          </p:val>
                                        </p:tav>
                                        <p:tav tm="100000">
                                          <p:val>
                                            <p:strVal val="#ppt_y"/>
                                          </p:val>
                                        </p:tav>
                                      </p:tavLst>
                                    </p:anim>
                                    <p:animEffect transition="in" filter="wipe(up)">
                                      <p:cBhvr>
                                        <p:cTn id="40" dur="500"/>
                                        <p:tgtEl>
                                          <p:spTgt spid="29"/>
                                        </p:tgtEl>
                                      </p:cBhvr>
                                    </p:animEffect>
                                  </p:childTnLst>
                                </p:cTn>
                              </p:par>
                              <p:par>
                                <p:cTn id="41" presetID="1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p:tgtEl>
                                          <p:spTgt spid="33"/>
                                        </p:tgtEl>
                                        <p:attrNameLst>
                                          <p:attrName>ppt_y</p:attrName>
                                        </p:attrNameLst>
                                      </p:cBhvr>
                                      <p:tavLst>
                                        <p:tav tm="0">
                                          <p:val>
                                            <p:strVal val="#ppt_y+#ppt_h*1.125000"/>
                                          </p:val>
                                        </p:tav>
                                        <p:tav tm="100000">
                                          <p:val>
                                            <p:strVal val="#ppt_y"/>
                                          </p:val>
                                        </p:tav>
                                      </p:tavLst>
                                    </p:anim>
                                    <p:animEffect transition="in" filter="wipe(up)">
                                      <p:cBhvr>
                                        <p:cTn id="44" dur="500"/>
                                        <p:tgtEl>
                                          <p:spTgt spid="3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p:tgtEl>
                                          <p:spTgt spid="15"/>
                                        </p:tgtEl>
                                        <p:attrNameLst>
                                          <p:attrName>ppt_y</p:attrName>
                                        </p:attrNameLst>
                                      </p:cBhvr>
                                      <p:tavLst>
                                        <p:tav tm="0">
                                          <p:val>
                                            <p:strVal val="#ppt_y+#ppt_h*1.125000"/>
                                          </p:val>
                                        </p:tav>
                                        <p:tav tm="100000">
                                          <p:val>
                                            <p:strVal val="#ppt_y"/>
                                          </p:val>
                                        </p:tav>
                                      </p:tavLst>
                                    </p:anim>
                                    <p:animEffect transition="in" filter="wipe(up)">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5" grpId="0"/>
      <p:bldP spid="1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450" y="2068830"/>
            <a:ext cx="5715635" cy="2070100"/>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5" y="1605280"/>
            <a:ext cx="4354830" cy="1403350"/>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4250055" y="2200910"/>
            <a:ext cx="58280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6000" b="1">
                <a:solidFill>
                  <a:srgbClr val="940000"/>
                </a:solidFill>
                <a:latin typeface="Impact" panose="020B0806030902050204" pitchFamily="34" charset="0"/>
                <a:ea typeface="微软雅黑" panose="020B0503020204020204" pitchFamily="34" charset="-122"/>
              </a:rPr>
              <a:t>5. </a:t>
            </a:r>
            <a:r>
              <a:rPr lang="zh-CN" altLang="en-US" sz="6000" b="1">
                <a:solidFill>
                  <a:srgbClr val="940000"/>
                </a:solidFill>
                <a:latin typeface="Impact" panose="020B0806030902050204" pitchFamily="34" charset="0"/>
                <a:ea typeface="微软雅黑" panose="020B0503020204020204" pitchFamily="34" charset="-122"/>
              </a:rPr>
              <a:t> 情感情节语言，评价赏析运用</a:t>
            </a:r>
            <a:endParaRPr lang="zh-CN" altLang="en-US" sz="6000" b="1">
              <a:solidFill>
                <a:srgbClr val="940000"/>
              </a:solidFill>
              <a:latin typeface="Impact" panose="020B0806030902050204" pitchFamily="3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0" y="0"/>
            <a:ext cx="4146550" cy="2138045"/>
          </a:xfrm>
          <a:prstGeom prst="rect">
            <a:avLst/>
          </a:prstGeom>
        </p:spPr>
      </p:pic>
      <p:pic>
        <p:nvPicPr>
          <p:cNvPr id="4" name="图片 3"/>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292735" y="3114040"/>
            <a:ext cx="4527550" cy="344170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- 1</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66700" y="708025"/>
            <a:ext cx="8044180" cy="5631180"/>
          </a:xfrm>
          <a:prstGeom prst="rect">
            <a:avLst/>
          </a:prstGeom>
          <a:noFill/>
          <a:ln>
            <a:solidFill>
              <a:srgbClr val="00B0F0"/>
            </a:solidFill>
          </a:ln>
        </p:spPr>
        <p:txBody>
          <a:bodyPr wrap="square" rtlCol="0" anchor="t">
            <a:spAutoFit/>
          </a:bodyPr>
          <a:p>
            <a:r>
              <a:rPr lang="en-US" altLang="zh-CN" sz="2000" b="1"/>
              <a:t>    </a:t>
            </a:r>
            <a:r>
              <a:rPr lang="zh-CN" altLang="en-US" sz="2000" b="1" i="1">
                <a:solidFill>
                  <a:srgbClr val="0070C0"/>
                </a:solidFill>
              </a:rPr>
              <a:t>As the twins looked around them in disappointment, their father appeared.</a:t>
            </a:r>
            <a:r>
              <a:rPr lang="zh-CN" altLang="en-US" sz="2000" b="1"/>
              <a:t> </a:t>
            </a:r>
            <a:r>
              <a:rPr lang="zh-CN" altLang="en-US" sz="2000" b="1">
                <a:solidFill>
                  <a:srgbClr val="C00000"/>
                </a:solidFill>
              </a:rPr>
              <a:t>Astonished</a:t>
            </a:r>
            <a:r>
              <a:rPr lang="zh-CN" altLang="en-US" sz="2000" b="1"/>
              <a:t>, Father was rooted on the floor,</a:t>
            </a:r>
            <a:r>
              <a:rPr lang="zh-CN" altLang="en-US" sz="2000" b="1">
                <a:solidFill>
                  <a:srgbClr val="C00000"/>
                </a:solidFill>
              </a:rPr>
              <a:t> staring at</a:t>
            </a:r>
            <a:r>
              <a:rPr lang="zh-CN" altLang="en-US" sz="2000" b="1"/>
              <a:t> the scene with eyebrow </a:t>
            </a:r>
            <a:r>
              <a:rPr lang="zh-CN" altLang="en-US" sz="2000" b="1">
                <a:solidFill>
                  <a:srgbClr val="C00000"/>
                </a:solidFill>
              </a:rPr>
              <a:t>frowning</a:t>
            </a:r>
            <a:r>
              <a:rPr lang="zh-CN" altLang="en-US" sz="2000" b="1"/>
              <a:t>. When turning off the fire </a:t>
            </a:r>
            <a:r>
              <a:rPr lang="zh-CN" altLang="en-US" sz="2000" b="1">
                <a:solidFill>
                  <a:srgbClr val="C00000"/>
                </a:solidFill>
              </a:rPr>
              <a:t>in tearing hurry</a:t>
            </a:r>
            <a:r>
              <a:rPr lang="zh-CN" altLang="en-US" sz="2000" b="1"/>
              <a:t>, Jenna saw their father walking towards them with rage</a:t>
            </a:r>
            <a:r>
              <a:rPr lang="zh-CN" altLang="en-US" sz="2000" b="1">
                <a:solidFill>
                  <a:srgbClr val="C00000"/>
                </a:solidFill>
              </a:rPr>
              <a:t> haunting</a:t>
            </a:r>
            <a:r>
              <a:rPr lang="zh-CN" altLang="en-US" sz="2000" b="1"/>
              <a:t>. “What's up?” Dad </a:t>
            </a:r>
            <a:r>
              <a:rPr lang="zh-CN" altLang="en-US" sz="2000" b="1">
                <a:solidFill>
                  <a:srgbClr val="C00000"/>
                </a:solidFill>
              </a:rPr>
              <a:t>questioned them in a cold voice</a:t>
            </a:r>
            <a:r>
              <a:rPr lang="zh-CN" altLang="en-US" sz="2000" b="1"/>
              <a:t>. “We…We just want to make breakfast for Mom as Mother</a:t>
            </a:r>
            <a:r>
              <a:rPr lang="en-US" altLang="zh-CN" sz="2000" b="1"/>
              <a:t>’</a:t>
            </a:r>
            <a:r>
              <a:rPr lang="zh-CN" altLang="en-US" sz="2000" b="1"/>
              <a:t>s Day gift.” Jenna </a:t>
            </a:r>
            <a:r>
              <a:rPr lang="zh-CN" altLang="en-US" sz="2000" b="1">
                <a:solidFill>
                  <a:srgbClr val="C00000"/>
                </a:solidFill>
              </a:rPr>
              <a:t>whispered</a:t>
            </a:r>
            <a:r>
              <a:rPr lang="zh-CN" altLang="en-US" sz="2000" b="1"/>
              <a:t>. “I'm so sorry. Dad. We made a mess in the kitchen and Jeff </a:t>
            </a:r>
            <a:r>
              <a:rPr lang="zh-CN" altLang="en-US" sz="2000" b="1">
                <a:solidFill>
                  <a:srgbClr val="C00000"/>
                </a:solidFill>
              </a:rPr>
              <a:t>had his hand burned</a:t>
            </a:r>
            <a:r>
              <a:rPr lang="zh-CN" altLang="en-US" sz="2000" b="1"/>
              <a:t>." So ashamed was she that she </a:t>
            </a:r>
            <a:r>
              <a:rPr lang="zh-CN" altLang="en-US" sz="2000" b="1">
                <a:solidFill>
                  <a:srgbClr val="C00000"/>
                </a:solidFill>
              </a:rPr>
              <a:t>shed guilty tears</a:t>
            </a:r>
            <a:r>
              <a:rPr lang="zh-CN" altLang="en-US" sz="2000" b="1"/>
              <a:t> with head </a:t>
            </a:r>
            <a:r>
              <a:rPr lang="zh-CN" altLang="en-US" sz="2000" b="1">
                <a:solidFill>
                  <a:srgbClr val="C00000"/>
                </a:solidFill>
              </a:rPr>
              <a:t>drooping</a:t>
            </a:r>
            <a:r>
              <a:rPr lang="zh-CN" altLang="en-US" sz="2000" b="1"/>
              <a:t>. Only at this time did father realize that the twins were his precious treasure. Then, with Dad</a:t>
            </a:r>
            <a:r>
              <a:rPr lang="en-US" altLang="zh-CN" sz="2000" b="1"/>
              <a:t>’</a:t>
            </a:r>
            <a:r>
              <a:rPr lang="zh-CN" altLang="en-US" sz="2000" b="1"/>
              <a:t>s help, Jenna and Jeff prepared a </a:t>
            </a:r>
            <a:r>
              <a:rPr lang="zh-CN" altLang="en-US" sz="2000" b="1">
                <a:solidFill>
                  <a:srgbClr val="C00000"/>
                </a:solidFill>
              </a:rPr>
              <a:t>hearty breakfast</a:t>
            </a:r>
            <a:r>
              <a:rPr lang="zh-CN" altLang="en-US" sz="2000" b="1"/>
              <a:t>.</a:t>
            </a:r>
            <a:endParaRPr lang="zh-CN" altLang="en-US" sz="2000" b="1"/>
          </a:p>
          <a:p>
            <a:r>
              <a:rPr lang="en-US" altLang="zh-CN" sz="2000" b="1"/>
              <a:t>    </a:t>
            </a:r>
            <a:r>
              <a:rPr lang="en-US" altLang="zh-CN" sz="2000" b="1">
                <a:solidFill>
                  <a:srgbClr val="0070C0"/>
                </a:solidFill>
              </a:rPr>
              <a:t> </a:t>
            </a:r>
            <a:r>
              <a:rPr lang="zh-CN" altLang="en-US" sz="2000" b="1" i="1">
                <a:solidFill>
                  <a:srgbClr val="0070C0"/>
                </a:solidFill>
              </a:rPr>
              <a:t>The twins carried the breakfast upstairs and woke their mother up. </a:t>
            </a:r>
            <a:r>
              <a:rPr lang="zh-CN" altLang="en-US" sz="2000" b="1">
                <a:solidFill>
                  <a:schemeClr val="tx1"/>
                </a:solidFill>
              </a:rPr>
              <a:t>As their mother opened her eyelids, a </a:t>
            </a:r>
            <a:r>
              <a:rPr lang="zh-CN" altLang="en-US" sz="2000" b="1">
                <a:solidFill>
                  <a:srgbClr val="C00000"/>
                </a:solidFill>
              </a:rPr>
              <a:t>substantial</a:t>
            </a:r>
            <a:r>
              <a:rPr lang="zh-CN" altLang="en-US" sz="2000" b="1">
                <a:solidFill>
                  <a:schemeClr val="tx1"/>
                </a:solidFill>
              </a:rPr>
              <a:t> breakfast </a:t>
            </a:r>
            <a:r>
              <a:rPr lang="zh-CN" altLang="en-US" sz="2000" b="1">
                <a:solidFill>
                  <a:srgbClr val="C00000"/>
                </a:solidFill>
              </a:rPr>
              <a:t>caught</a:t>
            </a:r>
            <a:r>
              <a:rPr lang="zh-CN" altLang="en-US" sz="2000" b="1">
                <a:solidFill>
                  <a:schemeClr val="tx1"/>
                </a:solidFill>
              </a:rPr>
              <a:t> her sig</a:t>
            </a:r>
            <a:r>
              <a:rPr lang="zh-CN" altLang="en-US" sz="2000" b="1"/>
              <a:t>ht and a sweet smell </a:t>
            </a:r>
            <a:r>
              <a:rPr lang="zh-CN" altLang="en-US" sz="2000" b="1">
                <a:solidFill>
                  <a:srgbClr val="C00000"/>
                </a:solidFill>
              </a:rPr>
              <a:t>wafted into her nose</a:t>
            </a:r>
            <a:r>
              <a:rPr lang="zh-CN" altLang="en-US" sz="2000" b="1"/>
              <a:t>. “Happy Mother</a:t>
            </a:r>
            <a:r>
              <a:rPr lang="en-US" altLang="zh-CN" sz="2000" b="1"/>
              <a:t>’</a:t>
            </a:r>
            <a:r>
              <a:rPr lang="zh-CN" altLang="en-US" sz="2000" b="1"/>
              <a:t>s Day!” The twins </a:t>
            </a:r>
            <a:r>
              <a:rPr lang="zh-CN" altLang="en-US" sz="2000" b="1">
                <a:solidFill>
                  <a:srgbClr val="C00000"/>
                </a:solidFill>
              </a:rPr>
              <a:t>congratulated</a:t>
            </a:r>
            <a:r>
              <a:rPr lang="zh-CN" altLang="en-US" sz="2000" b="1"/>
              <a:t>. “We just want to make breakfast for you as you do that for us. Mom, we love you!”  Mom </a:t>
            </a:r>
            <a:r>
              <a:rPr lang="zh-CN" altLang="en-US" sz="2000" b="1">
                <a:solidFill>
                  <a:srgbClr val="C00000"/>
                </a:solidFill>
              </a:rPr>
              <a:t>kissed</a:t>
            </a:r>
            <a:r>
              <a:rPr lang="zh-CN" altLang="en-US" sz="2000" b="1"/>
              <a:t> them and </a:t>
            </a:r>
            <a:r>
              <a:rPr lang="zh-CN" altLang="en-US" sz="2000" b="1">
                <a:solidFill>
                  <a:srgbClr val="C00000"/>
                </a:solidFill>
              </a:rPr>
              <a:t>smiled dazzlingly</a:t>
            </a:r>
            <a:r>
              <a:rPr lang="zh-CN" altLang="en-US" sz="2000" b="1"/>
              <a:t> “Oh dear, thank you my sweeties. What a big surprise!” Their father was standing beside the door, </a:t>
            </a:r>
            <a:r>
              <a:rPr lang="zh-CN" altLang="en-US" sz="2000" b="1">
                <a:solidFill>
                  <a:srgbClr val="C00000"/>
                </a:solidFill>
              </a:rPr>
              <a:t>recording this touching scene</a:t>
            </a:r>
            <a:r>
              <a:rPr lang="zh-CN" altLang="en-US" sz="2000" b="1"/>
              <a:t>. The whole room </a:t>
            </a:r>
            <a:r>
              <a:rPr lang="zh-CN" altLang="en-US" sz="2000" b="1">
                <a:solidFill>
                  <a:srgbClr val="C00000"/>
                </a:solidFill>
              </a:rPr>
              <a:t>was bathed in</a:t>
            </a:r>
            <a:r>
              <a:rPr lang="zh-CN" altLang="en-US" sz="2000" b="1"/>
              <a:t> a happy Mother's Day atmosphere.</a:t>
            </a:r>
            <a:endParaRPr lang="zh-CN" altLang="en-US" sz="2000" b="1"/>
          </a:p>
        </p:txBody>
      </p:sp>
      <p:sp>
        <p:nvSpPr>
          <p:cNvPr id="11272" name="AutoShape 36"/>
          <p:cNvSpPr/>
          <p:nvPr>
            <p:custDataLst>
              <p:tags r:id="rId1"/>
            </p:custDataLst>
          </p:nvPr>
        </p:nvSpPr>
        <p:spPr>
          <a:xfrm>
            <a:off x="8493760" y="45720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pic>
        <p:nvPicPr>
          <p:cNvPr id="3" name="图片 2"/>
          <p:cNvPicPr>
            <a:picLocks noChangeAspect="1"/>
          </p:cNvPicPr>
          <p:nvPr/>
        </p:nvPicPr>
        <p:blipFill>
          <a:blip r:embed="rId2"/>
          <a:srcRect t="24704" b="21197"/>
          <a:stretch>
            <a:fillRect/>
          </a:stretch>
        </p:blipFill>
        <p:spPr>
          <a:xfrm>
            <a:off x="8606790" y="3982085"/>
            <a:ext cx="3270250" cy="2497455"/>
          </a:xfrm>
          <a:prstGeom prst="roundRect">
            <a:avLst/>
          </a:prstGeom>
        </p:spPr>
      </p:pic>
      <p:sp>
        <p:nvSpPr>
          <p:cNvPr id="6" name="文本框 5"/>
          <p:cNvSpPr txBox="1"/>
          <p:nvPr/>
        </p:nvSpPr>
        <p:spPr>
          <a:xfrm>
            <a:off x="8606790" y="1480185"/>
            <a:ext cx="3221355" cy="1568450"/>
          </a:xfrm>
          <a:prstGeom prst="rect">
            <a:avLst/>
          </a:prstGeom>
          <a:noFill/>
        </p:spPr>
        <p:txBody>
          <a:bodyPr wrap="square" rtlCol="0" anchor="t">
            <a:spAutoFit/>
          </a:bodyPr>
          <a:p>
            <a:r>
              <a:rPr lang="zh-CN" altLang="en-US" sz="2400" b="1">
                <a:solidFill>
                  <a:srgbClr val="C00000"/>
                </a:solidFill>
                <a:latin typeface="Times New Roman" panose="02020603050405020304" charset="0"/>
                <a:cs typeface="Times New Roman" panose="02020603050405020304" charset="0"/>
              </a:rPr>
              <a:t>Use specific, evocative and vivid verbs, nouns, and adjectives in describing.</a:t>
            </a:r>
            <a:endParaRPr lang="zh-CN" altLang="en-US" sz="2400" b="1">
              <a:solidFill>
                <a:srgbClr val="C00000"/>
              </a:solidFill>
              <a:latin typeface="Times New Roman" panose="02020603050405020304" charset="0"/>
              <a:cs typeface="Times New Roman" panose="02020603050405020304" charset="0"/>
            </a:endParaRP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- 1</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74955" y="619760"/>
            <a:ext cx="8044180" cy="5939155"/>
          </a:xfrm>
          <a:prstGeom prst="rect">
            <a:avLst/>
          </a:prstGeom>
          <a:noFill/>
          <a:ln>
            <a:solidFill>
              <a:srgbClr val="00B0F0"/>
            </a:solidFill>
          </a:ln>
        </p:spPr>
        <p:txBody>
          <a:bodyPr wrap="square" rtlCol="0" anchor="t">
            <a:spAutoFit/>
          </a:bodyPr>
          <a:p>
            <a:r>
              <a:rPr lang="en-US" altLang="zh-CN" sz="2000" b="1"/>
              <a:t>    </a:t>
            </a:r>
            <a:r>
              <a:rPr lang="zh-CN" altLang="en-US" sz="2000" b="1" i="1">
                <a:solidFill>
                  <a:srgbClr val="0070C0"/>
                </a:solidFill>
              </a:rPr>
              <a:t>As the twins looked around them in disappointment, their father appeared.</a:t>
            </a:r>
            <a:r>
              <a:rPr lang="zh-CN" altLang="en-US" sz="2000" b="1"/>
              <a:t> Astonished, Father was rooted on the floor, staring at the scene </a:t>
            </a:r>
            <a:r>
              <a:rPr lang="zh-CN" altLang="en-US" sz="2000" b="1" u="sng">
                <a:solidFill>
                  <a:srgbClr val="7030A0"/>
                </a:solidFill>
              </a:rPr>
              <a:t>with eyebrow frowning</a:t>
            </a:r>
            <a:r>
              <a:rPr lang="en-US" altLang="zh-CN" sz="2000" b="1" u="sng">
                <a:solidFill>
                  <a:srgbClr val="7030A0"/>
                </a:solidFill>
              </a:rPr>
              <a:t> </a:t>
            </a:r>
            <a:r>
              <a:rPr lang="zh-CN" altLang="en-US" sz="2000" b="1" u="sng" baseline="-25000">
                <a:solidFill>
                  <a:srgbClr val="7030A0"/>
                </a:solidFill>
              </a:rPr>
              <a:t>with复合结构</a:t>
            </a:r>
            <a:r>
              <a:rPr lang="zh-CN" altLang="en-US" sz="2000" b="1"/>
              <a:t>. When turning off the fire in tearing hurry, Jenna saw their father walking towards them </a:t>
            </a:r>
            <a:r>
              <a:rPr lang="zh-CN" altLang="en-US" sz="2000" b="1" u="sng">
                <a:solidFill>
                  <a:srgbClr val="7030A0"/>
                </a:solidFill>
              </a:rPr>
              <a:t>with rage haunting</a:t>
            </a:r>
            <a:r>
              <a:rPr lang="en-US" altLang="zh-CN" sz="2000" b="1" u="sng">
                <a:solidFill>
                  <a:srgbClr val="7030A0"/>
                </a:solidFill>
              </a:rPr>
              <a:t> </a:t>
            </a:r>
            <a:r>
              <a:rPr lang="en-US" altLang="zh-CN" sz="2000" b="1" u="sng" baseline="-25000">
                <a:solidFill>
                  <a:srgbClr val="7030A0"/>
                </a:solidFill>
              </a:rPr>
              <a:t>with</a:t>
            </a:r>
            <a:r>
              <a:rPr lang="zh-CN" altLang="en-US" sz="2000" b="1" u="sng" baseline="-25000">
                <a:solidFill>
                  <a:srgbClr val="7030A0"/>
                </a:solidFill>
              </a:rPr>
              <a:t>复合结构</a:t>
            </a:r>
            <a:r>
              <a:rPr lang="zh-CN" altLang="en-US" sz="2000" b="1"/>
              <a:t>. “What's up?” Dad questioned them in a cold voice. “We…We just want to make breakfast for Mom as Mother</a:t>
            </a:r>
            <a:r>
              <a:rPr lang="en-US" altLang="zh-CN" sz="2000" b="1"/>
              <a:t>’</a:t>
            </a:r>
            <a:r>
              <a:rPr lang="zh-CN" altLang="en-US" sz="2000" b="1"/>
              <a:t>s Day gift.” Jenna whispered. “I'm so sorry. Dad. We made a mess in the kitchen and Jeff had his hand burned." </a:t>
            </a:r>
            <a:r>
              <a:rPr lang="zh-CN" altLang="en-US" sz="2000" b="1" u="sng">
                <a:solidFill>
                  <a:srgbClr val="7030A0"/>
                </a:solidFill>
              </a:rPr>
              <a:t>So ashamed </a:t>
            </a:r>
            <a:r>
              <a:rPr lang="zh-CN" altLang="en-US" sz="2000" b="1" u="sng">
                <a:solidFill>
                  <a:srgbClr val="7030A0"/>
                </a:solidFill>
                <a:effectLst>
                  <a:outerShdw blurRad="38100" dist="38100" dir="2700000" algn="tl">
                    <a:srgbClr val="000000">
                      <a:alpha val="43137"/>
                    </a:srgbClr>
                  </a:outerShdw>
                </a:effectLst>
              </a:rPr>
              <a:t>was she</a:t>
            </a:r>
            <a:r>
              <a:rPr lang="zh-CN" altLang="en-US" sz="2000" b="1" u="sng" baseline="-25000">
                <a:solidFill>
                  <a:srgbClr val="7030A0"/>
                </a:solidFill>
                <a:sym typeface="+mn-ea"/>
              </a:rPr>
              <a:t>部分倒装</a:t>
            </a:r>
            <a:r>
              <a:rPr lang="zh-CN" altLang="en-US" sz="2000" b="1" u="sng">
                <a:solidFill>
                  <a:srgbClr val="7030A0"/>
                </a:solidFill>
              </a:rPr>
              <a:t> that she shed guilty tears with head drooping</a:t>
            </a:r>
            <a:r>
              <a:rPr lang="en-US" altLang="zh-CN" sz="2000" b="1" u="sng">
                <a:solidFill>
                  <a:srgbClr val="7030A0"/>
                </a:solidFill>
              </a:rPr>
              <a:t> </a:t>
            </a:r>
            <a:r>
              <a:rPr lang="en-US" altLang="zh-CN" sz="2000" b="1" u="sng" baseline="-25000">
                <a:solidFill>
                  <a:srgbClr val="7030A0"/>
                </a:solidFill>
              </a:rPr>
              <a:t>with复合结构</a:t>
            </a:r>
            <a:r>
              <a:rPr lang="zh-CN" altLang="en-US" sz="2000" b="1"/>
              <a:t>. </a:t>
            </a:r>
            <a:r>
              <a:rPr lang="zh-CN" altLang="en-US" sz="2000" b="1" u="sng">
                <a:solidFill>
                  <a:srgbClr val="7030A0"/>
                </a:solidFill>
              </a:rPr>
              <a:t>Only at this time </a:t>
            </a:r>
            <a:r>
              <a:rPr lang="zh-CN" altLang="en-US" sz="2000" b="1" u="sng">
                <a:solidFill>
                  <a:srgbClr val="7030A0"/>
                </a:solidFill>
                <a:effectLst>
                  <a:outerShdw blurRad="38100" dist="38100" dir="2700000" algn="tl">
                    <a:srgbClr val="000000">
                      <a:alpha val="43137"/>
                    </a:srgbClr>
                  </a:outerShdw>
                </a:effectLst>
              </a:rPr>
              <a:t>did father realize</a:t>
            </a:r>
            <a:r>
              <a:rPr lang="zh-CN" altLang="en-US" sz="2000" b="1" u="sng">
                <a:solidFill>
                  <a:srgbClr val="7030A0"/>
                </a:solidFill>
              </a:rPr>
              <a:t> that the twins were his precious treasure</a:t>
            </a:r>
            <a:r>
              <a:rPr lang="zh-CN" altLang="en-US" sz="2000" b="1" u="sng" baseline="-25000">
                <a:solidFill>
                  <a:srgbClr val="7030A0"/>
                </a:solidFill>
                <a:sym typeface="+mn-ea"/>
              </a:rPr>
              <a:t>部分倒装</a:t>
            </a:r>
            <a:r>
              <a:rPr lang="zh-CN" altLang="en-US" sz="2000" b="1"/>
              <a:t>. Then, with Dad</a:t>
            </a:r>
            <a:r>
              <a:rPr lang="en-US" altLang="zh-CN" sz="2000" b="1"/>
              <a:t>’</a:t>
            </a:r>
            <a:r>
              <a:rPr lang="zh-CN" altLang="en-US" sz="2000" b="1"/>
              <a:t>s help, Jenna and Jeff prepared a hearty breakfast.</a:t>
            </a:r>
            <a:endParaRPr lang="zh-CN" altLang="en-US" sz="2000" b="1"/>
          </a:p>
          <a:p>
            <a:r>
              <a:rPr lang="en-US" altLang="zh-CN" sz="2000" b="1"/>
              <a:t>    </a:t>
            </a:r>
            <a:r>
              <a:rPr lang="en-US" altLang="zh-CN" sz="2000" b="1">
                <a:solidFill>
                  <a:srgbClr val="0070C0"/>
                </a:solidFill>
              </a:rPr>
              <a:t> </a:t>
            </a:r>
            <a:r>
              <a:rPr lang="zh-CN" altLang="en-US" sz="2000" b="1" i="1">
                <a:solidFill>
                  <a:srgbClr val="0070C0"/>
                </a:solidFill>
              </a:rPr>
              <a:t>The twins carried the breakfast upstairs and woke their mother up.</a:t>
            </a:r>
            <a:r>
              <a:rPr lang="zh-CN" altLang="en-US" sz="2000" b="1">
                <a:solidFill>
                  <a:srgbClr val="0070C0"/>
                </a:solidFill>
              </a:rPr>
              <a:t> </a:t>
            </a:r>
            <a:r>
              <a:rPr lang="zh-CN" altLang="en-US" sz="2000" b="1">
                <a:solidFill>
                  <a:schemeClr val="tx1"/>
                </a:solidFill>
              </a:rPr>
              <a:t>As their mother opened her eyelids</a:t>
            </a:r>
            <a:r>
              <a:rPr lang="en-US" altLang="zh-CN" sz="2000" b="1">
                <a:solidFill>
                  <a:schemeClr val="tx1"/>
                </a:solidFill>
              </a:rPr>
              <a:t>, a</a:t>
            </a:r>
            <a:r>
              <a:rPr lang="zh-CN" altLang="en-US" sz="2000" b="1">
                <a:solidFill>
                  <a:schemeClr val="tx1"/>
                </a:solidFill>
              </a:rPr>
              <a:t> substantial breakfast </a:t>
            </a:r>
            <a:r>
              <a:rPr lang="zh-CN" altLang="en-US" sz="2000" b="1" u="sng">
                <a:solidFill>
                  <a:srgbClr val="7030A0"/>
                </a:solidFill>
              </a:rPr>
              <a:t>caught</a:t>
            </a:r>
            <a:r>
              <a:rPr lang="zh-CN" altLang="en-US" sz="2000" b="1" u="sng" baseline="-25000">
                <a:solidFill>
                  <a:srgbClr val="7030A0"/>
                </a:solidFill>
              </a:rPr>
              <a:t>拟人</a:t>
            </a:r>
            <a:r>
              <a:rPr lang="zh-CN" altLang="en-US" sz="2000" b="1">
                <a:solidFill>
                  <a:schemeClr val="tx1"/>
                </a:solidFill>
              </a:rPr>
              <a:t> her sig</a:t>
            </a:r>
            <a:r>
              <a:rPr lang="zh-CN" altLang="en-US" sz="2000" b="1"/>
              <a:t>ht and a sweet smell </a:t>
            </a:r>
            <a:r>
              <a:rPr lang="zh-CN" altLang="en-US" sz="2000" b="1" u="sng">
                <a:solidFill>
                  <a:srgbClr val="7030A0"/>
                </a:solidFill>
              </a:rPr>
              <a:t>wafted</a:t>
            </a:r>
            <a:r>
              <a:rPr lang="zh-CN" altLang="en-US" sz="2000" b="1" u="sng" baseline="-25000">
                <a:solidFill>
                  <a:srgbClr val="7030A0"/>
                </a:solidFill>
              </a:rPr>
              <a:t>拟人</a:t>
            </a:r>
            <a:r>
              <a:rPr lang="zh-CN" altLang="en-US" sz="2000" b="1"/>
              <a:t> into her nose. “Happy Mother</a:t>
            </a:r>
            <a:r>
              <a:rPr lang="en-US" altLang="zh-CN" sz="2000" b="1"/>
              <a:t>’</a:t>
            </a:r>
            <a:r>
              <a:rPr lang="zh-CN" altLang="en-US" sz="2000" b="1"/>
              <a:t>s Day!” The twins congratulated. “We just want to make breakfast for you as you do that for us. Mom, we love you!”  Mom kissed them and smiled dazzlingly</a:t>
            </a:r>
            <a:r>
              <a:rPr lang="en-US" altLang="zh-CN" sz="2000" b="1"/>
              <a:t>, “</a:t>
            </a:r>
            <a:r>
              <a:rPr lang="zh-CN" altLang="en-US" sz="2000" b="1"/>
              <a:t>Oh dear, thank you my sweeties. What a big surprise!” Their father was standing beside the door, recording this touching scene. The whole room </a:t>
            </a:r>
            <a:r>
              <a:rPr lang="zh-CN" altLang="en-US" sz="2000" b="1" u="sng">
                <a:solidFill>
                  <a:srgbClr val="7030A0"/>
                </a:solidFill>
              </a:rPr>
              <a:t>was bathed in</a:t>
            </a:r>
            <a:r>
              <a:rPr lang="en-US" altLang="zh-CN" sz="2000" b="1" u="sng">
                <a:solidFill>
                  <a:srgbClr val="7030A0"/>
                </a:solidFill>
              </a:rPr>
              <a:t> </a:t>
            </a:r>
            <a:r>
              <a:rPr lang="zh-CN" altLang="en-US" sz="2000" b="1" u="sng" baseline="-25000">
                <a:solidFill>
                  <a:srgbClr val="7030A0"/>
                </a:solidFill>
              </a:rPr>
              <a:t>隐喻</a:t>
            </a:r>
            <a:r>
              <a:rPr lang="zh-CN" altLang="en-US" sz="2000" b="1"/>
              <a:t> a happy Mother's Day atmosphere.</a:t>
            </a:r>
            <a:endParaRPr lang="zh-CN" altLang="en-US" sz="2000" b="1"/>
          </a:p>
        </p:txBody>
      </p:sp>
      <p:sp>
        <p:nvSpPr>
          <p:cNvPr id="11272" name="AutoShape 36"/>
          <p:cNvSpPr/>
          <p:nvPr>
            <p:custDataLst>
              <p:tags r:id="rId1"/>
            </p:custDataLst>
          </p:nvPr>
        </p:nvSpPr>
        <p:spPr>
          <a:xfrm>
            <a:off x="8493760" y="45720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pic>
        <p:nvPicPr>
          <p:cNvPr id="3" name="图片 2"/>
          <p:cNvPicPr>
            <a:picLocks noChangeAspect="1"/>
          </p:cNvPicPr>
          <p:nvPr/>
        </p:nvPicPr>
        <p:blipFill>
          <a:blip r:embed="rId2"/>
          <a:srcRect t="24704" b="21197"/>
          <a:stretch>
            <a:fillRect/>
          </a:stretch>
        </p:blipFill>
        <p:spPr>
          <a:xfrm>
            <a:off x="8606790" y="3982085"/>
            <a:ext cx="3270250" cy="2497455"/>
          </a:xfrm>
          <a:prstGeom prst="roundRect">
            <a:avLst/>
          </a:prstGeom>
        </p:spPr>
      </p:pic>
      <p:sp>
        <p:nvSpPr>
          <p:cNvPr id="6" name="文本框 5"/>
          <p:cNvSpPr txBox="1"/>
          <p:nvPr/>
        </p:nvSpPr>
        <p:spPr>
          <a:xfrm>
            <a:off x="8606790" y="996315"/>
            <a:ext cx="3380105" cy="2676525"/>
          </a:xfrm>
          <a:prstGeom prst="rect">
            <a:avLst/>
          </a:prstGeom>
          <a:noFill/>
        </p:spPr>
        <p:txBody>
          <a:bodyPr wrap="square" rtlCol="0" anchor="t">
            <a:spAutoFit/>
          </a:bodyPr>
          <a:p>
            <a:r>
              <a:rPr lang="en-US" altLang="zh-CN" sz="2400" b="1">
                <a:solidFill>
                  <a:srgbClr val="7030A0"/>
                </a:solidFill>
                <a:latin typeface="Times New Roman" panose="02020603050405020304" charset="0"/>
                <a:cs typeface="Times New Roman" panose="02020603050405020304" charset="0"/>
              </a:rPr>
              <a:t>   </a:t>
            </a:r>
            <a:r>
              <a:rPr lang="zh-CN" altLang="en-US" sz="2400" b="1">
                <a:solidFill>
                  <a:srgbClr val="7030A0"/>
                </a:solidFill>
                <a:latin typeface="Times New Roman" panose="02020603050405020304" charset="0"/>
                <a:cs typeface="Times New Roman" panose="02020603050405020304" charset="0"/>
              </a:rPr>
              <a:t>Complex and flexible sentence patterns are used.</a:t>
            </a:r>
            <a:endParaRPr lang="zh-CN" altLang="en-US" sz="2400" b="1">
              <a:solidFill>
                <a:srgbClr val="7030A0"/>
              </a:solidFill>
              <a:latin typeface="Times New Roman" panose="02020603050405020304" charset="0"/>
              <a:cs typeface="Times New Roman" panose="02020603050405020304" charset="0"/>
            </a:endParaRPr>
          </a:p>
          <a:p>
            <a:r>
              <a:rPr lang="en-US" altLang="zh-CN" sz="2400" b="1">
                <a:solidFill>
                  <a:srgbClr val="7030A0"/>
                </a:solidFill>
                <a:latin typeface="Times New Roman" panose="02020603050405020304" charset="0"/>
                <a:cs typeface="Times New Roman" panose="02020603050405020304" charset="0"/>
              </a:rPr>
              <a:t>    </a:t>
            </a:r>
            <a:r>
              <a:rPr lang="zh-CN" altLang="en-US" sz="2400" b="1">
                <a:solidFill>
                  <a:srgbClr val="7030A0"/>
                </a:solidFill>
                <a:latin typeface="Times New Roman" panose="02020603050405020304" charset="0"/>
                <a:cs typeface="Times New Roman" panose="02020603050405020304" charset="0"/>
              </a:rPr>
              <a:t>Properly choose some rhetorical</a:t>
            </a:r>
            <a:r>
              <a:rPr lang="zh-CN" altLang="en-US" sz="2400" b="1" baseline="-25000">
                <a:solidFill>
                  <a:srgbClr val="7030A0"/>
                </a:solidFill>
                <a:latin typeface="Times New Roman" panose="02020603050405020304" charset="0"/>
                <a:cs typeface="Times New Roman" panose="02020603050405020304" charset="0"/>
              </a:rPr>
              <a:t>修辞</a:t>
            </a:r>
            <a:r>
              <a:rPr lang="zh-CN" altLang="en-US" sz="2400" b="1">
                <a:solidFill>
                  <a:srgbClr val="7030A0"/>
                </a:solidFill>
                <a:latin typeface="Times New Roman" panose="02020603050405020304" charset="0"/>
                <a:cs typeface="Times New Roman" panose="02020603050405020304" charset="0"/>
              </a:rPr>
              <a:t>  methods to enhance the art of language expression.</a:t>
            </a:r>
            <a:endParaRPr lang="zh-CN" altLang="en-US" sz="2400" b="1">
              <a:solidFill>
                <a:srgbClr val="7030A0"/>
              </a:solidFill>
              <a:latin typeface="Times New Roman" panose="02020603050405020304" charset="0"/>
              <a:cs typeface="Times New Roman" panose="020206030504050203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- 1</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66700" y="708025"/>
            <a:ext cx="8044180" cy="5631180"/>
          </a:xfrm>
          <a:prstGeom prst="rect">
            <a:avLst/>
          </a:prstGeom>
          <a:noFill/>
          <a:ln>
            <a:solidFill>
              <a:srgbClr val="00B0F0"/>
            </a:solidFill>
          </a:ln>
        </p:spPr>
        <p:txBody>
          <a:bodyPr wrap="square" rtlCol="0" anchor="t">
            <a:spAutoFit/>
          </a:bodyPr>
          <a:p>
            <a:r>
              <a:rPr lang="en-US" altLang="zh-CN" sz="2000" b="1"/>
              <a:t>   </a:t>
            </a:r>
            <a:r>
              <a:rPr lang="en-US" altLang="zh-CN" sz="2000" b="1" i="1"/>
              <a:t> </a:t>
            </a:r>
            <a:r>
              <a:rPr lang="zh-CN" altLang="en-US" sz="2000" b="1" i="1">
                <a:solidFill>
                  <a:srgbClr val="0070C0"/>
                </a:solidFill>
              </a:rPr>
              <a:t>As the twins looked around them in disappointment, their father appeared.</a:t>
            </a:r>
            <a:r>
              <a:rPr lang="zh-CN" altLang="en-US" sz="2000" b="1"/>
              <a:t> Astonished, Father was rooted on the floor, staring at the scene with eyebrow frowning. When turning off the fire in tearing hurry, Jenna saw their father walking towards them with rage haunting. “What's up?” Dad questioned them in a cold voice. “We…We just want to make breakfast for Mom as Mother</a:t>
            </a:r>
            <a:r>
              <a:rPr lang="en-US" altLang="zh-CN" sz="2000" b="1"/>
              <a:t>’</a:t>
            </a:r>
            <a:r>
              <a:rPr lang="zh-CN" altLang="en-US" sz="2000" b="1"/>
              <a:t>s Day gift.” Jenna whispered. “I'm so sorry. Dad. We made a mess in the kitchen and Jeff had his hand burned." So ashamed was she that she shed guilty tears with head drooping. Only at this time did father realize that the twins were his precious treasure. Then, with Dad</a:t>
            </a:r>
            <a:r>
              <a:rPr lang="en-US" altLang="zh-CN" sz="2000" b="1"/>
              <a:t>’</a:t>
            </a:r>
            <a:r>
              <a:rPr lang="zh-CN" altLang="en-US" sz="2000" b="1"/>
              <a:t>s help, Jenna and Jeff prepared a hearty breakfast.</a:t>
            </a:r>
            <a:endParaRPr lang="zh-CN" altLang="en-US" sz="2000" b="1"/>
          </a:p>
          <a:p>
            <a:r>
              <a:rPr lang="en-US" altLang="zh-CN" sz="2000" b="1"/>
              <a:t>   </a:t>
            </a:r>
            <a:r>
              <a:rPr lang="en-US" altLang="zh-CN" sz="2000" b="1" i="1"/>
              <a:t> </a:t>
            </a:r>
            <a:r>
              <a:rPr lang="en-US" altLang="zh-CN" sz="2000" b="1" i="1">
                <a:solidFill>
                  <a:srgbClr val="0070C0"/>
                </a:solidFill>
              </a:rPr>
              <a:t> </a:t>
            </a:r>
            <a:r>
              <a:rPr lang="zh-CN" altLang="en-US" sz="2000" b="1" i="1">
                <a:solidFill>
                  <a:srgbClr val="0070C0"/>
                </a:solidFill>
              </a:rPr>
              <a:t>The twins carried the breakfast upstairs and woke their mother up. </a:t>
            </a:r>
            <a:r>
              <a:rPr lang="zh-CN" altLang="en-US" sz="2000" b="1">
                <a:solidFill>
                  <a:schemeClr val="tx1"/>
                </a:solidFill>
              </a:rPr>
              <a:t>As </a:t>
            </a:r>
            <a:r>
              <a:rPr lang="en-US" altLang="zh-CN" sz="2000" b="1">
                <a:solidFill>
                  <a:schemeClr val="tx1"/>
                </a:solidFill>
              </a:rPr>
              <a:t>M</a:t>
            </a:r>
            <a:r>
              <a:rPr lang="zh-CN" altLang="en-US" sz="2000" b="1">
                <a:solidFill>
                  <a:schemeClr val="tx1"/>
                </a:solidFill>
              </a:rPr>
              <a:t>other opened her eyelids, a</a:t>
            </a:r>
            <a:r>
              <a:rPr lang="en-US" altLang="zh-CN" sz="2000" b="1">
                <a:solidFill>
                  <a:schemeClr val="tx1"/>
                </a:solidFill>
              </a:rPr>
              <a:t> </a:t>
            </a:r>
            <a:r>
              <a:rPr lang="zh-CN" altLang="en-US" sz="2000" b="1">
                <a:solidFill>
                  <a:schemeClr val="tx1"/>
                </a:solidFill>
              </a:rPr>
              <a:t>substantial breakfast caught her si</a:t>
            </a:r>
            <a:r>
              <a:rPr lang="zh-CN" altLang="en-US" sz="2000" b="1"/>
              <a:t>ght and a sweet smell wafted into her nose. “Happy Mother</a:t>
            </a:r>
            <a:r>
              <a:rPr lang="en-US" altLang="zh-CN" sz="2000" b="1"/>
              <a:t>’</a:t>
            </a:r>
            <a:r>
              <a:rPr lang="zh-CN" altLang="en-US" sz="2000" b="1"/>
              <a:t>s Day!” The twins congratulated. “We just want to make breakfast for you as you do that for us. Mom, we love you!”  Mom kissed them and smiled dazzlingly “Oh dear, thank you my sweeties. What a big surprise!” Their father was standing beside the door, recording this touching scene. The whole room was bathed in a happy Mother's Day atmosphere.</a:t>
            </a:r>
            <a:endParaRPr lang="zh-CN" altLang="en-US" sz="2000" b="1"/>
          </a:p>
        </p:txBody>
      </p:sp>
      <p:sp>
        <p:nvSpPr>
          <p:cNvPr id="11272" name="AutoShape 36"/>
          <p:cNvSpPr/>
          <p:nvPr>
            <p:custDataLst>
              <p:tags r:id="rId1"/>
            </p:custDataLst>
          </p:nvPr>
        </p:nvSpPr>
        <p:spPr>
          <a:xfrm>
            <a:off x="8493760" y="45720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pic>
        <p:nvPicPr>
          <p:cNvPr id="3" name="图片 2"/>
          <p:cNvPicPr>
            <a:picLocks noChangeAspect="1"/>
          </p:cNvPicPr>
          <p:nvPr/>
        </p:nvPicPr>
        <p:blipFill>
          <a:blip r:embed="rId2"/>
          <a:srcRect t="24704" b="21197"/>
          <a:stretch>
            <a:fillRect/>
          </a:stretch>
        </p:blipFill>
        <p:spPr>
          <a:xfrm>
            <a:off x="8606790" y="3982085"/>
            <a:ext cx="3270250" cy="2497455"/>
          </a:xfrm>
          <a:prstGeom prst="roundRect">
            <a:avLst/>
          </a:prstGeom>
        </p:spPr>
      </p:pic>
      <p:sp>
        <p:nvSpPr>
          <p:cNvPr id="6" name="文本框 5"/>
          <p:cNvSpPr txBox="1"/>
          <p:nvPr/>
        </p:nvSpPr>
        <p:spPr>
          <a:xfrm>
            <a:off x="8606790" y="932180"/>
            <a:ext cx="3221355" cy="1938020"/>
          </a:xfrm>
          <a:prstGeom prst="rect">
            <a:avLst/>
          </a:prstGeom>
          <a:noFill/>
        </p:spPr>
        <p:txBody>
          <a:bodyPr wrap="square" rtlCol="0" anchor="t">
            <a:spAutoFit/>
          </a:bodyPr>
          <a:p>
            <a:r>
              <a:rPr lang="zh-CN" altLang="en-US" sz="2400" b="1">
                <a:solidFill>
                  <a:schemeClr val="tx1"/>
                </a:solidFill>
                <a:latin typeface="Times New Roman" panose="02020603050405020304" charset="0"/>
                <a:cs typeface="Times New Roman" panose="02020603050405020304" charset="0"/>
              </a:rPr>
              <a:t>Appropriate coherence and cohesion make  the writing logically organised.</a:t>
            </a:r>
            <a:endParaRPr lang="zh-CN" altLang="en-US" sz="2400" b="1">
              <a:solidFill>
                <a:schemeClr val="tx1"/>
              </a:solidFill>
              <a:latin typeface="Times New Roman" panose="02020603050405020304" charset="0"/>
              <a:cs typeface="Times New Roman" panose="02020603050405020304" charset="0"/>
            </a:endParaRPr>
          </a:p>
          <a:p>
            <a:endParaRPr lang="zh-CN" altLang="en-US" sz="2400" b="1">
              <a:solidFill>
                <a:schemeClr val="tx1"/>
              </a:solidFill>
              <a:latin typeface="Times New Roman" panose="02020603050405020304" charset="0"/>
              <a:cs typeface="Times New Roman" panose="02020603050405020304" charset="0"/>
            </a:endParaRPr>
          </a:p>
        </p:txBody>
      </p:sp>
      <p:sp>
        <p:nvSpPr>
          <p:cNvPr id="7" name="圆角矩形 6"/>
          <p:cNvSpPr/>
          <p:nvPr/>
        </p:nvSpPr>
        <p:spPr>
          <a:xfrm>
            <a:off x="6118860" y="746125"/>
            <a:ext cx="1386840" cy="307975"/>
          </a:xfrm>
          <a:prstGeom prst="roundRect">
            <a:avLst/>
          </a:prstGeom>
          <a:noFill/>
          <a:ln w="38100">
            <a:solidFill>
              <a:srgbClr val="0070C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8" name="圆角矩形 7"/>
          <p:cNvSpPr/>
          <p:nvPr/>
        </p:nvSpPr>
        <p:spPr>
          <a:xfrm>
            <a:off x="2783840" y="1109345"/>
            <a:ext cx="688340" cy="314960"/>
          </a:xfrm>
          <a:prstGeom prst="roundRect">
            <a:avLst/>
          </a:prstGeom>
          <a:noFill/>
          <a:ln w="38100">
            <a:solidFill>
              <a:srgbClr val="0070C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9" name="圆角矩形 8"/>
          <p:cNvSpPr/>
          <p:nvPr/>
        </p:nvSpPr>
        <p:spPr>
          <a:xfrm>
            <a:off x="808355" y="1692275"/>
            <a:ext cx="1219200" cy="307340"/>
          </a:xfrm>
          <a:prstGeom prst="roundRect">
            <a:avLst/>
          </a:prstGeom>
          <a:noFill/>
          <a:ln w="38100">
            <a:solidFill>
              <a:srgbClr val="0070C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10" name="圆角矩形 9"/>
          <p:cNvSpPr/>
          <p:nvPr/>
        </p:nvSpPr>
        <p:spPr>
          <a:xfrm>
            <a:off x="5316220" y="3501390"/>
            <a:ext cx="2022475" cy="283210"/>
          </a:xfrm>
          <a:prstGeom prst="roundRect">
            <a:avLst/>
          </a:prstGeom>
          <a:noFill/>
          <a:ln w="38100">
            <a:solidFill>
              <a:srgbClr val="FF000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11" name="圆角矩形 10"/>
          <p:cNvSpPr/>
          <p:nvPr/>
        </p:nvSpPr>
        <p:spPr>
          <a:xfrm>
            <a:off x="2484120" y="3784600"/>
            <a:ext cx="1492250" cy="283210"/>
          </a:xfrm>
          <a:prstGeom prst="roundRect">
            <a:avLst/>
          </a:prstGeom>
          <a:noFill/>
          <a:ln w="38100">
            <a:solidFill>
              <a:srgbClr val="FF000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12" name="圆角矩形 11"/>
          <p:cNvSpPr/>
          <p:nvPr/>
        </p:nvSpPr>
        <p:spPr>
          <a:xfrm>
            <a:off x="3371850" y="4192270"/>
            <a:ext cx="2391410" cy="283210"/>
          </a:xfrm>
          <a:prstGeom prst="roundRect">
            <a:avLst/>
          </a:prstGeom>
          <a:noFill/>
          <a:ln w="38100">
            <a:solidFill>
              <a:srgbClr val="FF000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13" name="圆角矩形 12"/>
          <p:cNvSpPr/>
          <p:nvPr/>
        </p:nvSpPr>
        <p:spPr>
          <a:xfrm>
            <a:off x="266700" y="4133850"/>
            <a:ext cx="982980" cy="283210"/>
          </a:xfrm>
          <a:prstGeom prst="roundRect">
            <a:avLst/>
          </a:prstGeom>
          <a:noFill/>
          <a:ln w="38100">
            <a:solidFill>
              <a:srgbClr val="00B05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14" name="圆角矩形 13"/>
          <p:cNvSpPr/>
          <p:nvPr/>
        </p:nvSpPr>
        <p:spPr>
          <a:xfrm>
            <a:off x="5918835" y="3850640"/>
            <a:ext cx="1318260" cy="283210"/>
          </a:xfrm>
          <a:prstGeom prst="roundRect">
            <a:avLst/>
          </a:prstGeom>
          <a:noFill/>
          <a:ln w="38100">
            <a:solidFill>
              <a:srgbClr val="00B05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cxnSp>
        <p:nvCxnSpPr>
          <p:cNvPr id="15" name="直接箭头连接符 14"/>
          <p:cNvCxnSpPr/>
          <p:nvPr/>
        </p:nvCxnSpPr>
        <p:spPr>
          <a:xfrm flipH="1">
            <a:off x="3472180" y="932180"/>
            <a:ext cx="2646680" cy="329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1527810" y="1424305"/>
            <a:ext cx="1256030" cy="2178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3976370" y="3591560"/>
            <a:ext cx="1405255" cy="259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976370" y="3909060"/>
            <a:ext cx="849630" cy="2832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endCxn id="13" idx="3"/>
          </p:cNvCxnSpPr>
          <p:nvPr/>
        </p:nvCxnSpPr>
        <p:spPr>
          <a:xfrm flipH="1">
            <a:off x="1249680" y="3982085"/>
            <a:ext cx="4669155" cy="29337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1)">
                                      <p:cBhvr>
                                        <p:cTn id="45" dur="2000"/>
                                        <p:tgtEl>
                                          <p:spTgt spid="14"/>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p:tgtEl>
                                          <p:spTgt spid="6"/>
                                        </p:tgtEl>
                                        <p:attrNameLst>
                                          <p:attrName>ppt_y</p:attrName>
                                        </p:attrNameLst>
                                      </p:cBhvr>
                                      <p:tavLst>
                                        <p:tav tm="0">
                                          <p:val>
                                            <p:strVal val="#ppt_y+#ppt_h*1.125000"/>
                                          </p:val>
                                        </p:tav>
                                        <p:tav tm="100000">
                                          <p:val>
                                            <p:strVal val="#ppt_y"/>
                                          </p:val>
                                        </p:tav>
                                      </p:tavLst>
                                    </p:anim>
                                    <p:animEffect transition="in" filter="wipe(up)">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3" grpId="0" animBg="1"/>
      <p:bldP spid="13" grpId="1" animBg="1"/>
      <p:bldP spid="6" grpId="0"/>
      <p:bldP spid="6"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- 1</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66700" y="708025"/>
            <a:ext cx="8044180" cy="5631180"/>
          </a:xfrm>
          <a:prstGeom prst="rect">
            <a:avLst/>
          </a:prstGeom>
          <a:noFill/>
          <a:ln>
            <a:solidFill>
              <a:srgbClr val="00B0F0"/>
            </a:solidFill>
          </a:ln>
        </p:spPr>
        <p:txBody>
          <a:bodyPr wrap="square" rtlCol="0" anchor="t">
            <a:spAutoFit/>
          </a:bodyPr>
          <a:p>
            <a:r>
              <a:rPr lang="en-US" altLang="zh-CN" sz="2000" b="1"/>
              <a:t>    </a:t>
            </a:r>
            <a:r>
              <a:rPr lang="zh-CN" altLang="en-US" sz="2000" b="1" i="1">
                <a:solidFill>
                  <a:srgbClr val="0070C0"/>
                </a:solidFill>
              </a:rPr>
              <a:t>As the twins looked around them in disappointment, their father appeared.</a:t>
            </a:r>
            <a:r>
              <a:rPr lang="zh-CN" altLang="en-US" sz="2000" b="1"/>
              <a:t> Astonished, Father was rooted on the floor, staring at the scene with eyebrow frowning. When turning off the fire in tearing hurry, Jenna saw their father walking towards them with rage haunting. “What's up?” Dad questioned them in a cold voice. “We…We just want to make breakfast for Mom as Mother</a:t>
            </a:r>
            <a:r>
              <a:rPr lang="en-US" altLang="zh-CN" sz="2000" b="1"/>
              <a:t>’</a:t>
            </a:r>
            <a:r>
              <a:rPr lang="zh-CN" altLang="en-US" sz="2000" b="1"/>
              <a:t>s Day gift.” Jenna whispered. “I'm so sorry. Dad. We made a mess in the kitchen and Jeff had his hand burned." So ashamed was she that she shed guilty tears with head drooping. Only at this time did father realize that the twins were his precious treasure. Then, with Dad</a:t>
            </a:r>
            <a:r>
              <a:rPr lang="en-US" altLang="zh-CN" sz="2000" b="1"/>
              <a:t>’</a:t>
            </a:r>
            <a:r>
              <a:rPr lang="zh-CN" altLang="en-US" sz="2000" b="1"/>
              <a:t>s help, Jenna and Jeff prepared a hearty breakfast.</a:t>
            </a:r>
            <a:endParaRPr lang="zh-CN" altLang="en-US" sz="2000" b="1"/>
          </a:p>
          <a:p>
            <a:r>
              <a:rPr lang="en-US" altLang="zh-CN" sz="2000" b="1"/>
              <a:t>    </a:t>
            </a:r>
            <a:r>
              <a:rPr lang="en-US" altLang="zh-CN" sz="2000" b="1">
                <a:solidFill>
                  <a:srgbClr val="0070C0"/>
                </a:solidFill>
              </a:rPr>
              <a:t> </a:t>
            </a:r>
            <a:r>
              <a:rPr lang="zh-CN" altLang="en-US" sz="2000" b="1" i="1">
                <a:solidFill>
                  <a:srgbClr val="0070C0"/>
                </a:solidFill>
              </a:rPr>
              <a:t>The twins carried the breakfast upstairs and woke their mother up.</a:t>
            </a:r>
            <a:r>
              <a:rPr lang="zh-CN" altLang="en-US" sz="2000" b="1">
                <a:solidFill>
                  <a:srgbClr val="0070C0"/>
                </a:solidFill>
              </a:rPr>
              <a:t> </a:t>
            </a:r>
            <a:r>
              <a:rPr lang="zh-CN" altLang="en-US" sz="2000" b="1">
                <a:solidFill>
                  <a:schemeClr val="tx1"/>
                </a:solidFill>
              </a:rPr>
              <a:t>As their mother opened her eyelids, a substantial breakfast caught her s</a:t>
            </a:r>
            <a:r>
              <a:rPr lang="zh-CN" altLang="en-US" sz="2000" b="1"/>
              <a:t>ight and a sweet smell wafted into her nose. “Happy Mother</a:t>
            </a:r>
            <a:r>
              <a:rPr lang="en-US" altLang="zh-CN" sz="2000" b="1"/>
              <a:t>’</a:t>
            </a:r>
            <a:r>
              <a:rPr lang="zh-CN" altLang="en-US" sz="2000" b="1"/>
              <a:t>s Day!” The twins congratulated. “</a:t>
            </a:r>
            <a:r>
              <a:rPr lang="zh-CN" altLang="en-US" sz="2000" b="1">
                <a:solidFill>
                  <a:srgbClr val="00B050"/>
                </a:solidFill>
              </a:rPr>
              <a:t>We just want to make breakfast for you as you do that for us</a:t>
            </a:r>
            <a:r>
              <a:rPr lang="zh-CN" altLang="en-US" sz="2000" b="1"/>
              <a:t>. Mom, </a:t>
            </a:r>
            <a:r>
              <a:rPr lang="zh-CN" altLang="en-US" sz="2000" b="1">
                <a:solidFill>
                  <a:srgbClr val="00B050"/>
                </a:solidFill>
              </a:rPr>
              <a:t>we love you</a:t>
            </a:r>
            <a:r>
              <a:rPr lang="zh-CN" altLang="en-US" sz="2000" b="1"/>
              <a:t>!”  Mom kissed them and smiled dazzlingly “Oh dear, thank you my sweeties. </a:t>
            </a:r>
            <a:r>
              <a:rPr lang="zh-CN" altLang="en-US" sz="2000" b="1">
                <a:solidFill>
                  <a:srgbClr val="00B050"/>
                </a:solidFill>
              </a:rPr>
              <a:t>What a big surprise</a:t>
            </a:r>
            <a:r>
              <a:rPr lang="zh-CN" altLang="en-US" sz="2000" b="1"/>
              <a:t>!” Their father was standing beside the door, recording this </a:t>
            </a:r>
            <a:r>
              <a:rPr lang="zh-CN" altLang="en-US" sz="2000" b="1">
                <a:solidFill>
                  <a:srgbClr val="00B050"/>
                </a:solidFill>
              </a:rPr>
              <a:t>touching scene</a:t>
            </a:r>
            <a:r>
              <a:rPr lang="zh-CN" altLang="en-US" sz="2000" b="1"/>
              <a:t>. The whole room was bathed in</a:t>
            </a:r>
            <a:r>
              <a:rPr lang="zh-CN" altLang="en-US" sz="2000" b="1">
                <a:solidFill>
                  <a:srgbClr val="00B050"/>
                </a:solidFill>
              </a:rPr>
              <a:t> a happy Mother's Day atmosphere</a:t>
            </a:r>
            <a:r>
              <a:rPr lang="zh-CN" altLang="en-US" sz="2000" b="1"/>
              <a:t>.</a:t>
            </a:r>
            <a:endParaRPr lang="zh-CN" altLang="en-US" sz="2000" b="1"/>
          </a:p>
        </p:txBody>
      </p:sp>
      <p:sp>
        <p:nvSpPr>
          <p:cNvPr id="11272" name="AutoShape 36"/>
          <p:cNvSpPr/>
          <p:nvPr>
            <p:custDataLst>
              <p:tags r:id="rId1"/>
            </p:custDataLst>
          </p:nvPr>
        </p:nvSpPr>
        <p:spPr>
          <a:xfrm>
            <a:off x="8493760" y="45720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pic>
        <p:nvPicPr>
          <p:cNvPr id="3" name="图片 2"/>
          <p:cNvPicPr>
            <a:picLocks noChangeAspect="1"/>
          </p:cNvPicPr>
          <p:nvPr/>
        </p:nvPicPr>
        <p:blipFill>
          <a:blip r:embed="rId2"/>
          <a:srcRect t="24704" b="21197"/>
          <a:stretch>
            <a:fillRect/>
          </a:stretch>
        </p:blipFill>
        <p:spPr>
          <a:xfrm>
            <a:off x="8606790" y="3982085"/>
            <a:ext cx="3270250" cy="2497455"/>
          </a:xfrm>
          <a:prstGeom prst="roundRect">
            <a:avLst/>
          </a:prstGeom>
        </p:spPr>
      </p:pic>
      <p:sp>
        <p:nvSpPr>
          <p:cNvPr id="6" name="文本框 5"/>
          <p:cNvSpPr txBox="1"/>
          <p:nvPr/>
        </p:nvSpPr>
        <p:spPr>
          <a:xfrm>
            <a:off x="8581390" y="861060"/>
            <a:ext cx="3408045" cy="2676525"/>
          </a:xfrm>
          <a:prstGeom prst="rect">
            <a:avLst/>
          </a:prstGeom>
          <a:noFill/>
        </p:spPr>
        <p:txBody>
          <a:bodyPr wrap="square" rtlCol="0" anchor="t">
            <a:spAutoFit/>
          </a:bodyPr>
          <a:p>
            <a:r>
              <a:rPr lang="zh-CN" altLang="en-US" sz="2400" b="1">
                <a:solidFill>
                  <a:srgbClr val="00B050"/>
                </a:solidFill>
                <a:latin typeface="Times New Roman" panose="02020603050405020304" charset="0"/>
                <a:cs typeface="Times New Roman" panose="02020603050405020304" charset="0"/>
              </a:rPr>
              <a:t>The conclusion of a fictional narrative must reveal the end of the conflict and/or  the lesson learned or insight gained by the characters from the experience.</a:t>
            </a:r>
            <a:endParaRPr lang="zh-CN" altLang="en-US" sz="2400" b="1">
              <a:solidFill>
                <a:srgbClr val="00B050"/>
              </a:solidFill>
              <a:latin typeface="Times New Roman" panose="02020603050405020304" charset="0"/>
              <a:cs typeface="Times New Roman" panose="020206030504050203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- 1</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66700" y="708025"/>
            <a:ext cx="8044180" cy="5631180"/>
          </a:xfrm>
          <a:prstGeom prst="rect">
            <a:avLst/>
          </a:prstGeom>
          <a:noFill/>
          <a:ln>
            <a:solidFill>
              <a:srgbClr val="00B0F0"/>
            </a:solidFill>
          </a:ln>
        </p:spPr>
        <p:txBody>
          <a:bodyPr wrap="square" rtlCol="0" anchor="t">
            <a:spAutoFit/>
          </a:bodyPr>
          <a:p>
            <a:r>
              <a:rPr lang="en-US" altLang="zh-CN" sz="2000" b="1"/>
              <a:t>    </a:t>
            </a:r>
            <a:r>
              <a:rPr lang="zh-CN" altLang="en-US" sz="2000" b="1" i="1">
                <a:solidFill>
                  <a:srgbClr val="0070C0"/>
                </a:solidFill>
              </a:rPr>
              <a:t>As the twins looked around them in disappointment, their father appeared.</a:t>
            </a:r>
            <a:r>
              <a:rPr lang="zh-CN" altLang="en-US" sz="2000" b="1"/>
              <a:t> Astonished, Father was rooted on the floor, staring at the scene with eyebrow frowning. When turning off the fire in tearing hurry, Jenna saw their father walking towards them with rage haunting. “</a:t>
            </a:r>
            <a:r>
              <a:rPr lang="zh-CN" altLang="en-US" sz="2000" b="1" u="sng">
                <a:solidFill>
                  <a:srgbClr val="765900"/>
                </a:solidFill>
              </a:rPr>
              <a:t>What's up</a:t>
            </a:r>
            <a:r>
              <a:rPr lang="zh-CN" altLang="en-US" sz="2000" b="1">
                <a:solidFill>
                  <a:srgbClr val="765900"/>
                </a:solidFill>
              </a:rPr>
              <a:t>?</a:t>
            </a:r>
            <a:r>
              <a:rPr lang="zh-CN" altLang="en-US" sz="2000" b="1"/>
              <a:t>” Dad questioned them in a cold voice. “</a:t>
            </a:r>
            <a:r>
              <a:rPr lang="zh-CN" altLang="en-US" sz="2000" b="1" u="sng">
                <a:solidFill>
                  <a:srgbClr val="765900"/>
                </a:solidFill>
              </a:rPr>
              <a:t>We…We just want to make breakfast for Mom as Mother</a:t>
            </a:r>
            <a:r>
              <a:rPr lang="en-US" altLang="zh-CN" sz="2000" b="1" u="sng">
                <a:solidFill>
                  <a:srgbClr val="765900"/>
                </a:solidFill>
              </a:rPr>
              <a:t>’</a:t>
            </a:r>
            <a:r>
              <a:rPr lang="zh-CN" altLang="en-US" sz="2000" b="1" u="sng">
                <a:solidFill>
                  <a:srgbClr val="765900"/>
                </a:solidFill>
              </a:rPr>
              <a:t>s Day gift</a:t>
            </a:r>
            <a:r>
              <a:rPr lang="zh-CN" altLang="en-US" sz="2000" b="1" u="sng"/>
              <a:t>.</a:t>
            </a:r>
            <a:r>
              <a:rPr lang="zh-CN" altLang="en-US" sz="2000" b="1"/>
              <a:t>” Jenna whispered. “</a:t>
            </a:r>
            <a:r>
              <a:rPr lang="zh-CN" altLang="en-US" sz="2000" b="1" u="sng">
                <a:solidFill>
                  <a:srgbClr val="765900"/>
                </a:solidFill>
              </a:rPr>
              <a:t>I'm so sorry. Dad. We made a mess in the kitchen and Jeff had his hand burned.</a:t>
            </a:r>
            <a:r>
              <a:rPr lang="zh-CN" altLang="en-US" sz="2000" b="1"/>
              <a:t>" So ashamed was she that she shed guilty tears with head drooping. Only at this time did father realize that the twins were his precious treasure. Then, with Dad</a:t>
            </a:r>
            <a:r>
              <a:rPr lang="en-US" altLang="zh-CN" sz="2000" b="1"/>
              <a:t>’</a:t>
            </a:r>
            <a:r>
              <a:rPr lang="zh-CN" altLang="en-US" sz="2000" b="1"/>
              <a:t>s help, Jenna and Jeff prepared a hearty breakfast.</a:t>
            </a:r>
            <a:endParaRPr lang="zh-CN" altLang="en-US" sz="2000" b="1"/>
          </a:p>
          <a:p>
            <a:r>
              <a:rPr lang="en-US" altLang="zh-CN" sz="2000" b="1"/>
              <a:t>    </a:t>
            </a:r>
            <a:r>
              <a:rPr lang="en-US" altLang="zh-CN" sz="2000" b="1">
                <a:solidFill>
                  <a:srgbClr val="0070C0"/>
                </a:solidFill>
              </a:rPr>
              <a:t> </a:t>
            </a:r>
            <a:r>
              <a:rPr lang="zh-CN" altLang="en-US" sz="2000" b="1" i="1">
                <a:solidFill>
                  <a:srgbClr val="0070C0"/>
                </a:solidFill>
              </a:rPr>
              <a:t>The twins carried the breakfast upstairs and woke their mother up.</a:t>
            </a:r>
            <a:r>
              <a:rPr lang="zh-CN" altLang="en-US" sz="2000" b="1">
                <a:solidFill>
                  <a:srgbClr val="0070C0"/>
                </a:solidFill>
              </a:rPr>
              <a:t> </a:t>
            </a:r>
            <a:r>
              <a:rPr lang="zh-CN" altLang="en-US" sz="2000" b="1">
                <a:solidFill>
                  <a:schemeClr val="tx1"/>
                </a:solidFill>
              </a:rPr>
              <a:t>As their mother opened her eyelids, a substantial breakfast caught her s</a:t>
            </a:r>
            <a:r>
              <a:rPr lang="zh-CN" altLang="en-US" sz="2000" b="1"/>
              <a:t>ight and a sweet smell wafted into her nose. “</a:t>
            </a:r>
            <a:r>
              <a:rPr lang="zh-CN" altLang="en-US" sz="2000" b="1" u="sng">
                <a:solidFill>
                  <a:srgbClr val="765900"/>
                </a:solidFill>
              </a:rPr>
              <a:t>Happy Mother</a:t>
            </a:r>
            <a:r>
              <a:rPr lang="en-US" altLang="zh-CN" sz="2000" b="1" u="sng">
                <a:solidFill>
                  <a:srgbClr val="765900"/>
                </a:solidFill>
              </a:rPr>
              <a:t>’</a:t>
            </a:r>
            <a:r>
              <a:rPr lang="zh-CN" altLang="en-US" sz="2000" b="1" u="sng">
                <a:solidFill>
                  <a:srgbClr val="765900"/>
                </a:solidFill>
              </a:rPr>
              <a:t>s Day!</a:t>
            </a:r>
            <a:r>
              <a:rPr lang="zh-CN" altLang="en-US" sz="2000" b="1"/>
              <a:t>” The twins congratulated. “</a:t>
            </a:r>
            <a:r>
              <a:rPr lang="zh-CN" altLang="en-US" sz="2000" b="1" u="sng">
                <a:solidFill>
                  <a:srgbClr val="765900"/>
                </a:solidFill>
              </a:rPr>
              <a:t>We just want to make breakfast for you as you do that for us. Mom, we love you</a:t>
            </a:r>
            <a:r>
              <a:rPr lang="zh-CN" altLang="en-US" sz="2000" b="1" u="sng"/>
              <a:t>!</a:t>
            </a:r>
            <a:r>
              <a:rPr lang="zh-CN" altLang="en-US" sz="2000" b="1"/>
              <a:t>”  Mom kissed them and smiled dazzlingly “</a:t>
            </a:r>
            <a:r>
              <a:rPr lang="zh-CN" altLang="en-US" sz="2000" b="1" u="sng">
                <a:solidFill>
                  <a:srgbClr val="765900"/>
                </a:solidFill>
              </a:rPr>
              <a:t>Oh dear, thank you my sweeties. What a big surprise!</a:t>
            </a:r>
            <a:r>
              <a:rPr lang="zh-CN" altLang="en-US" sz="2000" b="1"/>
              <a:t>” Their father was standi</a:t>
            </a:r>
            <a:r>
              <a:rPr lang="zh-CN" altLang="en-US" sz="2000" b="1">
                <a:solidFill>
                  <a:schemeClr val="tx1"/>
                </a:solidFill>
              </a:rPr>
              <a:t>ng beside the door, recording this touching scene. The whole room was bathed in a happy Mother's Day atmosphere.</a:t>
            </a:r>
            <a:endParaRPr lang="zh-CN" altLang="en-US" sz="2000" b="1">
              <a:solidFill>
                <a:schemeClr val="tx1"/>
              </a:solidFill>
            </a:endParaRPr>
          </a:p>
        </p:txBody>
      </p:sp>
      <p:sp>
        <p:nvSpPr>
          <p:cNvPr id="11272" name="AutoShape 36"/>
          <p:cNvSpPr/>
          <p:nvPr>
            <p:custDataLst>
              <p:tags r:id="rId1"/>
            </p:custDataLst>
          </p:nvPr>
        </p:nvSpPr>
        <p:spPr>
          <a:xfrm>
            <a:off x="8493760" y="45720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pic>
        <p:nvPicPr>
          <p:cNvPr id="3" name="图片 2"/>
          <p:cNvPicPr>
            <a:picLocks noChangeAspect="1"/>
          </p:cNvPicPr>
          <p:nvPr/>
        </p:nvPicPr>
        <p:blipFill>
          <a:blip r:embed="rId2"/>
          <a:srcRect t="24704" b="21197"/>
          <a:stretch>
            <a:fillRect/>
          </a:stretch>
        </p:blipFill>
        <p:spPr>
          <a:xfrm>
            <a:off x="8606790" y="3982085"/>
            <a:ext cx="3270250" cy="2497455"/>
          </a:xfrm>
          <a:prstGeom prst="roundRect">
            <a:avLst/>
          </a:prstGeom>
        </p:spPr>
      </p:pic>
      <p:sp>
        <p:nvSpPr>
          <p:cNvPr id="6" name="文本框 5"/>
          <p:cNvSpPr txBox="1"/>
          <p:nvPr/>
        </p:nvSpPr>
        <p:spPr>
          <a:xfrm>
            <a:off x="8581390" y="861060"/>
            <a:ext cx="3408045" cy="2861310"/>
          </a:xfrm>
          <a:prstGeom prst="rect">
            <a:avLst/>
          </a:prstGeom>
          <a:noFill/>
        </p:spPr>
        <p:txBody>
          <a:bodyPr wrap="square" rtlCol="0" anchor="t">
            <a:spAutoFit/>
          </a:bodyPr>
          <a:p>
            <a:r>
              <a:rPr lang="en-US" altLang="zh-CN" sz="2000" b="1">
                <a:solidFill>
                  <a:srgbClr val="765900"/>
                </a:solidFill>
                <a:latin typeface="Times New Roman" panose="02020603050405020304" charset="0"/>
                <a:cs typeface="Times New Roman" panose="02020603050405020304" charset="0"/>
              </a:rPr>
              <a:t>Design wonderful dialogue:</a:t>
            </a:r>
            <a:endParaRPr lang="zh-CN" altLang="en-US" sz="2000" b="1">
              <a:solidFill>
                <a:srgbClr val="765900"/>
              </a:solidFill>
              <a:latin typeface="Times New Roman" panose="02020603050405020304" charset="0"/>
              <a:cs typeface="Times New Roman" panose="02020603050405020304" charset="0"/>
            </a:endParaRPr>
          </a:p>
          <a:p>
            <a:r>
              <a:rPr lang="zh-CN" altLang="en-US" sz="2000" b="1">
                <a:solidFill>
                  <a:srgbClr val="765900"/>
                </a:solidFill>
                <a:latin typeface="Times New Roman" panose="02020603050405020304" charset="0"/>
                <a:cs typeface="Times New Roman" panose="02020603050405020304" charset="0"/>
              </a:rPr>
              <a:t>1. Dialogue helps the plot develop</a:t>
            </a:r>
            <a:r>
              <a:rPr lang="en-US" altLang="zh-CN" sz="2000" b="1">
                <a:solidFill>
                  <a:srgbClr val="765900"/>
                </a:solidFill>
                <a:latin typeface="Times New Roman" panose="02020603050405020304" charset="0"/>
                <a:cs typeface="Times New Roman" panose="02020603050405020304" charset="0"/>
              </a:rPr>
              <a:t>;</a:t>
            </a:r>
            <a:endParaRPr lang="zh-CN" altLang="en-US" sz="2000" b="1">
              <a:solidFill>
                <a:srgbClr val="765900"/>
              </a:solidFill>
              <a:latin typeface="Times New Roman" panose="02020603050405020304" charset="0"/>
              <a:cs typeface="Times New Roman" panose="02020603050405020304" charset="0"/>
            </a:endParaRPr>
          </a:p>
          <a:p>
            <a:r>
              <a:rPr lang="zh-CN" altLang="en-US" sz="2000" b="1">
                <a:solidFill>
                  <a:srgbClr val="765900"/>
                </a:solidFill>
                <a:latin typeface="Times New Roman" panose="02020603050405020304" charset="0"/>
                <a:cs typeface="Times New Roman" panose="02020603050405020304" charset="0"/>
              </a:rPr>
              <a:t>2. The dialogue should be in line with the characters' characteristics</a:t>
            </a:r>
            <a:r>
              <a:rPr lang="en-US" altLang="zh-CN" sz="2000" b="1">
                <a:solidFill>
                  <a:srgbClr val="765900"/>
                </a:solidFill>
                <a:latin typeface="Times New Roman" panose="02020603050405020304" charset="0"/>
                <a:cs typeface="Times New Roman" panose="02020603050405020304" charset="0"/>
              </a:rPr>
              <a:t>;</a:t>
            </a:r>
            <a:endParaRPr lang="zh-CN" altLang="en-US" sz="2000" b="1">
              <a:solidFill>
                <a:srgbClr val="765900"/>
              </a:solidFill>
              <a:latin typeface="Times New Roman" panose="02020603050405020304" charset="0"/>
              <a:cs typeface="Times New Roman" panose="02020603050405020304" charset="0"/>
            </a:endParaRPr>
          </a:p>
          <a:p>
            <a:r>
              <a:rPr lang="zh-CN" altLang="en-US" sz="2000" b="1">
                <a:solidFill>
                  <a:srgbClr val="765900"/>
                </a:solidFill>
                <a:latin typeface="Times New Roman" panose="02020603050405020304" charset="0"/>
                <a:cs typeface="Times New Roman" panose="02020603050405020304" charset="0"/>
              </a:rPr>
              <a:t>3. The content of the dialogue should stick to the theme and center of the original text.</a:t>
            </a:r>
            <a:endParaRPr lang="zh-CN" altLang="en-US" sz="2000" b="1">
              <a:solidFill>
                <a:srgbClr val="765900"/>
              </a:solidFill>
              <a:latin typeface="Times New Roman" panose="02020603050405020304" charset="0"/>
              <a:cs typeface="Times New Roman" panose="020206030504050203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- 2</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59080" y="660400"/>
            <a:ext cx="8322310" cy="5746750"/>
          </a:xfrm>
          <a:prstGeom prst="rect">
            <a:avLst/>
          </a:prstGeom>
          <a:noFill/>
          <a:ln>
            <a:solidFill>
              <a:srgbClr val="00B0F0"/>
            </a:solidFill>
          </a:ln>
        </p:spPr>
        <p:txBody>
          <a:bodyPr wrap="square" rtlCol="0" anchor="t">
            <a:spAutoFit/>
          </a:bodyPr>
          <a:p>
            <a:pPr algn="l" fontAlgn="auto">
              <a:lnSpc>
                <a:spcPts val="2100"/>
              </a:lnSpc>
            </a:pPr>
            <a:r>
              <a:rPr lang="en-US" altLang="zh-CN" sz="2000" b="1"/>
              <a:t>   </a:t>
            </a:r>
            <a:r>
              <a:rPr lang="en-US" altLang="zh-CN" sz="2000" b="1" i="1">
                <a:solidFill>
                  <a:srgbClr val="0070C0"/>
                </a:solidFill>
              </a:rPr>
              <a:t> </a:t>
            </a:r>
            <a:r>
              <a:rPr sz="2000" b="1" i="1">
                <a:solidFill>
                  <a:srgbClr val="0070C0"/>
                </a:solidFill>
              </a:rPr>
              <a:t>As the twins looked around them in disappointment, their father appeared. </a:t>
            </a:r>
            <a:r>
              <a:rPr sz="2000" b="1"/>
              <a:t>A </a:t>
            </a:r>
            <a:r>
              <a:rPr sz="2000" b="1">
                <a:solidFill>
                  <a:srgbClr val="C00000"/>
                </a:solidFill>
              </a:rPr>
              <a:t>disastrous</a:t>
            </a:r>
            <a:r>
              <a:rPr sz="2000" b="1"/>
              <a:t> kitchen greeting his eyes, Father </a:t>
            </a:r>
            <a:r>
              <a:rPr sz="2000" b="1">
                <a:solidFill>
                  <a:srgbClr val="C00000"/>
                </a:solidFill>
              </a:rPr>
              <a:t>was totally stunned</a:t>
            </a:r>
            <a:r>
              <a:rPr sz="2000" b="1"/>
              <a:t>, </a:t>
            </a:r>
            <a:r>
              <a:rPr sz="2000" b="1">
                <a:solidFill>
                  <a:srgbClr val="C00000"/>
                </a:solidFill>
              </a:rPr>
              <a:t>not uttering a single word</a:t>
            </a:r>
            <a:r>
              <a:rPr sz="2000" b="1"/>
              <a:t>. After </a:t>
            </a:r>
            <a:r>
              <a:rPr sz="2000" b="1">
                <a:solidFill>
                  <a:srgbClr val="C00000"/>
                </a:solidFill>
              </a:rPr>
              <a:t>calming</a:t>
            </a:r>
            <a:r>
              <a:rPr sz="2000" b="1"/>
              <a:t> himself down a moment later, he got to know </a:t>
            </a:r>
            <a:r>
              <a:rPr sz="2000" b="1" u="sng">
                <a:solidFill>
                  <a:srgbClr val="C00000"/>
                </a:solidFill>
              </a:rPr>
              <a:t>what was going on</a:t>
            </a:r>
            <a:r>
              <a:rPr sz="2000" b="1"/>
              <a:t>. He smiled with rage </a:t>
            </a:r>
            <a:r>
              <a:rPr sz="2000" b="1">
                <a:solidFill>
                  <a:srgbClr val="C00000"/>
                </a:solidFill>
              </a:rPr>
              <a:t>choking back</a:t>
            </a:r>
            <a:r>
              <a:rPr sz="2000" b="1"/>
              <a:t> and said."Do you need a hand?" The twins were</a:t>
            </a:r>
            <a:r>
              <a:rPr sz="2000" b="1">
                <a:solidFill>
                  <a:srgbClr val="C00000"/>
                </a:solidFill>
              </a:rPr>
              <a:t> filled with joy</a:t>
            </a:r>
            <a:r>
              <a:rPr sz="2000" b="1"/>
              <a:t> and </a:t>
            </a:r>
            <a:r>
              <a:rPr sz="2000" b="1">
                <a:solidFill>
                  <a:srgbClr val="C00000"/>
                </a:solidFill>
              </a:rPr>
              <a:t>tidied the kitchen up</a:t>
            </a:r>
            <a:r>
              <a:rPr sz="2000" b="1"/>
              <a:t> to restart cooking the dishes. This time, everything seemed to go smoothly without a hitch. The chicken and rice </a:t>
            </a:r>
            <a:r>
              <a:rPr sz="2000" b="1">
                <a:solidFill>
                  <a:srgbClr val="C00000"/>
                </a:solidFill>
              </a:rPr>
              <a:t>were dancing</a:t>
            </a:r>
            <a:r>
              <a:rPr sz="2000" b="1"/>
              <a:t> harmoniously in the boiling water pot and bread slices </a:t>
            </a:r>
            <a:r>
              <a:rPr sz="2000" b="1">
                <a:solidFill>
                  <a:srgbClr val="C00000"/>
                </a:solidFill>
              </a:rPr>
              <a:t>were showing off</a:t>
            </a:r>
            <a:r>
              <a:rPr sz="2000" b="1"/>
              <a:t> its most </a:t>
            </a:r>
            <a:r>
              <a:rPr sz="2000" b="1">
                <a:solidFill>
                  <a:srgbClr val="C00000"/>
                </a:solidFill>
              </a:rPr>
              <a:t>tremendous</a:t>
            </a:r>
            <a:r>
              <a:rPr sz="2000" b="1"/>
              <a:t> golden color. Despite </a:t>
            </a:r>
            <a:r>
              <a:rPr sz="2000" b="1">
                <a:solidFill>
                  <a:srgbClr val="C00000"/>
                </a:solidFill>
              </a:rPr>
              <a:t>the oil stains and holes </a:t>
            </a:r>
            <a:r>
              <a:rPr sz="2000" b="1"/>
              <a:t>on the twins aprons</a:t>
            </a:r>
            <a:r>
              <a:rPr lang="en-US" sz="2000" b="1"/>
              <a:t>, </a:t>
            </a:r>
            <a:r>
              <a:rPr lang="en-US" altLang="zh-CN" sz="2000" b="1">
                <a:sym typeface="+mn-ea"/>
              </a:rPr>
              <a:t>n</a:t>
            </a:r>
            <a:r>
              <a:rPr sz="2000" b="1"/>
              <a:t>othing seemed imperfect, and all was ready except the most important one.</a:t>
            </a:r>
            <a:endParaRPr sz="2000" b="1"/>
          </a:p>
          <a:p>
            <a:pPr algn="l" fontAlgn="auto">
              <a:lnSpc>
                <a:spcPts val="2100"/>
              </a:lnSpc>
            </a:pPr>
            <a:r>
              <a:rPr lang="en-US" sz="2000" b="1"/>
              <a:t>    </a:t>
            </a:r>
            <a:r>
              <a:rPr sz="2000" b="1">
                <a:solidFill>
                  <a:srgbClr val="0070C0"/>
                </a:solidFill>
              </a:rPr>
              <a:t>The twins carried the breakfast upstairs and woke their mother up.</a:t>
            </a:r>
            <a:r>
              <a:rPr sz="2000" b="1"/>
              <a:t> </a:t>
            </a:r>
            <a:r>
              <a:rPr sz="2000" b="1">
                <a:solidFill>
                  <a:srgbClr val="C00000"/>
                </a:solidFill>
              </a:rPr>
              <a:t>Rubbing her drowsy eyes</a:t>
            </a:r>
            <a:r>
              <a:rPr lang="en-US" sz="2000" b="1">
                <a:solidFill>
                  <a:srgbClr val="C00000"/>
                </a:solidFill>
              </a:rPr>
              <a:t>,</a:t>
            </a:r>
            <a:r>
              <a:rPr sz="2000" b="1"/>
              <a:t> Mother </a:t>
            </a:r>
            <a:r>
              <a:rPr sz="2000" b="1">
                <a:solidFill>
                  <a:srgbClr val="C00000"/>
                </a:solidFill>
              </a:rPr>
              <a:t>let out a yawn</a:t>
            </a:r>
            <a:r>
              <a:rPr sz="2000" b="1"/>
              <a:t>. For </a:t>
            </a:r>
            <a:r>
              <a:rPr sz="2000" b="1" u="sng">
                <a:solidFill>
                  <a:srgbClr val="C00000"/>
                </a:solidFill>
              </a:rPr>
              <a:t>what was almost simultaneous</a:t>
            </a:r>
            <a:r>
              <a:rPr sz="2000" b="1"/>
              <a:t> she </a:t>
            </a:r>
            <a:r>
              <a:rPr sz="2000" b="1">
                <a:solidFill>
                  <a:schemeClr val="tx1"/>
                </a:solidFill>
              </a:rPr>
              <a:t>opened her eyes </a:t>
            </a:r>
            <a:r>
              <a:rPr sz="2000" b="1">
                <a:solidFill>
                  <a:srgbClr val="C00000"/>
                </a:solidFill>
              </a:rPr>
              <a:t>widely</a:t>
            </a:r>
            <a:r>
              <a:rPr sz="2000" b="1">
                <a:solidFill>
                  <a:schemeClr val="tx1"/>
                </a:solidFill>
              </a:rPr>
              <a:t> and </a:t>
            </a:r>
            <a:r>
              <a:rPr sz="2000" b="1">
                <a:solidFill>
                  <a:srgbClr val="C00000"/>
                </a:solidFill>
              </a:rPr>
              <a:t>goggled at</a:t>
            </a:r>
            <a:r>
              <a:rPr sz="2000" b="1">
                <a:solidFill>
                  <a:schemeClr val="tx1"/>
                </a:solidFill>
              </a:rPr>
              <a:t> the twins and dishes they served. "Happy Mother's Day. Mommy! Why not try out today's special?" Though still</a:t>
            </a:r>
            <a:r>
              <a:rPr sz="2000" b="1" u="sng">
                <a:solidFill>
                  <a:srgbClr val="C00000"/>
                </a:solidFill>
              </a:rPr>
              <a:t> in her pajamas</a:t>
            </a:r>
            <a:r>
              <a:rPr sz="2000" b="1">
                <a:solidFill>
                  <a:schemeClr val="tx1"/>
                </a:solidFill>
              </a:rPr>
              <a:t>, Mother </a:t>
            </a:r>
            <a:r>
              <a:rPr sz="2000" b="1" u="sng">
                <a:solidFill>
                  <a:srgbClr val="C00000"/>
                </a:solidFill>
              </a:rPr>
              <a:t>took a bite of</a:t>
            </a:r>
            <a:r>
              <a:rPr sz="2000" b="1">
                <a:solidFill>
                  <a:schemeClr val="tx1"/>
                </a:solidFill>
              </a:rPr>
              <a:t> the toast and </a:t>
            </a:r>
            <a:r>
              <a:rPr sz="2000" b="1" u="sng">
                <a:solidFill>
                  <a:srgbClr val="C00000"/>
                </a:solidFill>
              </a:rPr>
              <a:t>sipped</a:t>
            </a:r>
            <a:r>
              <a:rPr sz="2000" b="1">
                <a:solidFill>
                  <a:schemeClr val="tx1"/>
                </a:solidFill>
              </a:rPr>
              <a:t> the hot porridge.</a:t>
            </a:r>
            <a:r>
              <a:rPr sz="2000" b="1" u="sng">
                <a:solidFill>
                  <a:srgbClr val="C00000"/>
                </a:solidFill>
              </a:rPr>
              <a:t> Lost in</a:t>
            </a:r>
            <a:r>
              <a:rPr sz="2000" b="1">
                <a:solidFill>
                  <a:schemeClr val="tx1"/>
                </a:solidFill>
              </a:rPr>
              <a:t> the </a:t>
            </a:r>
            <a:r>
              <a:rPr sz="2000" b="1">
                <a:solidFill>
                  <a:srgbClr val="C00000"/>
                </a:solidFill>
              </a:rPr>
              <a:t>delicious</a:t>
            </a:r>
            <a:r>
              <a:rPr sz="2000" b="1">
                <a:solidFill>
                  <a:schemeClr val="tx1"/>
                </a:solidFill>
              </a:rPr>
              <a:t> breakfast and </a:t>
            </a:r>
            <a:r>
              <a:rPr sz="2000" b="1">
                <a:solidFill>
                  <a:srgbClr val="C00000"/>
                </a:solidFill>
              </a:rPr>
              <a:t>pure</a:t>
            </a:r>
            <a:r>
              <a:rPr sz="2000" b="1">
                <a:solidFill>
                  <a:schemeClr val="tx1"/>
                </a:solidFill>
              </a:rPr>
              <a:t> love from her son and daughter, she </a:t>
            </a:r>
            <a:r>
              <a:rPr sz="2000" b="1">
                <a:solidFill>
                  <a:srgbClr val="C00000"/>
                </a:solidFill>
              </a:rPr>
              <a:t>sobbed</a:t>
            </a:r>
            <a:r>
              <a:rPr sz="2000" b="1">
                <a:solidFill>
                  <a:schemeClr val="tx1"/>
                </a:solidFill>
              </a:rPr>
              <a:t>, with </a:t>
            </a:r>
            <a:r>
              <a:rPr sz="2000" b="1">
                <a:solidFill>
                  <a:srgbClr val="C00000"/>
                </a:solidFill>
              </a:rPr>
              <a:t>delightful tears</a:t>
            </a:r>
            <a:r>
              <a:rPr sz="2000" b="1">
                <a:solidFill>
                  <a:schemeClr val="tx1"/>
                </a:solidFill>
              </a:rPr>
              <a:t> </a:t>
            </a:r>
            <a:r>
              <a:rPr sz="2000" b="1">
                <a:solidFill>
                  <a:srgbClr val="C00000"/>
                </a:solidFill>
              </a:rPr>
              <a:t>streaming down</a:t>
            </a:r>
            <a:r>
              <a:rPr sz="2000" b="1">
                <a:solidFill>
                  <a:schemeClr val="tx1"/>
                </a:solidFill>
              </a:rPr>
              <a:t> her face. "Mom. why are you crying?" the pair asked</a:t>
            </a:r>
            <a:r>
              <a:rPr sz="2000" b="1">
                <a:solidFill>
                  <a:srgbClr val="C00000"/>
                </a:solidFill>
              </a:rPr>
              <a:t> in confusion</a:t>
            </a:r>
            <a:r>
              <a:rPr sz="2000" b="1">
                <a:solidFill>
                  <a:schemeClr val="tx1"/>
                </a:solidFill>
              </a:rPr>
              <a:t>."Is the breakfast good enough?" </a:t>
            </a:r>
            <a:r>
              <a:rPr sz="2000" b="1">
                <a:solidFill>
                  <a:srgbClr val="C00000"/>
                </a:solidFill>
              </a:rPr>
              <a:t>Melting</a:t>
            </a:r>
            <a:r>
              <a:rPr sz="2000" b="1">
                <a:solidFill>
                  <a:schemeClr val="tx1"/>
                </a:solidFill>
              </a:rPr>
              <a:t> her tears into smiles, she gave the twins </a:t>
            </a:r>
            <a:r>
              <a:rPr sz="2000" b="1">
                <a:solidFill>
                  <a:srgbClr val="C00000"/>
                </a:solidFill>
              </a:rPr>
              <a:t>a bear hug</a:t>
            </a:r>
            <a:r>
              <a:rPr sz="2000" b="1">
                <a:solidFill>
                  <a:schemeClr val="tx1"/>
                </a:solidFill>
              </a:rPr>
              <a:t>."The breakfast tastes so good! It's the most wonderful gift I've ever received!" The </a:t>
            </a:r>
            <a:r>
              <a:rPr sz="2000" b="1">
                <a:solidFill>
                  <a:srgbClr val="C00000"/>
                </a:solidFill>
              </a:rPr>
              <a:t>dawning</a:t>
            </a:r>
            <a:r>
              <a:rPr sz="2000" b="1">
                <a:solidFill>
                  <a:schemeClr val="tx1"/>
                </a:solidFill>
              </a:rPr>
              <a:t> sunshine</a:t>
            </a:r>
            <a:r>
              <a:rPr sz="2000" b="1">
                <a:solidFill>
                  <a:srgbClr val="C00000"/>
                </a:solidFill>
              </a:rPr>
              <a:t> lit up</a:t>
            </a:r>
            <a:r>
              <a:rPr sz="2000" b="1"/>
              <a:t> the whole room, with air</a:t>
            </a:r>
            <a:r>
              <a:rPr sz="2000" b="1">
                <a:solidFill>
                  <a:srgbClr val="C00000"/>
                </a:solidFill>
              </a:rPr>
              <a:t> being sweet</a:t>
            </a:r>
            <a:r>
              <a:rPr sz="2000" b="1"/>
              <a:t>.</a:t>
            </a:r>
            <a:endParaRPr sz="2000" b="1"/>
          </a:p>
        </p:txBody>
      </p:sp>
      <p:sp>
        <p:nvSpPr>
          <p:cNvPr id="11272" name="AutoShape 36"/>
          <p:cNvSpPr/>
          <p:nvPr>
            <p:custDataLst>
              <p:tags r:id="rId1"/>
            </p:custDataLst>
          </p:nvPr>
        </p:nvSpPr>
        <p:spPr>
          <a:xfrm>
            <a:off x="8668385" y="457200"/>
            <a:ext cx="336296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6" name="文本框 5"/>
          <p:cNvSpPr txBox="1"/>
          <p:nvPr/>
        </p:nvSpPr>
        <p:spPr>
          <a:xfrm>
            <a:off x="8668385" y="1224280"/>
            <a:ext cx="3345815" cy="1568450"/>
          </a:xfrm>
          <a:prstGeom prst="rect">
            <a:avLst/>
          </a:prstGeom>
          <a:noFill/>
        </p:spPr>
        <p:txBody>
          <a:bodyPr wrap="square" rtlCol="0" anchor="t">
            <a:spAutoFit/>
          </a:bodyPr>
          <a:p>
            <a:r>
              <a:rPr lang="zh-CN" altLang="en-US" sz="2400" b="1">
                <a:solidFill>
                  <a:srgbClr val="C00000"/>
                </a:solidFill>
                <a:latin typeface="Times New Roman" panose="02020603050405020304" charset="0"/>
                <a:cs typeface="Times New Roman" panose="02020603050405020304" charset="0"/>
                <a:sym typeface="+mn-ea"/>
              </a:rPr>
              <a:t>Use specific, evocative and vivid verbs, nouns, and adjectives in describing.</a:t>
            </a:r>
            <a:endParaRPr lang="en-US" altLang="zh-CN" sz="2000" b="1">
              <a:solidFill>
                <a:srgbClr val="00B050"/>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2"/>
          <a:stretch>
            <a:fillRect/>
          </a:stretch>
        </p:blipFill>
        <p:spPr>
          <a:xfrm>
            <a:off x="8685530" y="3826510"/>
            <a:ext cx="3264535" cy="2639695"/>
          </a:xfrm>
          <a:prstGeom prst="round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160528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高考真题</a:t>
            </a:r>
            <a:endPar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15900" y="628015"/>
            <a:ext cx="11760200" cy="5908040"/>
          </a:xfrm>
          <a:prstGeom prst="rect">
            <a:avLst/>
          </a:prstGeom>
          <a:solidFill>
            <a:schemeClr val="bg1"/>
          </a:solidFill>
        </p:spPr>
        <p:txBody>
          <a:bodyPr wrap="square" rtlCol="0" anchor="t">
            <a:spAutoFit/>
          </a:bodyPr>
          <a:p>
            <a:r>
              <a:rPr lang="zh-CN" altLang="en-US"/>
              <a:t>第二节(满分25分)</a:t>
            </a:r>
            <a:r>
              <a:rPr lang="en-US" altLang="zh-CN"/>
              <a:t>   </a:t>
            </a:r>
            <a:r>
              <a:rPr lang="zh-CN" altLang="en-US"/>
              <a:t>阅读下面材料，根据其内容和所给段落开头语续写两段，使之构成一篇完整的短文。</a:t>
            </a:r>
            <a:endParaRPr lang="zh-CN" altLang="en-US"/>
          </a:p>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Jeff </a:t>
            </a:r>
            <a:r>
              <a:rPr lang="en-US" altLang="zh-CN" b="1">
                <a:latin typeface="Times New Roman" panose="02020603050405020304" charset="0"/>
                <a:cs typeface="Times New Roman" panose="02020603050405020304" charset="0"/>
              </a:rPr>
              <a:t>t</a:t>
            </a:r>
            <a:r>
              <a:rPr lang="zh-CN" altLang="en-US" b="1">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注意：1.续写词数应为150左右；2. 请按如下格式在答题卡的相应位置作答。</a:t>
            </a:r>
            <a:endParaRPr lang="en-US" altLang="zh-CN">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i="1">
                <a:latin typeface="Times New Roman" panose="02020603050405020304" charset="0"/>
                <a:cs typeface="Times New Roman" panose="02020603050405020304" charset="0"/>
              </a:rPr>
              <a:t>As the twins looked around them in disappointment,</a:t>
            </a:r>
            <a:r>
              <a:rPr lang="en-US" altLang="zh-CN" b="1" i="1">
                <a:latin typeface="Times New Roman" panose="02020603050405020304" charset="0"/>
                <a:cs typeface="Times New Roman" panose="02020603050405020304" charset="0"/>
              </a:rPr>
              <a:t> </a:t>
            </a:r>
            <a:r>
              <a:rPr lang="zh-CN" altLang="en-US" b="1" i="1">
                <a:latin typeface="Times New Roman" panose="02020603050405020304" charset="0"/>
                <a:cs typeface="Times New Roman" panose="02020603050405020304" charset="0"/>
              </a:rPr>
              <a:t>their father appeared.</a:t>
            </a:r>
            <a:endParaRPr lang="zh-CN" altLang="en-US" b="1" i="1">
              <a:latin typeface="Times New Roman" panose="02020603050405020304" charset="0"/>
              <a:cs typeface="Times New Roman" panose="02020603050405020304" charset="0"/>
            </a:endParaRPr>
          </a:p>
          <a:p>
            <a:endParaRPr lang="zh-CN" altLang="en-US" b="1" i="1">
              <a:latin typeface="Times New Roman" panose="02020603050405020304" charset="0"/>
              <a:cs typeface="Times New Roman" panose="02020603050405020304" charset="0"/>
            </a:endParaRPr>
          </a:p>
          <a:p>
            <a:r>
              <a:rPr lang="en-US" altLang="zh-CN" b="1" i="1">
                <a:latin typeface="Times New Roman" panose="02020603050405020304" charset="0"/>
                <a:cs typeface="Times New Roman" panose="02020603050405020304" charset="0"/>
              </a:rPr>
              <a:t>    </a:t>
            </a:r>
            <a:r>
              <a:rPr lang="zh-CN" altLang="en-US" b="1" i="1">
                <a:latin typeface="Times New Roman" panose="02020603050405020304" charset="0"/>
                <a:cs typeface="Times New Roman" panose="02020603050405020304" charset="0"/>
              </a:rPr>
              <a:t>The twins carried the breakfast upstairs and woke their mother up.</a:t>
            </a:r>
            <a:endParaRPr lang="zh-CN" altLang="en-US" b="1" i="1">
              <a:latin typeface="Times New Roman" panose="02020603050405020304" charset="0"/>
              <a:cs typeface="Times New Roman" panose="02020603050405020304" charset="0"/>
            </a:endParaRP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- 2</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59080" y="660400"/>
            <a:ext cx="8322310" cy="5746750"/>
          </a:xfrm>
          <a:prstGeom prst="rect">
            <a:avLst/>
          </a:prstGeom>
          <a:noFill/>
          <a:ln>
            <a:solidFill>
              <a:srgbClr val="00B0F0"/>
            </a:solidFill>
          </a:ln>
        </p:spPr>
        <p:txBody>
          <a:bodyPr wrap="square" rtlCol="0" anchor="t">
            <a:spAutoFit/>
          </a:bodyPr>
          <a:p>
            <a:pPr algn="l" fontAlgn="auto">
              <a:lnSpc>
                <a:spcPts val="2100"/>
              </a:lnSpc>
            </a:pPr>
            <a:r>
              <a:rPr lang="en-US" altLang="zh-CN" sz="2000" b="1"/>
              <a:t>   </a:t>
            </a:r>
            <a:r>
              <a:rPr lang="en-US" altLang="zh-CN" sz="2000" b="1" i="1">
                <a:solidFill>
                  <a:srgbClr val="0070C0"/>
                </a:solidFill>
              </a:rPr>
              <a:t> </a:t>
            </a:r>
            <a:r>
              <a:rPr sz="2000" b="1" i="1">
                <a:solidFill>
                  <a:srgbClr val="0070C0"/>
                </a:solidFill>
              </a:rPr>
              <a:t>As the twins looked around them in disappointment, their father appeared. </a:t>
            </a:r>
            <a:r>
              <a:rPr sz="2000" b="1"/>
              <a:t>A disastrous kitchen </a:t>
            </a:r>
            <a:r>
              <a:rPr sz="2000" b="1" u="sng">
                <a:solidFill>
                  <a:srgbClr val="7030A0"/>
                </a:solidFill>
              </a:rPr>
              <a:t>greeting</a:t>
            </a:r>
            <a:r>
              <a:rPr lang="en-US" sz="2000" b="1" u="sng">
                <a:solidFill>
                  <a:srgbClr val="7030A0"/>
                </a:solidFill>
              </a:rPr>
              <a:t> </a:t>
            </a:r>
            <a:r>
              <a:rPr lang="zh-CN" sz="2000" b="1" u="sng" baseline="-25000">
                <a:solidFill>
                  <a:srgbClr val="7030A0"/>
                </a:solidFill>
                <a:sym typeface="+mn-ea"/>
              </a:rPr>
              <a:t>拟人</a:t>
            </a:r>
            <a:r>
              <a:rPr sz="2000" b="1"/>
              <a:t> his eyes, Father was totally stunned, not uttering a single word. After calming himself down a moment later, he got to know what was going on. He smiled </a:t>
            </a:r>
            <a:r>
              <a:rPr sz="2000" b="1" u="sng">
                <a:solidFill>
                  <a:srgbClr val="7030A0"/>
                </a:solidFill>
              </a:rPr>
              <a:t>with rage choking back</a:t>
            </a:r>
            <a:r>
              <a:rPr sz="2000" b="1"/>
              <a:t> and said."Do you need a hand?" The twins were filled with joy and tidied the kitchen up to restart cooking the dishes. This time, everything seemed to go smoothly without a hitch. The chicken and rice</a:t>
            </a:r>
            <a:r>
              <a:rPr sz="2000" b="1" u="sng">
                <a:solidFill>
                  <a:srgbClr val="7030A0"/>
                </a:solidFill>
              </a:rPr>
              <a:t> were dancing</a:t>
            </a:r>
            <a:r>
              <a:rPr lang="en-US" sz="2000" b="1" u="sng">
                <a:solidFill>
                  <a:srgbClr val="7030A0"/>
                </a:solidFill>
              </a:rPr>
              <a:t> </a:t>
            </a:r>
            <a:r>
              <a:rPr lang="zh-CN" sz="2000" b="1" u="sng" baseline="-25000">
                <a:solidFill>
                  <a:srgbClr val="7030A0"/>
                </a:solidFill>
                <a:sym typeface="+mn-ea"/>
              </a:rPr>
              <a:t>拟人</a:t>
            </a:r>
            <a:r>
              <a:rPr sz="2000" b="1" u="sng">
                <a:solidFill>
                  <a:srgbClr val="7030A0"/>
                </a:solidFill>
              </a:rPr>
              <a:t> harmoniously in the boiling water pot</a:t>
            </a:r>
            <a:r>
              <a:rPr sz="2000" b="1"/>
              <a:t> and bread slices </a:t>
            </a:r>
            <a:r>
              <a:rPr sz="2000" b="1" u="sng">
                <a:solidFill>
                  <a:srgbClr val="7030A0"/>
                </a:solidFill>
              </a:rPr>
              <a:t>were showing off</a:t>
            </a:r>
            <a:r>
              <a:rPr lang="en-US" sz="2000" b="1" u="sng">
                <a:solidFill>
                  <a:srgbClr val="7030A0"/>
                </a:solidFill>
              </a:rPr>
              <a:t> </a:t>
            </a:r>
            <a:r>
              <a:rPr lang="zh-CN" sz="2000" b="1" u="sng" baseline="-25000">
                <a:solidFill>
                  <a:srgbClr val="7030A0"/>
                </a:solidFill>
              </a:rPr>
              <a:t>拟人</a:t>
            </a:r>
            <a:r>
              <a:rPr sz="2000" b="1" u="sng">
                <a:solidFill>
                  <a:srgbClr val="7030A0"/>
                </a:solidFill>
              </a:rPr>
              <a:t> its most tremendous golden color</a:t>
            </a:r>
            <a:r>
              <a:rPr sz="2000" b="1"/>
              <a:t>. Despite the oil stains and holes on the twins aprons</a:t>
            </a:r>
            <a:r>
              <a:rPr lang="en-US" sz="2000" b="1"/>
              <a:t>, </a:t>
            </a:r>
            <a:r>
              <a:rPr lang="en-US" altLang="zh-CN" sz="2000" b="1"/>
              <a:t>n</a:t>
            </a:r>
            <a:r>
              <a:rPr sz="2000" b="1"/>
              <a:t>othing seemed imperfect, and all was ready except the most important one.</a:t>
            </a:r>
            <a:endParaRPr sz="2000" b="1"/>
          </a:p>
          <a:p>
            <a:pPr algn="l" fontAlgn="auto">
              <a:lnSpc>
                <a:spcPts val="2100"/>
              </a:lnSpc>
            </a:pPr>
            <a:r>
              <a:rPr lang="en-US" sz="2000" b="1"/>
              <a:t>    </a:t>
            </a:r>
            <a:r>
              <a:rPr sz="2000" b="1">
                <a:solidFill>
                  <a:srgbClr val="0070C0"/>
                </a:solidFill>
              </a:rPr>
              <a:t>The twins carried the breakfast upstairs and woke their mother up.</a:t>
            </a:r>
            <a:r>
              <a:rPr sz="2000" b="1"/>
              <a:t> Rubbing her drowsy eyes</a:t>
            </a:r>
            <a:r>
              <a:rPr lang="en-US" sz="2000" b="1"/>
              <a:t>,</a:t>
            </a:r>
            <a:r>
              <a:rPr sz="2000" b="1"/>
              <a:t> Mother let out a yawn. For what was almost simultaneous she </a:t>
            </a:r>
            <a:r>
              <a:rPr sz="2000" b="1">
                <a:solidFill>
                  <a:schemeClr val="tx1"/>
                </a:solidFill>
              </a:rPr>
              <a:t>opened her eyes widely and goggled at the twins and dishes they served. "Happy Mother's Day. Mommy! Why not try out today's special?" Though still in her pajamas, Mother took a bite of the toast and sipped the hot porridge. Lost in the delicious breakfast and pure love from her son and daughter, she sobbed, </a:t>
            </a:r>
            <a:r>
              <a:rPr sz="2000" b="1" u="sng">
                <a:solidFill>
                  <a:srgbClr val="7030A0"/>
                </a:solidFill>
              </a:rPr>
              <a:t>with delightful tears streaming down her face.</a:t>
            </a:r>
            <a:r>
              <a:rPr sz="2000" b="1">
                <a:solidFill>
                  <a:schemeClr val="tx1"/>
                </a:solidFill>
              </a:rPr>
              <a:t> "Mom. why are you crying?" the pair asked in confusion."Is the breakfast good enough?" </a:t>
            </a:r>
            <a:r>
              <a:rPr sz="2000" b="1" u="sng">
                <a:solidFill>
                  <a:srgbClr val="7030A0"/>
                </a:solidFill>
              </a:rPr>
              <a:t>Melting her tears into smiles</a:t>
            </a:r>
            <a:r>
              <a:rPr sz="2000" b="1">
                <a:solidFill>
                  <a:schemeClr val="tx1"/>
                </a:solidFill>
              </a:rPr>
              <a:t>, she gave the twins a bear hug."The breakfast tastes so good! It's the most wonderful gift I've ever received!" The dawning sunshine l</a:t>
            </a:r>
            <a:r>
              <a:rPr sz="2000" b="1"/>
              <a:t>it up the whole room, </a:t>
            </a:r>
            <a:r>
              <a:rPr sz="2000" b="1" u="sng">
                <a:solidFill>
                  <a:srgbClr val="7030A0"/>
                </a:solidFill>
              </a:rPr>
              <a:t>with air being sweet</a:t>
            </a:r>
            <a:r>
              <a:rPr sz="2000" b="1"/>
              <a:t>.</a:t>
            </a:r>
            <a:endParaRPr sz="2000" b="1"/>
          </a:p>
        </p:txBody>
      </p:sp>
      <p:sp>
        <p:nvSpPr>
          <p:cNvPr id="11272" name="AutoShape 36"/>
          <p:cNvSpPr/>
          <p:nvPr>
            <p:custDataLst>
              <p:tags r:id="rId1"/>
            </p:custDataLst>
          </p:nvPr>
        </p:nvSpPr>
        <p:spPr>
          <a:xfrm>
            <a:off x="8668385" y="457200"/>
            <a:ext cx="336296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6" name="文本框 5"/>
          <p:cNvSpPr txBox="1"/>
          <p:nvPr/>
        </p:nvSpPr>
        <p:spPr>
          <a:xfrm>
            <a:off x="8685530" y="922655"/>
            <a:ext cx="3345815" cy="2676525"/>
          </a:xfrm>
          <a:prstGeom prst="rect">
            <a:avLst/>
          </a:prstGeom>
          <a:noFill/>
        </p:spPr>
        <p:txBody>
          <a:bodyPr wrap="square" rtlCol="0" anchor="t">
            <a:spAutoFit/>
          </a:bodyPr>
          <a:p>
            <a:r>
              <a:rPr lang="zh-CN" altLang="en-US" sz="2400" b="1">
                <a:solidFill>
                  <a:srgbClr val="7030A0"/>
                </a:solidFill>
                <a:latin typeface="Times New Roman" panose="02020603050405020304" charset="0"/>
                <a:cs typeface="Times New Roman" panose="02020603050405020304" charset="0"/>
                <a:sym typeface="+mn-ea"/>
              </a:rPr>
              <a:t>Complex and flexible sentence patterns are used.</a:t>
            </a:r>
            <a:endParaRPr lang="zh-CN" altLang="en-US" sz="2400" b="1">
              <a:solidFill>
                <a:srgbClr val="7030A0"/>
              </a:solidFill>
              <a:latin typeface="Times New Roman" panose="02020603050405020304" charset="0"/>
              <a:cs typeface="Times New Roman" panose="02020603050405020304" charset="0"/>
            </a:endParaRPr>
          </a:p>
          <a:p>
            <a:r>
              <a:rPr lang="en-US" altLang="zh-CN" sz="2400" b="1">
                <a:solidFill>
                  <a:srgbClr val="7030A0"/>
                </a:solidFill>
                <a:latin typeface="Times New Roman" panose="02020603050405020304" charset="0"/>
                <a:cs typeface="Times New Roman" panose="02020603050405020304" charset="0"/>
                <a:sym typeface="+mn-ea"/>
              </a:rPr>
              <a:t>    </a:t>
            </a:r>
            <a:r>
              <a:rPr lang="zh-CN" altLang="en-US" sz="2400" b="1">
                <a:solidFill>
                  <a:srgbClr val="7030A0"/>
                </a:solidFill>
                <a:latin typeface="Times New Roman" panose="02020603050405020304" charset="0"/>
                <a:cs typeface="Times New Roman" panose="02020603050405020304" charset="0"/>
                <a:sym typeface="+mn-ea"/>
              </a:rPr>
              <a:t>Properly choose some rhetorical</a:t>
            </a:r>
            <a:r>
              <a:rPr lang="zh-CN" altLang="en-US" sz="2400" b="1" baseline="-25000">
                <a:solidFill>
                  <a:srgbClr val="7030A0"/>
                </a:solidFill>
                <a:latin typeface="Times New Roman" panose="02020603050405020304" charset="0"/>
                <a:cs typeface="Times New Roman" panose="02020603050405020304" charset="0"/>
                <a:sym typeface="+mn-ea"/>
              </a:rPr>
              <a:t>修辞</a:t>
            </a:r>
            <a:r>
              <a:rPr lang="zh-CN" altLang="en-US" sz="2400" b="1">
                <a:solidFill>
                  <a:srgbClr val="7030A0"/>
                </a:solidFill>
                <a:latin typeface="Times New Roman" panose="02020603050405020304" charset="0"/>
                <a:cs typeface="Times New Roman" panose="02020603050405020304" charset="0"/>
                <a:sym typeface="+mn-ea"/>
              </a:rPr>
              <a:t>  methods to enhance the art of language expression.</a:t>
            </a:r>
            <a:endParaRPr lang="en-US" altLang="zh-CN" sz="2000" b="1">
              <a:solidFill>
                <a:srgbClr val="00B050"/>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2"/>
          <a:stretch>
            <a:fillRect/>
          </a:stretch>
        </p:blipFill>
        <p:spPr>
          <a:xfrm>
            <a:off x="8700135" y="3826510"/>
            <a:ext cx="3249930" cy="2639695"/>
          </a:xfrm>
          <a:prstGeom prst="round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- 2</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59080" y="660400"/>
            <a:ext cx="8322310" cy="5746750"/>
          </a:xfrm>
          <a:prstGeom prst="rect">
            <a:avLst/>
          </a:prstGeom>
          <a:noFill/>
          <a:ln>
            <a:solidFill>
              <a:srgbClr val="00B0F0"/>
            </a:solidFill>
          </a:ln>
        </p:spPr>
        <p:txBody>
          <a:bodyPr wrap="square" rtlCol="0" anchor="t">
            <a:spAutoFit/>
          </a:bodyPr>
          <a:p>
            <a:pPr algn="l" fontAlgn="auto">
              <a:lnSpc>
                <a:spcPts val="2100"/>
              </a:lnSpc>
            </a:pPr>
            <a:r>
              <a:rPr lang="en-US" altLang="zh-CN" sz="2000" b="1"/>
              <a:t>   </a:t>
            </a:r>
            <a:r>
              <a:rPr lang="en-US" altLang="zh-CN" sz="2000" b="1" i="1">
                <a:solidFill>
                  <a:srgbClr val="0070C0"/>
                </a:solidFill>
              </a:rPr>
              <a:t> </a:t>
            </a:r>
            <a:r>
              <a:rPr sz="2000" b="1" i="1">
                <a:solidFill>
                  <a:srgbClr val="0070C0"/>
                </a:solidFill>
              </a:rPr>
              <a:t>As the twins looked around them in disappointment, their father appeared. </a:t>
            </a:r>
            <a:r>
              <a:rPr sz="2000" b="1"/>
              <a:t>A disastrous kitchen greeting his eyes, Father was totally stunned, not uttering a single word. After calming himself down a moment later, he got to know what was going on. He smiled with rage choking back and said."Do you need a hand?" The twins were filled with joy and tidied the kitchen up to restart cooking the dishes. This time, everything seemed to go smoothly without a hitch. The chicken and rice were dancing harmoniously in the boiling water pot and bread slices were showing off its most tremendous golden color. Despite the oil stains and holes on the twins aprons</a:t>
            </a:r>
            <a:r>
              <a:rPr lang="en-US" sz="2000" b="1"/>
              <a:t>, </a:t>
            </a:r>
            <a:r>
              <a:rPr lang="en-US" altLang="zh-CN" sz="2000" b="1">
                <a:sym typeface="+mn-ea"/>
              </a:rPr>
              <a:t>n</a:t>
            </a:r>
            <a:r>
              <a:rPr sz="2000" b="1"/>
              <a:t>othing seemed imperfect, and all was ready except the most important one.</a:t>
            </a:r>
            <a:endParaRPr sz="2000" b="1"/>
          </a:p>
          <a:p>
            <a:pPr algn="l" fontAlgn="auto">
              <a:lnSpc>
                <a:spcPts val="2100"/>
              </a:lnSpc>
            </a:pPr>
            <a:r>
              <a:rPr lang="en-US" sz="2000" b="1"/>
              <a:t>    </a:t>
            </a:r>
            <a:r>
              <a:rPr sz="2000" b="1">
                <a:solidFill>
                  <a:srgbClr val="0070C0"/>
                </a:solidFill>
              </a:rPr>
              <a:t>The twins carried the breakfast upstairs and woke their mother up.</a:t>
            </a:r>
            <a:r>
              <a:rPr sz="2000" b="1"/>
              <a:t> Rubbing her drowsy eyes</a:t>
            </a:r>
            <a:r>
              <a:rPr lang="en-US" sz="2000" b="1"/>
              <a:t>,</a:t>
            </a:r>
            <a:r>
              <a:rPr sz="2000" b="1"/>
              <a:t> Mother let out a yawn. For what was almost simultaneous she </a:t>
            </a:r>
            <a:r>
              <a:rPr sz="2000" b="1">
                <a:solidFill>
                  <a:schemeClr val="tx1"/>
                </a:solidFill>
              </a:rPr>
              <a:t>opened her eyes widely and goggled at the twins and dishes they served. "Happy Mother's Day. Mommy! Why not try out today's special?" Though still in her pajamas, Mother took a bite of the toast and sipped the hot porridge. Lost in the delicious breakfast and pure love from her son and daughter, she sobbed, with delightful tears streaming down her face. "Mom. why are you crying?" the pair asked in confusion."Is the breakfast good enough?" Melting her tears into smiles, she gave the twins a bear hug."The breakfast tastes so good! It's the most wonderful gift I've ever received!" The dawning sunshine l</a:t>
            </a:r>
            <a:r>
              <a:rPr sz="2000" b="1"/>
              <a:t>it up the whole room, with air being sweet.</a:t>
            </a:r>
            <a:endParaRPr sz="2000" b="1"/>
          </a:p>
        </p:txBody>
      </p:sp>
      <p:sp>
        <p:nvSpPr>
          <p:cNvPr id="11272" name="AutoShape 36"/>
          <p:cNvSpPr/>
          <p:nvPr>
            <p:custDataLst>
              <p:tags r:id="rId1"/>
            </p:custDataLst>
          </p:nvPr>
        </p:nvSpPr>
        <p:spPr>
          <a:xfrm>
            <a:off x="8668385" y="457200"/>
            <a:ext cx="336296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6" name="文本框 5"/>
          <p:cNvSpPr txBox="1"/>
          <p:nvPr/>
        </p:nvSpPr>
        <p:spPr>
          <a:xfrm>
            <a:off x="8685530" y="922655"/>
            <a:ext cx="3345815" cy="1938020"/>
          </a:xfrm>
          <a:prstGeom prst="rect">
            <a:avLst/>
          </a:prstGeom>
          <a:noFill/>
        </p:spPr>
        <p:txBody>
          <a:bodyPr wrap="square" rtlCol="0" anchor="t">
            <a:spAutoFit/>
          </a:bodyPr>
          <a:p>
            <a:r>
              <a:rPr lang="en-US" altLang="zh-CN" sz="2000" b="1">
                <a:solidFill>
                  <a:schemeClr val="tx1"/>
                </a:solidFill>
                <a:latin typeface="Times New Roman" panose="02020603050405020304" charset="0"/>
                <a:cs typeface="Times New Roman" panose="02020603050405020304" charset="0"/>
              </a:rPr>
              <a:t>The conclusion of a fictional narrative must reveal the end of the conflict and/or  the lesson learned or insight gained by the characters from the experience.</a:t>
            </a:r>
            <a:endParaRPr lang="en-US" altLang="zh-CN" sz="2000" b="1">
              <a:solidFill>
                <a:schemeClr val="tx1"/>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2"/>
          <a:stretch>
            <a:fillRect/>
          </a:stretch>
        </p:blipFill>
        <p:spPr>
          <a:xfrm>
            <a:off x="8660765" y="3826510"/>
            <a:ext cx="3289300" cy="2639695"/>
          </a:xfrm>
          <a:prstGeom prst="roundRect">
            <a:avLst/>
          </a:prstGeom>
        </p:spPr>
      </p:pic>
      <p:sp>
        <p:nvSpPr>
          <p:cNvPr id="3" name="圆角矩形 2"/>
          <p:cNvSpPr/>
          <p:nvPr/>
        </p:nvSpPr>
        <p:spPr>
          <a:xfrm>
            <a:off x="6071235" y="660400"/>
            <a:ext cx="1386840" cy="307975"/>
          </a:xfrm>
          <a:prstGeom prst="roundRect">
            <a:avLst/>
          </a:prstGeom>
          <a:noFill/>
          <a:ln w="38100">
            <a:solidFill>
              <a:srgbClr val="0070C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8" name="圆角矩形 7"/>
          <p:cNvSpPr/>
          <p:nvPr/>
        </p:nvSpPr>
        <p:spPr>
          <a:xfrm>
            <a:off x="4309110" y="968375"/>
            <a:ext cx="855345" cy="276860"/>
          </a:xfrm>
          <a:prstGeom prst="roundRect">
            <a:avLst/>
          </a:prstGeom>
          <a:noFill/>
          <a:ln w="38100">
            <a:solidFill>
              <a:srgbClr val="0070C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9" name="圆角矩形 8"/>
          <p:cNvSpPr/>
          <p:nvPr/>
        </p:nvSpPr>
        <p:spPr>
          <a:xfrm>
            <a:off x="7404735" y="1182370"/>
            <a:ext cx="379095" cy="307975"/>
          </a:xfrm>
          <a:prstGeom prst="roundRect">
            <a:avLst/>
          </a:prstGeom>
          <a:noFill/>
          <a:ln w="38100">
            <a:solidFill>
              <a:srgbClr val="0070C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10" name="圆角矩形 9"/>
          <p:cNvSpPr/>
          <p:nvPr/>
        </p:nvSpPr>
        <p:spPr>
          <a:xfrm>
            <a:off x="3023235" y="1490345"/>
            <a:ext cx="419100" cy="307975"/>
          </a:xfrm>
          <a:prstGeom prst="roundRect">
            <a:avLst/>
          </a:prstGeom>
          <a:noFill/>
          <a:ln w="38100">
            <a:solidFill>
              <a:srgbClr val="0070C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cxnSp>
        <p:nvCxnSpPr>
          <p:cNvPr id="15" name="直接箭头连接符 14"/>
          <p:cNvCxnSpPr>
            <a:endCxn id="8" idx="3"/>
          </p:cNvCxnSpPr>
          <p:nvPr/>
        </p:nvCxnSpPr>
        <p:spPr>
          <a:xfrm flipH="1">
            <a:off x="5164455" y="932180"/>
            <a:ext cx="954405" cy="174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9" idx="1"/>
          </p:cNvCxnSpPr>
          <p:nvPr/>
        </p:nvCxnSpPr>
        <p:spPr>
          <a:xfrm>
            <a:off x="5164455" y="1182370"/>
            <a:ext cx="2240280" cy="1543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0" idx="3"/>
          </p:cNvCxnSpPr>
          <p:nvPr/>
        </p:nvCxnSpPr>
        <p:spPr>
          <a:xfrm flipH="1">
            <a:off x="3442335" y="1426210"/>
            <a:ext cx="3794125" cy="2184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991100" y="3088640"/>
            <a:ext cx="2598420" cy="283210"/>
          </a:xfrm>
          <a:prstGeom prst="roundRect">
            <a:avLst/>
          </a:prstGeom>
          <a:noFill/>
          <a:ln w="38100">
            <a:solidFill>
              <a:srgbClr val="FF000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14" name="圆角矩形 13"/>
          <p:cNvSpPr/>
          <p:nvPr/>
        </p:nvSpPr>
        <p:spPr>
          <a:xfrm>
            <a:off x="1664970" y="3371850"/>
            <a:ext cx="2246630" cy="283210"/>
          </a:xfrm>
          <a:prstGeom prst="roundRect">
            <a:avLst/>
          </a:prstGeom>
          <a:noFill/>
          <a:ln w="38100">
            <a:solidFill>
              <a:srgbClr val="FF000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16" name="圆角矩形 15"/>
          <p:cNvSpPr/>
          <p:nvPr/>
        </p:nvSpPr>
        <p:spPr>
          <a:xfrm>
            <a:off x="323215" y="4184015"/>
            <a:ext cx="2022475" cy="283210"/>
          </a:xfrm>
          <a:prstGeom prst="roundRect">
            <a:avLst/>
          </a:prstGeom>
          <a:noFill/>
          <a:ln w="38100">
            <a:solidFill>
              <a:srgbClr val="FF000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cxnSp>
        <p:nvCxnSpPr>
          <p:cNvPr id="17" name="直接箭头连接符 16"/>
          <p:cNvCxnSpPr/>
          <p:nvPr/>
        </p:nvCxnSpPr>
        <p:spPr>
          <a:xfrm flipH="1">
            <a:off x="3911600" y="3299460"/>
            <a:ext cx="1311275" cy="259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1920875" y="3655060"/>
            <a:ext cx="1405255" cy="5289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5831205" y="3392170"/>
            <a:ext cx="1426210" cy="283210"/>
          </a:xfrm>
          <a:prstGeom prst="roundRect">
            <a:avLst/>
          </a:prstGeom>
          <a:noFill/>
          <a:ln w="38100">
            <a:solidFill>
              <a:srgbClr val="00B05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sp>
        <p:nvSpPr>
          <p:cNvPr id="20" name="圆角矩形 19"/>
          <p:cNvSpPr/>
          <p:nvPr/>
        </p:nvSpPr>
        <p:spPr>
          <a:xfrm>
            <a:off x="3023235" y="3675380"/>
            <a:ext cx="872490" cy="283210"/>
          </a:xfrm>
          <a:prstGeom prst="roundRect">
            <a:avLst/>
          </a:prstGeom>
          <a:noFill/>
          <a:ln w="38100">
            <a:solidFill>
              <a:srgbClr val="00B050"/>
            </a:solidFill>
          </a:ln>
          <a:extLst>
            <a:ext uri="{909E8E84-426E-40DD-AFC4-6F175D3DCCD1}">
              <a14:hiddenFill xmlns:a14="http://schemas.microsoft.com/office/drawing/2010/main">
                <a:solidFill>
                  <a:srgbClr val="FFC200"/>
                </a:solidFill>
              </a14:hiddenFill>
            </a:ext>
          </a:extLst>
        </p:spPr>
        <p:style>
          <a:lnRef idx="2">
            <a:srgbClr val="FFC200">
              <a:shade val="50000"/>
            </a:srgbClr>
          </a:lnRef>
          <a:fillRef idx="1">
            <a:srgbClr val="FFC200"/>
          </a:fillRef>
          <a:effectRef idx="0">
            <a:srgbClr val="FFC200"/>
          </a:effectRef>
          <a:fontRef idx="minor">
            <a:sysClr val="window" lastClr="FFFFFF"/>
          </a:fontRef>
        </p:style>
        <p:txBody>
          <a:bodyPr rtlCol="0" anchor="ctr"/>
          <a:p>
            <a:pPr algn="ctr"/>
            <a:endParaRPr lang="zh-CN" altLang="en-US"/>
          </a:p>
        </p:txBody>
      </p:sp>
      <p:cxnSp>
        <p:nvCxnSpPr>
          <p:cNvPr id="21" name="直接箭头连接符 20"/>
          <p:cNvCxnSpPr/>
          <p:nvPr/>
        </p:nvCxnSpPr>
        <p:spPr>
          <a:xfrm flipH="1">
            <a:off x="3911600" y="3682365"/>
            <a:ext cx="2159635" cy="14414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2000"/>
                                        <p:tgtEl>
                                          <p:spTgt spid="14"/>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20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bldLvl="0" animBg="1"/>
      <p:bldP spid="3" grpId="1" animBg="1"/>
      <p:bldP spid="8" grpId="0" bldLvl="0" animBg="1"/>
      <p:bldP spid="8" grpId="1" animBg="1"/>
      <p:bldP spid="9" grpId="0" bldLvl="0" animBg="1"/>
      <p:bldP spid="9" grpId="1" animBg="1"/>
      <p:bldP spid="10" grpId="0" bldLvl="0" animBg="1"/>
      <p:bldP spid="10" grpId="1" animBg="1"/>
      <p:bldP spid="13" grpId="0" bldLvl="0" animBg="1"/>
      <p:bldP spid="13" grpId="1" animBg="1"/>
      <p:bldP spid="14" grpId="0" bldLvl="0" animBg="1"/>
      <p:bldP spid="14" grpId="1" animBg="1"/>
      <p:bldP spid="16" grpId="0" bldLvl="0" animBg="1"/>
      <p:bldP spid="16" grpId="1" animBg="1"/>
      <p:bldP spid="19" grpId="0" bldLvl="0" animBg="1"/>
      <p:bldP spid="19" grpId="1" animBg="1"/>
      <p:bldP spid="20" grpId="0" bldLvl="0" animBg="1"/>
      <p:bldP spid="2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- 2</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59080" y="660400"/>
            <a:ext cx="8322310" cy="5746750"/>
          </a:xfrm>
          <a:prstGeom prst="rect">
            <a:avLst/>
          </a:prstGeom>
          <a:noFill/>
          <a:ln>
            <a:solidFill>
              <a:srgbClr val="00B0F0"/>
            </a:solidFill>
          </a:ln>
        </p:spPr>
        <p:txBody>
          <a:bodyPr wrap="square" rtlCol="0" anchor="t">
            <a:spAutoFit/>
          </a:bodyPr>
          <a:p>
            <a:pPr algn="l" fontAlgn="auto">
              <a:lnSpc>
                <a:spcPts val="2100"/>
              </a:lnSpc>
            </a:pPr>
            <a:r>
              <a:rPr lang="en-US" altLang="zh-CN" sz="2000" b="1"/>
              <a:t>   </a:t>
            </a:r>
            <a:r>
              <a:rPr lang="en-US" altLang="zh-CN" sz="2000" b="1" i="1">
                <a:solidFill>
                  <a:srgbClr val="0070C0"/>
                </a:solidFill>
              </a:rPr>
              <a:t> </a:t>
            </a:r>
            <a:r>
              <a:rPr sz="2000" b="1" i="1">
                <a:solidFill>
                  <a:srgbClr val="0070C0"/>
                </a:solidFill>
              </a:rPr>
              <a:t>As the twins looked around them in disappointment, their father appeared. </a:t>
            </a:r>
            <a:r>
              <a:rPr sz="2000" b="1"/>
              <a:t>A disastrous kitchen greeting his eyes, Father was totally stunned, not uttering a single word. After calming himself down a moment later, he got to know what was going on. He smiled with rage choking back and said."Do you need a hand?" The twins were filled with joy and tidied the kitchen up to restart cooking the dishes. This time, everything seemed to go smoothly without a hitch. The chicken and rice were dancing harmoniously in the boiling water pot and bread slices were showing off its most tremendous golden color. Despite the oil stains and holes on the twins aprons</a:t>
            </a:r>
            <a:r>
              <a:rPr lang="en-US" sz="2000" b="1"/>
              <a:t>, </a:t>
            </a:r>
            <a:r>
              <a:rPr lang="en-US" altLang="zh-CN" sz="2000" b="1">
                <a:sym typeface="+mn-ea"/>
              </a:rPr>
              <a:t>n</a:t>
            </a:r>
            <a:r>
              <a:rPr sz="2000" b="1"/>
              <a:t>othing seemed imperfect, and all was ready except the most important one.</a:t>
            </a:r>
            <a:endParaRPr sz="2000" b="1"/>
          </a:p>
          <a:p>
            <a:pPr algn="l" fontAlgn="auto">
              <a:lnSpc>
                <a:spcPts val="2100"/>
              </a:lnSpc>
            </a:pPr>
            <a:r>
              <a:rPr lang="en-US" sz="2000" b="1"/>
              <a:t>    </a:t>
            </a:r>
            <a:r>
              <a:rPr sz="2000" b="1">
                <a:solidFill>
                  <a:srgbClr val="0070C0"/>
                </a:solidFill>
              </a:rPr>
              <a:t>The twins carried the breakfast upstairs and woke their mother up.</a:t>
            </a:r>
            <a:r>
              <a:rPr sz="2000" b="1"/>
              <a:t> Rubbing her drowsy eyes</a:t>
            </a:r>
            <a:r>
              <a:rPr lang="en-US" sz="2000" b="1"/>
              <a:t>, </a:t>
            </a:r>
            <a:r>
              <a:rPr sz="2000" b="1"/>
              <a:t>Mother let out a yawn. For what was almost simultaneous she opened her eyes widely and goggled at the twins and dishes they served. "</a:t>
            </a:r>
            <a:r>
              <a:rPr sz="2000" b="1">
                <a:solidFill>
                  <a:srgbClr val="00B050"/>
                </a:solidFill>
              </a:rPr>
              <a:t>Happy Mother's Day. Mommy! Why not try out today's </a:t>
            </a:r>
            <a:r>
              <a:rPr sz="2000" b="1" u="sng">
                <a:solidFill>
                  <a:srgbClr val="00B050"/>
                </a:solidFill>
              </a:rPr>
              <a:t>special</a:t>
            </a:r>
            <a:r>
              <a:rPr sz="2000" b="1">
                <a:solidFill>
                  <a:srgbClr val="00B050"/>
                </a:solidFill>
              </a:rPr>
              <a:t>?</a:t>
            </a:r>
            <a:r>
              <a:rPr sz="2000" b="1"/>
              <a:t>" Though still in her pajamas, Mother took a bite of the toast and sipped the hot porridge. Lost in the delicious breakfast and pure love from her son and daughter, she sobbed, with delightful tears streaming down her face. "Mom. why are you crying?" the pair asked in confusion."Is the breakfast good enough?" Melting her tears into smiles, she gave the twins a bear hug."</a:t>
            </a:r>
            <a:r>
              <a:rPr sz="2000" b="1">
                <a:solidFill>
                  <a:srgbClr val="00B050"/>
                </a:solidFill>
              </a:rPr>
              <a:t>The breakfast tastes so good! It's </a:t>
            </a:r>
            <a:r>
              <a:rPr sz="2000" b="1" u="sng">
                <a:solidFill>
                  <a:srgbClr val="00B050"/>
                </a:solidFill>
              </a:rPr>
              <a:t>the most wonderful gift I've ever received</a:t>
            </a:r>
            <a:r>
              <a:rPr sz="2000" b="1"/>
              <a:t>!"</a:t>
            </a:r>
            <a:r>
              <a:rPr sz="2000" b="1">
                <a:solidFill>
                  <a:srgbClr val="00B050"/>
                </a:solidFill>
              </a:rPr>
              <a:t> The </a:t>
            </a:r>
            <a:r>
              <a:rPr sz="2000" b="1" u="sng">
                <a:solidFill>
                  <a:srgbClr val="00B050"/>
                </a:solidFill>
              </a:rPr>
              <a:t>dawning</a:t>
            </a:r>
            <a:r>
              <a:rPr sz="2000" b="1">
                <a:solidFill>
                  <a:srgbClr val="00B050"/>
                </a:solidFill>
              </a:rPr>
              <a:t> sunshine </a:t>
            </a:r>
            <a:r>
              <a:rPr sz="2000" b="1" u="sng">
                <a:solidFill>
                  <a:srgbClr val="00B050"/>
                </a:solidFill>
              </a:rPr>
              <a:t>lit up the whole room, with air being sweet</a:t>
            </a:r>
            <a:r>
              <a:rPr sz="2000" b="1"/>
              <a:t>.</a:t>
            </a:r>
            <a:endParaRPr sz="2000" b="1"/>
          </a:p>
        </p:txBody>
      </p:sp>
      <p:sp>
        <p:nvSpPr>
          <p:cNvPr id="11272" name="AutoShape 36"/>
          <p:cNvSpPr/>
          <p:nvPr>
            <p:custDataLst>
              <p:tags r:id="rId1"/>
            </p:custDataLst>
          </p:nvPr>
        </p:nvSpPr>
        <p:spPr>
          <a:xfrm>
            <a:off x="8668385" y="457200"/>
            <a:ext cx="336296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6" name="文本框 5"/>
          <p:cNvSpPr txBox="1"/>
          <p:nvPr/>
        </p:nvSpPr>
        <p:spPr>
          <a:xfrm>
            <a:off x="8685530" y="922655"/>
            <a:ext cx="3345815" cy="1938020"/>
          </a:xfrm>
          <a:prstGeom prst="rect">
            <a:avLst/>
          </a:prstGeom>
          <a:noFill/>
        </p:spPr>
        <p:txBody>
          <a:bodyPr wrap="square" rtlCol="0" anchor="t">
            <a:spAutoFit/>
          </a:bodyPr>
          <a:p>
            <a:r>
              <a:rPr lang="en-US" altLang="zh-CN" sz="2000" b="1">
                <a:solidFill>
                  <a:srgbClr val="00B050"/>
                </a:solidFill>
                <a:latin typeface="Times New Roman" panose="02020603050405020304" charset="0"/>
                <a:cs typeface="Times New Roman" panose="02020603050405020304" charset="0"/>
              </a:rPr>
              <a:t>The conclusion of a fictional narrative must reveal the end of the conflict and/or  the lesson learned or insight gained by the characters from the experience.</a:t>
            </a:r>
            <a:endParaRPr lang="en-US" altLang="zh-CN" sz="2000" b="1">
              <a:solidFill>
                <a:srgbClr val="00B050"/>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2"/>
          <a:stretch>
            <a:fillRect/>
          </a:stretch>
        </p:blipFill>
        <p:spPr>
          <a:xfrm>
            <a:off x="8685530" y="3767455"/>
            <a:ext cx="3264535" cy="2639695"/>
          </a:xfrm>
          <a:prstGeom prst="round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695960" y="90805"/>
            <a:ext cx="559943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Appreciation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possible version</a:t>
            </a:r>
            <a:r>
              <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- 2</a:t>
            </a:r>
            <a:endParaRPr lang="en-US" altLang="zh-CN"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文本框 1"/>
          <p:cNvSpPr txBox="1"/>
          <p:nvPr/>
        </p:nvSpPr>
        <p:spPr>
          <a:xfrm>
            <a:off x="259080" y="660400"/>
            <a:ext cx="8322310" cy="5746750"/>
          </a:xfrm>
          <a:prstGeom prst="rect">
            <a:avLst/>
          </a:prstGeom>
          <a:noFill/>
          <a:ln>
            <a:solidFill>
              <a:srgbClr val="00B0F0"/>
            </a:solidFill>
          </a:ln>
        </p:spPr>
        <p:txBody>
          <a:bodyPr wrap="square" rtlCol="0" anchor="t">
            <a:spAutoFit/>
          </a:bodyPr>
          <a:p>
            <a:pPr algn="l" fontAlgn="auto">
              <a:lnSpc>
                <a:spcPts val="2100"/>
              </a:lnSpc>
            </a:pPr>
            <a:r>
              <a:rPr lang="en-US" altLang="zh-CN" sz="2000" b="1"/>
              <a:t>   </a:t>
            </a:r>
            <a:r>
              <a:rPr lang="en-US" altLang="zh-CN" sz="2000" b="1" i="1">
                <a:solidFill>
                  <a:srgbClr val="0070C0"/>
                </a:solidFill>
              </a:rPr>
              <a:t> </a:t>
            </a:r>
            <a:r>
              <a:rPr sz="2000" b="1" i="1">
                <a:solidFill>
                  <a:srgbClr val="0070C0"/>
                </a:solidFill>
              </a:rPr>
              <a:t>As the twins looked around them in disappointment, their father appeared. </a:t>
            </a:r>
            <a:r>
              <a:rPr sz="2000" b="1"/>
              <a:t>A disastrous kitchen greeting his eyes, Father was totally stunned, not uttering a single word. After calming himself down a moment later, he got to know what was going on. He smiled with rage choking back and said."</a:t>
            </a:r>
            <a:r>
              <a:rPr sz="2000" b="1" u="sng">
                <a:solidFill>
                  <a:srgbClr val="765900"/>
                </a:solidFill>
              </a:rPr>
              <a:t>Do you need a hand?</a:t>
            </a:r>
            <a:r>
              <a:rPr sz="2000" b="1"/>
              <a:t>" The twins were filled with joy and tidied the kitchen up to restart cooking the dishes. This time, everything seemed to go smoothly without a hitch. The chicken and rice were dancing harmoniously in the boiling water pot and bread slices were showing off its most tremendous golden color. Despite the oil stains and holes on the twins aprons</a:t>
            </a:r>
            <a:r>
              <a:rPr lang="en-US" sz="2000" b="1"/>
              <a:t>, </a:t>
            </a:r>
            <a:r>
              <a:rPr lang="en-US" altLang="zh-CN" sz="2000" b="1">
                <a:sym typeface="+mn-ea"/>
              </a:rPr>
              <a:t>n</a:t>
            </a:r>
            <a:r>
              <a:rPr sz="2000" b="1"/>
              <a:t>othing seemed imperfect, and all was ready except the most important one.</a:t>
            </a:r>
            <a:endParaRPr sz="2000" b="1"/>
          </a:p>
          <a:p>
            <a:pPr algn="l" fontAlgn="auto">
              <a:lnSpc>
                <a:spcPts val="2100"/>
              </a:lnSpc>
            </a:pPr>
            <a:r>
              <a:rPr lang="en-US" sz="2000" b="1"/>
              <a:t>    </a:t>
            </a:r>
            <a:r>
              <a:rPr sz="2000" b="1">
                <a:solidFill>
                  <a:srgbClr val="0070C0"/>
                </a:solidFill>
              </a:rPr>
              <a:t>The twins carried the breakfast upstairs and woke their mother up.</a:t>
            </a:r>
            <a:r>
              <a:rPr sz="2000" b="1"/>
              <a:t> Rubbing her drowsy eyes</a:t>
            </a:r>
            <a:r>
              <a:rPr lang="en-US" sz="2000" b="1"/>
              <a:t>, </a:t>
            </a:r>
            <a:r>
              <a:rPr sz="2000" b="1"/>
              <a:t>Mother let out a yawn. For what was almost simultaneous she opened her eyes widely and goggled at the twins and dishes they served. "</a:t>
            </a:r>
            <a:r>
              <a:rPr sz="2000" b="1" u="sng">
                <a:solidFill>
                  <a:srgbClr val="765900"/>
                </a:solidFill>
              </a:rPr>
              <a:t>Happy Mother's Day. Mommy! Why not try out today's special?</a:t>
            </a:r>
            <a:r>
              <a:rPr sz="2000" b="1"/>
              <a:t>" Though still in her pajamas, Mother took a bite of the toast and sipped the hot porridge. Lost in the delicious breakfast and pure love from her son and daughter, she sobbed, with delightful tears streaming down her face. </a:t>
            </a:r>
            <a:r>
              <a:rPr sz="2000" b="1" u="sng">
                <a:solidFill>
                  <a:srgbClr val="765900"/>
                </a:solidFill>
              </a:rPr>
              <a:t>"Mom. why are you crying?"</a:t>
            </a:r>
            <a:r>
              <a:rPr sz="2000" b="1"/>
              <a:t> the pair asked in confusion."</a:t>
            </a:r>
            <a:r>
              <a:rPr sz="2000" b="1" u="sng">
                <a:solidFill>
                  <a:srgbClr val="765900"/>
                </a:solidFill>
              </a:rPr>
              <a:t>Is the breakfast good enough?</a:t>
            </a:r>
            <a:r>
              <a:rPr sz="2000" b="1"/>
              <a:t>" Melting her tears into smiles, she gave the twins a bear hug."</a:t>
            </a:r>
            <a:r>
              <a:rPr sz="2000" b="1" u="sng">
                <a:solidFill>
                  <a:srgbClr val="765900"/>
                </a:solidFill>
              </a:rPr>
              <a:t>The breakfast tastes so good! It's the most wonderful gift I've ever received!</a:t>
            </a:r>
            <a:r>
              <a:rPr sz="2000" b="1"/>
              <a:t>" The dawning sunshine lit up the whole room, with air being sweet.</a:t>
            </a:r>
            <a:endParaRPr sz="2000" b="1"/>
          </a:p>
        </p:txBody>
      </p:sp>
      <p:sp>
        <p:nvSpPr>
          <p:cNvPr id="11272" name="AutoShape 36"/>
          <p:cNvSpPr/>
          <p:nvPr>
            <p:custDataLst>
              <p:tags r:id="rId1"/>
            </p:custDataLst>
          </p:nvPr>
        </p:nvSpPr>
        <p:spPr>
          <a:xfrm>
            <a:off x="8668385" y="457200"/>
            <a:ext cx="336296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6" name="文本框 5"/>
          <p:cNvSpPr txBox="1"/>
          <p:nvPr/>
        </p:nvSpPr>
        <p:spPr>
          <a:xfrm>
            <a:off x="8668385" y="612775"/>
            <a:ext cx="3345815" cy="3169285"/>
          </a:xfrm>
          <a:prstGeom prst="rect">
            <a:avLst/>
          </a:prstGeom>
          <a:noFill/>
        </p:spPr>
        <p:txBody>
          <a:bodyPr wrap="square" rtlCol="0" anchor="t">
            <a:spAutoFit/>
          </a:bodyPr>
          <a:p>
            <a:r>
              <a:rPr lang="en-US" altLang="zh-CN" sz="2000" b="1">
                <a:solidFill>
                  <a:srgbClr val="765900"/>
                </a:solidFill>
                <a:latin typeface="Times New Roman" panose="02020603050405020304" charset="0"/>
                <a:cs typeface="Times New Roman" panose="02020603050405020304" charset="0"/>
              </a:rPr>
              <a:t>Design wonderful dialogue:</a:t>
            </a:r>
            <a:endParaRPr lang="zh-CN" altLang="en-US" sz="2000" b="1">
              <a:solidFill>
                <a:srgbClr val="765900"/>
              </a:solidFill>
              <a:latin typeface="Times New Roman" panose="02020603050405020304" charset="0"/>
              <a:cs typeface="Times New Roman" panose="02020603050405020304" charset="0"/>
            </a:endParaRPr>
          </a:p>
          <a:p>
            <a:r>
              <a:rPr lang="zh-CN" altLang="en-US" sz="2000" b="1">
                <a:solidFill>
                  <a:srgbClr val="765900"/>
                </a:solidFill>
                <a:latin typeface="Times New Roman" panose="02020603050405020304" charset="0"/>
                <a:cs typeface="Times New Roman" panose="02020603050405020304" charset="0"/>
              </a:rPr>
              <a:t>1. Dialogue helps the plot develop</a:t>
            </a:r>
            <a:r>
              <a:rPr lang="en-US" altLang="zh-CN" sz="2000" b="1">
                <a:solidFill>
                  <a:srgbClr val="765900"/>
                </a:solidFill>
                <a:latin typeface="Times New Roman" panose="02020603050405020304" charset="0"/>
                <a:cs typeface="Times New Roman" panose="02020603050405020304" charset="0"/>
              </a:rPr>
              <a:t>;</a:t>
            </a:r>
            <a:endParaRPr lang="zh-CN" altLang="en-US" sz="2000" b="1">
              <a:solidFill>
                <a:srgbClr val="765900"/>
              </a:solidFill>
              <a:latin typeface="Times New Roman" panose="02020603050405020304" charset="0"/>
              <a:cs typeface="Times New Roman" panose="02020603050405020304" charset="0"/>
            </a:endParaRPr>
          </a:p>
          <a:p>
            <a:r>
              <a:rPr lang="zh-CN" altLang="en-US" sz="2000" b="1">
                <a:solidFill>
                  <a:srgbClr val="765900"/>
                </a:solidFill>
                <a:latin typeface="Times New Roman" panose="02020603050405020304" charset="0"/>
                <a:cs typeface="Times New Roman" panose="02020603050405020304" charset="0"/>
              </a:rPr>
              <a:t>2. The dialogue should be in line with the characters' characteristics</a:t>
            </a:r>
            <a:r>
              <a:rPr lang="en-US" altLang="zh-CN" sz="2000" b="1">
                <a:solidFill>
                  <a:srgbClr val="765900"/>
                </a:solidFill>
                <a:latin typeface="Times New Roman" panose="02020603050405020304" charset="0"/>
                <a:cs typeface="Times New Roman" panose="02020603050405020304" charset="0"/>
              </a:rPr>
              <a:t>;</a:t>
            </a:r>
            <a:endParaRPr lang="zh-CN" altLang="en-US" sz="2000" b="1">
              <a:solidFill>
                <a:srgbClr val="765900"/>
              </a:solidFill>
              <a:latin typeface="Times New Roman" panose="02020603050405020304" charset="0"/>
              <a:cs typeface="Times New Roman" panose="02020603050405020304" charset="0"/>
            </a:endParaRPr>
          </a:p>
          <a:p>
            <a:r>
              <a:rPr lang="zh-CN" altLang="en-US" sz="2000" b="1">
                <a:solidFill>
                  <a:srgbClr val="765900"/>
                </a:solidFill>
                <a:latin typeface="Times New Roman" panose="02020603050405020304" charset="0"/>
                <a:cs typeface="Times New Roman" panose="02020603050405020304" charset="0"/>
              </a:rPr>
              <a:t>3. The content of the dialogue should stick to the theme and center of the original text.</a:t>
            </a:r>
            <a:endParaRPr lang="zh-CN" altLang="en-US" sz="2000" b="1">
              <a:solidFill>
                <a:srgbClr val="765900"/>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2"/>
          <a:stretch>
            <a:fillRect/>
          </a:stretch>
        </p:blipFill>
        <p:spPr>
          <a:xfrm>
            <a:off x="8668385" y="3767455"/>
            <a:ext cx="3281680" cy="2639695"/>
          </a:xfrm>
          <a:prstGeom prst="round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t="52693"/>
          <a:stretch>
            <a:fillRect/>
          </a:stretch>
        </p:blipFill>
        <p:spPr>
          <a:xfrm>
            <a:off x="6732270" y="1788795"/>
            <a:ext cx="5119370" cy="4495800"/>
          </a:xfrm>
          <a:prstGeom prst="rect">
            <a:avLst/>
          </a:prstGeom>
          <a:effectLst>
            <a:innerShdw blurRad="762000">
              <a:prstClr val="black"/>
            </a:innerShdw>
          </a:effectLst>
        </p:spPr>
      </p:pic>
      <p:sp>
        <p:nvSpPr>
          <p:cNvPr id="71" name="任意多边形 18"/>
          <p:cNvSpPr/>
          <p:nvPr>
            <p:custDataLst>
              <p:tags r:id="rId2"/>
            </p:custDataLst>
          </p:nvPr>
        </p:nvSpPr>
        <p:spPr>
          <a:xfrm>
            <a:off x="1798955" y="2092325"/>
            <a:ext cx="4681855" cy="2981960"/>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ysClr val="window" lastClr="FFFFFF">
                <a:lumMod val="50000"/>
              </a:sysClr>
            </a:solidFill>
          </a:ln>
        </p:spPr>
        <p:style>
          <a:lnRef idx="2">
            <a:srgbClr val="4F81BD">
              <a:shade val="50000"/>
            </a:srgbClr>
          </a:lnRef>
          <a:fillRef idx="1">
            <a:srgbClr val="4F81BD"/>
          </a:fillRef>
          <a:effectRef idx="0">
            <a:srgbClr val="4F81BD"/>
          </a:effectRef>
          <a:fontRef idx="minor">
            <a:sysClr val="window" lastClr="FFFFFF"/>
          </a:fontRef>
        </p:style>
        <p:txBody>
          <a:bodyPr anchor="ctr"/>
          <a:lstStyle/>
          <a:p>
            <a:pPr algn="ctr" fontAlgn="auto">
              <a:defRPr/>
            </a:pPr>
            <a:endParaRPr lang="zh-CN" altLang="en-US" noProof="1"/>
          </a:p>
        </p:txBody>
      </p:sp>
      <p:sp>
        <p:nvSpPr>
          <p:cNvPr id="72" name="任意多边形 22"/>
          <p:cNvSpPr/>
          <p:nvPr>
            <p:custDataLst>
              <p:tags r:id="rId3"/>
            </p:custDataLst>
          </p:nvPr>
        </p:nvSpPr>
        <p:spPr>
          <a:xfrm>
            <a:off x="5270500" y="1628775"/>
            <a:ext cx="6756400" cy="4898390"/>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ysClr val="window" lastClr="FFFFFF">
                <a:lumMod val="65000"/>
              </a:sysClr>
            </a:solidFill>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anchor="ctr"/>
          <a:lstStyle/>
          <a:p>
            <a:pPr algn="ctr" fontAlgn="auto">
              <a:defRPr/>
            </a:pPr>
            <a:endParaRPr lang="zh-CN" altLang="en-US" noProof="1"/>
          </a:p>
        </p:txBody>
      </p:sp>
      <p:sp>
        <p:nvSpPr>
          <p:cNvPr id="7" name="任意多边形 6"/>
          <p:cNvSpPr/>
          <p:nvPr>
            <p:custDataLst>
              <p:tags r:id="rId4"/>
            </p:custDataLst>
          </p:nvPr>
        </p:nvSpPr>
        <p:spPr>
          <a:xfrm rot="3131087" flipV="1">
            <a:off x="2119472" y="540544"/>
            <a:ext cx="3925887" cy="4937125"/>
          </a:xfrm>
          <a:custGeom>
            <a:avLst/>
            <a:gdLst>
              <a:gd name="connsiteX0" fmla="*/ 1588293 w 3925991"/>
              <a:gd name="connsiteY0" fmla="*/ 2290541 h 4937492"/>
              <a:gd name="connsiteX1" fmla="*/ 2063727 w 3925991"/>
              <a:gd name="connsiteY1" fmla="*/ 1821287 h 4937492"/>
              <a:gd name="connsiteX2" fmla="*/ 2189212 w 3925991"/>
              <a:gd name="connsiteY2" fmla="*/ 2081910 h 4937492"/>
              <a:gd name="connsiteX3" fmla="*/ 1526366 w 3925991"/>
              <a:gd name="connsiteY3" fmla="*/ 2351663 h 4937492"/>
              <a:gd name="connsiteX4" fmla="*/ 1573848 w 3925991"/>
              <a:gd name="connsiteY4" fmla="*/ 2304798 h 4937492"/>
              <a:gd name="connsiteX5" fmla="*/ 2654669 w 3925991"/>
              <a:gd name="connsiteY5" fmla="*/ 2121927 h 4937492"/>
              <a:gd name="connsiteX6" fmla="*/ 2607219 w 3925991"/>
              <a:gd name="connsiteY6" fmla="*/ 1936784 h 4937492"/>
              <a:gd name="connsiteX7" fmla="*/ 2413412 w 3925991"/>
              <a:gd name="connsiteY7" fmla="*/ 2004071 h 4937492"/>
              <a:gd name="connsiteX8" fmla="*/ 2124688 w 3925991"/>
              <a:gd name="connsiteY8" fmla="*/ 1761118 h 4937492"/>
              <a:gd name="connsiteX9" fmla="*/ 2347705 w 3925991"/>
              <a:gd name="connsiteY9" fmla="*/ 1540999 h 4937492"/>
              <a:gd name="connsiteX10" fmla="*/ 2119430 w 3925991"/>
              <a:gd name="connsiteY10" fmla="*/ 1361689 h 4937492"/>
              <a:gd name="connsiteX11" fmla="*/ 1556336 w 3925991"/>
              <a:gd name="connsiteY11" fmla="*/ 2301636 h 4937492"/>
              <a:gd name="connsiteX12" fmla="*/ 1521924 w 3925991"/>
              <a:gd name="connsiteY12" fmla="*/ 2313583 h 4937492"/>
              <a:gd name="connsiteX13" fmla="*/ 1552253 w 3925991"/>
              <a:gd name="connsiteY13" fmla="*/ 2308452 h 4937492"/>
              <a:gd name="connsiteX14" fmla="*/ 0 w 3925991"/>
              <a:gd name="connsiteY14" fmla="*/ 534139 h 4937492"/>
              <a:gd name="connsiteX15" fmla="*/ 748392 w 3925991"/>
              <a:gd name="connsiteY15" fmla="*/ 1253112 h 4937492"/>
              <a:gd name="connsiteX16" fmla="*/ 430781 w 3925991"/>
              <a:gd name="connsiteY16" fmla="*/ 691321 h 4937492"/>
              <a:gd name="connsiteX17" fmla="*/ 1327878 w 3925991"/>
              <a:gd name="connsiteY17" fmla="*/ 298905 h 4937492"/>
              <a:gd name="connsiteX18" fmla="*/ 1138066 w 3925991"/>
              <a:gd name="connsiteY18" fmla="*/ 0 h 4937492"/>
              <a:gd name="connsiteX19" fmla="*/ 403558 w 3925991"/>
              <a:gd name="connsiteY19" fmla="*/ 643170 h 4937492"/>
              <a:gd name="connsiteX20" fmla="*/ 237644 w 3925991"/>
              <a:gd name="connsiteY20" fmla="*/ 349702 h 4937492"/>
              <a:gd name="connsiteX21" fmla="*/ 3259808 w 3925991"/>
              <a:gd name="connsiteY21" fmla="*/ 4769533 h 4937492"/>
              <a:gd name="connsiteX22" fmla="*/ 3326451 w 3925991"/>
              <a:gd name="connsiteY22" fmla="*/ 4769533 h 4937492"/>
              <a:gd name="connsiteX23" fmla="*/ 3259808 w 3925991"/>
              <a:gd name="connsiteY23" fmla="*/ 4546311 h 4937492"/>
              <a:gd name="connsiteX24" fmla="*/ 715016 w 3925991"/>
              <a:gd name="connsiteY24" fmla="*/ 1545812 h 4937492"/>
              <a:gd name="connsiteX25" fmla="*/ 1224662 w 3925991"/>
              <a:gd name="connsiteY25" fmla="*/ 1228640 h 4937492"/>
              <a:gd name="connsiteX26" fmla="*/ 1553185 w 3925991"/>
              <a:gd name="connsiteY26" fmla="*/ 1505082 h 4937492"/>
              <a:gd name="connsiteX27" fmla="*/ 985860 w 3925991"/>
              <a:gd name="connsiteY27" fmla="*/ 1875541 h 4937492"/>
              <a:gd name="connsiteX28" fmla="*/ 1114162 w 3925991"/>
              <a:gd name="connsiteY28" fmla="*/ 2040856 h 4937492"/>
              <a:gd name="connsiteX29" fmla="*/ 1629252 w 3925991"/>
              <a:gd name="connsiteY29" fmla="*/ 1569091 h 4937492"/>
              <a:gd name="connsiteX30" fmla="*/ 1629945 w 3925991"/>
              <a:gd name="connsiteY30" fmla="*/ 1569674 h 4937492"/>
              <a:gd name="connsiteX31" fmla="*/ 1629538 w 3925991"/>
              <a:gd name="connsiteY31" fmla="*/ 1568829 h 4937492"/>
              <a:gd name="connsiteX32" fmla="*/ 2061669 w 3925991"/>
              <a:gd name="connsiteY32" fmla="*/ 1173046 h 4937492"/>
              <a:gd name="connsiteX33" fmla="*/ 1587923 w 3925991"/>
              <a:gd name="connsiteY33" fmla="*/ 1482398 h 4937492"/>
              <a:gd name="connsiteX34" fmla="*/ 1410160 w 3925991"/>
              <a:gd name="connsiteY34" fmla="*/ 1113198 h 4937492"/>
              <a:gd name="connsiteX35" fmla="*/ 1808084 w 3925991"/>
              <a:gd name="connsiteY35" fmla="*/ 865554 h 4937492"/>
              <a:gd name="connsiteX36" fmla="*/ 1645264 w 3925991"/>
              <a:gd name="connsiteY36" fmla="*/ 655764 h 4937492"/>
              <a:gd name="connsiteX37" fmla="*/ 2756171 w 3925991"/>
              <a:gd name="connsiteY37" fmla="*/ 4212531 h 4937492"/>
              <a:gd name="connsiteX38" fmla="*/ 3140506 w 3925991"/>
              <a:gd name="connsiteY38" fmla="*/ 3905777 h 4937492"/>
              <a:gd name="connsiteX39" fmla="*/ 3176620 w 3925991"/>
              <a:gd name="connsiteY39" fmla="*/ 4432247 h 4937492"/>
              <a:gd name="connsiteX40" fmla="*/ 3380443 w 3925991"/>
              <a:gd name="connsiteY40" fmla="*/ 3809456 h 4937492"/>
              <a:gd name="connsiteX41" fmla="*/ 3925991 w 3925991"/>
              <a:gd name="connsiteY41" fmla="*/ 3818061 h 4937492"/>
              <a:gd name="connsiteX42" fmla="*/ 3879334 w 3925991"/>
              <a:gd name="connsiteY42" fmla="*/ 3556633 h 4937492"/>
              <a:gd name="connsiteX43" fmla="*/ 3339029 w 3925991"/>
              <a:gd name="connsiteY43" fmla="*/ 3765576 h 4937492"/>
              <a:gd name="connsiteX44" fmla="*/ 3319251 w 3925991"/>
              <a:gd name="connsiteY44" fmla="*/ 3763113 h 4937492"/>
              <a:gd name="connsiteX45" fmla="*/ 3766016 w 3925991"/>
              <a:gd name="connsiteY45" fmla="*/ 3406530 h 4937492"/>
              <a:gd name="connsiteX46" fmla="*/ 3517889 w 3925991"/>
              <a:gd name="connsiteY46" fmla="*/ 3168879 h 4937492"/>
              <a:gd name="connsiteX47" fmla="*/ 1894465 w 3925991"/>
              <a:gd name="connsiteY47" fmla="*/ 3132813 h 4937492"/>
              <a:gd name="connsiteX48" fmla="*/ 1926278 w 3925991"/>
              <a:gd name="connsiteY48" fmla="*/ 3130130 h 4937492"/>
              <a:gd name="connsiteX49" fmla="*/ 1911336 w 3925991"/>
              <a:gd name="connsiteY49" fmla="*/ 3147018 h 4937492"/>
              <a:gd name="connsiteX50" fmla="*/ 1935017 w 3925991"/>
              <a:gd name="connsiteY50" fmla="*/ 3129393 h 4937492"/>
              <a:gd name="connsiteX51" fmla="*/ 2934976 w 3925991"/>
              <a:gd name="connsiteY51" fmla="*/ 3045067 h 4937492"/>
              <a:gd name="connsiteX52" fmla="*/ 2323478 w 3925991"/>
              <a:gd name="connsiteY52" fmla="*/ 3627121 h 4937492"/>
              <a:gd name="connsiteX53" fmla="*/ 3302960 w 3925991"/>
              <a:gd name="connsiteY53" fmla="*/ 3014035 h 4937492"/>
              <a:gd name="connsiteX54" fmla="*/ 3327171 w 3925991"/>
              <a:gd name="connsiteY54" fmla="*/ 3011993 h 4937492"/>
              <a:gd name="connsiteX55" fmla="*/ 3325066 w 3925991"/>
              <a:gd name="connsiteY55" fmla="*/ 3000198 h 4937492"/>
              <a:gd name="connsiteX56" fmla="*/ 3414494 w 3925991"/>
              <a:gd name="connsiteY56" fmla="*/ 2944223 h 4937492"/>
              <a:gd name="connsiteX57" fmla="*/ 3285386 w 3925991"/>
              <a:gd name="connsiteY57" fmla="*/ 2777869 h 4937492"/>
              <a:gd name="connsiteX58" fmla="*/ 3280513 w 3925991"/>
              <a:gd name="connsiteY58" fmla="*/ 2750563 h 4937492"/>
              <a:gd name="connsiteX59" fmla="*/ 3267071 w 3925991"/>
              <a:gd name="connsiteY59" fmla="*/ 2754270 h 4937492"/>
              <a:gd name="connsiteX60" fmla="*/ 3255775 w 3925991"/>
              <a:gd name="connsiteY60" fmla="*/ 2739715 h 4937492"/>
              <a:gd name="connsiteX61" fmla="*/ 3229637 w 3925991"/>
              <a:gd name="connsiteY61" fmla="*/ 2764594 h 4937492"/>
              <a:gd name="connsiteX62" fmla="*/ 1951589 w 3925991"/>
              <a:gd name="connsiteY62" fmla="*/ 3117059 h 4937492"/>
              <a:gd name="connsiteX63" fmla="*/ 2944142 w 3925991"/>
              <a:gd name="connsiteY63" fmla="*/ 2378348 h 4937492"/>
              <a:gd name="connsiteX64" fmla="*/ 2764465 w 3925991"/>
              <a:gd name="connsiteY64" fmla="*/ 2182801 h 4937492"/>
              <a:gd name="connsiteX65" fmla="*/ 1933406 w 3925991"/>
              <a:gd name="connsiteY65" fmla="*/ 3122074 h 4937492"/>
              <a:gd name="connsiteX66" fmla="*/ 3194103 w 3925991"/>
              <a:gd name="connsiteY66" fmla="*/ 4937492 h 4937492"/>
              <a:gd name="connsiteX67" fmla="*/ 3257914 w 3925991"/>
              <a:gd name="connsiteY67" fmla="*/ 4924012 h 4937492"/>
              <a:gd name="connsiteX68" fmla="*/ 3212759 w 3925991"/>
              <a:gd name="connsiteY68" fmla="*/ 4710275 h 4937492"/>
              <a:gd name="connsiteX69" fmla="*/ 3024632 w 3925991"/>
              <a:gd name="connsiteY69" fmla="*/ 4815933 h 4937492"/>
              <a:gd name="connsiteX70" fmla="*/ 3137795 w 3925991"/>
              <a:gd name="connsiteY70" fmla="*/ 4844962 h 4937492"/>
              <a:gd name="connsiteX71" fmla="*/ 3178445 w 3925991"/>
              <a:gd name="connsiteY71" fmla="*/ 4451404 h 493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25991" h="4937492">
                <a:moveTo>
                  <a:pt x="1588293" y="2290541"/>
                </a:moveTo>
                <a:lnTo>
                  <a:pt x="2063727" y="1821287"/>
                </a:lnTo>
                <a:lnTo>
                  <a:pt x="2189212" y="2081910"/>
                </a:lnTo>
                <a:close/>
                <a:moveTo>
                  <a:pt x="1526366" y="2351663"/>
                </a:moveTo>
                <a:lnTo>
                  <a:pt x="1573848" y="2304798"/>
                </a:lnTo>
                <a:lnTo>
                  <a:pt x="2654669" y="2121927"/>
                </a:lnTo>
                <a:lnTo>
                  <a:pt x="2607219" y="1936784"/>
                </a:lnTo>
                <a:lnTo>
                  <a:pt x="2413412" y="2004071"/>
                </a:lnTo>
                <a:lnTo>
                  <a:pt x="2124688" y="1761118"/>
                </a:lnTo>
                <a:lnTo>
                  <a:pt x="2347705" y="1540999"/>
                </a:lnTo>
                <a:lnTo>
                  <a:pt x="2119430" y="1361689"/>
                </a:lnTo>
                <a:lnTo>
                  <a:pt x="1556336" y="2301636"/>
                </a:lnTo>
                <a:lnTo>
                  <a:pt x="1521924" y="2313583"/>
                </a:lnTo>
                <a:lnTo>
                  <a:pt x="1552253" y="2308452"/>
                </a:lnTo>
                <a:close/>
                <a:moveTo>
                  <a:pt x="0" y="534139"/>
                </a:moveTo>
                <a:lnTo>
                  <a:pt x="748392" y="1253112"/>
                </a:lnTo>
                <a:lnTo>
                  <a:pt x="430781" y="691321"/>
                </a:lnTo>
                <a:lnTo>
                  <a:pt x="1327878" y="298905"/>
                </a:lnTo>
                <a:lnTo>
                  <a:pt x="1138066" y="0"/>
                </a:lnTo>
                <a:lnTo>
                  <a:pt x="403558" y="643170"/>
                </a:lnTo>
                <a:lnTo>
                  <a:pt x="237644" y="349702"/>
                </a:lnTo>
                <a:close/>
                <a:moveTo>
                  <a:pt x="3259808" y="4769533"/>
                </a:moveTo>
                <a:lnTo>
                  <a:pt x="3326451" y="4769533"/>
                </a:lnTo>
                <a:lnTo>
                  <a:pt x="3259808" y="4546311"/>
                </a:lnTo>
                <a:close/>
                <a:moveTo>
                  <a:pt x="715016" y="1545812"/>
                </a:moveTo>
                <a:lnTo>
                  <a:pt x="1224662" y="1228640"/>
                </a:lnTo>
                <a:lnTo>
                  <a:pt x="1553185" y="1505082"/>
                </a:lnTo>
                <a:lnTo>
                  <a:pt x="985860" y="1875541"/>
                </a:lnTo>
                <a:lnTo>
                  <a:pt x="1114162" y="2040856"/>
                </a:lnTo>
                <a:lnTo>
                  <a:pt x="1629252" y="1569091"/>
                </a:lnTo>
                <a:lnTo>
                  <a:pt x="1629945" y="1569674"/>
                </a:lnTo>
                <a:lnTo>
                  <a:pt x="1629538" y="1568829"/>
                </a:lnTo>
                <a:lnTo>
                  <a:pt x="2061669" y="1173046"/>
                </a:lnTo>
                <a:lnTo>
                  <a:pt x="1587923" y="1482398"/>
                </a:lnTo>
                <a:lnTo>
                  <a:pt x="1410160" y="1113198"/>
                </a:lnTo>
                <a:lnTo>
                  <a:pt x="1808084" y="865554"/>
                </a:lnTo>
                <a:lnTo>
                  <a:pt x="1645264" y="655764"/>
                </a:lnTo>
                <a:close/>
                <a:moveTo>
                  <a:pt x="2756171" y="4212531"/>
                </a:moveTo>
                <a:lnTo>
                  <a:pt x="3140506" y="3905777"/>
                </a:lnTo>
                <a:lnTo>
                  <a:pt x="3176620" y="4432247"/>
                </a:lnTo>
                <a:lnTo>
                  <a:pt x="3380443" y="3809456"/>
                </a:lnTo>
                <a:lnTo>
                  <a:pt x="3925991" y="3818061"/>
                </a:lnTo>
                <a:lnTo>
                  <a:pt x="3879334" y="3556633"/>
                </a:lnTo>
                <a:lnTo>
                  <a:pt x="3339029" y="3765576"/>
                </a:lnTo>
                <a:lnTo>
                  <a:pt x="3319251" y="3763113"/>
                </a:lnTo>
                <a:lnTo>
                  <a:pt x="3766016" y="3406530"/>
                </a:lnTo>
                <a:lnTo>
                  <a:pt x="3517889" y="3168879"/>
                </a:lnTo>
                <a:close/>
                <a:moveTo>
                  <a:pt x="1894465" y="3132813"/>
                </a:moveTo>
                <a:lnTo>
                  <a:pt x="1926278" y="3130130"/>
                </a:lnTo>
                <a:lnTo>
                  <a:pt x="1911336" y="3147018"/>
                </a:lnTo>
                <a:lnTo>
                  <a:pt x="1935017" y="3129393"/>
                </a:lnTo>
                <a:lnTo>
                  <a:pt x="2934976" y="3045067"/>
                </a:lnTo>
                <a:lnTo>
                  <a:pt x="2323478" y="3627121"/>
                </a:lnTo>
                <a:lnTo>
                  <a:pt x="3302960" y="3014035"/>
                </a:lnTo>
                <a:lnTo>
                  <a:pt x="3327171" y="3011993"/>
                </a:lnTo>
                <a:lnTo>
                  <a:pt x="3325066" y="3000198"/>
                </a:lnTo>
                <a:lnTo>
                  <a:pt x="3414494" y="2944223"/>
                </a:lnTo>
                <a:lnTo>
                  <a:pt x="3285386" y="2777869"/>
                </a:lnTo>
                <a:lnTo>
                  <a:pt x="3280513" y="2750563"/>
                </a:lnTo>
                <a:lnTo>
                  <a:pt x="3267071" y="2754270"/>
                </a:lnTo>
                <a:lnTo>
                  <a:pt x="3255775" y="2739715"/>
                </a:lnTo>
                <a:lnTo>
                  <a:pt x="3229637" y="2764594"/>
                </a:lnTo>
                <a:lnTo>
                  <a:pt x="1951589" y="3117059"/>
                </a:lnTo>
                <a:lnTo>
                  <a:pt x="2944142" y="2378348"/>
                </a:lnTo>
                <a:lnTo>
                  <a:pt x="2764465" y="2182801"/>
                </a:lnTo>
                <a:lnTo>
                  <a:pt x="1933406" y="3122074"/>
                </a:lnTo>
                <a:close/>
                <a:moveTo>
                  <a:pt x="3194103" y="4937492"/>
                </a:moveTo>
                <a:lnTo>
                  <a:pt x="3257914" y="4924012"/>
                </a:lnTo>
                <a:lnTo>
                  <a:pt x="3212759" y="4710275"/>
                </a:lnTo>
                <a:close/>
                <a:moveTo>
                  <a:pt x="3024632" y="4815933"/>
                </a:moveTo>
                <a:lnTo>
                  <a:pt x="3137795" y="4844962"/>
                </a:lnTo>
                <a:lnTo>
                  <a:pt x="3178445" y="4451404"/>
                </a:lnTo>
                <a:close/>
              </a:path>
            </a:pathLst>
          </a:custGeom>
          <a:solidFill>
            <a:srgbClr val="D4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940000"/>
              </a:solidFill>
              <a:latin typeface="Calibri" panose="020F0502020204030204"/>
              <a:ea typeface="幼圆" panose="02010509060101010101" charset="-122"/>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pic>
        <p:nvPicPr>
          <p:cNvPr id="5" name="图片 4"/>
          <p:cNvPicPr>
            <a:picLocks noChangeAspect="1"/>
          </p:cNvPicPr>
          <p:nvPr/>
        </p:nvPicPr>
        <p:blipFill>
          <a:blip r:embed="rId5">
            <a:clrChange>
              <a:clrFrom>
                <a:srgbClr val="F6F6F6">
                  <a:alpha val="100000"/>
                </a:srgbClr>
              </a:clrFrom>
              <a:clrTo>
                <a:srgbClr val="F6F6F6">
                  <a:alpha val="100000"/>
                  <a:alpha val="0"/>
                </a:srgbClr>
              </a:clrTo>
            </a:clrChange>
          </a:blip>
          <a:srcRect l="55179" t="27662" r="26545" b="59421"/>
          <a:stretch>
            <a:fillRect/>
          </a:stretch>
        </p:blipFill>
        <p:spPr>
          <a:xfrm rot="20520000">
            <a:off x="2358390" y="1297305"/>
            <a:ext cx="1054100" cy="716915"/>
          </a:xfrm>
          <a:prstGeom prst="rect">
            <a:avLst/>
          </a:prstGeom>
        </p:spPr>
      </p:pic>
      <p:pic>
        <p:nvPicPr>
          <p:cNvPr id="9" name="图片 8"/>
          <p:cNvPicPr>
            <a:picLocks noChangeAspect="1"/>
          </p:cNvPicPr>
          <p:nvPr/>
        </p:nvPicPr>
        <p:blipFill>
          <a:blip r:embed="rId6">
            <a:clrChange>
              <a:clrFrom>
                <a:srgbClr val="FFFFFF">
                  <a:alpha val="100000"/>
                </a:srgbClr>
              </a:clrFrom>
              <a:clrTo>
                <a:srgbClr val="FFFFFF">
                  <a:alpha val="100000"/>
                  <a:alpha val="0"/>
                </a:srgbClr>
              </a:clrTo>
            </a:clrChange>
          </a:blip>
          <a:srcRect l="13652" t="23452" r="31128" b="29427"/>
          <a:stretch>
            <a:fillRect/>
          </a:stretch>
        </p:blipFill>
        <p:spPr>
          <a:xfrm>
            <a:off x="315595" y="1035685"/>
            <a:ext cx="2079625" cy="1330960"/>
          </a:xfrm>
          <a:prstGeom prst="rect">
            <a:avLst/>
          </a:prstGeom>
        </p:spPr>
      </p:pic>
      <p:pic>
        <p:nvPicPr>
          <p:cNvPr id="10" name="图片 9"/>
          <p:cNvPicPr>
            <a:picLocks noChangeAspect="1"/>
          </p:cNvPicPr>
          <p:nvPr/>
        </p:nvPicPr>
        <p:blipFill>
          <a:blip r:embed="rId7">
            <a:clrChange>
              <a:clrFrom>
                <a:srgbClr val="FEFEFE">
                  <a:alpha val="100000"/>
                </a:srgbClr>
              </a:clrFrom>
              <a:clrTo>
                <a:srgbClr val="FEFEFE">
                  <a:alpha val="100000"/>
                  <a:alpha val="0"/>
                </a:srgbClr>
              </a:clrTo>
            </a:clrChange>
          </a:blip>
          <a:stretch>
            <a:fillRect/>
          </a:stretch>
        </p:blipFill>
        <p:spPr>
          <a:xfrm>
            <a:off x="5194935" y="-55245"/>
            <a:ext cx="2673985" cy="231394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mph" presetSubtype="0" fill="hold" grpId="1" nodeType="withEffect">
                                  <p:stCondLst>
                                    <p:cond delay="0"/>
                                  </p:stCondLst>
                                  <p:childTnLst>
                                    <p:animScale>
                                      <p:cBhvr>
                                        <p:cTn id="11" dur="2000" fill="hold"/>
                                        <p:tgtEl>
                                          <p:spTgt spid="7"/>
                                        </p:tgtEl>
                                      </p:cBhvr>
                                      <p:by x="150000" y="150000"/>
                                    </p:animScale>
                                  </p:childTnLst>
                                </p:cTn>
                              </p:par>
                              <p:par>
                                <p:cTn id="12" presetID="0" presetClass="path" presetSubtype="0" accel="50000" decel="50000" fill="hold" nodeType="withEffect">
                                  <p:stCondLst>
                                    <p:cond delay="0"/>
                                  </p:stCondLst>
                                  <p:childTnLst>
                                    <p:animMotion origin="layout" path="M 0.000000 0.000000 L 0.005469 0.011111 L 0.008594 0.020833 L 0.012500 0.031944 L 0.015625 0.041667 L 0.019531 0.051389 L 0.021875 0.061019 L 0.026563 0.072130 L 0.029687 0.084630 L 0.031250 0.094352 L 0.032812 0.105463 L 0.037500 0.117963 L 0.038281 0.127685 L 0.040625 0.140185 L 0.041406 0.149907 L 0.043698 0.161019 L 0.046042 0.170741 L 0.046823 0.180370 L 0.049167 0.190093 L 0.050729 0.202593 L 0.055417 0.216481 L 0.056979 0.226204 L 0.061667 0.237315 L 0.067135 0.251204 L 0.072604 0.263704 L 0.076510 0.273426 L 0.081979 0.283148 L 0.088229 0.292870 L 0.092917 0.303889 L 0.099167 0.316389 L 0.104635 0.324722 L 0.110833 0.335833 L 0.117083 0.344167 L 0.124896 0.349722 L 0.131146 0.355278 L 0.136615 0.358056 L 0.142865 0.363611 L 0.149115 0.366389 L 0.154583 0.369167 L 0.160052 0.370556 L 0.169427 0.376111 L 0.174896 0.377500 L 0.180312 0.383056 L 0.187344 0.387222 L 0.192813 0.388611 L 0.199062 0.392778 L 0.208438 0.394167 L 0.213906 0.396944 L 0.219375 0.398333 L 0.225625 0.403889 L 0.232656 0.403889 L 0.241250 0.408056 L 0.246667 0.408056 L 0.253698 0.406667 L 0.259948 0.408056 L 0.270104 0.409444 L 0.279479 0.409444 L 0.285729 0.409444 L 0.296667 0.409444 L 0.306823 0.409444 L 0.313802 0.412222 L 0.319271 0.412222 L 0.325521 0.413519 L 0.331771 0.413519 L 0.337240 0.413519 L 0.345833 0.413519 L 0.352865 0.413519 L 0.360677 0.413519 L 0.366146 0.413519 L 0.371615 0.413519 L 0.377813 0.413519 L 0.384062 0.413519 L 0.391094 0.412222 L 0.398906 0.408056 L 0.405156 0.406667 L 0.412969 0.405278 L 0.419219 0.398333 L 0.425469 0.395556 L 0.431719 0.391389 L 0.437969 0.387222 L 0.444167 0.383056 L 0.451979 0.376111 L 0.452760 0.366389 L 0.459010 0.360833 L 0.466042 0.353889 L 0.473073 0.346944 L 0.478542 0.340000 L 0.485573 0.334444 L 0.491042 0.326111 L 0.496510 0.316389 L 0.501979 0.308056 L 0.506667 0.298333 L 0.510521 0.284537 L 0.515990 0.276204 L 0.520677 0.265093 L 0.525365 0.253981 L 0.529271 0.244259 L 0.533177 0.233148 L 0.537083 0.222037 L 0.540208 0.210926 L 0.542552 0.201204 L 0.544115 0.191481 L 0.544896 0.181759 L 0.547240 0.170741 L 0.547240 0.161019 L 0.547240 0.149907 L 0.547240 0.140185 L 0.548802 0.129074 L 0.549583 0.117963 L 0.549583 0.108241 L 0.551146 0.097130 L 0.555833 0.086019 L 0.559740 0.076296 L 0.564427 0.065185 L 0.566771 0.054167 L 0.569115 0.044444 L 0.574583 0.040278 L 0.580000 0.036111 L 0.585469 0.027778 L 0.589375 0.018056 L 0.593281 0.008333 L 0.596406 -0.001389 L 0.598750 -0.011111 L 0.600312 -0.022222 L 0.604219 -0.034722 L 0.605000 -0.044444 L 0.608125 -0.058333 L 0.610469 -0.069352 L 0.612813 -0.079074 L 0.612813 -0.091574 L 0.616719 -0.101296 L 0.622187 -0.111019 L 0.627656 -0.116574 " pathEditMode="relative" ptsTypes="">
                                      <p:cBhvr>
                                        <p:cTn id="13" dur="2000" fill="hold"/>
                                        <p:tgtEl>
                                          <p:spTgt spid="5"/>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0.000000 0.000000 L 0.005469 0.011111 L 0.008594 0.020833 L 0.012500 0.031944 L 0.015625 0.041667 L 0.019531 0.051389 L 0.021875 0.061019 L 0.026563 0.072130 L 0.029687 0.084630 L 0.031250 0.094352 L 0.032812 0.105463 L 0.037500 0.117963 L 0.038281 0.127685 L 0.040625 0.140185 L 0.041406 0.149907 L 0.043698 0.161019 L 0.046042 0.170741 L 0.046823 0.180370 L 0.049167 0.190093 L 0.050729 0.202593 L 0.055417 0.216481 L 0.056979 0.226204 L 0.061667 0.237315 L 0.067135 0.251204 L 0.072604 0.263704 L 0.076510 0.273426 L 0.081979 0.283148 L 0.088229 0.292870 L 0.092917 0.303889 L 0.099167 0.316389 L 0.104635 0.324722 L 0.110833 0.335833 L 0.117083 0.344167 L 0.124896 0.349722 L 0.131146 0.355278 L 0.136615 0.358056 L 0.142865 0.363611 L 0.149115 0.366389 L 0.154583 0.369167 L 0.160052 0.370556 L 0.169427 0.376111 L 0.174896 0.377500 L 0.180312 0.383056 L 0.187344 0.387222 L 0.192813 0.388611 L 0.199062 0.392778 L 0.208438 0.394167 L 0.213906 0.396944 L 0.219375 0.398333 L 0.225625 0.403889 L 0.232656 0.403889 L 0.241250 0.408056 L 0.246667 0.408056 L 0.253698 0.406667 L 0.259948 0.408056 L 0.270104 0.409444 L 0.279479 0.409444 L 0.285729 0.409444 L 0.296667 0.409444 L 0.306823 0.409444 L 0.313802 0.412222 L 0.319271 0.412222 L 0.325521 0.413519 L 0.331771 0.413519 L 0.337240 0.413519 L 0.345833 0.413519 L 0.352865 0.413519 L 0.360677 0.413519 L 0.366146 0.413519 L 0.371615 0.413519 L 0.377813 0.413519 L 0.384062 0.413519 L 0.391094 0.412222 L 0.398906 0.408056 L 0.405156 0.406667 L 0.412969 0.405278 L 0.419219 0.398333 L 0.425469 0.395556 L 0.431719 0.391389 L 0.437969 0.387222 L 0.444167 0.383056 L 0.451979 0.376111 L 0.452760 0.366389 L 0.459010 0.360833 L 0.466042 0.353889 L 0.473073 0.346944 L 0.478542 0.340000 L 0.485573 0.334444 L 0.491042 0.326111 L 0.496510 0.316389 L 0.501979 0.308056 L 0.506667 0.298333 L 0.510521 0.284537 L 0.515990 0.276204 L 0.520677 0.265093 L 0.525365 0.253981 L 0.529271 0.244259 L 0.533177 0.233148 L 0.537083 0.222037 L 0.540208 0.210926 L 0.542552 0.201204 L 0.544115 0.191481 L 0.544896 0.181759 L 0.547240 0.170741 L 0.547240 0.161019 L 0.547240 0.149907 L 0.547240 0.140185 L 0.548802 0.129074 L 0.549583 0.117963 L 0.549583 0.108241 L 0.551146 0.097130 L 0.555833 0.086019 L 0.559740 0.076296 L 0.564427 0.065185 L 0.566771 0.054167 L 0.569115 0.044444 L 0.574583 0.040278 L 0.580000 0.036111 L 0.585469 0.027778 L 0.589375 0.018056 L 0.593281 0.008333 L 0.596406 -0.001389 L 0.598750 -0.011111 L 0.600312 -0.022222 L 0.604219 -0.034722 L 0.605000 -0.044444 L 0.608125 -0.058333 L 0.610469 -0.069352 L 0.612813 -0.079074 L 0.612813 -0.091574 L 0.616719 -0.101296 L 0.622187 -0.111019 L 0.627656 -0.116574 " pathEditMode="relative" ptsTypes="">
                                      <p:cBhvr>
                                        <p:cTn id="15"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700405" y="73025"/>
            <a:ext cx="716915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叙事元素和结构</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Narrative elements and structure</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2" name="等腰三角形 4"/>
          <p:cNvSpPr/>
          <p:nvPr/>
        </p:nvSpPr>
        <p:spPr>
          <a:xfrm rot="4395262" flipH="1">
            <a:off x="4527550" y="4514850"/>
            <a:ext cx="1475740" cy="1899285"/>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7030A0"/>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6" name="等腰三角形 4"/>
          <p:cNvSpPr/>
          <p:nvPr/>
        </p:nvSpPr>
        <p:spPr>
          <a:xfrm rot="11835260" flipH="1">
            <a:off x="3669665" y="1196975"/>
            <a:ext cx="1560195" cy="1969135"/>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B08500"/>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7" name="等腰三角形 4"/>
          <p:cNvSpPr/>
          <p:nvPr/>
        </p:nvSpPr>
        <p:spPr>
          <a:xfrm rot="18735261" flipV="1">
            <a:off x="3152775" y="3096260"/>
            <a:ext cx="1602740" cy="1899285"/>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chemeClr val="accent1">
              <a:lumMod val="75000"/>
            </a:schemeClr>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8" name="等腰三角形 4"/>
          <p:cNvSpPr/>
          <p:nvPr/>
        </p:nvSpPr>
        <p:spPr>
          <a:xfrm rot="15224738" flipH="1">
            <a:off x="5692775" y="614680"/>
            <a:ext cx="1606550" cy="2087880"/>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FF5100"/>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9" name="等腰三角形 4"/>
          <p:cNvSpPr/>
          <p:nvPr/>
        </p:nvSpPr>
        <p:spPr>
          <a:xfrm rot="18644738" flipH="1">
            <a:off x="7116449" y="2115501"/>
            <a:ext cx="1606568" cy="1899171"/>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848200"/>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10" name="等腰三角形 4"/>
          <p:cNvSpPr/>
          <p:nvPr/>
        </p:nvSpPr>
        <p:spPr>
          <a:xfrm rot="1004738" flipH="1">
            <a:off x="6509524" y="4038508"/>
            <a:ext cx="1606569" cy="1899171"/>
          </a:xfrm>
          <a:custGeom>
            <a:avLst/>
            <a:gdLst/>
            <a:ahLst/>
            <a:cxnLst/>
            <a:rect l="l" t="t" r="r" b="b"/>
            <a:pathLst>
              <a:path w="1186214" h="1402257">
                <a:moveTo>
                  <a:pt x="0" y="233129"/>
                </a:moveTo>
                <a:lnTo>
                  <a:pt x="395628" y="0"/>
                </a:lnTo>
                <a:lnTo>
                  <a:pt x="791256" y="233129"/>
                </a:lnTo>
                <a:lnTo>
                  <a:pt x="596437" y="233129"/>
                </a:lnTo>
                <a:cubicBezTo>
                  <a:pt x="603730" y="595129"/>
                  <a:pt x="840328" y="913178"/>
                  <a:pt x="1186214" y="1024662"/>
                </a:cubicBezTo>
                <a:lnTo>
                  <a:pt x="1064510" y="1402257"/>
                </a:lnTo>
                <a:cubicBezTo>
                  <a:pt x="554734" y="1237949"/>
                  <a:pt x="206987" y="767391"/>
                  <a:pt x="199640" y="233129"/>
                </a:cubicBezTo>
                <a:close/>
              </a:path>
            </a:pathLst>
          </a:custGeom>
          <a:solidFill>
            <a:srgbClr val="0092E8"/>
          </a:solidFill>
          <a:ln>
            <a:noFill/>
          </a:ln>
        </p:spPr>
        <p:style>
          <a:lnRef idx="2">
            <a:srgbClr val="0092E8">
              <a:shade val="50000"/>
            </a:srgbClr>
          </a:lnRef>
          <a:fillRef idx="1">
            <a:srgbClr val="0092E8"/>
          </a:fillRef>
          <a:effectRef idx="0">
            <a:srgbClr val="0092E8"/>
          </a:effectRef>
          <a:fontRef idx="minor">
            <a:srgbClr val="FFFFFF"/>
          </a:fontRef>
        </p:style>
        <p:txBody>
          <a:bodyPr anchor="ctr"/>
          <a:lstStyle/>
          <a:p>
            <a:pPr algn="ctr" defTabSz="1219200"/>
            <a:endParaRPr lang="zh-CN" altLang="en-US" sz="3200">
              <a:solidFill>
                <a:prstClr val="white"/>
              </a:solidFill>
            </a:endParaRPr>
          </a:p>
        </p:txBody>
      </p:sp>
      <p:sp>
        <p:nvSpPr>
          <p:cNvPr id="11" name="矩形 10"/>
          <p:cNvSpPr>
            <a:spLocks noChangeArrowheads="1"/>
          </p:cNvSpPr>
          <p:nvPr/>
        </p:nvSpPr>
        <p:spPr bwMode="auto">
          <a:xfrm>
            <a:off x="2068195" y="5675630"/>
            <a:ext cx="2230120" cy="570865"/>
          </a:xfrm>
          <a:prstGeom prst="rect">
            <a:avLst/>
          </a:prstGeom>
          <a:solidFill>
            <a:srgbClr val="7030A0"/>
          </a:solidFill>
          <a:ln>
            <a:noFill/>
          </a:ln>
        </p:spPr>
        <p:txBody>
          <a:bodyPr wrap="square">
            <a:spAutoFit/>
          </a:bodyPr>
          <a:lstStyle/>
          <a:p>
            <a:pPr algn="ctr" defTabSz="609600" fontAlgn="base">
              <a:lnSpc>
                <a:spcPct val="130000"/>
              </a:lnSpc>
              <a:buFont typeface="Arial" panose="020B0604020202020204" pitchFamily="34" charset="0"/>
            </a:pPr>
            <a:r>
              <a:rPr lang="zh-CN" altLang="en-US" sz="2400" b="1" dirty="0">
                <a:solidFill>
                  <a:srgbClr val="FFFFFF"/>
                </a:solidFill>
                <a:ea typeface="微软雅黑" panose="020B0503020204020204" pitchFamily="34" charset="-122"/>
                <a:sym typeface="+mn-ea"/>
              </a:rPr>
              <a:t>首尾呼应</a:t>
            </a:r>
            <a:r>
              <a:rPr lang="zh-CN" altLang="en-US" sz="1600" b="1" dirty="0">
                <a:solidFill>
                  <a:srgbClr val="FFFFFF"/>
                </a:solidFill>
                <a:ea typeface="微软雅黑" panose="020B0503020204020204" pitchFamily="34" charset="-122"/>
                <a:sym typeface="+mn-ea"/>
              </a:rPr>
              <a:t>inclusio</a:t>
            </a:r>
            <a:endParaRPr lang="zh-CN" altLang="en-US" sz="1600" b="1" dirty="0">
              <a:solidFill>
                <a:srgbClr val="FFFFFF"/>
              </a:solidFill>
              <a:ea typeface="微软雅黑" panose="020B0503020204020204" pitchFamily="34" charset="-122"/>
            </a:endParaRPr>
          </a:p>
        </p:txBody>
      </p:sp>
      <p:sp>
        <p:nvSpPr>
          <p:cNvPr id="13" name="矩形 7"/>
          <p:cNvSpPr>
            <a:spLocks noChangeArrowheads="1"/>
          </p:cNvSpPr>
          <p:nvPr/>
        </p:nvSpPr>
        <p:spPr bwMode="auto">
          <a:xfrm>
            <a:off x="1644650" y="1499235"/>
            <a:ext cx="2266950" cy="570865"/>
          </a:xfrm>
          <a:prstGeom prst="rect">
            <a:avLst/>
          </a:prstGeom>
          <a:solidFill>
            <a:srgbClr val="B08500"/>
          </a:solidFill>
          <a:ln>
            <a:noFill/>
          </a:ln>
        </p:spPr>
        <p:txBody>
          <a:bodyPr wrap="square">
            <a:spAutoFit/>
          </a:bodyPr>
          <a:lstStyle/>
          <a:p>
            <a:pPr algn="ctr" defTabSz="609600">
              <a:lnSpc>
                <a:spcPct val="130000"/>
              </a:lnSpc>
            </a:pPr>
            <a:r>
              <a:rPr lang="zh-CN" altLang="en-US" sz="2400" b="1" dirty="0">
                <a:solidFill>
                  <a:srgbClr val="FFFFFF"/>
                </a:solidFill>
                <a:ea typeface="微软雅黑" panose="020B0503020204020204" pitchFamily="34" charset="-122"/>
                <a:sym typeface="+mn-ea"/>
              </a:rPr>
              <a:t>悬念</a:t>
            </a:r>
            <a:r>
              <a:rPr lang="zh-CN" altLang="en-US" sz="1600" b="1" dirty="0">
                <a:solidFill>
                  <a:srgbClr val="FFFFFF"/>
                </a:solidFill>
                <a:ea typeface="微软雅黑" panose="020B0503020204020204" pitchFamily="34" charset="-122"/>
                <a:sym typeface="+mn-ea"/>
              </a:rPr>
              <a:t>suspense </a:t>
            </a:r>
            <a:endParaRPr lang="zh-CN" altLang="en-US" sz="1600" b="1" dirty="0">
              <a:solidFill>
                <a:srgbClr val="FFFFFF"/>
              </a:solidFill>
              <a:ea typeface="微软雅黑" panose="020B0503020204020204" pitchFamily="34" charset="-122"/>
            </a:endParaRPr>
          </a:p>
        </p:txBody>
      </p:sp>
      <p:sp>
        <p:nvSpPr>
          <p:cNvPr id="15" name="矩形 7"/>
          <p:cNvSpPr>
            <a:spLocks noChangeArrowheads="1"/>
          </p:cNvSpPr>
          <p:nvPr/>
        </p:nvSpPr>
        <p:spPr bwMode="auto">
          <a:xfrm>
            <a:off x="8795385" y="2358390"/>
            <a:ext cx="3020695" cy="570865"/>
          </a:xfrm>
          <a:prstGeom prst="rect">
            <a:avLst/>
          </a:prstGeom>
          <a:solidFill>
            <a:srgbClr val="848200"/>
          </a:solidFill>
          <a:ln>
            <a:noFill/>
          </a:ln>
        </p:spPr>
        <p:txBody>
          <a:bodyPr wrap="square">
            <a:spAutoFit/>
          </a:bodyPr>
          <a:lstStyle/>
          <a:p>
            <a:pPr algn="ctr" defTabSz="609600">
              <a:lnSpc>
                <a:spcPct val="130000"/>
              </a:lnSpc>
            </a:pPr>
            <a:r>
              <a:rPr lang="zh-CN" altLang="en-US" sz="2400" b="1" dirty="0">
                <a:solidFill>
                  <a:srgbClr val="FFFFFF"/>
                </a:solidFill>
                <a:ea typeface="微软雅黑" panose="020B0503020204020204" pitchFamily="34" charset="-122"/>
              </a:rPr>
              <a:t>人物性格</a:t>
            </a: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personal character</a:t>
            </a:r>
            <a:endParaRPr lang="zh-CN" altLang="en-US" sz="1600" b="1" dirty="0">
              <a:solidFill>
                <a:srgbClr val="FFFFFF"/>
              </a:solidFill>
              <a:ea typeface="微软雅黑" panose="020B0503020204020204" pitchFamily="34" charset="-122"/>
            </a:endParaRPr>
          </a:p>
        </p:txBody>
      </p:sp>
      <p:sp>
        <p:nvSpPr>
          <p:cNvPr id="17" name="矩形 7"/>
          <p:cNvSpPr>
            <a:spLocks noChangeArrowheads="1"/>
          </p:cNvSpPr>
          <p:nvPr/>
        </p:nvSpPr>
        <p:spPr bwMode="auto">
          <a:xfrm>
            <a:off x="8736965" y="4596130"/>
            <a:ext cx="2349500" cy="570865"/>
          </a:xfrm>
          <a:prstGeom prst="rect">
            <a:avLst/>
          </a:prstGeom>
          <a:solidFill>
            <a:srgbClr val="0092E8"/>
          </a:solidFill>
          <a:ln>
            <a:noFill/>
          </a:ln>
        </p:spPr>
        <p:txBody>
          <a:bodyPr wrap="square">
            <a:spAutoFit/>
          </a:bodyPr>
          <a:lstStyle/>
          <a:p>
            <a:pPr algn="ctr" defTabSz="609600">
              <a:lnSpc>
                <a:spcPct val="130000"/>
              </a:lnSpc>
            </a:pPr>
            <a:r>
              <a:rPr lang="zh-CN" altLang="en-US" sz="2400" b="1" dirty="0">
                <a:solidFill>
                  <a:srgbClr val="FFFFFF"/>
                </a:solidFill>
                <a:ea typeface="微软雅黑" panose="020B0503020204020204" pitchFamily="34" charset="-122"/>
              </a:rPr>
              <a:t>故事背景</a:t>
            </a: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setting</a:t>
            </a:r>
            <a:endParaRPr lang="zh-CN" altLang="en-US" sz="1600" b="1" dirty="0">
              <a:solidFill>
                <a:srgbClr val="FFFFFF"/>
              </a:solidFill>
              <a:ea typeface="微软雅黑" panose="020B0503020204020204" pitchFamily="34" charset="-122"/>
            </a:endParaRPr>
          </a:p>
        </p:txBody>
      </p:sp>
      <p:sp>
        <p:nvSpPr>
          <p:cNvPr id="19" name="矩形 7"/>
          <p:cNvSpPr>
            <a:spLocks noChangeArrowheads="1"/>
          </p:cNvSpPr>
          <p:nvPr/>
        </p:nvSpPr>
        <p:spPr bwMode="auto">
          <a:xfrm>
            <a:off x="6686403" y="595228"/>
            <a:ext cx="2050415" cy="570865"/>
          </a:xfrm>
          <a:prstGeom prst="rect">
            <a:avLst/>
          </a:prstGeom>
          <a:solidFill>
            <a:srgbClr val="FF5100"/>
          </a:solidFill>
          <a:ln>
            <a:noFill/>
          </a:ln>
        </p:spPr>
        <p:txBody>
          <a:bodyPr wrap="none">
            <a:spAutoFit/>
          </a:bodyPr>
          <a:lstStyle/>
          <a:p>
            <a:pPr algn="l" defTabSz="609600">
              <a:lnSpc>
                <a:spcPct val="130000"/>
              </a:lnSpc>
            </a:pPr>
            <a:r>
              <a:rPr lang="zh-CN" altLang="en-US" sz="2400" b="1" dirty="0">
                <a:solidFill>
                  <a:srgbClr val="FFFFFF"/>
                </a:solidFill>
                <a:ea typeface="微软雅黑" panose="020B0503020204020204" pitchFamily="34" charset="-122"/>
              </a:rPr>
              <a:t>铺垫</a:t>
            </a:r>
            <a:r>
              <a:rPr lang="zh-CN" altLang="en-US" sz="1600" b="1" dirty="0">
                <a:solidFill>
                  <a:srgbClr val="FFFFFF"/>
                </a:solidFill>
                <a:ea typeface="微软雅黑" panose="020B0503020204020204" pitchFamily="34" charset="-122"/>
              </a:rPr>
              <a:t>foreshadowing</a:t>
            </a:r>
            <a:endParaRPr lang="zh-CN" altLang="en-US" sz="1600" b="1" dirty="0">
              <a:solidFill>
                <a:srgbClr val="FFFFFF"/>
              </a:solidFill>
              <a:ea typeface="微软雅黑" panose="020B0503020204020204" pitchFamily="34" charset="-122"/>
            </a:endParaRPr>
          </a:p>
        </p:txBody>
      </p:sp>
      <p:sp>
        <p:nvSpPr>
          <p:cNvPr id="21" name="矩形 7"/>
          <p:cNvSpPr>
            <a:spLocks noChangeArrowheads="1"/>
          </p:cNvSpPr>
          <p:nvPr/>
        </p:nvSpPr>
        <p:spPr bwMode="auto">
          <a:xfrm>
            <a:off x="1644650" y="4025265"/>
            <a:ext cx="1654810" cy="570865"/>
          </a:xfrm>
          <a:prstGeom prst="rect">
            <a:avLst/>
          </a:prstGeom>
          <a:solidFill>
            <a:schemeClr val="accent1">
              <a:lumMod val="75000"/>
            </a:schemeClr>
          </a:solidFill>
          <a:ln>
            <a:noFill/>
          </a:ln>
        </p:spPr>
        <p:txBody>
          <a:bodyPr wrap="square" anchor="ctr" anchorCtr="0">
            <a:spAutoFit/>
          </a:bodyPr>
          <a:lstStyle/>
          <a:p>
            <a:pPr algn="ctr" defTabSz="609600">
              <a:lnSpc>
                <a:spcPct val="130000"/>
              </a:lnSpc>
            </a:pPr>
            <a:r>
              <a:rPr lang="zh-CN" altLang="en-US" sz="2400" b="1" dirty="0">
                <a:solidFill>
                  <a:srgbClr val="FFFFFF"/>
                </a:solidFill>
                <a:ea typeface="微软雅黑" panose="020B0503020204020204" pitchFamily="34" charset="-122"/>
              </a:rPr>
              <a:t>冲突</a:t>
            </a: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conflict</a:t>
            </a:r>
            <a:endParaRPr lang="zh-CN" altLang="en-US" sz="1600" b="1" dirty="0">
              <a:solidFill>
                <a:srgbClr val="FFFFFF"/>
              </a:solidFill>
              <a:ea typeface="微软雅黑" panose="020B0503020204020204" pitchFamily="34" charset="-122"/>
            </a:endParaRPr>
          </a:p>
        </p:txBody>
      </p:sp>
      <p:sp>
        <p:nvSpPr>
          <p:cNvPr id="3" name="文本框 2"/>
          <p:cNvSpPr txBox="1"/>
          <p:nvPr/>
        </p:nvSpPr>
        <p:spPr>
          <a:xfrm>
            <a:off x="4262755" y="3150235"/>
            <a:ext cx="3286760" cy="829945"/>
          </a:xfrm>
          <a:prstGeom prst="rect">
            <a:avLst/>
          </a:prstGeom>
          <a:noFill/>
        </p:spPr>
        <p:txBody>
          <a:bodyPr wrap="square" rtlCol="0" anchor="t">
            <a:spAutoFit/>
          </a:bodyPr>
          <a:p>
            <a:pPr algn="ctr"/>
            <a:r>
              <a:rPr lang="zh-CN" altLang="en-US" sz="2400" b="1"/>
              <a:t>“冲突-危机-解决模式”叙事元素和结构</a:t>
            </a:r>
            <a:endParaRPr lang="zh-CN" altLang="en-US" sz="24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7" grpId="0" bldLvl="0" animBg="1"/>
      <p:bldP spid="17" grpId="1" animBg="1"/>
      <p:bldP spid="19" grpId="0" bldLvl="0" animBg="1"/>
      <p:bldP spid="19" grpId="1" animBg="1"/>
      <p:bldP spid="21" grpId="0" bldLvl="0" animBg="1"/>
      <p:bldP spid="21" grpId="1" animBg="1"/>
      <p:bldP spid="13" grpId="0" bldLvl="0" animBg="1"/>
      <p:bldP spid="13" grpId="1" animBg="1"/>
      <p:bldP spid="11" grpId="0" bldLvl="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4523105"/>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Jeff </a:t>
            </a:r>
            <a:r>
              <a:rPr lang="en-US" altLang="zh-CN" b="1">
                <a:latin typeface="Times New Roman" panose="02020603050405020304" charset="0"/>
                <a:cs typeface="Times New Roman" panose="02020603050405020304" charset="0"/>
              </a:rPr>
              <a:t>t</a:t>
            </a:r>
            <a:r>
              <a:rPr lang="zh-CN" altLang="en-US" b="1">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270510" y="90805"/>
            <a:ext cx="525399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Read and analyze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the material</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graphicFrame>
        <p:nvGraphicFramePr>
          <p:cNvPr id="3" name="表格 2"/>
          <p:cNvGraphicFramePr/>
          <p:nvPr>
            <p:custDataLst>
              <p:tags r:id="rId1"/>
            </p:custDataLst>
          </p:nvPr>
        </p:nvGraphicFramePr>
        <p:xfrm>
          <a:off x="270510" y="5081905"/>
          <a:ext cx="11699875" cy="1419225"/>
        </p:xfrm>
        <a:graphic>
          <a:graphicData uri="http://schemas.openxmlformats.org/drawingml/2006/table">
            <a:tbl>
              <a:tblPr firstRow="1" bandRow="1">
                <a:tableStyleId>{5C22544A-7EE6-4342-B048-85BDC9FD1C3A}</a:tableStyleId>
              </a:tblPr>
              <a:tblGrid>
                <a:gridCol w="2901315"/>
                <a:gridCol w="1368425"/>
                <a:gridCol w="7430135"/>
              </a:tblGrid>
              <a:tr h="451485">
                <a:tc rowSpan="3">
                  <a:txBody>
                    <a:bodyPr/>
                    <a:p>
                      <a:pPr>
                        <a:buNone/>
                      </a:pPr>
                      <a:endParaRPr lang="zh-CN" altLang="en-US"/>
                    </a:p>
                  </a:txBody>
                  <a:tcPr>
                    <a:solidFill>
                      <a:schemeClr val="accent6">
                        <a:lumMod val="20000"/>
                        <a:lumOff val="80000"/>
                      </a:schemeClr>
                    </a:solidFill>
                  </a:tcPr>
                </a:tc>
                <a:tc>
                  <a:txBody>
                    <a:bodyPr/>
                    <a:p>
                      <a:pPr>
                        <a:buNone/>
                      </a:pPr>
                      <a:r>
                        <a:rPr lang="en-US" altLang="zh-CN">
                          <a:solidFill>
                            <a:schemeClr val="tx1"/>
                          </a:solidFill>
                        </a:rPr>
                        <a:t>When</a:t>
                      </a:r>
                      <a:endParaRPr lang="en-US" altLang="zh-CN">
                        <a:solidFill>
                          <a:schemeClr val="tx1"/>
                        </a:solidFill>
                      </a:endParaRPr>
                    </a:p>
                  </a:txBody>
                  <a:tcPr>
                    <a:solidFill>
                      <a:schemeClr val="accent6">
                        <a:lumMod val="20000"/>
                        <a:lumOff val="80000"/>
                      </a:schemeClr>
                    </a:solidFill>
                  </a:tcPr>
                </a:tc>
                <a:tc>
                  <a:txBody>
                    <a:bodyPr/>
                    <a:p>
                      <a:pPr>
                        <a:buNone/>
                      </a:pPr>
                      <a:endParaRPr lang="en-US" altLang="zh-CN">
                        <a:solidFill>
                          <a:schemeClr val="tx1"/>
                        </a:solidFill>
                      </a:endParaRPr>
                    </a:p>
                  </a:txBody>
                  <a:tcPr>
                    <a:solidFill>
                      <a:schemeClr val="accent6">
                        <a:lumMod val="20000"/>
                        <a:lumOff val="80000"/>
                      </a:schemeClr>
                    </a:solidFill>
                  </a:tcPr>
                </a:tc>
              </a:tr>
              <a:tr h="537210">
                <a:tc vMerge="1">
                  <a:tcPr>
                    <a:solidFill>
                      <a:schemeClr val="accent6">
                        <a:lumMod val="20000"/>
                        <a:lumOff val="80000"/>
                      </a:schemeClr>
                    </a:solidFill>
                  </a:tcPr>
                </a:tc>
                <a:tc>
                  <a:txBody>
                    <a:bodyPr/>
                    <a:p>
                      <a:pPr>
                        <a:buNone/>
                      </a:pPr>
                      <a:r>
                        <a:rPr lang="en-US" altLang="zh-CN" b="1"/>
                        <a:t>Who</a:t>
                      </a:r>
                      <a:endParaRPr lang="en-US" altLang="zh-CN" b="1"/>
                    </a:p>
                  </a:txBody>
                  <a:tcPr>
                    <a:solidFill>
                      <a:schemeClr val="accent6">
                        <a:lumMod val="20000"/>
                        <a:lumOff val="80000"/>
                      </a:schemeClr>
                    </a:solidFill>
                  </a:tcPr>
                </a:tc>
                <a:tc>
                  <a:txBody>
                    <a:bodyPr/>
                    <a:p>
                      <a:pPr>
                        <a:buNone/>
                      </a:pPr>
                      <a:endParaRPr lang="en-US" altLang="zh-CN" b="1"/>
                    </a:p>
                  </a:txBody>
                  <a:tcPr>
                    <a:solidFill>
                      <a:schemeClr val="accent6">
                        <a:lumMod val="20000"/>
                        <a:lumOff val="80000"/>
                      </a:schemeClr>
                    </a:solidFill>
                  </a:tcPr>
                </a:tc>
              </a:tr>
              <a:tr h="430530">
                <a:tc vMerge="1">
                  <a:tcPr>
                    <a:solidFill>
                      <a:schemeClr val="accent6">
                        <a:lumMod val="20000"/>
                        <a:lumOff val="80000"/>
                      </a:schemeClr>
                    </a:solidFill>
                  </a:tcPr>
                </a:tc>
                <a:tc>
                  <a:txBody>
                    <a:bodyPr/>
                    <a:p>
                      <a:pPr>
                        <a:buNone/>
                      </a:pPr>
                      <a:r>
                        <a:rPr lang="en-US" altLang="zh-CN" b="1"/>
                        <a:t>What</a:t>
                      </a:r>
                      <a:endParaRPr lang="en-US" altLang="zh-CN" b="1"/>
                    </a:p>
                  </a:txBody>
                  <a:tcPr>
                    <a:solidFill>
                      <a:schemeClr val="accent6">
                        <a:lumMod val="20000"/>
                        <a:lumOff val="80000"/>
                      </a:schemeClr>
                    </a:solidFill>
                  </a:tcPr>
                </a:tc>
                <a:tc>
                  <a:txBody>
                    <a:bodyPr/>
                    <a:p>
                      <a:pPr>
                        <a:buNone/>
                      </a:pPr>
                      <a:endParaRPr lang="en-US" altLang="zh-CN" b="1"/>
                    </a:p>
                  </a:txBody>
                  <a:tcPr>
                    <a:solidFill>
                      <a:schemeClr val="accent6">
                        <a:lumMod val="20000"/>
                        <a:lumOff val="80000"/>
                      </a:schemeClr>
                    </a:solidFill>
                  </a:tcPr>
                </a:tc>
              </a:tr>
            </a:tbl>
          </a:graphicData>
        </a:graphic>
      </p:graphicFrame>
      <p:sp>
        <p:nvSpPr>
          <p:cNvPr id="17" name="矩形 7"/>
          <p:cNvSpPr>
            <a:spLocks noChangeArrowheads="1"/>
          </p:cNvSpPr>
          <p:nvPr/>
        </p:nvSpPr>
        <p:spPr bwMode="auto">
          <a:xfrm>
            <a:off x="603885" y="5346700"/>
            <a:ext cx="2349500" cy="890905"/>
          </a:xfrm>
          <a:prstGeom prst="rect">
            <a:avLst/>
          </a:prstGeom>
          <a:solidFill>
            <a:srgbClr val="0092E8"/>
          </a:solidFill>
          <a:ln>
            <a:noFill/>
          </a:ln>
        </p:spPr>
        <p:txBody>
          <a:bodyPr wrap="square">
            <a:spAutoFit/>
          </a:bodyPr>
          <a:p>
            <a:pPr algn="ctr" defTabSz="609600">
              <a:lnSpc>
                <a:spcPct val="130000"/>
              </a:lnSpc>
            </a:pPr>
            <a:r>
              <a:rPr lang="zh-CN" altLang="en-US" sz="2400" b="1" dirty="0">
                <a:solidFill>
                  <a:srgbClr val="FFFFFF"/>
                </a:solidFill>
                <a:ea typeface="微软雅黑" panose="020B0503020204020204" pitchFamily="34" charset="-122"/>
              </a:rPr>
              <a:t>故事背景</a:t>
            </a:r>
            <a:r>
              <a:rPr lang="en-US" altLang="zh-CN" sz="1600" b="1" dirty="0">
                <a:solidFill>
                  <a:srgbClr val="FFFFFF"/>
                </a:solidFill>
                <a:ea typeface="微软雅黑" panose="020B0503020204020204" pitchFamily="34" charset="-122"/>
              </a:rPr>
              <a:t>  </a:t>
            </a:r>
            <a:endParaRPr lang="en-US" altLang="zh-CN" sz="1600" b="1" dirty="0">
              <a:solidFill>
                <a:srgbClr val="FFFFFF"/>
              </a:solidFill>
              <a:ea typeface="微软雅黑" panose="020B0503020204020204" pitchFamily="34" charset="-122"/>
            </a:endParaRPr>
          </a:p>
          <a:p>
            <a:pPr algn="ctr" defTabSz="609600">
              <a:lnSpc>
                <a:spcPct val="130000"/>
              </a:lnSpc>
            </a:pPr>
            <a:r>
              <a:rPr lang="zh-CN" altLang="en-US" sz="1600" b="1" dirty="0">
                <a:solidFill>
                  <a:srgbClr val="FFFFFF"/>
                </a:solidFill>
                <a:ea typeface="微软雅黑" panose="020B0503020204020204" pitchFamily="34" charset="-122"/>
              </a:rPr>
              <a:t>setting</a:t>
            </a:r>
            <a:endParaRPr lang="zh-CN" altLang="en-US" sz="1600" b="1" dirty="0">
              <a:solidFill>
                <a:srgbClr val="FFFFFF"/>
              </a:solidFill>
              <a:ea typeface="微软雅黑" panose="020B0503020204020204" pitchFamily="34" charset="-122"/>
            </a:endParaRPr>
          </a:p>
        </p:txBody>
      </p:sp>
      <p:sp>
        <p:nvSpPr>
          <p:cNvPr id="8" name="矩形 7"/>
          <p:cNvSpPr>
            <a:spLocks noChangeArrowheads="1"/>
          </p:cNvSpPr>
          <p:nvPr/>
        </p:nvSpPr>
        <p:spPr bwMode="auto">
          <a:xfrm>
            <a:off x="9634220" y="894715"/>
            <a:ext cx="1489710" cy="270510"/>
          </a:xfrm>
          <a:prstGeom prst="rect">
            <a:avLst/>
          </a:prstGeom>
          <a:solidFill>
            <a:srgbClr val="0092E8">
              <a:alpha val="4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9" name="矩形 8"/>
          <p:cNvSpPr>
            <a:spLocks noChangeArrowheads="1"/>
          </p:cNvSpPr>
          <p:nvPr/>
        </p:nvSpPr>
        <p:spPr bwMode="auto">
          <a:xfrm>
            <a:off x="753745" y="2037715"/>
            <a:ext cx="2441575" cy="270510"/>
          </a:xfrm>
          <a:prstGeom prst="rect">
            <a:avLst/>
          </a:prstGeom>
          <a:solidFill>
            <a:srgbClr val="0092E8">
              <a:alpha val="4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0" name="文本框 9"/>
          <p:cNvSpPr txBox="1"/>
          <p:nvPr/>
        </p:nvSpPr>
        <p:spPr>
          <a:xfrm>
            <a:off x="4631690" y="5081905"/>
            <a:ext cx="3983355" cy="368300"/>
          </a:xfrm>
          <a:prstGeom prst="rect">
            <a:avLst/>
          </a:prstGeom>
          <a:noFill/>
        </p:spPr>
        <p:txBody>
          <a:bodyPr wrap="none" rtlCol="0" anchor="t">
            <a:spAutoFit/>
          </a:bodyPr>
          <a:p>
            <a:pPr algn="l" fontAlgn="base">
              <a:buFont typeface="Arial" panose="020B0604020202020204" pitchFamily="34" charset="0"/>
            </a:pPr>
            <a:r>
              <a:rPr lang="zh-CN" altLang="en-US" b="1">
                <a:sym typeface="+mn-ea"/>
              </a:rPr>
              <a:t>Mother's Day</a:t>
            </a:r>
            <a:r>
              <a:rPr lang="en-US" altLang="zh-CN" b="1">
                <a:sym typeface="+mn-ea"/>
              </a:rPr>
              <a:t>; at 6 am Mom was asleep </a:t>
            </a:r>
            <a:endParaRPr lang="en-US" altLang="zh-CN" b="1">
              <a:sym typeface="+mn-ea"/>
            </a:endParaRPr>
          </a:p>
        </p:txBody>
      </p:sp>
      <p:sp>
        <p:nvSpPr>
          <p:cNvPr id="11" name="文本框 10"/>
          <p:cNvSpPr txBox="1"/>
          <p:nvPr/>
        </p:nvSpPr>
        <p:spPr>
          <a:xfrm>
            <a:off x="4631690" y="5607685"/>
            <a:ext cx="3416935" cy="368300"/>
          </a:xfrm>
          <a:prstGeom prst="rect">
            <a:avLst/>
          </a:prstGeom>
          <a:noFill/>
        </p:spPr>
        <p:txBody>
          <a:bodyPr wrap="none" rtlCol="0" anchor="t">
            <a:spAutoFit/>
          </a:bodyPr>
          <a:p>
            <a:pPr algn="l" fontAlgn="base">
              <a:buFont typeface="Arial" panose="020B0604020202020204" pitchFamily="34" charset="0"/>
            </a:pPr>
            <a:r>
              <a:rPr lang="en-US" altLang="zh-CN" b="1">
                <a:solidFill>
                  <a:schemeClr val="dk1"/>
                </a:solidFill>
                <a:sym typeface="+mn-ea"/>
              </a:rPr>
              <a:t>t</a:t>
            </a:r>
            <a:r>
              <a:rPr lang="zh-CN" altLang="en-US" b="1">
                <a:solidFill>
                  <a:schemeClr val="dk1"/>
                </a:solidFill>
                <a:sym typeface="+mn-ea"/>
              </a:rPr>
              <a:t>he twins</a:t>
            </a:r>
            <a:r>
              <a:rPr lang="en-US" altLang="zh-CN" b="1">
                <a:solidFill>
                  <a:schemeClr val="dk1"/>
                </a:solidFill>
                <a:sym typeface="+mn-ea"/>
              </a:rPr>
              <a:t> (Jeff -a boy, Jenna-a girl)</a:t>
            </a:r>
            <a:endParaRPr lang="zh-CN" altLang="en-US"/>
          </a:p>
        </p:txBody>
      </p:sp>
      <p:sp>
        <p:nvSpPr>
          <p:cNvPr id="12" name="文本框 11"/>
          <p:cNvSpPr txBox="1"/>
          <p:nvPr/>
        </p:nvSpPr>
        <p:spPr>
          <a:xfrm>
            <a:off x="4631690" y="6079490"/>
            <a:ext cx="6719570" cy="368300"/>
          </a:xfrm>
          <a:prstGeom prst="rect">
            <a:avLst/>
          </a:prstGeom>
          <a:noFill/>
        </p:spPr>
        <p:txBody>
          <a:bodyPr wrap="none" rtlCol="0" anchor="t">
            <a:spAutoFit/>
          </a:bodyPr>
          <a:p>
            <a:pPr algn="l" fontAlgn="base">
              <a:buFont typeface="Arial" panose="020B0604020202020204" pitchFamily="34" charset="0"/>
            </a:pPr>
            <a:r>
              <a:rPr lang="zh-CN" altLang="en-US" b="1">
                <a:solidFill>
                  <a:schemeClr val="dk1"/>
                </a:solidFill>
                <a:sym typeface="+mn-ea"/>
              </a:rPr>
              <a:t>planned to make French toast and chicken porridge</a:t>
            </a:r>
            <a:r>
              <a:rPr lang="en-US" altLang="zh-CN" b="1">
                <a:solidFill>
                  <a:schemeClr val="dk1"/>
                </a:solidFill>
                <a:sym typeface="+mn-ea"/>
              </a:rPr>
              <a:t> to please Mother</a:t>
            </a:r>
            <a:endParaRPr lang="zh-CN" altLang="en-US"/>
          </a:p>
        </p:txBody>
      </p:sp>
      <p:sp>
        <p:nvSpPr>
          <p:cNvPr id="13" name="矩形 12"/>
          <p:cNvSpPr>
            <a:spLocks noChangeArrowheads="1"/>
          </p:cNvSpPr>
          <p:nvPr/>
        </p:nvSpPr>
        <p:spPr bwMode="auto">
          <a:xfrm>
            <a:off x="753745" y="958215"/>
            <a:ext cx="1038225" cy="270510"/>
          </a:xfrm>
          <a:prstGeom prst="rect">
            <a:avLst/>
          </a:prstGeom>
          <a:solidFill>
            <a:srgbClr val="0092E8">
              <a:alpha val="19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4" name="矩形 13"/>
          <p:cNvSpPr>
            <a:spLocks noChangeArrowheads="1"/>
          </p:cNvSpPr>
          <p:nvPr/>
        </p:nvSpPr>
        <p:spPr bwMode="auto">
          <a:xfrm>
            <a:off x="3045460" y="4514215"/>
            <a:ext cx="193675" cy="270510"/>
          </a:xfrm>
          <a:prstGeom prst="rect">
            <a:avLst/>
          </a:prstGeom>
          <a:solidFill>
            <a:srgbClr val="0092E8">
              <a:alpha val="19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5" name="矩形 14"/>
          <p:cNvSpPr>
            <a:spLocks noChangeArrowheads="1"/>
          </p:cNvSpPr>
          <p:nvPr/>
        </p:nvSpPr>
        <p:spPr bwMode="auto">
          <a:xfrm>
            <a:off x="10490200" y="4243705"/>
            <a:ext cx="633730" cy="270510"/>
          </a:xfrm>
          <a:prstGeom prst="rect">
            <a:avLst/>
          </a:prstGeom>
          <a:solidFill>
            <a:srgbClr val="0092E8">
              <a:alpha val="19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6" name="矩形 15"/>
          <p:cNvSpPr>
            <a:spLocks noChangeArrowheads="1"/>
          </p:cNvSpPr>
          <p:nvPr/>
        </p:nvSpPr>
        <p:spPr bwMode="auto">
          <a:xfrm>
            <a:off x="5128260" y="4514215"/>
            <a:ext cx="721360" cy="270510"/>
          </a:xfrm>
          <a:prstGeom prst="rect">
            <a:avLst/>
          </a:prstGeom>
          <a:solidFill>
            <a:srgbClr val="0092E8">
              <a:alpha val="19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8" name="矩形 17"/>
          <p:cNvSpPr>
            <a:spLocks noChangeArrowheads="1"/>
          </p:cNvSpPr>
          <p:nvPr/>
        </p:nvSpPr>
        <p:spPr bwMode="auto">
          <a:xfrm>
            <a:off x="9968230" y="4514215"/>
            <a:ext cx="549910" cy="270510"/>
          </a:xfrm>
          <a:prstGeom prst="rect">
            <a:avLst/>
          </a:prstGeom>
          <a:solidFill>
            <a:srgbClr val="0092E8">
              <a:alpha val="19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9" name="矩形 18"/>
          <p:cNvSpPr>
            <a:spLocks noChangeArrowheads="1"/>
          </p:cNvSpPr>
          <p:nvPr/>
        </p:nvSpPr>
        <p:spPr bwMode="auto">
          <a:xfrm>
            <a:off x="285115" y="1228725"/>
            <a:ext cx="7527290" cy="270510"/>
          </a:xfrm>
          <a:prstGeom prst="rect">
            <a:avLst/>
          </a:prstGeom>
          <a:solidFill>
            <a:srgbClr val="0092E8">
              <a:alpha val="64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20" name="矩形 19"/>
          <p:cNvSpPr>
            <a:spLocks noChangeArrowheads="1"/>
          </p:cNvSpPr>
          <p:nvPr/>
        </p:nvSpPr>
        <p:spPr bwMode="auto">
          <a:xfrm>
            <a:off x="9479915" y="1228725"/>
            <a:ext cx="2352675" cy="270510"/>
          </a:xfrm>
          <a:prstGeom prst="rect">
            <a:avLst/>
          </a:prstGeom>
          <a:solidFill>
            <a:srgbClr val="0092E8">
              <a:alpha val="64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21" name="矩形 20"/>
          <p:cNvSpPr>
            <a:spLocks noChangeArrowheads="1"/>
          </p:cNvSpPr>
          <p:nvPr/>
        </p:nvSpPr>
        <p:spPr bwMode="auto">
          <a:xfrm>
            <a:off x="285115" y="1499235"/>
            <a:ext cx="1753870" cy="270510"/>
          </a:xfrm>
          <a:prstGeom prst="rect">
            <a:avLst/>
          </a:prstGeom>
          <a:solidFill>
            <a:srgbClr val="0092E8">
              <a:alpha val="64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22" name="矩形 21"/>
          <p:cNvSpPr>
            <a:spLocks noChangeArrowheads="1"/>
          </p:cNvSpPr>
          <p:nvPr/>
        </p:nvSpPr>
        <p:spPr bwMode="auto">
          <a:xfrm>
            <a:off x="5625465" y="2037715"/>
            <a:ext cx="908685" cy="270510"/>
          </a:xfrm>
          <a:prstGeom prst="rect">
            <a:avLst/>
          </a:prstGeom>
          <a:solidFill>
            <a:srgbClr val="0092E8">
              <a:alpha val="19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23" name="矩形 22"/>
          <p:cNvSpPr>
            <a:spLocks noChangeArrowheads="1"/>
          </p:cNvSpPr>
          <p:nvPr/>
        </p:nvSpPr>
        <p:spPr bwMode="auto">
          <a:xfrm>
            <a:off x="4781550" y="2037715"/>
            <a:ext cx="734695" cy="270510"/>
          </a:xfrm>
          <a:prstGeom prst="rect">
            <a:avLst/>
          </a:prstGeom>
          <a:solidFill>
            <a:srgbClr val="0092E8">
              <a:alpha val="4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grpSp>
        <p:nvGrpSpPr>
          <p:cNvPr id="29" name="组 6"/>
          <p:cNvGrpSpPr/>
          <p:nvPr/>
        </p:nvGrpSpPr>
        <p:grpSpPr>
          <a:xfrm>
            <a:off x="215265" y="2475865"/>
            <a:ext cx="11760835" cy="1546860"/>
            <a:chOff x="2580968" y="1356852"/>
            <a:chExt cx="9611032" cy="4660490"/>
          </a:xfrm>
        </p:grpSpPr>
        <p:sp>
          <p:nvSpPr>
            <p:cNvPr id="30" name="矩形 29"/>
            <p:cNvSpPr/>
            <p:nvPr/>
          </p:nvSpPr>
          <p:spPr>
            <a:xfrm>
              <a:off x="2580968" y="1356852"/>
              <a:ext cx="9611032" cy="4660490"/>
            </a:xfrm>
            <a:prstGeom prst="rect">
              <a:avLst/>
            </a:prstGeom>
            <a:solidFill>
              <a:schemeClr val="accent1">
                <a:lumMod val="50000"/>
              </a:scheme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sp>
          <p:nvSpPr>
            <p:cNvPr id="31" name="矩形 30"/>
            <p:cNvSpPr/>
            <p:nvPr/>
          </p:nvSpPr>
          <p:spPr>
            <a:xfrm>
              <a:off x="2580968" y="1489587"/>
              <a:ext cx="9611032" cy="58994"/>
            </a:xfrm>
            <a:prstGeom prst="rect">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sp>
          <p:nvSpPr>
            <p:cNvPr id="32" name="矩形 31"/>
            <p:cNvSpPr/>
            <p:nvPr/>
          </p:nvSpPr>
          <p:spPr>
            <a:xfrm>
              <a:off x="2580968" y="5825613"/>
              <a:ext cx="9611032" cy="58994"/>
            </a:xfrm>
            <a:prstGeom prst="rect">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grpSp>
      <p:grpSp>
        <p:nvGrpSpPr>
          <p:cNvPr id="33" name="组 10"/>
          <p:cNvGrpSpPr/>
          <p:nvPr/>
        </p:nvGrpSpPr>
        <p:grpSpPr>
          <a:xfrm>
            <a:off x="0" y="2667000"/>
            <a:ext cx="1426845" cy="976630"/>
            <a:chOff x="1261616" y="1986345"/>
            <a:chExt cx="2638704" cy="2638702"/>
          </a:xfrm>
        </p:grpSpPr>
        <p:sp>
          <p:nvSpPr>
            <p:cNvPr id="34" name="椭圆 33"/>
            <p:cNvSpPr/>
            <p:nvPr/>
          </p:nvSpPr>
          <p:spPr>
            <a:xfrm>
              <a:off x="1261616" y="1986345"/>
              <a:ext cx="2638704" cy="2638702"/>
            </a:xfrm>
            <a:prstGeom prst="ellipse">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sz="4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同心圆 34"/>
            <p:cNvSpPr/>
            <p:nvPr/>
          </p:nvSpPr>
          <p:spPr>
            <a:xfrm>
              <a:off x="1261618" y="1986347"/>
              <a:ext cx="2638700" cy="2638700"/>
            </a:xfrm>
            <a:prstGeom prst="donut">
              <a:avLst>
                <a:gd name="adj" fmla="val 3267"/>
              </a:avLst>
            </a:prstGeom>
            <a:solidFill>
              <a:srgbClr val="0092E8">
                <a:lumMod val="50000"/>
              </a:srgb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sz="1600">
                <a:solidFill>
                  <a:srgbClr val="000000"/>
                </a:solidFill>
              </a:endParaRPr>
            </a:p>
          </p:txBody>
        </p:sp>
        <p:sp>
          <p:nvSpPr>
            <p:cNvPr id="36" name="椭圆 35"/>
            <p:cNvSpPr/>
            <p:nvPr/>
          </p:nvSpPr>
          <p:spPr>
            <a:xfrm>
              <a:off x="1405309" y="2130038"/>
              <a:ext cx="2351318" cy="2351316"/>
            </a:xfrm>
            <a:prstGeom prst="ellipse">
              <a:avLst/>
            </a:prstGeom>
            <a:solidFill>
              <a:srgbClr val="0092E8">
                <a:lumMod val="50000"/>
              </a:srgb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技巧点拨</a:t>
              </a:r>
              <a:endPar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7" name="文本框 36"/>
          <p:cNvSpPr txBox="1"/>
          <p:nvPr/>
        </p:nvSpPr>
        <p:spPr>
          <a:xfrm>
            <a:off x="1718310" y="2552065"/>
            <a:ext cx="10114280" cy="1353185"/>
          </a:xfrm>
          <a:prstGeom prst="rect">
            <a:avLst/>
          </a:prstGeom>
          <a:noFill/>
        </p:spPr>
        <p:txBody>
          <a:bodyPr wrap="square" rtlCol="0" anchor="t">
            <a:spAutoFit/>
          </a:bodyPr>
          <a:p>
            <a:r>
              <a:rPr lang="zh-CN" altLang="en-US" sz="2800" b="1">
                <a:solidFill>
                  <a:schemeClr val="bg1"/>
                </a:solidFill>
                <a:sym typeface="+mn-ea"/>
              </a:rPr>
              <a:t>Setting </a:t>
            </a:r>
            <a:r>
              <a:rPr lang="zh-CN" altLang="en-US" b="1">
                <a:solidFill>
                  <a:schemeClr val="bg1"/>
                </a:solidFill>
                <a:sym typeface="+mn-ea"/>
              </a:rPr>
              <a:t> </a:t>
            </a:r>
            <a:r>
              <a:rPr lang="en-US" altLang="zh-CN" b="1">
                <a:solidFill>
                  <a:schemeClr val="bg1"/>
                </a:solidFill>
                <a:sym typeface="+mn-ea"/>
              </a:rPr>
              <a:t>   </a:t>
            </a:r>
            <a:r>
              <a:rPr lang="zh-CN" altLang="en-US" b="1">
                <a:solidFill>
                  <a:schemeClr val="bg1"/>
                </a:solidFill>
                <a:sym typeface="+mn-ea"/>
              </a:rPr>
              <a:t>Setting involves </a:t>
            </a:r>
            <a:r>
              <a:rPr lang="zh-CN" altLang="en-US" b="1">
                <a:solidFill>
                  <a:srgbClr val="FF0000"/>
                </a:solidFill>
                <a:sym typeface="+mn-ea"/>
              </a:rPr>
              <a:t>time, place, weather, and surroundings</a:t>
            </a:r>
            <a:r>
              <a:rPr lang="zh-CN" altLang="en-US" b="1">
                <a:solidFill>
                  <a:schemeClr val="bg1"/>
                </a:solidFill>
                <a:sym typeface="+mn-ea"/>
              </a:rPr>
              <a:t>, all helping to  create a specific mood or atmosphere. To reveal these elements, writers depend  on descriptive writing, calling on all the senses to convey an image to the reader.  Good description will involve as many of the 5 senses as possible.</a:t>
            </a: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up)">
                                      <p:cBhvr>
                                        <p:cTn id="36" dur="500"/>
                                        <p:tgtEl>
                                          <p:spTgt spid="1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p:tgtEl>
                                          <p:spTgt spid="18"/>
                                        </p:tgtEl>
                                        <p:attrNameLst>
                                          <p:attrName>ppt_y</p:attrName>
                                        </p:attrNameLst>
                                      </p:cBhvr>
                                      <p:tavLst>
                                        <p:tav tm="0">
                                          <p:val>
                                            <p:strVal val="#ppt_y+#ppt_h*1.125000"/>
                                          </p:val>
                                        </p:tav>
                                        <p:tav tm="100000">
                                          <p:val>
                                            <p:strVal val="#ppt_y"/>
                                          </p:val>
                                        </p:tav>
                                      </p:tavLst>
                                    </p:anim>
                                    <p:animEffect transition="in" filter="wipe(up)">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ppt_y</p:attrName>
                                        </p:attrNameLst>
                                      </p:cBhvr>
                                      <p:tavLst>
                                        <p:tav tm="0">
                                          <p:val>
                                            <p:strVal val="#ppt_y+#ppt_h*1.125000"/>
                                          </p:val>
                                        </p:tav>
                                        <p:tav tm="100000">
                                          <p:val>
                                            <p:strVal val="#ppt_y"/>
                                          </p:val>
                                        </p:tav>
                                      </p:tavLst>
                                    </p:anim>
                                    <p:animEffect transition="in" filter="wipe(up)">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p:tgtEl>
                                          <p:spTgt spid="19"/>
                                        </p:tgtEl>
                                        <p:attrNameLst>
                                          <p:attrName>ppt_y</p:attrName>
                                        </p:attrNameLst>
                                      </p:cBhvr>
                                      <p:tavLst>
                                        <p:tav tm="0">
                                          <p:val>
                                            <p:strVal val="#ppt_y+#ppt_h*1.125000"/>
                                          </p:val>
                                        </p:tav>
                                        <p:tav tm="100000">
                                          <p:val>
                                            <p:strVal val="#ppt_y"/>
                                          </p:val>
                                        </p:tav>
                                      </p:tavLst>
                                    </p:anim>
                                    <p:animEffect transition="in" filter="wipe(up)">
                                      <p:cBhvr>
                                        <p:cTn id="60" dur="500"/>
                                        <p:tgtEl>
                                          <p:spTgt spid="1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p:tgtEl>
                                          <p:spTgt spid="20"/>
                                        </p:tgtEl>
                                        <p:attrNameLst>
                                          <p:attrName>ppt_y</p:attrName>
                                        </p:attrNameLst>
                                      </p:cBhvr>
                                      <p:tavLst>
                                        <p:tav tm="0">
                                          <p:val>
                                            <p:strVal val="#ppt_y+#ppt_h*1.125000"/>
                                          </p:val>
                                        </p:tav>
                                        <p:tav tm="100000">
                                          <p:val>
                                            <p:strVal val="#ppt_y"/>
                                          </p:val>
                                        </p:tav>
                                      </p:tavLst>
                                    </p:anim>
                                    <p:animEffect transition="in" filter="wipe(up)">
                                      <p:cBhvr>
                                        <p:cTn id="64" dur="500"/>
                                        <p:tgtEl>
                                          <p:spTgt spid="20"/>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p:tgtEl>
                                          <p:spTgt spid="21"/>
                                        </p:tgtEl>
                                        <p:attrNameLst>
                                          <p:attrName>ppt_y</p:attrName>
                                        </p:attrNameLst>
                                      </p:cBhvr>
                                      <p:tavLst>
                                        <p:tav tm="0">
                                          <p:val>
                                            <p:strVal val="#ppt_y+#ppt_h*1.125000"/>
                                          </p:val>
                                        </p:tav>
                                        <p:tav tm="100000">
                                          <p:val>
                                            <p:strVal val="#ppt_y"/>
                                          </p:val>
                                        </p:tav>
                                      </p:tavLst>
                                    </p:anim>
                                    <p:animEffect transition="in" filter="wipe(up)">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p:tgtEl>
                                          <p:spTgt spid="12"/>
                                        </p:tgtEl>
                                        <p:attrNameLst>
                                          <p:attrName>ppt_y</p:attrName>
                                        </p:attrNameLst>
                                      </p:cBhvr>
                                      <p:tavLst>
                                        <p:tav tm="0">
                                          <p:val>
                                            <p:strVal val="#ppt_y+#ppt_h*1.125000"/>
                                          </p:val>
                                        </p:tav>
                                        <p:tav tm="100000">
                                          <p:val>
                                            <p:strVal val="#ppt_y"/>
                                          </p:val>
                                        </p:tav>
                                      </p:tavLst>
                                    </p:anim>
                                    <p:animEffect transition="in" filter="wipe(up)">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par>
                                <p:cTn id="80" presetID="16" presetClass="entr" presetSubtype="21"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barn(inVertical)">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23" grpId="0" animBg="1"/>
      <p:bldP spid="23" grpId="1" animBg="1"/>
      <p:bldP spid="10" grpId="0"/>
      <p:bldP spid="10" grpId="1"/>
      <p:bldP spid="13" grpId="0" animBg="1"/>
      <p:bldP spid="13" grpId="1" animBg="1"/>
      <p:bldP spid="22" grpId="0" animBg="1"/>
      <p:bldP spid="22" grpId="1" animBg="1"/>
      <p:bldP spid="15" grpId="0" animBg="1"/>
      <p:bldP spid="15" grpId="1" animBg="1"/>
      <p:bldP spid="14" grpId="0" animBg="1"/>
      <p:bldP spid="14" grpId="1" animBg="1"/>
      <p:bldP spid="16" grpId="0" animBg="1"/>
      <p:bldP spid="16" grpId="1" animBg="1"/>
      <p:bldP spid="18" grpId="0" animBg="1"/>
      <p:bldP spid="18" grpId="1" animBg="1"/>
      <p:bldP spid="11" grpId="0"/>
      <p:bldP spid="11" grpId="1"/>
      <p:bldP spid="19" grpId="0" animBg="1"/>
      <p:bldP spid="19" grpId="1" animBg="1"/>
      <p:bldP spid="20" grpId="0" animBg="1"/>
      <p:bldP spid="20" grpId="1" animBg="1"/>
      <p:bldP spid="21" grpId="0" animBg="1"/>
      <p:bldP spid="21" grpId="1" animBg="1"/>
      <p:bldP spid="12" grpId="0"/>
      <p:bldP spid="12" grpId="1"/>
      <p:bldP spid="37" grpId="0"/>
      <p:bldP spid="3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4523105"/>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Jeff </a:t>
            </a:r>
            <a:r>
              <a:rPr lang="en-US" altLang="zh-CN" b="1">
                <a:latin typeface="Times New Roman" panose="02020603050405020304" charset="0"/>
                <a:cs typeface="Times New Roman" panose="02020603050405020304" charset="0"/>
              </a:rPr>
              <a:t>t</a:t>
            </a:r>
            <a:r>
              <a:rPr lang="zh-CN" altLang="en-US" b="1">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graphicFrame>
        <p:nvGraphicFramePr>
          <p:cNvPr id="3" name="表格 2"/>
          <p:cNvGraphicFramePr/>
          <p:nvPr>
            <p:custDataLst>
              <p:tags r:id="rId1"/>
            </p:custDataLst>
          </p:nvPr>
        </p:nvGraphicFramePr>
        <p:xfrm>
          <a:off x="285115" y="5081905"/>
          <a:ext cx="11713845" cy="1419225"/>
        </p:xfrm>
        <a:graphic>
          <a:graphicData uri="http://schemas.openxmlformats.org/drawingml/2006/table">
            <a:tbl>
              <a:tblPr firstRow="1" bandRow="1">
                <a:tableStyleId>{5C22544A-7EE6-4342-B048-85BDC9FD1C3A}</a:tableStyleId>
              </a:tblPr>
              <a:tblGrid>
                <a:gridCol w="2886710"/>
                <a:gridCol w="1368425"/>
                <a:gridCol w="7458710"/>
              </a:tblGrid>
              <a:tr h="451485">
                <a:tc rowSpan="3">
                  <a:txBody>
                    <a:bodyPr/>
                    <a:p>
                      <a:pPr>
                        <a:buNone/>
                      </a:pPr>
                      <a:endParaRPr lang="zh-CN" altLang="en-US"/>
                    </a:p>
                  </a:txBody>
                  <a:tcPr>
                    <a:solidFill>
                      <a:schemeClr val="accent6">
                        <a:lumMod val="20000"/>
                        <a:lumOff val="80000"/>
                      </a:schemeClr>
                    </a:solidFill>
                  </a:tcPr>
                </a:tc>
                <a:tc>
                  <a:txBody>
                    <a:bodyPr/>
                    <a:p>
                      <a:pPr>
                        <a:buNone/>
                      </a:pPr>
                      <a:r>
                        <a:rPr lang="en-US" altLang="zh-CN" sz="1800">
                          <a:solidFill>
                            <a:schemeClr val="tx1"/>
                          </a:solidFill>
                          <a:sym typeface="+mn-ea"/>
                        </a:rPr>
                        <a:t>Jeff</a:t>
                      </a:r>
                      <a:endParaRPr lang="en-US" altLang="zh-CN" sz="1800" b="1">
                        <a:solidFill>
                          <a:schemeClr val="tx1"/>
                        </a:solidFill>
                        <a:sym typeface="+mn-ea"/>
                      </a:endParaRPr>
                    </a:p>
                  </a:txBody>
                  <a:tcPr>
                    <a:solidFill>
                      <a:schemeClr val="accent6">
                        <a:lumMod val="20000"/>
                        <a:lumOff val="80000"/>
                      </a:schemeClr>
                    </a:solidFill>
                  </a:tcPr>
                </a:tc>
                <a:tc rowSpan="2">
                  <a:txBody>
                    <a:bodyPr/>
                    <a:p>
                      <a:pPr>
                        <a:buNone/>
                      </a:pPr>
                      <a:r>
                        <a:rPr lang="en-US" altLang="zh-CN" b="1"/>
                        <a:t>  </a:t>
                      </a:r>
                      <a:endParaRPr lang="zh-CN" altLang="en-US">
                        <a:solidFill>
                          <a:schemeClr val="tx1"/>
                        </a:solidFill>
                      </a:endParaRPr>
                    </a:p>
                  </a:txBody>
                  <a:tcPr>
                    <a:solidFill>
                      <a:schemeClr val="accent6">
                        <a:lumMod val="20000"/>
                        <a:lumOff val="80000"/>
                      </a:schemeClr>
                    </a:solidFill>
                  </a:tcPr>
                </a:tc>
              </a:tr>
              <a:tr h="537210">
                <a:tc vMerge="1">
                  <a:tcPr>
                    <a:solidFill>
                      <a:schemeClr val="accent6">
                        <a:lumMod val="20000"/>
                        <a:lumOff val="80000"/>
                      </a:schemeClr>
                    </a:solidFill>
                  </a:tcPr>
                </a:tc>
                <a:tc>
                  <a:txBody>
                    <a:bodyPr/>
                    <a:p>
                      <a:pPr>
                        <a:buNone/>
                      </a:pPr>
                      <a:r>
                        <a:rPr lang="en-US" altLang="zh-CN" sz="1800" b="1">
                          <a:sym typeface="+mn-ea"/>
                        </a:rPr>
                        <a:t>Jenna</a:t>
                      </a:r>
                      <a:endParaRPr lang="en-US" altLang="zh-CN" sz="1800" b="1">
                        <a:sym typeface="+mn-ea"/>
                      </a:endParaRPr>
                    </a:p>
                  </a:txBody>
                  <a:tcPr>
                    <a:solidFill>
                      <a:schemeClr val="accent6">
                        <a:lumMod val="20000"/>
                        <a:lumOff val="80000"/>
                      </a:schemeClr>
                    </a:solidFill>
                  </a:tcPr>
                </a:tc>
                <a:tc vMerge="1">
                  <a:tcPr>
                    <a:solidFill>
                      <a:schemeClr val="accent6">
                        <a:lumMod val="20000"/>
                        <a:lumOff val="80000"/>
                      </a:schemeClr>
                    </a:solidFill>
                  </a:tcPr>
                </a:tc>
              </a:tr>
              <a:tr h="430530">
                <a:tc vMerge="1">
                  <a:tcPr>
                    <a:solidFill>
                      <a:schemeClr val="accent6">
                        <a:lumMod val="20000"/>
                        <a:lumOff val="80000"/>
                      </a:schemeClr>
                    </a:solidFill>
                  </a:tcPr>
                </a:tc>
                <a:tc>
                  <a:txBody>
                    <a:bodyPr/>
                    <a:p>
                      <a:pPr>
                        <a:buNone/>
                      </a:pPr>
                      <a:r>
                        <a:rPr lang="zh-CN" altLang="en-US" b="1"/>
                        <a:t>Mother</a:t>
                      </a:r>
                      <a:endParaRPr lang="zh-CN" altLang="en-US" b="1"/>
                    </a:p>
                  </a:txBody>
                  <a:tcPr>
                    <a:solidFill>
                      <a:schemeClr val="accent6">
                        <a:lumMod val="20000"/>
                        <a:lumOff val="80000"/>
                      </a:schemeClr>
                    </a:solidFill>
                  </a:tcPr>
                </a:tc>
                <a:tc>
                  <a:txBody>
                    <a:bodyPr/>
                    <a:p>
                      <a:pPr>
                        <a:buNone/>
                      </a:pPr>
                      <a:endParaRPr lang="en-US" altLang="zh-CN" b="1"/>
                    </a:p>
                  </a:txBody>
                  <a:tcPr>
                    <a:solidFill>
                      <a:schemeClr val="accent6">
                        <a:lumMod val="20000"/>
                        <a:lumOff val="80000"/>
                      </a:schemeClr>
                    </a:solidFill>
                  </a:tcPr>
                </a:tc>
              </a:tr>
            </a:tbl>
          </a:graphicData>
        </a:graphic>
      </p:graphicFrame>
      <p:sp>
        <p:nvSpPr>
          <p:cNvPr id="15" name="矩形 7"/>
          <p:cNvSpPr>
            <a:spLocks noChangeArrowheads="1"/>
          </p:cNvSpPr>
          <p:nvPr/>
        </p:nvSpPr>
        <p:spPr bwMode="auto">
          <a:xfrm>
            <a:off x="782320" y="5407660"/>
            <a:ext cx="2069465" cy="890905"/>
          </a:xfrm>
          <a:prstGeom prst="rect">
            <a:avLst/>
          </a:prstGeom>
          <a:solidFill>
            <a:srgbClr val="848200"/>
          </a:solidFill>
          <a:ln>
            <a:noFill/>
          </a:ln>
        </p:spPr>
        <p:txBody>
          <a:bodyPr wrap="square">
            <a:spAutoFit/>
          </a:bodyPr>
          <a:p>
            <a:pPr algn="ctr" defTabSz="609600">
              <a:lnSpc>
                <a:spcPct val="130000"/>
              </a:lnSpc>
            </a:pPr>
            <a:r>
              <a:rPr lang="zh-CN" altLang="en-US" sz="2400" b="1" dirty="0">
                <a:solidFill>
                  <a:srgbClr val="FFFFFF"/>
                </a:solidFill>
                <a:ea typeface="微软雅黑" panose="020B0503020204020204" pitchFamily="34" charset="-122"/>
              </a:rPr>
              <a:t>人物性格</a:t>
            </a:r>
            <a:endParaRPr lang="zh-CN" altLang="en-US" sz="2400" b="1" dirty="0">
              <a:solidFill>
                <a:srgbClr val="FFFFFF"/>
              </a:solidFill>
              <a:ea typeface="微软雅黑" panose="020B0503020204020204" pitchFamily="34" charset="-122"/>
            </a:endParaRPr>
          </a:p>
          <a:p>
            <a:pPr algn="ctr" defTabSz="609600">
              <a:lnSpc>
                <a:spcPct val="130000"/>
              </a:lnSpc>
            </a:pPr>
            <a:r>
              <a:rPr lang="en-US" altLang="zh-CN" sz="1600" b="1" dirty="0">
                <a:solidFill>
                  <a:srgbClr val="FFFFFF"/>
                </a:solidFill>
                <a:ea typeface="微软雅黑" panose="020B0503020204020204" pitchFamily="34" charset="-122"/>
              </a:rPr>
              <a:t> </a:t>
            </a:r>
            <a:r>
              <a:rPr lang="zh-CN" altLang="en-US" sz="1600" b="1" dirty="0">
                <a:solidFill>
                  <a:srgbClr val="FFFFFF"/>
                </a:solidFill>
                <a:ea typeface="微软雅黑" panose="020B0503020204020204" pitchFamily="34" charset="-122"/>
              </a:rPr>
              <a:t>personal character</a:t>
            </a:r>
            <a:endParaRPr lang="zh-CN" altLang="en-US" sz="1600" b="1" dirty="0">
              <a:solidFill>
                <a:srgbClr val="FFFFFF"/>
              </a:solidFill>
              <a:ea typeface="微软雅黑" panose="020B0503020204020204" pitchFamily="34" charset="-122"/>
            </a:endParaRPr>
          </a:p>
        </p:txBody>
      </p:sp>
      <p:sp>
        <p:nvSpPr>
          <p:cNvPr id="6" name="矩形 7"/>
          <p:cNvSpPr>
            <a:spLocks noChangeArrowheads="1"/>
          </p:cNvSpPr>
          <p:nvPr/>
        </p:nvSpPr>
        <p:spPr bwMode="auto">
          <a:xfrm>
            <a:off x="6483985" y="612775"/>
            <a:ext cx="1286510"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7" name="矩形 7"/>
          <p:cNvSpPr>
            <a:spLocks noChangeArrowheads="1"/>
          </p:cNvSpPr>
          <p:nvPr/>
        </p:nvSpPr>
        <p:spPr bwMode="auto">
          <a:xfrm>
            <a:off x="6541135" y="2048510"/>
            <a:ext cx="2789555"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9" name="矩形 8"/>
          <p:cNvSpPr>
            <a:spLocks noChangeArrowheads="1"/>
          </p:cNvSpPr>
          <p:nvPr/>
        </p:nvSpPr>
        <p:spPr bwMode="auto">
          <a:xfrm>
            <a:off x="303530" y="1241425"/>
            <a:ext cx="1871980" cy="270510"/>
          </a:xfrm>
          <a:prstGeom prst="rect">
            <a:avLst/>
          </a:prstGeom>
          <a:solidFill>
            <a:srgbClr val="848200">
              <a:alpha val="71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0" name="矩形 7"/>
          <p:cNvSpPr>
            <a:spLocks noChangeArrowheads="1"/>
          </p:cNvSpPr>
          <p:nvPr/>
        </p:nvSpPr>
        <p:spPr bwMode="auto">
          <a:xfrm>
            <a:off x="2618740" y="1511935"/>
            <a:ext cx="3865245"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1" name="矩形 7"/>
          <p:cNvSpPr>
            <a:spLocks noChangeArrowheads="1"/>
          </p:cNvSpPr>
          <p:nvPr/>
        </p:nvSpPr>
        <p:spPr bwMode="auto">
          <a:xfrm>
            <a:off x="6626225" y="1511935"/>
            <a:ext cx="2310130"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2" name="矩形 7"/>
          <p:cNvSpPr>
            <a:spLocks noChangeArrowheads="1"/>
          </p:cNvSpPr>
          <p:nvPr/>
        </p:nvSpPr>
        <p:spPr bwMode="auto">
          <a:xfrm>
            <a:off x="10460990" y="1511935"/>
            <a:ext cx="1407160"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3" name="矩形 7"/>
          <p:cNvSpPr>
            <a:spLocks noChangeArrowheads="1"/>
          </p:cNvSpPr>
          <p:nvPr/>
        </p:nvSpPr>
        <p:spPr bwMode="auto">
          <a:xfrm>
            <a:off x="3422650" y="3982085"/>
            <a:ext cx="927735"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4" name="矩形 7"/>
          <p:cNvSpPr>
            <a:spLocks noChangeArrowheads="1"/>
          </p:cNvSpPr>
          <p:nvPr/>
        </p:nvSpPr>
        <p:spPr bwMode="auto">
          <a:xfrm>
            <a:off x="6068060" y="3982085"/>
            <a:ext cx="1168400"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6" name="矩形 7"/>
          <p:cNvSpPr>
            <a:spLocks noChangeArrowheads="1"/>
          </p:cNvSpPr>
          <p:nvPr/>
        </p:nvSpPr>
        <p:spPr bwMode="auto">
          <a:xfrm>
            <a:off x="5144135" y="4531995"/>
            <a:ext cx="4204335"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7" name="矩形 7"/>
          <p:cNvSpPr>
            <a:spLocks noChangeArrowheads="1"/>
          </p:cNvSpPr>
          <p:nvPr/>
        </p:nvSpPr>
        <p:spPr bwMode="auto">
          <a:xfrm>
            <a:off x="2301240" y="927100"/>
            <a:ext cx="8786495" cy="270510"/>
          </a:xfrm>
          <a:prstGeom prst="rect">
            <a:avLst/>
          </a:prstGeom>
          <a:solidFill>
            <a:srgbClr val="8482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18" name="文本框 17"/>
          <p:cNvSpPr txBox="1"/>
          <p:nvPr/>
        </p:nvSpPr>
        <p:spPr>
          <a:xfrm>
            <a:off x="4619625" y="6067425"/>
            <a:ext cx="3940810" cy="368300"/>
          </a:xfrm>
          <a:prstGeom prst="rect">
            <a:avLst/>
          </a:prstGeom>
          <a:noFill/>
        </p:spPr>
        <p:txBody>
          <a:bodyPr wrap="none" rtlCol="0" anchor="t">
            <a:spAutoFit/>
          </a:bodyPr>
          <a:p>
            <a:pPr algn="l" fontAlgn="base">
              <a:buFont typeface="Arial" panose="020B0604020202020204" pitchFamily="34" charset="0"/>
            </a:pPr>
            <a:r>
              <a:rPr lang="en-US" altLang="zh-CN" b="1">
                <a:solidFill>
                  <a:schemeClr val="dk1"/>
                </a:solidFill>
                <a:sym typeface="+mn-ea"/>
              </a:rPr>
              <a:t>love  the children and be proud of them</a:t>
            </a:r>
            <a:endParaRPr lang="zh-CN" altLang="en-US"/>
          </a:p>
        </p:txBody>
      </p:sp>
      <p:sp>
        <p:nvSpPr>
          <p:cNvPr id="19" name="文本框 18"/>
          <p:cNvSpPr txBox="1"/>
          <p:nvPr/>
        </p:nvSpPr>
        <p:spPr>
          <a:xfrm>
            <a:off x="4739005" y="5234305"/>
            <a:ext cx="1447800" cy="368300"/>
          </a:xfrm>
          <a:prstGeom prst="rect">
            <a:avLst/>
          </a:prstGeom>
          <a:noFill/>
        </p:spPr>
        <p:txBody>
          <a:bodyPr wrap="none" rtlCol="0" anchor="t">
            <a:spAutoFit/>
          </a:bodyPr>
          <a:p>
            <a:r>
              <a:rPr b="1">
                <a:solidFill>
                  <a:schemeClr val="dk1"/>
                </a:solidFill>
                <a:sym typeface="+mn-ea"/>
              </a:rPr>
              <a:t>smart, funny</a:t>
            </a:r>
            <a:r>
              <a:rPr lang="en-US" b="1">
                <a:solidFill>
                  <a:schemeClr val="dk1"/>
                </a:solidFill>
                <a:sym typeface="+mn-ea"/>
              </a:rPr>
              <a:t>,</a:t>
            </a:r>
            <a:endParaRPr lang="zh-CN" altLang="en-US"/>
          </a:p>
        </p:txBody>
      </p:sp>
      <p:sp>
        <p:nvSpPr>
          <p:cNvPr id="20" name="文本框 19"/>
          <p:cNvSpPr txBox="1"/>
          <p:nvPr/>
        </p:nvSpPr>
        <p:spPr>
          <a:xfrm>
            <a:off x="6314440" y="5232400"/>
            <a:ext cx="964565" cy="368300"/>
          </a:xfrm>
          <a:prstGeom prst="rect">
            <a:avLst/>
          </a:prstGeom>
          <a:noFill/>
        </p:spPr>
        <p:txBody>
          <a:bodyPr wrap="none" rtlCol="0" anchor="t">
            <a:spAutoFit/>
          </a:bodyPr>
          <a:p>
            <a:r>
              <a:rPr lang="en-US" b="1">
                <a:solidFill>
                  <a:schemeClr val="dk1"/>
                </a:solidFill>
                <a:sym typeface="+mn-ea"/>
              </a:rPr>
              <a:t>childish,</a:t>
            </a:r>
            <a:endParaRPr lang="zh-CN" altLang="en-US"/>
          </a:p>
        </p:txBody>
      </p:sp>
      <p:sp>
        <p:nvSpPr>
          <p:cNvPr id="21" name="文本框 20"/>
          <p:cNvSpPr txBox="1"/>
          <p:nvPr/>
        </p:nvSpPr>
        <p:spPr>
          <a:xfrm>
            <a:off x="7352030" y="5232400"/>
            <a:ext cx="1134110" cy="368300"/>
          </a:xfrm>
          <a:prstGeom prst="rect">
            <a:avLst/>
          </a:prstGeom>
          <a:noFill/>
        </p:spPr>
        <p:txBody>
          <a:bodyPr wrap="none" rtlCol="0" anchor="t">
            <a:spAutoFit/>
          </a:bodyPr>
          <a:p>
            <a:r>
              <a:rPr lang="en-US" b="1">
                <a:solidFill>
                  <a:schemeClr val="dk1"/>
                </a:solidFill>
                <a:sym typeface="+mn-ea"/>
              </a:rPr>
              <a:t> imitative,</a:t>
            </a:r>
            <a:endParaRPr lang="zh-CN" altLang="en-US"/>
          </a:p>
        </p:txBody>
      </p:sp>
      <p:sp>
        <p:nvSpPr>
          <p:cNvPr id="22" name="文本框 21"/>
          <p:cNvSpPr txBox="1"/>
          <p:nvPr/>
        </p:nvSpPr>
        <p:spPr>
          <a:xfrm>
            <a:off x="4739005" y="5600700"/>
            <a:ext cx="2540000" cy="368300"/>
          </a:xfrm>
          <a:prstGeom prst="rect">
            <a:avLst/>
          </a:prstGeom>
          <a:noFill/>
        </p:spPr>
        <p:txBody>
          <a:bodyPr wrap="square" rtlCol="0" anchor="t">
            <a:spAutoFit/>
          </a:bodyPr>
          <a:p>
            <a:r>
              <a:rPr lang="zh-CN" altLang="en-US" b="1"/>
              <a:t>love their Mother</a:t>
            </a:r>
            <a:endParaRPr lang="zh-CN" altLang="en-US" b="1"/>
          </a:p>
        </p:txBody>
      </p:sp>
      <p:sp>
        <p:nvSpPr>
          <p:cNvPr id="23" name="文本框 22"/>
          <p:cNvSpPr txBox="1"/>
          <p:nvPr/>
        </p:nvSpPr>
        <p:spPr>
          <a:xfrm>
            <a:off x="8559165" y="5232400"/>
            <a:ext cx="1116965" cy="368300"/>
          </a:xfrm>
          <a:prstGeom prst="rect">
            <a:avLst/>
          </a:prstGeom>
          <a:noFill/>
        </p:spPr>
        <p:txBody>
          <a:bodyPr wrap="none" rtlCol="0" anchor="t">
            <a:spAutoFit/>
          </a:bodyPr>
          <a:p>
            <a:r>
              <a:rPr lang="en-US" b="1">
                <a:solidFill>
                  <a:schemeClr val="dk1"/>
                </a:solidFill>
                <a:sym typeface="+mn-ea"/>
              </a:rPr>
              <a:t> stay calm</a:t>
            </a:r>
            <a:endParaRPr lang="zh-CN" altLang="en-US"/>
          </a:p>
        </p:txBody>
      </p:sp>
      <p:sp>
        <p:nvSpPr>
          <p:cNvPr id="24" name="文本框 23"/>
          <p:cNvSpPr txBox="1"/>
          <p:nvPr/>
        </p:nvSpPr>
        <p:spPr>
          <a:xfrm>
            <a:off x="270510" y="90805"/>
            <a:ext cx="5253990" cy="521970"/>
          </a:xfrm>
          <a:prstGeom prst="rect">
            <a:avLst/>
          </a:prstGeom>
          <a:noFill/>
        </p:spPr>
        <p:txBody>
          <a:bodyPr wrap="none" rtlCol="0" anchor="t">
            <a:spAutoFit/>
          </a:bodyPr>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Read and analyze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the material</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p:tgtEl>
                                          <p:spTgt spid="22"/>
                                        </p:tgtEl>
                                        <p:attrNameLst>
                                          <p:attrName>ppt_y</p:attrName>
                                        </p:attrNameLst>
                                      </p:cBhvr>
                                      <p:tavLst>
                                        <p:tav tm="0">
                                          <p:val>
                                            <p:strVal val="#ppt_y+#ppt_h*1.125000"/>
                                          </p:val>
                                        </p:tav>
                                        <p:tav tm="100000">
                                          <p:val>
                                            <p:strVal val="#ppt_y"/>
                                          </p:val>
                                        </p:tav>
                                      </p:tavLst>
                                    </p:anim>
                                    <p:animEffect transition="in" filter="wipe(up)">
                                      <p:cBhvr>
                                        <p:cTn id="26" dur="500"/>
                                        <p:tgtEl>
                                          <p:spTgt spid="22"/>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ppt_y</p:attrName>
                                        </p:attrNameLst>
                                      </p:cBhvr>
                                      <p:tavLst>
                                        <p:tav tm="0">
                                          <p:val>
                                            <p:strVal val="#ppt_y+#ppt_h*1.125000"/>
                                          </p:val>
                                        </p:tav>
                                        <p:tav tm="100000">
                                          <p:val>
                                            <p:strVal val="#ppt_y"/>
                                          </p:val>
                                        </p:tav>
                                      </p:tavLst>
                                    </p:anim>
                                    <p:animEffect transition="in" filter="wipe(up)">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p:tgtEl>
                                          <p:spTgt spid="20"/>
                                        </p:tgtEl>
                                        <p:attrNameLst>
                                          <p:attrName>ppt_y</p:attrName>
                                        </p:attrNameLst>
                                      </p:cBhvr>
                                      <p:tavLst>
                                        <p:tav tm="0">
                                          <p:val>
                                            <p:strVal val="#ppt_y+#ppt_h*1.125000"/>
                                          </p:val>
                                        </p:tav>
                                        <p:tav tm="100000">
                                          <p:val>
                                            <p:strVal val="#ppt_y"/>
                                          </p:val>
                                        </p:tav>
                                      </p:tavLst>
                                    </p:anim>
                                    <p:animEffect transition="in" filter="wipe(up)">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ppt_y</p:attrName>
                                        </p:attrNameLst>
                                      </p:cBhvr>
                                      <p:tavLst>
                                        <p:tav tm="0">
                                          <p:val>
                                            <p:strVal val="#ppt_y+#ppt_h*1.125000"/>
                                          </p:val>
                                        </p:tav>
                                        <p:tav tm="100000">
                                          <p:val>
                                            <p:strVal val="#ppt_y"/>
                                          </p:val>
                                        </p:tav>
                                      </p:tavLst>
                                    </p:anim>
                                    <p:animEffect transition="in" filter="wipe(up)">
                                      <p:cBhvr>
                                        <p:cTn id="62" dur="500"/>
                                        <p:tgtEl>
                                          <p:spTgt spid="13"/>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p:tgtEl>
                                          <p:spTgt spid="14"/>
                                        </p:tgtEl>
                                        <p:attrNameLst>
                                          <p:attrName>ppt_y</p:attrName>
                                        </p:attrNameLst>
                                      </p:cBhvr>
                                      <p:tavLst>
                                        <p:tav tm="0">
                                          <p:val>
                                            <p:strVal val="#ppt_y+#ppt_h*1.125000"/>
                                          </p:val>
                                        </p:tav>
                                        <p:tav tm="100000">
                                          <p:val>
                                            <p:strVal val="#ppt_y"/>
                                          </p:val>
                                        </p:tav>
                                      </p:tavLst>
                                    </p:anim>
                                    <p:animEffect transition="in" filter="wipe(up)">
                                      <p:cBhvr>
                                        <p:cTn id="66" dur="500"/>
                                        <p:tgtEl>
                                          <p:spTgt spid="14"/>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p:tgtEl>
                                          <p:spTgt spid="16"/>
                                        </p:tgtEl>
                                        <p:attrNameLst>
                                          <p:attrName>ppt_y</p:attrName>
                                        </p:attrNameLst>
                                      </p:cBhvr>
                                      <p:tavLst>
                                        <p:tav tm="0">
                                          <p:val>
                                            <p:strVal val="#ppt_y+#ppt_h*1.125000"/>
                                          </p:val>
                                        </p:tav>
                                        <p:tav tm="100000">
                                          <p:val>
                                            <p:strVal val="#ppt_y"/>
                                          </p:val>
                                        </p:tav>
                                      </p:tavLst>
                                    </p:anim>
                                    <p:animEffect transition="in" filter="wipe(up)">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p:tgtEl>
                                          <p:spTgt spid="23"/>
                                        </p:tgtEl>
                                        <p:attrNameLst>
                                          <p:attrName>ppt_y</p:attrName>
                                        </p:attrNameLst>
                                      </p:cBhvr>
                                      <p:tavLst>
                                        <p:tav tm="0">
                                          <p:val>
                                            <p:strVal val="#ppt_y+#ppt_h*1.125000"/>
                                          </p:val>
                                        </p:tav>
                                        <p:tav tm="100000">
                                          <p:val>
                                            <p:strVal val="#ppt_y"/>
                                          </p:val>
                                        </p:tav>
                                      </p:tavLst>
                                    </p:anim>
                                    <p:animEffect transition="in" filter="wipe(up)">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inVertical)">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arn(inVertical)">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p:bldP spid="19" grpId="1"/>
      <p:bldP spid="22" grpId="0"/>
      <p:bldP spid="22" grpId="1"/>
      <p:bldP spid="6" grpId="0" animBg="1"/>
      <p:bldP spid="6" grpId="1" animBg="1"/>
      <p:bldP spid="7" grpId="0" animBg="1"/>
      <p:bldP spid="7" grpId="1" animBg="1"/>
      <p:bldP spid="10" grpId="0" animBg="1"/>
      <p:bldP spid="10" grpId="1" animBg="1"/>
      <p:bldP spid="11" grpId="0" animBg="1"/>
      <p:bldP spid="11" grpId="1" animBg="1"/>
      <p:bldP spid="12" grpId="0" animBg="1"/>
      <p:bldP spid="12" grpId="1" animBg="1"/>
      <p:bldP spid="21" grpId="0"/>
      <p:bldP spid="21" grpId="1"/>
      <p:bldP spid="20" grpId="0"/>
      <p:bldP spid="20" grpId="1"/>
      <p:bldP spid="13" grpId="0" animBg="1"/>
      <p:bldP spid="13" grpId="1" animBg="1"/>
      <p:bldP spid="14" grpId="0" animBg="1"/>
      <p:bldP spid="14" grpId="1" animBg="1"/>
      <p:bldP spid="16" grpId="0" animBg="1"/>
      <p:bldP spid="16" grpId="1" animBg="1"/>
      <p:bldP spid="23" grpId="0"/>
      <p:bldP spid="23" grpId="1"/>
      <p:bldP spid="9" grpId="0" animBg="1"/>
      <p:bldP spid="9" grpId="1" animBg="1"/>
      <p:bldP spid="18" grpId="0"/>
      <p:bldP spid="1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00" y="612775"/>
            <a:ext cx="11760200" cy="4523105"/>
          </a:xfrm>
          <a:prstGeom prst="rect">
            <a:avLst/>
          </a:prstGeom>
          <a:solidFill>
            <a:schemeClr val="bg1"/>
          </a:solidFill>
        </p:spPr>
        <p:txBody>
          <a:bodyPr wrap="square" rtlCol="0" anchor="t">
            <a:spAutoFit/>
          </a:bodyPr>
          <a:p>
            <a:pPr algn="ctr"/>
            <a:r>
              <a:rPr lang="zh-CN" altLang="en-US" b="1">
                <a:latin typeface="Times New Roman" panose="02020603050405020304" charset="0"/>
                <a:cs typeface="Times New Roman" panose="02020603050405020304" charset="0"/>
              </a:rPr>
              <a:t>A MOTHER'S DAY SURPRISE</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①</a:t>
            </a:r>
            <a:r>
              <a:rPr lang="zh-CN" altLang="en-US" b="1">
                <a:latin typeface="Times New Roman" panose="02020603050405020304" charset="0"/>
                <a:cs typeface="Times New Roman" panose="02020603050405020304" charset="0"/>
              </a:rPr>
              <a:t>The twins were filled with excitement as they thought of the surprise they were planning for Mother's Day. How pleased and proud Mother would be when they brought her breakfast in bed. They planned to make French toast and chicken porridge. They had watched their mother in the kitchen. There was nothing to it. Jenna and Jeff knew exactly what to do.</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②</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The big day came at last. The alarm rang at 6 am. The pair went down the stairs quietly to the kitchen. They decided to boil the porridge first. They put some rice into a pot of water and left it to boil while they made the French toast. Jeff broke two eggs into a plate and added in some milk. Jenna found the bread and put two slices into the egg mixture. Next,</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Jeff </a:t>
            </a:r>
            <a:r>
              <a:rPr lang="en-US" altLang="zh-CN" b="1">
                <a:latin typeface="Times New Roman" panose="02020603050405020304" charset="0"/>
                <a:cs typeface="Times New Roman" panose="02020603050405020304" charset="0"/>
              </a:rPr>
              <a:t>t</a:t>
            </a:r>
            <a:r>
              <a:rPr lang="zh-CN" altLang="en-US" b="1">
                <a:latin typeface="Times New Roman" panose="02020603050405020304" charset="0"/>
                <a:cs typeface="Times New Roman" panose="02020603050405020304" charset="0"/>
              </a:rPr>
              <a:t>urned on the second stove burner to heat up the frying pan. Everything was going smoothly until Jeff started frying the bread. The pan was too hot and the bread turned black within seconds. Jenna threw the burnt piece into the sink and put in the other slice of bread. This time, she turned down the fire so it cooked nicely.</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solidFill>
                  <a:schemeClr val="bg1">
                    <a:lumMod val="65000"/>
                  </a:schemeClr>
                </a:solidFill>
                <a:latin typeface="Times New Roman" panose="02020603050405020304" charset="0"/>
                <a:cs typeface="Times New Roman" panose="02020603050405020304" charset="0"/>
              </a:rPr>
              <a:t>③</a:t>
            </a:r>
            <a:r>
              <a:rPr lang="zh-CN" altLang="en-US" b="1">
                <a:latin typeface="Times New Roman" panose="02020603050405020304" charset="0"/>
                <a:cs typeface="Times New Roman" panose="02020603050405020304" charset="0"/>
              </a:rPr>
              <a:t>Then Jeff noticed steam shooting out of the pot and the lid starting to shake. The next minute, the porridge boiled over and put out the fire. Jenna panicked. Thankfully, Jeff stayed calm and turned off the gas quickly. But the stove was a mess now. Jenna told Jeff to clean it up so they could continue to cook the rest of the porridge. But Jeff's hand touched the hot burner and he gave a cry of pain. Jenna made him put his hand in cold water. Then she caught the smell of burning. Oh dear! The piece of bread in the pan had turned black as well.</a:t>
            </a:r>
            <a:endParaRPr lang="zh-CN" altLang="en-US" b="1" i="1">
              <a:latin typeface="Times New Roman" panose="02020603050405020304" charset="0"/>
              <a:cs typeface="Times New Roman" panose="02020603050405020304" charset="0"/>
            </a:endParaRPr>
          </a:p>
        </p:txBody>
      </p:sp>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graphicFrame>
        <p:nvGraphicFramePr>
          <p:cNvPr id="3" name="表格 2"/>
          <p:cNvGraphicFramePr/>
          <p:nvPr>
            <p:custDataLst>
              <p:tags r:id="rId1"/>
            </p:custDataLst>
          </p:nvPr>
        </p:nvGraphicFramePr>
        <p:xfrm>
          <a:off x="313055" y="5081905"/>
          <a:ext cx="11678285" cy="1419225"/>
        </p:xfrm>
        <a:graphic>
          <a:graphicData uri="http://schemas.openxmlformats.org/drawingml/2006/table">
            <a:tbl>
              <a:tblPr firstRow="1" bandRow="1">
                <a:tableStyleId>{5C22544A-7EE6-4342-B048-85BDC9FD1C3A}</a:tableStyleId>
              </a:tblPr>
              <a:tblGrid>
                <a:gridCol w="2858770"/>
                <a:gridCol w="4246880"/>
                <a:gridCol w="4572635"/>
              </a:tblGrid>
              <a:tr h="451485">
                <a:tc rowSpan="3">
                  <a:txBody>
                    <a:bodyPr/>
                    <a:p>
                      <a:pPr>
                        <a:buNone/>
                      </a:pPr>
                      <a:endParaRPr lang="zh-CN" altLang="en-US"/>
                    </a:p>
                  </a:txBody>
                  <a:tcPr>
                    <a:solidFill>
                      <a:schemeClr val="accent6">
                        <a:lumMod val="20000"/>
                        <a:lumOff val="80000"/>
                      </a:schemeClr>
                    </a:solidFill>
                  </a:tcPr>
                </a:tc>
                <a:tc>
                  <a:txBody>
                    <a:bodyPr/>
                    <a:p>
                      <a:pPr algn="ctr">
                        <a:buNone/>
                      </a:pPr>
                      <a:r>
                        <a:rPr lang="en-US" altLang="zh-CN">
                          <a:solidFill>
                            <a:schemeClr val="tx1"/>
                          </a:solidFill>
                        </a:rPr>
                        <a:t>理顺叙事元素，读懂伏笔语言</a:t>
                      </a:r>
                      <a:endParaRPr lang="en-US" altLang="zh-CN">
                        <a:solidFill>
                          <a:schemeClr val="tx1"/>
                        </a:solidFill>
                      </a:endParaRPr>
                    </a:p>
                  </a:txBody>
                  <a:tcPr>
                    <a:solidFill>
                      <a:schemeClr val="accent6">
                        <a:lumMod val="20000"/>
                        <a:lumOff val="80000"/>
                      </a:schemeClr>
                    </a:solidFill>
                  </a:tcPr>
                </a:tc>
                <a:tc>
                  <a:txBody>
                    <a:bodyPr/>
                    <a:p>
                      <a:pPr algn="ctr">
                        <a:buNone/>
                      </a:pPr>
                      <a:r>
                        <a:rPr lang="zh-CN" altLang="en-US">
                          <a:solidFill>
                            <a:schemeClr val="tx1"/>
                          </a:solidFill>
                        </a:rPr>
                        <a:t>顺理协同成章，呼应对应情节</a:t>
                      </a:r>
                      <a:endParaRPr lang="zh-CN" altLang="en-US">
                        <a:solidFill>
                          <a:schemeClr val="tx1"/>
                        </a:solidFill>
                      </a:endParaRPr>
                    </a:p>
                  </a:txBody>
                  <a:tcPr>
                    <a:solidFill>
                      <a:schemeClr val="accent6">
                        <a:lumMod val="20000"/>
                        <a:lumOff val="80000"/>
                      </a:schemeClr>
                    </a:solidFill>
                  </a:tcPr>
                </a:tc>
              </a:tr>
              <a:tr h="537210">
                <a:tc vMerge="1">
                  <a:tcPr>
                    <a:solidFill>
                      <a:schemeClr val="accent6">
                        <a:lumMod val="20000"/>
                        <a:lumOff val="80000"/>
                      </a:schemeClr>
                    </a:solidFill>
                  </a:tcPr>
                </a:tc>
                <a:tc>
                  <a:txBody>
                    <a:bodyPr/>
                    <a:p>
                      <a:pPr>
                        <a:buNone/>
                      </a:pPr>
                      <a:r>
                        <a:rPr lang="en-US" altLang="zh-CN" b="1"/>
                        <a:t>A Mother's Day Surprise (Title of the text)</a:t>
                      </a:r>
                      <a:endParaRPr lang="en-US" altLang="zh-CN" b="1"/>
                    </a:p>
                  </a:txBody>
                  <a:tcPr>
                    <a:solidFill>
                      <a:schemeClr val="accent6">
                        <a:lumMod val="20000"/>
                        <a:lumOff val="80000"/>
                      </a:schemeClr>
                    </a:solidFill>
                  </a:tcPr>
                </a:tc>
                <a:tc>
                  <a:txBody>
                    <a:bodyPr/>
                    <a:p>
                      <a:pPr>
                        <a:buNone/>
                      </a:pPr>
                      <a:r>
                        <a:rPr lang="en-US" altLang="zh-CN" b="1"/>
                        <a:t> </a:t>
                      </a:r>
                      <a:endParaRPr lang="en-US" altLang="zh-CN" b="1">
                        <a:solidFill>
                          <a:srgbClr val="002060"/>
                        </a:solidFill>
                      </a:endParaRPr>
                    </a:p>
                  </a:txBody>
                  <a:tcPr>
                    <a:solidFill>
                      <a:schemeClr val="accent6">
                        <a:lumMod val="20000"/>
                        <a:lumOff val="80000"/>
                      </a:schemeClr>
                    </a:solidFill>
                  </a:tcPr>
                </a:tc>
              </a:tr>
              <a:tr h="430530">
                <a:tc vMerge="1">
                  <a:tcPr>
                    <a:solidFill>
                      <a:schemeClr val="accent6">
                        <a:lumMod val="20000"/>
                        <a:lumOff val="80000"/>
                      </a:schemeClr>
                    </a:solidFill>
                  </a:tcPr>
                </a:tc>
                <a:tc>
                  <a:txBody>
                    <a:bodyPr/>
                    <a:p>
                      <a:pPr>
                        <a:buNone/>
                      </a:pPr>
                      <a:r>
                        <a:rPr lang="zh-CN" altLang="en-US" b="1"/>
                        <a:t>How pleased and proud Mother would be</a:t>
                      </a:r>
                      <a:endParaRPr lang="zh-CN" altLang="en-US" b="1"/>
                    </a:p>
                  </a:txBody>
                  <a:tcPr>
                    <a:solidFill>
                      <a:schemeClr val="accent6">
                        <a:lumMod val="20000"/>
                        <a:lumOff val="80000"/>
                      </a:schemeClr>
                    </a:solidFill>
                  </a:tcPr>
                </a:tc>
                <a:tc>
                  <a:txBody>
                    <a:bodyPr/>
                    <a:p>
                      <a:pPr>
                        <a:buNone/>
                      </a:pPr>
                      <a:r>
                        <a:rPr lang="en-US" altLang="zh-CN" b="1">
                          <a:solidFill>
                            <a:srgbClr val="002060"/>
                          </a:solidFill>
                        </a:rPr>
                        <a:t> </a:t>
                      </a:r>
                      <a:endParaRPr lang="en-US" altLang="zh-CN" b="1">
                        <a:solidFill>
                          <a:srgbClr val="002060"/>
                        </a:solidFill>
                      </a:endParaRPr>
                    </a:p>
                  </a:txBody>
                  <a:tcPr>
                    <a:solidFill>
                      <a:schemeClr val="accent6">
                        <a:lumMod val="20000"/>
                        <a:lumOff val="80000"/>
                      </a:schemeClr>
                    </a:solidFill>
                  </a:tcPr>
                </a:tc>
              </a:tr>
            </a:tbl>
          </a:graphicData>
        </a:graphic>
      </p:graphicFrame>
      <p:sp>
        <p:nvSpPr>
          <p:cNvPr id="19" name="矩形 7"/>
          <p:cNvSpPr>
            <a:spLocks noChangeArrowheads="1"/>
          </p:cNvSpPr>
          <p:nvPr/>
        </p:nvSpPr>
        <p:spPr bwMode="auto">
          <a:xfrm>
            <a:off x="623570" y="5346065"/>
            <a:ext cx="2438400" cy="890905"/>
          </a:xfrm>
          <a:prstGeom prst="rect">
            <a:avLst/>
          </a:prstGeom>
          <a:solidFill>
            <a:srgbClr val="FF5100"/>
          </a:solidFill>
          <a:ln>
            <a:noFill/>
          </a:ln>
        </p:spPr>
        <p:txBody>
          <a:bodyPr wrap="square">
            <a:spAutoFit/>
          </a:bodyPr>
          <a:p>
            <a:pPr algn="ctr" defTabSz="609600">
              <a:lnSpc>
                <a:spcPct val="130000"/>
              </a:lnSpc>
            </a:pPr>
            <a:r>
              <a:rPr lang="zh-CN" altLang="en-US" sz="2400" b="1" dirty="0">
                <a:solidFill>
                  <a:srgbClr val="FFFFFF"/>
                </a:solidFill>
                <a:ea typeface="微软雅黑" panose="020B0503020204020204" pitchFamily="34" charset="-122"/>
              </a:rPr>
              <a:t>铺垫</a:t>
            </a:r>
            <a:r>
              <a:rPr lang="en-US" altLang="zh-CN" sz="2400" b="1" dirty="0">
                <a:solidFill>
                  <a:srgbClr val="FFFFFF"/>
                </a:solidFill>
                <a:ea typeface="微软雅黑" panose="020B0503020204020204" pitchFamily="34" charset="-122"/>
              </a:rPr>
              <a:t>/</a:t>
            </a:r>
            <a:r>
              <a:rPr lang="zh-CN" altLang="en-US" sz="2400" b="1" dirty="0">
                <a:solidFill>
                  <a:srgbClr val="FFFFFF"/>
                </a:solidFill>
                <a:ea typeface="微软雅黑" panose="020B0503020204020204" pitchFamily="34" charset="-122"/>
              </a:rPr>
              <a:t>伏笔</a:t>
            </a:r>
            <a:r>
              <a:rPr lang="en-US" altLang="zh-CN" sz="2400" b="1" dirty="0">
                <a:solidFill>
                  <a:srgbClr val="FFFFFF"/>
                </a:solidFill>
                <a:ea typeface="微软雅黑" panose="020B0503020204020204" pitchFamily="34" charset="-122"/>
              </a:rPr>
              <a:t>/</a:t>
            </a:r>
            <a:r>
              <a:rPr lang="zh-CN" altLang="en-US" sz="2400" b="1" dirty="0">
                <a:solidFill>
                  <a:srgbClr val="FFFFFF"/>
                </a:solidFill>
                <a:ea typeface="微软雅黑" panose="020B0503020204020204" pitchFamily="34" charset="-122"/>
              </a:rPr>
              <a:t>暗示</a:t>
            </a:r>
            <a:endParaRPr lang="zh-CN" altLang="en-US" sz="2400" b="1" dirty="0">
              <a:solidFill>
                <a:srgbClr val="FFFFFF"/>
              </a:solidFill>
              <a:ea typeface="微软雅黑" panose="020B0503020204020204" pitchFamily="34" charset="-122"/>
            </a:endParaRPr>
          </a:p>
          <a:p>
            <a:pPr algn="ctr" defTabSz="609600">
              <a:lnSpc>
                <a:spcPct val="130000"/>
              </a:lnSpc>
            </a:pPr>
            <a:r>
              <a:rPr lang="zh-CN" altLang="en-US" sz="1600" b="1" dirty="0">
                <a:solidFill>
                  <a:srgbClr val="FFFFFF"/>
                </a:solidFill>
                <a:ea typeface="微软雅黑" panose="020B0503020204020204" pitchFamily="34" charset="-122"/>
              </a:rPr>
              <a:t>foreshadowing</a:t>
            </a:r>
            <a:endParaRPr lang="zh-CN" altLang="en-US" sz="1600" b="1" dirty="0">
              <a:solidFill>
                <a:srgbClr val="FFFFFF"/>
              </a:solidFill>
              <a:ea typeface="微软雅黑" panose="020B0503020204020204" pitchFamily="34" charset="-122"/>
            </a:endParaRPr>
          </a:p>
        </p:txBody>
      </p:sp>
      <p:sp>
        <p:nvSpPr>
          <p:cNvPr id="6" name="矩形 7"/>
          <p:cNvSpPr>
            <a:spLocks noChangeArrowheads="1"/>
          </p:cNvSpPr>
          <p:nvPr/>
        </p:nvSpPr>
        <p:spPr bwMode="auto">
          <a:xfrm>
            <a:off x="4483100" y="668020"/>
            <a:ext cx="3263265" cy="270510"/>
          </a:xfrm>
          <a:prstGeom prst="rect">
            <a:avLst/>
          </a:prstGeom>
          <a:solidFill>
            <a:srgbClr val="FF51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7" name="矩形 7"/>
          <p:cNvSpPr>
            <a:spLocks noChangeArrowheads="1"/>
          </p:cNvSpPr>
          <p:nvPr/>
        </p:nvSpPr>
        <p:spPr bwMode="auto">
          <a:xfrm>
            <a:off x="215900" y="1224915"/>
            <a:ext cx="2001520" cy="270510"/>
          </a:xfrm>
          <a:prstGeom prst="rect">
            <a:avLst/>
          </a:prstGeom>
          <a:solidFill>
            <a:srgbClr val="FF5100">
              <a:alpha val="32000"/>
            </a:srgbClr>
          </a:solidFill>
          <a:ln>
            <a:noFill/>
          </a:ln>
        </p:spPr>
        <p:txBody>
          <a:bodyPr wrap="square">
            <a:spAutoFit/>
          </a:bodyPr>
          <a:p>
            <a:pPr algn="ctr" defTabSz="609600">
              <a:lnSpc>
                <a:spcPct val="130000"/>
              </a:lnSpc>
            </a:pPr>
            <a:endParaRPr lang="zh-CN" altLang="en-US" sz="900" b="1" dirty="0">
              <a:solidFill>
                <a:srgbClr val="FFFFFF"/>
              </a:solidFill>
              <a:ea typeface="微软雅黑" panose="020B0503020204020204" pitchFamily="34" charset="-122"/>
            </a:endParaRPr>
          </a:p>
        </p:txBody>
      </p:sp>
      <p:sp>
        <p:nvSpPr>
          <p:cNvPr id="9" name="文本框 8"/>
          <p:cNvSpPr txBox="1"/>
          <p:nvPr/>
        </p:nvSpPr>
        <p:spPr>
          <a:xfrm>
            <a:off x="270510" y="90805"/>
            <a:ext cx="5253990" cy="521970"/>
          </a:xfrm>
          <a:prstGeom prst="rect">
            <a:avLst/>
          </a:prstGeom>
          <a:noFill/>
        </p:spPr>
        <p:txBody>
          <a:bodyPr wrap="none" rtlCol="0" anchor="t">
            <a:spAutoFit/>
          </a:bodyPr>
          <a:lstStyle/>
          <a:p>
            <a:pPr algn="l"/>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Read and analyze </a:t>
            </a:r>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       </a:t>
            </a:r>
            <a:r>
              <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the material</a:t>
            </a:r>
            <a:endParaRPr lang="zh-CN" altLang="en-US" sz="2800" b="1" baseline="30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sp>
        <p:nvSpPr>
          <p:cNvPr id="5" name="文本框 4"/>
          <p:cNvSpPr txBox="1"/>
          <p:nvPr/>
        </p:nvSpPr>
        <p:spPr>
          <a:xfrm>
            <a:off x="7588885" y="5607685"/>
            <a:ext cx="4162425" cy="368300"/>
          </a:xfrm>
          <a:prstGeom prst="rect">
            <a:avLst/>
          </a:prstGeom>
          <a:noFill/>
        </p:spPr>
        <p:txBody>
          <a:bodyPr wrap="none" rtlCol="0" anchor="t">
            <a:spAutoFit/>
          </a:bodyPr>
          <a:p>
            <a:pPr algn="l" fontAlgn="base">
              <a:buFont typeface="Arial" panose="020B0604020202020204" pitchFamily="34" charset="0"/>
            </a:pPr>
            <a:r>
              <a:rPr lang="en-US" altLang="zh-CN" b="1">
                <a:solidFill>
                  <a:srgbClr val="002060"/>
                </a:solidFill>
                <a:sym typeface="+mn-ea"/>
              </a:rPr>
              <a:t>Would the twins give Mom a big surprise?</a:t>
            </a:r>
            <a:endParaRPr lang="zh-CN" altLang="en-US"/>
          </a:p>
        </p:txBody>
      </p:sp>
      <p:sp>
        <p:nvSpPr>
          <p:cNvPr id="8" name="文本框 7"/>
          <p:cNvSpPr txBox="1"/>
          <p:nvPr/>
        </p:nvSpPr>
        <p:spPr>
          <a:xfrm>
            <a:off x="7588885" y="6132830"/>
            <a:ext cx="3317240" cy="368300"/>
          </a:xfrm>
          <a:prstGeom prst="rect">
            <a:avLst/>
          </a:prstGeom>
          <a:noFill/>
        </p:spPr>
        <p:txBody>
          <a:bodyPr wrap="none" rtlCol="0" anchor="t">
            <a:spAutoFit/>
          </a:bodyPr>
          <a:p>
            <a:pPr algn="l" fontAlgn="base">
              <a:buFont typeface="Arial" panose="020B0604020202020204" pitchFamily="34" charset="0"/>
            </a:pPr>
            <a:r>
              <a:rPr lang="en-US" altLang="zh-CN" b="1">
                <a:solidFill>
                  <a:srgbClr val="002060"/>
                </a:solidFill>
                <a:sym typeface="+mn-ea"/>
              </a:rPr>
              <a:t>How  did Mother feel in the end?</a:t>
            </a: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5" grpId="0"/>
      <p:bldP spid="5"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551295"/>
            <a:ext cx="6356350" cy="306705"/>
          </a:xfrm>
          <a:prstGeom prst="rect">
            <a:avLst/>
          </a:prstGeom>
          <a:noFill/>
        </p:spPr>
        <p:txBody>
          <a:bodyPr wrap="square" rtlCol="0" anchor="t">
            <a:spAutoFit/>
          </a:bodyPr>
          <a:lstStyle/>
          <a:p>
            <a:r>
              <a:rPr lang="zh-CN" altLang="en-US" sz="1400">
                <a:solidFill>
                  <a:schemeClr val="bg1"/>
                </a:solidFill>
              </a:rPr>
              <a:t>2021年6月普通高等学校招生全国统一考试（新高考Ⅰ卷）</a:t>
            </a:r>
            <a:endParaRPr lang="zh-CN" altLang="en-US" sz="1400">
              <a:solidFill>
                <a:schemeClr val="bg1"/>
              </a:solidFill>
            </a:endParaRPr>
          </a:p>
        </p:txBody>
      </p:sp>
      <p:sp>
        <p:nvSpPr>
          <p:cNvPr id="5" name="文本框 4"/>
          <p:cNvSpPr txBox="1"/>
          <p:nvPr/>
        </p:nvSpPr>
        <p:spPr>
          <a:xfrm>
            <a:off x="498475" y="107315"/>
            <a:ext cx="2809875" cy="521970"/>
          </a:xfrm>
          <a:prstGeom prst="rect">
            <a:avLst/>
          </a:prstGeom>
          <a:noFill/>
        </p:spPr>
        <p:txBody>
          <a:bodyPr wrap="none" rtlCol="0" anchor="t">
            <a:spAutoFit/>
          </a:bodyPr>
          <a:lstStyle/>
          <a:p>
            <a:pPr algn="l"/>
            <a:r>
              <a:rPr lang="en-US" altLang="zh-CN"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F</a:t>
            </a:r>
            <a:r>
              <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rPr>
              <a:t>oreshadowing</a:t>
            </a:r>
            <a:endParaRPr lang="zh-CN" altLang="en-US" sz="2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charset="0"/>
            </a:endParaRPr>
          </a:p>
        </p:txBody>
      </p:sp>
      <p:pic>
        <p:nvPicPr>
          <p:cNvPr id="3" name="图片 2"/>
          <p:cNvPicPr>
            <a:picLocks noChangeAspect="1"/>
          </p:cNvPicPr>
          <p:nvPr/>
        </p:nvPicPr>
        <p:blipFill>
          <a:blip r:embed="rId1"/>
          <a:srcRect t="24704" b="21197"/>
          <a:stretch>
            <a:fillRect/>
          </a:stretch>
        </p:blipFill>
        <p:spPr>
          <a:xfrm>
            <a:off x="8444230" y="3946525"/>
            <a:ext cx="3517900" cy="2497455"/>
          </a:xfrm>
          <a:prstGeom prst="rect">
            <a:avLst/>
          </a:prstGeom>
        </p:spPr>
      </p:pic>
      <p:grpSp>
        <p:nvGrpSpPr>
          <p:cNvPr id="8" name="组 6"/>
          <p:cNvGrpSpPr/>
          <p:nvPr/>
        </p:nvGrpSpPr>
        <p:grpSpPr>
          <a:xfrm>
            <a:off x="135890" y="751840"/>
            <a:ext cx="11785600" cy="3533775"/>
            <a:chOff x="2580968" y="1356852"/>
            <a:chExt cx="9793069" cy="4660490"/>
          </a:xfrm>
        </p:grpSpPr>
        <p:sp>
          <p:nvSpPr>
            <p:cNvPr id="9" name="矩形 8"/>
            <p:cNvSpPr/>
            <p:nvPr/>
          </p:nvSpPr>
          <p:spPr>
            <a:xfrm>
              <a:off x="2580968" y="1356852"/>
              <a:ext cx="9793069" cy="4660490"/>
            </a:xfrm>
            <a:prstGeom prst="rect">
              <a:avLst/>
            </a:prstGeom>
            <a:solidFill>
              <a:schemeClr val="accent1">
                <a:lumMod val="50000"/>
              </a:scheme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sp>
          <p:nvSpPr>
            <p:cNvPr id="10" name="矩形 9"/>
            <p:cNvSpPr/>
            <p:nvPr/>
          </p:nvSpPr>
          <p:spPr>
            <a:xfrm>
              <a:off x="2580968" y="1489587"/>
              <a:ext cx="9611032" cy="58994"/>
            </a:xfrm>
            <a:prstGeom prst="rect">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sp>
          <p:nvSpPr>
            <p:cNvPr id="11" name="矩形 10"/>
            <p:cNvSpPr/>
            <p:nvPr/>
          </p:nvSpPr>
          <p:spPr>
            <a:xfrm>
              <a:off x="2580968" y="5825613"/>
              <a:ext cx="9611032" cy="58994"/>
            </a:xfrm>
            <a:prstGeom prst="rect">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grpSp>
      <p:grpSp>
        <p:nvGrpSpPr>
          <p:cNvPr id="12" name="组 10"/>
          <p:cNvGrpSpPr/>
          <p:nvPr/>
        </p:nvGrpSpPr>
        <p:grpSpPr>
          <a:xfrm>
            <a:off x="-170815" y="942975"/>
            <a:ext cx="1426845" cy="976630"/>
            <a:chOff x="1261616" y="1986345"/>
            <a:chExt cx="2638704" cy="2638702"/>
          </a:xfrm>
        </p:grpSpPr>
        <p:sp>
          <p:nvSpPr>
            <p:cNvPr id="13" name="椭圆 12"/>
            <p:cNvSpPr/>
            <p:nvPr/>
          </p:nvSpPr>
          <p:spPr>
            <a:xfrm>
              <a:off x="1261616" y="1986345"/>
              <a:ext cx="2638704" cy="2638702"/>
            </a:xfrm>
            <a:prstGeom prst="ellipse">
              <a:avLst/>
            </a:prstGeom>
            <a:solidFill>
              <a:srgbClr val="FFFFFF"/>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sz="4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同心圆 16"/>
            <p:cNvSpPr/>
            <p:nvPr/>
          </p:nvSpPr>
          <p:spPr>
            <a:xfrm>
              <a:off x="1261618" y="1986347"/>
              <a:ext cx="2638700" cy="2638700"/>
            </a:xfrm>
            <a:prstGeom prst="donut">
              <a:avLst>
                <a:gd name="adj" fmla="val 3267"/>
              </a:avLst>
            </a:prstGeom>
            <a:solidFill>
              <a:srgbClr val="0092E8">
                <a:lumMod val="50000"/>
              </a:srgb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sz="1600">
                <a:solidFill>
                  <a:srgbClr val="000000"/>
                </a:solidFill>
              </a:endParaRPr>
            </a:p>
          </p:txBody>
        </p:sp>
        <p:sp>
          <p:nvSpPr>
            <p:cNvPr id="18" name="椭圆 17"/>
            <p:cNvSpPr/>
            <p:nvPr/>
          </p:nvSpPr>
          <p:spPr>
            <a:xfrm>
              <a:off x="1405309" y="2130038"/>
              <a:ext cx="2351318" cy="2351316"/>
            </a:xfrm>
            <a:prstGeom prst="ellipse">
              <a:avLst/>
            </a:prstGeom>
            <a:solidFill>
              <a:srgbClr val="0092E8">
                <a:lumMod val="50000"/>
              </a:srgb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r>
                <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技巧点拨</a:t>
              </a:r>
              <a:endParaRPr kumimoji="1"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文本框 5"/>
          <p:cNvSpPr txBox="1"/>
          <p:nvPr/>
        </p:nvSpPr>
        <p:spPr>
          <a:xfrm>
            <a:off x="135890" y="4314190"/>
            <a:ext cx="8157210" cy="2306955"/>
          </a:xfrm>
          <a:prstGeom prst="rect">
            <a:avLst/>
          </a:prstGeom>
          <a:noFill/>
        </p:spPr>
        <p:txBody>
          <a:bodyPr wrap="square" rtlCol="0" anchor="t">
            <a:spAutoFit/>
          </a:bodyPr>
          <a:p>
            <a:r>
              <a:rPr lang="en-US" altLang="zh-CN">
                <a:sym typeface="+mn-ea"/>
              </a:rPr>
              <a:t>     </a:t>
            </a:r>
            <a:r>
              <a:rPr lang="zh-CN" altLang="en-US">
                <a:sym typeface="+mn-ea"/>
              </a:rPr>
              <a:t>伏笔(暗示</a:t>
            </a:r>
            <a:r>
              <a:rPr lang="en-US" altLang="zh-CN">
                <a:sym typeface="+mn-ea"/>
              </a:rPr>
              <a:t>/</a:t>
            </a:r>
            <a:r>
              <a:rPr lang="zh-CN" altLang="en-US">
                <a:sym typeface="+mn-ea"/>
              </a:rPr>
              <a:t>铺垫)是一个作者的暗示或线索表明事件发生后的故事。并非所有的铺垫都是显而易见的。通常情况下，未来事件只是通过对话、描述或人物的态度和反应来暗示。</a:t>
            </a:r>
            <a:endParaRPr lang="zh-CN" altLang="en-US"/>
          </a:p>
          <a:p>
            <a:r>
              <a:rPr lang="en-US" altLang="zh-CN">
                <a:sym typeface="+mn-ea"/>
              </a:rPr>
              <a:t>     </a:t>
            </a:r>
            <a:r>
              <a:rPr lang="zh-CN" altLang="en-US">
                <a:sym typeface="+mn-ea"/>
              </a:rPr>
              <a:t>伏笔通常有两个目的。它通过提出问题来营造悬念，鼓励读者继续下去，找到更多关于即将发生的事件的信息。伏笔也是一种让故事更加可信的方法，它可以让读者对接下来发生的事件有所准备。</a:t>
            </a:r>
            <a:endParaRPr lang="zh-CN" altLang="en-US"/>
          </a:p>
          <a:p>
            <a:r>
              <a:rPr lang="en-US" altLang="zh-CN">
                <a:sym typeface="+mn-ea"/>
              </a:rPr>
              <a:t>    伏笔/</a:t>
            </a:r>
            <a:r>
              <a:rPr lang="zh-CN" altLang="en-US">
                <a:sym typeface="+mn-ea"/>
              </a:rPr>
              <a:t>铺垫通常用于引导读者向正确的方向;</a:t>
            </a:r>
            <a:r>
              <a:rPr lang="en-US" altLang="zh-CN">
                <a:sym typeface="+mn-ea"/>
              </a:rPr>
              <a:t> </a:t>
            </a:r>
            <a:r>
              <a:rPr lang="zh-CN" altLang="en-US">
                <a:sym typeface="+mn-ea"/>
              </a:rPr>
              <a:t>然而，为了有一个出人意料的结局，有时也会给出一些提示让读者远离实际的结论。</a:t>
            </a:r>
            <a:endParaRPr lang="zh-CN" altLang="en-US">
              <a:sym typeface="+mn-ea"/>
            </a:endParaRPr>
          </a:p>
        </p:txBody>
      </p:sp>
      <p:sp>
        <p:nvSpPr>
          <p:cNvPr id="2" name="文本框 1"/>
          <p:cNvSpPr txBox="1"/>
          <p:nvPr/>
        </p:nvSpPr>
        <p:spPr>
          <a:xfrm>
            <a:off x="999490" y="1007745"/>
            <a:ext cx="10702290" cy="3068955"/>
          </a:xfrm>
          <a:prstGeom prst="rect">
            <a:avLst/>
          </a:prstGeom>
          <a:noFill/>
        </p:spPr>
        <p:txBody>
          <a:bodyPr wrap="square" rtlCol="0" anchor="t">
            <a:spAutoFit/>
          </a:bodyPr>
          <a:p>
            <a:pPr fontAlgn="auto">
              <a:lnSpc>
                <a:spcPts val="2580"/>
              </a:lnSpc>
            </a:pPr>
            <a:r>
              <a:rPr lang="en-US" altLang="zh-CN" sz="2000">
                <a:solidFill>
                  <a:schemeClr val="bg1"/>
                </a:solidFill>
                <a:latin typeface="Times New Roman" panose="02020603050405020304" charset="0"/>
                <a:cs typeface="Times New Roman" panose="02020603050405020304" charset="0"/>
              </a:rPr>
              <a:t>                   </a:t>
            </a:r>
            <a:r>
              <a:rPr lang="zh-CN" altLang="en-US" sz="2000" b="1">
                <a:solidFill>
                  <a:schemeClr val="bg1"/>
                </a:solidFill>
                <a:latin typeface="Times New Roman" panose="02020603050405020304" charset="0"/>
                <a:cs typeface="Times New Roman" panose="02020603050405020304" charset="0"/>
              </a:rPr>
              <a:t>Foreshadowing</a:t>
            </a:r>
            <a:r>
              <a:rPr lang="zh-CN" altLang="en-US" sz="2000">
                <a:solidFill>
                  <a:schemeClr val="bg1"/>
                </a:solidFill>
                <a:latin typeface="Times New Roman" panose="02020603050405020304" charset="0"/>
                <a:cs typeface="Times New Roman" panose="02020603050405020304" charset="0"/>
              </a:rPr>
              <a:t> is an author</a:t>
            </a:r>
            <a:r>
              <a:rPr lang="en-US" altLang="zh-CN" sz="2000">
                <a:solidFill>
                  <a:schemeClr val="bg1"/>
                </a:solidFill>
                <a:latin typeface="Times New Roman" panose="02020603050405020304" charset="0"/>
                <a:cs typeface="Times New Roman" panose="02020603050405020304" charset="0"/>
              </a:rPr>
              <a:t>‘</a:t>
            </a:r>
            <a:r>
              <a:rPr lang="zh-CN" altLang="en-US" sz="2000">
                <a:solidFill>
                  <a:schemeClr val="bg1"/>
                </a:solidFill>
                <a:latin typeface="Times New Roman" panose="02020603050405020304" charset="0"/>
                <a:cs typeface="Times New Roman" panose="02020603050405020304" charset="0"/>
              </a:rPr>
              <a:t>s use of hints or clues to suggest events that will occur later in</a:t>
            </a:r>
            <a:endParaRPr lang="zh-CN" altLang="en-US" sz="2000">
              <a:solidFill>
                <a:schemeClr val="bg1"/>
              </a:solidFill>
              <a:latin typeface="Times New Roman" panose="02020603050405020304" charset="0"/>
              <a:cs typeface="Times New Roman" panose="02020603050405020304" charset="0"/>
            </a:endParaRPr>
          </a:p>
          <a:p>
            <a:pPr fontAlgn="auto">
              <a:lnSpc>
                <a:spcPts val="2580"/>
              </a:lnSpc>
            </a:pPr>
            <a:r>
              <a:rPr lang="zh-CN" altLang="en-US" sz="2000">
                <a:solidFill>
                  <a:schemeClr val="bg1"/>
                </a:solidFill>
                <a:latin typeface="Times New Roman" panose="02020603050405020304" charset="0"/>
                <a:cs typeface="Times New Roman" panose="02020603050405020304" charset="0"/>
              </a:rPr>
              <a:t> </a:t>
            </a:r>
            <a:r>
              <a:rPr lang="en-US" altLang="zh-CN" sz="2000">
                <a:solidFill>
                  <a:schemeClr val="bg1"/>
                </a:solidFill>
                <a:latin typeface="Times New Roman" panose="02020603050405020304" charset="0"/>
                <a:cs typeface="Times New Roman" panose="02020603050405020304" charset="0"/>
              </a:rPr>
              <a:t>  </a:t>
            </a:r>
            <a:r>
              <a:rPr lang="zh-CN" altLang="en-US" sz="2000">
                <a:solidFill>
                  <a:schemeClr val="bg1"/>
                </a:solidFill>
                <a:latin typeface="Times New Roman" panose="02020603050405020304" charset="0"/>
                <a:cs typeface="Times New Roman" panose="02020603050405020304" charset="0"/>
              </a:rPr>
              <a:t> the story. </a:t>
            </a:r>
            <a:r>
              <a:rPr lang="en-US" altLang="zh-CN" sz="2000">
                <a:solidFill>
                  <a:schemeClr val="bg1"/>
                </a:solidFill>
                <a:latin typeface="Times New Roman" panose="02020603050405020304" charset="0"/>
                <a:cs typeface="Times New Roman" panose="02020603050405020304" charset="0"/>
              </a:rPr>
              <a:t>  </a:t>
            </a:r>
            <a:r>
              <a:rPr lang="zh-CN" altLang="en-US" sz="2000">
                <a:solidFill>
                  <a:schemeClr val="bg1"/>
                </a:solidFill>
                <a:latin typeface="Times New Roman" panose="02020603050405020304" charset="0"/>
                <a:cs typeface="Times New Roman" panose="02020603050405020304" charset="0"/>
              </a:rPr>
              <a:t>Not all foreshadowing is obvious. </a:t>
            </a:r>
            <a:r>
              <a:rPr lang="en-US" altLang="zh-CN" sz="2000">
                <a:solidFill>
                  <a:schemeClr val="bg1"/>
                </a:solidFill>
                <a:latin typeface="Times New Roman" panose="02020603050405020304" charset="0"/>
                <a:cs typeface="Times New Roman" panose="02020603050405020304" charset="0"/>
              </a:rPr>
              <a:t>  </a:t>
            </a:r>
            <a:r>
              <a:rPr lang="zh-CN" altLang="en-US" sz="2000">
                <a:solidFill>
                  <a:schemeClr val="bg1"/>
                </a:solidFill>
                <a:latin typeface="Times New Roman" panose="02020603050405020304" charset="0"/>
                <a:cs typeface="Times New Roman" panose="02020603050405020304" charset="0"/>
              </a:rPr>
              <a:t>Frequently, future events are merely hinted at through dialogue, description, or the attitudes and reactions of the characters.</a:t>
            </a:r>
            <a:endParaRPr lang="zh-CN" altLang="en-US" sz="2000">
              <a:solidFill>
                <a:schemeClr val="bg1"/>
              </a:solidFill>
              <a:latin typeface="Times New Roman" panose="02020603050405020304" charset="0"/>
              <a:cs typeface="Times New Roman" panose="02020603050405020304" charset="0"/>
            </a:endParaRPr>
          </a:p>
          <a:p>
            <a:pPr fontAlgn="auto">
              <a:lnSpc>
                <a:spcPts val="2580"/>
              </a:lnSpc>
            </a:pPr>
            <a:r>
              <a:rPr lang="en-US" altLang="zh-CN" sz="2000">
                <a:solidFill>
                  <a:schemeClr val="bg1"/>
                </a:solidFill>
                <a:latin typeface="Times New Roman" panose="02020603050405020304" charset="0"/>
                <a:cs typeface="Times New Roman" panose="02020603050405020304" charset="0"/>
              </a:rPr>
              <a:t>    </a:t>
            </a:r>
            <a:r>
              <a:rPr lang="zh-CN" altLang="en-US" sz="2000" b="1">
                <a:solidFill>
                  <a:schemeClr val="bg1"/>
                </a:solidFill>
                <a:latin typeface="Times New Roman" panose="02020603050405020304" charset="0"/>
                <a:cs typeface="Times New Roman" panose="02020603050405020304" charset="0"/>
              </a:rPr>
              <a:t>Foreshadowing</a:t>
            </a:r>
            <a:r>
              <a:rPr lang="zh-CN" altLang="en-US" sz="2000">
                <a:solidFill>
                  <a:schemeClr val="bg1"/>
                </a:solidFill>
                <a:latin typeface="Times New Roman" panose="02020603050405020304" charset="0"/>
                <a:cs typeface="Times New Roman" panose="02020603050405020304" charset="0"/>
              </a:rPr>
              <a:t> frequently serves two purposes. It builds suspense by raising questions that encourage the reader to go on and find out more about the event that is being foreshadowed. Foreshadowing is also a means of making a narrative more believable by partially preparing the reader for events which are to follow.</a:t>
            </a:r>
            <a:endParaRPr lang="zh-CN" altLang="en-US" sz="2000">
              <a:solidFill>
                <a:schemeClr val="bg1"/>
              </a:solidFill>
              <a:latin typeface="Times New Roman" panose="02020603050405020304" charset="0"/>
              <a:cs typeface="Times New Roman" panose="02020603050405020304" charset="0"/>
            </a:endParaRPr>
          </a:p>
          <a:p>
            <a:pPr fontAlgn="auto">
              <a:lnSpc>
                <a:spcPts val="2580"/>
              </a:lnSpc>
            </a:pPr>
            <a:r>
              <a:rPr lang="en-US" altLang="zh-CN" sz="2000">
                <a:solidFill>
                  <a:schemeClr val="bg1"/>
                </a:solidFill>
                <a:latin typeface="Times New Roman" panose="02020603050405020304" charset="0"/>
                <a:cs typeface="Times New Roman" panose="02020603050405020304" charset="0"/>
              </a:rPr>
              <a:t>    </a:t>
            </a:r>
            <a:r>
              <a:rPr lang="zh-CN" altLang="en-US" sz="2000" b="1">
                <a:solidFill>
                  <a:schemeClr val="bg1"/>
                </a:solidFill>
                <a:latin typeface="Times New Roman" panose="02020603050405020304" charset="0"/>
                <a:cs typeface="Times New Roman" panose="02020603050405020304" charset="0"/>
              </a:rPr>
              <a:t>Foreshadowing</a:t>
            </a:r>
            <a:r>
              <a:rPr lang="zh-CN" altLang="en-US" sz="2000">
                <a:solidFill>
                  <a:schemeClr val="bg1"/>
                </a:solidFill>
                <a:latin typeface="Times New Roman" panose="02020603050405020304" charset="0"/>
                <a:cs typeface="Times New Roman" panose="02020603050405020304" charset="0"/>
              </a:rPr>
              <a:t> is usually used to lead the reader in the right direction; however,</a:t>
            </a:r>
            <a:r>
              <a:rPr lang="en-US" altLang="zh-CN" sz="2000">
                <a:solidFill>
                  <a:schemeClr val="bg1"/>
                </a:solidFill>
                <a:latin typeface="Times New Roman" panose="02020603050405020304" charset="0"/>
                <a:cs typeface="Times New Roman" panose="02020603050405020304" charset="0"/>
              </a:rPr>
              <a:t> </a:t>
            </a:r>
            <a:r>
              <a:rPr lang="zh-CN" altLang="en-US" sz="2000">
                <a:solidFill>
                  <a:schemeClr val="bg1"/>
                </a:solidFill>
                <a:latin typeface="Times New Roman" panose="02020603050405020304" charset="0"/>
                <a:cs typeface="Times New Roman" panose="02020603050405020304" charset="0"/>
              </a:rPr>
              <a:t>hints are sometimes given to lead the reader away from the actual conclusion in order to have a surprise ending.</a:t>
            </a:r>
            <a:endParaRPr lang="zh-CN" altLang="en-US" sz="2000">
              <a:solidFill>
                <a:schemeClr val="bg1"/>
              </a:solidFill>
              <a:latin typeface="Times New Roman" panose="02020603050405020304" charset="0"/>
              <a:cs typeface="Times New Roman" panose="02020603050405020304" charset="0"/>
            </a:endParaRPr>
          </a:p>
        </p:txBody>
      </p:sp>
    </p:spTree>
  </p:cSld>
  <p:clrMapOvr>
    <a:masterClrMapping/>
  </p:clrMapOvr>
  <p:transition>
    <p:dissolve/>
  </p:transition>
</p:sld>
</file>

<file path=ppt/tags/tag1.xml><?xml version="1.0" encoding="utf-8"?>
<p:tagLst xmlns:p="http://schemas.openxmlformats.org/presentationml/2006/main">
  <p:tag name="KSO_WM_FULL_TEXT_BEAUTIFY_COPY_ID" val="2"/>
</p:tagLst>
</file>

<file path=ppt/tags/tag10.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11.xml><?xml version="1.0" encoding="utf-8"?>
<p:tagLst xmlns:p="http://schemas.openxmlformats.org/presentationml/2006/main">
  <p:tag name="KSO_WM_FULL_TEXT_BEAUTIFY_COPY_ID" val="71"/>
</p:tagLst>
</file>

<file path=ppt/tags/tag12.xml><?xml version="1.0" encoding="utf-8"?>
<p:tagLst xmlns:p="http://schemas.openxmlformats.org/presentationml/2006/main">
  <p:tag name="KSO_WM_FULL_TEXT_BEAUTIFY_COPY_ID" val="72"/>
</p:tagLst>
</file>

<file path=ppt/tags/tag13.xml><?xml version="1.0" encoding="utf-8"?>
<p:tagLst xmlns:p="http://schemas.openxmlformats.org/presentationml/2006/main">
  <p:tag name="KSO_WM_FULL_TEXT_BEAUTIFY_COPY_ID" val="112644"/>
</p:tagLst>
</file>

<file path=ppt/tags/tag14.xml><?xml version="1.0" encoding="utf-8"?>
<p:tagLst xmlns:p="http://schemas.openxmlformats.org/presentationml/2006/main">
  <p:tag name="KSO_WM_UNIT_PLACING_PICTURE_USER_VIEWPORT" val="{&quot;height&quot;:3367,&quot;width&quot;:6530}"/>
</p:tagLst>
</file>

<file path=ppt/tags/tag15.xml><?xml version="1.0" encoding="utf-8"?>
<p:tagLst xmlns:p="http://schemas.openxmlformats.org/presentationml/2006/main">
  <p:tag name="KSO_WM_FULL_TEXT_BEAUTIFY_COPY_ID" val="150995283"/>
</p:tagLst>
</file>

<file path=ppt/tags/tag16.xml><?xml version="1.0" encoding="utf-8"?>
<p:tagLst xmlns:p="http://schemas.openxmlformats.org/presentationml/2006/main">
  <p:tag name="KSO_WM_FULL_TEXT_BEAUTIFY_COPY_ID" val="71"/>
</p:tagLst>
</file>

<file path=ppt/tags/tag17.xml><?xml version="1.0" encoding="utf-8"?>
<p:tagLst xmlns:p="http://schemas.openxmlformats.org/presentationml/2006/main">
  <p:tag name="KSO_WM_FULL_TEXT_BEAUTIFY_COPY_ID" val="72"/>
</p:tagLst>
</file>

<file path=ppt/tags/tag18.xml><?xml version="1.0" encoding="utf-8"?>
<p:tagLst xmlns:p="http://schemas.openxmlformats.org/presentationml/2006/main">
  <p:tag name="KSO_WM_FULL_TEXT_BEAUTIFY_COPY_ID" val="112644"/>
</p:tagLst>
</file>

<file path=ppt/tags/tag19.xml><?xml version="1.0" encoding="utf-8"?>
<p:tagLst xmlns:p="http://schemas.openxmlformats.org/presentationml/2006/main">
  <p:tag name="KSO_WM_UNIT_PLACING_PICTURE_USER_VIEWPORT" val="{&quot;height&quot;:3367,&quot;width&quot;:6530}"/>
</p:tagLst>
</file>

<file path=ppt/tags/tag2.xml><?xml version="1.0" encoding="utf-8"?>
<p:tagLst xmlns:p="http://schemas.openxmlformats.org/presentationml/2006/main">
  <p:tag name="KSO_WM_FULL_TEXT_BEAUTIFY_COPY_ID" val="71"/>
</p:tagLst>
</file>

<file path=ppt/tags/tag20.xml><?xml version="1.0" encoding="utf-8"?>
<p:tagLst xmlns:p="http://schemas.openxmlformats.org/presentationml/2006/main">
  <p:tag name="KSO_WM_FULL_TEXT_BEAUTIFY_COPY_ID" val="150995283"/>
</p:tagLst>
</file>

<file path=ppt/tags/tag21.xml><?xml version="1.0" encoding="utf-8"?>
<p:tagLst xmlns:p="http://schemas.openxmlformats.org/presentationml/2006/main">
  <p:tag name="KSO_WM_UNIT_TABLE_BEAUTIFY" val="smartTable{a604f57e-a268-4dbc-82a8-7d21e2bca795}"/>
  <p:tag name="TABLE_ENDDRAG_ORIGIN_RECT" val="903*462"/>
  <p:tag name="TABLE_ENDDRAG_RECT" val="29*55*903*462"/>
</p:tagLst>
</file>

<file path=ppt/tags/tag22.xml><?xml version="1.0" encoding="utf-8"?>
<p:tagLst xmlns:p="http://schemas.openxmlformats.org/presentationml/2006/main">
  <p:tag name="KSO_WM_UNIT_TABLE_BEAUTIFY" val="smartTable{a604f57e-a268-4dbc-82a8-7d21e2bca795}"/>
  <p:tag name="TABLE_ENDDRAG_ORIGIN_RECT" val="903*462"/>
  <p:tag name="TABLE_ENDDRAG_RECT" val="29*55*903*462"/>
</p:tagLst>
</file>

<file path=ppt/tags/tag23.xml><?xml version="1.0" encoding="utf-8"?>
<p:tagLst xmlns:p="http://schemas.openxmlformats.org/presentationml/2006/main">
  <p:tag name="KSO_WM_FULL_TEXT_BEAUTIFY_COPY_ID" val="71"/>
</p:tagLst>
</file>

<file path=ppt/tags/tag24.xml><?xml version="1.0" encoding="utf-8"?>
<p:tagLst xmlns:p="http://schemas.openxmlformats.org/presentationml/2006/main">
  <p:tag name="KSO_WM_FULL_TEXT_BEAUTIFY_COPY_ID" val="72"/>
</p:tagLst>
</file>

<file path=ppt/tags/tag25.xml><?xml version="1.0" encoding="utf-8"?>
<p:tagLst xmlns:p="http://schemas.openxmlformats.org/presentationml/2006/main">
  <p:tag name="KSO_WM_FULL_TEXT_BEAUTIFY_COPY_ID" val="112644"/>
</p:tagLst>
</file>

<file path=ppt/tags/tag26.xml><?xml version="1.0" encoding="utf-8"?>
<p:tagLst xmlns:p="http://schemas.openxmlformats.org/presentationml/2006/main">
  <p:tag name="KSO_WM_UNIT_PLACING_PICTURE_USER_VIEWPORT" val="{&quot;height&quot;:3367,&quot;width&quot;:6530}"/>
</p:tagLst>
</file>

<file path=ppt/tags/tag27.xml><?xml version="1.0" encoding="utf-8"?>
<p:tagLst xmlns:p="http://schemas.openxmlformats.org/presentationml/2006/main">
  <p:tag name="KSO_WM_FULL_TEXT_BEAUTIFY_COPY_ID" val="150995283"/>
</p:tagLst>
</file>

<file path=ppt/tags/tag28.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29.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3.xml><?xml version="1.0" encoding="utf-8"?>
<p:tagLst xmlns:p="http://schemas.openxmlformats.org/presentationml/2006/main">
  <p:tag name="KSO_WM_FULL_TEXT_BEAUTIFY_COPY_ID" val="72"/>
</p:tagLst>
</file>

<file path=ppt/tags/tag30.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31.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32.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33.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34.xml><?xml version="1.0" encoding="utf-8"?>
<p:tagLst xmlns:p="http://schemas.openxmlformats.org/presentationml/2006/main">
  <p:tag name="KSO_WM_FULL_TEXT_BEAUTIFY_COPY_ID" val="71"/>
</p:tagLst>
</file>

<file path=ppt/tags/tag35.xml><?xml version="1.0" encoding="utf-8"?>
<p:tagLst xmlns:p="http://schemas.openxmlformats.org/presentationml/2006/main">
  <p:tag name="KSO_WM_FULL_TEXT_BEAUTIFY_COPY_ID" val="72"/>
</p:tagLst>
</file>

<file path=ppt/tags/tag36.xml><?xml version="1.0" encoding="utf-8"?>
<p:tagLst xmlns:p="http://schemas.openxmlformats.org/presentationml/2006/main">
  <p:tag name="KSO_WM_FULL_TEXT_BEAUTIFY_COPY_ID" val="112644"/>
</p:tagLst>
</file>

<file path=ppt/tags/tag37.xml><?xml version="1.0" encoding="utf-8"?>
<p:tagLst xmlns:p="http://schemas.openxmlformats.org/presentationml/2006/main">
  <p:tag name="KSO_WM_UNIT_PLACING_PICTURE_USER_VIEWPORT" val="{&quot;height&quot;:3367,&quot;width&quot;:6530}"/>
</p:tagLst>
</file>

<file path=ppt/tags/tag38.xml><?xml version="1.0" encoding="utf-8"?>
<p:tagLst xmlns:p="http://schemas.openxmlformats.org/presentationml/2006/main">
  <p:tag name="KSO_WM_FULL_TEXT_BEAUTIFY_COPY_ID" val="150995283"/>
</p:tagLst>
</file>

<file path=ppt/tags/tag39.xml><?xml version="1.0" encoding="utf-8"?>
<p:tagLst xmlns:p="http://schemas.openxmlformats.org/presentationml/2006/main">
  <p:tag name="KSO_WM_FULL_TEXT_BEAUTIFY_COPY_ID" val="11272"/>
</p:tagLst>
</file>

<file path=ppt/tags/tag4.xml><?xml version="1.0" encoding="utf-8"?>
<p:tagLst xmlns:p="http://schemas.openxmlformats.org/presentationml/2006/main">
  <p:tag name="KSO_WM_FULL_TEXT_BEAUTIFY_COPY_ID" val="112644"/>
</p:tagLst>
</file>

<file path=ppt/tags/tag40.xml><?xml version="1.0" encoding="utf-8"?>
<p:tagLst xmlns:p="http://schemas.openxmlformats.org/presentationml/2006/main">
  <p:tag name="KSO_WM_FULL_TEXT_BEAUTIFY_COPY_ID" val="11272"/>
</p:tagLst>
</file>

<file path=ppt/tags/tag41.xml><?xml version="1.0" encoding="utf-8"?>
<p:tagLst xmlns:p="http://schemas.openxmlformats.org/presentationml/2006/main">
  <p:tag name="KSO_WM_FULL_TEXT_BEAUTIFY_COPY_ID" val="11272"/>
</p:tagLst>
</file>

<file path=ppt/tags/tag42.xml><?xml version="1.0" encoding="utf-8"?>
<p:tagLst xmlns:p="http://schemas.openxmlformats.org/presentationml/2006/main">
  <p:tag name="KSO_WM_FULL_TEXT_BEAUTIFY_COPY_ID" val="11272"/>
</p:tagLst>
</file>

<file path=ppt/tags/tag43.xml><?xml version="1.0" encoding="utf-8"?>
<p:tagLst xmlns:p="http://schemas.openxmlformats.org/presentationml/2006/main">
  <p:tag name="KSO_WM_FULL_TEXT_BEAUTIFY_COPY_ID" val="11272"/>
</p:tagLst>
</file>

<file path=ppt/tags/tag44.xml><?xml version="1.0" encoding="utf-8"?>
<p:tagLst xmlns:p="http://schemas.openxmlformats.org/presentationml/2006/main">
  <p:tag name="KSO_WM_FULL_TEXT_BEAUTIFY_COPY_ID" val="11272"/>
</p:tagLst>
</file>

<file path=ppt/tags/tag45.xml><?xml version="1.0" encoding="utf-8"?>
<p:tagLst xmlns:p="http://schemas.openxmlformats.org/presentationml/2006/main">
  <p:tag name="KSO_WM_FULL_TEXT_BEAUTIFY_COPY_ID" val="11272"/>
</p:tagLst>
</file>

<file path=ppt/tags/tag46.xml><?xml version="1.0" encoding="utf-8"?>
<p:tagLst xmlns:p="http://schemas.openxmlformats.org/presentationml/2006/main">
  <p:tag name="KSO_WM_FULL_TEXT_BEAUTIFY_COPY_ID" val="11272"/>
</p:tagLst>
</file>

<file path=ppt/tags/tag47.xml><?xml version="1.0" encoding="utf-8"?>
<p:tagLst xmlns:p="http://schemas.openxmlformats.org/presentationml/2006/main">
  <p:tag name="KSO_WM_FULL_TEXT_BEAUTIFY_COPY_ID" val="11272"/>
</p:tagLst>
</file>

<file path=ppt/tags/tag48.xml><?xml version="1.0" encoding="utf-8"?>
<p:tagLst xmlns:p="http://schemas.openxmlformats.org/presentationml/2006/main">
  <p:tag name="KSO_WM_FULL_TEXT_BEAUTIFY_COPY_ID" val="11272"/>
</p:tagLst>
</file>

<file path=ppt/tags/tag49.xml><?xml version="1.0" encoding="utf-8"?>
<p:tagLst xmlns:p="http://schemas.openxmlformats.org/presentationml/2006/main">
  <p:tag name="KSO_WM_FULL_TEXT_BEAUTIFY_COPY_ID" val="71"/>
</p:tagLst>
</file>

<file path=ppt/tags/tag5.xml><?xml version="1.0" encoding="utf-8"?>
<p:tagLst xmlns:p="http://schemas.openxmlformats.org/presentationml/2006/main">
  <p:tag name="KSO_WM_UNIT_PLACING_PICTURE_USER_VIEWPORT" val="{&quot;height&quot;:3367,&quot;width&quot;:6530}"/>
</p:tagLst>
</file>

<file path=ppt/tags/tag50.xml><?xml version="1.0" encoding="utf-8"?>
<p:tagLst xmlns:p="http://schemas.openxmlformats.org/presentationml/2006/main">
  <p:tag name="KSO_WM_FULL_TEXT_BEAUTIFY_COPY_ID" val="72"/>
</p:tagLst>
</file>

<file path=ppt/tags/tag51.xml><?xml version="1.0" encoding="utf-8"?>
<p:tagLst xmlns:p="http://schemas.openxmlformats.org/presentationml/2006/main">
  <p:tag name="MH" val="20171013125936"/>
  <p:tag name="MH_LIBRARY" val="GRAPHIC"/>
  <p:tag name="MH_ORDER" val="Freeform 6"/>
  <p:tag name="KSO_WM_FULL_TEXT_BEAUTIFY_COPY_ID" val="7"/>
</p:tagLst>
</file>

<file path=ppt/tags/tag6.xml><?xml version="1.0" encoding="utf-8"?>
<p:tagLst xmlns:p="http://schemas.openxmlformats.org/presentationml/2006/main">
  <p:tag name="KSO_WM_FULL_TEXT_BEAUTIFY_COPY_ID" val="150995283"/>
</p:tagLst>
</file>

<file path=ppt/tags/tag7.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8.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ags/tag9.xml><?xml version="1.0" encoding="utf-8"?>
<p:tagLst xmlns:p="http://schemas.openxmlformats.org/presentationml/2006/main">
  <p:tag name="TABLE_ENDDRAG_ORIGIN_RECT" val="881*66"/>
  <p:tag name="TABLE_ENDDRAG_RECT" val="39*431*881*66"/>
  <p:tag name="KSO_WM_UNIT_TABLE_BEAUTIFY" val="smartTable{270539c7-c4a4-43ca-9dbf-37a3ce7a688c}"/>
</p:tagLst>
</file>

<file path=ppt/theme/theme1.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长城汽车-红">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68641</Words>
  <Application>WPS 演示</Application>
  <PresentationFormat>自定义</PresentationFormat>
  <Paragraphs>730</Paragraphs>
  <Slides>44</Slides>
  <Notes>0</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44</vt:i4>
      </vt:variant>
    </vt:vector>
  </HeadingPairs>
  <TitlesOfParts>
    <vt:vector size="68" baseType="lpstr">
      <vt:lpstr>Arial</vt:lpstr>
      <vt:lpstr>宋体</vt:lpstr>
      <vt:lpstr>Wingdings</vt:lpstr>
      <vt:lpstr>Segoe UI Light</vt:lpstr>
      <vt:lpstr>微软雅黑</vt:lpstr>
      <vt:lpstr>Century Gothic</vt:lpstr>
      <vt:lpstr>Segoe UI Light</vt:lpstr>
      <vt:lpstr>黑体</vt:lpstr>
      <vt:lpstr>Arial Black</vt:lpstr>
      <vt:lpstr>Calibri</vt:lpstr>
      <vt:lpstr>Times New Roman</vt:lpstr>
      <vt:lpstr>Impact</vt:lpstr>
      <vt:lpstr>Arial Unicode MS</vt:lpstr>
      <vt:lpstr>Calibri</vt:lpstr>
      <vt:lpstr>幼圆</vt:lpstr>
      <vt:lpstr>等线</vt:lpstr>
      <vt:lpstr>HelveticaNeue</vt:lpstr>
      <vt:lpstr>Corbel</vt:lpstr>
      <vt:lpstr>华文新魏</vt:lpstr>
      <vt:lpstr>等线 Light</vt:lpstr>
      <vt:lpstr>Calibri Light</vt:lpstr>
      <vt:lpstr>OfficePLUS</vt:lpstr>
      <vt:lpstr>1_第一PPT，www.1ppt.com</vt:lpstr>
      <vt:lpstr>长城汽车-红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南山有谷堆</cp:lastModifiedBy>
  <cp:revision>85</cp:revision>
  <dcterms:created xsi:type="dcterms:W3CDTF">2015-08-18T02:51:00Z</dcterms:created>
  <dcterms:modified xsi:type="dcterms:W3CDTF">2021-06-10T05:31:39Z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D9EB69290A6E4BF7883770D194F3FBCD</vt:lpwstr>
  </property>
</Properties>
</file>