
<file path=[Content_Types].xml><?xml version="1.0" encoding="utf-8"?>
<Types xmlns="http://schemas.openxmlformats.org/package/2006/content-types">
  <Default Extension="png" ContentType="image/png"/>
  <Default Extension="jpeg" ContentType="image/jpe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5F2FA"/>
    <a:srgbClr val="AEAEAE"/>
    <a:srgbClr val="828282"/>
    <a:srgbClr val="A1A1A1"/>
    <a:srgbClr val="A9C8D8"/>
    <a:srgbClr val="5C3F29"/>
    <a:srgbClr val="D9D9D9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22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spc="6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u="none" strike="noStrike" kern="1200" cap="none" spc="300" normalizeH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image" Target="../media/image1.png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134.xml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135.xml"/><Relationship Id="rId2" Type="http://schemas.openxmlformats.org/officeDocument/2006/relationships/image" Target="../media/image26.png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3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image" Target="../media/image6.png"/><Relationship Id="rId7" Type="http://schemas.openxmlformats.org/officeDocument/2006/relationships/tags" Target="../tags/tag126.xml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5.png"/><Relationship Id="rId3" Type="http://schemas.openxmlformats.org/officeDocument/2006/relationships/tags" Target="../tags/tag125.xml"/><Relationship Id="rId2" Type="http://schemas.openxmlformats.org/officeDocument/2006/relationships/image" Target="../media/image4.jpeg"/><Relationship Id="rId12" Type="http://schemas.openxmlformats.org/officeDocument/2006/relationships/slideLayout" Target="../slideLayouts/slideLayout18.xml"/><Relationship Id="rId11" Type="http://schemas.openxmlformats.org/officeDocument/2006/relationships/tags" Target="../tags/tag127.xml"/><Relationship Id="rId10" Type="http://schemas.openxmlformats.org/officeDocument/2006/relationships/image" Target="../media/image8.png"/><Relationship Id="rId1" Type="http://schemas.openxmlformats.org/officeDocument/2006/relationships/tags" Target="../tags/tag1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tags" Target="../tags/tag12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9.xml"/><Relationship Id="rId8" Type="http://schemas.openxmlformats.org/officeDocument/2006/relationships/image" Target="../media/image19.jpeg"/><Relationship Id="rId7" Type="http://schemas.openxmlformats.org/officeDocument/2006/relationships/image" Target="../media/image18.jpeg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0.jpeg"/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3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31.xml"/><Relationship Id="rId5" Type="http://schemas.openxmlformats.org/officeDocument/2006/relationships/image" Target="../media/image2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4.jpeg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tags" Target="../tags/tag132.xml"/><Relationship Id="rId5" Type="http://schemas.openxmlformats.org/officeDocument/2006/relationships/image" Target="../media/image25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24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133.xml"/><Relationship Id="rId4" Type="http://schemas.openxmlformats.org/officeDocument/2006/relationships/image" Target="../media/image25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0" y="0"/>
            <a:ext cx="2914015" cy="897890"/>
            <a:chOff x="326" y="118"/>
            <a:chExt cx="4589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3313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Listening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508375" y="191135"/>
            <a:ext cx="64979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Listen and decide T or F</a:t>
            </a:r>
            <a:endParaRPr lang="en-US" altLang="zh-CN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10244" name="文本框 2"/>
          <p:cNvSpPr txBox="1">
            <a:spLocks noChangeArrowheads="1"/>
          </p:cNvSpPr>
          <p:nvPr/>
        </p:nvSpPr>
        <p:spPr bwMode="auto">
          <a:xfrm>
            <a:off x="97155" y="1207135"/>
            <a:ext cx="11997055" cy="526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marL="901700" indent="-901700">
              <a:lnSpc>
                <a:spcPct val="130000"/>
              </a:lnSpc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200000"/>
              </a:lnSpc>
            </a:pPr>
            <a:r>
              <a:rPr lang="en-US" altLang="zh-CN" sz="2800"/>
              <a:t>1. It was the first time Chen Liyan’s story was </a:t>
            </a:r>
            <a:r>
              <a:rPr lang="en-US" altLang="zh-CN" sz="2800" smtClean="0"/>
              <a:t>reported</a:t>
            </a:r>
            <a:r>
              <a:rPr lang="en-US" altLang="zh-CN" sz="2800"/>
              <a:t>.</a:t>
            </a:r>
            <a:endParaRPr lang="en-US" altLang="zh-CN" sz="2800"/>
          </a:p>
          <a:p>
            <a:pPr marL="444500" indent="-444500">
              <a:lnSpc>
                <a:spcPct val="200000"/>
              </a:lnSpc>
            </a:pPr>
            <a:r>
              <a:rPr lang="en-US" altLang="zh-CN" sz="2800"/>
              <a:t>2. Chen found 10,000 yuan in a small</a:t>
            </a:r>
            <a:r>
              <a:rPr lang="en-US" altLang="zh-CN" sz="2800">
                <a:solidFill>
                  <a:srgbClr val="C00000"/>
                </a:solidFill>
              </a:rPr>
              <a:t> plastic</a:t>
            </a:r>
            <a:r>
              <a:rPr lang="en-US" altLang="zh-CN" sz="2800"/>
              <a:t> bag </a:t>
            </a:r>
            <a:r>
              <a:rPr lang="en-US" altLang="zh-CN" sz="2800" smtClean="0"/>
              <a:t>in </a:t>
            </a:r>
            <a:r>
              <a:rPr lang="en-US" altLang="zh-CN" sz="2800">
                <a:sym typeface="宋体" panose="02010600030101010101" pitchFamily="2" charset="-122"/>
              </a:rPr>
              <a:t>Taiyuan </a:t>
            </a:r>
            <a:r>
              <a:rPr lang="en-US" altLang="zh-CN" sz="2800" smtClean="0">
                <a:sym typeface="宋体" panose="02010600030101010101" pitchFamily="2" charset="-122"/>
              </a:rPr>
              <a:t>railway </a:t>
            </a:r>
            <a:r>
              <a:rPr lang="en-US" altLang="zh-CN" sz="2800">
                <a:sym typeface="宋体" panose="02010600030101010101" pitchFamily="2" charset="-122"/>
              </a:rPr>
              <a:t>station</a:t>
            </a:r>
            <a:r>
              <a:rPr lang="en-US" altLang="zh-CN" sz="2800"/>
              <a:t>.</a:t>
            </a:r>
            <a:endParaRPr lang="en-US" altLang="zh-CN" sz="2800"/>
          </a:p>
          <a:p>
            <a:pPr marL="444500" indent="-444500">
              <a:lnSpc>
                <a:spcPct val="200000"/>
              </a:lnSpc>
            </a:pPr>
            <a:r>
              <a:rPr lang="en-US" altLang="zh-CN" sz="2800"/>
              <a:t>3. Wang Zheng </a:t>
            </a:r>
            <a:r>
              <a:rPr lang="en-US" altLang="zh-CN" sz="2800">
                <a:solidFill>
                  <a:srgbClr val="C00000"/>
                </a:solidFill>
              </a:rPr>
              <a:t>apologised to</a:t>
            </a:r>
            <a:r>
              <a:rPr lang="en-US" altLang="zh-CN" sz="2800"/>
              <a:t> Chen because he </a:t>
            </a:r>
            <a:r>
              <a:rPr lang="en-US" altLang="zh-CN" sz="2800" smtClean="0"/>
              <a:t>couldn’t </a:t>
            </a:r>
            <a:r>
              <a:rPr lang="en-US" altLang="zh-CN" sz="2800"/>
              <a:t>offer her more money.</a:t>
            </a:r>
            <a:endParaRPr lang="en-US" altLang="zh-CN" sz="2800"/>
          </a:p>
          <a:p>
            <a:pPr marL="444500" indent="-444500">
              <a:lnSpc>
                <a:spcPct val="200000"/>
              </a:lnSpc>
            </a:pPr>
            <a:r>
              <a:rPr lang="en-US" altLang="zh-CN" sz="2800">
                <a:sym typeface="宋体" panose="02010600030101010101" pitchFamily="2" charset="-122"/>
              </a:rPr>
              <a:t>4. Chen took out a large loan to cure her daughter.</a:t>
            </a:r>
            <a:endParaRPr lang="en-US" altLang="zh-CN" sz="2800"/>
          </a:p>
          <a:p>
            <a:pPr marL="444500" indent="-444500">
              <a:lnSpc>
                <a:spcPct val="200000"/>
              </a:lnSpc>
            </a:pPr>
            <a:r>
              <a:rPr lang="en-US" altLang="zh-CN" sz="2800">
                <a:sym typeface="宋体" panose="02010600030101010101" pitchFamily="2" charset="-122"/>
              </a:rPr>
              <a:t>5. Wang set up a fundraising website for Chen’s </a:t>
            </a:r>
            <a:r>
              <a:rPr lang="en-US" altLang="zh-CN" sz="2800" smtClean="0">
                <a:sym typeface="宋体" panose="02010600030101010101" pitchFamily="2" charset="-122"/>
              </a:rPr>
              <a:t>daughter </a:t>
            </a:r>
            <a:r>
              <a:rPr lang="en-US" altLang="zh-CN" sz="2800">
                <a:sym typeface="宋体" panose="02010600030101010101" pitchFamily="2" charset="-122"/>
              </a:rPr>
              <a:t>after Chen told him about her </a:t>
            </a:r>
            <a:r>
              <a:rPr lang="en-US" altLang="zh-CN" sz="2800" smtClean="0">
                <a:sym typeface="宋体" panose="02010600030101010101" pitchFamily="2" charset="-122"/>
              </a:rPr>
              <a:t>situation</a:t>
            </a:r>
            <a:r>
              <a:rPr lang="en-US" altLang="zh-CN" sz="2800">
                <a:sym typeface="宋体" panose="02010600030101010101" pitchFamily="2" charset="-122"/>
              </a:rPr>
              <a:t>. </a:t>
            </a:r>
            <a:endParaRPr lang="en-US" altLang="zh-CN" sz="2800">
              <a:sym typeface="宋体" panose="02010600030101010101" pitchFamily="2" charset="-122"/>
            </a:endParaRPr>
          </a:p>
        </p:txBody>
      </p:sp>
      <p:sp>
        <p:nvSpPr>
          <p:cNvPr id="3" name="文本框 9"/>
          <p:cNvSpPr txBox="1">
            <a:spLocks noChangeArrowheads="1"/>
          </p:cNvSpPr>
          <p:nvPr/>
        </p:nvSpPr>
        <p:spPr bwMode="auto">
          <a:xfrm>
            <a:off x="9305652" y="1267205"/>
            <a:ext cx="630828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517525" y="2021840"/>
            <a:ext cx="3548380" cy="52197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r>
              <a:rPr lang="en-US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made the headline</a:t>
            </a:r>
            <a:endParaRPr lang="en-US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9"/>
          <p:cNvSpPr txBox="1">
            <a:spLocks noChangeArrowheads="1"/>
          </p:cNvSpPr>
          <p:nvPr/>
        </p:nvSpPr>
        <p:spPr bwMode="auto">
          <a:xfrm>
            <a:off x="4218940" y="2021840"/>
            <a:ext cx="5547360" cy="52197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r>
              <a:rPr lang="en-US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interviewed by the local paper</a:t>
            </a:r>
            <a:endParaRPr lang="en-US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1553210" y="1494790"/>
            <a:ext cx="7244715" cy="521970"/>
          </a:xfrm>
          <a:prstGeom prst="rect">
            <a:avLst/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reported in the newspaper.</a:t>
            </a:r>
            <a:endParaRPr 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11561172" y="2353055"/>
            <a:ext cx="630828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1929130" y="2808605"/>
            <a:ext cx="2136775" cy="521970"/>
          </a:xfrm>
          <a:prstGeom prst="rect">
            <a:avLst/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100,000</a:t>
            </a:r>
            <a:endParaRPr 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11657692" y="3349370"/>
            <a:ext cx="630828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5525770" y="3269615"/>
            <a:ext cx="6299200" cy="521970"/>
          </a:xfrm>
          <a:prstGeom prst="rect">
            <a:avLst/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for the incovenience</a:t>
            </a:r>
            <a:endParaRPr 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9"/>
          <p:cNvSpPr txBox="1">
            <a:spLocks noChangeArrowheads="1"/>
          </p:cNvSpPr>
          <p:nvPr/>
        </p:nvSpPr>
        <p:spPr bwMode="auto">
          <a:xfrm>
            <a:off x="7910557" y="3945635"/>
            <a:ext cx="630828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altLang="zh-CN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9"/>
          <p:cNvSpPr txBox="1">
            <a:spLocks noChangeArrowheads="1"/>
          </p:cNvSpPr>
          <p:nvPr/>
        </p:nvSpPr>
        <p:spPr bwMode="auto">
          <a:xfrm>
            <a:off x="4065632" y="5630290"/>
            <a:ext cx="630828" cy="977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p>
            <a:pPr>
              <a:lnSpc>
                <a:spcPct val="120000"/>
              </a:lnSpc>
            </a:pPr>
            <a:r>
              <a:rPr lang="en-US" altLang="zh-CN" sz="48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endParaRPr lang="en-US" altLang="zh-CN" sz="4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9"/>
          <p:cNvSpPr txBox="1">
            <a:spLocks noChangeArrowheads="1"/>
          </p:cNvSpPr>
          <p:nvPr/>
        </p:nvSpPr>
        <p:spPr bwMode="auto">
          <a:xfrm>
            <a:off x="9766300" y="5044440"/>
            <a:ext cx="889000" cy="521970"/>
          </a:xfrm>
          <a:prstGeom prst="rect">
            <a:avLst/>
          </a:prstGeom>
          <a:gradFill flip="none" rotWithShape="1">
            <a:gsLst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Ma</a:t>
            </a:r>
            <a:endParaRPr lang="en-US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-635" y="2534920"/>
            <a:ext cx="12192000" cy="1788160"/>
            <a:chOff x="1" y="7151"/>
            <a:chExt cx="19138" cy="2816"/>
          </a:xfrm>
          <a:solidFill>
            <a:schemeClr val="bg1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圆角矩形 36"/>
            <p:cNvSpPr/>
            <p:nvPr/>
          </p:nvSpPr>
          <p:spPr>
            <a:xfrm>
              <a:off x="1" y="7151"/>
              <a:ext cx="19138" cy="281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82" y="7235"/>
              <a:ext cx="15640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>
                  <a:latin typeface="Bernard MT Condensed" panose="02050806060905020404" charset="0"/>
                  <a:cs typeface="Bernard MT Condensed" panose="02050806060905020404" charset="0"/>
                </a:rPr>
                <a:t>What is Chen’s view of money?</a:t>
              </a:r>
              <a:r>
                <a:rPr lang="en-US" altLang="zh-CN" sz="9600">
                  <a:latin typeface="Bernard MT Condensed" panose="02050806060905020404" charset="0"/>
                  <a:cs typeface="Bernard MT Condensed" panose="02050806060905020404" charset="0"/>
                </a:rPr>
                <a:t>           </a:t>
              </a:r>
              <a:endParaRPr lang="en-US" altLang="zh-CN" sz="9600" b="1"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-635" y="3823335"/>
            <a:ext cx="12192000" cy="2646045"/>
            <a:chOff x="1" y="6085"/>
            <a:chExt cx="19138" cy="4167"/>
          </a:xfrm>
          <a:solidFill>
            <a:schemeClr val="bg1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圆角矩形 17"/>
            <p:cNvSpPr/>
            <p:nvPr/>
          </p:nvSpPr>
          <p:spPr>
            <a:xfrm>
              <a:off x="1" y="7151"/>
              <a:ext cx="19138" cy="281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623" y="6085"/>
              <a:ext cx="15640" cy="41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800">
                  <a:solidFill>
                    <a:srgbClr val="C00000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Return money found</a:t>
              </a:r>
              <a:r>
                <a:rPr lang="en-US" altLang="zh-CN" sz="16600">
                  <a:solidFill>
                    <a:srgbClr val="C00000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           </a:t>
              </a:r>
              <a:endParaRPr lang="en-US" altLang="zh-CN" sz="16600" b="1">
                <a:solidFill>
                  <a:srgbClr val="C00000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bldLvl="0" animBg="1"/>
      <p:bldP spid="2" grpId="0" bldLvl="0" animBg="1"/>
      <p:bldP spid="8" grpId="0" bldLvl="0" animBg="1"/>
      <p:bldP spid="9" grpId="0"/>
      <p:bldP spid="10" grpId="0" bldLvl="0" animBg="1"/>
      <p:bldP spid="11" grpId="0"/>
      <p:bldP spid="13" grpId="0" bldLvl="0" animBg="1"/>
      <p:bldP spid="14" grpId="0"/>
      <p:bldP spid="15" grpId="0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0" y="0"/>
            <a:ext cx="3909060" cy="897890"/>
            <a:chOff x="326" y="118"/>
            <a:chExt cx="6156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4880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Post-listening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266055" y="129540"/>
            <a:ext cx="587946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Analyze the structure </a:t>
            </a:r>
            <a:endParaRPr lang="en-US" altLang="zh-CN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728345"/>
            <a:ext cx="7508240" cy="6129655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279400" y="1076325"/>
            <a:ext cx="7138670" cy="489585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7" name="直接箭头连接符 16"/>
          <p:cNvCxnSpPr/>
          <p:nvPr/>
        </p:nvCxnSpPr>
        <p:spPr>
          <a:xfrm>
            <a:off x="7228840" y="1379855"/>
            <a:ext cx="968375" cy="63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8296910" y="937260"/>
            <a:ext cx="3548380" cy="89154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r>
              <a:rPr lang="en-US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Lead paragraph</a:t>
            </a:r>
            <a:endParaRPr lang="en-US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导语）</a:t>
            </a:r>
            <a:endParaRPr lang="zh-CN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79400" y="1662430"/>
            <a:ext cx="7138670" cy="463232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>
            <a:off x="7328535" y="3425825"/>
            <a:ext cx="968375" cy="63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8296910" y="2922270"/>
            <a:ext cx="3548380" cy="891540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Main body</a:t>
            </a:r>
            <a:endParaRPr lang="en-US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主体）</a:t>
            </a:r>
            <a:endParaRPr lang="zh-CN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971915" y="1929765"/>
            <a:ext cx="2060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5W+H</a:t>
            </a:r>
            <a:endParaRPr lang="en-US" altLang="zh-CN" sz="3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937500" y="3843655"/>
            <a:ext cx="4449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detailed information</a:t>
            </a:r>
            <a:endParaRPr lang="en-US" altLang="zh-CN" sz="32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674100" y="4427220"/>
            <a:ext cx="3011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in time order</a:t>
            </a:r>
            <a:endParaRPr lang="en-US" altLang="zh-CN" sz="32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79400" y="6294755"/>
            <a:ext cx="7138670" cy="539115"/>
          </a:xfrm>
          <a:prstGeom prst="roundRect">
            <a:avLst/>
          </a:prstGeom>
          <a:solidFill>
            <a:schemeClr val="accent6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8" name="直接箭头连接符 17"/>
          <p:cNvCxnSpPr/>
          <p:nvPr/>
        </p:nvCxnSpPr>
        <p:spPr>
          <a:xfrm>
            <a:off x="7328535" y="6570980"/>
            <a:ext cx="968375" cy="63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9"/>
          <p:cNvSpPr txBox="1">
            <a:spLocks noChangeArrowheads="1"/>
          </p:cNvSpPr>
          <p:nvPr/>
        </p:nvSpPr>
        <p:spPr bwMode="auto">
          <a:xfrm>
            <a:off x="8296910" y="5966460"/>
            <a:ext cx="3548380" cy="829945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Conclusion</a:t>
            </a:r>
            <a:endParaRPr 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zh-CN" altLang="en-US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总结）</a:t>
            </a:r>
            <a:endParaRPr lang="zh-CN" altLang="en-US" sz="2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197215" y="5382895"/>
            <a:ext cx="3790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writer's attitude</a:t>
            </a:r>
            <a:endParaRPr lang="en-US" altLang="zh-CN" sz="32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019935" y="2086610"/>
            <a:ext cx="4026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content</a:t>
            </a:r>
            <a:r>
              <a:rPr lang="zh-CN" altLang="en-US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：</a:t>
            </a:r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wide</a:t>
            </a:r>
            <a:endParaRPr lang="en-US" altLang="zh-CN" sz="3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26235" y="3290570"/>
            <a:ext cx="5363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language</a:t>
            </a:r>
            <a:r>
              <a:rPr lang="zh-CN" altLang="en-US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：</a:t>
            </a:r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concise</a:t>
            </a:r>
            <a:endParaRPr lang="en-US" altLang="zh-CN" sz="3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473835" y="4495165"/>
            <a:ext cx="5363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timeliness</a:t>
            </a:r>
            <a:r>
              <a:rPr lang="zh-CN" altLang="en-US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：</a:t>
            </a:r>
            <a:r>
              <a:rPr lang="en-US" altLang="zh-CN" sz="3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strong</a:t>
            </a:r>
            <a:endParaRPr lang="en-US" altLang="zh-CN" sz="3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bldLvl="0" animBg="1"/>
      <p:bldP spid="10" grpId="0" bldLvl="0" animBg="1"/>
      <p:bldP spid="10" grpId="1" animBg="1"/>
      <p:bldP spid="13" grpId="0" bldLvl="0" animBg="1"/>
      <p:bldP spid="60" grpId="0"/>
      <p:bldP spid="60" grpId="1"/>
      <p:bldP spid="14" grpId="0"/>
      <p:bldP spid="14" grpId="1"/>
      <p:bldP spid="15" grpId="0"/>
      <p:bldP spid="15" grpId="1"/>
      <p:bldP spid="16" grpId="0" bldLvl="0" animBg="1"/>
      <p:bldP spid="16" grpId="1" animBg="1"/>
      <p:bldP spid="19" grpId="0" bldLvl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0" y="4598035"/>
            <a:ext cx="12192000" cy="1788160"/>
            <a:chOff x="1" y="7151"/>
            <a:chExt cx="19138" cy="28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4" name="圆角矩形 3"/>
            <p:cNvSpPr/>
            <p:nvPr/>
          </p:nvSpPr>
          <p:spPr>
            <a:xfrm>
              <a:off x="1" y="7151"/>
              <a:ext cx="19138" cy="2816"/>
            </a:xfrm>
            <a:prstGeom prst="roundRect">
              <a:avLst/>
            </a:prstGeom>
            <a:solidFill>
              <a:schemeClr val="bg1">
                <a:lumMod val="85000"/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502" y="7518"/>
              <a:ext cx="15838" cy="2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8000">
                  <a:latin typeface="Bernard MT Condensed" panose="02050806060905020404" charset="0"/>
                  <a:cs typeface="Bernard MT Condensed" panose="02050806060905020404" charset="0"/>
                </a:rPr>
                <a:t>M3U5 The Value Of Money</a:t>
              </a:r>
              <a:endParaRPr lang="en-US" altLang="zh-CN" sz="8000"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2540" y="828675"/>
            <a:ext cx="9646920" cy="5280025"/>
          </a:xfrm>
          <a:prstGeom prst="rect">
            <a:avLst/>
          </a:prstGeom>
        </p:spPr>
      </p:pic>
      <p:pic>
        <p:nvPicPr>
          <p:cNvPr id="2" name="money，money，money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2275205" y="1124585"/>
            <a:ext cx="7640955" cy="445960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0"/>
            <a:ext cx="2600325" cy="897890"/>
            <a:chOff x="326" y="118"/>
            <a:chExt cx="4095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2819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Lead-in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277235" y="129540"/>
            <a:ext cx="74853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800">
                <a:latin typeface="Bodoni MT Black" panose="02070A03080606020203" charset="0"/>
                <a:cs typeface="Bodoni MT Black" panose="02070A03080606020203" charset="0"/>
              </a:rPr>
              <a:t>Enjoy and fill in blanks</a:t>
            </a:r>
            <a:endParaRPr lang="en-US" altLang="zh-CN" sz="4800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8" name="图片 7" descr="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930" y="959485"/>
            <a:ext cx="5008245" cy="561975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  <a:scene3d>
            <a:camera prst="perspectiveRight"/>
            <a:lightRig rig="threePt" dir="t"/>
          </a:scene3d>
        </p:spPr>
      </p:pic>
    </p:spTree>
    <p:custDataLst>
      <p:tags r:id="rId1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6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0" y="0"/>
            <a:ext cx="2600325" cy="897890"/>
            <a:chOff x="326" y="118"/>
            <a:chExt cx="4095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2819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Lead-in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48330" y="98425"/>
            <a:ext cx="76657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Have a look into</a:t>
            </a:r>
            <a:r>
              <a:rPr lang="en-US" altLang="zh-CN" sz="4400">
                <a:latin typeface="Bodoni MT Black" panose="02070A03080606020203" charset="0"/>
                <a:cs typeface="Bodoni MT Black" panose="02070A03080606020203" charset="0"/>
              </a:rPr>
              <a:t> the lyrics</a:t>
            </a:r>
            <a:endParaRPr lang="en-US" altLang="zh-CN" sz="4400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8" name="图片 7" descr="C:\Users\Administrator\Desktop\1.png1"/>
          <p:cNvPicPr>
            <a:picLocks noChangeAspect="1"/>
          </p:cNvPicPr>
          <p:nvPr/>
        </p:nvPicPr>
        <p:blipFill>
          <a:blip r:embed="rId2"/>
          <a:srcRect l="16492" r="10225"/>
          <a:stretch>
            <a:fillRect/>
          </a:stretch>
        </p:blipFill>
        <p:spPr>
          <a:xfrm>
            <a:off x="227965" y="1089025"/>
            <a:ext cx="7512685" cy="146113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" name="文本框 1"/>
          <p:cNvSpPr txBox="1"/>
          <p:nvPr/>
        </p:nvSpPr>
        <p:spPr>
          <a:xfrm>
            <a:off x="3644265" y="1154430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pay the bills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29380" y="1748155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single penny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796540" y="2550160"/>
            <a:ext cx="7423785" cy="1350645"/>
            <a:chOff x="5979" y="7387"/>
            <a:chExt cx="12924" cy="2127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0" name="任意多边形 9"/>
            <p:cNvSpPr/>
            <p:nvPr/>
          </p:nvSpPr>
          <p:spPr>
            <a:xfrm>
              <a:off x="6082" y="7387"/>
              <a:ext cx="12821" cy="2127"/>
            </a:xfrm>
            <a:custGeom>
              <a:avLst/>
              <a:gdLst>
                <a:gd name="connsiteX0" fmla="*/ 0 w 12821"/>
                <a:gd name="connsiteY0" fmla="*/ 256 h 2127"/>
                <a:gd name="connsiteX1" fmla="*/ 427 w 12821"/>
                <a:gd name="connsiteY1" fmla="*/ 0 h 2127"/>
                <a:gd name="connsiteX2" fmla="*/ 2136 w 12821"/>
                <a:gd name="connsiteY2" fmla="*/ 0 h 2127"/>
                <a:gd name="connsiteX3" fmla="*/ 2136 w 12821"/>
                <a:gd name="connsiteY3" fmla="*/ 0 h 2127"/>
                <a:gd name="connsiteX4" fmla="*/ 5342 w 12821"/>
                <a:gd name="connsiteY4" fmla="*/ 0 h 2127"/>
                <a:gd name="connsiteX5" fmla="*/ 12394 w 12821"/>
                <a:gd name="connsiteY5" fmla="*/ 0 h 2127"/>
                <a:gd name="connsiteX6" fmla="*/ 12821 w 12821"/>
                <a:gd name="connsiteY6" fmla="*/ 256 h 2127"/>
                <a:gd name="connsiteX7" fmla="*/ 12821 w 12821"/>
                <a:gd name="connsiteY7" fmla="*/ 896 h 2127"/>
                <a:gd name="connsiteX8" fmla="*/ 12821 w 12821"/>
                <a:gd name="connsiteY8" fmla="*/ 896 h 2127"/>
                <a:gd name="connsiteX9" fmla="*/ 12821 w 12821"/>
                <a:gd name="connsiteY9" fmla="*/ 1280 h 2127"/>
                <a:gd name="connsiteX10" fmla="*/ 12821 w 12821"/>
                <a:gd name="connsiteY10" fmla="*/ 1280 h 2127"/>
                <a:gd name="connsiteX11" fmla="*/ 12394 w 12821"/>
                <a:gd name="connsiteY11" fmla="*/ 1536 h 2127"/>
                <a:gd name="connsiteX12" fmla="*/ 9904 w 12821"/>
                <a:gd name="connsiteY12" fmla="*/ 1550 h 2127"/>
                <a:gd name="connsiteX13" fmla="*/ 10918 w 12821"/>
                <a:gd name="connsiteY13" fmla="*/ 2127 h 2127"/>
                <a:gd name="connsiteX14" fmla="*/ 8656 w 12821"/>
                <a:gd name="connsiteY14" fmla="*/ 1534 h 2127"/>
                <a:gd name="connsiteX15" fmla="*/ 427 w 12821"/>
                <a:gd name="connsiteY15" fmla="*/ 1536 h 2127"/>
                <a:gd name="connsiteX16" fmla="*/ 0 w 12821"/>
                <a:gd name="connsiteY16" fmla="*/ 1280 h 2127"/>
                <a:gd name="connsiteX17" fmla="*/ 0 w 12821"/>
                <a:gd name="connsiteY17" fmla="*/ 1280 h 2127"/>
                <a:gd name="connsiteX18" fmla="*/ 0 w 12821"/>
                <a:gd name="connsiteY18" fmla="*/ 896 h 2127"/>
                <a:gd name="connsiteX19" fmla="*/ 0 w 12821"/>
                <a:gd name="connsiteY19" fmla="*/ 896 h 2127"/>
                <a:gd name="connsiteX20" fmla="*/ 0 w 12821"/>
                <a:gd name="connsiteY20" fmla="*/ 256 h 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21" h="2127">
                  <a:moveTo>
                    <a:pt x="0" y="256"/>
                  </a:moveTo>
                  <a:cubicBezTo>
                    <a:pt x="0" y="115"/>
                    <a:pt x="192" y="0"/>
                    <a:pt x="427" y="0"/>
                  </a:cubicBezTo>
                  <a:lnTo>
                    <a:pt x="2136" y="0"/>
                  </a:lnTo>
                  <a:lnTo>
                    <a:pt x="2136" y="0"/>
                  </a:lnTo>
                  <a:lnTo>
                    <a:pt x="5342" y="0"/>
                  </a:lnTo>
                  <a:lnTo>
                    <a:pt x="12394" y="0"/>
                  </a:lnTo>
                  <a:cubicBezTo>
                    <a:pt x="12629" y="0"/>
                    <a:pt x="12821" y="115"/>
                    <a:pt x="12821" y="256"/>
                  </a:cubicBezTo>
                  <a:lnTo>
                    <a:pt x="12821" y="896"/>
                  </a:lnTo>
                  <a:lnTo>
                    <a:pt x="12821" y="896"/>
                  </a:lnTo>
                  <a:lnTo>
                    <a:pt x="12821" y="1280"/>
                  </a:lnTo>
                  <a:lnTo>
                    <a:pt x="12821" y="1280"/>
                  </a:lnTo>
                  <a:cubicBezTo>
                    <a:pt x="12821" y="1422"/>
                    <a:pt x="12629" y="1536"/>
                    <a:pt x="12394" y="1536"/>
                  </a:cubicBezTo>
                  <a:lnTo>
                    <a:pt x="9904" y="1550"/>
                  </a:lnTo>
                  <a:lnTo>
                    <a:pt x="10918" y="2127"/>
                  </a:lnTo>
                  <a:lnTo>
                    <a:pt x="8656" y="1534"/>
                  </a:lnTo>
                  <a:lnTo>
                    <a:pt x="427" y="1536"/>
                  </a:lnTo>
                  <a:cubicBezTo>
                    <a:pt x="192" y="1536"/>
                    <a:pt x="0" y="1422"/>
                    <a:pt x="0" y="1280"/>
                  </a:cubicBezTo>
                  <a:lnTo>
                    <a:pt x="0" y="1280"/>
                  </a:lnTo>
                  <a:lnTo>
                    <a:pt x="0" y="896"/>
                  </a:lnTo>
                  <a:lnTo>
                    <a:pt x="0" y="896"/>
                  </a:lnTo>
                  <a:lnTo>
                    <a:pt x="0" y="256"/>
                  </a:lnTo>
                  <a:close/>
                </a:path>
              </a:pathLst>
            </a:custGeom>
            <a:solidFill>
              <a:srgbClr val="A9C8D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5979" y="7687"/>
              <a:ext cx="1292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Comic Sans MS" panose="030F0702030302020204" charset="0"/>
                  <a:cs typeface="Comic Sans MS" panose="030F0702030302020204" charset="0"/>
                </a:rPr>
                <a:t>How do you </a:t>
              </a:r>
              <a:r>
                <a:rPr lang="en-US" altLang="zh-CN" sz="3200" b="1">
                  <a:solidFill>
                    <a:srgbClr val="C00000"/>
                  </a:solidFill>
                  <a:latin typeface="Comic Sans MS" panose="030F0702030302020204" charset="0"/>
                  <a:cs typeface="Comic Sans MS" panose="030F0702030302020204" charset="0"/>
                </a:rPr>
                <a:t>figure out </a:t>
              </a:r>
              <a:r>
                <a:rPr lang="en-US" altLang="zh-CN" sz="3200" b="1">
                  <a:solidFill>
                    <a:schemeClr val="tx1"/>
                  </a:solidFill>
                  <a:latin typeface="Comic Sans MS" panose="030F0702030302020204" charset="0"/>
                  <a:cs typeface="Comic Sans MS" panose="030F0702030302020204" charset="0"/>
                </a:rPr>
                <a:t>these lyrics?</a:t>
              </a:r>
              <a:endParaRPr lang="en-US" altLang="zh-CN" sz="32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14" name="图片 13" descr="4"/>
          <p:cNvPicPr>
            <a:picLocks noChangeAspect="1"/>
          </p:cNvPicPr>
          <p:nvPr/>
        </p:nvPicPr>
        <p:blipFill>
          <a:blip r:embed="rId3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rcRect b="4649"/>
          <a:stretch>
            <a:fillRect/>
          </a:stretch>
        </p:blipFill>
        <p:spPr>
          <a:xfrm>
            <a:off x="9599295" y="2456815"/>
            <a:ext cx="2700655" cy="4401185"/>
          </a:xfrm>
          <a:prstGeom prst="rect">
            <a:avLst/>
          </a:prstGeom>
          <a:effectLst>
            <a:outerShdw blurRad="381000" dist="241300" dir="5400000" algn="ctr" rotWithShape="0">
              <a:srgbClr val="000000">
                <a:alpha val="23000"/>
              </a:srgbClr>
            </a:outerShdw>
            <a:reflection stA="45000" endPos="14000" dist="50800" dir="5400000" sy="-100000" algn="bl" rotWithShape="0"/>
          </a:effectLst>
        </p:spPr>
      </p:pic>
      <p:pic>
        <p:nvPicPr>
          <p:cNvPr id="15" name="图片 14" descr="4"/>
          <p:cNvPicPr>
            <a:picLocks noChangeAspect="1"/>
          </p:cNvPicPr>
          <p:nvPr/>
        </p:nvPicPr>
        <p:blipFill>
          <a:blip r:embed="rId4"/>
          <a:srcRect l="7480" t="5621" r="50497" b="27215"/>
          <a:stretch>
            <a:fillRect/>
          </a:stretch>
        </p:blipFill>
        <p:spPr>
          <a:xfrm>
            <a:off x="9167495" y="2375535"/>
            <a:ext cx="3024505" cy="440182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353300" y="2550160"/>
            <a:ext cx="8867025" cy="1350645"/>
            <a:chOff x="6082" y="7387"/>
            <a:chExt cx="12821" cy="2127"/>
          </a:xfrm>
          <a:solidFill>
            <a:srgbClr val="AEAEAE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9" name="任意多边形 18"/>
            <p:cNvSpPr/>
            <p:nvPr/>
          </p:nvSpPr>
          <p:spPr>
            <a:xfrm>
              <a:off x="6082" y="7387"/>
              <a:ext cx="12821" cy="2127"/>
            </a:xfrm>
            <a:custGeom>
              <a:avLst/>
              <a:gdLst>
                <a:gd name="connsiteX0" fmla="*/ 0 w 12821"/>
                <a:gd name="connsiteY0" fmla="*/ 256 h 2127"/>
                <a:gd name="connsiteX1" fmla="*/ 427 w 12821"/>
                <a:gd name="connsiteY1" fmla="*/ 0 h 2127"/>
                <a:gd name="connsiteX2" fmla="*/ 2136 w 12821"/>
                <a:gd name="connsiteY2" fmla="*/ 0 h 2127"/>
                <a:gd name="connsiteX3" fmla="*/ 2136 w 12821"/>
                <a:gd name="connsiteY3" fmla="*/ 0 h 2127"/>
                <a:gd name="connsiteX4" fmla="*/ 5342 w 12821"/>
                <a:gd name="connsiteY4" fmla="*/ 0 h 2127"/>
                <a:gd name="connsiteX5" fmla="*/ 12394 w 12821"/>
                <a:gd name="connsiteY5" fmla="*/ 0 h 2127"/>
                <a:gd name="connsiteX6" fmla="*/ 12821 w 12821"/>
                <a:gd name="connsiteY6" fmla="*/ 256 h 2127"/>
                <a:gd name="connsiteX7" fmla="*/ 12821 w 12821"/>
                <a:gd name="connsiteY7" fmla="*/ 896 h 2127"/>
                <a:gd name="connsiteX8" fmla="*/ 12821 w 12821"/>
                <a:gd name="connsiteY8" fmla="*/ 896 h 2127"/>
                <a:gd name="connsiteX9" fmla="*/ 12821 w 12821"/>
                <a:gd name="connsiteY9" fmla="*/ 1280 h 2127"/>
                <a:gd name="connsiteX10" fmla="*/ 12821 w 12821"/>
                <a:gd name="connsiteY10" fmla="*/ 1280 h 2127"/>
                <a:gd name="connsiteX11" fmla="*/ 12394 w 12821"/>
                <a:gd name="connsiteY11" fmla="*/ 1536 h 2127"/>
                <a:gd name="connsiteX12" fmla="*/ 9904 w 12821"/>
                <a:gd name="connsiteY12" fmla="*/ 1550 h 2127"/>
                <a:gd name="connsiteX13" fmla="*/ 10918 w 12821"/>
                <a:gd name="connsiteY13" fmla="*/ 2127 h 2127"/>
                <a:gd name="connsiteX14" fmla="*/ 8656 w 12821"/>
                <a:gd name="connsiteY14" fmla="*/ 1534 h 2127"/>
                <a:gd name="connsiteX15" fmla="*/ 427 w 12821"/>
                <a:gd name="connsiteY15" fmla="*/ 1536 h 2127"/>
                <a:gd name="connsiteX16" fmla="*/ 0 w 12821"/>
                <a:gd name="connsiteY16" fmla="*/ 1280 h 2127"/>
                <a:gd name="connsiteX17" fmla="*/ 0 w 12821"/>
                <a:gd name="connsiteY17" fmla="*/ 1280 h 2127"/>
                <a:gd name="connsiteX18" fmla="*/ 0 w 12821"/>
                <a:gd name="connsiteY18" fmla="*/ 896 h 2127"/>
                <a:gd name="connsiteX19" fmla="*/ 0 w 12821"/>
                <a:gd name="connsiteY19" fmla="*/ 896 h 2127"/>
                <a:gd name="connsiteX20" fmla="*/ 0 w 12821"/>
                <a:gd name="connsiteY20" fmla="*/ 256 h 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21" h="2127">
                  <a:moveTo>
                    <a:pt x="0" y="256"/>
                  </a:moveTo>
                  <a:cubicBezTo>
                    <a:pt x="0" y="115"/>
                    <a:pt x="192" y="0"/>
                    <a:pt x="427" y="0"/>
                  </a:cubicBezTo>
                  <a:lnTo>
                    <a:pt x="2136" y="0"/>
                  </a:lnTo>
                  <a:lnTo>
                    <a:pt x="2136" y="0"/>
                  </a:lnTo>
                  <a:lnTo>
                    <a:pt x="5342" y="0"/>
                  </a:lnTo>
                  <a:lnTo>
                    <a:pt x="12394" y="0"/>
                  </a:lnTo>
                  <a:cubicBezTo>
                    <a:pt x="12629" y="0"/>
                    <a:pt x="12821" y="115"/>
                    <a:pt x="12821" y="256"/>
                  </a:cubicBezTo>
                  <a:lnTo>
                    <a:pt x="12821" y="896"/>
                  </a:lnTo>
                  <a:lnTo>
                    <a:pt x="12821" y="896"/>
                  </a:lnTo>
                  <a:lnTo>
                    <a:pt x="12821" y="1280"/>
                  </a:lnTo>
                  <a:lnTo>
                    <a:pt x="12821" y="1280"/>
                  </a:lnTo>
                  <a:cubicBezTo>
                    <a:pt x="12821" y="1422"/>
                    <a:pt x="12629" y="1536"/>
                    <a:pt x="12394" y="1536"/>
                  </a:cubicBezTo>
                  <a:lnTo>
                    <a:pt x="9904" y="1550"/>
                  </a:lnTo>
                  <a:lnTo>
                    <a:pt x="10918" y="2127"/>
                  </a:lnTo>
                  <a:lnTo>
                    <a:pt x="8656" y="1534"/>
                  </a:lnTo>
                  <a:lnTo>
                    <a:pt x="427" y="1536"/>
                  </a:lnTo>
                  <a:cubicBezTo>
                    <a:pt x="192" y="1536"/>
                    <a:pt x="0" y="1422"/>
                    <a:pt x="0" y="1280"/>
                  </a:cubicBezTo>
                  <a:lnTo>
                    <a:pt x="0" y="1280"/>
                  </a:lnTo>
                  <a:lnTo>
                    <a:pt x="0" y="896"/>
                  </a:lnTo>
                  <a:lnTo>
                    <a:pt x="0" y="896"/>
                  </a:lnTo>
                  <a:lnTo>
                    <a:pt x="0" y="25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132" y="7688"/>
              <a:ext cx="12723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en-US" altLang="zh-CN" sz="3200" b="1">
                  <a:solidFill>
                    <a:schemeClr val="tx1"/>
                  </a:solidFill>
                  <a:latin typeface="Comic Sans MS" panose="030F0702030302020204" charset="0"/>
                  <a:cs typeface="Comic Sans MS" panose="030F0702030302020204" charset="0"/>
                </a:rPr>
                <a:t>Money is a </a:t>
              </a:r>
              <a:r>
                <a:rPr lang="en-US" altLang="zh-CN" sz="3200" b="1">
                  <a:solidFill>
                    <a:srgbClr val="C00000"/>
                  </a:solidFill>
                  <a:latin typeface="Comic Sans MS" panose="030F0702030302020204" charset="0"/>
                  <a:cs typeface="Comic Sans MS" panose="030F0702030302020204" charset="0"/>
                </a:rPr>
                <a:t>good</a:t>
              </a:r>
              <a:r>
                <a:rPr lang="en-US" altLang="zh-CN" sz="3200" b="1">
                  <a:solidFill>
                    <a:schemeClr val="tx1"/>
                  </a:solidFill>
                  <a:latin typeface="Comic Sans MS" panose="030F0702030302020204" charset="0"/>
                  <a:cs typeface="Comic Sans MS" panose="030F0702030302020204" charset="0"/>
                </a:rPr>
                <a:t> </a:t>
              </a:r>
              <a:r>
                <a:rPr lang="en-US" altLang="zh-CN" sz="3200" b="1">
                  <a:solidFill>
                    <a:srgbClr val="C00000"/>
                  </a:solidFill>
                  <a:latin typeface="Comic Sans MS" panose="030F0702030302020204" charset="0"/>
                  <a:cs typeface="Comic Sans MS" panose="030F0702030302020204" charset="0"/>
                </a:rPr>
                <a:t>servent</a:t>
              </a:r>
              <a:r>
                <a:rPr lang="en-US" altLang="zh-CN" sz="3200" b="1">
                  <a:solidFill>
                    <a:schemeClr val="tx1"/>
                  </a:solidFill>
                  <a:latin typeface="Comic Sans MS" panose="030F0702030302020204" charset="0"/>
                  <a:cs typeface="Comic Sans MS" panose="030F0702030302020204" charset="0"/>
                </a:rPr>
                <a:t> and bad master.</a:t>
              </a:r>
              <a:endParaRPr lang="en-US" altLang="zh-CN" sz="32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21" name="图片 20" descr="3"/>
          <p:cNvPicPr>
            <a:picLocks noChangeAspect="1"/>
          </p:cNvPicPr>
          <p:nvPr/>
        </p:nvPicPr>
        <p:blipFill>
          <a:blip r:embed="rId5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rcRect l="5961" t="12927" r="5453" b="15274"/>
          <a:stretch>
            <a:fillRect/>
          </a:stretch>
        </p:blipFill>
        <p:spPr>
          <a:xfrm>
            <a:off x="227965" y="3623945"/>
            <a:ext cx="7200265" cy="2990850"/>
          </a:xfrm>
          <a:prstGeom prst="rect">
            <a:avLst/>
          </a:prstGeom>
          <a:effectLst>
            <a:outerShdw blurRad="431800" dist="431800" dir="5400000" sx="87000" sy="87000" algn="ctr" rotWithShape="0">
              <a:srgbClr val="000000">
                <a:alpha val="24000"/>
              </a:srgbClr>
            </a:outerShdw>
          </a:effectLst>
        </p:spPr>
      </p:pic>
      <p:sp>
        <p:nvSpPr>
          <p:cNvPr id="22" name="文本框 21"/>
          <p:cNvSpPr txBox="1"/>
          <p:nvPr/>
        </p:nvSpPr>
        <p:spPr>
          <a:xfrm>
            <a:off x="2494280" y="5553075"/>
            <a:ext cx="24511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Bodoni MT Black" panose="02070A03080606020203" charset="0"/>
                <a:cs typeface="Bodoni MT Black" panose="02070A03080606020203" charset="0"/>
              </a:rPr>
              <a:t>prisoner</a:t>
            </a:r>
            <a:endParaRPr lang="en-US" altLang="zh-CN" sz="4000" b="1">
              <a:solidFill>
                <a:schemeClr val="bg1"/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-99060" y="3688080"/>
            <a:ext cx="49263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We should </a:t>
            </a:r>
            <a:endParaRPr lang="en-US" altLang="zh-CN" sz="48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25" name="图片 24" descr="b78ce5e8c65cd516a3476017eb62b145e05fe924ae90262a5b4c5cace506ab8fQzpcVXNlcnNcQWRtaW5pc3RyYXRvclxBcHBEYXRhXFJvYW1pbmdcRGluZ1RhbGtcNjc5ODc0MTI1X3YyXEltYWdlRmlsZXNcNzQ2NTM3N1wyNDUzMDA1MDc2XzM1NjIxOTgyMTcxXzE1NjUxMDQzMjc0ODkuanBn"/>
          <p:cNvPicPr>
            <a:picLocks noChangeAspect="1"/>
          </p:cNvPicPr>
          <p:nvPr/>
        </p:nvPicPr>
        <p:blipFill>
          <a:blip r:embed="rId6"/>
          <a:srcRect t="35312" b="12513"/>
          <a:stretch>
            <a:fillRect/>
          </a:stretch>
        </p:blipFill>
        <p:spPr>
          <a:xfrm>
            <a:off x="227965" y="3465830"/>
            <a:ext cx="8407400" cy="3281045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1179830" y="4418965"/>
            <a:ext cx="70396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6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make good use of</a:t>
            </a:r>
            <a:r>
              <a:rPr lang="en-US" altLang="zh-CN" sz="60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</a:t>
            </a:r>
            <a:endParaRPr lang="en-US" altLang="zh-CN" sz="60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590665" y="5445760"/>
            <a:ext cx="32829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4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 money</a:t>
            </a:r>
            <a:endParaRPr lang="en-US" altLang="zh-CN" sz="54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0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20"/>
                            </p:stCondLst>
                            <p:childTnLst>
                              <p:par>
                                <p:cTn id="8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5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6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2" grpId="0"/>
      <p:bldP spid="2" grpId="1"/>
      <p:bldP spid="3" grpId="0"/>
      <p:bldP spid="3" grpId="1"/>
      <p:bldP spid="22" grpId="0"/>
      <p:bldP spid="22" grpId="1"/>
      <p:bldP spid="22" grpId="2"/>
      <p:bldP spid="23" grpId="0"/>
      <p:bldP spid="23" grpId="1"/>
      <p:bldP spid="26" grpId="0"/>
      <p:bldP spid="26" grpId="1"/>
      <p:bldP spid="27" grpId="0"/>
      <p:bldP spid="2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" name="图片 21" descr="C:\Users\Administrator\Pictures\2.jpg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73850" y="4090035"/>
            <a:ext cx="4027805" cy="2498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0"/>
            <a:ext cx="2600325" cy="897890"/>
            <a:chOff x="326" y="118"/>
            <a:chExt cx="4095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2819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Lead-in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48330" y="98425"/>
            <a:ext cx="76657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Have a look into</a:t>
            </a:r>
            <a:r>
              <a:rPr lang="en-US" altLang="zh-CN" sz="4400">
                <a:latin typeface="Bodoni MT Black" panose="02070A03080606020203" charset="0"/>
                <a:cs typeface="Bodoni MT Black" panose="02070A03080606020203" charset="0"/>
              </a:rPr>
              <a:t> the lyrics</a:t>
            </a:r>
            <a:endParaRPr lang="en-US" altLang="zh-CN" sz="4400"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8" name="图片 7" descr="C:\Users\Administrator\Desktop\1.png1"/>
          <p:cNvPicPr>
            <a:picLocks noChangeAspect="1"/>
          </p:cNvPicPr>
          <p:nvPr/>
        </p:nvPicPr>
        <p:blipFill>
          <a:blip r:embed="rId3"/>
          <a:srcRect t="8127"/>
          <a:stretch>
            <a:fillRect/>
          </a:stretch>
        </p:blipFill>
        <p:spPr>
          <a:xfrm>
            <a:off x="396240" y="4972050"/>
            <a:ext cx="5937250" cy="1342390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" name="文本框 1"/>
          <p:cNvSpPr txBox="1"/>
          <p:nvPr/>
        </p:nvSpPr>
        <p:spPr>
          <a:xfrm>
            <a:off x="2391410" y="5078095"/>
            <a:ext cx="13620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things</a:t>
            </a:r>
            <a:endParaRPr lang="en-US" altLang="zh-CN" sz="28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pic>
        <p:nvPicPr>
          <p:cNvPr id="14" name="图片 13" descr="4"/>
          <p:cNvPicPr>
            <a:picLocks noChangeAspect="1"/>
          </p:cNvPicPr>
          <p:nvPr/>
        </p:nvPicPr>
        <p:blipFill>
          <a:blip r:embed="rId4">
            <a:clrChange>
              <a:clrFrom>
                <a:srgbClr val="FBFBFB">
                  <a:alpha val="100000"/>
                </a:srgbClr>
              </a:clrFrom>
              <a:clrTo>
                <a:srgbClr val="FBFBFB">
                  <a:alpha val="100000"/>
                  <a:alpha val="0"/>
                </a:srgbClr>
              </a:clrTo>
            </a:clrChange>
          </a:blip>
          <a:srcRect b="4649"/>
          <a:stretch>
            <a:fillRect/>
          </a:stretch>
        </p:blipFill>
        <p:spPr>
          <a:xfrm>
            <a:off x="9599295" y="2456815"/>
            <a:ext cx="2700655" cy="4401185"/>
          </a:xfrm>
          <a:prstGeom prst="rect">
            <a:avLst/>
          </a:prstGeom>
          <a:effectLst>
            <a:outerShdw blurRad="381000" dist="241300" dir="5400000" algn="ctr" rotWithShape="0">
              <a:srgbClr val="000000">
                <a:alpha val="23000"/>
              </a:srgbClr>
            </a:outerShdw>
            <a:reflection stA="45000" endPos="14000" dist="50800" dir="5400000" sy="-100000" algn="bl" rotWithShape="0"/>
          </a:effectLst>
        </p:spPr>
      </p:pic>
      <p:grpSp>
        <p:nvGrpSpPr>
          <p:cNvPr id="18" name="组合 17"/>
          <p:cNvGrpSpPr/>
          <p:nvPr/>
        </p:nvGrpSpPr>
        <p:grpSpPr>
          <a:xfrm>
            <a:off x="2837815" y="1341120"/>
            <a:ext cx="8461375" cy="1350645"/>
            <a:chOff x="6082" y="7387"/>
            <a:chExt cx="12821" cy="2127"/>
          </a:xfrm>
          <a:solidFill>
            <a:srgbClr val="E5F2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9" name="任意多边形 18"/>
            <p:cNvSpPr/>
            <p:nvPr/>
          </p:nvSpPr>
          <p:spPr>
            <a:xfrm>
              <a:off x="6082" y="7387"/>
              <a:ext cx="12821" cy="2127"/>
            </a:xfrm>
            <a:custGeom>
              <a:avLst/>
              <a:gdLst>
                <a:gd name="connsiteX0" fmla="*/ 0 w 12821"/>
                <a:gd name="connsiteY0" fmla="*/ 256 h 2127"/>
                <a:gd name="connsiteX1" fmla="*/ 427 w 12821"/>
                <a:gd name="connsiteY1" fmla="*/ 0 h 2127"/>
                <a:gd name="connsiteX2" fmla="*/ 2136 w 12821"/>
                <a:gd name="connsiteY2" fmla="*/ 0 h 2127"/>
                <a:gd name="connsiteX3" fmla="*/ 2136 w 12821"/>
                <a:gd name="connsiteY3" fmla="*/ 0 h 2127"/>
                <a:gd name="connsiteX4" fmla="*/ 5342 w 12821"/>
                <a:gd name="connsiteY4" fmla="*/ 0 h 2127"/>
                <a:gd name="connsiteX5" fmla="*/ 12394 w 12821"/>
                <a:gd name="connsiteY5" fmla="*/ 0 h 2127"/>
                <a:gd name="connsiteX6" fmla="*/ 12821 w 12821"/>
                <a:gd name="connsiteY6" fmla="*/ 256 h 2127"/>
                <a:gd name="connsiteX7" fmla="*/ 12821 w 12821"/>
                <a:gd name="connsiteY7" fmla="*/ 896 h 2127"/>
                <a:gd name="connsiteX8" fmla="*/ 12821 w 12821"/>
                <a:gd name="connsiteY8" fmla="*/ 896 h 2127"/>
                <a:gd name="connsiteX9" fmla="*/ 12821 w 12821"/>
                <a:gd name="connsiteY9" fmla="*/ 1280 h 2127"/>
                <a:gd name="connsiteX10" fmla="*/ 12821 w 12821"/>
                <a:gd name="connsiteY10" fmla="*/ 1280 h 2127"/>
                <a:gd name="connsiteX11" fmla="*/ 12394 w 12821"/>
                <a:gd name="connsiteY11" fmla="*/ 1536 h 2127"/>
                <a:gd name="connsiteX12" fmla="*/ 9904 w 12821"/>
                <a:gd name="connsiteY12" fmla="*/ 1550 h 2127"/>
                <a:gd name="connsiteX13" fmla="*/ 10918 w 12821"/>
                <a:gd name="connsiteY13" fmla="*/ 2127 h 2127"/>
                <a:gd name="connsiteX14" fmla="*/ 8656 w 12821"/>
                <a:gd name="connsiteY14" fmla="*/ 1534 h 2127"/>
                <a:gd name="connsiteX15" fmla="*/ 427 w 12821"/>
                <a:gd name="connsiteY15" fmla="*/ 1536 h 2127"/>
                <a:gd name="connsiteX16" fmla="*/ 0 w 12821"/>
                <a:gd name="connsiteY16" fmla="*/ 1280 h 2127"/>
                <a:gd name="connsiteX17" fmla="*/ 0 w 12821"/>
                <a:gd name="connsiteY17" fmla="*/ 1280 h 2127"/>
                <a:gd name="connsiteX18" fmla="*/ 0 w 12821"/>
                <a:gd name="connsiteY18" fmla="*/ 896 h 2127"/>
                <a:gd name="connsiteX19" fmla="*/ 0 w 12821"/>
                <a:gd name="connsiteY19" fmla="*/ 896 h 2127"/>
                <a:gd name="connsiteX20" fmla="*/ 0 w 12821"/>
                <a:gd name="connsiteY20" fmla="*/ 256 h 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21" h="2127">
                  <a:moveTo>
                    <a:pt x="0" y="256"/>
                  </a:moveTo>
                  <a:cubicBezTo>
                    <a:pt x="0" y="115"/>
                    <a:pt x="192" y="0"/>
                    <a:pt x="427" y="0"/>
                  </a:cubicBezTo>
                  <a:lnTo>
                    <a:pt x="2136" y="0"/>
                  </a:lnTo>
                  <a:lnTo>
                    <a:pt x="2136" y="0"/>
                  </a:lnTo>
                  <a:lnTo>
                    <a:pt x="5342" y="0"/>
                  </a:lnTo>
                  <a:lnTo>
                    <a:pt x="12394" y="0"/>
                  </a:lnTo>
                  <a:cubicBezTo>
                    <a:pt x="12629" y="0"/>
                    <a:pt x="12821" y="115"/>
                    <a:pt x="12821" y="256"/>
                  </a:cubicBezTo>
                  <a:lnTo>
                    <a:pt x="12821" y="896"/>
                  </a:lnTo>
                  <a:lnTo>
                    <a:pt x="12821" y="896"/>
                  </a:lnTo>
                  <a:lnTo>
                    <a:pt x="12821" y="1280"/>
                  </a:lnTo>
                  <a:lnTo>
                    <a:pt x="12821" y="1280"/>
                  </a:lnTo>
                  <a:cubicBezTo>
                    <a:pt x="12821" y="1422"/>
                    <a:pt x="12629" y="1536"/>
                    <a:pt x="12394" y="1536"/>
                  </a:cubicBezTo>
                  <a:lnTo>
                    <a:pt x="9904" y="1550"/>
                  </a:lnTo>
                  <a:lnTo>
                    <a:pt x="10918" y="2127"/>
                  </a:lnTo>
                  <a:lnTo>
                    <a:pt x="8656" y="1534"/>
                  </a:lnTo>
                  <a:lnTo>
                    <a:pt x="427" y="1536"/>
                  </a:lnTo>
                  <a:cubicBezTo>
                    <a:pt x="192" y="1536"/>
                    <a:pt x="0" y="1422"/>
                    <a:pt x="0" y="1280"/>
                  </a:cubicBezTo>
                  <a:lnTo>
                    <a:pt x="0" y="1280"/>
                  </a:lnTo>
                  <a:lnTo>
                    <a:pt x="0" y="896"/>
                  </a:lnTo>
                  <a:lnTo>
                    <a:pt x="0" y="896"/>
                  </a:lnTo>
                  <a:lnTo>
                    <a:pt x="0" y="25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132" y="7688"/>
              <a:ext cx="12567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With enough money, what will you buy?</a:t>
              </a:r>
              <a:endParaRPr lang="en-US" altLang="zh-CN" sz="3200" b="1">
                <a:solidFill>
                  <a:schemeClr val="tx1"/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10260" y="2571115"/>
            <a:ext cx="8461375" cy="1350645"/>
            <a:chOff x="6082" y="7387"/>
            <a:chExt cx="12821" cy="2127"/>
          </a:xfrm>
          <a:solidFill>
            <a:srgbClr val="E5F2FA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0" name="任意多边形 9"/>
            <p:cNvSpPr/>
            <p:nvPr/>
          </p:nvSpPr>
          <p:spPr>
            <a:xfrm>
              <a:off x="6082" y="7387"/>
              <a:ext cx="12821" cy="2127"/>
            </a:xfrm>
            <a:custGeom>
              <a:avLst/>
              <a:gdLst>
                <a:gd name="connsiteX0" fmla="*/ 0 w 12821"/>
                <a:gd name="connsiteY0" fmla="*/ 256 h 2127"/>
                <a:gd name="connsiteX1" fmla="*/ 427 w 12821"/>
                <a:gd name="connsiteY1" fmla="*/ 0 h 2127"/>
                <a:gd name="connsiteX2" fmla="*/ 2136 w 12821"/>
                <a:gd name="connsiteY2" fmla="*/ 0 h 2127"/>
                <a:gd name="connsiteX3" fmla="*/ 2136 w 12821"/>
                <a:gd name="connsiteY3" fmla="*/ 0 h 2127"/>
                <a:gd name="connsiteX4" fmla="*/ 5342 w 12821"/>
                <a:gd name="connsiteY4" fmla="*/ 0 h 2127"/>
                <a:gd name="connsiteX5" fmla="*/ 12394 w 12821"/>
                <a:gd name="connsiteY5" fmla="*/ 0 h 2127"/>
                <a:gd name="connsiteX6" fmla="*/ 12821 w 12821"/>
                <a:gd name="connsiteY6" fmla="*/ 256 h 2127"/>
                <a:gd name="connsiteX7" fmla="*/ 12821 w 12821"/>
                <a:gd name="connsiteY7" fmla="*/ 896 h 2127"/>
                <a:gd name="connsiteX8" fmla="*/ 12821 w 12821"/>
                <a:gd name="connsiteY8" fmla="*/ 896 h 2127"/>
                <a:gd name="connsiteX9" fmla="*/ 12821 w 12821"/>
                <a:gd name="connsiteY9" fmla="*/ 1280 h 2127"/>
                <a:gd name="connsiteX10" fmla="*/ 12821 w 12821"/>
                <a:gd name="connsiteY10" fmla="*/ 1280 h 2127"/>
                <a:gd name="connsiteX11" fmla="*/ 12394 w 12821"/>
                <a:gd name="connsiteY11" fmla="*/ 1536 h 2127"/>
                <a:gd name="connsiteX12" fmla="*/ 9904 w 12821"/>
                <a:gd name="connsiteY12" fmla="*/ 1550 h 2127"/>
                <a:gd name="connsiteX13" fmla="*/ 10918 w 12821"/>
                <a:gd name="connsiteY13" fmla="*/ 2127 h 2127"/>
                <a:gd name="connsiteX14" fmla="*/ 8656 w 12821"/>
                <a:gd name="connsiteY14" fmla="*/ 1534 h 2127"/>
                <a:gd name="connsiteX15" fmla="*/ 427 w 12821"/>
                <a:gd name="connsiteY15" fmla="*/ 1536 h 2127"/>
                <a:gd name="connsiteX16" fmla="*/ 0 w 12821"/>
                <a:gd name="connsiteY16" fmla="*/ 1280 h 2127"/>
                <a:gd name="connsiteX17" fmla="*/ 0 w 12821"/>
                <a:gd name="connsiteY17" fmla="*/ 1280 h 2127"/>
                <a:gd name="connsiteX18" fmla="*/ 0 w 12821"/>
                <a:gd name="connsiteY18" fmla="*/ 896 h 2127"/>
                <a:gd name="connsiteX19" fmla="*/ 0 w 12821"/>
                <a:gd name="connsiteY19" fmla="*/ 896 h 2127"/>
                <a:gd name="connsiteX20" fmla="*/ 0 w 12821"/>
                <a:gd name="connsiteY20" fmla="*/ 256 h 2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821" h="2127">
                  <a:moveTo>
                    <a:pt x="0" y="256"/>
                  </a:moveTo>
                  <a:cubicBezTo>
                    <a:pt x="0" y="115"/>
                    <a:pt x="192" y="0"/>
                    <a:pt x="427" y="0"/>
                  </a:cubicBezTo>
                  <a:lnTo>
                    <a:pt x="2136" y="0"/>
                  </a:lnTo>
                  <a:lnTo>
                    <a:pt x="2136" y="0"/>
                  </a:lnTo>
                  <a:lnTo>
                    <a:pt x="5342" y="0"/>
                  </a:lnTo>
                  <a:lnTo>
                    <a:pt x="12394" y="0"/>
                  </a:lnTo>
                  <a:cubicBezTo>
                    <a:pt x="12629" y="0"/>
                    <a:pt x="12821" y="115"/>
                    <a:pt x="12821" y="256"/>
                  </a:cubicBezTo>
                  <a:lnTo>
                    <a:pt x="12821" y="896"/>
                  </a:lnTo>
                  <a:lnTo>
                    <a:pt x="12821" y="896"/>
                  </a:lnTo>
                  <a:lnTo>
                    <a:pt x="12821" y="1280"/>
                  </a:lnTo>
                  <a:lnTo>
                    <a:pt x="12821" y="1280"/>
                  </a:lnTo>
                  <a:cubicBezTo>
                    <a:pt x="12821" y="1422"/>
                    <a:pt x="12629" y="1536"/>
                    <a:pt x="12394" y="1536"/>
                  </a:cubicBezTo>
                  <a:lnTo>
                    <a:pt x="9904" y="1550"/>
                  </a:lnTo>
                  <a:lnTo>
                    <a:pt x="10918" y="2127"/>
                  </a:lnTo>
                  <a:lnTo>
                    <a:pt x="8656" y="1534"/>
                  </a:lnTo>
                  <a:lnTo>
                    <a:pt x="427" y="1536"/>
                  </a:lnTo>
                  <a:cubicBezTo>
                    <a:pt x="192" y="1536"/>
                    <a:pt x="0" y="1422"/>
                    <a:pt x="0" y="1280"/>
                  </a:cubicBezTo>
                  <a:lnTo>
                    <a:pt x="0" y="1280"/>
                  </a:lnTo>
                  <a:lnTo>
                    <a:pt x="0" y="896"/>
                  </a:lnTo>
                  <a:lnTo>
                    <a:pt x="0" y="896"/>
                  </a:lnTo>
                  <a:lnTo>
                    <a:pt x="0" y="256"/>
                  </a:lnTo>
                  <a:close/>
                </a:path>
              </a:pathLst>
            </a:cu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6132" y="7688"/>
              <a:ext cx="12567" cy="9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en-US" altLang="zh-CN" sz="3200">
                  <a:latin typeface="Bodoni MT Black" panose="02070A03080606020203" charset="0"/>
                  <a:cs typeface="Bodoni MT Black" panose="02070A03080606020203" charset="0"/>
                  <a:sym typeface="+mn-ea"/>
                </a:rPr>
                <a:t>What can people not buy with money?</a:t>
              </a:r>
              <a:endParaRPr lang="en-US" altLang="zh-CN" sz="3200" b="1">
                <a:solidFill>
                  <a:schemeClr val="tx1"/>
                </a:solidFill>
                <a:latin typeface="Bodoni MT Black" panose="02070A03080606020203" charset="0"/>
                <a:cs typeface="Bodoni MT Black" panose="02070A03080606020203" charset="0"/>
                <a:sym typeface="+mn-ea"/>
              </a:endParaRPr>
            </a:p>
          </p:txBody>
        </p:sp>
      </p:grpSp>
      <p:pic>
        <p:nvPicPr>
          <p:cNvPr id="12" name="图片 11" descr="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0388"/>
          <a:stretch>
            <a:fillRect/>
          </a:stretch>
        </p:blipFill>
        <p:spPr>
          <a:xfrm>
            <a:off x="2957195" y="708025"/>
            <a:ext cx="5136515" cy="2054225"/>
          </a:xfrm>
          <a:prstGeom prst="rect">
            <a:avLst/>
          </a:prstGeom>
          <a:effectLst>
            <a:outerShdw blurRad="381000" dist="152400" dir="5400000" algn="ctr" rotWithShape="0">
              <a:srgbClr val="000000">
                <a:alpha val="75000"/>
              </a:srgbClr>
            </a:outerShdw>
          </a:effectLst>
        </p:spPr>
      </p:pic>
      <p:pic>
        <p:nvPicPr>
          <p:cNvPr id="13" name="图片 12" descr="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8782"/>
          <a:stretch>
            <a:fillRect/>
          </a:stretch>
        </p:blipFill>
        <p:spPr>
          <a:xfrm>
            <a:off x="-54610" y="3731260"/>
            <a:ext cx="5356860" cy="3083560"/>
          </a:xfrm>
          <a:prstGeom prst="rect">
            <a:avLst/>
          </a:prstGeom>
        </p:spPr>
      </p:pic>
      <p:sp>
        <p:nvSpPr>
          <p:cNvPr id="15" name="下箭头 14"/>
          <p:cNvSpPr/>
          <p:nvPr/>
        </p:nvSpPr>
        <p:spPr>
          <a:xfrm rot="1800000">
            <a:off x="3622040" y="2521585"/>
            <a:ext cx="426085" cy="201041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139065" y="3213100"/>
            <a:ext cx="43834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C00000"/>
                </a:solidFill>
                <a:latin typeface="Bodoni MT Black" panose="02070A03080606020203" charset="0"/>
                <a:cs typeface="Bodoni MT Black" panose="02070A03080606020203" charset="0"/>
              </a:rPr>
              <a:t>material </a:t>
            </a:r>
            <a:r>
              <a:rPr lang="en-US" altLang="zh-CN" sz="4400">
                <a:solidFill>
                  <a:schemeClr val="tx1"/>
                </a:solidFill>
                <a:latin typeface="Bodoni MT Black" panose="02070A03080606020203" charset="0"/>
                <a:cs typeface="Bodoni MT Black" panose="02070A03080606020203" charset="0"/>
              </a:rPr>
              <a:t>needs</a:t>
            </a:r>
            <a:endParaRPr lang="en-US" altLang="zh-CN" sz="4400">
              <a:solidFill>
                <a:schemeClr val="tx1"/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00325" y="2781300"/>
            <a:ext cx="29108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charset="0"/>
                <a:cs typeface="Comic Sans MS" panose="030F0702030302020204" charset="0"/>
              </a:rPr>
              <a:t>meet/satisfy</a:t>
            </a:r>
            <a:endParaRPr lang="en-US" altLang="zh-CN" sz="3200" b="1" i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下箭头 20"/>
          <p:cNvSpPr/>
          <p:nvPr/>
        </p:nvSpPr>
        <p:spPr>
          <a:xfrm rot="19680000">
            <a:off x="6977380" y="2416810"/>
            <a:ext cx="426085" cy="2010410"/>
          </a:xfrm>
          <a:prstGeom prst="down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7760335" y="3277235"/>
            <a:ext cx="4779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>
                <a:solidFill>
                  <a:srgbClr val="C00000"/>
                </a:solidFill>
                <a:latin typeface="Bodoni MT Black" panose="02070A03080606020203" charset="0"/>
                <a:cs typeface="Bodoni MT Black" panose="02070A03080606020203" charset="0"/>
              </a:rPr>
              <a:t>spiritual </a:t>
            </a:r>
            <a:r>
              <a:rPr lang="en-US" altLang="zh-CN" sz="4400">
                <a:solidFill>
                  <a:schemeClr val="tx1"/>
                </a:solidFill>
                <a:latin typeface="Bodoni MT Black" panose="02070A03080606020203" charset="0"/>
                <a:cs typeface="Bodoni MT Black" panose="02070A03080606020203" charset="0"/>
              </a:rPr>
              <a:t>needs</a:t>
            </a:r>
            <a:endParaRPr lang="en-US" altLang="zh-CN" sz="4400">
              <a:solidFill>
                <a:schemeClr val="tx1"/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24" name="图片 23" descr="C:\Users\Administrator\Pictures\2.jpg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961380" y="1346200"/>
            <a:ext cx="4133215" cy="2304415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2781300"/>
            <a:ext cx="12192000" cy="1788160"/>
            <a:chOff x="1" y="7151"/>
            <a:chExt cx="19138" cy="2816"/>
          </a:xfrm>
          <a:solidFill>
            <a:schemeClr val="bg1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6" name="圆角矩形 25"/>
            <p:cNvSpPr/>
            <p:nvPr/>
          </p:nvSpPr>
          <p:spPr>
            <a:xfrm>
              <a:off x="1" y="7151"/>
              <a:ext cx="19138" cy="28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854" y="7394"/>
              <a:ext cx="17633" cy="247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p>
              <a:r>
                <a:rPr lang="en-US" altLang="zh-CN" sz="4800">
                  <a:latin typeface="Bernard MT Condensed" panose="02050806060905020404" charset="0"/>
                  <a:cs typeface="Bernard MT Condensed" panose="02050806060905020404" charset="0"/>
                </a:rPr>
                <a:t>“ I don’t care too much for money, for money can’t buy me love.”            </a:t>
              </a:r>
              <a:r>
                <a:rPr lang="en-US" altLang="zh-CN" sz="4400" b="1">
                  <a:latin typeface="Comic Sans MS" panose="030F0702030302020204" charset="0"/>
                  <a:cs typeface="Comic Sans MS" panose="030F0702030302020204" charset="0"/>
                </a:rPr>
                <a:t>--- The Beatles</a:t>
              </a:r>
              <a:endParaRPr lang="en-US" altLang="zh-CN" sz="4400" b="1">
                <a:latin typeface="Comic Sans MS" panose="030F0702030302020204" charset="0"/>
                <a:cs typeface="Comic Sans MS" panose="030F0702030302020204" charset="0"/>
              </a:endParaRPr>
            </a:p>
          </p:txBody>
        </p:sp>
      </p:grpSp>
      <p:pic>
        <p:nvPicPr>
          <p:cNvPr id="28" name="图片 27" descr="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3805" y="1715135"/>
            <a:ext cx="6910070" cy="459930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2" grpId="0"/>
      <p:bldP spid="2" grpId="1"/>
      <p:bldP spid="2" grpId="2"/>
      <p:bldP spid="15" grpId="0" animBg="1"/>
      <p:bldP spid="15" grpId="1" animBg="1"/>
      <p:bldP spid="16" grpId="0"/>
      <p:bldP spid="16" grpId="1"/>
      <p:bldP spid="17" grpId="0"/>
      <p:bldP spid="17" grpId="1"/>
      <p:bldP spid="21" grpId="0" bldLvl="0" animBg="1"/>
      <p:bldP spid="21" grpId="1" animBg="1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0" y="0"/>
            <a:ext cx="2600325" cy="897890"/>
            <a:chOff x="326" y="118"/>
            <a:chExt cx="4095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2819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Lead-in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pic>
        <p:nvPicPr>
          <p:cNvPr id="8" name="图片 7" descr="C:\Users\Administrator\Desktop\1.png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68475" y="1028700"/>
            <a:ext cx="8655050" cy="317754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3" name="文本框 2"/>
          <p:cNvSpPr txBox="1"/>
          <p:nvPr/>
        </p:nvSpPr>
        <p:spPr>
          <a:xfrm>
            <a:off x="5836920" y="1898015"/>
            <a:ext cx="122301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funny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36920" y="3272790"/>
            <a:ext cx="11531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sunny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48330" y="98425"/>
            <a:ext cx="76657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4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Have a look into</a:t>
            </a:r>
            <a:r>
              <a:rPr lang="en-US" altLang="zh-CN" sz="4400">
                <a:latin typeface="Bodoni MT Black" panose="02070A03080606020203" charset="0"/>
                <a:cs typeface="Bodoni MT Black" panose="02070A03080606020203" charset="0"/>
              </a:rPr>
              <a:t> the lyrics</a:t>
            </a:r>
            <a:endParaRPr lang="en-US" altLang="zh-CN" sz="4400"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85695" y="4048760"/>
            <a:ext cx="7802880" cy="706755"/>
          </a:xfrm>
          <a:prstGeom prst="rect">
            <a:avLst/>
          </a:prstGeom>
          <a:solidFill>
            <a:schemeClr val="accent4">
              <a:lumMod val="40000"/>
              <a:lumOff val="60000"/>
              <a:alpha val="83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en-US" altLang="zh-CN" sz="40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Do you agree with this opinion?</a:t>
            </a:r>
            <a:endParaRPr lang="en-US" altLang="zh-CN" sz="40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23825" y="4887595"/>
            <a:ext cx="11944350" cy="829945"/>
          </a:xfrm>
          <a:prstGeom prst="rect">
            <a:avLst/>
          </a:prstGeom>
          <a:solidFill>
            <a:schemeClr val="accent4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 money the</a:t>
            </a:r>
            <a:r>
              <a:rPr lang="en-US" altLang="zh-CN" sz="4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basis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of a happy life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宋体" panose="02010600030101010101" pitchFamily="2" charset="-122"/>
              </a:rPr>
              <a:t>? 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or </a:t>
            </a:r>
            <a:r>
              <a:rPr lang="en-US" altLang="zh-CN" sz="40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why </a:t>
            </a: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not?</a:t>
            </a:r>
            <a:endParaRPr lang="en-US" altLang="zh-CN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圆角矩形标注 10"/>
          <p:cNvSpPr/>
          <p:nvPr/>
        </p:nvSpPr>
        <p:spPr>
          <a:xfrm>
            <a:off x="1277620" y="5957570"/>
            <a:ext cx="7683500" cy="984250"/>
          </a:xfrm>
          <a:prstGeom prst="wedgeRoundRectCallout">
            <a:avLst>
              <a:gd name="adj1" fmla="val -22526"/>
              <a:gd name="adj2" fmla="val -7512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happy life _____ ____ money?</a:t>
            </a:r>
            <a:endParaRPr lang="en-US" sz="4000" b="1" i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305935" y="6135370"/>
            <a:ext cx="29102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based on</a:t>
            </a:r>
            <a:endParaRPr lang="en-US" altLang="zh-CN" sz="40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654050" y="5973445"/>
            <a:ext cx="10160000" cy="984250"/>
          </a:xfrm>
          <a:prstGeom prst="wedgeRoundRectCallout">
            <a:avLst>
              <a:gd name="adj1" fmla="val -22526"/>
              <a:gd name="adj2" fmla="val -7512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4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money the _______</a:t>
            </a:r>
            <a:r>
              <a:rPr lang="en-US" sz="40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</a:t>
            </a:r>
            <a:r>
              <a:rPr lang="en-US" sz="4000" b="1" i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happy life?</a:t>
            </a:r>
            <a:endParaRPr lang="en-US" sz="4000" b="1" i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36060" y="5973445"/>
            <a:ext cx="16617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basic</a:t>
            </a:r>
            <a:endParaRPr lang="en-US" altLang="zh-CN" sz="40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3825" y="4887595"/>
            <a:ext cx="11944350" cy="829945"/>
          </a:xfrm>
          <a:prstGeom prst="rect">
            <a:avLst/>
          </a:prstGeom>
          <a:solidFill>
            <a:schemeClr val="accent4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What should be our attitudes to money?</a:t>
            </a:r>
            <a:endParaRPr lang="en-US" altLang="zh-CN" sz="4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7" name="图片 16" descr="C:\Users\Administrator\Desktop\1.png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8475" y="2259330"/>
            <a:ext cx="8655050" cy="133413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8" name="图片 17" descr="C:\Users\Administrator\Desktop\1.png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68475" y="866775"/>
            <a:ext cx="8655050" cy="1395730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pic>
        <p:nvPicPr>
          <p:cNvPr id="19" name="图片 18" descr="C:\Users\Administrator\Desktop\1.png1"/>
          <p:cNvPicPr>
            <a:picLocks noChangeAspect="1"/>
          </p:cNvPicPr>
          <p:nvPr/>
        </p:nvPicPr>
        <p:blipFill>
          <a:blip r:embed="rId5"/>
          <a:srcRect t="16595"/>
          <a:stretch>
            <a:fillRect/>
          </a:stretch>
        </p:blipFill>
        <p:spPr>
          <a:xfrm>
            <a:off x="1768475" y="3593465"/>
            <a:ext cx="8655050" cy="1104265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20" name="文本框 19"/>
          <p:cNvSpPr txBox="1"/>
          <p:nvPr/>
        </p:nvSpPr>
        <p:spPr>
          <a:xfrm>
            <a:off x="4961890" y="897890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dreams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16930" y="1360170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wealthy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036060" y="2245360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hard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44635" y="2245360"/>
            <a:ext cx="1043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mind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015990" y="2682240"/>
            <a:ext cx="1043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sad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891530" y="3087370"/>
            <a:ext cx="10439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bet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368030" y="3087370"/>
            <a:ext cx="130302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fancy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270250" y="4109720"/>
            <a:ext cx="16916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fortune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755515" y="1325245"/>
            <a:ext cx="3385185" cy="56959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3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28"/>
          <p:cNvSpPr txBox="1"/>
          <p:nvPr/>
        </p:nvSpPr>
        <p:spPr>
          <a:xfrm>
            <a:off x="8188960" y="1209675"/>
            <a:ext cx="45275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attitude 1</a:t>
            </a:r>
            <a:endParaRPr lang="en-US" altLang="zh-CN" sz="40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3773805" y="2206625"/>
            <a:ext cx="2185670" cy="56959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5758180" y="2693670"/>
            <a:ext cx="1177290" cy="46926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7063105" y="3087370"/>
            <a:ext cx="2518410" cy="46926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2630805" y="4115435"/>
            <a:ext cx="3385185" cy="56959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3">
                  <a:lumMod val="60000"/>
                  <a:lumOff val="40000"/>
                  <a:alpha val="57000"/>
                </a:schemeClr>
              </a:gs>
            </a:gsLst>
            <a:lin ang="5400000" scaled="0"/>
          </a:gra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0" y="3593465"/>
            <a:ext cx="27997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attitude 2</a:t>
            </a:r>
            <a:endParaRPr lang="en-US" altLang="zh-CN" sz="40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23825" y="5907405"/>
            <a:ext cx="11944350" cy="681990"/>
          </a:xfrm>
          <a:prstGeom prst="rect">
            <a:avLst/>
          </a:prstGeom>
          <a:solidFill>
            <a:schemeClr val="accent4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There are two attitudes mentioned in the lyrics, what are they?</a:t>
            </a:r>
            <a:endParaRPr lang="en-US" altLang="zh-CN" sz="3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0" y="4848225"/>
            <a:ext cx="12192000" cy="1788160"/>
            <a:chOff x="1" y="7151"/>
            <a:chExt cx="19138" cy="2816"/>
          </a:xfrm>
          <a:solidFill>
            <a:schemeClr val="bg1">
              <a:lumMod val="75000"/>
              <a:alpha val="83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7" name="圆角矩形 36"/>
            <p:cNvSpPr/>
            <p:nvPr/>
          </p:nvSpPr>
          <p:spPr>
            <a:xfrm>
              <a:off x="1" y="7151"/>
              <a:ext cx="19138" cy="2816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451" y="7682"/>
              <a:ext cx="15640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6600">
                  <a:latin typeface="Bernard MT Condensed" panose="02050806060905020404" charset="0"/>
                  <a:cs typeface="Bernard MT Condensed" panose="02050806060905020404" charset="0"/>
                </a:rPr>
                <a:t>“ Don’t let money direct you”            </a:t>
              </a:r>
              <a:endParaRPr lang="en-US" altLang="zh-CN" sz="6600" b="1"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"/>
                            </p:stCondLst>
                            <p:childTnLst>
                              <p:par>
                                <p:cTn id="1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  <p:bldP spid="9" grpId="0" bldLvl="0" animBg="1"/>
      <p:bldP spid="9" grpId="1"/>
      <p:bldP spid="10" grpId="0" bldLvl="0" animBg="1"/>
      <p:bldP spid="10" grpId="1"/>
      <p:bldP spid="11" grpId="0" bldLvl="0" animBg="1"/>
      <p:bldP spid="12" grpId="0"/>
      <p:bldP spid="12" grpId="1"/>
      <p:bldP spid="14" grpId="0" bldLvl="0" animBg="1"/>
      <p:bldP spid="15" grpId="0"/>
      <p:bldP spid="15" grpId="1"/>
      <p:bldP spid="16" grpId="0" bldLvl="0" animBg="1"/>
      <p:bldP spid="16" grpId="1"/>
      <p:bldP spid="15" grpId="2"/>
      <p:bldP spid="12" grpId="2"/>
      <p:bldP spid="11" grpId="1" animBg="1"/>
      <p:bldP spid="14" grpId="1" bldLvl="0" animBg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 animBg="1"/>
      <p:bldP spid="28" grpId="1" animBg="1"/>
      <p:bldP spid="29" grpId="0"/>
      <p:bldP spid="29" grpId="1"/>
      <p:bldP spid="30" grpId="0" bldLvl="0" animBg="1"/>
      <p:bldP spid="30" grpId="1" animBg="1"/>
      <p:bldP spid="31" grpId="0" bldLvl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/>
      <p:bldP spid="34" grpId="1"/>
      <p:bldP spid="35" grpId="0" bldLvl="0" animBg="1"/>
      <p:bldP spid="3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文本框 24"/>
          <p:cNvSpPr txBox="1"/>
          <p:nvPr/>
        </p:nvSpPr>
        <p:spPr>
          <a:xfrm>
            <a:off x="242570" y="960120"/>
            <a:ext cx="4987925" cy="491490"/>
          </a:xfrm>
          <a:prstGeom prst="rect">
            <a:avLst/>
          </a:prstGeom>
          <a:solidFill>
            <a:schemeClr val="tx1">
              <a:alpha val="83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job,character, relationship...</a:t>
            </a:r>
            <a:endParaRPr lang="en-US" altLang="zh-CN" sz="26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0"/>
            <a:ext cx="2914015" cy="897890"/>
            <a:chOff x="326" y="118"/>
            <a:chExt cx="4589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3313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Listening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5" y="2667635"/>
            <a:ext cx="2964815" cy="2234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68650" y="129540"/>
            <a:ext cx="80778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Listen for </a:t>
            </a:r>
            <a:r>
              <a:rPr lang="en-US" altLang="zh-CN" sz="40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general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 information</a:t>
            </a:r>
            <a:endParaRPr lang="en-US" altLang="zh-CN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850890" y="198755"/>
            <a:ext cx="235458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3054985" y="2105025"/>
            <a:ext cx="834390" cy="6794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005205" y="1514475"/>
            <a:ext cx="235458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Who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751455" y="3920490"/>
            <a:ext cx="1137920" cy="1320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96875" y="3821430"/>
            <a:ext cx="235458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When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3963670" y="4902200"/>
            <a:ext cx="534035" cy="79756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751455" y="5619750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Where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441565" y="5380355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What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6854190" y="4902200"/>
            <a:ext cx="1014095" cy="5778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>
            <a:endCxn id="16" idx="2"/>
          </p:cNvCxnSpPr>
          <p:nvPr/>
        </p:nvCxnSpPr>
        <p:spPr>
          <a:xfrm flipV="1">
            <a:off x="6889750" y="3639820"/>
            <a:ext cx="1357630" cy="2286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8247380" y="3289935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Why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5850890" y="1928495"/>
            <a:ext cx="787400" cy="73914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6029325" y="1159510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How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19" name="unit5  listening and speaking-part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345" y="666750"/>
            <a:ext cx="619125" cy="61912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908685" y="2163445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Chen Liyan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08685" y="2546350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Ma Dongbao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908685" y="2900680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Wang Zheng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005205" y="3289935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Liu Xia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717550" y="4590415"/>
            <a:ext cx="24511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recently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35" y="5105400"/>
            <a:ext cx="396303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last Tuesday moring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-19685" y="6280150"/>
            <a:ext cx="525018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Taiyuan Railway Station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3889375" y="6238875"/>
            <a:ext cx="39624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,police station, hospital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8800465" y="5960745"/>
            <a:ext cx="340360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made the headline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494270" y="3920490"/>
            <a:ext cx="426720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because of her generous and honest act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7494270" y="1738630"/>
            <a:ext cx="426720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rgbClr val="C00000"/>
                </a:solidFill>
                <a:latin typeface="Comic Sans MS" panose="030F0702030302020204" charset="0"/>
                <a:cs typeface="Comic Sans MS" panose="030F0702030302020204" charset="0"/>
              </a:rPr>
              <a:t>Chen found a plastic bag with 100000 yuan and returned it to the owner.</a:t>
            </a:r>
            <a:endParaRPr lang="en-US" altLang="zh-CN" sz="2600" b="1">
              <a:solidFill>
                <a:srgbClr val="C000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0" grpId="0" bldLvl="0" animBg="1"/>
      <p:bldP spid="30" grpId="1" animBg="1"/>
      <p:bldP spid="8" grpId="0" bldLvl="0" animBg="1"/>
      <p:bldP spid="8" grpId="1" animBg="1"/>
      <p:bldP spid="10" grpId="0" bldLvl="0" animBg="1"/>
      <p:bldP spid="10" grpId="1" animBg="1"/>
      <p:bldP spid="12" grpId="0" bldLvl="0" animBg="1"/>
      <p:bldP spid="12" grpId="1" animBg="1"/>
      <p:bldP spid="13" grpId="0" bldLvl="0" animBg="1"/>
      <p:bldP spid="13" grpId="1" animBg="1"/>
      <p:bldP spid="16" grpId="0" bldLvl="0" animBg="1"/>
      <p:bldP spid="16" grpId="1" animBg="1"/>
      <p:bldP spid="18" grpId="0" bldLvl="0" animBg="1"/>
      <p:bldP spid="18" grpId="1" animBg="1"/>
      <p:bldP spid="25" grpId="0" bldLvl="0" animBg="1"/>
      <p:bldP spid="25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" name="文本框 24"/>
          <p:cNvSpPr txBox="1"/>
          <p:nvPr/>
        </p:nvSpPr>
        <p:spPr>
          <a:xfrm>
            <a:off x="2244090" y="692785"/>
            <a:ext cx="267144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600" b="1">
                <a:solidFill>
                  <a:schemeClr val="tx1"/>
                </a:solidFill>
                <a:latin typeface="Comic Sans MS" panose="030F0702030302020204" charset="0"/>
                <a:cs typeface="Comic Sans MS" panose="030F0702030302020204" charset="0"/>
              </a:rPr>
              <a:t>job,character, relationship...</a:t>
            </a:r>
            <a:endParaRPr lang="en-US" altLang="zh-CN" sz="2600" b="1">
              <a:solidFill>
                <a:schemeClr val="tx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0" y="0"/>
            <a:ext cx="2914015" cy="897890"/>
            <a:chOff x="326" y="118"/>
            <a:chExt cx="4589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3313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Listening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5" y="2667635"/>
            <a:ext cx="2964815" cy="22345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168650" y="129540"/>
            <a:ext cx="807783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Listen for </a:t>
            </a:r>
            <a:r>
              <a:rPr lang="en-US" altLang="zh-CN" sz="40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general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 information</a:t>
            </a:r>
            <a:endParaRPr lang="en-US" altLang="zh-CN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5850890" y="198755"/>
            <a:ext cx="235458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3054985" y="2105025"/>
            <a:ext cx="834390" cy="6794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005205" y="1514475"/>
            <a:ext cx="235458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Who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751455" y="3920490"/>
            <a:ext cx="1137920" cy="13208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396875" y="3637280"/>
            <a:ext cx="235458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When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3963670" y="4902200"/>
            <a:ext cx="534035" cy="79756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751455" y="5619750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Where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7261860" y="5410200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What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6854190" y="4902200"/>
            <a:ext cx="1014095" cy="57785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6854190" y="3343275"/>
            <a:ext cx="1393190" cy="172085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8247380" y="3001010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Why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cxnSp>
        <p:nvCxnSpPr>
          <p:cNvPr id="17" name="直接箭头连接符 16"/>
          <p:cNvCxnSpPr/>
          <p:nvPr/>
        </p:nvCxnSpPr>
        <p:spPr>
          <a:xfrm flipV="1">
            <a:off x="5850890" y="1928495"/>
            <a:ext cx="787400" cy="739140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6488430" y="1283970"/>
            <a:ext cx="2663190" cy="699135"/>
          </a:xfrm>
          <a:prstGeom prst="ellipse">
            <a:avLst/>
          </a:prstGeom>
          <a:gradFill>
            <a:gsLst>
              <a:gs pos="0">
                <a:srgbClr val="F0F0F0">
                  <a:alpha val="22000"/>
                </a:srgbClr>
              </a:gs>
              <a:gs pos="99000">
                <a:schemeClr val="bg1">
                  <a:alpha val="13000"/>
                </a:schemeClr>
              </a:gs>
              <a:gs pos="47000">
                <a:schemeClr val="accent1">
                  <a:lumMod val="60000"/>
                  <a:lumOff val="40000"/>
                  <a:alpha val="44000"/>
                </a:schemeClr>
              </a:gs>
            </a:gsLst>
            <a:lin ang="5400000" scaled="0"/>
          </a:gradFill>
          <a:ln w="28575" cmpd="sng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600">
                <a:solidFill>
                  <a:schemeClr val="accent1">
                    <a:lumMod val="75000"/>
                  </a:schemeClr>
                </a:solidFill>
                <a:latin typeface="Bodoni MT Black" panose="02070A03080606020203" charset="0"/>
                <a:cs typeface="Bodoni MT Black" panose="02070A03080606020203" charset="0"/>
              </a:rPr>
              <a:t>How</a:t>
            </a:r>
            <a:endParaRPr lang="en-US" altLang="zh-CN" sz="3600">
              <a:solidFill>
                <a:schemeClr val="accent1">
                  <a:lumMod val="75000"/>
                </a:schemeClr>
              </a:solidFill>
              <a:latin typeface="Bodoni MT Black" panose="02070A03080606020203" charset="0"/>
              <a:cs typeface="Bodoni MT Black" panose="02070A03080606020203" charset="0"/>
            </a:endParaRPr>
          </a:p>
        </p:txBody>
      </p:sp>
      <p:pic>
        <p:nvPicPr>
          <p:cNvPr id="19" name="unit5  listening and speaking-part3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345" y="666750"/>
            <a:ext cx="619125" cy="619125"/>
          </a:xfrm>
          <a:prstGeom prst="rect">
            <a:avLst/>
          </a:prstGeom>
        </p:spPr>
      </p:pic>
      <p:sp>
        <p:nvSpPr>
          <p:cNvPr id="20" name="圆角矩形 19"/>
          <p:cNvSpPr/>
          <p:nvPr/>
        </p:nvSpPr>
        <p:spPr>
          <a:xfrm>
            <a:off x="28575" y="1134745"/>
            <a:ext cx="11732895" cy="5382260"/>
          </a:xfrm>
          <a:prstGeom prst="roundRect">
            <a:avLst/>
          </a:prstGeom>
          <a:solidFill>
            <a:schemeClr val="accent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01160" y="1584325"/>
            <a:ext cx="3060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Chen Liyan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96875" y="3700145"/>
            <a:ext cx="3804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Ma Dongbao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963670" y="5278755"/>
            <a:ext cx="38042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Wang Zheng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8698230" y="2880360"/>
            <a:ext cx="250634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Liu Xia</a:t>
            </a:r>
            <a:endParaRPr lang="en-US" altLang="zh-CN" sz="40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97705" y="2145665"/>
            <a:ext cx="2219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(a cleaner)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522605" y="4336415"/>
            <a:ext cx="3079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(police officer)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4730" y="5864860"/>
            <a:ext cx="5082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(the owner of lost money)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205470" y="3530600"/>
            <a:ext cx="40646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(Chen’s daughter)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31" name="直接箭头连接符 30"/>
          <p:cNvCxnSpPr/>
          <p:nvPr/>
        </p:nvCxnSpPr>
        <p:spPr>
          <a:xfrm flipH="1">
            <a:off x="2056765" y="2065020"/>
            <a:ext cx="2186305" cy="1747520"/>
          </a:xfrm>
          <a:prstGeom prst="straightConnector1">
            <a:avLst/>
          </a:prstGeom>
          <a:ln w="5715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 rot="19440000">
            <a:off x="1998345" y="2350135"/>
            <a:ext cx="2219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(neighbour)</a:t>
            </a:r>
            <a:endParaRPr lang="en-US" altLang="zh-CN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 rot="1800000">
            <a:off x="1352550" y="5344795"/>
            <a:ext cx="22199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(informer)</a:t>
            </a:r>
            <a:endParaRPr lang="en-US" altLang="zh-CN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 rot="19020000">
            <a:off x="7425690" y="4173855"/>
            <a:ext cx="311658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set a funderraising website for her</a:t>
            </a:r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37" name="直接箭头连接符 36"/>
          <p:cNvCxnSpPr/>
          <p:nvPr/>
        </p:nvCxnSpPr>
        <p:spPr>
          <a:xfrm>
            <a:off x="1906270" y="4723765"/>
            <a:ext cx="2057400" cy="117792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/>
          <p:nvPr/>
        </p:nvCxnSpPr>
        <p:spPr>
          <a:xfrm flipV="1">
            <a:off x="7195820" y="4032250"/>
            <a:ext cx="1520825" cy="1667510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 rot="1560000">
            <a:off x="7096760" y="1769745"/>
            <a:ext cx="31165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(</a:t>
            </a:r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took out a loan for her</a:t>
            </a:r>
            <a:r>
              <a:rPr lang="en-US" altLang="zh-CN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)</a:t>
            </a:r>
            <a:endParaRPr lang="en-US" altLang="zh-CN" sz="2800" b="1">
              <a:solidFill>
                <a:schemeClr val="bg1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 flipH="1">
            <a:off x="5301615" y="2572385"/>
            <a:ext cx="13335" cy="28479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4389120" y="3383280"/>
            <a:ext cx="22199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(returned his money)</a:t>
            </a:r>
            <a:endParaRPr lang="en-US" altLang="zh-CN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cxnSp>
        <p:nvCxnSpPr>
          <p:cNvPr id="33" name="直接箭头连接符 32"/>
          <p:cNvCxnSpPr/>
          <p:nvPr/>
        </p:nvCxnSpPr>
        <p:spPr>
          <a:xfrm>
            <a:off x="6727190" y="2213610"/>
            <a:ext cx="2046605" cy="968375"/>
          </a:xfrm>
          <a:prstGeom prst="straightConnector1">
            <a:avLst/>
          </a:prstGeom>
          <a:ln w="571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3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0" grpId="1" animBg="1"/>
      <p:bldP spid="8" grpId="1" animBg="1"/>
      <p:bldP spid="10" grpId="1" animBg="1"/>
      <p:bldP spid="12" grpId="1" animBg="1"/>
      <p:bldP spid="13" grpId="1" animBg="1"/>
      <p:bldP spid="16" grpId="1" animBg="1"/>
      <p:bldP spid="18" grpId="1" animBg="1"/>
      <p:bldP spid="20" grpId="1" animBg="1"/>
      <p:bldP spid="21" grpId="1"/>
      <p:bldP spid="22" grpId="1"/>
      <p:bldP spid="23" grpId="1"/>
      <p:bldP spid="24" grpId="1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2" grpId="0"/>
      <p:bldP spid="32" grpId="1"/>
      <p:bldP spid="34" grpId="0"/>
      <p:bldP spid="34" grpId="1"/>
      <p:bldP spid="36" grpId="0"/>
      <p:bldP spid="36" grpId="1"/>
      <p:bldP spid="40" grpId="0"/>
      <p:bldP spid="40" grpId="1"/>
      <p:bldP spid="42" grpId="0"/>
      <p:bldP spid="4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/>
          <p:nvPr/>
        </p:nvGrpSpPr>
        <p:grpSpPr>
          <a:xfrm>
            <a:off x="0" y="0"/>
            <a:ext cx="2914015" cy="897890"/>
            <a:chOff x="326" y="118"/>
            <a:chExt cx="4589" cy="1414"/>
          </a:xfrm>
        </p:grpSpPr>
        <p:pic>
          <p:nvPicPr>
            <p:cNvPr id="4" name="图片 3" descr="2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b="23103"/>
            <a:stretch>
              <a:fillRect/>
            </a:stretch>
          </p:blipFill>
          <p:spPr>
            <a:xfrm>
              <a:off x="326" y="118"/>
              <a:ext cx="3096" cy="14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602" y="322"/>
              <a:ext cx="3313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en-US" altLang="zh-CN" sz="4400">
                  <a:solidFill>
                    <a:srgbClr val="5C3F29"/>
                  </a:solidFill>
                  <a:latin typeface="Bernard MT Condensed" panose="02050806060905020404" charset="0"/>
                  <a:cs typeface="Bernard MT Condensed" panose="02050806060905020404" charset="0"/>
                </a:rPr>
                <a:t>Listening</a:t>
              </a:r>
              <a:endParaRPr lang="en-US" altLang="zh-CN" sz="4400">
                <a:solidFill>
                  <a:srgbClr val="5C3F29"/>
                </a:solidFill>
                <a:latin typeface="Bernard MT Condensed" panose="02050806060905020404" charset="0"/>
                <a:cs typeface="Bernard MT Condensed" panose="02050806060905020404" charset="0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168650" y="129540"/>
            <a:ext cx="860996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Listen for the details, </a:t>
            </a:r>
            <a:r>
              <a:rPr lang="en-US" altLang="zh-CN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re</a:t>
            </a:r>
            <a:r>
              <a:rPr lang="en-US" altLang="zh-CN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anose="02070A03080606020203" charset="0"/>
                <a:cs typeface="Bodoni MT Black" panose="02070A03080606020203" charset="0"/>
              </a:rPr>
              <a:t>arrange.</a:t>
            </a:r>
            <a:endParaRPr lang="en-US" altLang="zh-CN" sz="4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anose="02070A03080606020203" charset="0"/>
              <a:cs typeface="Bodoni MT Black" panose="02070A03080606020203" charset="0"/>
            </a:endParaRPr>
          </a:p>
        </p:txBody>
      </p:sp>
      <p:sp>
        <p:nvSpPr>
          <p:cNvPr id="8196" name="文本框 2"/>
          <p:cNvSpPr txBox="1">
            <a:spLocks noChangeArrowheads="1"/>
          </p:cNvSpPr>
          <p:nvPr/>
        </p:nvSpPr>
        <p:spPr bwMode="auto">
          <a:xfrm>
            <a:off x="321167" y="897808"/>
            <a:ext cx="11549182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901700" indent="-901700">
              <a:lnSpc>
                <a:spcPct val="150000"/>
              </a:lnSpc>
            </a:pPr>
            <a:r>
              <a:rPr lang="en-US" altLang="zh-CN" sz="2800">
                <a:sym typeface="宋体" panose="02010600030101010101" pitchFamily="2" charset="-122"/>
              </a:rPr>
              <a:t>____</a:t>
            </a:r>
            <a:r>
              <a:rPr lang="en-US" altLang="zh-CN" sz="2800"/>
              <a:t> Chen Liyan found Wang Zheng’s money and </a:t>
            </a:r>
            <a:r>
              <a:rPr lang="en-US" altLang="zh-CN" sz="2800" smtClean="0"/>
              <a:t>returned </a:t>
            </a:r>
            <a:r>
              <a:rPr lang="en-US" altLang="zh-CN" sz="2800"/>
              <a:t>it to him.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>
                <a:sym typeface="宋体" panose="02010600030101010101" pitchFamily="2" charset="-122"/>
              </a:rPr>
              <a:t>____ </a:t>
            </a:r>
            <a:r>
              <a:rPr lang="en-US" altLang="zh-CN" sz="2800"/>
              <a:t>Chen gave an interview to the local newspaper.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>
                <a:sym typeface="宋体" panose="02010600030101010101" pitchFamily="2" charset="-122"/>
              </a:rPr>
              <a:t>____ </a:t>
            </a:r>
            <a:r>
              <a:rPr lang="en-US" altLang="zh-CN" sz="2800"/>
              <a:t>Wang built a website to help </a:t>
            </a:r>
            <a:r>
              <a:rPr lang="en-US" altLang="zh-CN" sz="2800">
                <a:solidFill>
                  <a:srgbClr val="C00000"/>
                </a:solidFill>
              </a:rPr>
              <a:t>raise funds</a:t>
            </a:r>
            <a:r>
              <a:rPr lang="en-US" altLang="zh-CN" sz="2800"/>
              <a:t> for </a:t>
            </a:r>
            <a:r>
              <a:rPr lang="en-US" altLang="zh-CN" sz="2800">
                <a:sym typeface="宋体" panose="02010600030101010101" pitchFamily="2" charset="-122"/>
              </a:rPr>
              <a:t>Liu </a:t>
            </a:r>
            <a:r>
              <a:rPr lang="en-US" altLang="zh-CN" sz="2800" smtClean="0">
                <a:sym typeface="宋体" panose="02010600030101010101" pitchFamily="2" charset="-122"/>
              </a:rPr>
              <a:t>Xia</a:t>
            </a:r>
            <a:r>
              <a:rPr lang="en-US" altLang="zh-CN" sz="2800">
                <a:sym typeface="宋体" panose="02010600030101010101" pitchFamily="2" charset="-122"/>
              </a:rPr>
              <a:t>.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>
                <a:sym typeface="宋体" panose="02010600030101010101" pitchFamily="2" charset="-122"/>
              </a:rPr>
              <a:t>____ Ma Dongbao shared Chen’s story with Wang.</a:t>
            </a:r>
            <a:endParaRPr lang="en-US" altLang="zh-CN" sz="2800"/>
          </a:p>
          <a:p>
            <a:pPr>
              <a:lnSpc>
                <a:spcPct val="150000"/>
              </a:lnSpc>
            </a:pPr>
            <a:r>
              <a:rPr lang="en-US" altLang="zh-CN" sz="2800">
                <a:sym typeface="宋体" panose="02010600030101010101" pitchFamily="2" charset="-122"/>
              </a:rPr>
              <a:t>____ Chen spent all her savings and </a:t>
            </a:r>
            <a:r>
              <a:rPr lang="en-US" altLang="zh-CN" sz="2800">
                <a:solidFill>
                  <a:srgbClr val="C00000"/>
                </a:solidFill>
                <a:sym typeface="宋体" panose="02010600030101010101" pitchFamily="2" charset="-122"/>
              </a:rPr>
              <a:t>took out a</a:t>
            </a:r>
            <a:r>
              <a:rPr lang="en-US" altLang="zh-CN" sz="2800">
                <a:sym typeface="宋体" panose="02010600030101010101" pitchFamily="2" charset="-122"/>
              </a:rPr>
              <a:t> large </a:t>
            </a:r>
            <a:r>
              <a:rPr lang="en-US" altLang="zh-CN" sz="2800" smtClean="0">
                <a:solidFill>
                  <a:srgbClr val="C00000"/>
                </a:solidFill>
                <a:sym typeface="宋体" panose="02010600030101010101" pitchFamily="2" charset="-122"/>
              </a:rPr>
              <a:t>loan</a:t>
            </a:r>
            <a:r>
              <a:rPr lang="en-US" altLang="zh-CN" sz="2800">
                <a:sym typeface="宋体" panose="02010600030101010101" pitchFamily="2" charset="-122"/>
              </a:rPr>
              <a:t>. </a:t>
            </a:r>
            <a:endParaRPr lang="en-US" altLang="zh-CN" sz="2800"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ym typeface="宋体" panose="02010600030101010101" pitchFamily="2" charset="-122"/>
              </a:rPr>
              <a:t>____ Wang offered Chen 5,000 yuan.</a:t>
            </a:r>
            <a:endParaRPr lang="en-US" altLang="zh-CN" sz="2800"/>
          </a:p>
        </p:txBody>
      </p:sp>
      <p:sp>
        <p:nvSpPr>
          <p:cNvPr id="2" name="文本框 9"/>
          <p:cNvSpPr txBox="1">
            <a:spLocks noChangeArrowheads="1"/>
          </p:cNvSpPr>
          <p:nvPr/>
        </p:nvSpPr>
        <p:spPr bwMode="auto">
          <a:xfrm>
            <a:off x="550272" y="3604178"/>
            <a:ext cx="630828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9"/>
          <p:cNvSpPr txBox="1">
            <a:spLocks noChangeArrowheads="1"/>
          </p:cNvSpPr>
          <p:nvPr/>
        </p:nvSpPr>
        <p:spPr bwMode="auto">
          <a:xfrm>
            <a:off x="550272" y="1007490"/>
            <a:ext cx="630828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9"/>
          <p:cNvSpPr txBox="1">
            <a:spLocks noChangeArrowheads="1"/>
          </p:cNvSpPr>
          <p:nvPr/>
        </p:nvSpPr>
        <p:spPr bwMode="auto">
          <a:xfrm>
            <a:off x="550272" y="4257479"/>
            <a:ext cx="630828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9"/>
          <p:cNvSpPr txBox="1">
            <a:spLocks noChangeArrowheads="1"/>
          </p:cNvSpPr>
          <p:nvPr/>
        </p:nvSpPr>
        <p:spPr bwMode="auto">
          <a:xfrm>
            <a:off x="550272" y="2991696"/>
            <a:ext cx="630828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800"/>
              <a:t>4</a:t>
            </a:r>
            <a:endParaRPr lang="en-US" altLang="zh-CN" sz="2800"/>
          </a:p>
        </p:txBody>
      </p:sp>
      <p:sp>
        <p:nvSpPr>
          <p:cNvPr id="10" name="文本框 9"/>
          <p:cNvSpPr txBox="1">
            <a:spLocks noChangeArrowheads="1"/>
          </p:cNvSpPr>
          <p:nvPr/>
        </p:nvSpPr>
        <p:spPr bwMode="auto">
          <a:xfrm>
            <a:off x="550272" y="2358341"/>
            <a:ext cx="630828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>
            <a:off x="550272" y="1725319"/>
            <a:ext cx="630828" cy="60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zh-CN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9"/>
          <p:cNvSpPr txBox="1">
            <a:spLocks noChangeArrowheads="1"/>
          </p:cNvSpPr>
          <p:nvPr/>
        </p:nvSpPr>
        <p:spPr bwMode="auto">
          <a:xfrm>
            <a:off x="321298" y="5227623"/>
            <a:ext cx="11606391" cy="1506855"/>
          </a:xfrm>
          <a:prstGeom prst="rect">
            <a:avLst/>
          </a:prstGeom>
          <a:gradFill flip="none" rotWithShape="1"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36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 tip: </a:t>
            </a:r>
            <a:endParaRPr lang="en-US" sz="36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The events in the news are usually arranged </a:t>
            </a:r>
            <a:r>
              <a:rPr lang="en-US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in time order</a:t>
            </a:r>
            <a:r>
              <a:rPr lang="en-US" sz="2800" b="1">
                <a:solidFill>
                  <a:schemeClr val="bg1"/>
                </a:solidFill>
                <a:latin typeface="Comic Sans MS" panose="030F0702030302020204" charset="0"/>
                <a:cs typeface="Comic Sans MS" panose="030F0702030302020204" charset="0"/>
              </a:rPr>
              <a:t>, pay attention to </a:t>
            </a:r>
            <a:r>
              <a:rPr lang="en-US" sz="2800" b="1">
                <a:solidFill>
                  <a:srgbClr val="FFFF00"/>
                </a:solidFill>
                <a:latin typeface="Comic Sans MS" panose="030F0702030302020204" charset="0"/>
                <a:cs typeface="Comic Sans MS" panose="030F0702030302020204" charset="0"/>
              </a:rPr>
              <a:t>the linking words of time.</a:t>
            </a:r>
            <a:endParaRPr lang="en-US" sz="2800" b="1">
              <a:solidFill>
                <a:srgbClr val="FFFF00"/>
              </a:solidFill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13" name="圆角矩形标注 12"/>
          <p:cNvSpPr/>
          <p:nvPr/>
        </p:nvSpPr>
        <p:spPr>
          <a:xfrm>
            <a:off x="5969635" y="2899410"/>
            <a:ext cx="4679315" cy="704850"/>
          </a:xfrm>
          <a:prstGeom prst="wedgeRoundRectCallout">
            <a:avLst>
              <a:gd name="adj1" fmla="val 12677"/>
              <a:gd name="adj2" fmla="val 7791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 b="1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borrow money from the bank</a:t>
            </a:r>
            <a:endParaRPr lang="en-US" sz="2800" b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unit5  listening and speaking-part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42345" y="666750"/>
            <a:ext cx="619125" cy="6191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2" grpId="0" bldLvl="0" animBg="1"/>
      <p:bldP spid="13" grpId="0" bldLvl="0" animBg="1"/>
      <p:bldP spid="13" grpId="1" bldLvl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diagram"/>
  <p:tag name="KSO_WM_TEMPLATE_INDEX" val="20202035"/>
</p:tagLst>
</file>

<file path=ppt/tags/tag11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diagram"/>
  <p:tag name="KSO_WM_TEMPLATE_INDEX" val="20202035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TEMPLATE_SUBCATEGORY" val="13"/>
  <p:tag name="KSO_WM_TAG_VERSION" val="1.0"/>
  <p:tag name="KSO_WM_BEAUTIFY_FLAG" val="#wm#"/>
  <p:tag name="KSO_WM_TEMPLATE_CATEGORY" val="diagram"/>
  <p:tag name="KSO_WM_TEMPLATE_INDEX" val="20202035"/>
</p:tagLst>
</file>

<file path=ppt/tags/tag1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2035_1*i*1"/>
  <p:tag name="KSO_WM_TEMPLATE_CATEGORY" val="diagram"/>
  <p:tag name="KSO_WM_TEMPLATE_INDEX" val="20202035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2035_1*i*2"/>
  <p:tag name="KSO_WM_TEMPLATE_CATEGORY" val="diagram"/>
  <p:tag name="KSO_WM_TEMPLATE_INDEX" val="20202035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5786*3281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TYPE" val="θ"/>
  <p:tag name="KSO_WM_BEAUTIFY_FLAG" val="#wm#"/>
</p:tagLst>
</file>

<file path=ppt/tags/tag127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  <p:tag name="KSO_WM_SLIDE_ID" val="diagram20202035_1"/>
  <p:tag name="KSO_WM_TEMPLATE_SUBCATEGORY" val="13"/>
  <p:tag name="KSO_WM_SLIDE_TYPE" val="text"/>
  <p:tag name="KSO_WM_SLIDE_SUBTYPE" val="picTxt"/>
  <p:tag name="KSO_WM_SLIDE_ITEM_CNT" val="0"/>
  <p:tag name="KSO_WM_SLIDE_INDEX" val="1"/>
  <p:tag name="KSO_WM_SLIDE_SIZE" val="960*540"/>
  <p:tag name="KSO_WM_SLIDE_POSITION" val="0*0"/>
  <p:tag name="KSO_WM_TAG_VERSION" val="1.0"/>
  <p:tag name="KSO_WM_SLIDE_LAYOUT" val="θ"/>
  <p:tag name="KSO_WM_SLIDE_LAYOUT_CNT" val="1"/>
</p:tagLst>
</file>

<file path=ppt/tags/tag128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29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31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32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33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34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35.xml><?xml version="1.0" encoding="utf-8"?>
<p:tagLst xmlns:p="http://schemas.openxmlformats.org/presentationml/2006/main">
  <p:tag name="KSO_WM_BEAUTIFY_FLAG" val="#wm#"/>
  <p:tag name="KSO_WM_TEMPLATE_CATEGORY" val="diagram"/>
  <p:tag name="KSO_WM_TEMPLATE_INDEX" val="20202035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">
      <a:dk1>
        <a:srgbClr val="000000"/>
      </a:dk1>
      <a:lt1>
        <a:srgbClr val="FFFFFF"/>
      </a:lt1>
      <a:dk2>
        <a:srgbClr val="303030"/>
      </a:dk2>
      <a:lt2>
        <a:srgbClr val="D7D7D7"/>
      </a:lt2>
      <a:accent1>
        <a:srgbClr val="1D6DC2"/>
      </a:accent1>
      <a:accent2>
        <a:srgbClr val="767676"/>
      </a:accent2>
      <a:accent3>
        <a:srgbClr val="E34C3F"/>
      </a:accent3>
      <a:accent4>
        <a:srgbClr val="34B2E4"/>
      </a:accent4>
      <a:accent5>
        <a:srgbClr val="0AD0DA"/>
      </a:accent5>
      <a:accent6>
        <a:srgbClr val="0ADAAD"/>
      </a:accent6>
      <a:hlink>
        <a:srgbClr val="BFBFBF"/>
      </a:hlink>
      <a:folHlink>
        <a:srgbClr val="BFBFBF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2841</Words>
  <Application>WPS 演示</Application>
  <PresentationFormat>宽屏</PresentationFormat>
  <Paragraphs>272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Wingdings</vt:lpstr>
      <vt:lpstr>Bernard MT Condensed</vt:lpstr>
      <vt:lpstr>Bodoni MT Black</vt:lpstr>
      <vt:lpstr>Comic Sans MS</vt:lpstr>
      <vt:lpstr>Times New Roman</vt:lpstr>
      <vt:lpstr>Arial Unicode MS</vt:lpstr>
      <vt:lpstr>Calibri</vt:lpstr>
      <vt:lpstr>HelveticaNeue</vt:lpstr>
      <vt:lpstr>Corbel</vt:lpstr>
      <vt:lpstr>华文新魏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南山有谷堆</cp:lastModifiedBy>
  <cp:revision>177</cp:revision>
  <dcterms:created xsi:type="dcterms:W3CDTF">2019-06-19T02:08:00Z</dcterms:created>
  <dcterms:modified xsi:type="dcterms:W3CDTF">2021-06-16T07:57:00Z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  <property fmtid="{D5CDD505-2E9C-101B-9397-08002B2CF9AE}" pid="3" name="ICV">
    <vt:lpwstr>D80AD77AFFF04F82A707470EA0C074E6</vt:lpwstr>
  </property>
</Properties>
</file>