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513" r:id="rId3"/>
    <p:sldId id="302" r:id="rId4"/>
    <p:sldId id="257" r:id="rId6"/>
    <p:sldId id="373" r:id="rId7"/>
    <p:sldId id="503" r:id="rId8"/>
    <p:sldId id="507" r:id="rId9"/>
    <p:sldId id="506" r:id="rId10"/>
    <p:sldId id="508" r:id="rId11"/>
    <p:sldId id="434" r:id="rId12"/>
    <p:sldId id="389" r:id="rId13"/>
    <p:sldId id="509" r:id="rId14"/>
  </p:sldIdLst>
  <p:sldSz cx="9144000" cy="5143500" type="screen16x9"/>
  <p:notesSz cx="6858000" cy="9144000"/>
  <p:embeddedFontLst>
    <p:embeddedFont>
      <p:font typeface="华文新魏" panose="02010800040101010101" charset="-122"/>
      <p:regular r:id="rId18"/>
    </p:embeddedFont>
    <p:embeddedFont>
      <p:font typeface="微软雅黑" panose="020B0503020204020204" pitchFamily="34" charset="-122"/>
      <p:regular r:id="rId19"/>
    </p:embeddedFont>
    <p:embeddedFont>
      <p:font typeface="Comic Sans MS" panose="030F0702030302020204" charset="0"/>
      <p:regular r:id="rId20"/>
      <p:bold r:id="rId21"/>
      <p:italic r:id="rId22"/>
      <p:boldItalic r:id="rId23"/>
    </p:embeddedFont>
    <p:embeddedFont>
      <p:font typeface="楷体" panose="02010609060101010101" pitchFamily="49" charset="-122"/>
      <p:regular r:id="rId24"/>
    </p:embeddedFont>
    <p:embeddedFont>
      <p:font typeface="Britannic Bold" panose="020B0903060703020204" charset="0"/>
      <p:regular r:id="rId25"/>
    </p:embeddedFont>
    <p:embeddedFont>
      <p:font typeface="Bernard MT Condensed" panose="02050806060905020404" charset="0"/>
      <p:regular r:id="rId26"/>
    </p:embeddedFont>
    <p:embeddedFont>
      <p:font typeface="Bahnschrift Condensed" panose="020B0502040204020203" pitchFamily="34" charset="0"/>
      <p:regular r:id="rId27"/>
    </p:embeddedFont>
    <p:embeddedFont>
      <p:font typeface="Calibri" panose="020F0502020204030204" charset="0"/>
      <p:regular r:id="rId28"/>
      <p:bold r:id="rId29"/>
      <p:italic r:id="rId30"/>
      <p:boldItalic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504"/>
    <a:srgbClr val="F4CFBD"/>
    <a:srgbClr val="5C79DC"/>
    <a:srgbClr val="C16B08"/>
    <a:srgbClr val="1D4B1C"/>
    <a:srgbClr val="171E3A"/>
    <a:srgbClr val="4B026D"/>
    <a:srgbClr val="340A5E"/>
    <a:srgbClr val="28082D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58" y="-504"/>
      </p:cViewPr>
      <p:guideLst>
        <p:guide orient="horz" pos="1812"/>
        <p:guide pos="29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1" Type="http://schemas.openxmlformats.org/officeDocument/2006/relationships/font" Target="fonts/font14.fntdata"/><Relationship Id="rId30" Type="http://schemas.openxmlformats.org/officeDocument/2006/relationships/font" Target="fonts/font13.fntdata"/><Relationship Id="rId3" Type="http://schemas.openxmlformats.org/officeDocument/2006/relationships/slide" Target="slides/slide1.xml"/><Relationship Id="rId29" Type="http://schemas.openxmlformats.org/officeDocument/2006/relationships/font" Target="fonts/font12.fntdata"/><Relationship Id="rId28" Type="http://schemas.openxmlformats.org/officeDocument/2006/relationships/font" Target="fonts/font11.fntdata"/><Relationship Id="rId27" Type="http://schemas.openxmlformats.org/officeDocument/2006/relationships/font" Target="fonts/font10.fntdata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4A1DB-77B4-46A1-8248-376E3A8265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3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099"/>
            <a:ext cx="7772400" cy="11027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/>
    </mc:Choice>
    <mc:Fallback>
      <p:transition spd="slow" advClick="0" advTm="9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12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662"/>
            <a:ext cx="5486400" cy="30866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208"/>
            <a:ext cx="5486400" cy="6037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/>
    </mc:Choice>
    <mc:Fallback>
      <p:transition spd="slow" advClick="0" advTm="9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/>
    </mc:Choice>
    <mc:Fallback>
      <p:transition spd="slow" advClick="0" advTm="9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375" y="206015"/>
            <a:ext cx="2743200" cy="43894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015"/>
            <a:ext cx="8080375" cy="43894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/>
    </mc:Choice>
    <mc:Fallback>
      <p:transition spd="slow" advClick="0" advTm="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/>
    </mc:Choice>
    <mc:Fallback>
      <p:transition spd="slow" advClick="0" advTm="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4"/>
            <a:ext cx="7772400" cy="102173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416"/>
            <a:ext cx="7772400" cy="112533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/>
    </mc:Choice>
    <mc:Fallback>
      <p:transition spd="slow" advClick="0" advTm="9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361"/>
            <a:ext cx="5411788" cy="33950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9" y="1200361"/>
            <a:ext cx="5411787" cy="33950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/>
    </mc:Choice>
    <mc:Fallback>
      <p:transition spd="slow" advClick="0" advTm="9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550092" y="473199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/>
    </mc:Choice>
    <mc:Fallback>
      <p:transition spd="slow" advClick="0" advTm="9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536"/>
            <a:ext cx="4040188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442"/>
            <a:ext cx="4040188" cy="296398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536"/>
            <a:ext cx="4041775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442"/>
            <a:ext cx="4041775" cy="296398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/>
    </mc:Choice>
    <mc:Fallback>
      <p:transition spd="slow" advClick="0" advTm="9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/>
    </mc:Choice>
    <mc:Fallback>
      <p:transition spd="slow" advClick="0" advTm="9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/>
    </mc:Choice>
    <mc:Fallback>
      <p:transition spd="slow" advClick="0" advTm="9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3"/>
            <a:ext cx="3008313" cy="87169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49" y="204824"/>
            <a:ext cx="5111750" cy="4390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4"/>
            <a:ext cx="3008313" cy="351891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/>
    </mc:Choice>
    <mc:Fallback>
      <p:transition spd="slow" advClick="0" advTm="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png"/><Relationship Id="rId14" Type="http://schemas.microsoft.com/office/2007/relationships/hdphoto" Target="../media/image2.wdp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361"/>
            <a:ext cx="8229600" cy="3395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098"/>
            <a:ext cx="2133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098"/>
            <a:ext cx="2895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098"/>
            <a:ext cx="2133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389721" y="47625"/>
            <a:ext cx="3676650" cy="1190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9000"/>
    </mc:Choice>
    <mc:Fallback>
      <p:transition spd="slow" advClick="0" advTm="9000"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654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8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8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934879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170545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1212533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charset="-122"/>
              </a:rPr>
              <a:t>知识产权声明</a:t>
            </a:r>
            <a:endParaRPr lang="zh-CN" altLang="en-US" sz="3000" b="1">
              <a:latin typeface="华文新魏" panose="0201080004010101010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755650" y="-5715"/>
            <a:ext cx="7781290" cy="789305"/>
            <a:chOff x="1328" y="274"/>
            <a:chExt cx="12254" cy="1243"/>
          </a:xfrm>
        </p:grpSpPr>
        <p:sp>
          <p:nvSpPr>
            <p:cNvPr id="17" name="圆角矩形 1"/>
            <p:cNvSpPr/>
            <p:nvPr/>
          </p:nvSpPr>
          <p:spPr>
            <a:xfrm>
              <a:off x="2996" y="338"/>
              <a:ext cx="9086" cy="1168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A783A"/>
                </a:solidFill>
              </a:endParaRPr>
            </a:p>
          </p:txBody>
        </p:sp>
        <p:sp>
          <p:nvSpPr>
            <p:cNvPr id="18" name="文本框 9"/>
            <p:cNvSpPr txBox="1"/>
            <p:nvPr/>
          </p:nvSpPr>
          <p:spPr>
            <a:xfrm>
              <a:off x="5566" y="274"/>
              <a:ext cx="4422" cy="1243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l"/>
              <a:r>
                <a:rPr lang="en-US" altLang="zh-CN" sz="4800" b="1" dirty="0">
                  <a:solidFill>
                    <a:srgbClr val="0070C0"/>
                  </a:solidFill>
                  <a:latin typeface="Comic Sans MS" panose="030F0702030302020204" charset="0"/>
                  <a:ea typeface="宋体" panose="02010600030101010101" pitchFamily="2" charset="-122"/>
                  <a:cs typeface="Comic Sans MS" panose="030F0702030302020204" charset="0"/>
                </a:rPr>
                <a:t>Writing</a:t>
              </a:r>
              <a:endParaRPr lang="en-US" altLang="zh-CN" sz="4800" b="1" dirty="0">
                <a:solidFill>
                  <a:srgbClr val="0070C0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2868" y="752"/>
              <a:ext cx="714" cy="463"/>
              <a:chOff x="264939" y="188640"/>
              <a:chExt cx="604358" cy="216024"/>
            </a:xfrm>
          </p:grpSpPr>
          <p:sp>
            <p:nvSpPr>
              <p:cNvPr id="24" name="燕尾形 4"/>
              <p:cNvSpPr/>
              <p:nvPr/>
            </p:nvSpPr>
            <p:spPr>
              <a:xfrm>
                <a:off x="264939" y="188640"/>
                <a:ext cx="216024" cy="216024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燕尾形 5"/>
              <p:cNvSpPr/>
              <p:nvPr/>
            </p:nvSpPr>
            <p:spPr>
              <a:xfrm>
                <a:off x="454914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7882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燕尾形 6"/>
              <p:cNvSpPr/>
              <p:nvPr/>
            </p:nvSpPr>
            <p:spPr>
              <a:xfrm>
                <a:off x="653273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5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 rot="10800000">
              <a:off x="1328" y="704"/>
              <a:ext cx="714" cy="511"/>
              <a:chOff x="264939" y="188640"/>
              <a:chExt cx="604358" cy="216024"/>
            </a:xfrm>
          </p:grpSpPr>
          <p:sp>
            <p:nvSpPr>
              <p:cNvPr id="21" name="燕尾形 8"/>
              <p:cNvSpPr/>
              <p:nvPr/>
            </p:nvSpPr>
            <p:spPr>
              <a:xfrm>
                <a:off x="264939" y="188640"/>
                <a:ext cx="216024" cy="216024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燕尾形 9"/>
              <p:cNvSpPr/>
              <p:nvPr/>
            </p:nvSpPr>
            <p:spPr>
              <a:xfrm>
                <a:off x="454914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7882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燕尾形 10"/>
              <p:cNvSpPr/>
              <p:nvPr/>
            </p:nvSpPr>
            <p:spPr>
              <a:xfrm>
                <a:off x="653273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5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61128" y="1002090"/>
            <a:ext cx="920512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effectLst/>
                <a:latin typeface="+mn-ea"/>
                <a:cs typeface="Times New Roman" panose="02020603050405020304" pitchFamily="18" charset="0"/>
              </a:rPr>
              <a:t>假设你是李华，最近你班就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effectLst/>
                <a:latin typeface="+mn-ea"/>
                <a:cs typeface="Times New Roman" panose="02020603050405020304" pitchFamily="18" charset="0"/>
              </a:rPr>
              <a:t>“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垃圾是否要分类回收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effectLst/>
                <a:latin typeface="+mn-ea"/>
                <a:cs typeface="Times New Roman" panose="02020603050405020304" pitchFamily="18" charset="0"/>
              </a:rPr>
              <a:t>”进行了讨论。请根据讨论结果，写一封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effectLst/>
                <a:latin typeface="+mn-ea"/>
                <a:cs typeface="Times New Roman" panose="02020603050405020304" pitchFamily="18" charset="0"/>
              </a:rPr>
              <a:t>80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effectLst/>
                <a:latin typeface="+mn-ea"/>
                <a:cs typeface="Times New Roman" panose="02020603050405020304" pitchFamily="18" charset="0"/>
              </a:rPr>
              <a:t>词左右的信给某英文报社的编辑来报道此事。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effectLst/>
              <a:latin typeface="+mn-ea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effectLst/>
                <a:latin typeface="+mn-ea"/>
                <a:cs typeface="Times New Roman" panose="02020603050405020304" pitchFamily="18" charset="0"/>
              </a:rPr>
              <a:t>注意：开头和结尾已给出，不计入总词数。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 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effectLst/>
              <a:latin typeface="+mn-ea"/>
            </a:endParaRPr>
          </a:p>
        </p:txBody>
      </p:sp>
      <p:graphicFrame>
        <p:nvGraphicFramePr>
          <p:cNvPr id="36" name="表格 35"/>
          <p:cNvGraphicFramePr/>
          <p:nvPr>
            <p:custDataLst>
              <p:tags r:id="rId1"/>
            </p:custDataLst>
          </p:nvPr>
        </p:nvGraphicFramePr>
        <p:xfrm>
          <a:off x="76940" y="2643758"/>
          <a:ext cx="8928992" cy="2304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709"/>
                <a:gridCol w="7573283"/>
              </a:tblGrid>
              <a:tr h="4243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严峻形势</a:t>
                      </a:r>
                      <a:endParaRPr lang="en-US" altLang="en-US" sz="1800" b="1"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dirty="0" err="1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每天产生大量的垃圾，己成为令每个城市头疼的问题</a:t>
                      </a:r>
                      <a:endParaRPr lang="en-US" altLang="en-US" sz="1800" b="1" dirty="0"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995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 dirty="0" err="1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垃圾分类的意义</a:t>
                      </a:r>
                      <a:endParaRPr lang="en-US" altLang="en-US" sz="1800" b="1" dirty="0"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1" dirty="0">
                          <a:latin typeface="+mn-ea"/>
                          <a:ea typeface="+mn-ea"/>
                          <a:cs typeface="Britannic Bold" panose="020B0903060703020204" charset="0"/>
                        </a:rPr>
                        <a:t>1.减少垃圾量和垃圾对环境的污染；2．是对垃圾进行有效处置的一种科学管理方法；3．回收资源，有利于改善生存环境质量和环境保护。</a:t>
                      </a:r>
                      <a:endParaRPr lang="en-US" altLang="en-US" sz="1800" b="1" dirty="0">
                        <a:latin typeface="+mn-ea"/>
                        <a:ea typeface="+mn-ea"/>
                        <a:cs typeface="Britannic Bold" panose="020B090306070302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97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呼吁</a:t>
                      </a:r>
                      <a:endParaRPr lang="en-US" altLang="en-US" sz="1800" b="1"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1" dirty="0">
                          <a:latin typeface="+mn-ea"/>
                          <a:ea typeface="+mn-ea"/>
                          <a:cs typeface="Britannic Bold" panose="020B0903060703020204" charset="0"/>
                        </a:rPr>
                        <a:t> </a:t>
                      </a:r>
                      <a:r>
                        <a:rPr lang="en-US" sz="1800" b="1" dirty="0" err="1">
                          <a:latin typeface="+mn-ea"/>
                          <a:ea typeface="+mn-ea"/>
                          <a:cs typeface="Britannic Bold" panose="020B0903060703020204" charset="0"/>
                        </a:rPr>
                        <a:t>政府采取有效措施并即刻行动，在公共场所放置不同的垃圾箱供居民投放分类垃圾</a:t>
                      </a:r>
                      <a:endParaRPr lang="en-US" altLang="en-US" sz="1800" b="1" dirty="0">
                        <a:latin typeface="+mn-ea"/>
                        <a:ea typeface="+mn-ea"/>
                        <a:cs typeface="Britannic Bold" panose="020B090306070302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5650" y="-5715"/>
            <a:ext cx="7781290" cy="789305"/>
            <a:chOff x="1328" y="274"/>
            <a:chExt cx="12254" cy="1243"/>
          </a:xfrm>
        </p:grpSpPr>
        <p:sp>
          <p:nvSpPr>
            <p:cNvPr id="3" name="圆角矩形 1"/>
            <p:cNvSpPr/>
            <p:nvPr/>
          </p:nvSpPr>
          <p:spPr>
            <a:xfrm>
              <a:off x="2996" y="338"/>
              <a:ext cx="9086" cy="1168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A783A"/>
                </a:solidFill>
              </a:endParaRPr>
            </a:p>
          </p:txBody>
        </p:sp>
        <p:sp>
          <p:nvSpPr>
            <p:cNvPr id="4" name="文本框 9"/>
            <p:cNvSpPr txBox="1"/>
            <p:nvPr/>
          </p:nvSpPr>
          <p:spPr>
            <a:xfrm>
              <a:off x="5566" y="274"/>
              <a:ext cx="4422" cy="1243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l"/>
              <a:r>
                <a:rPr lang="en-US" altLang="zh-CN" sz="4800" b="1" dirty="0">
                  <a:solidFill>
                    <a:srgbClr val="0070C0"/>
                  </a:solidFill>
                  <a:latin typeface="Comic Sans MS" panose="030F0702030302020204" charset="0"/>
                  <a:ea typeface="宋体" panose="02010600030101010101" pitchFamily="2" charset="-122"/>
                  <a:cs typeface="Comic Sans MS" panose="030F0702030302020204" charset="0"/>
                </a:rPr>
                <a:t>Sample</a:t>
              </a:r>
              <a:endParaRPr lang="en-US" altLang="zh-CN" sz="4800" b="1" dirty="0">
                <a:solidFill>
                  <a:srgbClr val="0070C0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868" y="752"/>
              <a:ext cx="714" cy="463"/>
              <a:chOff x="264939" y="188640"/>
              <a:chExt cx="604358" cy="216024"/>
            </a:xfrm>
          </p:grpSpPr>
          <p:sp>
            <p:nvSpPr>
              <p:cNvPr id="10" name="燕尾形 4"/>
              <p:cNvSpPr/>
              <p:nvPr/>
            </p:nvSpPr>
            <p:spPr>
              <a:xfrm>
                <a:off x="264939" y="188640"/>
                <a:ext cx="216024" cy="216024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燕尾形 5"/>
              <p:cNvSpPr/>
              <p:nvPr/>
            </p:nvSpPr>
            <p:spPr>
              <a:xfrm>
                <a:off x="454914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7882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燕尾形 6"/>
              <p:cNvSpPr/>
              <p:nvPr/>
            </p:nvSpPr>
            <p:spPr>
              <a:xfrm>
                <a:off x="653273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5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 rot="10800000">
              <a:off x="1328" y="704"/>
              <a:ext cx="714" cy="511"/>
              <a:chOff x="264939" y="188640"/>
              <a:chExt cx="604358" cy="216024"/>
            </a:xfrm>
          </p:grpSpPr>
          <p:sp>
            <p:nvSpPr>
              <p:cNvPr id="7" name="燕尾形 8"/>
              <p:cNvSpPr/>
              <p:nvPr/>
            </p:nvSpPr>
            <p:spPr>
              <a:xfrm>
                <a:off x="264939" y="188640"/>
                <a:ext cx="216024" cy="216024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燕尾形 9"/>
              <p:cNvSpPr/>
              <p:nvPr/>
            </p:nvSpPr>
            <p:spPr>
              <a:xfrm>
                <a:off x="454914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7882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燕尾形 10"/>
              <p:cNvSpPr/>
              <p:nvPr/>
            </p:nvSpPr>
            <p:spPr>
              <a:xfrm>
                <a:off x="653273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5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" name="文本框 12"/>
          <p:cNvSpPr txBox="1"/>
          <p:nvPr/>
        </p:nvSpPr>
        <p:spPr>
          <a:xfrm>
            <a:off x="-3780" y="699542"/>
            <a:ext cx="90730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Recently, garbage sorting recycle has become a focus of the society. </a:t>
            </a:r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people argue that it’s not necessary to do this. Others, in the contrast, think we should take actions right away, for </a:t>
            </a:r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society produces a large amount of rubbish every day.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agree with the latter.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Firstly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rubbish classification can reduce the amount of rubbish and the rubbish pollution to the environment.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Secondly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is a scientific and effective way to manage rubbish.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Apart from that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by classifying rubbish it allows us to recycle resources, which will improve the quality of our living conditions and help the environment.    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closing,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definitely think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start the activity--- garbage sorting recycle immediately.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will surely be beneficial to both our mankind, but also the environment.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/>
    </mc:Choice>
    <mc:Fallback>
      <p:transition spd="slow" advClick="0" advTm="9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68960" y="771525"/>
            <a:ext cx="8098155" cy="3692525"/>
            <a:chOff x="2034703" y="1151662"/>
            <a:chExt cx="7807300" cy="5013642"/>
          </a:xfrm>
        </p:grpSpPr>
        <p:sp>
          <p:nvSpPr>
            <p:cNvPr id="19" name="圆角矩形 18"/>
            <p:cNvSpPr/>
            <p:nvPr/>
          </p:nvSpPr>
          <p:spPr>
            <a:xfrm>
              <a:off x="2034703" y="1151664"/>
              <a:ext cx="7807300" cy="5013640"/>
            </a:xfrm>
            <a:prstGeom prst="roundRect">
              <a:avLst>
                <a:gd name="adj" fmla="val 162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254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" name="梯形 19"/>
            <p:cNvSpPr/>
            <p:nvPr/>
          </p:nvSpPr>
          <p:spPr>
            <a:xfrm rot="16200000">
              <a:off x="-264305" y="3595509"/>
              <a:ext cx="5013640" cy="125950"/>
            </a:xfrm>
            <a:prstGeom prst="trapezoid">
              <a:avLst>
                <a:gd name="adj" fmla="val 37500"/>
              </a:avLst>
            </a:prstGeom>
            <a:gradFill>
              <a:gsLst>
                <a:gs pos="50000">
                  <a:srgbClr val="F3F3F3"/>
                </a:gs>
                <a:gs pos="26000">
                  <a:schemeClr val="bg1"/>
                </a:gs>
                <a:gs pos="0">
                  <a:srgbClr val="EEEEEE"/>
                </a:gs>
                <a:gs pos="75000">
                  <a:srgbClr val="E2E2E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1" name="梯形 20"/>
            <p:cNvSpPr/>
            <p:nvPr/>
          </p:nvSpPr>
          <p:spPr>
            <a:xfrm rot="5400000" flipH="1">
              <a:off x="7129387" y="3595509"/>
              <a:ext cx="5013640" cy="125950"/>
            </a:xfrm>
            <a:prstGeom prst="trapezoid">
              <a:avLst>
                <a:gd name="adj" fmla="val 37500"/>
              </a:avLst>
            </a:prstGeom>
            <a:gradFill>
              <a:gsLst>
                <a:gs pos="50000">
                  <a:srgbClr val="F3F3F3"/>
                </a:gs>
                <a:gs pos="26000">
                  <a:schemeClr val="bg1"/>
                </a:gs>
                <a:gs pos="0">
                  <a:srgbClr val="EEEEEE"/>
                </a:gs>
                <a:gs pos="75000">
                  <a:srgbClr val="E2E2E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矩形 21"/>
            <p:cNvSpPr/>
            <p:nvPr/>
          </p:nvSpPr>
          <p:spPr>
            <a:xfrm>
              <a:off x="3900276" y="1151662"/>
              <a:ext cx="1331495" cy="5013642"/>
            </a:xfrm>
            <a:prstGeom prst="rect">
              <a:avLst/>
            </a:prstGeom>
            <a:gradFill>
              <a:gsLst>
                <a:gs pos="0">
                  <a:srgbClr val="F7F7F7">
                    <a:alpha val="0"/>
                  </a:srgbClr>
                </a:gs>
                <a:gs pos="63000">
                  <a:schemeClr val="bg1">
                    <a:alpha val="33000"/>
                  </a:schemeClr>
                </a:gs>
                <a:gs pos="100000">
                  <a:srgbClr val="F7F7F7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3" name="矩形 22"/>
            <p:cNvSpPr/>
            <p:nvPr/>
          </p:nvSpPr>
          <p:spPr>
            <a:xfrm>
              <a:off x="2303475" y="1151664"/>
              <a:ext cx="7269757" cy="5013640"/>
            </a:xfrm>
            <a:prstGeom prst="rect">
              <a:avLst/>
            </a:prstGeom>
            <a:gradFill>
              <a:gsLst>
                <a:gs pos="89000">
                  <a:srgbClr val="F7F7F7"/>
                </a:gs>
                <a:gs pos="74000">
                  <a:srgbClr val="EEEEEE"/>
                </a:gs>
                <a:gs pos="57000">
                  <a:srgbClr val="FBFBFB"/>
                </a:gs>
                <a:gs pos="47000">
                  <a:srgbClr val="EAEAEA"/>
                </a:gs>
                <a:gs pos="29000">
                  <a:srgbClr val="FBFBFB"/>
                </a:gs>
                <a:gs pos="15000">
                  <a:srgbClr val="F7F7F7"/>
                </a:gs>
                <a:gs pos="0">
                  <a:srgbClr val="F7F7F7"/>
                </a:gs>
                <a:gs pos="100000">
                  <a:srgbClr val="F5F5F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" name="矩形 23"/>
            <p:cNvSpPr/>
            <p:nvPr/>
          </p:nvSpPr>
          <p:spPr>
            <a:xfrm>
              <a:off x="5979406" y="1151662"/>
              <a:ext cx="308198" cy="5013642"/>
            </a:xfrm>
            <a:prstGeom prst="rect">
              <a:avLst/>
            </a:prstGeom>
            <a:gradFill>
              <a:gsLst>
                <a:gs pos="100000">
                  <a:srgbClr val="F7F7F7">
                    <a:alpha val="0"/>
                  </a:srgb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任意多边形 24"/>
            <p:cNvSpPr/>
            <p:nvPr/>
          </p:nvSpPr>
          <p:spPr>
            <a:xfrm rot="5400000" flipH="1">
              <a:off x="7080192" y="3643031"/>
              <a:ext cx="5013640" cy="30906"/>
            </a:xfrm>
            <a:custGeom>
              <a:avLst/>
              <a:gdLst>
                <a:gd name="connsiteX0" fmla="*/ 5013640 w 5013640"/>
                <a:gd name="connsiteY0" fmla="*/ 54754 h 54754"/>
                <a:gd name="connsiteX1" fmla="*/ 4993107 w 5013640"/>
                <a:gd name="connsiteY1" fmla="*/ 0 h 54754"/>
                <a:gd name="connsiteX2" fmla="*/ 20533 w 5013640"/>
                <a:gd name="connsiteY2" fmla="*/ 0 h 54754"/>
                <a:gd name="connsiteX3" fmla="*/ 0 w 5013640"/>
                <a:gd name="connsiteY3" fmla="*/ 54754 h 5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3640" h="54754">
                  <a:moveTo>
                    <a:pt x="5013640" y="54754"/>
                  </a:moveTo>
                  <a:lnTo>
                    <a:pt x="4993107" y="0"/>
                  </a:lnTo>
                  <a:lnTo>
                    <a:pt x="20533" y="0"/>
                  </a:lnTo>
                  <a:lnTo>
                    <a:pt x="0" y="54754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cxnSp>
        <p:nvCxnSpPr>
          <p:cNvPr id="50" name="直接连接符 49"/>
          <p:cNvCxnSpPr/>
          <p:nvPr/>
        </p:nvCxnSpPr>
        <p:spPr>
          <a:xfrm flipV="1">
            <a:off x="1608455" y="699770"/>
            <a:ext cx="6779895" cy="317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771775" y="2402205"/>
            <a:ext cx="3962400" cy="913130"/>
            <a:chOff x="4585" y="4392"/>
            <a:chExt cx="6240" cy="1438"/>
          </a:xfrm>
        </p:grpSpPr>
        <p:sp>
          <p:nvSpPr>
            <p:cNvPr id="54" name="圆角矩形 53"/>
            <p:cNvSpPr/>
            <p:nvPr/>
          </p:nvSpPr>
          <p:spPr>
            <a:xfrm>
              <a:off x="4705" y="4720"/>
              <a:ext cx="6120" cy="88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5" name="TextBox 7"/>
            <p:cNvSpPr>
              <a:spLocks noChangeArrowheads="1"/>
            </p:cNvSpPr>
            <p:nvPr/>
          </p:nvSpPr>
          <p:spPr bwMode="auto">
            <a:xfrm>
              <a:off x="5499" y="4870"/>
              <a:ext cx="4881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tx2">
                      <a:lumMod val="7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微软雅黑" panose="020B0503020204020204" pitchFamily="34" charset="-122"/>
                </a:rPr>
                <a:t>Reading for writing</a:t>
              </a:r>
              <a:r>
                <a:rPr lang="zh-CN" altLang="en-US" sz="2800" b="1" dirty="0">
                  <a:solidFill>
                    <a:schemeClr val="tx2">
                      <a:lumMod val="7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微软雅黑" panose="020B0503020204020204" pitchFamily="34" charset="-122"/>
                </a:rPr>
                <a:t> </a:t>
              </a:r>
              <a:endParaRPr lang="zh-CN" altLang="en-US" sz="2800" b="1" dirty="0">
                <a:solidFill>
                  <a:schemeClr val="tx2">
                    <a:lumMod val="7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4585" y="4392"/>
              <a:ext cx="1032" cy="1439"/>
              <a:chOff x="4333987" y="2362200"/>
              <a:chExt cx="2905011" cy="2905012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  <a:effectLst>
              <a:outerShdw blurRad="177800" dist="889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57" name="任意多边形 56"/>
              <p:cNvSpPr/>
              <p:nvPr/>
            </p:nvSpPr>
            <p:spPr>
              <a:xfrm>
                <a:off x="4333987" y="2362200"/>
                <a:ext cx="2905011" cy="2905012"/>
              </a:xfrm>
              <a:custGeom>
                <a:avLst/>
                <a:gdLst>
                  <a:gd name="connsiteX0" fmla="*/ 1452506 w 2905012"/>
                  <a:gd name="connsiteY0" fmla="*/ 376181 h 2905012"/>
                  <a:gd name="connsiteX1" fmla="*/ 376181 w 2905012"/>
                  <a:gd name="connsiteY1" fmla="*/ 1452506 h 2905012"/>
                  <a:gd name="connsiteX2" fmla="*/ 1452506 w 2905012"/>
                  <a:gd name="connsiteY2" fmla="*/ 2528831 h 2905012"/>
                  <a:gd name="connsiteX3" fmla="*/ 2528831 w 2905012"/>
                  <a:gd name="connsiteY3" fmla="*/ 1452506 h 2905012"/>
                  <a:gd name="connsiteX4" fmla="*/ 1452506 w 2905012"/>
                  <a:gd name="connsiteY4" fmla="*/ 376181 h 2905012"/>
                  <a:gd name="connsiteX5" fmla="*/ 1452506 w 2905012"/>
                  <a:gd name="connsiteY5" fmla="*/ 0 h 2905012"/>
                  <a:gd name="connsiteX6" fmla="*/ 1601017 w 2905012"/>
                  <a:gd name="connsiteY6" fmla="*/ 7499 h 2905012"/>
                  <a:gd name="connsiteX7" fmla="*/ 1643977 w 2905012"/>
                  <a:gd name="connsiteY7" fmla="*/ 14056 h 2905012"/>
                  <a:gd name="connsiteX8" fmla="*/ 1695533 w 2905012"/>
                  <a:gd name="connsiteY8" fmla="*/ 284571 h 2905012"/>
                  <a:gd name="connsiteX9" fmla="*/ 1769616 w 2905012"/>
                  <a:gd name="connsiteY9" fmla="*/ 301003 h 2905012"/>
                  <a:gd name="connsiteX10" fmla="*/ 1825934 w 2905012"/>
                  <a:gd name="connsiteY10" fmla="*/ 319615 h 2905012"/>
                  <a:gd name="connsiteX11" fmla="*/ 2006748 w 2905012"/>
                  <a:gd name="connsiteY11" fmla="*/ 110068 h 2905012"/>
                  <a:gd name="connsiteX12" fmla="*/ 2017887 w 2905012"/>
                  <a:gd name="connsiteY12" fmla="*/ 114145 h 2905012"/>
                  <a:gd name="connsiteX13" fmla="*/ 2264616 w 2905012"/>
                  <a:gd name="connsiteY13" fmla="*/ 248065 h 2905012"/>
                  <a:gd name="connsiteX14" fmla="*/ 2337523 w 2905012"/>
                  <a:gd name="connsiteY14" fmla="*/ 302584 h 2905012"/>
                  <a:gd name="connsiteX15" fmla="*/ 2247066 w 2905012"/>
                  <a:gd name="connsiteY15" fmla="*/ 562199 h 2905012"/>
                  <a:gd name="connsiteX16" fmla="*/ 2280217 w 2905012"/>
                  <a:gd name="connsiteY16" fmla="*/ 591137 h 2905012"/>
                  <a:gd name="connsiteX17" fmla="*/ 2343125 w 2905012"/>
                  <a:gd name="connsiteY17" fmla="*/ 657838 h 2905012"/>
                  <a:gd name="connsiteX18" fmla="*/ 2602428 w 2905012"/>
                  <a:gd name="connsiteY18" fmla="*/ 567489 h 2905012"/>
                  <a:gd name="connsiteX19" fmla="*/ 2656947 w 2905012"/>
                  <a:gd name="connsiteY19" fmla="*/ 640396 h 2905012"/>
                  <a:gd name="connsiteX20" fmla="*/ 2790867 w 2905012"/>
                  <a:gd name="connsiteY20" fmla="*/ 887125 h 2905012"/>
                  <a:gd name="connsiteX21" fmla="*/ 2794944 w 2905012"/>
                  <a:gd name="connsiteY21" fmla="*/ 898265 h 2905012"/>
                  <a:gd name="connsiteX22" fmla="*/ 2586495 w 2905012"/>
                  <a:gd name="connsiteY22" fmla="*/ 1078131 h 2905012"/>
                  <a:gd name="connsiteX23" fmla="*/ 2616181 w 2905012"/>
                  <a:gd name="connsiteY23" fmla="*/ 1182468 h 2905012"/>
                  <a:gd name="connsiteX24" fmla="*/ 2621126 w 2905012"/>
                  <a:gd name="connsiteY24" fmla="*/ 1209611 h 2905012"/>
                  <a:gd name="connsiteX25" fmla="*/ 2890957 w 2905012"/>
                  <a:gd name="connsiteY25" fmla="*/ 1261036 h 2905012"/>
                  <a:gd name="connsiteX26" fmla="*/ 2897513 w 2905012"/>
                  <a:gd name="connsiteY26" fmla="*/ 1303996 h 2905012"/>
                  <a:gd name="connsiteX27" fmla="*/ 2905012 w 2905012"/>
                  <a:gd name="connsiteY27" fmla="*/ 1452506 h 2905012"/>
                  <a:gd name="connsiteX28" fmla="*/ 2897513 w 2905012"/>
                  <a:gd name="connsiteY28" fmla="*/ 1601016 h 2905012"/>
                  <a:gd name="connsiteX29" fmla="*/ 2890957 w 2905012"/>
                  <a:gd name="connsiteY29" fmla="*/ 1643977 h 2905012"/>
                  <a:gd name="connsiteX30" fmla="*/ 2620440 w 2905012"/>
                  <a:gd name="connsiteY30" fmla="*/ 1695533 h 2905012"/>
                  <a:gd name="connsiteX31" fmla="*/ 2604008 w 2905012"/>
                  <a:gd name="connsiteY31" fmla="*/ 1769614 h 2905012"/>
                  <a:gd name="connsiteX32" fmla="*/ 2585396 w 2905012"/>
                  <a:gd name="connsiteY32" fmla="*/ 1825933 h 2905012"/>
                  <a:gd name="connsiteX33" fmla="*/ 2794944 w 2905012"/>
                  <a:gd name="connsiteY33" fmla="*/ 2006748 h 2905012"/>
                  <a:gd name="connsiteX34" fmla="*/ 2790867 w 2905012"/>
                  <a:gd name="connsiteY34" fmla="*/ 2017887 h 2905012"/>
                  <a:gd name="connsiteX35" fmla="*/ 2656947 w 2905012"/>
                  <a:gd name="connsiteY35" fmla="*/ 2264616 h 2905012"/>
                  <a:gd name="connsiteX36" fmla="*/ 2602428 w 2905012"/>
                  <a:gd name="connsiteY36" fmla="*/ 2337523 h 2905012"/>
                  <a:gd name="connsiteX37" fmla="*/ 2342811 w 2905012"/>
                  <a:gd name="connsiteY37" fmla="*/ 2247065 h 2905012"/>
                  <a:gd name="connsiteX38" fmla="*/ 2313875 w 2905012"/>
                  <a:gd name="connsiteY38" fmla="*/ 2280215 h 2905012"/>
                  <a:gd name="connsiteX39" fmla="*/ 2247174 w 2905012"/>
                  <a:gd name="connsiteY39" fmla="*/ 2343123 h 2905012"/>
                  <a:gd name="connsiteX40" fmla="*/ 2337523 w 2905012"/>
                  <a:gd name="connsiteY40" fmla="*/ 2602428 h 2905012"/>
                  <a:gd name="connsiteX41" fmla="*/ 2264616 w 2905012"/>
                  <a:gd name="connsiteY41" fmla="*/ 2656947 h 2905012"/>
                  <a:gd name="connsiteX42" fmla="*/ 2017887 w 2905012"/>
                  <a:gd name="connsiteY42" fmla="*/ 2790867 h 2905012"/>
                  <a:gd name="connsiteX43" fmla="*/ 2006748 w 2905012"/>
                  <a:gd name="connsiteY43" fmla="*/ 2794944 h 2905012"/>
                  <a:gd name="connsiteX44" fmla="*/ 1826880 w 2905012"/>
                  <a:gd name="connsiteY44" fmla="*/ 2586493 h 2905012"/>
                  <a:gd name="connsiteX45" fmla="*/ 1722544 w 2905012"/>
                  <a:gd name="connsiteY45" fmla="*/ 2616179 h 2905012"/>
                  <a:gd name="connsiteX46" fmla="*/ 1695403 w 2905012"/>
                  <a:gd name="connsiteY46" fmla="*/ 2621123 h 2905012"/>
                  <a:gd name="connsiteX47" fmla="*/ 1643977 w 2905012"/>
                  <a:gd name="connsiteY47" fmla="*/ 2890957 h 2905012"/>
                  <a:gd name="connsiteX48" fmla="*/ 1601017 w 2905012"/>
                  <a:gd name="connsiteY48" fmla="*/ 2897513 h 2905012"/>
                  <a:gd name="connsiteX49" fmla="*/ 1452506 w 2905012"/>
                  <a:gd name="connsiteY49" fmla="*/ 2905012 h 2905012"/>
                  <a:gd name="connsiteX50" fmla="*/ 1303996 w 2905012"/>
                  <a:gd name="connsiteY50" fmla="*/ 2897513 h 2905012"/>
                  <a:gd name="connsiteX51" fmla="*/ 1261036 w 2905012"/>
                  <a:gd name="connsiteY51" fmla="*/ 2890957 h 2905012"/>
                  <a:gd name="connsiteX52" fmla="*/ 1209479 w 2905012"/>
                  <a:gd name="connsiteY52" fmla="*/ 2620437 h 2905012"/>
                  <a:gd name="connsiteX53" fmla="*/ 1135396 w 2905012"/>
                  <a:gd name="connsiteY53" fmla="*/ 2604005 h 2905012"/>
                  <a:gd name="connsiteX54" fmla="*/ 1079081 w 2905012"/>
                  <a:gd name="connsiteY54" fmla="*/ 2585394 h 2905012"/>
                  <a:gd name="connsiteX55" fmla="*/ 898265 w 2905012"/>
                  <a:gd name="connsiteY55" fmla="*/ 2794944 h 2905012"/>
                  <a:gd name="connsiteX56" fmla="*/ 887125 w 2905012"/>
                  <a:gd name="connsiteY56" fmla="*/ 2790867 h 2905012"/>
                  <a:gd name="connsiteX57" fmla="*/ 640396 w 2905012"/>
                  <a:gd name="connsiteY57" fmla="*/ 2656947 h 2905012"/>
                  <a:gd name="connsiteX58" fmla="*/ 567489 w 2905012"/>
                  <a:gd name="connsiteY58" fmla="*/ 2602428 h 2905012"/>
                  <a:gd name="connsiteX59" fmla="*/ 657947 w 2905012"/>
                  <a:gd name="connsiteY59" fmla="*/ 2342810 h 2905012"/>
                  <a:gd name="connsiteX60" fmla="*/ 624796 w 2905012"/>
                  <a:gd name="connsiteY60" fmla="*/ 2313872 h 2905012"/>
                  <a:gd name="connsiteX61" fmla="*/ 561890 w 2905012"/>
                  <a:gd name="connsiteY61" fmla="*/ 2247174 h 2905012"/>
                  <a:gd name="connsiteX62" fmla="*/ 302584 w 2905012"/>
                  <a:gd name="connsiteY62" fmla="*/ 2337523 h 2905012"/>
                  <a:gd name="connsiteX63" fmla="*/ 248066 w 2905012"/>
                  <a:gd name="connsiteY63" fmla="*/ 2264616 h 2905012"/>
                  <a:gd name="connsiteX64" fmla="*/ 114145 w 2905012"/>
                  <a:gd name="connsiteY64" fmla="*/ 2017887 h 2905012"/>
                  <a:gd name="connsiteX65" fmla="*/ 110068 w 2905012"/>
                  <a:gd name="connsiteY65" fmla="*/ 2006748 h 2905012"/>
                  <a:gd name="connsiteX66" fmla="*/ 318519 w 2905012"/>
                  <a:gd name="connsiteY66" fmla="*/ 1826880 h 2905012"/>
                  <a:gd name="connsiteX67" fmla="*/ 288831 w 2905012"/>
                  <a:gd name="connsiteY67" fmla="*/ 1722541 h 2905012"/>
                  <a:gd name="connsiteX68" fmla="*/ 283887 w 2905012"/>
                  <a:gd name="connsiteY68" fmla="*/ 1695402 h 2905012"/>
                  <a:gd name="connsiteX69" fmla="*/ 14056 w 2905012"/>
                  <a:gd name="connsiteY69" fmla="*/ 1643977 h 2905012"/>
                  <a:gd name="connsiteX70" fmla="*/ 7499 w 2905012"/>
                  <a:gd name="connsiteY70" fmla="*/ 1601016 h 2905012"/>
                  <a:gd name="connsiteX71" fmla="*/ 0 w 2905012"/>
                  <a:gd name="connsiteY71" fmla="*/ 1452506 h 2905012"/>
                  <a:gd name="connsiteX72" fmla="*/ 7499 w 2905012"/>
                  <a:gd name="connsiteY72" fmla="*/ 1303996 h 2905012"/>
                  <a:gd name="connsiteX73" fmla="*/ 14056 w 2905012"/>
                  <a:gd name="connsiteY73" fmla="*/ 1261036 h 2905012"/>
                  <a:gd name="connsiteX74" fmla="*/ 284572 w 2905012"/>
                  <a:gd name="connsiteY74" fmla="*/ 1209480 h 2905012"/>
                  <a:gd name="connsiteX75" fmla="*/ 301005 w 2905012"/>
                  <a:gd name="connsiteY75" fmla="*/ 1135394 h 2905012"/>
                  <a:gd name="connsiteX76" fmla="*/ 319616 w 2905012"/>
                  <a:gd name="connsiteY76" fmla="*/ 1079079 h 2905012"/>
                  <a:gd name="connsiteX77" fmla="*/ 110068 w 2905012"/>
                  <a:gd name="connsiteY77" fmla="*/ 898264 h 2905012"/>
                  <a:gd name="connsiteX78" fmla="*/ 114145 w 2905012"/>
                  <a:gd name="connsiteY78" fmla="*/ 887125 h 2905012"/>
                  <a:gd name="connsiteX79" fmla="*/ 248066 w 2905012"/>
                  <a:gd name="connsiteY79" fmla="*/ 640396 h 2905012"/>
                  <a:gd name="connsiteX80" fmla="*/ 302584 w 2905012"/>
                  <a:gd name="connsiteY80" fmla="*/ 567489 h 2905012"/>
                  <a:gd name="connsiteX81" fmla="*/ 562199 w 2905012"/>
                  <a:gd name="connsiteY81" fmla="*/ 657946 h 2905012"/>
                  <a:gd name="connsiteX82" fmla="*/ 591138 w 2905012"/>
                  <a:gd name="connsiteY82" fmla="*/ 624794 h 2905012"/>
                  <a:gd name="connsiteX83" fmla="*/ 657838 w 2905012"/>
                  <a:gd name="connsiteY83" fmla="*/ 561888 h 2905012"/>
                  <a:gd name="connsiteX84" fmla="*/ 567489 w 2905012"/>
                  <a:gd name="connsiteY84" fmla="*/ 302584 h 2905012"/>
                  <a:gd name="connsiteX85" fmla="*/ 640396 w 2905012"/>
                  <a:gd name="connsiteY85" fmla="*/ 248065 h 2905012"/>
                  <a:gd name="connsiteX86" fmla="*/ 887125 w 2905012"/>
                  <a:gd name="connsiteY86" fmla="*/ 114145 h 2905012"/>
                  <a:gd name="connsiteX87" fmla="*/ 898265 w 2905012"/>
                  <a:gd name="connsiteY87" fmla="*/ 110068 h 2905012"/>
                  <a:gd name="connsiteX88" fmla="*/ 1078131 w 2905012"/>
                  <a:gd name="connsiteY88" fmla="*/ 318516 h 2905012"/>
                  <a:gd name="connsiteX89" fmla="*/ 1182469 w 2905012"/>
                  <a:gd name="connsiteY89" fmla="*/ 288830 h 2905012"/>
                  <a:gd name="connsiteX90" fmla="*/ 1209611 w 2905012"/>
                  <a:gd name="connsiteY90" fmla="*/ 283886 h 2905012"/>
                  <a:gd name="connsiteX91" fmla="*/ 1261036 w 2905012"/>
                  <a:gd name="connsiteY91" fmla="*/ 14056 h 2905012"/>
                  <a:gd name="connsiteX92" fmla="*/ 1303996 w 2905012"/>
                  <a:gd name="connsiteY92" fmla="*/ 7499 h 2905012"/>
                  <a:gd name="connsiteX93" fmla="*/ 1452506 w 2905012"/>
                  <a:gd name="connsiteY93" fmla="*/ 0 h 290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905012" h="2905012">
                    <a:moveTo>
                      <a:pt x="1452506" y="376181"/>
                    </a:moveTo>
                    <a:cubicBezTo>
                      <a:pt x="858068" y="376181"/>
                      <a:pt x="376181" y="858068"/>
                      <a:pt x="376181" y="1452506"/>
                    </a:cubicBezTo>
                    <a:cubicBezTo>
                      <a:pt x="376181" y="2046944"/>
                      <a:pt x="858068" y="2528831"/>
                      <a:pt x="1452506" y="2528831"/>
                    </a:cubicBezTo>
                    <a:cubicBezTo>
                      <a:pt x="2046944" y="2528831"/>
                      <a:pt x="2528831" y="2046944"/>
                      <a:pt x="2528831" y="1452506"/>
                    </a:cubicBezTo>
                    <a:cubicBezTo>
                      <a:pt x="2528831" y="858068"/>
                      <a:pt x="2046944" y="376181"/>
                      <a:pt x="1452506" y="376181"/>
                    </a:cubicBezTo>
                    <a:close/>
                    <a:moveTo>
                      <a:pt x="1452506" y="0"/>
                    </a:moveTo>
                    <a:cubicBezTo>
                      <a:pt x="1502644" y="0"/>
                      <a:pt x="1552188" y="2540"/>
                      <a:pt x="1601017" y="7499"/>
                    </a:cubicBezTo>
                    <a:lnTo>
                      <a:pt x="1643977" y="14056"/>
                    </a:lnTo>
                    <a:lnTo>
                      <a:pt x="1695533" y="284571"/>
                    </a:lnTo>
                    <a:lnTo>
                      <a:pt x="1769616" y="301003"/>
                    </a:lnTo>
                    <a:lnTo>
                      <a:pt x="1825934" y="319615"/>
                    </a:lnTo>
                    <a:lnTo>
                      <a:pt x="2006748" y="110068"/>
                    </a:lnTo>
                    <a:lnTo>
                      <a:pt x="2017887" y="114145"/>
                    </a:lnTo>
                    <a:cubicBezTo>
                      <a:pt x="2104775" y="150896"/>
                      <a:pt x="2187342" y="195860"/>
                      <a:pt x="2264616" y="248065"/>
                    </a:cubicBezTo>
                    <a:lnTo>
                      <a:pt x="2337523" y="302584"/>
                    </a:lnTo>
                    <a:lnTo>
                      <a:pt x="2247066" y="562199"/>
                    </a:lnTo>
                    <a:lnTo>
                      <a:pt x="2280217" y="591137"/>
                    </a:lnTo>
                    <a:lnTo>
                      <a:pt x="2343125" y="657838"/>
                    </a:lnTo>
                    <a:lnTo>
                      <a:pt x="2602428" y="567489"/>
                    </a:lnTo>
                    <a:lnTo>
                      <a:pt x="2656947" y="640396"/>
                    </a:lnTo>
                    <a:cubicBezTo>
                      <a:pt x="2709152" y="717670"/>
                      <a:pt x="2754117" y="800238"/>
                      <a:pt x="2790867" y="887125"/>
                    </a:cubicBezTo>
                    <a:lnTo>
                      <a:pt x="2794944" y="898265"/>
                    </a:lnTo>
                    <a:lnTo>
                      <a:pt x="2586495" y="1078131"/>
                    </a:lnTo>
                    <a:lnTo>
                      <a:pt x="2616181" y="1182468"/>
                    </a:lnTo>
                    <a:lnTo>
                      <a:pt x="2621126" y="1209611"/>
                    </a:lnTo>
                    <a:lnTo>
                      <a:pt x="2890957" y="1261036"/>
                    </a:lnTo>
                    <a:lnTo>
                      <a:pt x="2897513" y="1303996"/>
                    </a:lnTo>
                    <a:cubicBezTo>
                      <a:pt x="2902472" y="1352825"/>
                      <a:pt x="2905012" y="1402369"/>
                      <a:pt x="2905012" y="1452506"/>
                    </a:cubicBezTo>
                    <a:cubicBezTo>
                      <a:pt x="2905012" y="1502643"/>
                      <a:pt x="2902472" y="1552187"/>
                      <a:pt x="2897513" y="1601016"/>
                    </a:cubicBezTo>
                    <a:lnTo>
                      <a:pt x="2890957" y="1643977"/>
                    </a:lnTo>
                    <a:lnTo>
                      <a:pt x="2620440" y="1695533"/>
                    </a:lnTo>
                    <a:lnTo>
                      <a:pt x="2604008" y="1769614"/>
                    </a:lnTo>
                    <a:lnTo>
                      <a:pt x="2585396" y="1825933"/>
                    </a:lnTo>
                    <a:lnTo>
                      <a:pt x="2794944" y="2006748"/>
                    </a:lnTo>
                    <a:lnTo>
                      <a:pt x="2790867" y="2017887"/>
                    </a:lnTo>
                    <a:cubicBezTo>
                      <a:pt x="2754117" y="2104775"/>
                      <a:pt x="2709152" y="2187342"/>
                      <a:pt x="2656947" y="2264616"/>
                    </a:cubicBezTo>
                    <a:lnTo>
                      <a:pt x="2602428" y="2337523"/>
                    </a:lnTo>
                    <a:lnTo>
                      <a:pt x="2342811" y="2247065"/>
                    </a:lnTo>
                    <a:lnTo>
                      <a:pt x="2313875" y="2280215"/>
                    </a:lnTo>
                    <a:lnTo>
                      <a:pt x="2247174" y="2343123"/>
                    </a:lnTo>
                    <a:lnTo>
                      <a:pt x="2337523" y="2602428"/>
                    </a:lnTo>
                    <a:lnTo>
                      <a:pt x="2264616" y="2656947"/>
                    </a:lnTo>
                    <a:cubicBezTo>
                      <a:pt x="2187342" y="2709152"/>
                      <a:pt x="2104775" y="2754117"/>
                      <a:pt x="2017887" y="2790867"/>
                    </a:cubicBezTo>
                    <a:lnTo>
                      <a:pt x="2006748" y="2794944"/>
                    </a:lnTo>
                    <a:lnTo>
                      <a:pt x="1826880" y="2586493"/>
                    </a:lnTo>
                    <a:lnTo>
                      <a:pt x="1722544" y="2616179"/>
                    </a:lnTo>
                    <a:lnTo>
                      <a:pt x="1695403" y="2621123"/>
                    </a:lnTo>
                    <a:lnTo>
                      <a:pt x="1643977" y="2890957"/>
                    </a:lnTo>
                    <a:lnTo>
                      <a:pt x="1601017" y="2897513"/>
                    </a:lnTo>
                    <a:cubicBezTo>
                      <a:pt x="1552188" y="2902472"/>
                      <a:pt x="1502644" y="2905012"/>
                      <a:pt x="1452506" y="2905012"/>
                    </a:cubicBezTo>
                    <a:cubicBezTo>
                      <a:pt x="1402369" y="2905012"/>
                      <a:pt x="1352825" y="2902472"/>
                      <a:pt x="1303996" y="2897513"/>
                    </a:cubicBezTo>
                    <a:lnTo>
                      <a:pt x="1261036" y="2890957"/>
                    </a:lnTo>
                    <a:lnTo>
                      <a:pt x="1209479" y="2620437"/>
                    </a:lnTo>
                    <a:lnTo>
                      <a:pt x="1135396" y="2604005"/>
                    </a:lnTo>
                    <a:lnTo>
                      <a:pt x="1079081" y="2585394"/>
                    </a:lnTo>
                    <a:lnTo>
                      <a:pt x="898265" y="2794944"/>
                    </a:lnTo>
                    <a:lnTo>
                      <a:pt x="887125" y="2790867"/>
                    </a:lnTo>
                    <a:cubicBezTo>
                      <a:pt x="800238" y="2754117"/>
                      <a:pt x="717670" y="2709152"/>
                      <a:pt x="640396" y="2656947"/>
                    </a:cubicBezTo>
                    <a:lnTo>
                      <a:pt x="567489" y="2602428"/>
                    </a:lnTo>
                    <a:lnTo>
                      <a:pt x="657947" y="2342810"/>
                    </a:lnTo>
                    <a:lnTo>
                      <a:pt x="624796" y="2313872"/>
                    </a:lnTo>
                    <a:lnTo>
                      <a:pt x="561890" y="2247174"/>
                    </a:lnTo>
                    <a:lnTo>
                      <a:pt x="302584" y="2337523"/>
                    </a:lnTo>
                    <a:lnTo>
                      <a:pt x="248066" y="2264616"/>
                    </a:lnTo>
                    <a:cubicBezTo>
                      <a:pt x="195860" y="2187342"/>
                      <a:pt x="150896" y="2104775"/>
                      <a:pt x="114145" y="2017887"/>
                    </a:cubicBezTo>
                    <a:lnTo>
                      <a:pt x="110068" y="2006748"/>
                    </a:lnTo>
                    <a:lnTo>
                      <a:pt x="318519" y="1826880"/>
                    </a:lnTo>
                    <a:lnTo>
                      <a:pt x="288831" y="1722541"/>
                    </a:lnTo>
                    <a:lnTo>
                      <a:pt x="283887" y="1695402"/>
                    </a:lnTo>
                    <a:lnTo>
                      <a:pt x="14056" y="1643977"/>
                    </a:lnTo>
                    <a:lnTo>
                      <a:pt x="7499" y="1601016"/>
                    </a:lnTo>
                    <a:cubicBezTo>
                      <a:pt x="2541" y="1552187"/>
                      <a:pt x="0" y="1502643"/>
                      <a:pt x="0" y="1452506"/>
                    </a:cubicBezTo>
                    <a:cubicBezTo>
                      <a:pt x="0" y="1402369"/>
                      <a:pt x="2541" y="1352825"/>
                      <a:pt x="7499" y="1303996"/>
                    </a:cubicBezTo>
                    <a:lnTo>
                      <a:pt x="14056" y="1261036"/>
                    </a:lnTo>
                    <a:lnTo>
                      <a:pt x="284572" y="1209480"/>
                    </a:lnTo>
                    <a:lnTo>
                      <a:pt x="301005" y="1135394"/>
                    </a:lnTo>
                    <a:lnTo>
                      <a:pt x="319616" y="1079079"/>
                    </a:lnTo>
                    <a:lnTo>
                      <a:pt x="110068" y="898264"/>
                    </a:lnTo>
                    <a:lnTo>
                      <a:pt x="114145" y="887125"/>
                    </a:lnTo>
                    <a:cubicBezTo>
                      <a:pt x="150896" y="800238"/>
                      <a:pt x="195860" y="717670"/>
                      <a:pt x="248066" y="640396"/>
                    </a:cubicBezTo>
                    <a:lnTo>
                      <a:pt x="302584" y="567489"/>
                    </a:lnTo>
                    <a:lnTo>
                      <a:pt x="562199" y="657946"/>
                    </a:lnTo>
                    <a:lnTo>
                      <a:pt x="591138" y="624794"/>
                    </a:lnTo>
                    <a:lnTo>
                      <a:pt x="657838" y="561888"/>
                    </a:lnTo>
                    <a:lnTo>
                      <a:pt x="567489" y="302584"/>
                    </a:lnTo>
                    <a:lnTo>
                      <a:pt x="640396" y="248065"/>
                    </a:lnTo>
                    <a:cubicBezTo>
                      <a:pt x="717670" y="195860"/>
                      <a:pt x="800238" y="150896"/>
                      <a:pt x="887125" y="114145"/>
                    </a:cubicBezTo>
                    <a:lnTo>
                      <a:pt x="898265" y="110068"/>
                    </a:lnTo>
                    <a:lnTo>
                      <a:pt x="1078131" y="318516"/>
                    </a:lnTo>
                    <a:lnTo>
                      <a:pt x="1182469" y="288830"/>
                    </a:lnTo>
                    <a:lnTo>
                      <a:pt x="1209611" y="283886"/>
                    </a:lnTo>
                    <a:lnTo>
                      <a:pt x="1261036" y="14056"/>
                    </a:lnTo>
                    <a:lnTo>
                      <a:pt x="1303996" y="7499"/>
                    </a:lnTo>
                    <a:cubicBezTo>
                      <a:pt x="1352825" y="2540"/>
                      <a:pt x="1402369" y="0"/>
                      <a:pt x="14525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4710168" y="2738381"/>
                <a:ext cx="2152649" cy="2152650"/>
              </a:xfrm>
              <a:prstGeom prst="ellipse">
                <a:avLst/>
              </a:prstGeom>
              <a:grpFill/>
              <a:ln w="1905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0">
                      <a:srgbClr val="EEEEEE"/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4710169" y="2738382"/>
                <a:ext cx="2152650" cy="21526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pic>
        <p:nvPicPr>
          <p:cNvPr id="2052" name="图片 2051" descr="卡通遨游太空汇报模板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660515" y="3075940"/>
            <a:ext cx="2294890" cy="1931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0" y="1131570"/>
            <a:ext cx="9246235" cy="11684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7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ea typeface="楷体" panose="02010609060101010101" pitchFamily="49" charset="-122"/>
                <a:cs typeface="Comic Sans MS" panose="030F0702030302020204" charset="0"/>
              </a:rPr>
              <a:t>Space Exploration</a:t>
            </a:r>
            <a:r>
              <a:rPr lang="en-US" altLang="zh-CN" sz="7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ea typeface="楷体" panose="02010609060101010101" pitchFamily="49" charset="-122"/>
                <a:cs typeface="Comic Sans MS" panose="030F0702030302020204" charset="0"/>
                <a:sym typeface="+mn-ea"/>
              </a:rPr>
              <a:t>   </a:t>
            </a:r>
            <a:endParaRPr lang="en-US" altLang="zh-CN" sz="7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charset="0"/>
              <a:ea typeface="楷体" panose="02010609060101010101" pitchFamily="49" charset="-122"/>
              <a:cs typeface="Comic Sans MS" panose="030F070203030202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902460" y="214630"/>
            <a:ext cx="5769610" cy="741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sp>
        <p:nvSpPr>
          <p:cNvPr id="3" name="文本框 9"/>
          <p:cNvSpPr txBox="1"/>
          <p:nvPr/>
        </p:nvSpPr>
        <p:spPr>
          <a:xfrm>
            <a:off x="2351405" y="177165"/>
            <a:ext cx="5389245" cy="66611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l"/>
            <a:r>
              <a:rPr lang="en-US" altLang="zh-CN" sz="4000" b="1" dirty="0">
                <a:solidFill>
                  <a:srgbClr val="0070C0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rPr>
              <a:t>learning objectives</a:t>
            </a:r>
            <a:endParaRPr lang="en-US" altLang="zh-CN" sz="4000" b="1" dirty="0">
              <a:solidFill>
                <a:srgbClr val="0070C0"/>
              </a:solidFill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171180" y="477520"/>
            <a:ext cx="453390" cy="294005"/>
            <a:chOff x="264939" y="188640"/>
            <a:chExt cx="604358" cy="216024"/>
          </a:xfrm>
        </p:grpSpPr>
        <p:sp>
          <p:nvSpPr>
            <p:cNvPr id="5" name="燕尾形 4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 rot="10800000">
            <a:off x="843280" y="447040"/>
            <a:ext cx="453390" cy="324485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36074" y="3343896"/>
            <a:ext cx="3225240" cy="1706947"/>
            <a:chOff x="5917425" y="3435846"/>
            <a:chExt cx="3226575" cy="170765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509270" y="1149350"/>
            <a:ext cx="8292465" cy="3692525"/>
            <a:chOff x="2034703" y="1151662"/>
            <a:chExt cx="7807300" cy="5013642"/>
          </a:xfrm>
        </p:grpSpPr>
        <p:sp>
          <p:nvSpPr>
            <p:cNvPr id="19" name="圆角矩形 18"/>
            <p:cNvSpPr/>
            <p:nvPr/>
          </p:nvSpPr>
          <p:spPr>
            <a:xfrm>
              <a:off x="2034703" y="1151664"/>
              <a:ext cx="7807300" cy="5013640"/>
            </a:xfrm>
            <a:prstGeom prst="roundRect">
              <a:avLst>
                <a:gd name="adj" fmla="val 162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254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" name="梯形 19"/>
            <p:cNvSpPr/>
            <p:nvPr/>
          </p:nvSpPr>
          <p:spPr>
            <a:xfrm rot="16200000">
              <a:off x="-264305" y="3595509"/>
              <a:ext cx="5013640" cy="125950"/>
            </a:xfrm>
            <a:prstGeom prst="trapezoid">
              <a:avLst>
                <a:gd name="adj" fmla="val 37500"/>
              </a:avLst>
            </a:prstGeom>
            <a:gradFill>
              <a:gsLst>
                <a:gs pos="50000">
                  <a:srgbClr val="F3F3F3"/>
                </a:gs>
                <a:gs pos="26000">
                  <a:schemeClr val="bg1"/>
                </a:gs>
                <a:gs pos="0">
                  <a:srgbClr val="EEEEEE"/>
                </a:gs>
                <a:gs pos="75000">
                  <a:srgbClr val="E2E2E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1" name="梯形 20"/>
            <p:cNvSpPr/>
            <p:nvPr/>
          </p:nvSpPr>
          <p:spPr>
            <a:xfrm rot="5400000" flipH="1">
              <a:off x="7129387" y="3595509"/>
              <a:ext cx="5013640" cy="125950"/>
            </a:xfrm>
            <a:prstGeom prst="trapezoid">
              <a:avLst>
                <a:gd name="adj" fmla="val 37500"/>
              </a:avLst>
            </a:prstGeom>
            <a:gradFill>
              <a:gsLst>
                <a:gs pos="50000">
                  <a:srgbClr val="F3F3F3"/>
                </a:gs>
                <a:gs pos="26000">
                  <a:schemeClr val="bg1"/>
                </a:gs>
                <a:gs pos="0">
                  <a:srgbClr val="EEEEEE"/>
                </a:gs>
                <a:gs pos="75000">
                  <a:srgbClr val="E2E2E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矩形 21"/>
            <p:cNvSpPr/>
            <p:nvPr/>
          </p:nvSpPr>
          <p:spPr>
            <a:xfrm>
              <a:off x="3900276" y="1151662"/>
              <a:ext cx="1331495" cy="5013642"/>
            </a:xfrm>
            <a:prstGeom prst="rect">
              <a:avLst/>
            </a:prstGeom>
            <a:gradFill>
              <a:gsLst>
                <a:gs pos="0">
                  <a:srgbClr val="F7F7F7">
                    <a:alpha val="0"/>
                  </a:srgbClr>
                </a:gs>
                <a:gs pos="63000">
                  <a:schemeClr val="bg1">
                    <a:alpha val="33000"/>
                  </a:schemeClr>
                </a:gs>
                <a:gs pos="100000">
                  <a:srgbClr val="F7F7F7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3" name="矩形 22"/>
            <p:cNvSpPr/>
            <p:nvPr/>
          </p:nvSpPr>
          <p:spPr>
            <a:xfrm>
              <a:off x="2303475" y="1151664"/>
              <a:ext cx="7269757" cy="5013640"/>
            </a:xfrm>
            <a:prstGeom prst="rect">
              <a:avLst/>
            </a:prstGeom>
            <a:gradFill>
              <a:gsLst>
                <a:gs pos="89000">
                  <a:srgbClr val="F7F7F7"/>
                </a:gs>
                <a:gs pos="74000">
                  <a:srgbClr val="EEEEEE"/>
                </a:gs>
                <a:gs pos="57000">
                  <a:srgbClr val="FBFBFB"/>
                </a:gs>
                <a:gs pos="47000">
                  <a:srgbClr val="EAEAEA"/>
                </a:gs>
                <a:gs pos="29000">
                  <a:srgbClr val="FBFBFB"/>
                </a:gs>
                <a:gs pos="15000">
                  <a:srgbClr val="F7F7F7"/>
                </a:gs>
                <a:gs pos="0">
                  <a:srgbClr val="F7F7F7"/>
                </a:gs>
                <a:gs pos="100000">
                  <a:srgbClr val="F5F5F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" name="矩形 23"/>
            <p:cNvSpPr/>
            <p:nvPr/>
          </p:nvSpPr>
          <p:spPr>
            <a:xfrm>
              <a:off x="5979406" y="1151662"/>
              <a:ext cx="308198" cy="5013642"/>
            </a:xfrm>
            <a:prstGeom prst="rect">
              <a:avLst/>
            </a:prstGeom>
            <a:gradFill>
              <a:gsLst>
                <a:gs pos="100000">
                  <a:srgbClr val="F7F7F7">
                    <a:alpha val="0"/>
                  </a:srgb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任意多边形 24"/>
            <p:cNvSpPr/>
            <p:nvPr/>
          </p:nvSpPr>
          <p:spPr>
            <a:xfrm rot="5400000" flipH="1">
              <a:off x="7080192" y="3643031"/>
              <a:ext cx="5013640" cy="30906"/>
            </a:xfrm>
            <a:custGeom>
              <a:avLst/>
              <a:gdLst>
                <a:gd name="connsiteX0" fmla="*/ 5013640 w 5013640"/>
                <a:gd name="connsiteY0" fmla="*/ 54754 h 54754"/>
                <a:gd name="connsiteX1" fmla="*/ 4993107 w 5013640"/>
                <a:gd name="connsiteY1" fmla="*/ 0 h 54754"/>
                <a:gd name="connsiteX2" fmla="*/ 20533 w 5013640"/>
                <a:gd name="connsiteY2" fmla="*/ 0 h 54754"/>
                <a:gd name="connsiteX3" fmla="*/ 0 w 5013640"/>
                <a:gd name="connsiteY3" fmla="*/ 54754 h 5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3640" h="54754">
                  <a:moveTo>
                    <a:pt x="5013640" y="54754"/>
                  </a:moveTo>
                  <a:lnTo>
                    <a:pt x="4993107" y="0"/>
                  </a:lnTo>
                  <a:lnTo>
                    <a:pt x="20533" y="0"/>
                  </a:lnTo>
                  <a:lnTo>
                    <a:pt x="0" y="54754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6" name="椭圆 25"/>
          <p:cNvSpPr/>
          <p:nvPr/>
        </p:nvSpPr>
        <p:spPr>
          <a:xfrm rot="1860000">
            <a:off x="3109326" y="2465030"/>
            <a:ext cx="19271" cy="192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9795" y="1399540"/>
            <a:ext cx="8089900" cy="267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Read the argumentative essay about space exploration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Study the features of the a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rgumentative essay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Try to write an argumentative essay about space exploration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endParaRPr lang="en-US" altLang="zh-CN" sz="2800" b="1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789940" y="0"/>
            <a:ext cx="7781290" cy="741680"/>
            <a:chOff x="1328" y="338"/>
            <a:chExt cx="12254" cy="1168"/>
          </a:xfrm>
        </p:grpSpPr>
        <p:sp>
          <p:nvSpPr>
            <p:cNvPr id="2" name="圆角矩形 1"/>
            <p:cNvSpPr/>
            <p:nvPr/>
          </p:nvSpPr>
          <p:spPr>
            <a:xfrm>
              <a:off x="2996" y="338"/>
              <a:ext cx="9086" cy="1168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A783A"/>
                </a:solidFill>
              </a:endParaRPr>
            </a:p>
          </p:txBody>
        </p:sp>
        <p:sp>
          <p:nvSpPr>
            <p:cNvPr id="3" name="文本框 9"/>
            <p:cNvSpPr txBox="1"/>
            <p:nvPr/>
          </p:nvSpPr>
          <p:spPr>
            <a:xfrm>
              <a:off x="5469" y="338"/>
              <a:ext cx="6305" cy="1049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l"/>
              <a:r>
                <a:rPr lang="en-US" altLang="zh-CN" sz="4000" b="1" dirty="0">
                  <a:solidFill>
                    <a:srgbClr val="0070C0"/>
                  </a:solidFill>
                  <a:latin typeface="Comic Sans MS" panose="030F0702030302020204" charset="0"/>
                  <a:ea typeface="宋体" panose="02010600030101010101" pitchFamily="2" charset="-122"/>
                  <a:cs typeface="Comic Sans MS" panose="030F0702030302020204" charset="0"/>
                </a:rPr>
                <a:t>lead-in</a:t>
              </a:r>
              <a:endParaRPr lang="en-US" altLang="zh-CN" sz="4000" b="1" dirty="0">
                <a:solidFill>
                  <a:srgbClr val="0070C0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2868" y="752"/>
              <a:ext cx="714" cy="463"/>
              <a:chOff x="264939" y="188640"/>
              <a:chExt cx="604358" cy="216024"/>
            </a:xfrm>
          </p:grpSpPr>
          <p:sp>
            <p:nvSpPr>
              <p:cNvPr id="5" name="燕尾形 4"/>
              <p:cNvSpPr/>
              <p:nvPr/>
            </p:nvSpPr>
            <p:spPr>
              <a:xfrm>
                <a:off x="264939" y="188640"/>
                <a:ext cx="216024" cy="216024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燕尾形 5"/>
              <p:cNvSpPr/>
              <p:nvPr/>
            </p:nvSpPr>
            <p:spPr>
              <a:xfrm>
                <a:off x="454914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7882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燕尾形 6"/>
              <p:cNvSpPr/>
              <p:nvPr/>
            </p:nvSpPr>
            <p:spPr>
              <a:xfrm>
                <a:off x="653273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5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 rot="10800000">
              <a:off x="1328" y="704"/>
              <a:ext cx="714" cy="511"/>
              <a:chOff x="264939" y="188640"/>
              <a:chExt cx="604358" cy="216024"/>
            </a:xfrm>
          </p:grpSpPr>
          <p:sp>
            <p:nvSpPr>
              <p:cNvPr id="9" name="燕尾形 8"/>
              <p:cNvSpPr/>
              <p:nvPr/>
            </p:nvSpPr>
            <p:spPr>
              <a:xfrm>
                <a:off x="264939" y="188640"/>
                <a:ext cx="216024" cy="216024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燕尾形 9"/>
              <p:cNvSpPr/>
              <p:nvPr/>
            </p:nvSpPr>
            <p:spPr>
              <a:xfrm>
                <a:off x="454914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7882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燕尾形 10"/>
              <p:cNvSpPr/>
              <p:nvPr/>
            </p:nvSpPr>
            <p:spPr>
              <a:xfrm>
                <a:off x="653273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5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6" name="椭圆 25"/>
          <p:cNvSpPr/>
          <p:nvPr/>
        </p:nvSpPr>
        <p:spPr>
          <a:xfrm rot="1860000">
            <a:off x="3109326" y="2465030"/>
            <a:ext cx="19271" cy="192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7" name="图片 2" descr="C:\Users\Administrator\Pictures\1.jpg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9705" y="2571750"/>
            <a:ext cx="3670300" cy="2529840"/>
          </a:xfrm>
          <a:prstGeom prst="rect">
            <a:avLst/>
          </a:prstGeom>
          <a:effectLst>
            <a:outerShdw blurRad="50800" dist="50800" dir="5400000" sx="102000" sy="102000" algn="ctr" rotWithShape="0">
              <a:schemeClr val="bg2">
                <a:lumMod val="75000"/>
                <a:alpha val="100000"/>
              </a:schemeClr>
            </a:outerShdw>
          </a:effectLst>
        </p:spPr>
      </p:pic>
      <p:pic>
        <p:nvPicPr>
          <p:cNvPr id="36" name="图片 35" descr="C:\Users\Administrator\Pictures\1.jpg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77205" y="1203960"/>
            <a:ext cx="3519805" cy="226822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005205" y="664210"/>
            <a:ext cx="6830060" cy="4262755"/>
            <a:chOff x="1757" y="1387"/>
            <a:chExt cx="10756" cy="6713"/>
          </a:xfrm>
        </p:grpSpPr>
        <p:pic>
          <p:nvPicPr>
            <p:cNvPr id="13" name="图片 12" descr="1"/>
            <p:cNvPicPr>
              <a:picLocks noChangeAspect="1"/>
            </p:cNvPicPr>
            <p:nvPr/>
          </p:nvPicPr>
          <p:blipFill>
            <a:blip r:embed="rId3"/>
            <a:srcRect t="53815" r="35018"/>
            <a:stretch>
              <a:fillRect/>
            </a:stretch>
          </p:blipFill>
          <p:spPr>
            <a:xfrm>
              <a:off x="6406" y="1387"/>
              <a:ext cx="6107" cy="6713"/>
            </a:xfrm>
            <a:prstGeom prst="rect">
              <a:avLst/>
            </a:prstGeom>
          </p:spPr>
        </p:pic>
        <p:pic>
          <p:nvPicPr>
            <p:cNvPr id="14" name="图片 13" descr="C:\Users\Administrator\Desktop\1.png1"/>
            <p:cNvPicPr>
              <a:picLocks noChangeAspect="1"/>
            </p:cNvPicPr>
            <p:nvPr/>
          </p:nvPicPr>
          <p:blipFill>
            <a:blip r:embed="rId3"/>
            <a:srcRect l="14948" t="1902" r="3998" b="47575"/>
            <a:stretch>
              <a:fillRect/>
            </a:stretch>
          </p:blipFill>
          <p:spPr>
            <a:xfrm>
              <a:off x="1757" y="2690"/>
              <a:ext cx="5469" cy="5010"/>
            </a:xfrm>
            <a:prstGeom prst="rect">
              <a:avLst/>
            </a:prstGeom>
          </p:spPr>
        </p:pic>
      </p:grpSp>
      <p:pic>
        <p:nvPicPr>
          <p:cNvPr id="20" name="图片 19" descr="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9835" y="1707515"/>
            <a:ext cx="4444365" cy="4444365"/>
          </a:xfrm>
          <a:prstGeom prst="rect">
            <a:avLst/>
          </a:prstGeom>
          <a:effectLst>
            <a:outerShdw blurRad="304800" dist="177800" dir="5400000" algn="ctr" rotWithShape="0">
              <a:srgbClr val="000000">
                <a:alpha val="75000"/>
              </a:srgbClr>
            </a:outerShdw>
          </a:effectLst>
        </p:spPr>
      </p:pic>
      <p:grpSp>
        <p:nvGrpSpPr>
          <p:cNvPr id="23" name="组合 22"/>
          <p:cNvGrpSpPr/>
          <p:nvPr/>
        </p:nvGrpSpPr>
        <p:grpSpPr>
          <a:xfrm>
            <a:off x="2123440" y="915670"/>
            <a:ext cx="5908040" cy="1725930"/>
            <a:chOff x="2891" y="4163"/>
            <a:chExt cx="9304" cy="2718"/>
          </a:xfrm>
        </p:grpSpPr>
        <p:sp>
          <p:nvSpPr>
            <p:cNvPr id="21" name="任意多边形 20"/>
            <p:cNvSpPr/>
            <p:nvPr/>
          </p:nvSpPr>
          <p:spPr>
            <a:xfrm>
              <a:off x="2891" y="4163"/>
              <a:ext cx="9305" cy="2718"/>
            </a:xfrm>
            <a:custGeom>
              <a:avLst/>
              <a:gdLst>
                <a:gd name="connsiteX0" fmla="*/ 0 w 4195"/>
                <a:gd name="connsiteY0" fmla="*/ 378 h 2718"/>
                <a:gd name="connsiteX1" fmla="*/ 378 w 4195"/>
                <a:gd name="connsiteY1" fmla="*/ 0 h 2718"/>
                <a:gd name="connsiteX2" fmla="*/ 699 w 4195"/>
                <a:gd name="connsiteY2" fmla="*/ 0 h 2718"/>
                <a:gd name="connsiteX3" fmla="*/ 699 w 4195"/>
                <a:gd name="connsiteY3" fmla="*/ 0 h 2718"/>
                <a:gd name="connsiteX4" fmla="*/ 1748 w 4195"/>
                <a:gd name="connsiteY4" fmla="*/ 0 h 2718"/>
                <a:gd name="connsiteX5" fmla="*/ 3817 w 4195"/>
                <a:gd name="connsiteY5" fmla="*/ 0 h 2718"/>
                <a:gd name="connsiteX6" fmla="*/ 4195 w 4195"/>
                <a:gd name="connsiteY6" fmla="*/ 378 h 2718"/>
                <a:gd name="connsiteX7" fmla="*/ 4195 w 4195"/>
                <a:gd name="connsiteY7" fmla="*/ 1323 h 2718"/>
                <a:gd name="connsiteX8" fmla="*/ 4195 w 4195"/>
                <a:gd name="connsiteY8" fmla="*/ 1323 h 2718"/>
                <a:gd name="connsiteX9" fmla="*/ 4195 w 4195"/>
                <a:gd name="connsiteY9" fmla="*/ 1890 h 2718"/>
                <a:gd name="connsiteX10" fmla="*/ 4195 w 4195"/>
                <a:gd name="connsiteY10" fmla="*/ 1890 h 2718"/>
                <a:gd name="connsiteX11" fmla="*/ 3817 w 4195"/>
                <a:gd name="connsiteY11" fmla="*/ 2268 h 2718"/>
                <a:gd name="connsiteX12" fmla="*/ 3055 w 4195"/>
                <a:gd name="connsiteY12" fmla="*/ 2267 h 2718"/>
                <a:gd name="connsiteX13" fmla="*/ 3322 w 4195"/>
                <a:gd name="connsiteY13" fmla="*/ 2718 h 2718"/>
                <a:gd name="connsiteX14" fmla="*/ 2951 w 4195"/>
                <a:gd name="connsiteY14" fmla="*/ 2579 h 2718"/>
                <a:gd name="connsiteX15" fmla="*/ 2650 w 4195"/>
                <a:gd name="connsiteY15" fmla="*/ 2371 h 2718"/>
                <a:gd name="connsiteX16" fmla="*/ 378 w 4195"/>
                <a:gd name="connsiteY16" fmla="*/ 2268 h 2718"/>
                <a:gd name="connsiteX17" fmla="*/ 0 w 4195"/>
                <a:gd name="connsiteY17" fmla="*/ 1890 h 2718"/>
                <a:gd name="connsiteX18" fmla="*/ 0 w 4195"/>
                <a:gd name="connsiteY18" fmla="*/ 1890 h 2718"/>
                <a:gd name="connsiteX19" fmla="*/ 0 w 4195"/>
                <a:gd name="connsiteY19" fmla="*/ 1323 h 2718"/>
                <a:gd name="connsiteX20" fmla="*/ 0 w 4195"/>
                <a:gd name="connsiteY20" fmla="*/ 1323 h 2718"/>
                <a:gd name="connsiteX21" fmla="*/ 0 w 4195"/>
                <a:gd name="connsiteY21" fmla="*/ 378 h 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5" h="2718">
                  <a:moveTo>
                    <a:pt x="0" y="378"/>
                  </a:moveTo>
                  <a:cubicBezTo>
                    <a:pt x="0" y="169"/>
                    <a:pt x="169" y="0"/>
                    <a:pt x="378" y="0"/>
                  </a:cubicBezTo>
                  <a:lnTo>
                    <a:pt x="699" y="0"/>
                  </a:lnTo>
                  <a:lnTo>
                    <a:pt x="699" y="0"/>
                  </a:lnTo>
                  <a:lnTo>
                    <a:pt x="1748" y="0"/>
                  </a:lnTo>
                  <a:lnTo>
                    <a:pt x="3817" y="0"/>
                  </a:lnTo>
                  <a:cubicBezTo>
                    <a:pt x="4026" y="0"/>
                    <a:pt x="4195" y="169"/>
                    <a:pt x="4195" y="378"/>
                  </a:cubicBezTo>
                  <a:lnTo>
                    <a:pt x="4195" y="1323"/>
                  </a:lnTo>
                  <a:lnTo>
                    <a:pt x="4195" y="1323"/>
                  </a:lnTo>
                  <a:lnTo>
                    <a:pt x="4195" y="1890"/>
                  </a:lnTo>
                  <a:lnTo>
                    <a:pt x="4195" y="1890"/>
                  </a:lnTo>
                  <a:cubicBezTo>
                    <a:pt x="4195" y="2099"/>
                    <a:pt x="4026" y="2268"/>
                    <a:pt x="3817" y="2268"/>
                  </a:cubicBezTo>
                  <a:lnTo>
                    <a:pt x="3055" y="2267"/>
                  </a:lnTo>
                  <a:lnTo>
                    <a:pt x="3322" y="2718"/>
                  </a:lnTo>
                  <a:lnTo>
                    <a:pt x="2951" y="2579"/>
                  </a:lnTo>
                  <a:lnTo>
                    <a:pt x="2650" y="2371"/>
                  </a:lnTo>
                  <a:lnTo>
                    <a:pt x="378" y="2268"/>
                  </a:lnTo>
                  <a:cubicBezTo>
                    <a:pt x="169" y="2268"/>
                    <a:pt x="0" y="2099"/>
                    <a:pt x="0" y="1890"/>
                  </a:cubicBezTo>
                  <a:lnTo>
                    <a:pt x="0" y="1890"/>
                  </a:lnTo>
                  <a:lnTo>
                    <a:pt x="0" y="1323"/>
                  </a:lnTo>
                  <a:lnTo>
                    <a:pt x="0" y="1323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5C79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9"/>
            <p:cNvSpPr txBox="1"/>
            <p:nvPr/>
          </p:nvSpPr>
          <p:spPr>
            <a:xfrm>
              <a:off x="3231" y="4503"/>
              <a:ext cx="8792" cy="1631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l"/>
              <a:r>
                <a:rPr lang="en-US" altLang="zh-CN" sz="3200" b="1" dirty="0">
                  <a:solidFill>
                    <a:schemeClr val="bg1"/>
                  </a:solidFill>
                  <a:latin typeface="Comic Sans MS" panose="030F0702030302020204" charset="0"/>
                  <a:ea typeface="宋体" panose="02010600030101010101" pitchFamily="2" charset="-122"/>
                  <a:cs typeface="Comic Sans MS" panose="030F0702030302020204" charset="0"/>
                </a:rPr>
                <a:t>Space exploration is really </a:t>
              </a:r>
              <a:r>
                <a:rPr lang="en-US" altLang="zh-CN" sz="3200" b="1" dirty="0">
                  <a:solidFill>
                    <a:srgbClr val="FFFF00"/>
                  </a:solidFill>
                  <a:latin typeface="Comic Sans MS" panose="030F0702030302020204" charset="0"/>
                  <a:ea typeface="宋体" panose="02010600030101010101" pitchFamily="2" charset="-122"/>
                  <a:cs typeface="Comic Sans MS" panose="030F0702030302020204" charset="0"/>
                </a:rPr>
                <a:t>a waste of</a:t>
              </a:r>
              <a:r>
                <a:rPr lang="en-US" altLang="zh-CN" sz="3200" b="1" dirty="0">
                  <a:solidFill>
                    <a:schemeClr val="bg1"/>
                  </a:solidFill>
                  <a:latin typeface="Comic Sans MS" panose="030F0702030302020204" charset="0"/>
                  <a:ea typeface="宋体" panose="02010600030101010101" pitchFamily="2" charset="-122"/>
                  <a:cs typeface="Comic Sans MS" panose="030F0702030302020204" charset="0"/>
                </a:rPr>
                <a:t> time!</a:t>
              </a:r>
              <a:endParaRPr lang="en-US" altLang="zh-CN" sz="3200" b="1" dirty="0">
                <a:solidFill>
                  <a:schemeClr val="bg1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endParaRPr>
            </a:p>
          </p:txBody>
        </p:sp>
      </p:grpSp>
      <p:pic>
        <p:nvPicPr>
          <p:cNvPr id="24" name="图片 23" descr="C:\Users\Administrator\Pictures\1.jpg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9070" y="2139315"/>
            <a:ext cx="2228850" cy="2945765"/>
          </a:xfrm>
          <a:prstGeom prst="rect">
            <a:avLst/>
          </a:prstGeom>
          <a:effectLst>
            <a:outerShdw blurRad="304800" dist="177800" dir="5400000" algn="ctr" rotWithShape="0">
              <a:srgbClr val="000000">
                <a:alpha val="75000"/>
              </a:srgbClr>
            </a:outerShdw>
          </a:effectLst>
        </p:spPr>
      </p:pic>
      <p:grpSp>
        <p:nvGrpSpPr>
          <p:cNvPr id="25" name="组合 24"/>
          <p:cNvGrpSpPr/>
          <p:nvPr/>
        </p:nvGrpSpPr>
        <p:grpSpPr>
          <a:xfrm>
            <a:off x="1403350" y="1059815"/>
            <a:ext cx="5908675" cy="1762125"/>
            <a:chOff x="2891" y="4163"/>
            <a:chExt cx="9305" cy="2775"/>
          </a:xfrm>
        </p:grpSpPr>
        <p:sp>
          <p:nvSpPr>
            <p:cNvPr id="27" name="任意多边形 26"/>
            <p:cNvSpPr/>
            <p:nvPr/>
          </p:nvSpPr>
          <p:spPr>
            <a:xfrm>
              <a:off x="2891" y="4163"/>
              <a:ext cx="9305" cy="2775"/>
            </a:xfrm>
            <a:custGeom>
              <a:avLst/>
              <a:gdLst>
                <a:gd name="connsiteX0" fmla="*/ 0 w 9305"/>
                <a:gd name="connsiteY0" fmla="*/ 378 h 2775"/>
                <a:gd name="connsiteX1" fmla="*/ 838 w 9305"/>
                <a:gd name="connsiteY1" fmla="*/ 0 h 2775"/>
                <a:gd name="connsiteX2" fmla="*/ 1550 w 9305"/>
                <a:gd name="connsiteY2" fmla="*/ 0 h 2775"/>
                <a:gd name="connsiteX3" fmla="*/ 1550 w 9305"/>
                <a:gd name="connsiteY3" fmla="*/ 0 h 2775"/>
                <a:gd name="connsiteX4" fmla="*/ 3877 w 9305"/>
                <a:gd name="connsiteY4" fmla="*/ 0 h 2775"/>
                <a:gd name="connsiteX5" fmla="*/ 8467 w 9305"/>
                <a:gd name="connsiteY5" fmla="*/ 0 h 2775"/>
                <a:gd name="connsiteX6" fmla="*/ 9305 w 9305"/>
                <a:gd name="connsiteY6" fmla="*/ 378 h 2775"/>
                <a:gd name="connsiteX7" fmla="*/ 9305 w 9305"/>
                <a:gd name="connsiteY7" fmla="*/ 1323 h 2775"/>
                <a:gd name="connsiteX8" fmla="*/ 9305 w 9305"/>
                <a:gd name="connsiteY8" fmla="*/ 1323 h 2775"/>
                <a:gd name="connsiteX9" fmla="*/ 9305 w 9305"/>
                <a:gd name="connsiteY9" fmla="*/ 1890 h 2775"/>
                <a:gd name="connsiteX10" fmla="*/ 9305 w 9305"/>
                <a:gd name="connsiteY10" fmla="*/ 1890 h 2775"/>
                <a:gd name="connsiteX11" fmla="*/ 8467 w 9305"/>
                <a:gd name="connsiteY11" fmla="*/ 2268 h 2775"/>
                <a:gd name="connsiteX12" fmla="*/ 2485 w 9305"/>
                <a:gd name="connsiteY12" fmla="*/ 2265 h 2775"/>
                <a:gd name="connsiteX13" fmla="*/ 1396 w 9305"/>
                <a:gd name="connsiteY13" fmla="*/ 2717 h 2775"/>
                <a:gd name="connsiteX14" fmla="*/ 1118 w 9305"/>
                <a:gd name="connsiteY14" fmla="*/ 2775 h 2775"/>
                <a:gd name="connsiteX15" fmla="*/ 1628 w 9305"/>
                <a:gd name="connsiteY15" fmla="*/ 2277 h 2775"/>
                <a:gd name="connsiteX16" fmla="*/ 838 w 9305"/>
                <a:gd name="connsiteY16" fmla="*/ 2268 h 2775"/>
                <a:gd name="connsiteX17" fmla="*/ 0 w 9305"/>
                <a:gd name="connsiteY17" fmla="*/ 1890 h 2775"/>
                <a:gd name="connsiteX18" fmla="*/ 0 w 9305"/>
                <a:gd name="connsiteY18" fmla="*/ 1890 h 2775"/>
                <a:gd name="connsiteX19" fmla="*/ 0 w 9305"/>
                <a:gd name="connsiteY19" fmla="*/ 1323 h 2775"/>
                <a:gd name="connsiteX20" fmla="*/ 0 w 9305"/>
                <a:gd name="connsiteY20" fmla="*/ 1323 h 2775"/>
                <a:gd name="connsiteX21" fmla="*/ 0 w 9305"/>
                <a:gd name="connsiteY21" fmla="*/ 378 h 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05" h="2775">
                  <a:moveTo>
                    <a:pt x="0" y="378"/>
                  </a:moveTo>
                  <a:cubicBezTo>
                    <a:pt x="0" y="169"/>
                    <a:pt x="375" y="0"/>
                    <a:pt x="838" y="0"/>
                  </a:cubicBezTo>
                  <a:lnTo>
                    <a:pt x="1550" y="0"/>
                  </a:lnTo>
                  <a:lnTo>
                    <a:pt x="1550" y="0"/>
                  </a:lnTo>
                  <a:lnTo>
                    <a:pt x="3877" y="0"/>
                  </a:lnTo>
                  <a:lnTo>
                    <a:pt x="8467" y="0"/>
                  </a:lnTo>
                  <a:cubicBezTo>
                    <a:pt x="8930" y="0"/>
                    <a:pt x="9305" y="169"/>
                    <a:pt x="9305" y="378"/>
                  </a:cubicBezTo>
                  <a:lnTo>
                    <a:pt x="9305" y="1323"/>
                  </a:lnTo>
                  <a:lnTo>
                    <a:pt x="9305" y="1323"/>
                  </a:lnTo>
                  <a:lnTo>
                    <a:pt x="9305" y="1890"/>
                  </a:lnTo>
                  <a:lnTo>
                    <a:pt x="9305" y="1890"/>
                  </a:lnTo>
                  <a:cubicBezTo>
                    <a:pt x="9305" y="2099"/>
                    <a:pt x="8930" y="2268"/>
                    <a:pt x="8467" y="2268"/>
                  </a:cubicBezTo>
                  <a:lnTo>
                    <a:pt x="2485" y="2265"/>
                  </a:lnTo>
                  <a:lnTo>
                    <a:pt x="1396" y="2717"/>
                  </a:lnTo>
                  <a:lnTo>
                    <a:pt x="1118" y="2775"/>
                  </a:lnTo>
                  <a:lnTo>
                    <a:pt x="1628" y="2277"/>
                  </a:lnTo>
                  <a:lnTo>
                    <a:pt x="838" y="2268"/>
                  </a:lnTo>
                  <a:cubicBezTo>
                    <a:pt x="375" y="2268"/>
                    <a:pt x="0" y="2099"/>
                    <a:pt x="0" y="1890"/>
                  </a:cubicBezTo>
                  <a:lnTo>
                    <a:pt x="0" y="1890"/>
                  </a:lnTo>
                  <a:lnTo>
                    <a:pt x="0" y="1323"/>
                  </a:lnTo>
                  <a:lnTo>
                    <a:pt x="0" y="1323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F4CF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文本框 9"/>
            <p:cNvSpPr txBox="1"/>
            <p:nvPr/>
          </p:nvSpPr>
          <p:spPr>
            <a:xfrm>
              <a:off x="3204" y="4352"/>
              <a:ext cx="8792" cy="1824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algn="ctr"/>
              <a:r>
                <a:rPr lang="en-US" altLang="zh-CN" sz="7200" b="1">
                  <a:ln w="28575" cmpd="sng">
                    <a:solidFill>
                      <a:srgbClr val="FAFCB7"/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dist="38100" dir="18900000">
                      <a:srgbClr val="F89D26">
                        <a:alpha val="100000"/>
                      </a:srgbClr>
                    </a:innerShdw>
                    <a:reflection blurRad="6350" stA="50000" endA="300" endPos="50000" dist="12700" dir="5400000" sy="-100000" algn="bl" rotWithShape="0"/>
                  </a:effectLst>
                  <a:sym typeface="+mn-ea"/>
                </a:rPr>
                <a:t>Do you agree?</a:t>
              </a:r>
              <a:endParaRPr lang="en-US" altLang="zh-CN" sz="7200" b="1" dirty="0">
                <a:ln w="28575" cmpd="sng">
                  <a:solidFill>
                    <a:srgbClr val="FAFCB7"/>
                  </a:solidFill>
                  <a:prstDash val="solid"/>
                </a:ln>
                <a:solidFill>
                  <a:schemeClr val="tx1"/>
                </a:solidFill>
                <a:effectLst>
                  <a:innerShdw dist="38100" dir="18900000">
                    <a:srgbClr val="F89D26">
                      <a:alpha val="100000"/>
                    </a:srgbClr>
                  </a:innerShdw>
                  <a:reflection blurRad="6350" stA="50000" endA="300" endPos="50000" dist="12700" dir="5400000" sy="-100000" algn="bl" rotWithShape="0"/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55650" y="-16510"/>
            <a:ext cx="7781290" cy="793115"/>
            <a:chOff x="1328" y="257"/>
            <a:chExt cx="12254" cy="1249"/>
          </a:xfrm>
        </p:grpSpPr>
        <p:sp>
          <p:nvSpPr>
            <p:cNvPr id="2" name="圆角矩形 1"/>
            <p:cNvSpPr/>
            <p:nvPr/>
          </p:nvSpPr>
          <p:spPr>
            <a:xfrm>
              <a:off x="2996" y="338"/>
              <a:ext cx="9086" cy="1168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A783A"/>
                </a:solidFill>
              </a:endParaRPr>
            </a:p>
          </p:txBody>
        </p:sp>
        <p:sp>
          <p:nvSpPr>
            <p:cNvPr id="3" name="文本框 9"/>
            <p:cNvSpPr txBox="1"/>
            <p:nvPr/>
          </p:nvSpPr>
          <p:spPr>
            <a:xfrm>
              <a:off x="3596" y="257"/>
              <a:ext cx="8692" cy="1243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l"/>
              <a:r>
                <a:rPr lang="en-US" altLang="zh-CN" sz="4800" b="1" dirty="0">
                  <a:solidFill>
                    <a:srgbClr val="0070C0"/>
                  </a:solidFill>
                  <a:latin typeface="Comic Sans MS" panose="030F0702030302020204" charset="0"/>
                  <a:ea typeface="宋体" panose="02010600030101010101" pitchFamily="2" charset="-122"/>
                  <a:cs typeface="Comic Sans MS" panose="030F0702030302020204" charset="0"/>
                </a:rPr>
                <a:t>Have A Debate</a:t>
              </a:r>
              <a:endParaRPr lang="en-US" altLang="zh-CN" sz="4800" b="1" dirty="0">
                <a:solidFill>
                  <a:srgbClr val="0070C0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2868" y="752"/>
              <a:ext cx="714" cy="463"/>
              <a:chOff x="264939" y="188640"/>
              <a:chExt cx="604358" cy="216024"/>
            </a:xfrm>
          </p:grpSpPr>
          <p:sp>
            <p:nvSpPr>
              <p:cNvPr id="5" name="燕尾形 4"/>
              <p:cNvSpPr/>
              <p:nvPr/>
            </p:nvSpPr>
            <p:spPr>
              <a:xfrm>
                <a:off x="264939" y="188640"/>
                <a:ext cx="216024" cy="216024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燕尾形 5"/>
              <p:cNvSpPr/>
              <p:nvPr/>
            </p:nvSpPr>
            <p:spPr>
              <a:xfrm>
                <a:off x="454914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7882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燕尾形 6"/>
              <p:cNvSpPr/>
              <p:nvPr/>
            </p:nvSpPr>
            <p:spPr>
              <a:xfrm>
                <a:off x="653273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5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 rot="10800000">
              <a:off x="1328" y="704"/>
              <a:ext cx="714" cy="511"/>
              <a:chOff x="264939" y="188640"/>
              <a:chExt cx="604358" cy="216024"/>
            </a:xfrm>
          </p:grpSpPr>
          <p:sp>
            <p:nvSpPr>
              <p:cNvPr id="9" name="燕尾形 8"/>
              <p:cNvSpPr/>
              <p:nvPr/>
            </p:nvSpPr>
            <p:spPr>
              <a:xfrm>
                <a:off x="264939" y="188640"/>
                <a:ext cx="216024" cy="216024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燕尾形 9"/>
              <p:cNvSpPr/>
              <p:nvPr/>
            </p:nvSpPr>
            <p:spPr>
              <a:xfrm>
                <a:off x="454914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7882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燕尾形 10"/>
              <p:cNvSpPr/>
              <p:nvPr/>
            </p:nvSpPr>
            <p:spPr>
              <a:xfrm>
                <a:off x="653273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5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3" name="图片 12" descr="1"/>
          <p:cNvPicPr>
            <a:picLocks noChangeAspect="1"/>
          </p:cNvPicPr>
          <p:nvPr/>
        </p:nvPicPr>
        <p:blipFill>
          <a:blip r:embed="rId1"/>
          <a:srcRect l="9991" t="23425" r="62680" b="2996"/>
          <a:stretch>
            <a:fillRect/>
          </a:stretch>
        </p:blipFill>
        <p:spPr>
          <a:xfrm>
            <a:off x="45720" y="1863725"/>
            <a:ext cx="1948180" cy="3279775"/>
          </a:xfrm>
          <a:prstGeom prst="rect">
            <a:avLst/>
          </a:prstGeom>
        </p:spPr>
      </p:pic>
      <p:pic>
        <p:nvPicPr>
          <p:cNvPr id="14" name="图片 13" descr="1"/>
          <p:cNvPicPr>
            <a:picLocks noChangeAspect="1"/>
          </p:cNvPicPr>
          <p:nvPr/>
        </p:nvPicPr>
        <p:blipFill>
          <a:blip r:embed="rId1"/>
          <a:srcRect l="62574" t="29439" b="4438"/>
          <a:stretch>
            <a:fillRect/>
          </a:stretch>
        </p:blipFill>
        <p:spPr>
          <a:xfrm>
            <a:off x="7256780" y="1864360"/>
            <a:ext cx="1887220" cy="3279140"/>
          </a:xfrm>
          <a:prstGeom prst="rect">
            <a:avLst/>
          </a:prstGeom>
        </p:spPr>
      </p:pic>
      <p:pic>
        <p:nvPicPr>
          <p:cNvPr id="24" name="图片 23" descr="C:\Users\Administrator\Pictures\1.jpg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060065" y="1085215"/>
            <a:ext cx="2899410" cy="2378075"/>
          </a:xfrm>
          <a:prstGeom prst="rect">
            <a:avLst/>
          </a:prstGeom>
          <a:effectLst>
            <a:outerShdw blurRad="304800" dist="177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28" name="文本框 9"/>
          <p:cNvSpPr txBox="1"/>
          <p:nvPr/>
        </p:nvSpPr>
        <p:spPr>
          <a:xfrm>
            <a:off x="-454025" y="1275715"/>
            <a:ext cx="2948305" cy="60452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algn="ctr"/>
            <a:r>
              <a:rPr lang="en-US" altLang="zh-CN" sz="3600" b="1">
                <a:ln w="28575" cmpd="sng">
                  <a:solidFill>
                    <a:srgbClr val="FAFCB7"/>
                  </a:solidFill>
                  <a:prstDash val="solid"/>
                </a:ln>
                <a:solidFill>
                  <a:schemeClr val="tx1"/>
                </a:solidFill>
                <a:effectLst>
                  <a:innerShdw dist="38100" dir="18900000">
                    <a:srgbClr val="F89D26">
                      <a:alpha val="100000"/>
                    </a:srgbClr>
                  </a:innerShdw>
                  <a:reflection blurRad="6350" stA="50000" endA="300" endPos="50000" dist="12700" dir="5400000" sy="-100000" algn="bl" rotWithShape="0"/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The claim</a:t>
            </a:r>
            <a:endParaRPr lang="en-US" altLang="zh-CN" sz="3600" b="1" dirty="0">
              <a:ln w="28575" cmpd="sng">
                <a:solidFill>
                  <a:srgbClr val="FAFCB7"/>
                </a:solidFill>
                <a:prstDash val="solid"/>
              </a:ln>
              <a:solidFill>
                <a:schemeClr val="tx1"/>
              </a:solidFill>
              <a:effectLst>
                <a:innerShdw dist="38100" dir="18900000">
                  <a:srgbClr val="F89D26">
                    <a:alpha val="100000"/>
                  </a:srgbClr>
                </a:innerShdw>
                <a:reflection blurRad="6350" stA="50000" endA="300" endPos="50000" dist="12700" dir="5400000" sy="-100000" algn="bl" rotWithShape="0"/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6299835" y="915670"/>
            <a:ext cx="2948305" cy="11582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algn="ctr"/>
            <a:r>
              <a:rPr lang="en-US" altLang="zh-CN" sz="3600" b="1">
                <a:ln w="28575" cmpd="sng">
                  <a:solidFill>
                    <a:srgbClr val="FAFCB7"/>
                  </a:solidFill>
                  <a:prstDash val="solid"/>
                </a:ln>
                <a:solidFill>
                  <a:schemeClr val="tx1"/>
                </a:solidFill>
                <a:effectLst>
                  <a:innerShdw dist="38100" dir="18900000">
                    <a:srgbClr val="F89D26">
                      <a:alpha val="100000"/>
                    </a:srgbClr>
                  </a:innerShdw>
                  <a:reflection blurRad="6350" stA="50000" endA="300" endPos="50000" dist="12700" dir="5400000" sy="-100000" algn="bl" rotWithShape="0"/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The counterclaim</a:t>
            </a:r>
            <a:endParaRPr lang="en-US" altLang="zh-CN" sz="3600" b="1" dirty="0">
              <a:ln w="28575" cmpd="sng">
                <a:solidFill>
                  <a:srgbClr val="FAFCB7"/>
                </a:solidFill>
                <a:prstDash val="solid"/>
              </a:ln>
              <a:solidFill>
                <a:schemeClr val="tx1"/>
              </a:solidFill>
              <a:effectLst>
                <a:innerShdw dist="38100" dir="18900000">
                  <a:srgbClr val="F89D26">
                    <a:alpha val="100000"/>
                  </a:srgbClr>
                </a:innerShdw>
                <a:reflection blurRad="6350" stA="50000" endA="300" endPos="50000" dist="12700" dir="5400000" sy="-100000" algn="bl" rotWithShape="0"/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</p:txBody>
      </p:sp>
      <p:grpSp>
        <p:nvGrpSpPr>
          <p:cNvPr id="54273" name="组合 6"/>
          <p:cNvGrpSpPr/>
          <p:nvPr/>
        </p:nvGrpSpPr>
        <p:grpSpPr>
          <a:xfrm>
            <a:off x="1320165" y="3507740"/>
            <a:ext cx="6504305" cy="1454150"/>
            <a:chOff x="-226" y="5116"/>
            <a:chExt cx="7077" cy="2734"/>
          </a:xfrm>
        </p:grpSpPr>
        <p:pic>
          <p:nvPicPr>
            <p:cNvPr id="54274" name="图片 3" descr="图片4 (1)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6" y="5116"/>
              <a:ext cx="7077" cy="2734"/>
            </a:xfrm>
            <a:prstGeom prst="rect">
              <a:avLst/>
            </a:prstGeom>
            <a:noFill/>
            <a:ln w="9525">
              <a:noFill/>
            </a:ln>
            <a:effectLst>
              <a:outerShdw blurRad="546100" dist="431800" dir="5400000" algn="ctr" rotWithShape="0">
                <a:srgbClr val="000000">
                  <a:alpha val="61000"/>
                </a:srgbClr>
              </a:outerShdw>
            </a:effectLst>
          </p:spPr>
        </p:pic>
        <p:sp>
          <p:nvSpPr>
            <p:cNvPr id="54275" name="文本框 1"/>
            <p:cNvSpPr/>
            <p:nvPr/>
          </p:nvSpPr>
          <p:spPr>
            <a:xfrm rot="-420000">
              <a:off x="551" y="5588"/>
              <a:ext cx="5337" cy="17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2800" b="1">
                  <a:solidFill>
                    <a:srgbClr val="FFFFFF"/>
                  </a:solidFill>
                  <a:latin typeface="Comic Sans MS" panose="030F0702030302020204" charset="0"/>
                  <a:ea typeface="宋体" panose="02010600030101010101" pitchFamily="2" charset="-122"/>
                </a:rPr>
                <a:t>Is exploring space </a:t>
              </a:r>
              <a:r>
                <a:rPr lang="en-US" altLang="zh-CN" sz="2800" b="1">
                  <a:solidFill>
                    <a:srgbClr val="FFFF00"/>
                  </a:solidFill>
                  <a:latin typeface="Comic Sans MS" panose="030F0702030302020204" charset="0"/>
                  <a:ea typeface="宋体" panose="02010600030101010101" pitchFamily="2" charset="-122"/>
                </a:rPr>
                <a:t>a waste of </a:t>
              </a:r>
              <a:r>
                <a:rPr lang="en-US" altLang="zh-CN" sz="2800" b="1">
                  <a:solidFill>
                    <a:srgbClr val="FFFFFF"/>
                  </a:solidFill>
                  <a:latin typeface="Comic Sans MS" panose="030F0702030302020204" charset="0"/>
                  <a:ea typeface="宋体" panose="02010600030101010101" pitchFamily="2" charset="-122"/>
                </a:rPr>
                <a:t>time and money? Why?</a:t>
              </a:r>
              <a:endParaRPr lang="en-US" altLang="zh-CN" sz="2800" b="1">
                <a:solidFill>
                  <a:srgbClr val="FFFFFF"/>
                </a:solidFill>
                <a:latin typeface="Comic Sans MS" panose="030F070203030202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51460" y="984250"/>
            <a:ext cx="8741410" cy="922020"/>
            <a:chOff x="396" y="1550"/>
            <a:chExt cx="13766" cy="1588"/>
          </a:xfrm>
        </p:grpSpPr>
        <p:sp>
          <p:nvSpPr>
            <p:cNvPr id="17" name="圆角矩形 16"/>
            <p:cNvSpPr/>
            <p:nvPr/>
          </p:nvSpPr>
          <p:spPr>
            <a:xfrm>
              <a:off x="396" y="1550"/>
              <a:ext cx="13766" cy="1588"/>
            </a:xfrm>
            <a:prstGeom prst="roundRect">
              <a:avLst/>
            </a:prstGeom>
            <a:gradFill>
              <a:gsLst>
                <a:gs pos="0">
                  <a:srgbClr val="FBFB11"/>
                </a:gs>
                <a:gs pos="100000">
                  <a:srgbClr val="BFBF0D">
                    <a:alpha val="100000"/>
                  </a:srgbClr>
                </a:gs>
                <a:gs pos="53000">
                  <a:srgbClr val="838309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9"/>
            <p:cNvSpPr txBox="1"/>
            <p:nvPr/>
          </p:nvSpPr>
          <p:spPr>
            <a:xfrm>
              <a:off x="1303" y="1868"/>
              <a:ext cx="12341" cy="1041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l"/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charset="0"/>
                  <a:ea typeface="宋体" panose="02010600030101010101" pitchFamily="2" charset="-122"/>
                  <a:cs typeface="Comic Sans MS" panose="030F0702030302020204" charset="0"/>
                </a:rPr>
                <a:t>Opinions are divided on this issue.</a:t>
              </a:r>
              <a:endParaRPr lang="en-US" altLang="zh-CN" sz="3600" b="1" dirty="0">
                <a:solidFill>
                  <a:schemeClr val="bg1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51460" y="987425"/>
            <a:ext cx="8881110" cy="942922"/>
            <a:chOff x="396" y="1550"/>
            <a:chExt cx="13986" cy="1624"/>
          </a:xfrm>
        </p:grpSpPr>
        <p:sp>
          <p:nvSpPr>
            <p:cNvPr id="21" name="圆角矩形 20"/>
            <p:cNvSpPr/>
            <p:nvPr/>
          </p:nvSpPr>
          <p:spPr>
            <a:xfrm>
              <a:off x="396" y="1550"/>
              <a:ext cx="13766" cy="1588"/>
            </a:xfrm>
            <a:prstGeom prst="roundRect">
              <a:avLst/>
            </a:prstGeom>
            <a:gradFill>
              <a:gsLst>
                <a:gs pos="0">
                  <a:srgbClr val="FBFB11"/>
                </a:gs>
                <a:gs pos="100000">
                  <a:srgbClr val="BFBF0D">
                    <a:alpha val="100000"/>
                  </a:srgbClr>
                </a:gs>
                <a:gs pos="53000">
                  <a:srgbClr val="838309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9"/>
            <p:cNvSpPr txBox="1"/>
            <p:nvPr/>
          </p:nvSpPr>
          <p:spPr>
            <a:xfrm>
              <a:off x="396" y="1602"/>
              <a:ext cx="13986" cy="1572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l"/>
              <a:r>
                <a:rPr lang="en-US" altLang="zh-CN" sz="2800" b="1" dirty="0">
                  <a:solidFill>
                    <a:schemeClr val="tx1"/>
                  </a:solidFill>
                  <a:latin typeface="Comic Sans MS" panose="030F0702030302020204" charset="0"/>
                  <a:ea typeface="宋体" panose="02010600030101010101" pitchFamily="2" charset="-122"/>
                  <a:cs typeface="Comic Sans MS" panose="030F0702030302020204" charset="0"/>
                </a:rPr>
                <a:t>Different people, however, think quite differently on this issue.</a:t>
              </a:r>
              <a:endParaRPr lang="en-US" altLang="zh-CN" sz="2800" b="1" dirty="0">
                <a:solidFill>
                  <a:schemeClr val="tx1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0" y="1930400"/>
            <a:ext cx="9098280" cy="3159760"/>
            <a:chOff x="0" y="3039"/>
            <a:chExt cx="14328" cy="4976"/>
          </a:xfrm>
        </p:grpSpPr>
        <p:sp>
          <p:nvSpPr>
            <p:cNvPr id="16" name="圆角矩形 15"/>
            <p:cNvSpPr/>
            <p:nvPr/>
          </p:nvSpPr>
          <p:spPr>
            <a:xfrm>
              <a:off x="0" y="3039"/>
              <a:ext cx="14328" cy="4977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9"/>
            <p:cNvSpPr txBox="1"/>
            <p:nvPr/>
          </p:nvSpPr>
          <p:spPr>
            <a:xfrm>
              <a:off x="208" y="3143"/>
              <a:ext cx="13986" cy="758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l"/>
              <a:r>
                <a:rPr lang="en-US" altLang="zh-CN" sz="2800" b="1" dirty="0">
                  <a:solidFill>
                    <a:schemeClr val="accent5">
                      <a:lumMod val="50000"/>
                    </a:schemeClr>
                  </a:solidFill>
                  <a:latin typeface="Comic Sans MS" panose="030F0702030302020204" charset="0"/>
                  <a:ea typeface="宋体" panose="02010600030101010101" pitchFamily="2" charset="-122"/>
                  <a:cs typeface="Comic Sans MS" panose="030F0702030302020204" charset="0"/>
                </a:rPr>
                <a:t>Can you combine the two sides’ opinions together?</a:t>
              </a:r>
              <a:endParaRPr lang="en-US" altLang="zh-CN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endParaRPr>
            </a:p>
          </p:txBody>
        </p:sp>
      </p:grpSp>
      <p:sp>
        <p:nvSpPr>
          <p:cNvPr id="27" name="文本框 9"/>
          <p:cNvSpPr txBox="1"/>
          <p:nvPr/>
        </p:nvSpPr>
        <p:spPr>
          <a:xfrm>
            <a:off x="46355" y="2478117"/>
            <a:ext cx="8881110" cy="48133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l"/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Some people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argue that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…,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while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others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disagree, they...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文本框 9"/>
          <p:cNvSpPr txBox="1"/>
          <p:nvPr/>
        </p:nvSpPr>
        <p:spPr>
          <a:xfrm>
            <a:off x="69215" y="2970877"/>
            <a:ext cx="8881110" cy="450850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txBody>
          <a:bodyPr wrap="square" lIns="51421" tIns="25710" rIns="51421" bIns="25710" rtlCol="0">
            <a:spAutoFit/>
          </a:bodyPr>
          <a:lstStyle/>
          <a:p>
            <a:pPr marL="0" lvl="1" algn="l"/>
            <a:r>
              <a:rPr lang="en-US" altLang="zh-CN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Some people argue that … </a:t>
            </a:r>
            <a:r>
              <a:rPr lang="zh-CN" altLang="en-US" sz="2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Others ,</a:t>
            </a:r>
            <a:r>
              <a:rPr lang="zh-CN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in contrast</a:t>
            </a:r>
            <a:r>
              <a:rPr lang="zh-CN" altLang="en-US" sz="2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, believe that …</a:t>
            </a:r>
            <a:endParaRPr lang="zh-CN" altLang="en-US" sz="26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文本框 9"/>
          <p:cNvSpPr txBox="1"/>
          <p:nvPr/>
        </p:nvSpPr>
        <p:spPr>
          <a:xfrm>
            <a:off x="0" y="3557617"/>
            <a:ext cx="8881110" cy="91249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l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Although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more and more people come to believe …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there are still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others who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insist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that …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med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9" grpId="0" bldLvl="0" animBg="1"/>
      <p:bldP spid="29" grpId="1"/>
      <p:bldP spid="30" grpId="0"/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407921" y="400015"/>
            <a:ext cx="2237750" cy="645160"/>
            <a:chOff x="406656" y="111494"/>
            <a:chExt cx="2983667" cy="860213"/>
          </a:xfrm>
        </p:grpSpPr>
        <p:sp>
          <p:nvSpPr>
            <p:cNvPr id="23" name="文本框 22"/>
            <p:cNvSpPr txBox="1"/>
            <p:nvPr/>
          </p:nvSpPr>
          <p:spPr>
            <a:xfrm>
              <a:off x="565565" y="111494"/>
              <a:ext cx="2824758" cy="860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3600" dirty="0">
                  <a:solidFill>
                    <a:srgbClr val="F2F2F2"/>
                  </a:solidFill>
                  <a:latin typeface="Britannic Bold" panose="020B0903060703020204" charset="0"/>
                  <a:ea typeface="站酷小薇LOGO体" panose="02010600010101010101" pitchFamily="2" charset="-122"/>
                  <a:cs typeface="Britannic Bold" panose="020B0903060703020204" charset="0"/>
                </a:rPr>
                <a:t>Title</a:t>
              </a:r>
              <a:endParaRPr lang="en-US" altLang="zh-CN" sz="3600" dirty="0">
                <a:solidFill>
                  <a:srgbClr val="F2F2F2"/>
                </a:solidFill>
                <a:latin typeface="Britannic Bold" panose="020B0903060703020204" charset="0"/>
                <a:ea typeface="站酷小薇LOGO体" panose="02010600010101010101" pitchFamily="2" charset="-122"/>
                <a:cs typeface="Britannic Bold" panose="020B0903060703020204" charset="0"/>
              </a:endParaRPr>
            </a:p>
          </p:txBody>
        </p:sp>
        <p:sp>
          <p:nvSpPr>
            <p:cNvPr id="32" name="饼形 31"/>
            <p:cNvSpPr/>
            <p:nvPr/>
          </p:nvSpPr>
          <p:spPr>
            <a:xfrm>
              <a:off x="406656" y="782963"/>
              <a:ext cx="158494" cy="158494"/>
            </a:xfrm>
            <a:prstGeom prst="pi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178435" y="1707515"/>
            <a:ext cx="5123180" cy="693420"/>
            <a:chOff x="406656" y="-608596"/>
            <a:chExt cx="5309235" cy="1550053"/>
          </a:xfrm>
        </p:grpSpPr>
        <p:sp>
          <p:nvSpPr>
            <p:cNvPr id="3" name="文本框 2"/>
            <p:cNvSpPr txBox="1"/>
            <p:nvPr/>
          </p:nvSpPr>
          <p:spPr>
            <a:xfrm>
              <a:off x="591441" y="-608596"/>
              <a:ext cx="5124450" cy="130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3200" b="1" dirty="0">
                  <a:solidFill>
                    <a:srgbClr val="C00000"/>
                  </a:solidFill>
                  <a:latin typeface="Comic Sans MS" panose="030F0702030302020204" charset="0"/>
                  <a:ea typeface="站酷小薇LOGO体" panose="02010600010101010101" pitchFamily="2" charset="-122"/>
                  <a:cs typeface="Comic Sans MS" panose="030F0702030302020204" charset="0"/>
                </a:rPr>
                <a:t>an argumentative essay</a:t>
              </a:r>
              <a:endParaRPr lang="en-US" altLang="zh-CN" sz="2800" b="1" dirty="0">
                <a:solidFill>
                  <a:srgbClr val="C00000"/>
                </a:solidFill>
                <a:latin typeface="Comic Sans MS" panose="030F0702030302020204" charset="0"/>
                <a:ea typeface="站酷小薇LOGO体" panose="02010600010101010101" pitchFamily="2" charset="-122"/>
                <a:cs typeface="Comic Sans MS" panose="030F0702030302020204" charset="0"/>
              </a:endParaRPr>
            </a:p>
          </p:txBody>
        </p:sp>
        <p:sp>
          <p:nvSpPr>
            <p:cNvPr id="4" name="饼形 3"/>
            <p:cNvSpPr/>
            <p:nvPr/>
          </p:nvSpPr>
          <p:spPr>
            <a:xfrm>
              <a:off x="406656" y="782963"/>
              <a:ext cx="158494" cy="158494"/>
            </a:xfrm>
            <a:prstGeom prst="pi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7315" y="31115"/>
            <a:ext cx="4066540" cy="741680"/>
            <a:chOff x="1328" y="338"/>
            <a:chExt cx="12254" cy="1168"/>
          </a:xfrm>
        </p:grpSpPr>
        <p:sp>
          <p:nvSpPr>
            <p:cNvPr id="11" name="圆角矩形 10"/>
            <p:cNvSpPr/>
            <p:nvPr/>
          </p:nvSpPr>
          <p:spPr>
            <a:xfrm>
              <a:off x="2996" y="338"/>
              <a:ext cx="9086" cy="1168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rgbClr val="FA783A"/>
                </a:solidFill>
              </a:endParaRPr>
            </a:p>
          </p:txBody>
        </p:sp>
        <p:sp>
          <p:nvSpPr>
            <p:cNvPr id="13" name="文本框 9"/>
            <p:cNvSpPr txBox="1"/>
            <p:nvPr/>
          </p:nvSpPr>
          <p:spPr>
            <a:xfrm>
              <a:off x="3716" y="355"/>
              <a:ext cx="8692" cy="1049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l"/>
              <a:r>
                <a:rPr lang="en-US" altLang="zh-CN" sz="4000" b="1" dirty="0">
                  <a:solidFill>
                    <a:srgbClr val="0070C0"/>
                  </a:solidFill>
                  <a:latin typeface="Comic Sans MS" panose="030F0702030302020204" charset="0"/>
                  <a:ea typeface="宋体" panose="02010600030101010101" pitchFamily="2" charset="-122"/>
                  <a:cs typeface="Comic Sans MS" panose="030F0702030302020204" charset="0"/>
                </a:rPr>
                <a:t>Prediction</a:t>
              </a:r>
              <a:endParaRPr lang="en-US" altLang="zh-CN" sz="4000" b="1" dirty="0">
                <a:solidFill>
                  <a:srgbClr val="0070C0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2868" y="752"/>
              <a:ext cx="714" cy="463"/>
              <a:chOff x="264939" y="188640"/>
              <a:chExt cx="604358" cy="216024"/>
            </a:xfrm>
          </p:grpSpPr>
          <p:sp>
            <p:nvSpPr>
              <p:cNvPr id="18" name="燕尾形 17"/>
              <p:cNvSpPr/>
              <p:nvPr/>
            </p:nvSpPr>
            <p:spPr>
              <a:xfrm>
                <a:off x="264939" y="188640"/>
                <a:ext cx="216024" cy="216024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燕尾形 19"/>
              <p:cNvSpPr/>
              <p:nvPr/>
            </p:nvSpPr>
            <p:spPr>
              <a:xfrm>
                <a:off x="454914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7882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燕尾形 20"/>
              <p:cNvSpPr/>
              <p:nvPr/>
            </p:nvSpPr>
            <p:spPr>
              <a:xfrm>
                <a:off x="653273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5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10800000">
              <a:off x="1328" y="704"/>
              <a:ext cx="714" cy="511"/>
              <a:chOff x="264939" y="188640"/>
              <a:chExt cx="604358" cy="216024"/>
            </a:xfrm>
          </p:grpSpPr>
          <p:sp>
            <p:nvSpPr>
              <p:cNvPr id="24" name="燕尾形 23"/>
              <p:cNvSpPr/>
              <p:nvPr/>
            </p:nvSpPr>
            <p:spPr>
              <a:xfrm>
                <a:off x="264939" y="188640"/>
                <a:ext cx="216024" cy="216024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燕尾形 24"/>
              <p:cNvSpPr/>
              <p:nvPr/>
            </p:nvSpPr>
            <p:spPr>
              <a:xfrm>
                <a:off x="454914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7882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燕尾形 25"/>
              <p:cNvSpPr/>
              <p:nvPr/>
            </p:nvSpPr>
            <p:spPr>
              <a:xfrm>
                <a:off x="653273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5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5298" name="图片 1"/>
          <p:cNvPicPr>
            <a:picLocks noChangeAspect="1"/>
          </p:cNvPicPr>
          <p:nvPr/>
        </p:nvPicPr>
        <p:blipFill>
          <a:blip r:embed="rId1"/>
          <a:srcRect l="3937" t="3505" r="2202" b="3709"/>
          <a:stretch>
            <a:fillRect/>
          </a:stretch>
        </p:blipFill>
        <p:spPr>
          <a:xfrm>
            <a:off x="4787900" y="-20955"/>
            <a:ext cx="4322445" cy="5172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4" name="组合 43"/>
          <p:cNvGrpSpPr/>
          <p:nvPr/>
        </p:nvGrpSpPr>
        <p:grpSpPr>
          <a:xfrm>
            <a:off x="-252730" y="903605"/>
            <a:ext cx="5480050" cy="953135"/>
            <a:chOff x="406656" y="629654"/>
            <a:chExt cx="5306322" cy="1270847"/>
          </a:xfrm>
        </p:grpSpPr>
        <p:sp>
          <p:nvSpPr>
            <p:cNvPr id="46" name="饼形 45"/>
            <p:cNvSpPr/>
            <p:nvPr/>
          </p:nvSpPr>
          <p:spPr>
            <a:xfrm>
              <a:off x="406656" y="782963"/>
              <a:ext cx="158494" cy="158494"/>
            </a:xfrm>
            <a:prstGeom prst="pi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80888" y="629654"/>
              <a:ext cx="5032090" cy="127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站酷小薇LOGO体" panose="02010600010101010101" pitchFamily="2" charset="-122"/>
                  <a:cs typeface="Times New Roman" panose="02020603050405020304" pitchFamily="18" charset="0"/>
                </a:rPr>
                <a:t>1. What kind of passage is it? And the feature of this kind?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站酷小薇LOGO体" panose="0201060001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252730" y="3674110"/>
            <a:ext cx="5708650" cy="953135"/>
            <a:chOff x="406656" y="629654"/>
            <a:chExt cx="5527675" cy="1270847"/>
          </a:xfrm>
        </p:grpSpPr>
        <p:sp>
          <p:nvSpPr>
            <p:cNvPr id="28" name="饼形 27"/>
            <p:cNvSpPr/>
            <p:nvPr/>
          </p:nvSpPr>
          <p:spPr>
            <a:xfrm>
              <a:off x="406656" y="782963"/>
              <a:ext cx="158494" cy="158494"/>
            </a:xfrm>
            <a:prstGeom prst="pi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80976" y="629654"/>
              <a:ext cx="5253355" cy="127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站酷小薇LOGO体" panose="02010600010101010101" pitchFamily="2" charset="-122"/>
                  <a:cs typeface="Times New Roman" panose="02020603050405020304" pitchFamily="18" charset="0"/>
                </a:rPr>
                <a:t>2. Can you divide it into several parts? and why?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站酷小薇LOGO体" panose="0201060001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-25400" y="2400935"/>
            <a:ext cx="478663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argument</a:t>
            </a:r>
            <a:r>
              <a:rPr lang="en-US" sz="28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论点</a:t>
            </a:r>
            <a:r>
              <a:rPr lang="en-US" altLang="zh-CN" sz="28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), proof(</a:t>
            </a:r>
            <a:r>
              <a:rPr lang="zh-CN" altLang="en-US" sz="28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论据</a:t>
            </a:r>
            <a:r>
              <a:rPr lang="en-US" altLang="zh-CN" sz="28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), reasoning(</a:t>
            </a:r>
            <a:r>
              <a:rPr lang="zh-CN" altLang="en-US" sz="28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论证</a:t>
            </a:r>
            <a:r>
              <a:rPr lang="en-US" altLang="zh-CN" sz="28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), </a:t>
            </a:r>
            <a:r>
              <a:rPr lang="en-US" altLang="zh-CN" sz="2800" b="1" dirty="0">
                <a:solidFill>
                  <a:srgbClr val="FFFF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conclusion</a:t>
            </a:r>
            <a:r>
              <a:rPr lang="en-US" altLang="zh-CN" sz="28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.</a:t>
            </a:r>
            <a:endParaRPr lang="en-US" altLang="zh-CN" sz="28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4859655" y="1924050"/>
            <a:ext cx="1944370" cy="1439545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4876800" y="2139950"/>
            <a:ext cx="1910080" cy="953135"/>
            <a:chOff x="406656" y="-608596"/>
            <a:chExt cx="3292936" cy="2130613"/>
          </a:xfrm>
        </p:grpSpPr>
        <p:sp>
          <p:nvSpPr>
            <p:cNvPr id="35" name="文本框 34"/>
            <p:cNvSpPr txBox="1"/>
            <p:nvPr/>
          </p:nvSpPr>
          <p:spPr>
            <a:xfrm>
              <a:off x="591571" y="-608596"/>
              <a:ext cx="3108021" cy="2130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charset="0"/>
                  <a:ea typeface="站酷小薇LOGO体" panose="02010600010101010101" pitchFamily="2" charset="-122"/>
                  <a:cs typeface="Comic Sans MS" panose="030F0702030302020204" charset="0"/>
                </a:rPr>
                <a:t>state the topic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ea typeface="站酷小薇LOGO体" panose="02010600010101010101" pitchFamily="2" charset="-122"/>
                <a:cs typeface="Comic Sans MS" panose="030F0702030302020204" charset="0"/>
              </a:endParaRPr>
            </a:p>
          </p:txBody>
        </p:sp>
        <p:sp>
          <p:nvSpPr>
            <p:cNvPr id="36" name="饼形 35"/>
            <p:cNvSpPr/>
            <p:nvPr/>
          </p:nvSpPr>
          <p:spPr>
            <a:xfrm>
              <a:off x="406656" y="782963"/>
              <a:ext cx="158494" cy="158494"/>
            </a:xfrm>
            <a:prstGeom prst="pi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sp>
        <p:nvSpPr>
          <p:cNvPr id="37" name="圆角矩形 36"/>
          <p:cNvSpPr/>
          <p:nvPr/>
        </p:nvSpPr>
        <p:spPr>
          <a:xfrm>
            <a:off x="4842510" y="3435985"/>
            <a:ext cx="1944370" cy="170434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6902450" y="627380"/>
            <a:ext cx="2134870" cy="3665855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7009765" y="1645285"/>
            <a:ext cx="1957070" cy="1568450"/>
            <a:chOff x="325646" y="-1153670"/>
            <a:chExt cx="3373946" cy="3506072"/>
          </a:xfrm>
        </p:grpSpPr>
        <p:sp>
          <p:nvSpPr>
            <p:cNvPr id="42" name="文本框 41"/>
            <p:cNvSpPr txBox="1"/>
            <p:nvPr/>
          </p:nvSpPr>
          <p:spPr>
            <a:xfrm>
              <a:off x="325646" y="-1153670"/>
              <a:ext cx="3373946" cy="350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Comic Sans MS" panose="030F0702030302020204" charset="0"/>
                  <a:ea typeface="站酷小薇LOGO体" panose="02010600010101010101" pitchFamily="2" charset="-122"/>
                  <a:cs typeface="Comic Sans MS" panose="030F0702030302020204" charset="0"/>
                </a:rPr>
                <a:t>list </a:t>
              </a:r>
              <a:endParaRPr lang="en-US" sz="32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charset="0"/>
                <a:ea typeface="站酷小薇LOGO体" panose="02010600010101010101" pitchFamily="2" charset="-122"/>
                <a:cs typeface="Comic Sans MS" panose="030F0702030302020204" charset="0"/>
              </a:endParaRPr>
            </a:p>
            <a:p>
              <a:pPr algn="ctr"/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Comic Sans MS" panose="030F0702030302020204" charset="0"/>
                  <a:ea typeface="站酷小薇LOGO体" panose="02010600010101010101" pitchFamily="2" charset="-122"/>
                  <a:cs typeface="Comic Sans MS" panose="030F0702030302020204" charset="0"/>
                </a:rPr>
                <a:t>the proofs</a:t>
              </a:r>
              <a:endParaRPr lang="en-US" sz="32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charset="0"/>
                <a:ea typeface="站酷小薇LOGO体" panose="02010600010101010101" pitchFamily="2" charset="-122"/>
                <a:cs typeface="Comic Sans MS" panose="030F0702030302020204" charset="0"/>
              </a:endParaRPr>
            </a:p>
          </p:txBody>
        </p:sp>
        <p:sp>
          <p:nvSpPr>
            <p:cNvPr id="43" name="饼形 42"/>
            <p:cNvSpPr/>
            <p:nvPr/>
          </p:nvSpPr>
          <p:spPr>
            <a:xfrm>
              <a:off x="406656" y="782963"/>
              <a:ext cx="158494" cy="158494"/>
            </a:xfrm>
            <a:prstGeom prst="pi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sp>
        <p:nvSpPr>
          <p:cNvPr id="45" name="圆角矩形 44"/>
          <p:cNvSpPr/>
          <p:nvPr/>
        </p:nvSpPr>
        <p:spPr>
          <a:xfrm>
            <a:off x="6948170" y="4371975"/>
            <a:ext cx="2100580" cy="749935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6948170" y="4471035"/>
            <a:ext cx="2047875" cy="521970"/>
            <a:chOff x="406656" y="-225341"/>
            <a:chExt cx="3530492" cy="1166798"/>
          </a:xfrm>
        </p:grpSpPr>
        <p:sp>
          <p:nvSpPr>
            <p:cNvPr id="50" name="文本框 49"/>
            <p:cNvSpPr txBox="1"/>
            <p:nvPr/>
          </p:nvSpPr>
          <p:spPr>
            <a:xfrm>
              <a:off x="565392" y="-225341"/>
              <a:ext cx="3371756" cy="1166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4">
                      <a:lumMod val="50000"/>
                    </a:schemeClr>
                  </a:solidFill>
                  <a:latin typeface="Comic Sans MS" panose="030F0702030302020204" charset="0"/>
                  <a:ea typeface="站酷小薇LOGO体" panose="02010600010101010101" pitchFamily="2" charset="-122"/>
                  <a:cs typeface="Comic Sans MS" panose="030F0702030302020204" charset="0"/>
                </a:rPr>
                <a:t>conclusion</a:t>
              </a:r>
              <a:endParaRPr lang="en-US" sz="28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charset="0"/>
                <a:ea typeface="站酷小薇LOGO体" panose="02010600010101010101" pitchFamily="2" charset="-122"/>
                <a:cs typeface="Comic Sans MS" panose="030F0702030302020204" charset="0"/>
              </a:endParaRPr>
            </a:p>
          </p:txBody>
        </p:sp>
        <p:sp>
          <p:nvSpPr>
            <p:cNvPr id="53" name="饼形 52"/>
            <p:cNvSpPr/>
            <p:nvPr/>
          </p:nvSpPr>
          <p:spPr>
            <a:xfrm>
              <a:off x="406656" y="782963"/>
              <a:ext cx="158494" cy="158494"/>
            </a:xfrm>
            <a:prstGeom prst="pi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accent4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cxnSp>
        <p:nvCxnSpPr>
          <p:cNvPr id="54" name="直接箭头连接符 53"/>
          <p:cNvCxnSpPr/>
          <p:nvPr/>
        </p:nvCxnSpPr>
        <p:spPr>
          <a:xfrm flipH="1" flipV="1">
            <a:off x="6516370" y="3363595"/>
            <a:ext cx="506095" cy="101663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 rot="20220000">
            <a:off x="5536565" y="3721100"/>
            <a:ext cx="2686050" cy="693420"/>
            <a:chOff x="406656" y="-608596"/>
            <a:chExt cx="3292936" cy="1550053"/>
          </a:xfrm>
        </p:grpSpPr>
        <p:sp>
          <p:nvSpPr>
            <p:cNvPr id="56" name="文本框 55"/>
            <p:cNvSpPr txBox="1"/>
            <p:nvPr/>
          </p:nvSpPr>
          <p:spPr>
            <a:xfrm>
              <a:off x="591571" y="-608596"/>
              <a:ext cx="3108021" cy="1166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Bernard MT Condensed" panose="02050806060905020404" charset="0"/>
                  <a:ea typeface="站酷小薇LOGO体" panose="02010600010101010101" pitchFamily="2" charset="-122"/>
                  <a:cs typeface="Bernard MT Condensed" panose="02050806060905020404" charset="0"/>
                </a:rPr>
                <a:t>echo the topic</a:t>
              </a:r>
              <a:endParaRPr lang="en-US" sz="2800" b="1" dirty="0">
                <a:solidFill>
                  <a:srgbClr val="C00000"/>
                </a:solidFill>
                <a:latin typeface="Bernard MT Condensed" panose="02050806060905020404" charset="0"/>
                <a:ea typeface="站酷小薇LOGO体" panose="02010600010101010101" pitchFamily="2" charset="-122"/>
                <a:cs typeface="Bernard MT Condensed" panose="02050806060905020404" charset="0"/>
              </a:endParaRPr>
            </a:p>
          </p:txBody>
        </p:sp>
        <p:sp>
          <p:nvSpPr>
            <p:cNvPr id="57" name="饼形 56"/>
            <p:cNvSpPr/>
            <p:nvPr/>
          </p:nvSpPr>
          <p:spPr>
            <a:xfrm>
              <a:off x="406656" y="782963"/>
              <a:ext cx="158494" cy="158494"/>
            </a:xfrm>
            <a:prstGeom prst="pi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accent1">
                    <a:lumMod val="75000"/>
                  </a:schemeClr>
                </a:solidFill>
                <a:latin typeface="Bernard MT Condensed" panose="02050806060905020404" charset="0"/>
                <a:cs typeface="Bernard MT Condensed" panose="0205080606090502040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7" grpId="0" bldLvl="0" animBg="1"/>
      <p:bldP spid="37" grpId="1" animBg="1"/>
      <p:bldP spid="38" grpId="0" bldLvl="0" animBg="1"/>
      <p:bldP spid="38" grpId="1" animBg="1"/>
      <p:bldP spid="45" grpId="0" bldLvl="0" animBg="1"/>
      <p:bldP spid="45" grpId="1" animBg="1"/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07315" y="40640"/>
            <a:ext cx="3246120" cy="741680"/>
            <a:chOff x="1328" y="338"/>
            <a:chExt cx="12254" cy="1168"/>
          </a:xfrm>
        </p:grpSpPr>
        <p:sp>
          <p:nvSpPr>
            <p:cNvPr id="11" name="圆角矩形 10"/>
            <p:cNvSpPr/>
            <p:nvPr/>
          </p:nvSpPr>
          <p:spPr>
            <a:xfrm>
              <a:off x="2996" y="338"/>
              <a:ext cx="9086" cy="1168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rgbClr val="FA783A"/>
                </a:solidFill>
              </a:endParaRPr>
            </a:p>
          </p:txBody>
        </p:sp>
        <p:sp>
          <p:nvSpPr>
            <p:cNvPr id="13" name="文本框 9"/>
            <p:cNvSpPr txBox="1"/>
            <p:nvPr/>
          </p:nvSpPr>
          <p:spPr>
            <a:xfrm>
              <a:off x="3716" y="355"/>
              <a:ext cx="8692" cy="1049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l"/>
              <a:r>
                <a:rPr lang="en-US" altLang="zh-CN" sz="4000" b="1" dirty="0">
                  <a:solidFill>
                    <a:srgbClr val="0070C0"/>
                  </a:solidFill>
                  <a:latin typeface="Comic Sans MS" panose="030F0702030302020204" charset="0"/>
                  <a:ea typeface="宋体" panose="02010600030101010101" pitchFamily="2" charset="-122"/>
                  <a:cs typeface="Comic Sans MS" panose="030F0702030302020204" charset="0"/>
                </a:rPr>
                <a:t>Reading</a:t>
              </a:r>
              <a:endParaRPr lang="en-US" altLang="zh-CN" sz="4000" b="1" dirty="0">
                <a:solidFill>
                  <a:srgbClr val="0070C0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2868" y="752"/>
              <a:ext cx="714" cy="463"/>
              <a:chOff x="264939" y="188640"/>
              <a:chExt cx="604358" cy="216024"/>
            </a:xfrm>
          </p:grpSpPr>
          <p:sp>
            <p:nvSpPr>
              <p:cNvPr id="18" name="燕尾形 17"/>
              <p:cNvSpPr/>
              <p:nvPr/>
            </p:nvSpPr>
            <p:spPr>
              <a:xfrm>
                <a:off x="264939" y="188640"/>
                <a:ext cx="216024" cy="216024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燕尾形 19"/>
              <p:cNvSpPr/>
              <p:nvPr/>
            </p:nvSpPr>
            <p:spPr>
              <a:xfrm>
                <a:off x="454914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7882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燕尾形 20"/>
              <p:cNvSpPr/>
              <p:nvPr/>
            </p:nvSpPr>
            <p:spPr>
              <a:xfrm>
                <a:off x="653273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5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10800000">
              <a:off x="1328" y="704"/>
              <a:ext cx="714" cy="511"/>
              <a:chOff x="264939" y="188640"/>
              <a:chExt cx="604358" cy="216024"/>
            </a:xfrm>
          </p:grpSpPr>
          <p:sp>
            <p:nvSpPr>
              <p:cNvPr id="24" name="燕尾形 23"/>
              <p:cNvSpPr/>
              <p:nvPr/>
            </p:nvSpPr>
            <p:spPr>
              <a:xfrm>
                <a:off x="264939" y="188640"/>
                <a:ext cx="216024" cy="216024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燕尾形 24"/>
              <p:cNvSpPr/>
              <p:nvPr/>
            </p:nvSpPr>
            <p:spPr>
              <a:xfrm>
                <a:off x="454914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7882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燕尾形 25"/>
              <p:cNvSpPr/>
              <p:nvPr/>
            </p:nvSpPr>
            <p:spPr>
              <a:xfrm>
                <a:off x="653273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5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301900" y="363456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800" b="1" dirty="0"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What’s the topic of the argumentative writing?</a:t>
            </a:r>
            <a:endParaRPr lang="en-US" altLang="zh-CN" sz="2800" b="1" dirty="0"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2800" b="1" dirty="0"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What are the opinions of the </a:t>
            </a:r>
            <a:r>
              <a:rPr lang="en-US" altLang="zh-CN" sz="28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two sides</a:t>
            </a:r>
            <a:r>
              <a:rPr lang="en-US" altLang="zh-CN" sz="2800" b="1" dirty="0"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? Why?</a:t>
            </a:r>
            <a:endParaRPr lang="en-US" altLang="zh-CN" sz="2800" b="1" dirty="0"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2800" b="1" dirty="0"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What’s the writer’s </a:t>
            </a:r>
            <a:r>
              <a:rPr lang="en-US" altLang="zh-CN" sz="28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argument</a:t>
            </a:r>
            <a:r>
              <a:rPr lang="en-US" altLang="zh-CN" sz="2800" b="1" dirty="0"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?  </a:t>
            </a:r>
            <a:endParaRPr lang="zh-CN" altLang="en-US" sz="2800" b="1" dirty="0"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-2872" y="828287"/>
            <a:ext cx="8974607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solidFill>
                  <a:srgbClr val="171A1D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Countries around the globe are spending </a:t>
            </a:r>
            <a:r>
              <a:rPr lang="en-US" altLang="zh-CN" sz="2400" b="0" i="0" dirty="0" err="1">
                <a:solidFill>
                  <a:srgbClr val="171A1D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bllions</a:t>
            </a:r>
            <a:r>
              <a:rPr lang="en-US" altLang="zh-CN" sz="2400" b="0" i="0" dirty="0">
                <a:solidFill>
                  <a:srgbClr val="171A1D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of dollars and lots of time on various space missions</a:t>
            </a:r>
            <a:r>
              <a:rPr lang="en-US" altLang="zh-CN" sz="2400" dirty="0">
                <a:solidFill>
                  <a:srgbClr val="171A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solidFill>
                  <a:srgbClr val="171A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0" i="0" dirty="0">
                <a:solidFill>
                  <a:srgbClr val="171A1D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whether to Mars or other planets much further away. Some people argue that we should stop wasting time and money exploring space. Instead</a:t>
            </a:r>
            <a:r>
              <a:rPr lang="en-US" altLang="zh-CN" sz="2400" dirty="0">
                <a:solidFill>
                  <a:srgbClr val="171A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solidFill>
                  <a:srgbClr val="171A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0" i="0" dirty="0">
                <a:solidFill>
                  <a:srgbClr val="171A1D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we should feed the world’s poor and find immediate solutions to other problems</a:t>
            </a:r>
            <a:r>
              <a:rPr lang="en-US" altLang="zh-CN" sz="2400" dirty="0">
                <a:solidFill>
                  <a:srgbClr val="171A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solidFill>
                  <a:srgbClr val="171A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0" i="0" dirty="0">
                <a:solidFill>
                  <a:srgbClr val="171A1D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such as pollution and fatal diseases</a:t>
            </a:r>
            <a:r>
              <a:rPr lang="en-US" altLang="zh-CN" sz="2400" dirty="0">
                <a:solidFill>
                  <a:srgbClr val="171A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solidFill>
                  <a:srgbClr val="171A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0" i="0" dirty="0">
                <a:solidFill>
                  <a:srgbClr val="171A1D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However</a:t>
            </a:r>
            <a:r>
              <a:rPr lang="en-US" altLang="zh-CN" sz="2400" dirty="0">
                <a:solidFill>
                  <a:srgbClr val="171A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solidFill>
                  <a:srgbClr val="171A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0" i="0" dirty="0">
                <a:solidFill>
                  <a:srgbClr val="171A1D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others feel this is a shallow view which fails to </a:t>
            </a:r>
            <a:r>
              <a:rPr lang="en-US" altLang="zh-CN" sz="2400" b="0" i="0" dirty="0" err="1">
                <a:solidFill>
                  <a:srgbClr val="171A1D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realise</a:t>
            </a:r>
            <a:r>
              <a:rPr lang="en-US" altLang="zh-CN" sz="2400" b="0" i="0" dirty="0">
                <a:solidFill>
                  <a:srgbClr val="171A1D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how exploring space help us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41118" y="1203598"/>
            <a:ext cx="831931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07314" y="1563638"/>
            <a:ext cx="86411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04697" y="1923678"/>
            <a:ext cx="158436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485006" y="123944"/>
            <a:ext cx="4742693" cy="831293"/>
            <a:chOff x="3485006" y="123944"/>
            <a:chExt cx="4742693" cy="831293"/>
          </a:xfrm>
        </p:grpSpPr>
        <p:sp>
          <p:nvSpPr>
            <p:cNvPr id="9" name="对话气泡: 矩形 8"/>
            <p:cNvSpPr/>
            <p:nvPr/>
          </p:nvSpPr>
          <p:spPr>
            <a:xfrm>
              <a:off x="3563888" y="123944"/>
              <a:ext cx="4663811" cy="831293"/>
            </a:xfrm>
            <a:custGeom>
              <a:avLst/>
              <a:gdLst>
                <a:gd name="connsiteX0" fmla="*/ 0 w 3528392"/>
                <a:gd name="connsiteY0" fmla="*/ 0 h 628015"/>
                <a:gd name="connsiteX1" fmla="*/ 588065 w 3528392"/>
                <a:gd name="connsiteY1" fmla="*/ 0 h 628015"/>
                <a:gd name="connsiteX2" fmla="*/ 588065 w 3528392"/>
                <a:gd name="connsiteY2" fmla="*/ 0 h 628015"/>
                <a:gd name="connsiteX3" fmla="*/ 1470163 w 3528392"/>
                <a:gd name="connsiteY3" fmla="*/ 0 h 628015"/>
                <a:gd name="connsiteX4" fmla="*/ 3528392 w 3528392"/>
                <a:gd name="connsiteY4" fmla="*/ 0 h 628015"/>
                <a:gd name="connsiteX5" fmla="*/ 3528392 w 3528392"/>
                <a:gd name="connsiteY5" fmla="*/ 366342 h 628015"/>
                <a:gd name="connsiteX6" fmla="*/ 3528392 w 3528392"/>
                <a:gd name="connsiteY6" fmla="*/ 366342 h 628015"/>
                <a:gd name="connsiteX7" fmla="*/ 3528392 w 3528392"/>
                <a:gd name="connsiteY7" fmla="*/ 523346 h 628015"/>
                <a:gd name="connsiteX8" fmla="*/ 3528392 w 3528392"/>
                <a:gd name="connsiteY8" fmla="*/ 628015 h 628015"/>
                <a:gd name="connsiteX9" fmla="*/ 1470163 w 3528392"/>
                <a:gd name="connsiteY9" fmla="*/ 628015 h 628015"/>
                <a:gd name="connsiteX10" fmla="*/ 1029126 w 3528392"/>
                <a:gd name="connsiteY10" fmla="*/ 706517 h 628015"/>
                <a:gd name="connsiteX11" fmla="*/ 588065 w 3528392"/>
                <a:gd name="connsiteY11" fmla="*/ 628015 h 628015"/>
                <a:gd name="connsiteX12" fmla="*/ 0 w 3528392"/>
                <a:gd name="connsiteY12" fmla="*/ 628015 h 628015"/>
                <a:gd name="connsiteX13" fmla="*/ 0 w 3528392"/>
                <a:gd name="connsiteY13" fmla="*/ 523346 h 628015"/>
                <a:gd name="connsiteX14" fmla="*/ 0 w 3528392"/>
                <a:gd name="connsiteY14" fmla="*/ 366342 h 628015"/>
                <a:gd name="connsiteX15" fmla="*/ 0 w 3528392"/>
                <a:gd name="connsiteY15" fmla="*/ 366342 h 628015"/>
                <a:gd name="connsiteX16" fmla="*/ 0 w 3528392"/>
                <a:gd name="connsiteY16" fmla="*/ 0 h 628015"/>
                <a:gd name="connsiteX0-1" fmla="*/ 0 w 3528392"/>
                <a:gd name="connsiteY0-2" fmla="*/ 0 h 837146"/>
                <a:gd name="connsiteX1-3" fmla="*/ 588065 w 3528392"/>
                <a:gd name="connsiteY1-4" fmla="*/ 0 h 837146"/>
                <a:gd name="connsiteX2-5" fmla="*/ 588065 w 3528392"/>
                <a:gd name="connsiteY2-6" fmla="*/ 0 h 837146"/>
                <a:gd name="connsiteX3-7" fmla="*/ 1470163 w 3528392"/>
                <a:gd name="connsiteY3-8" fmla="*/ 0 h 837146"/>
                <a:gd name="connsiteX4-9" fmla="*/ 3528392 w 3528392"/>
                <a:gd name="connsiteY4-10" fmla="*/ 0 h 837146"/>
                <a:gd name="connsiteX5-11" fmla="*/ 3528392 w 3528392"/>
                <a:gd name="connsiteY5-12" fmla="*/ 366342 h 837146"/>
                <a:gd name="connsiteX6-13" fmla="*/ 3528392 w 3528392"/>
                <a:gd name="connsiteY6-14" fmla="*/ 366342 h 837146"/>
                <a:gd name="connsiteX7-15" fmla="*/ 3528392 w 3528392"/>
                <a:gd name="connsiteY7-16" fmla="*/ 523346 h 837146"/>
                <a:gd name="connsiteX8-17" fmla="*/ 3528392 w 3528392"/>
                <a:gd name="connsiteY8-18" fmla="*/ 628015 h 837146"/>
                <a:gd name="connsiteX9-19" fmla="*/ 1470163 w 3528392"/>
                <a:gd name="connsiteY9-20" fmla="*/ 628015 h 837146"/>
                <a:gd name="connsiteX10-21" fmla="*/ 492862 w 3528392"/>
                <a:gd name="connsiteY10-22" fmla="*/ 837146 h 837146"/>
                <a:gd name="connsiteX11-23" fmla="*/ 588065 w 3528392"/>
                <a:gd name="connsiteY11-24" fmla="*/ 628015 h 837146"/>
                <a:gd name="connsiteX12-25" fmla="*/ 0 w 3528392"/>
                <a:gd name="connsiteY12-26" fmla="*/ 628015 h 837146"/>
                <a:gd name="connsiteX13-27" fmla="*/ 0 w 3528392"/>
                <a:gd name="connsiteY13-28" fmla="*/ 523346 h 837146"/>
                <a:gd name="connsiteX14-29" fmla="*/ 0 w 3528392"/>
                <a:gd name="connsiteY14-30" fmla="*/ 366342 h 837146"/>
                <a:gd name="connsiteX15-31" fmla="*/ 0 w 3528392"/>
                <a:gd name="connsiteY15-32" fmla="*/ 366342 h 837146"/>
                <a:gd name="connsiteX16-33" fmla="*/ 0 w 3528392"/>
                <a:gd name="connsiteY16-34" fmla="*/ 0 h 837146"/>
                <a:gd name="connsiteX0-35" fmla="*/ 0 w 3528392"/>
                <a:gd name="connsiteY0-36" fmla="*/ 0 h 837146"/>
                <a:gd name="connsiteX1-37" fmla="*/ 588065 w 3528392"/>
                <a:gd name="connsiteY1-38" fmla="*/ 0 h 837146"/>
                <a:gd name="connsiteX2-39" fmla="*/ 588065 w 3528392"/>
                <a:gd name="connsiteY2-40" fmla="*/ 0 h 837146"/>
                <a:gd name="connsiteX3-41" fmla="*/ 1470163 w 3528392"/>
                <a:gd name="connsiteY3-42" fmla="*/ 0 h 837146"/>
                <a:gd name="connsiteX4-43" fmla="*/ 3528392 w 3528392"/>
                <a:gd name="connsiteY4-44" fmla="*/ 0 h 837146"/>
                <a:gd name="connsiteX5-45" fmla="*/ 3528392 w 3528392"/>
                <a:gd name="connsiteY5-46" fmla="*/ 366342 h 837146"/>
                <a:gd name="connsiteX6-47" fmla="*/ 3528392 w 3528392"/>
                <a:gd name="connsiteY6-48" fmla="*/ 366342 h 837146"/>
                <a:gd name="connsiteX7-49" fmla="*/ 3528392 w 3528392"/>
                <a:gd name="connsiteY7-50" fmla="*/ 523346 h 837146"/>
                <a:gd name="connsiteX8-51" fmla="*/ 3528392 w 3528392"/>
                <a:gd name="connsiteY8-52" fmla="*/ 628015 h 837146"/>
                <a:gd name="connsiteX9-53" fmla="*/ 995775 w 3528392"/>
                <a:gd name="connsiteY9-54" fmla="*/ 641766 h 837146"/>
                <a:gd name="connsiteX10-55" fmla="*/ 492862 w 3528392"/>
                <a:gd name="connsiteY10-56" fmla="*/ 837146 h 837146"/>
                <a:gd name="connsiteX11-57" fmla="*/ 588065 w 3528392"/>
                <a:gd name="connsiteY11-58" fmla="*/ 628015 h 837146"/>
                <a:gd name="connsiteX12-59" fmla="*/ 0 w 3528392"/>
                <a:gd name="connsiteY12-60" fmla="*/ 628015 h 837146"/>
                <a:gd name="connsiteX13-61" fmla="*/ 0 w 3528392"/>
                <a:gd name="connsiteY13-62" fmla="*/ 523346 h 837146"/>
                <a:gd name="connsiteX14-63" fmla="*/ 0 w 3528392"/>
                <a:gd name="connsiteY14-64" fmla="*/ 366342 h 837146"/>
                <a:gd name="connsiteX15-65" fmla="*/ 0 w 3528392"/>
                <a:gd name="connsiteY15-66" fmla="*/ 366342 h 837146"/>
                <a:gd name="connsiteX16-67" fmla="*/ 0 w 3528392"/>
                <a:gd name="connsiteY16-68" fmla="*/ 0 h 8371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3528392" h="837146">
                  <a:moveTo>
                    <a:pt x="0" y="0"/>
                  </a:moveTo>
                  <a:lnTo>
                    <a:pt x="588065" y="0"/>
                  </a:lnTo>
                  <a:lnTo>
                    <a:pt x="588065" y="0"/>
                  </a:lnTo>
                  <a:lnTo>
                    <a:pt x="1470163" y="0"/>
                  </a:lnTo>
                  <a:lnTo>
                    <a:pt x="3528392" y="0"/>
                  </a:lnTo>
                  <a:lnTo>
                    <a:pt x="3528392" y="366342"/>
                  </a:lnTo>
                  <a:lnTo>
                    <a:pt x="3528392" y="366342"/>
                  </a:lnTo>
                  <a:lnTo>
                    <a:pt x="3528392" y="523346"/>
                  </a:lnTo>
                  <a:lnTo>
                    <a:pt x="3528392" y="628015"/>
                  </a:lnTo>
                  <a:lnTo>
                    <a:pt x="995775" y="641766"/>
                  </a:lnTo>
                  <a:lnTo>
                    <a:pt x="492862" y="837146"/>
                  </a:lnTo>
                  <a:lnTo>
                    <a:pt x="588065" y="628015"/>
                  </a:lnTo>
                  <a:lnTo>
                    <a:pt x="0" y="628015"/>
                  </a:lnTo>
                  <a:lnTo>
                    <a:pt x="0" y="523346"/>
                  </a:lnTo>
                  <a:lnTo>
                    <a:pt x="0" y="366342"/>
                  </a:lnTo>
                  <a:lnTo>
                    <a:pt x="0" y="366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85006" y="204310"/>
              <a:ext cx="46111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b="1" dirty="0"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Is the topic clear and attractive?</a:t>
              </a:r>
              <a:endParaRPr lang="zh-CN" altLang="en-US" sz="26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圆角矩形 30"/>
          <p:cNvSpPr/>
          <p:nvPr/>
        </p:nvSpPr>
        <p:spPr>
          <a:xfrm>
            <a:off x="1769767" y="1645285"/>
            <a:ext cx="6919103" cy="1071926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圆角矩形 30"/>
          <p:cNvSpPr/>
          <p:nvPr/>
        </p:nvSpPr>
        <p:spPr>
          <a:xfrm>
            <a:off x="89893" y="1906461"/>
            <a:ext cx="1674913" cy="810750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2052278" y="1906461"/>
            <a:ext cx="6407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ea typeface="站酷小薇LOGO体" panose="02010600010101010101" pitchFamily="2" charset="-122"/>
                <a:cs typeface="Comic Sans MS" panose="030F0702030302020204" charset="0"/>
              </a:rPr>
              <a:t>The opinion of the counterclaim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charset="0"/>
              <a:ea typeface="站酷小薇LOGO体" panose="02010600010101010101" pitchFamily="2" charset="-122"/>
              <a:cs typeface="Comic Sans MS" panose="030F070203030202020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917524" y="3047032"/>
            <a:ext cx="5226476" cy="523220"/>
            <a:chOff x="406656" y="-781841"/>
            <a:chExt cx="3596667" cy="2407985"/>
          </a:xfrm>
        </p:grpSpPr>
        <p:sp>
          <p:nvSpPr>
            <p:cNvPr id="42" name="文本框 41"/>
            <p:cNvSpPr txBox="1"/>
            <p:nvPr/>
          </p:nvSpPr>
          <p:spPr>
            <a:xfrm>
              <a:off x="629377" y="-781841"/>
              <a:ext cx="3373946" cy="2407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omic Sans MS" panose="030F0702030302020204" charset="0"/>
                  <a:ea typeface="站酷小薇LOGO体" panose="02010600010101010101" pitchFamily="2" charset="-122"/>
                  <a:cs typeface="Comic Sans MS" panose="030F0702030302020204" charset="0"/>
                </a:rPr>
                <a:t>The opinion of the claim</a:t>
              </a:r>
              <a:endParaRPr lang="en-US" sz="2800" b="1" dirty="0">
                <a:solidFill>
                  <a:srgbClr val="C00000"/>
                </a:solidFill>
                <a:latin typeface="Comic Sans MS" panose="030F0702030302020204" charset="0"/>
                <a:ea typeface="站酷小薇LOGO体" panose="02010600010101010101" pitchFamily="2" charset="-122"/>
                <a:cs typeface="Comic Sans MS" panose="030F0702030302020204" charset="0"/>
              </a:endParaRPr>
            </a:p>
          </p:txBody>
        </p:sp>
        <p:sp>
          <p:nvSpPr>
            <p:cNvPr id="43" name="饼形 42"/>
            <p:cNvSpPr/>
            <p:nvPr/>
          </p:nvSpPr>
          <p:spPr>
            <a:xfrm>
              <a:off x="406656" y="782963"/>
              <a:ext cx="158494" cy="158494"/>
            </a:xfrm>
            <a:prstGeom prst="pi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sp>
        <p:nvSpPr>
          <p:cNvPr id="44" name="圆角矩形 36"/>
          <p:cNvSpPr/>
          <p:nvPr/>
        </p:nvSpPr>
        <p:spPr>
          <a:xfrm>
            <a:off x="4791034" y="2747736"/>
            <a:ext cx="999533" cy="318803"/>
          </a:xfrm>
          <a:prstGeom prst="roundRect">
            <a:avLst/>
          </a:prstGeom>
          <a:solidFill>
            <a:srgbClr val="B81504">
              <a:alpha val="4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36"/>
          <p:cNvSpPr/>
          <p:nvPr/>
        </p:nvSpPr>
        <p:spPr>
          <a:xfrm>
            <a:off x="1221360" y="2728229"/>
            <a:ext cx="1086892" cy="31880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5895793" y="4513946"/>
            <a:ext cx="2095479" cy="523220"/>
            <a:chOff x="406656" y="-781841"/>
            <a:chExt cx="3596667" cy="2407985"/>
          </a:xfrm>
        </p:grpSpPr>
        <p:sp>
          <p:nvSpPr>
            <p:cNvPr id="47" name="文本框 46"/>
            <p:cNvSpPr txBox="1"/>
            <p:nvPr/>
          </p:nvSpPr>
          <p:spPr>
            <a:xfrm>
              <a:off x="629377" y="-781841"/>
              <a:ext cx="3373946" cy="2407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omic Sans MS" panose="030F0702030302020204" charset="0"/>
                  <a:ea typeface="站酷小薇LOGO体" panose="02010600010101010101" pitchFamily="2" charset="-122"/>
                  <a:cs typeface="Comic Sans MS" panose="030F0702030302020204" charset="0"/>
                </a:rPr>
                <a:t>the claim</a:t>
              </a:r>
              <a:endParaRPr lang="en-US" sz="2800" b="1" dirty="0">
                <a:solidFill>
                  <a:srgbClr val="C00000"/>
                </a:solidFill>
                <a:latin typeface="Comic Sans MS" panose="030F0702030302020204" charset="0"/>
                <a:ea typeface="站酷小薇LOGO体" panose="02010600010101010101" pitchFamily="2" charset="-122"/>
                <a:cs typeface="Comic Sans MS" panose="030F0702030302020204" charset="0"/>
              </a:endParaRPr>
            </a:p>
          </p:txBody>
        </p:sp>
        <p:sp>
          <p:nvSpPr>
            <p:cNvPr id="48" name="饼形 42"/>
            <p:cNvSpPr/>
            <p:nvPr/>
          </p:nvSpPr>
          <p:spPr>
            <a:xfrm>
              <a:off x="406656" y="782963"/>
              <a:ext cx="158494" cy="158494"/>
            </a:xfrm>
            <a:prstGeom prst="pi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-64709" y="1906947"/>
            <a:ext cx="9098280" cy="3185117"/>
            <a:chOff x="0" y="3039"/>
            <a:chExt cx="14328" cy="4977"/>
          </a:xfrm>
        </p:grpSpPr>
        <p:sp>
          <p:nvSpPr>
            <p:cNvPr id="29" name="圆角矩形 15"/>
            <p:cNvSpPr/>
            <p:nvPr/>
          </p:nvSpPr>
          <p:spPr>
            <a:xfrm>
              <a:off x="0" y="3039"/>
              <a:ext cx="14328" cy="4977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30" name="文本框 9"/>
            <p:cNvSpPr txBox="1"/>
            <p:nvPr/>
          </p:nvSpPr>
          <p:spPr>
            <a:xfrm>
              <a:off x="208" y="3143"/>
              <a:ext cx="13921" cy="1426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l"/>
              <a:r>
                <a:rPr lang="en-US" altLang="zh-CN" sz="2800" b="1" dirty="0">
                  <a:solidFill>
                    <a:srgbClr val="C00000"/>
                  </a:solidFill>
                  <a:latin typeface="Comic Sans MS" panose="030F0702030302020204" charset="0"/>
                  <a:ea typeface="宋体" panose="02010600030101010101" pitchFamily="2" charset="-122"/>
                  <a:cs typeface="Comic Sans MS" panose="030F0702030302020204" charset="0"/>
                </a:rPr>
                <a:t>1. Nowadays, there is an increasingly hot topic about whether to…or not.</a:t>
              </a:r>
              <a:endParaRPr lang="en-US" altLang="zh-CN" sz="2800" b="1" dirty="0">
                <a:solidFill>
                  <a:srgbClr val="C00000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9287" y="2951007"/>
            <a:ext cx="8579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2. There is a </a:t>
            </a:r>
            <a:r>
              <a:rPr lang="en-US" altLang="zh-CN" sz="2800" b="1" dirty="0"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drastic</a:t>
            </a:r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 discussion about whether it is necessary to … or not. (rewrite) 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Britannic Bold" panose="020B0903060703020204" charset="0"/>
                <a:cs typeface="Britannic Bold" panose="020B0903060703020204" charset="0"/>
              </a:rPr>
              <a:t>3. N</a:t>
            </a:r>
            <a:r>
              <a:rPr lang="zh-CN" altLang="en-US" sz="2800" dirty="0">
                <a:latin typeface="Britannic Bold" panose="020B0903060703020204" charset="0"/>
                <a:cs typeface="Britannic Bold" panose="020B0903060703020204" charset="0"/>
              </a:rPr>
              <a:t>owadays there is a growing concern for</a:t>
            </a:r>
            <a:r>
              <a:rPr lang="en-US" altLang="zh-CN" sz="2800" dirty="0">
                <a:latin typeface="Britannic Bold" panose="020B0903060703020204" charset="0"/>
                <a:cs typeface="Britannic Bold" panose="020B0903060703020204" charset="0"/>
              </a:rPr>
              <a:t>…</a:t>
            </a:r>
            <a:endParaRPr lang="en-US" altLang="zh-CN" sz="2800" dirty="0">
              <a:latin typeface="Britannic Bold" panose="020B0903060703020204" charset="0"/>
              <a:cs typeface="Britannic Bold" panose="020B0903060703020204" charset="0"/>
            </a:endParaRPr>
          </a:p>
          <a:p>
            <a:r>
              <a:rPr lang="en-US" altLang="zh-CN" sz="2800" dirty="0">
                <a:latin typeface="Britannic Bold" panose="020B0903060703020204" charset="0"/>
                <a:cs typeface="Britannic Bold" panose="020B0903060703020204" charset="0"/>
              </a:rPr>
              <a:t>4. </a:t>
            </a:r>
            <a:r>
              <a:rPr lang="zh-CN" altLang="en-US" sz="2800" dirty="0">
                <a:latin typeface="Britannic Bold" panose="020B0903060703020204" charset="0"/>
                <a:cs typeface="Britannic Bold" panose="020B0903060703020204" charset="0"/>
              </a:rPr>
              <a:t>Recently , …has become the focus of the society. 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 animBg="1"/>
      <p:bldP spid="34" grpId="1" animBg="1"/>
      <p:bldP spid="35" grpId="0" animBg="1"/>
      <p:bldP spid="35" grpId="1" animBg="1"/>
      <p:bldP spid="36" grpId="0"/>
      <p:bldP spid="44" grpId="0" bldLvl="0" animBg="1"/>
      <p:bldP spid="44" grpId="1" animBg="1"/>
      <p:bldP spid="45" grpId="0" bldLvl="0" animBg="1"/>
      <p:bldP spid="45" grpId="1" animBg="1"/>
      <p:bldP spid="31" grpId="0"/>
      <p:bldP spid="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315" y="40640"/>
            <a:ext cx="3246120" cy="741680"/>
            <a:chOff x="1328" y="338"/>
            <a:chExt cx="12254" cy="1168"/>
          </a:xfrm>
        </p:grpSpPr>
        <p:sp>
          <p:nvSpPr>
            <p:cNvPr id="3" name="圆角矩形 10"/>
            <p:cNvSpPr/>
            <p:nvPr/>
          </p:nvSpPr>
          <p:spPr>
            <a:xfrm>
              <a:off x="2996" y="338"/>
              <a:ext cx="9086" cy="1168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rgbClr val="FA783A"/>
                </a:solidFill>
              </a:endParaRPr>
            </a:p>
          </p:txBody>
        </p:sp>
        <p:sp>
          <p:nvSpPr>
            <p:cNvPr id="4" name="文本框 9"/>
            <p:cNvSpPr txBox="1"/>
            <p:nvPr/>
          </p:nvSpPr>
          <p:spPr>
            <a:xfrm>
              <a:off x="3716" y="355"/>
              <a:ext cx="8692" cy="1049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l"/>
              <a:r>
                <a:rPr lang="en-US" altLang="zh-CN" sz="4000" b="1" dirty="0">
                  <a:solidFill>
                    <a:srgbClr val="0070C0"/>
                  </a:solidFill>
                  <a:latin typeface="Comic Sans MS" panose="030F0702030302020204" charset="0"/>
                  <a:ea typeface="宋体" panose="02010600030101010101" pitchFamily="2" charset="-122"/>
                  <a:cs typeface="Comic Sans MS" panose="030F0702030302020204" charset="0"/>
                </a:rPr>
                <a:t>Reading</a:t>
              </a:r>
              <a:endParaRPr lang="en-US" altLang="zh-CN" sz="4000" b="1" dirty="0">
                <a:solidFill>
                  <a:srgbClr val="0070C0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868" y="752"/>
              <a:ext cx="714" cy="463"/>
              <a:chOff x="264939" y="188640"/>
              <a:chExt cx="604358" cy="216024"/>
            </a:xfrm>
          </p:grpSpPr>
          <p:sp>
            <p:nvSpPr>
              <p:cNvPr id="10" name="燕尾形 17"/>
              <p:cNvSpPr/>
              <p:nvPr/>
            </p:nvSpPr>
            <p:spPr>
              <a:xfrm>
                <a:off x="264939" y="188640"/>
                <a:ext cx="216024" cy="216024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燕尾形 19"/>
              <p:cNvSpPr/>
              <p:nvPr/>
            </p:nvSpPr>
            <p:spPr>
              <a:xfrm>
                <a:off x="454914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7882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燕尾形 20"/>
              <p:cNvSpPr/>
              <p:nvPr/>
            </p:nvSpPr>
            <p:spPr>
              <a:xfrm>
                <a:off x="653273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5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 rot="10800000">
              <a:off x="1328" y="704"/>
              <a:ext cx="714" cy="511"/>
              <a:chOff x="264939" y="188640"/>
              <a:chExt cx="604358" cy="216024"/>
            </a:xfrm>
          </p:grpSpPr>
          <p:sp>
            <p:nvSpPr>
              <p:cNvPr id="7" name="燕尾形 23"/>
              <p:cNvSpPr/>
              <p:nvPr/>
            </p:nvSpPr>
            <p:spPr>
              <a:xfrm>
                <a:off x="264939" y="188640"/>
                <a:ext cx="216024" cy="216024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燕尾形 24"/>
              <p:cNvSpPr/>
              <p:nvPr/>
            </p:nvSpPr>
            <p:spPr>
              <a:xfrm>
                <a:off x="454914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7882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燕尾形 25"/>
              <p:cNvSpPr/>
              <p:nvPr/>
            </p:nvSpPr>
            <p:spPr>
              <a:xfrm>
                <a:off x="653273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5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文本框 9"/>
          <p:cNvSpPr txBox="1"/>
          <p:nvPr/>
        </p:nvSpPr>
        <p:spPr>
          <a:xfrm>
            <a:off x="141118" y="998190"/>
            <a:ext cx="8832215" cy="41973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l"/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What were the proofs to support writer’s argument?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9"/>
          <p:cNvSpPr txBox="1"/>
          <p:nvPr/>
        </p:nvSpPr>
        <p:spPr>
          <a:xfrm>
            <a:off x="141118" y="1684793"/>
            <a:ext cx="8832215" cy="41973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l"/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How did the space exploration help improve food production?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128954" y="2639309"/>
            <a:ext cx="9255418" cy="421254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l"/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What did the picture of Earth from space make people 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realise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 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9"/>
          <p:cNvSpPr txBox="1"/>
          <p:nvPr/>
        </p:nvSpPr>
        <p:spPr>
          <a:xfrm>
            <a:off x="155892" y="3750657"/>
            <a:ext cx="8832215" cy="78930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l"/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How did space exploration benefit the products that people use nowadays?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31723" y="1305033"/>
            <a:ext cx="3821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3, the topic sentences</a:t>
            </a:r>
            <a:endParaRPr lang="zh-CN" altLang="en-US" sz="28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73970" y="1957068"/>
            <a:ext cx="22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sent satellites </a:t>
            </a:r>
            <a:endParaRPr lang="zh-CN" altLang="en-US" sz="28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399993" y="1964223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——record data</a:t>
            </a:r>
            <a:endParaRPr lang="zh-CN" altLang="en-US" sz="28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917676" y="1994784"/>
            <a:ext cx="427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——transmitted it to</a:t>
            </a:r>
            <a:endParaRPr lang="zh-CN" altLang="en-US" sz="28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042439" y="2370544"/>
            <a:ext cx="460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analysis &amp; recommendation</a:t>
            </a:r>
            <a:endParaRPr lang="zh-CN" altLang="en-US" sz="28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7314" y="1944543"/>
            <a:ext cx="22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4 steps:</a:t>
            </a:r>
            <a:endParaRPr lang="zh-CN" altLang="en-US" sz="28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75873" y="2939625"/>
            <a:ext cx="8691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It made people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realise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that our planet's resources are limited.</a:t>
            </a:r>
            <a:endParaRPr lang="en-US" altLang="zh-CN" sz="28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752627" y="3360879"/>
            <a:ext cx="869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…may help us find a suitable planet to live on. </a:t>
            </a:r>
            <a:endParaRPr lang="en-US" altLang="zh-CN" sz="2800" dirty="0">
              <a:solidFill>
                <a:schemeClr val="tx2"/>
              </a:solidFill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26174" y="4093686"/>
            <a:ext cx="86916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               High-end products around the world are made to a higher standard now because of the advanced technology.</a:t>
            </a:r>
            <a:endParaRPr lang="en-US" altLang="zh-CN" sz="26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1667638"/>
            <a:ext cx="9144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How does the writer support his argument?(reasoning)</a:t>
            </a:r>
            <a:endParaRPr lang="en-US" altLang="zh-CN" sz="28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altLang="zh-CN" sz="2800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analyzing the data                 B. contrasting</a:t>
            </a:r>
            <a:endParaRPr lang="en-US" altLang="zh-CN" sz="2800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C. listing examples                     D. presenting results</a:t>
            </a:r>
            <a:endParaRPr lang="zh-CN" altLang="en-US" sz="2800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 descr="C:\Users\Administrator\Pictures\1.jpg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30121" y="2551616"/>
            <a:ext cx="534245" cy="576064"/>
          </a:xfrm>
          <a:prstGeom prst="rect">
            <a:avLst/>
          </a:prstGeom>
          <a:effectLst>
            <a:outerShdw blurRad="304800" dist="177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37" name="文本框 36"/>
          <p:cNvSpPr txBox="1"/>
          <p:nvPr/>
        </p:nvSpPr>
        <p:spPr>
          <a:xfrm>
            <a:off x="3279784" y="2096970"/>
            <a:ext cx="5637336" cy="181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ahnschrift Condensed" panose="020B0502040204020203" pitchFamily="34" charset="0"/>
                <a:ea typeface="华文新魏" panose="02010800040101010101" charset="-122"/>
                <a:cs typeface="Times New Roman" panose="02020603050405020304" pitchFamily="18" charset="0"/>
              </a:rPr>
              <a:t>Firstly, then, besides (moreover, in addition (to  that), apart from that, more importantly), last but not least (the most importantly)</a:t>
            </a:r>
            <a:endParaRPr lang="en-US" altLang="zh-CN" sz="2800" b="1" dirty="0">
              <a:latin typeface="Bahnschrift Condensed" panose="020B0502040204020203" pitchFamily="34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-156210" y="3436196"/>
            <a:ext cx="9144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What’s the function of last para? How?</a:t>
            </a:r>
            <a:endParaRPr lang="en-US" altLang="zh-CN" sz="28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  <a:p>
            <a:endParaRPr lang="en-US" altLang="zh-CN" sz="28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  <a:p>
            <a:endParaRPr lang="en-US" altLang="zh-CN" sz="28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  <a:p>
            <a:endParaRPr lang="zh-CN" altLang="en-US" sz="2800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5356" y="3750347"/>
            <a:ext cx="8897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To echo(</a:t>
            </a:r>
            <a:r>
              <a:rPr lang="zh-CN" altLang="en-US" sz="28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呼应）</a:t>
            </a:r>
            <a:r>
              <a:rPr lang="en-US" altLang="zh-CN" sz="28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the argument (writer’s opinion)</a:t>
            </a:r>
            <a:endParaRPr lang="zh-CN" altLang="en-US" sz="28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9141" y="4289715"/>
            <a:ext cx="8897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In closing, 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exploring…different benefits.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9" grpId="0"/>
      <p:bldP spid="30" grpId="0"/>
      <p:bldP spid="32" grpId="0"/>
      <p:bldP spid="33" grpId="0"/>
      <p:bldP spid="13" grpId="0" animBg="1"/>
      <p:bldP spid="37" grpId="0" bldLvl="0" animBg="1"/>
      <p:bldP spid="34" grpId="0" bldLvl="0" animBg="1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5936074" y="3343896"/>
            <a:ext cx="3225240" cy="1706947"/>
            <a:chOff x="5917425" y="3435846"/>
            <a:chExt cx="3226575" cy="170765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椭圆 25"/>
          <p:cNvSpPr/>
          <p:nvPr/>
        </p:nvSpPr>
        <p:spPr>
          <a:xfrm rot="1860000">
            <a:off x="3109326" y="2465030"/>
            <a:ext cx="19271" cy="192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5" name="组合 104"/>
          <p:cNvGrpSpPr/>
          <p:nvPr/>
        </p:nvGrpSpPr>
        <p:grpSpPr>
          <a:xfrm rot="16200000">
            <a:off x="648970" y="1826895"/>
            <a:ext cx="1029335" cy="205041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405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405" strike="noStrike" noProof="1"/>
            </a:p>
          </p:txBody>
        </p:sp>
      </p:grpSp>
      <p:sp>
        <p:nvSpPr>
          <p:cNvPr id="108" name="TextBox 70"/>
          <p:cNvSpPr txBox="1"/>
          <p:nvPr/>
        </p:nvSpPr>
        <p:spPr>
          <a:xfrm>
            <a:off x="148716" y="2605880"/>
            <a:ext cx="19436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200" b="1" noProof="1">
                <a:solidFill>
                  <a:srgbClr val="7030A0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Structure</a:t>
            </a:r>
            <a:endParaRPr lang="en-US" altLang="zh-CN" sz="3200" b="1" noProof="1">
              <a:solidFill>
                <a:srgbClr val="7030A0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109" name="Freeform 5"/>
          <p:cNvSpPr/>
          <p:nvPr/>
        </p:nvSpPr>
        <p:spPr bwMode="auto">
          <a:xfrm>
            <a:off x="2194894" y="1110059"/>
            <a:ext cx="341630" cy="3687921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405" strike="noStrike" noProof="1"/>
          </a:p>
        </p:txBody>
      </p:sp>
      <p:grpSp>
        <p:nvGrpSpPr>
          <p:cNvPr id="46082" name="组合 80"/>
          <p:cNvGrpSpPr/>
          <p:nvPr/>
        </p:nvGrpSpPr>
        <p:grpSpPr>
          <a:xfrm>
            <a:off x="2680335" y="930273"/>
            <a:ext cx="6611322" cy="1120720"/>
            <a:chOff x="3693522" y="1059581"/>
            <a:chExt cx="4309050" cy="934274"/>
          </a:xfrm>
        </p:grpSpPr>
        <p:grpSp>
          <p:nvGrpSpPr>
            <p:cNvPr id="82" name="组合 81"/>
            <p:cNvGrpSpPr/>
            <p:nvPr/>
          </p:nvGrpSpPr>
          <p:grpSpPr>
            <a:xfrm>
              <a:off x="3693522" y="1059581"/>
              <a:ext cx="4118664" cy="934274"/>
              <a:chOff x="4124759" y="1170040"/>
              <a:chExt cx="3687601" cy="836493"/>
            </a:xfrm>
          </p:grpSpPr>
          <p:sp>
            <p:nvSpPr>
              <p:cNvPr id="84" name="圆角矩形 83"/>
              <p:cNvSpPr/>
              <p:nvPr/>
            </p:nvSpPr>
            <p:spPr>
              <a:xfrm>
                <a:off x="4139952" y="1170040"/>
                <a:ext cx="3672408" cy="83649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80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圆角矩形 113"/>
              <p:cNvSpPr/>
              <p:nvPr/>
            </p:nvSpPr>
            <p:spPr>
              <a:xfrm>
                <a:off x="4357970" y="1263368"/>
                <a:ext cx="3434318" cy="640088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1C9494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80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TextBox 48"/>
              <p:cNvSpPr txBox="1"/>
              <p:nvPr/>
            </p:nvSpPr>
            <p:spPr>
              <a:xfrm>
                <a:off x="4124759" y="1324107"/>
                <a:ext cx="488429" cy="52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/>
                <a:r>
                  <a:rPr lang="en-US" altLang="zh-CN" sz="4000" b="1" strike="noStrike" noProof="1">
                    <a:solidFill>
                      <a:srgbClr val="1C9494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endParaRPr lang="en-US" altLang="zh-CN" sz="4000" b="1" strike="noStrike" noProof="1">
                  <a:solidFill>
                    <a:srgbClr val="1C9494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6084" name="TextBox 45"/>
            <p:cNvSpPr txBox="1"/>
            <p:nvPr/>
          </p:nvSpPr>
          <p:spPr>
            <a:xfrm>
              <a:off x="3962078" y="1145306"/>
              <a:ext cx="4040494" cy="7953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topic, opinions of the claim, counter claim and </a:t>
              </a:r>
              <a:r>
                <a:rPr lang="en-US" altLang="zh-CN" sz="28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the author </a:t>
              </a:r>
              <a:endPara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80"/>
          <p:cNvGrpSpPr/>
          <p:nvPr/>
        </p:nvGrpSpPr>
        <p:grpSpPr>
          <a:xfrm>
            <a:off x="2658745" y="3965575"/>
            <a:ext cx="6585586" cy="718820"/>
            <a:chOff x="3710491" y="1059582"/>
            <a:chExt cx="4292276" cy="599235"/>
          </a:xfrm>
        </p:grpSpPr>
        <p:grpSp>
          <p:nvGrpSpPr>
            <p:cNvPr id="14" name="组合 13"/>
            <p:cNvGrpSpPr/>
            <p:nvPr/>
          </p:nvGrpSpPr>
          <p:grpSpPr>
            <a:xfrm>
              <a:off x="3710491" y="1059582"/>
              <a:ext cx="4101695" cy="599235"/>
              <a:chOff x="4139952" y="1170041"/>
              <a:chExt cx="3672408" cy="536519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80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圆角矩形 113"/>
              <p:cNvSpPr/>
              <p:nvPr/>
            </p:nvSpPr>
            <p:spPr>
              <a:xfrm>
                <a:off x="4352713" y="1243742"/>
                <a:ext cx="3434318" cy="389118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1C9494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80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TextBox 48"/>
              <p:cNvSpPr txBox="1"/>
              <p:nvPr/>
            </p:nvSpPr>
            <p:spPr>
              <a:xfrm>
                <a:off x="4139952" y="1252844"/>
                <a:ext cx="488429" cy="390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/>
                <a:r>
                  <a:rPr lang="en-US" altLang="zh-CN" sz="2800" b="1" strike="noStrike" noProof="1">
                    <a:solidFill>
                      <a:srgbClr val="1C9494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3</a:t>
                </a:r>
                <a:endParaRPr lang="en-US" altLang="zh-CN" sz="2800" b="1" strike="noStrike" noProof="1">
                  <a:solidFill>
                    <a:srgbClr val="1C9494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TextBox 45"/>
            <p:cNvSpPr txBox="1"/>
            <p:nvPr/>
          </p:nvSpPr>
          <p:spPr>
            <a:xfrm>
              <a:off x="3948468" y="1150632"/>
              <a:ext cx="4054299" cy="4351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Repeat writer’s opinion to echo ...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80"/>
          <p:cNvGrpSpPr/>
          <p:nvPr/>
        </p:nvGrpSpPr>
        <p:grpSpPr>
          <a:xfrm>
            <a:off x="2676669" y="2596940"/>
            <a:ext cx="6600788" cy="718820"/>
            <a:chOff x="3706285" y="1059582"/>
            <a:chExt cx="4302184" cy="599235"/>
          </a:xfrm>
        </p:grpSpPr>
        <p:grpSp>
          <p:nvGrpSpPr>
            <p:cNvPr id="23" name="组合 22"/>
            <p:cNvGrpSpPr/>
            <p:nvPr/>
          </p:nvGrpSpPr>
          <p:grpSpPr>
            <a:xfrm>
              <a:off x="3706285" y="1059582"/>
              <a:ext cx="4108535" cy="599235"/>
              <a:chOff x="4136186" y="1170041"/>
              <a:chExt cx="3678532" cy="536519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80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圆角矩形 113"/>
              <p:cNvSpPr/>
              <p:nvPr/>
            </p:nvSpPr>
            <p:spPr>
              <a:xfrm>
                <a:off x="4380400" y="1234836"/>
                <a:ext cx="3434318" cy="389118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1C9494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80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48"/>
              <p:cNvSpPr txBox="1"/>
              <p:nvPr/>
            </p:nvSpPr>
            <p:spPr>
              <a:xfrm>
                <a:off x="4136186" y="1217460"/>
                <a:ext cx="488429" cy="436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/>
                <a:r>
                  <a:rPr lang="en-US" altLang="zh-CN" sz="3200" b="1" strike="noStrike" noProof="1">
                    <a:solidFill>
                      <a:srgbClr val="1C9494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2</a:t>
                </a:r>
                <a:endParaRPr lang="en-US" altLang="zh-CN" sz="3200" b="1" strike="noStrike" noProof="1">
                  <a:solidFill>
                    <a:srgbClr val="1C9494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8" name="TextBox 45"/>
            <p:cNvSpPr txBox="1"/>
            <p:nvPr/>
          </p:nvSpPr>
          <p:spPr>
            <a:xfrm>
              <a:off x="3967975" y="1121977"/>
              <a:ext cx="4040494" cy="4361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proofs (supporting details)</a:t>
              </a:r>
              <a:endPara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55650" y="34925"/>
            <a:ext cx="7781290" cy="741680"/>
            <a:chOff x="1328" y="338"/>
            <a:chExt cx="12254" cy="1168"/>
          </a:xfrm>
        </p:grpSpPr>
        <p:sp>
          <p:nvSpPr>
            <p:cNvPr id="40" name="圆角矩形 1"/>
            <p:cNvSpPr/>
            <p:nvPr/>
          </p:nvSpPr>
          <p:spPr>
            <a:xfrm>
              <a:off x="2996" y="338"/>
              <a:ext cx="9086" cy="1168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A783A"/>
                </a:solidFill>
              </a:endParaRPr>
            </a:p>
          </p:txBody>
        </p:sp>
        <p:sp>
          <p:nvSpPr>
            <p:cNvPr id="41" name="文本框 9"/>
            <p:cNvSpPr txBox="1"/>
            <p:nvPr/>
          </p:nvSpPr>
          <p:spPr>
            <a:xfrm>
              <a:off x="3220" y="353"/>
              <a:ext cx="8692" cy="1051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l"/>
              <a:r>
                <a:rPr lang="en-US" altLang="zh-CN" sz="4000" b="1" dirty="0">
                  <a:solidFill>
                    <a:srgbClr val="0070C0"/>
                  </a:solidFill>
                  <a:latin typeface="Comic Sans MS" panose="030F0702030302020204" charset="0"/>
                  <a:ea typeface="宋体" panose="02010600030101010101" pitchFamily="2" charset="-122"/>
                  <a:cs typeface="Comic Sans MS" panose="030F0702030302020204" charset="0"/>
                </a:rPr>
                <a:t>Argumentative writing </a:t>
              </a:r>
              <a:endParaRPr lang="en-US" altLang="zh-CN" sz="4000" b="1" dirty="0">
                <a:solidFill>
                  <a:srgbClr val="0070C0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2868" y="752"/>
              <a:ext cx="714" cy="463"/>
              <a:chOff x="264939" y="188640"/>
              <a:chExt cx="604358" cy="216024"/>
            </a:xfrm>
          </p:grpSpPr>
          <p:sp>
            <p:nvSpPr>
              <p:cNvPr id="47" name="燕尾形 4"/>
              <p:cNvSpPr/>
              <p:nvPr/>
            </p:nvSpPr>
            <p:spPr>
              <a:xfrm>
                <a:off x="264939" y="188640"/>
                <a:ext cx="216024" cy="216024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燕尾形 5"/>
              <p:cNvSpPr/>
              <p:nvPr/>
            </p:nvSpPr>
            <p:spPr>
              <a:xfrm>
                <a:off x="454914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7882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燕尾形 6"/>
              <p:cNvSpPr/>
              <p:nvPr/>
            </p:nvSpPr>
            <p:spPr>
              <a:xfrm>
                <a:off x="653273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5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 rot="10800000">
              <a:off x="1328" y="704"/>
              <a:ext cx="714" cy="511"/>
              <a:chOff x="264939" y="188640"/>
              <a:chExt cx="604358" cy="216024"/>
            </a:xfrm>
          </p:grpSpPr>
          <p:sp>
            <p:nvSpPr>
              <p:cNvPr id="44" name="燕尾形 8"/>
              <p:cNvSpPr/>
              <p:nvPr/>
            </p:nvSpPr>
            <p:spPr>
              <a:xfrm>
                <a:off x="264939" y="188640"/>
                <a:ext cx="216024" cy="216024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燕尾形 9"/>
              <p:cNvSpPr/>
              <p:nvPr/>
            </p:nvSpPr>
            <p:spPr>
              <a:xfrm>
                <a:off x="454914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7882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燕尾形 10"/>
              <p:cNvSpPr/>
              <p:nvPr/>
            </p:nvSpPr>
            <p:spPr>
              <a:xfrm>
                <a:off x="653273" y="188640"/>
                <a:ext cx="216024" cy="216024"/>
              </a:xfrm>
              <a:prstGeom prst="chevron">
                <a:avLst/>
              </a:prstGeom>
              <a:solidFill>
                <a:srgbClr val="0070C0">
                  <a:alpha val="5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TABLE_BEAUTIFY" val="smartTable{38d8e495-7c3d-4701-803c-42101c878e96}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4205</Words>
  <Application>WPS 演示</Application>
  <PresentationFormat>全屏显示(16:9)</PresentationFormat>
  <Paragraphs>168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0" baseType="lpstr">
      <vt:lpstr>Arial</vt:lpstr>
      <vt:lpstr>宋体</vt:lpstr>
      <vt:lpstr>Wingdings</vt:lpstr>
      <vt:lpstr>华文新魏</vt:lpstr>
      <vt:lpstr>微软雅黑</vt:lpstr>
      <vt:lpstr>Comic Sans MS</vt:lpstr>
      <vt:lpstr>楷体</vt:lpstr>
      <vt:lpstr>Times New Roman</vt:lpstr>
      <vt:lpstr>Britannic Bold</vt:lpstr>
      <vt:lpstr>站酷小薇LOGO体</vt:lpstr>
      <vt:lpstr>Bernard MT Condensed</vt:lpstr>
      <vt:lpstr>楷体_GB2312</vt:lpstr>
      <vt:lpstr>新宋体</vt:lpstr>
      <vt:lpstr>Bahnschrift Condensed</vt:lpstr>
      <vt:lpstr>Arial Unicode MS</vt:lpstr>
      <vt:lpstr>Calibri</vt:lpstr>
      <vt:lpstr>HelveticaNeue</vt:lpstr>
      <vt:lpstr>Corbel</vt:lpstr>
      <vt:lpstr>第一PPT，www.1ppt.com​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毕业答辩</dc:title>
  <dc:creator>第一PPT</dc:creator>
  <cp:keywords>www.1ppt.com</cp:keywords>
  <cp:lastModifiedBy>南山有谷堆</cp:lastModifiedBy>
  <cp:revision>193</cp:revision>
  <dcterms:created xsi:type="dcterms:W3CDTF">2016-01-14T08:47:00Z</dcterms:created>
  <dcterms:modified xsi:type="dcterms:W3CDTF">2021-06-17T08:59:35Z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KSOSaveFontToCloudKey">
    <vt:lpwstr>1047179301_embed</vt:lpwstr>
  </property>
  <property fmtid="{D5CDD505-2E9C-101B-9397-08002B2CF9AE}" pid="4" name="ICV">
    <vt:lpwstr>A889C6DE22DC47989833FCE0ABE98C92</vt:lpwstr>
  </property>
</Properties>
</file>