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18" r:id="rId3"/>
    <p:sldId id="268" r:id="rId4"/>
    <p:sldId id="280" r:id="rId5"/>
    <p:sldId id="281" r:id="rId6"/>
    <p:sldId id="283" r:id="rId7"/>
    <p:sldId id="269" r:id="rId8"/>
    <p:sldId id="284" r:id="rId9"/>
    <p:sldId id="279" r:id="rId10"/>
    <p:sldId id="285" r:id="rId12"/>
    <p:sldId id="278" r:id="rId13"/>
    <p:sldId id="277" r:id="rId14"/>
    <p:sldId id="286" r:id="rId15"/>
    <p:sldId id="258" r:id="rId16"/>
    <p:sldId id="276" r:id="rId17"/>
    <p:sldId id="282" r:id="rId18"/>
    <p:sldId id="270" r:id="rId19"/>
    <p:sldId id="259" r:id="rId20"/>
    <p:sldId id="265" r:id="rId21"/>
    <p:sldId id="260" r:id="rId22"/>
    <p:sldId id="274" r:id="rId23"/>
    <p:sldId id="273" r:id="rId24"/>
    <p:sldId id="261" r:id="rId25"/>
    <p:sldId id="299" r:id="rId26"/>
    <p:sldId id="262" r:id="rId27"/>
    <p:sldId id="294" r:id="rId28"/>
    <p:sldId id="256" r:id="rId29"/>
    <p:sldId id="266" r:id="rId30"/>
    <p:sldId id="287" r:id="rId31"/>
    <p:sldId id="288" r:id="rId32"/>
    <p:sldId id="289" r:id="rId33"/>
    <p:sldId id="290" r:id="rId34"/>
    <p:sldId id="291" r:id="rId35"/>
    <p:sldId id="295" r:id="rId36"/>
    <p:sldId id="296" r:id="rId37"/>
    <p:sldId id="297" r:id="rId38"/>
    <p:sldId id="298" r:id="rId39"/>
    <p:sldId id="301" r:id="rId40"/>
    <p:sldId id="300" r:id="rId41"/>
    <p:sldId id="26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3775" autoAdjust="0"/>
  </p:normalViewPr>
  <p:slideViewPr>
    <p:cSldViewPr snapToGrid="0">
      <p:cViewPr varScale="1">
        <p:scale>
          <a:sx n="62" d="100"/>
          <a:sy n="62" d="100"/>
        </p:scale>
        <p:origin x="804"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51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14T08:45:37.67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A5B6D-74CF-4154-B2D4-2202A471D0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28950-E781-4014-B4AF-AF81046F86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F28950-E781-4014-B4AF-AF81046F86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Picture 31" descr="water"/>
          <p:cNvPicPr>
            <a:picLocks noChangeAspect="1" noChangeArrowheads="1"/>
          </p:cNvPicPr>
          <p:nvPr userDrawn="1"/>
        </p:nvPicPr>
        <p:blipFill>
          <a:blip r:embed="rId2">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7" name="Freeform 3"/>
          <p:cNvSpPr/>
          <p:nvPr userDrawn="1"/>
        </p:nvSpPr>
        <p:spPr bwMode="gray">
          <a:xfrm>
            <a:off x="-4763" y="5500688"/>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10" name="Picture 32"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rot="20760000" flipH="1">
            <a:off x="0" y="5734050"/>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698022"/>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2442386"/>
            <a:ext cx="10515600" cy="1325563"/>
          </a:xfrm>
          <a:prstGeom prst="rect">
            <a:avLst/>
          </a:prstGeom>
        </p:spPr>
        <p:txBody>
          <a:bodyPr/>
          <a:lstStyle/>
          <a:p>
            <a:r>
              <a:rPr lang="zh-CN" altLang="en-US"/>
              <a:t>单击此处编辑母版标题样式</a:t>
            </a:r>
            <a:endParaRPr lang="zh-CN" altLang="en-US"/>
          </a:p>
        </p:txBody>
      </p:sp>
      <p:sp>
        <p:nvSpPr>
          <p:cNvPr id="4" name="日期占位符 3"/>
          <p:cNvSpPr>
            <a:spLocks noGrp="1"/>
          </p:cNvSpPr>
          <p:nvPr>
            <p:ph type="dt" sz="half" idx="10"/>
          </p:nvPr>
        </p:nvSpPr>
        <p:spPr>
          <a:xfrm>
            <a:off x="838200" y="6538912"/>
            <a:ext cx="2743200" cy="182563"/>
          </a:xfrm>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a:xfrm>
            <a:off x="4038600" y="6538912"/>
            <a:ext cx="4114800" cy="182563"/>
          </a:xfrm>
        </p:spPr>
        <p:txBody>
          <a:bodyPr/>
          <a:lstStyle/>
          <a:p>
            <a:endParaRPr lang="zh-CN" altLang="en-US" dirty="0"/>
          </a:p>
        </p:txBody>
      </p:sp>
      <p:sp>
        <p:nvSpPr>
          <p:cNvPr id="6" name="灯片编号占位符 5"/>
          <p:cNvSpPr>
            <a:spLocks noGrp="1"/>
          </p:cNvSpPr>
          <p:nvPr>
            <p:ph type="sldNum" sz="quarter" idx="12"/>
          </p:nvPr>
        </p:nvSpPr>
        <p:spPr>
          <a:xfrm>
            <a:off x="8496300" y="6538912"/>
            <a:ext cx="2743200" cy="365125"/>
          </a:xfrm>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png"/><Relationship Id="rId15" Type="http://schemas.openxmlformats.org/officeDocument/2006/relationships/image" Target="../media/image1.png"/><Relationship Id="rId14" Type="http://schemas.openxmlformats.org/officeDocument/2006/relationships/image" Target="../media/image2.png"/><Relationship Id="rId13" Type="http://schemas.openxmlformats.org/officeDocument/2006/relationships/image" Target="../media/image4.png"/><Relationship Id="rId12" Type="http://schemas.openxmlformats.org/officeDocument/2006/relationships/image" Target="../media/image3.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组合 9"/>
          <p:cNvGrpSpPr/>
          <p:nvPr userDrawn="1"/>
        </p:nvGrpSpPr>
        <p:grpSpPr>
          <a:xfrm>
            <a:off x="161313" y="6506557"/>
            <a:ext cx="12030687" cy="504824"/>
            <a:chOff x="685570" y="6015195"/>
            <a:chExt cx="9784375" cy="861855"/>
          </a:xfrm>
        </p:grpSpPr>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491583" y="6046421"/>
              <a:ext cx="1978362" cy="830629"/>
            </a:xfrm>
            <a:prstGeom prst="rect">
              <a:avLst/>
            </a:prstGeom>
            <a:solidFill>
              <a:srgbClr val="00B0F0"/>
            </a:solidFill>
            <a:ln>
              <a:noFill/>
            </a:ln>
          </p:spPr>
        </p:pic>
        <p:pic>
          <p:nvPicPr>
            <p:cNvPr id="32" name="图片 3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513221" y="6027371"/>
              <a:ext cx="1978362" cy="830629"/>
            </a:xfrm>
            <a:prstGeom prst="rect">
              <a:avLst/>
            </a:prstGeom>
            <a:solidFill>
              <a:srgbClr val="00B0F0"/>
            </a:solidFill>
            <a:ln>
              <a:noFill/>
            </a:ln>
          </p:spPr>
        </p:pic>
        <p:pic>
          <p:nvPicPr>
            <p:cNvPr id="33" name="图片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4605108" y="6046421"/>
              <a:ext cx="1978362" cy="830629"/>
            </a:xfrm>
            <a:prstGeom prst="rect">
              <a:avLst/>
            </a:prstGeom>
            <a:solidFill>
              <a:srgbClr val="00B0F0"/>
            </a:solidFill>
            <a:ln>
              <a:noFill/>
            </a:ln>
          </p:spPr>
        </p:pic>
        <p:pic>
          <p:nvPicPr>
            <p:cNvPr id="34" name="图片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2663932" y="6027371"/>
              <a:ext cx="1978362" cy="830629"/>
            </a:xfrm>
            <a:prstGeom prst="rect">
              <a:avLst/>
            </a:prstGeom>
            <a:solidFill>
              <a:srgbClr val="00B0F0"/>
            </a:solidFill>
            <a:ln>
              <a:noFill/>
            </a:ln>
          </p:spPr>
        </p:pic>
        <p:pic>
          <p:nvPicPr>
            <p:cNvPr id="35" name="图片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85570" y="6015195"/>
              <a:ext cx="1978362" cy="830629"/>
            </a:xfrm>
            <a:prstGeom prst="rect">
              <a:avLst/>
            </a:prstGeom>
            <a:solidFill>
              <a:srgbClr val="00B0F0"/>
            </a:solidFill>
            <a:ln>
              <a:noFill/>
            </a:ln>
          </p:spPr>
        </p:pic>
      </p:grpSp>
      <p:sp>
        <p:nvSpPr>
          <p:cNvPr id="2" name="标题占位符 1"/>
          <p:cNvSpPr>
            <a:spLocks noGrp="1"/>
          </p:cNvSpPr>
          <p:nvPr>
            <p:ph type="title"/>
          </p:nvPr>
        </p:nvSpPr>
        <p:spPr>
          <a:xfrm>
            <a:off x="734163" y="374915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4187-CD3D-46FF-977A-5C7DF19162CD}"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112FD-DD46-4AB3-B541-5951A45264E2}" type="slidenum">
              <a:rPr lang="zh-CN" altLang="en-US" smtClean="0"/>
            </a:fld>
            <a:endParaRPr lang="zh-CN" altLang="en-US"/>
          </a:p>
        </p:txBody>
      </p:sp>
      <p:sp>
        <p:nvSpPr>
          <p:cNvPr id="15" name="Freeform 5"/>
          <p:cNvSpPr/>
          <p:nvPr userDrawn="1"/>
        </p:nvSpPr>
        <p:spPr bwMode="auto">
          <a:xfrm>
            <a:off x="47682" y="616539"/>
            <a:ext cx="74948" cy="77099"/>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6" name="Freeform 6"/>
          <p:cNvSpPr/>
          <p:nvPr userDrawn="1"/>
        </p:nvSpPr>
        <p:spPr bwMode="auto">
          <a:xfrm>
            <a:off x="62188" y="474023"/>
            <a:ext cx="205502" cy="17989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7" name="Freeform 7"/>
          <p:cNvSpPr/>
          <p:nvPr userDrawn="1"/>
        </p:nvSpPr>
        <p:spPr bwMode="auto">
          <a:xfrm>
            <a:off x="86365" y="90866"/>
            <a:ext cx="309461" cy="362131"/>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8" name="Freeform 8"/>
          <p:cNvSpPr/>
          <p:nvPr userDrawn="1"/>
        </p:nvSpPr>
        <p:spPr bwMode="auto">
          <a:xfrm>
            <a:off x="262855" y="210018"/>
            <a:ext cx="294955" cy="376149"/>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9" name="Freeform 9"/>
          <p:cNvSpPr/>
          <p:nvPr userDrawn="1"/>
        </p:nvSpPr>
        <p:spPr bwMode="auto">
          <a:xfrm>
            <a:off x="161313" y="135256"/>
            <a:ext cx="336056" cy="394840"/>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0" name="Freeform 10"/>
          <p:cNvSpPr/>
          <p:nvPr userDrawn="1"/>
        </p:nvSpPr>
        <p:spPr bwMode="auto">
          <a:xfrm>
            <a:off x="378903" y="-7261"/>
            <a:ext cx="253855" cy="221952"/>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1" name="Freeform 5"/>
          <p:cNvSpPr/>
          <p:nvPr userDrawn="1"/>
        </p:nvSpPr>
        <p:spPr bwMode="auto">
          <a:xfrm>
            <a:off x="0" y="1219784"/>
            <a:ext cx="74948" cy="77099"/>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2" name="Freeform 6"/>
          <p:cNvSpPr/>
          <p:nvPr userDrawn="1"/>
        </p:nvSpPr>
        <p:spPr bwMode="auto">
          <a:xfrm>
            <a:off x="14506" y="1077268"/>
            <a:ext cx="205502" cy="17989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3" name="Freeform 7"/>
          <p:cNvSpPr/>
          <p:nvPr userDrawn="1"/>
        </p:nvSpPr>
        <p:spPr bwMode="auto">
          <a:xfrm>
            <a:off x="38683" y="694111"/>
            <a:ext cx="309461" cy="362131"/>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4" name="Freeform 8"/>
          <p:cNvSpPr/>
          <p:nvPr userDrawn="1"/>
        </p:nvSpPr>
        <p:spPr bwMode="auto">
          <a:xfrm>
            <a:off x="215173" y="813263"/>
            <a:ext cx="294955" cy="376149"/>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5" name="Freeform 9"/>
          <p:cNvSpPr/>
          <p:nvPr userDrawn="1"/>
        </p:nvSpPr>
        <p:spPr bwMode="auto">
          <a:xfrm>
            <a:off x="113631" y="738501"/>
            <a:ext cx="336056" cy="394840"/>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6" name="Freeform 10"/>
          <p:cNvSpPr/>
          <p:nvPr userDrawn="1"/>
        </p:nvSpPr>
        <p:spPr bwMode="auto">
          <a:xfrm>
            <a:off x="331221" y="595984"/>
            <a:ext cx="253855" cy="221952"/>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pic>
        <p:nvPicPr>
          <p:cNvPr id="27" name="图片 26"/>
          <p:cNvPicPr>
            <a:picLocks noChangeAspect="1"/>
          </p:cNvPicPr>
          <p:nvPr userDrawn="1"/>
        </p:nvPicPr>
        <p:blipFill>
          <a:blip r:embed="rId13"/>
          <a:stretch>
            <a:fillRect/>
          </a:stretch>
        </p:blipFill>
        <p:spPr>
          <a:xfrm>
            <a:off x="9179875" y="6010884"/>
            <a:ext cx="3012125" cy="958863"/>
          </a:xfrm>
          <a:prstGeom prst="rect">
            <a:avLst/>
          </a:prstGeom>
        </p:spPr>
      </p:pic>
      <p:grpSp>
        <p:nvGrpSpPr>
          <p:cNvPr id="11" name="组合 10"/>
          <p:cNvGrpSpPr/>
          <p:nvPr userDrawn="1"/>
        </p:nvGrpSpPr>
        <p:grpSpPr>
          <a:xfrm>
            <a:off x="-142696" y="5092673"/>
            <a:ext cx="1597585" cy="2322703"/>
            <a:chOff x="-198753" y="5383535"/>
            <a:chExt cx="1597585" cy="1654170"/>
          </a:xfrm>
        </p:grpSpPr>
        <p:sp>
          <p:nvSpPr>
            <p:cNvPr id="28" name="Freeform 3"/>
            <p:cNvSpPr/>
            <p:nvPr userDrawn="1"/>
          </p:nvSpPr>
          <p:spPr bwMode="gray">
            <a:xfrm>
              <a:off x="-42619" y="5383535"/>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1"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20760000" flipH="1">
              <a:off x="-198753" y="566610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userDrawn="1"/>
        </p:nvGrpSpPr>
        <p:grpSpPr>
          <a:xfrm>
            <a:off x="7086600" y="-418675"/>
            <a:ext cx="5105400" cy="2013202"/>
            <a:chOff x="7086600" y="-418675"/>
            <a:chExt cx="5105400" cy="2013202"/>
          </a:xfrm>
        </p:grpSpPr>
        <p:grpSp>
          <p:nvGrpSpPr>
            <p:cNvPr id="9" name="组合 8"/>
            <p:cNvGrpSpPr/>
            <p:nvPr userDrawn="1"/>
          </p:nvGrpSpPr>
          <p:grpSpPr>
            <a:xfrm>
              <a:off x="7086600" y="-400961"/>
              <a:ext cx="5105400" cy="1995488"/>
              <a:chOff x="7083425" y="-381000"/>
              <a:chExt cx="5105400" cy="1995488"/>
            </a:xfrm>
          </p:grpSpPr>
          <p:sp>
            <p:nvSpPr>
              <p:cNvPr id="29" name="Freeform 29"/>
              <p:cNvSpPr/>
              <p:nvPr userDrawn="1"/>
            </p:nvSpPr>
            <p:spPr bwMode="gray">
              <a:xfrm>
                <a:off x="7083425" y="0"/>
                <a:ext cx="5105400" cy="739775"/>
              </a:xfrm>
              <a:custGeom>
                <a:avLst/>
                <a:gdLst>
                  <a:gd name="T0" fmla="*/ 5105400 w 3130"/>
                  <a:gd name="T1" fmla="*/ 739775 h 453"/>
                  <a:gd name="T2" fmla="*/ 5105400 w 3130"/>
                  <a:gd name="T3" fmla="*/ 0 h 453"/>
                  <a:gd name="T4" fmla="*/ 0 w 3130"/>
                  <a:gd name="T5" fmla="*/ 0 h 453"/>
                  <a:gd name="T6" fmla="*/ 5105400 w 3130"/>
                  <a:gd name="T7" fmla="*/ 739775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rgbClr val="FFC31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0" name="Picture 31" descr="water"/>
              <p:cNvPicPr>
                <a:picLocks noChangeAspect="1" noChangeArrowheads="1"/>
              </p:cNvPicPr>
              <p:nvPr userDrawn="1"/>
            </p:nvPicPr>
            <p:blipFill>
              <a:blip r:embed="rId15">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20760000" flipH="1">
              <a:off x="8378726" y="-41867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组合 36"/>
          <p:cNvGrpSpPr/>
          <p:nvPr userDrawn="1"/>
        </p:nvGrpSpPr>
        <p:grpSpPr>
          <a:xfrm flipH="1">
            <a:off x="7868909" y="6254755"/>
            <a:ext cx="1642737" cy="870707"/>
            <a:chOff x="-4763" y="5500688"/>
            <a:chExt cx="1441451" cy="1604960"/>
          </a:xfrm>
        </p:grpSpPr>
        <p:sp>
          <p:nvSpPr>
            <p:cNvPr id="38" name="Freeform 3"/>
            <p:cNvSpPr/>
            <p:nvPr userDrawn="1"/>
          </p:nvSpPr>
          <p:spPr bwMode="gray">
            <a:xfrm>
              <a:off x="-4763" y="5500688"/>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9"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20760000" flipH="1">
              <a:off x="0" y="5734048"/>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userDrawn="1"/>
        </p:nvGrpSpPr>
        <p:grpSpPr>
          <a:xfrm>
            <a:off x="8610600" y="6260133"/>
            <a:ext cx="1859730" cy="870380"/>
            <a:chOff x="8520164" y="6161091"/>
            <a:chExt cx="1859730" cy="870380"/>
          </a:xfrm>
        </p:grpSpPr>
        <p:sp>
          <p:nvSpPr>
            <p:cNvPr id="41" name="Freeform 3"/>
            <p:cNvSpPr/>
            <p:nvPr userDrawn="1"/>
          </p:nvSpPr>
          <p:spPr bwMode="gray">
            <a:xfrm flipH="1">
              <a:off x="8520164" y="6161091"/>
              <a:ext cx="1533460" cy="709615"/>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42"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840000">
              <a:off x="9089720" y="6261599"/>
              <a:ext cx="1290174" cy="76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1" Type="http://schemas.openxmlformats.org/officeDocument/2006/relationships/slideLayout" Target="../slideLayouts/slideLayout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4" Type="http://schemas.openxmlformats.org/officeDocument/2006/relationships/slideLayout" Target="../slideLayouts/slideLayout2.xml"/><Relationship Id="rId23" Type="http://schemas.openxmlformats.org/officeDocument/2006/relationships/image" Target="../media/image7.png"/><Relationship Id="rId22" Type="http://schemas.openxmlformats.org/officeDocument/2006/relationships/tags" Target="../tags/tag45.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tags" Target="../tags/tag25.xml"/><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17803" y="1405001"/>
            <a:ext cx="6708888" cy="4075475"/>
          </a:xfrm>
          <a:prstGeom prst="rect">
            <a:avLst/>
          </a:prstGeom>
          <a:noFill/>
          <a:ln w="50800">
            <a:noFill/>
          </a:ln>
        </p:spPr>
        <p:txBody>
          <a:bodyPr wrap="none">
            <a:spAutoFit/>
          </a:bodyPr>
          <a:lstStyle/>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200" b="0"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 </a:t>
            </a:r>
            <a:r>
              <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the psychological description </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6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 </a:t>
            </a:r>
            <a:r>
              <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the dialogue description</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6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a:t>
            </a:r>
            <a:r>
              <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 the  inner thought description</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lvl="0" indent="-342900" fontAlgn="base">
              <a:lnSpc>
                <a:spcPct val="150000"/>
              </a:lnSpc>
              <a:spcBef>
                <a:spcPct val="0"/>
              </a:spcBef>
              <a:spcAft>
                <a:spcPct val="0"/>
              </a:spcAft>
              <a:defRPr/>
            </a:pPr>
            <a:r>
              <a:rPr lang="en-US" altLang="zh-CN" sz="3600" b="1" noProof="1">
                <a:solidFill>
                  <a:srgbClr val="00B050"/>
                </a:solidFill>
                <a:effectLst>
                  <a:outerShdw blurRad="38100" dist="38100" dir="2700000" algn="tl">
                    <a:srgbClr val="000000">
                      <a:alpha val="43137"/>
                    </a:srgbClr>
                  </a:outerShdw>
                </a:effectLst>
                <a:latin typeface="Corbel" panose="020B0503020204020204" pitchFamily="34" charset="0"/>
                <a:ea typeface="宋体" panose="02010600030101010101" pitchFamily="2" charset="-122"/>
              </a:rPr>
              <a:t>★ the behavior description</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200" b="0" i="0" u="none" strike="noStrike" kern="1200" cap="none" spc="0" normalizeH="0" baseline="0" noProof="1">
                <a:ln>
                  <a:noFill/>
                </a:ln>
                <a:solidFill>
                  <a:srgbClr val="00B050"/>
                </a:solidFill>
                <a:effectLst/>
                <a:uLnTx/>
                <a:uFillTx/>
                <a:latin typeface="Arial" panose="020B0604020202020204" pitchFamily="34" charset="0"/>
                <a:ea typeface="宋体" panose="02010600030101010101" pitchFamily="2" charset="-122"/>
                <a:cs typeface="+mn-cs"/>
              </a:rPr>
              <a:t>……</a:t>
            </a:r>
            <a:endParaRPr kumimoji="0" lang="en-US" altLang="zh-CN" sz="3200" b="1" i="1" u="none" strike="noStrike" kern="1200" cap="none" spc="0" normalizeH="0" baseline="0" noProof="1">
              <a:ln>
                <a:noFill/>
              </a:ln>
              <a:solidFill>
                <a:srgbClr val="00B050"/>
              </a:solidFill>
              <a:effectLst/>
              <a:uLnTx/>
              <a:uFillTx/>
              <a:latin typeface="Corbel" panose="020B0503020204020204" pitchFamily="34" charset="0"/>
              <a:ea typeface="宋体" panose="02010600030101010101" pitchFamily="2" charset="-122"/>
              <a:cs typeface="+mn-cs"/>
            </a:endParaRPr>
          </a:p>
        </p:txBody>
      </p:sp>
      <p:grpSp>
        <p:nvGrpSpPr>
          <p:cNvPr id="3" name="组合 2"/>
          <p:cNvGrpSpPr/>
          <p:nvPr/>
        </p:nvGrpSpPr>
        <p:grpSpPr>
          <a:xfrm>
            <a:off x="0" y="138454"/>
            <a:ext cx="12288441" cy="873760"/>
            <a:chOff x="-23479" y="138454"/>
            <a:chExt cx="12288441" cy="873760"/>
          </a:xfrm>
        </p:grpSpPr>
        <p:grpSp>
          <p:nvGrpSpPr>
            <p:cNvPr id="12" name="组合 11"/>
            <p:cNvGrpSpPr/>
            <p:nvPr/>
          </p:nvGrpSpPr>
          <p:grpSpPr>
            <a:xfrm>
              <a:off x="-23479" y="138454"/>
              <a:ext cx="12288441" cy="873760"/>
              <a:chOff x="34988" y="-4401"/>
              <a:chExt cx="12264962" cy="873760"/>
            </a:xfrm>
          </p:grpSpPr>
          <p:sp>
            <p:nvSpPr>
              <p:cNvPr id="2" name="矩形 1"/>
              <p:cNvSpPr/>
              <p:nvPr/>
            </p:nvSpPr>
            <p:spPr>
              <a:xfrm>
                <a:off x="34988" y="-4401"/>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11" name="组合 10"/>
              <p:cNvGrpSpPr/>
              <p:nvPr/>
            </p:nvGrpSpPr>
            <p:grpSpPr>
              <a:xfrm>
                <a:off x="47688" y="41319"/>
                <a:ext cx="2955713" cy="730673"/>
                <a:chOff x="0" y="45932"/>
                <a:chExt cx="2955713" cy="730673"/>
              </a:xfrm>
            </p:grpSpPr>
            <p:pic>
              <p:nvPicPr>
                <p:cNvPr id="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a:spLocks noChangeArrowheads="1"/>
                </p:cNvSpPr>
                <p:nvPr/>
              </p:nvSpPr>
              <p:spPr bwMode="auto">
                <a:xfrm>
                  <a:off x="2065866" y="12805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8" name="文本框 7"/>
              <p:cNvSpPr txBox="1"/>
              <p:nvPr/>
            </p:nvSpPr>
            <p:spPr>
              <a:xfrm>
                <a:off x="3182225" y="220345"/>
                <a:ext cx="91177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读语言：</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language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为上下文连贯性提供依据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
          <p:nvSpPr>
            <p:cNvPr id="10" name="文本框 9"/>
            <p:cNvSpPr txBox="1"/>
            <p:nvPr/>
          </p:nvSpPr>
          <p:spPr>
            <a:xfrm>
              <a:off x="195209" y="184174"/>
              <a:ext cx="14015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pic>
        <p:nvPicPr>
          <p:cNvPr id="13" name="Picture 11" descr="language%20learnin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98123" y="4527169"/>
            <a:ext cx="2971800" cy="22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闪电形 27"/>
          <p:cNvSpPr/>
          <p:nvPr/>
        </p:nvSpPr>
        <p:spPr>
          <a:xfrm flipH="1">
            <a:off x="7477720" y="4921314"/>
            <a:ext cx="2837534" cy="816910"/>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7" name="闪电形 26"/>
          <p:cNvSpPr/>
          <p:nvPr/>
        </p:nvSpPr>
        <p:spPr>
          <a:xfrm flipH="1">
            <a:off x="5899201" y="2547722"/>
            <a:ext cx="4502103" cy="591429"/>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3" name="云形 22"/>
          <p:cNvSpPr/>
          <p:nvPr/>
        </p:nvSpPr>
        <p:spPr>
          <a:xfrm>
            <a:off x="363660" y="5660149"/>
            <a:ext cx="7580512" cy="498663"/>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2" name="云形 21"/>
          <p:cNvSpPr/>
          <p:nvPr/>
        </p:nvSpPr>
        <p:spPr>
          <a:xfrm>
            <a:off x="2529864" y="5243867"/>
            <a:ext cx="5454503" cy="498663"/>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21" name="云形 20"/>
          <p:cNvSpPr/>
          <p:nvPr/>
        </p:nvSpPr>
        <p:spPr>
          <a:xfrm>
            <a:off x="363660" y="2925481"/>
            <a:ext cx="5813856" cy="498663"/>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nvGrpSpPr>
          <p:cNvPr id="2" name="组合 1"/>
          <p:cNvGrpSpPr/>
          <p:nvPr/>
        </p:nvGrpSpPr>
        <p:grpSpPr>
          <a:xfrm>
            <a:off x="8261" y="8806"/>
            <a:ext cx="12216553" cy="6747509"/>
            <a:chOff x="-12700" y="212"/>
            <a:chExt cx="12216553" cy="6747509"/>
          </a:xfrm>
        </p:grpSpPr>
        <p:sp>
          <p:nvSpPr>
            <p:cNvPr id="4" name="矩形 3"/>
            <p:cNvSpPr/>
            <p:nvPr/>
          </p:nvSpPr>
          <p:spPr>
            <a:xfrm>
              <a:off x="-12700" y="21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5" name="组合 4"/>
            <p:cNvGrpSpPr/>
            <p:nvPr/>
          </p:nvGrpSpPr>
          <p:grpSpPr>
            <a:xfrm>
              <a:off x="0" y="45932"/>
              <a:ext cx="2955713" cy="730673"/>
              <a:chOff x="0" y="64"/>
              <a:chExt cx="3491" cy="863"/>
            </a:xfrm>
          </p:grpSpPr>
          <p:pic>
            <p:nvPicPr>
              <p:cNvPr id="1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
                <a:ext cx="234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p:cNvSpPr txBox="1">
                <a:spLocks noChangeArrowheads="1"/>
              </p:cNvSpPr>
              <p:nvPr/>
            </p:nvSpPr>
            <p:spPr bwMode="auto">
              <a:xfrm>
                <a:off x="2440" y="161"/>
                <a:ext cx="824" cy="76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4" name="直接连接符 24"/>
              <p:cNvCxnSpPr>
                <a:cxnSpLocks noChangeShapeType="1"/>
              </p:cNvCxnSpPr>
              <p:nvPr/>
            </p:nvCxnSpPr>
            <p:spPr bwMode="auto">
              <a:xfrm>
                <a:off x="3444"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5" name="直接连接符 15"/>
              <p:cNvCxnSpPr>
                <a:cxnSpLocks noChangeShapeType="1"/>
              </p:cNvCxnSpPr>
              <p:nvPr/>
            </p:nvCxnSpPr>
            <p:spPr bwMode="auto">
              <a:xfrm>
                <a:off x="349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6" name="文本框 5"/>
            <p:cNvSpPr txBox="1"/>
            <p:nvPr/>
          </p:nvSpPr>
          <p:spPr>
            <a:xfrm>
              <a:off x="2903182" y="187335"/>
              <a:ext cx="9123677" cy="523220"/>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读语言：</a:t>
              </a:r>
              <a:r>
                <a:rPr kumimoji="0" lang="en-US" altLang="zh-C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language </a:t>
              </a:r>
              <a:r>
                <a:rPr kumimoji="0" lang="zh-CN"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为上下文连贯性提供依据</a:t>
              </a:r>
              <a:endParaRPr kumimoji="0" lang="zh-CN"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文本框 6"/>
            <p:cNvSpPr txBox="1"/>
            <p:nvPr/>
          </p:nvSpPr>
          <p:spPr>
            <a:xfrm>
              <a:off x="216758" y="931968"/>
              <a:ext cx="7942008" cy="498663"/>
            </a:xfrm>
            <a:prstGeom prst="rect">
              <a:avLst/>
            </a:prstGeom>
            <a:noFill/>
            <a:ln>
              <a:noFill/>
            </a:ln>
          </p:spPr>
          <p:txBody>
            <a:bodyPr wrap="square">
              <a:spAutoFit/>
            </a:bodyPr>
            <a:lstStyle/>
            <a:p>
              <a:pPr algn="l">
                <a:lnSpc>
                  <a:spcPct val="150000"/>
                </a:lnSpc>
              </a:pPr>
              <a:endParaRPr lang="en-US" altLang="zh-CN" sz="2000" b="1" i="0" dirty="0">
                <a:solidFill>
                  <a:srgbClr val="0070C0"/>
                </a:solidFill>
                <a:effectLst/>
                <a:latin typeface="Times New Roman" panose="02020603050405020304" pitchFamily="18" charset="0"/>
                <a:cs typeface="Times New Roman" panose="02020603050405020304" pitchFamily="18" charset="0"/>
              </a:endParaRPr>
            </a:p>
          </p:txBody>
        </p:sp>
        <p:cxnSp>
          <p:nvCxnSpPr>
            <p:cNvPr id="8" name="Straight Connector 28"/>
            <p:cNvCxnSpPr/>
            <p:nvPr/>
          </p:nvCxnSpPr>
          <p:spPr>
            <a:xfrm flipH="1">
              <a:off x="8171466" y="931968"/>
              <a:ext cx="6773" cy="5815753"/>
            </a:xfrm>
            <a:prstGeom prst="line">
              <a:avLst/>
            </a:prstGeom>
            <a:ln w="19050">
              <a:solidFill>
                <a:srgbClr val="BC3B81"/>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32875" y="4131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8" name="文本框 17"/>
          <p:cNvSpPr txBox="1"/>
          <p:nvPr/>
        </p:nvSpPr>
        <p:spPr>
          <a:xfrm>
            <a:off x="363660" y="1263115"/>
            <a:ext cx="7871440" cy="5170646"/>
          </a:xfrm>
          <a:prstGeom prst="rect">
            <a:avLst/>
          </a:prstGeom>
          <a:noFill/>
        </p:spPr>
        <p:txBody>
          <a:bodyPr wrap="square">
            <a:spAutoFit/>
          </a:bodyPr>
          <a:lstStyle/>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My school had a tradition during the ninth-grade graduation: A beautiful gold and green </a:t>
            </a:r>
            <a:r>
              <a:rPr kumimoji="0" lang="en-US" altLang="zh-CN" sz="2200" b="1"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jacket</a:t>
            </a: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school colors) was awarded to the student who had maintained the highest </a:t>
            </a:r>
            <a:r>
              <a:rPr kumimoji="0" lang="en-US" altLang="zh-CN" sz="2200" b="1"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grades</a:t>
            </a: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for nine years.</a:t>
            </a:r>
            <a:endParaRPr kumimoji="0" lang="zh-CN" altLang="zh-CN" sz="22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 had been a straight A student since the first grade and had looked forward very much to owning that jacket. My father was a farm laborer who couldn’t earn enough money to feed five children, so I was given to my grandparents to raise. There would never be a school sports jacket for us because we couldn’t </a:t>
            </a:r>
            <a:r>
              <a:rPr kumimoji="0" lang="en-US" altLang="zh-CN" sz="2200" b="1"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afford</a:t>
            </a: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it. This scholarship jacket was my only </a:t>
            </a:r>
            <a:r>
              <a:rPr kumimoji="0" lang="en-US" altLang="zh-CN" sz="2200" b="1"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chance</a:t>
            </a: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2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One day in May, I happened to overhear in the </a:t>
            </a:r>
            <a:r>
              <a:rPr kumimoji="0" lang="en-US" altLang="zh-CN" sz="2200" b="1"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office</a:t>
            </a: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Mr. Schmidt, my history teacher, and Mr. Boone, my math teacher arguing about me. “I refuse to do it! I don’t care who her father is; her grades can’t match Martha’s at all. I won’t lie or falsify(</a:t>
            </a:r>
            <a:r>
              <a:rPr kumimoji="0" lang="zh-CN"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伪造</a:t>
            </a:r>
            <a:r>
              <a:rPr kumimoji="0" lang="en-US" altLang="zh-CN" sz="2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records.” said Mr. Schmidt angrily.</a:t>
            </a:r>
            <a:endParaRPr kumimoji="0" lang="zh-CN" altLang="zh-CN" sz="22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9" name="文本框 18"/>
          <p:cNvSpPr txBox="1"/>
          <p:nvPr/>
        </p:nvSpPr>
        <p:spPr>
          <a:xfrm>
            <a:off x="9525106" y="1532947"/>
            <a:ext cx="2168515" cy="1107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2200" b="1" dirty="0">
                <a:solidFill>
                  <a:srgbClr val="0000FF"/>
                </a:solidFill>
                <a:latin typeface="微软雅黑" panose="020B0503020204020204" pitchFamily="34" charset="-122"/>
                <a:ea typeface="微软雅黑" panose="020B0503020204020204" pitchFamily="34" charset="-122"/>
              </a:rPr>
              <a:t>心理描写（ </a:t>
            </a:r>
            <a:r>
              <a:rPr lang="en-US" altLang="zh-CN" sz="2200" b="1" dirty="0">
                <a:solidFill>
                  <a:srgbClr val="0000FF"/>
                </a:solidFill>
                <a:latin typeface="微软雅黑" panose="020B0503020204020204" pitchFamily="34" charset="-122"/>
                <a:ea typeface="微软雅黑" panose="020B0503020204020204" pitchFamily="34" charset="-122"/>
              </a:rPr>
              <a:t>the Psychology description</a:t>
            </a:r>
            <a:r>
              <a:rPr lang="zh-CN" altLang="en-US" sz="2200" b="1" dirty="0">
                <a:solidFill>
                  <a:srgbClr val="0000FF"/>
                </a:solidFill>
                <a:latin typeface="微软雅黑" panose="020B0503020204020204" pitchFamily="34" charset="-122"/>
                <a:ea typeface="微软雅黑" panose="020B0503020204020204" pitchFamily="34" charset="-122"/>
              </a:rPr>
              <a:t>）</a:t>
            </a:r>
            <a:endParaRPr lang="zh-CN" altLang="en-US" sz="2200" b="1" dirty="0"/>
          </a:p>
        </p:txBody>
      </p:sp>
      <p:sp>
        <p:nvSpPr>
          <p:cNvPr id="20" name="文本框 19"/>
          <p:cNvSpPr txBox="1"/>
          <p:nvPr/>
        </p:nvSpPr>
        <p:spPr>
          <a:xfrm>
            <a:off x="9657452" y="3946465"/>
            <a:ext cx="2270086"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对话描写（</a:t>
            </a:r>
            <a:r>
              <a:rPr lang="en-US" altLang="zh-CN" sz="2400" b="1" dirty="0">
                <a:solidFill>
                  <a:srgbClr val="0000FF"/>
                </a:solidFill>
                <a:latin typeface="微软雅黑" panose="020B0503020204020204" pitchFamily="34" charset="-122"/>
                <a:ea typeface="微软雅黑" panose="020B0503020204020204" pitchFamily="34" charset="-122"/>
              </a:rPr>
              <a:t>the dialogue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3" grpId="0" animBg="1"/>
      <p:bldP spid="22" grpId="0" animBg="1"/>
      <p:bldP spid="21" grpId="0" animBg="1"/>
      <p:bldP spid="18"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云形 23"/>
          <p:cNvSpPr/>
          <p:nvPr/>
        </p:nvSpPr>
        <p:spPr>
          <a:xfrm>
            <a:off x="36248" y="6085193"/>
            <a:ext cx="6879265" cy="591429"/>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2" name="云形 21"/>
          <p:cNvSpPr/>
          <p:nvPr/>
        </p:nvSpPr>
        <p:spPr>
          <a:xfrm>
            <a:off x="496186" y="2076965"/>
            <a:ext cx="6879265" cy="591429"/>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3" name="云形 22"/>
          <p:cNvSpPr/>
          <p:nvPr/>
        </p:nvSpPr>
        <p:spPr>
          <a:xfrm>
            <a:off x="2680973" y="3283639"/>
            <a:ext cx="5747526" cy="591429"/>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1" name="闪电形 20"/>
          <p:cNvSpPr/>
          <p:nvPr/>
        </p:nvSpPr>
        <p:spPr>
          <a:xfrm flipH="1">
            <a:off x="6915513" y="5211896"/>
            <a:ext cx="2788093" cy="591429"/>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0" name="闪电形 19"/>
          <p:cNvSpPr/>
          <p:nvPr/>
        </p:nvSpPr>
        <p:spPr>
          <a:xfrm flipH="1">
            <a:off x="6915513" y="2892289"/>
            <a:ext cx="2788093" cy="591429"/>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9" name="闪电形 18"/>
          <p:cNvSpPr/>
          <p:nvPr/>
        </p:nvSpPr>
        <p:spPr>
          <a:xfrm flipH="1">
            <a:off x="5973449" y="1522017"/>
            <a:ext cx="4502103" cy="591429"/>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nvGrpSpPr>
          <p:cNvPr id="34" name="组合 33"/>
          <p:cNvGrpSpPr/>
          <p:nvPr/>
        </p:nvGrpSpPr>
        <p:grpSpPr>
          <a:xfrm>
            <a:off x="280745" y="157779"/>
            <a:ext cx="11469618" cy="873760"/>
            <a:chOff x="0" y="180915"/>
            <a:chExt cx="12216553" cy="873760"/>
          </a:xfrm>
        </p:grpSpPr>
        <p:sp>
          <p:nvSpPr>
            <p:cNvPr id="4" name="矩形 3"/>
            <p:cNvSpPr/>
            <p:nvPr/>
          </p:nvSpPr>
          <p:spPr>
            <a:xfrm>
              <a:off x="0" y="180915"/>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5" name="组合 4"/>
            <p:cNvGrpSpPr/>
            <p:nvPr/>
          </p:nvGrpSpPr>
          <p:grpSpPr>
            <a:xfrm>
              <a:off x="230873" y="226635"/>
              <a:ext cx="2737540" cy="730673"/>
              <a:chOff x="84651" y="64"/>
              <a:chExt cx="2831269" cy="863"/>
            </a:xfrm>
          </p:grpSpPr>
          <p:pic>
            <p:nvPicPr>
              <p:cNvPr id="1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700" y="64"/>
                <a:ext cx="198120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p:cNvSpPr txBox="1">
                <a:spLocks noChangeArrowheads="1"/>
              </p:cNvSpPr>
              <p:nvPr/>
            </p:nvSpPr>
            <p:spPr bwMode="auto">
              <a:xfrm>
                <a:off x="2205566" y="161"/>
                <a:ext cx="697653" cy="76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4" name="直接连接符 24"/>
              <p:cNvCxnSpPr>
                <a:cxnSpLocks noChangeShapeType="1"/>
              </p:cNvCxnSpPr>
              <p:nvPr/>
            </p:nvCxnSpPr>
            <p:spPr bwMode="auto">
              <a:xfrm>
                <a:off x="2915920"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5"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1" name="文本框 10"/>
            <p:cNvSpPr txBox="1"/>
            <p:nvPr/>
          </p:nvSpPr>
          <p:spPr>
            <a:xfrm>
              <a:off x="245575" y="222022"/>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nvGrpSpPr>
          <p:cNvPr id="35" name="组合 34"/>
          <p:cNvGrpSpPr/>
          <p:nvPr/>
        </p:nvGrpSpPr>
        <p:grpSpPr>
          <a:xfrm>
            <a:off x="248931" y="368038"/>
            <a:ext cx="11930369" cy="6560386"/>
            <a:chOff x="248931" y="368038"/>
            <a:chExt cx="11930369" cy="6560386"/>
          </a:xfrm>
        </p:grpSpPr>
        <p:sp>
          <p:nvSpPr>
            <p:cNvPr id="6" name="文本框 5"/>
            <p:cNvSpPr txBox="1"/>
            <p:nvPr/>
          </p:nvSpPr>
          <p:spPr>
            <a:xfrm>
              <a:off x="3055623" y="368038"/>
              <a:ext cx="9123677" cy="523220"/>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读语言：</a:t>
              </a:r>
              <a:r>
                <a:rPr kumimoji="0" lang="en-US" altLang="zh-C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language </a:t>
              </a:r>
              <a:r>
                <a:rPr kumimoji="0" lang="zh-CN"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为上下文连贯性提供依据</a:t>
              </a:r>
              <a:endParaRPr kumimoji="0" lang="zh-CN"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文本框 6"/>
            <p:cNvSpPr txBox="1"/>
            <p:nvPr/>
          </p:nvSpPr>
          <p:spPr>
            <a:xfrm>
              <a:off x="248931" y="1204391"/>
              <a:ext cx="7942008" cy="5632311"/>
            </a:xfrm>
            <a:prstGeom prst="rect">
              <a:avLst/>
            </a:prstGeom>
            <a:noFill/>
            <a:ln>
              <a:noFill/>
            </a:ln>
          </p:spPr>
          <p:txBody>
            <a:bodyPr wrap="square">
              <a:spAutoFit/>
            </a:bodyPr>
            <a:lstStyle/>
            <a:p>
              <a:pPr lvl="0" indent="266700" algn="just"/>
              <a:r>
                <a:rPr lang="en-US" altLang="zh-CN" sz="20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But Mr. Boone’s voice sounded calm. “Joann’s father is not only on the Board(</a:t>
              </a:r>
              <a:r>
                <a:rPr lang="zh-CN"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董事会</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but he owns the only store in town: we could say it was a close tie and…”</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pounding in my ears drowned out the rest of the words, only a word here and there filtered through. “…Martha is Mexican…resign … won’t do it …”</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To this day I don’t remember how I made it through the rest of the afternoon. That night, I cried into my pillow so Grandmother wouldn’t hear me.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next day when the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called me into his office. “Martha,” he said, “There’s been a change in policy this year regarding the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scholarship</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jacket. This year the Board has decided to charge fifteen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dollars</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which still won’t cover the complete cost of the jacket. So, if you are unable to</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pay</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the money for the jacket, it will be given to the next one in line.”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Standing with all the dignity I could find, I said, “I’ll speak to my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about it, sir, and let you know tomorrow.” That day, I cried sadly on the walk home. </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8" name="Straight Connector 28"/>
            <p:cNvCxnSpPr/>
            <p:nvPr/>
          </p:nvCxnSpPr>
          <p:spPr>
            <a:xfrm flipH="1">
              <a:off x="8184166" y="1112671"/>
              <a:ext cx="6773" cy="5815753"/>
            </a:xfrm>
            <a:prstGeom prst="line">
              <a:avLst/>
            </a:prstGeom>
            <a:ln w="19050">
              <a:solidFill>
                <a:srgbClr val="BC3B81"/>
              </a:solidFill>
              <a:prstDash val="dash"/>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8666059" y="3009236"/>
            <a:ext cx="3046966"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动作描写（</a:t>
            </a:r>
            <a:r>
              <a:rPr lang="en-US" altLang="zh-CN" sz="2400" b="1" dirty="0">
                <a:solidFill>
                  <a:srgbClr val="0000FF"/>
                </a:solidFill>
                <a:latin typeface="微软雅黑" panose="020B0503020204020204" pitchFamily="34" charset="-122"/>
                <a:ea typeface="微软雅黑" panose="020B0503020204020204" pitchFamily="34" charset="-122"/>
              </a:rPr>
              <a:t>the behavior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
        <p:nvSpPr>
          <p:cNvPr id="17" name="文本框 16"/>
          <p:cNvSpPr txBox="1"/>
          <p:nvPr/>
        </p:nvSpPr>
        <p:spPr>
          <a:xfrm>
            <a:off x="8703397" y="4853991"/>
            <a:ext cx="3046966"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对话描写（</a:t>
            </a:r>
            <a:r>
              <a:rPr lang="en-US" altLang="zh-CN" sz="2400" b="1" dirty="0">
                <a:solidFill>
                  <a:srgbClr val="0000FF"/>
                </a:solidFill>
                <a:latin typeface="微软雅黑" panose="020B0503020204020204" pitchFamily="34" charset="-122"/>
                <a:ea typeface="微软雅黑" panose="020B0503020204020204" pitchFamily="34" charset="-122"/>
              </a:rPr>
              <a:t>the dialogue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
        <p:nvSpPr>
          <p:cNvPr id="18" name="文本框 17"/>
          <p:cNvSpPr txBox="1"/>
          <p:nvPr/>
        </p:nvSpPr>
        <p:spPr>
          <a:xfrm>
            <a:off x="8648848" y="1164481"/>
            <a:ext cx="3046966"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内心情绪描写（</a:t>
            </a:r>
            <a:r>
              <a:rPr lang="en-US" altLang="zh-CN" sz="2400" b="1" dirty="0">
                <a:solidFill>
                  <a:srgbClr val="0000FF"/>
                </a:solidFill>
                <a:latin typeface="微软雅黑" panose="020B0503020204020204" pitchFamily="34" charset="-122"/>
                <a:ea typeface="微软雅黑" panose="020B0503020204020204" pitchFamily="34" charset="-122"/>
              </a:rPr>
              <a:t>the inner thought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3" grpId="0" animBg="1"/>
      <p:bldP spid="21" grpId="0" animBg="1"/>
      <p:bldP spid="20" grpId="0" animBg="1"/>
      <p:bldP spid="19"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custDataLst>
              <p:tags r:id="rId1"/>
            </p:custDataLst>
          </p:nvPr>
        </p:nvSpPr>
        <p:spPr bwMode="auto">
          <a:xfrm>
            <a:off x="561889" y="313500"/>
            <a:ext cx="108000" cy="540000"/>
          </a:xfrm>
          <a:prstGeom prst="rect">
            <a:avLst/>
          </a:prstGeom>
          <a:solidFill>
            <a:schemeClr val="tx2">
              <a:lumMod val="95000"/>
              <a:lumOff val="5000"/>
            </a:schemeClr>
          </a:solidFill>
          <a:ln>
            <a:noFill/>
          </a:ln>
          <a:effec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2"/>
            </p:custDataLst>
          </p:nvPr>
        </p:nvSpPr>
        <p:spPr>
          <a:xfrm>
            <a:off x="812896" y="512713"/>
            <a:ext cx="10515600" cy="61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285750" indent="-285750" eaLnBrk="0" fontAlgn="base" hangingPunct="0">
              <a:lnSpc>
                <a:spcPct val="120000"/>
              </a:lnSpc>
              <a:spcBef>
                <a:spcPts val="0"/>
              </a:spcBef>
              <a:spcAft>
                <a:spcPct val="0"/>
              </a:spcAft>
              <a:buFont typeface="Arial" panose="020B0604020202020204" pitchFamily="34" charset="0"/>
              <a:buChar char="•"/>
              <a:defRPr sz="2400">
                <a:solidFill>
                  <a:schemeClr val="tx2"/>
                </a:solidFill>
                <a:sym typeface="Arial" panose="020B0604020202020204" pitchFamily="34" charset="0"/>
              </a:defRPr>
            </a:lvl1pPr>
            <a:lvl2pPr marL="742950" indent="-285750" eaLnBrk="0" fontAlgn="base" hangingPunct="0">
              <a:lnSpc>
                <a:spcPct val="100000"/>
              </a:lnSpc>
              <a:spcBef>
                <a:spcPts val="0"/>
              </a:spcBef>
              <a:spcAft>
                <a:spcPct val="0"/>
              </a:spcAft>
              <a:buFont typeface="Arial" panose="020B0604020202020204" pitchFamily="34" charset="0"/>
              <a:buChar char="•"/>
              <a:defRPr sz="2000">
                <a:solidFill>
                  <a:schemeClr val="tx2"/>
                </a:solidFill>
                <a:latin typeface="Arial" panose="020B0604020202020204" pitchFamily="34" charset="0"/>
                <a:ea typeface="黑体" panose="02010609060101010101" pitchFamily="49" charset="-122"/>
                <a:sym typeface="Arial" panose="020B0604020202020204" pitchFamily="34" charset="0"/>
              </a:defRPr>
            </a:lvl2pPr>
            <a:lvl3pPr marL="1200150" indent="-285750" eaLnBrk="0" fontAlgn="base" hangingPunct="0">
              <a:lnSpc>
                <a:spcPct val="100000"/>
              </a:lnSpc>
              <a:spcBef>
                <a:spcPts val="0"/>
              </a:spcBef>
              <a:spcAft>
                <a:spcPct val="0"/>
              </a:spcAft>
              <a:buFont typeface="Arial" panose="020B0604020202020204" pitchFamily="34" charset="0"/>
              <a:buChar char="•"/>
              <a:defRPr>
                <a:solidFill>
                  <a:schemeClr val="tx2"/>
                </a:solidFill>
                <a:latin typeface="Arial" panose="020B0604020202020204" pitchFamily="34" charset="0"/>
                <a:ea typeface="黑体" panose="02010609060101010101" pitchFamily="49" charset="-122"/>
                <a:sym typeface="Arial" panose="020B0604020202020204" pitchFamily="34" charset="0"/>
              </a:defRPr>
            </a:lvl3pPr>
            <a:lvl4pPr marL="1657350" indent="-285750" eaLnBrk="0" fontAlgn="base" hangingPunct="0">
              <a:lnSpc>
                <a:spcPct val="100000"/>
              </a:lnSpc>
              <a:spcBef>
                <a:spcPts val="0"/>
              </a:spcBef>
              <a:spcAft>
                <a:spcPct val="0"/>
              </a:spcAft>
              <a:buFont typeface="Arial" panose="020B0604020202020204" pitchFamily="34" charset="0"/>
              <a:buChar char="•"/>
              <a:defRPr>
                <a:solidFill>
                  <a:schemeClr val="tx2"/>
                </a:solidFill>
                <a:latin typeface="Arial" panose="020B0604020202020204" pitchFamily="34" charset="0"/>
                <a:ea typeface="黑体" panose="02010609060101010101" pitchFamily="49" charset="-122"/>
                <a:sym typeface="Arial" panose="020B0604020202020204" pitchFamily="34" charset="0"/>
              </a:defRPr>
            </a:lvl4pPr>
            <a:lvl5pPr marL="2114550" indent="-285750" eaLnBrk="0" fontAlgn="base" hangingPunct="0">
              <a:lnSpc>
                <a:spcPct val="100000"/>
              </a:lnSpc>
              <a:spcBef>
                <a:spcPts val="0"/>
              </a:spcBef>
              <a:spcAft>
                <a:spcPct val="0"/>
              </a:spcAft>
              <a:buFont typeface="Arial" panose="020B0604020202020204" pitchFamily="34" charset="0"/>
              <a:buChar char="•"/>
              <a:defRPr>
                <a:solidFill>
                  <a:schemeClr val="tx2"/>
                </a:solidFill>
                <a:latin typeface="Arial" panose="020B0604020202020204" pitchFamily="34" charset="0"/>
                <a:ea typeface="黑体" panose="02010609060101010101" pitchFamily="49" charset="-122"/>
                <a:sym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50000"/>
              </a:lnSpc>
              <a:buNone/>
            </a:pPr>
            <a:r>
              <a:rPr lang="en-US" altLang="zh-CN" b="1" spc="150" dirty="0">
                <a:solidFill>
                  <a:srgbClr val="0000FF"/>
                </a:solidFill>
                <a:latin typeface="Amasis MT Pro Black" panose="02040A04050005020304" pitchFamily="18" charset="0"/>
                <a:ea typeface="微软雅黑" panose="020B0503020204020204" pitchFamily="34" charset="-122"/>
              </a:rPr>
              <a:t>How could “I” manage to be awarded the scholarship?</a:t>
            </a:r>
            <a:endParaRPr lang="en-US" altLang="zh-CN" b="1" spc="150" dirty="0">
              <a:solidFill>
                <a:srgbClr val="0000FF"/>
              </a:solidFill>
              <a:latin typeface="Amasis MT Pro Black" panose="02040A04050005020304" pitchFamily="18" charset="0"/>
              <a:ea typeface="微软雅黑" panose="020B0503020204020204" pitchFamily="34" charset="-122"/>
            </a:endParaRPr>
          </a:p>
        </p:txBody>
      </p:sp>
      <p:sp>
        <p:nvSpPr>
          <p:cNvPr id="6" name="文本框 5"/>
          <p:cNvSpPr txBox="1"/>
          <p:nvPr>
            <p:custDataLst>
              <p:tags r:id="rId3"/>
            </p:custDataLst>
          </p:nvPr>
        </p:nvSpPr>
        <p:spPr>
          <a:xfrm>
            <a:off x="845178" y="7995"/>
            <a:ext cx="5261610" cy="617855"/>
          </a:xfrm>
          <a:prstGeom prst="rect">
            <a:avLst/>
          </a:prstGeom>
        </p:spPr>
        <p:style>
          <a:lnRef idx="1">
            <a:schemeClr val="accent4"/>
          </a:lnRef>
          <a:fillRef idx="2">
            <a:schemeClr val="accent4"/>
          </a:fillRef>
          <a:effectRef idx="1">
            <a:schemeClr val="accent4"/>
          </a:effectRef>
          <a:fontRef idx="minor">
            <a:schemeClr val="dk1"/>
          </a:fontRef>
        </p:style>
        <p:txBody>
          <a:bodyPr vert="horz" lIns="90170" tIns="46990" rIns="90170" bIns="46990" rtlCol="0" anchor="t" anchorCtr="0">
            <a:normAutofit/>
          </a:bodyPr>
          <a:lstStyle>
            <a:lvl1pPr fontAlgn="auto">
              <a:lnSpc>
                <a:spcPct val="100000"/>
              </a:lnSpc>
              <a:spcBef>
                <a:spcPct val="0"/>
              </a:spcBef>
              <a:buNone/>
              <a:defRPr sz="3200" b="1" u="none" strike="noStrike" cap="none" spc="200" normalizeH="0" baseline="0">
                <a:solidFill>
                  <a:schemeClr val="accent1"/>
                </a:solidFill>
                <a:uFillTx/>
                <a:latin typeface="Arial" panose="020B0604020202020204" pitchFamily="34" charset="0"/>
                <a:ea typeface="微软雅黑" panose="020B0503020204020204" pitchFamily="34" charset="-122"/>
                <a:cs typeface="+mj-cs"/>
              </a:defRPr>
            </a:lvl1pPr>
          </a:lstStyle>
          <a:p>
            <a:r>
              <a:rPr lang="en-US" altLang="zh-CN" dirty="0">
                <a:solidFill>
                  <a:schemeClr val="tx1"/>
                </a:solidFill>
              </a:rPr>
              <a:t>Language Appreciation</a:t>
            </a:r>
            <a:endParaRPr lang="en-US" altLang="zh-CN" dirty="0">
              <a:solidFill>
                <a:schemeClr val="tx1"/>
              </a:solidFill>
            </a:endParaRPr>
          </a:p>
        </p:txBody>
      </p:sp>
      <p:sp>
        <p:nvSpPr>
          <p:cNvPr id="15" name="文本框 14"/>
          <p:cNvSpPr txBox="1"/>
          <p:nvPr>
            <p:custDataLst>
              <p:tags r:id="rId4"/>
            </p:custDataLst>
          </p:nvPr>
        </p:nvSpPr>
        <p:spPr>
          <a:xfrm>
            <a:off x="395114" y="2578812"/>
            <a:ext cx="2556581" cy="2236631"/>
          </a:xfrm>
          <a:prstGeom prst="rect">
            <a:avLst/>
          </a:prstGeom>
        </p:spPr>
        <p:style>
          <a:lnRef idx="1">
            <a:schemeClr val="accent4"/>
          </a:lnRef>
          <a:fillRef idx="3">
            <a:schemeClr val="accent4"/>
          </a:fillRef>
          <a:effectRef idx="2">
            <a:schemeClr val="accent4"/>
          </a:effectRef>
          <a:fontRef idx="minor">
            <a:schemeClr val="lt1"/>
          </a:fontRef>
        </p:style>
        <p:txBody>
          <a:bodyPr wrap="square" lIns="90000" tIns="46800" rIns="90000" bIns="0" rtlCol="0" anchor="ctr"/>
          <a:lstStyle/>
          <a:p>
            <a:pPr lvl="0" defTabSz="913765">
              <a:lnSpc>
                <a:spcPct val="120000"/>
              </a:lnSpc>
              <a:spcBef>
                <a:spcPct val="0"/>
              </a:spcBef>
              <a:defRPr/>
            </a:pPr>
            <a:r>
              <a:rPr lang="en-US" altLang="zh-CN" b="1" spc="300" dirty="0">
                <a:solidFill>
                  <a:srgbClr val="00B050"/>
                </a:solidFill>
                <a:latin typeface="微软雅黑" panose="020B0503020204020204" pitchFamily="34" charset="-122"/>
                <a:ea typeface="微软雅黑" panose="020B0503020204020204" pitchFamily="34" charset="-122"/>
                <a:cs typeface="+mj-cs"/>
              </a:rPr>
              <a:t>The scholarship jacket would be awarded to the student with the highest grades</a:t>
            </a:r>
            <a:endParaRPr lang="en-US" altLang="zh-CN" b="1" spc="300" dirty="0">
              <a:solidFill>
                <a:srgbClr val="00B050"/>
              </a:solidFill>
              <a:latin typeface="微软雅黑" panose="020B0503020204020204" pitchFamily="34" charset="-122"/>
              <a:ea typeface="微软雅黑" panose="020B0503020204020204" pitchFamily="34" charset="-122"/>
              <a:cs typeface="+mj-cs"/>
            </a:endParaRPr>
          </a:p>
        </p:txBody>
      </p:sp>
      <p:sp>
        <p:nvSpPr>
          <p:cNvPr id="16" name="文本框 15"/>
          <p:cNvSpPr txBox="1"/>
          <p:nvPr>
            <p:custDataLst>
              <p:tags r:id="rId5"/>
            </p:custDataLst>
          </p:nvPr>
        </p:nvSpPr>
        <p:spPr>
          <a:xfrm>
            <a:off x="3415665" y="1937550"/>
            <a:ext cx="2809544" cy="1961393"/>
          </a:xfrm>
          <a:prstGeom prst="rect">
            <a:avLst/>
          </a:prstGeom>
        </p:spPr>
        <p:style>
          <a:lnRef idx="2">
            <a:schemeClr val="accent2"/>
          </a:lnRef>
          <a:fillRef idx="1">
            <a:schemeClr val="lt1"/>
          </a:fillRef>
          <a:effectRef idx="0">
            <a:schemeClr val="accent2"/>
          </a:effectRef>
          <a:fontRef idx="minor">
            <a:schemeClr val="dk1"/>
          </a:fontRef>
        </p:style>
        <p:txBody>
          <a:bodyPr wrap="square" lIns="90000" tIns="46800" rIns="90000" bIns="0" rtlCol="0" anchor="ctr"/>
          <a:lstStyle/>
          <a:p>
            <a:pPr lvl="0" defTabSz="913765">
              <a:lnSpc>
                <a:spcPct val="120000"/>
              </a:lnSpc>
              <a:spcBef>
                <a:spcPct val="0"/>
              </a:spcBef>
              <a:defRPr/>
            </a:pPr>
            <a:r>
              <a:rPr lang="en-US" altLang="zh-CN" b="1" spc="300" dirty="0">
                <a:solidFill>
                  <a:srgbClr val="00B050"/>
                </a:solidFill>
                <a:latin typeface="微软雅黑" panose="020B0503020204020204" pitchFamily="34" charset="-122"/>
                <a:ea typeface="微软雅黑" panose="020B0503020204020204" pitchFamily="34" charset="-122"/>
                <a:cs typeface="+mj-cs"/>
              </a:rPr>
              <a:t>The pounding</a:t>
            </a:r>
            <a:r>
              <a:rPr lang="zh-CN" altLang="en-US" b="1" spc="300" dirty="0">
                <a:solidFill>
                  <a:srgbClr val="00B050"/>
                </a:solidFill>
                <a:latin typeface="微软雅黑" panose="020B0503020204020204" pitchFamily="34" charset="-122"/>
                <a:ea typeface="微软雅黑" panose="020B0503020204020204" pitchFamily="34" charset="-122"/>
                <a:cs typeface="+mj-cs"/>
              </a:rPr>
              <a:t> </a:t>
            </a:r>
            <a:r>
              <a:rPr lang="en-US" altLang="zh-CN" b="1" spc="300" dirty="0">
                <a:solidFill>
                  <a:srgbClr val="00B050"/>
                </a:solidFill>
                <a:latin typeface="微软雅黑" panose="020B0503020204020204" pitchFamily="34" charset="-122"/>
                <a:ea typeface="微软雅黑" panose="020B0503020204020204" pitchFamily="34" charset="-122"/>
                <a:cs typeface="+mj-cs"/>
              </a:rPr>
              <a:t>in</a:t>
            </a:r>
            <a:r>
              <a:rPr lang="zh-CN" altLang="en-US" b="1" spc="300" dirty="0">
                <a:solidFill>
                  <a:srgbClr val="00B050"/>
                </a:solidFill>
                <a:latin typeface="微软雅黑" panose="020B0503020204020204" pitchFamily="34" charset="-122"/>
                <a:ea typeface="微软雅黑" panose="020B0503020204020204" pitchFamily="34" charset="-122"/>
                <a:cs typeface="+mj-cs"/>
              </a:rPr>
              <a:t> </a:t>
            </a:r>
            <a:r>
              <a:rPr lang="en-US" altLang="zh-CN" b="1" spc="300" dirty="0">
                <a:solidFill>
                  <a:srgbClr val="00B050"/>
                </a:solidFill>
                <a:latin typeface="微软雅黑" panose="020B0503020204020204" pitchFamily="34" charset="-122"/>
                <a:ea typeface="微软雅黑" panose="020B0503020204020204" pitchFamily="34" charset="-122"/>
                <a:cs typeface="+mj-cs"/>
              </a:rPr>
              <a:t>my</a:t>
            </a:r>
            <a:r>
              <a:rPr lang="zh-CN" altLang="en-US" b="1" spc="300" dirty="0">
                <a:solidFill>
                  <a:srgbClr val="00B050"/>
                </a:solidFill>
                <a:latin typeface="微软雅黑" panose="020B0503020204020204" pitchFamily="34" charset="-122"/>
                <a:ea typeface="微软雅黑" panose="020B0503020204020204" pitchFamily="34" charset="-122"/>
                <a:cs typeface="+mj-cs"/>
              </a:rPr>
              <a:t> </a:t>
            </a:r>
            <a:r>
              <a:rPr lang="en-US" altLang="zh-CN" b="1" spc="300" dirty="0">
                <a:solidFill>
                  <a:srgbClr val="00B050"/>
                </a:solidFill>
                <a:latin typeface="微软雅黑" panose="020B0503020204020204" pitchFamily="34" charset="-122"/>
                <a:ea typeface="微软雅黑" panose="020B0503020204020204" pitchFamily="34" charset="-122"/>
                <a:cs typeface="+mj-cs"/>
              </a:rPr>
              <a:t>ears drowned out the rest of the words, only a word filtered through.</a:t>
            </a:r>
            <a:endParaRPr lang="en-US" altLang="zh-CN" b="1" spc="300" dirty="0">
              <a:solidFill>
                <a:srgbClr val="00B050"/>
              </a:solidFill>
              <a:latin typeface="微软雅黑" panose="020B0503020204020204" pitchFamily="34" charset="-122"/>
              <a:ea typeface="微软雅黑" panose="020B0503020204020204" pitchFamily="34" charset="-122"/>
              <a:cs typeface="+mj-cs"/>
            </a:endParaRPr>
          </a:p>
        </p:txBody>
      </p:sp>
      <p:sp>
        <p:nvSpPr>
          <p:cNvPr id="17" name="文本框 16"/>
          <p:cNvSpPr txBox="1"/>
          <p:nvPr>
            <p:custDataLst>
              <p:tags r:id="rId6"/>
            </p:custDataLst>
          </p:nvPr>
        </p:nvSpPr>
        <p:spPr>
          <a:xfrm>
            <a:off x="6431837" y="1377927"/>
            <a:ext cx="2433225" cy="1961393"/>
          </a:xfrm>
          <a:prstGeom prst="rect">
            <a:avLst/>
          </a:prstGeom>
        </p:spPr>
        <p:style>
          <a:lnRef idx="1">
            <a:schemeClr val="accent4"/>
          </a:lnRef>
          <a:fillRef idx="3">
            <a:schemeClr val="accent4"/>
          </a:fillRef>
          <a:effectRef idx="2">
            <a:schemeClr val="accent4"/>
          </a:effectRef>
          <a:fontRef idx="minor">
            <a:schemeClr val="lt1"/>
          </a:fontRef>
        </p:style>
        <p:txBody>
          <a:bodyPr wrap="square" lIns="90000" tIns="46800" rIns="90000" bIns="0" rtlCol="0" anchor="ctr"/>
          <a:lstStyle/>
          <a:p>
            <a:pPr lvl="0" defTabSz="913765">
              <a:lnSpc>
                <a:spcPct val="120000"/>
              </a:lnSpc>
              <a:spcBef>
                <a:spcPct val="0"/>
              </a:spcBef>
              <a:defRPr/>
            </a:pPr>
            <a:r>
              <a:rPr lang="en-US" altLang="zh-CN" sz="2000" b="1" spc="300" dirty="0">
                <a:solidFill>
                  <a:srgbClr val="40A693"/>
                </a:solidFill>
                <a:latin typeface="微软雅黑" panose="020B0503020204020204" pitchFamily="34" charset="-122"/>
                <a:ea typeface="微软雅黑" panose="020B0503020204020204" pitchFamily="34" charset="-122"/>
                <a:cs typeface="+mj-cs"/>
              </a:rPr>
              <a:t>I cried into my pillow so Grandmother wouldn’t hear me.</a:t>
            </a:r>
            <a:endParaRPr lang="en-US" altLang="zh-CN" sz="2000" b="1" spc="300" dirty="0">
              <a:solidFill>
                <a:srgbClr val="40A693"/>
              </a:solidFill>
              <a:latin typeface="微软雅黑" panose="020B0503020204020204" pitchFamily="34" charset="-122"/>
              <a:ea typeface="微软雅黑" panose="020B0503020204020204" pitchFamily="34" charset="-122"/>
              <a:cs typeface="+mj-cs"/>
            </a:endParaRPr>
          </a:p>
        </p:txBody>
      </p:sp>
      <p:cxnSp>
        <p:nvCxnSpPr>
          <p:cNvPr id="18" name="直接连接符 17"/>
          <p:cNvCxnSpPr/>
          <p:nvPr>
            <p:custDataLst>
              <p:tags r:id="rId7"/>
            </p:custDataLst>
          </p:nvPr>
        </p:nvCxnSpPr>
        <p:spPr>
          <a:xfrm>
            <a:off x="3269036" y="2301662"/>
            <a:ext cx="0" cy="2045227"/>
          </a:xfrm>
          <a:prstGeom prst="line">
            <a:avLst/>
          </a:prstGeom>
          <a:ln w="3175" cap="rnd">
            <a:solidFill>
              <a:srgbClr val="FFFFFF">
                <a:lumMod val="85000"/>
              </a:srgbClr>
            </a:solidFill>
            <a:round/>
            <a:headEnd type="none"/>
            <a:tailEnd type="none" w="med" len="med"/>
          </a:ln>
        </p:spPr>
        <p:style>
          <a:lnRef idx="1">
            <a:srgbClr val="4276AA"/>
          </a:lnRef>
          <a:fillRef idx="0">
            <a:srgbClr val="4276AA"/>
          </a:fillRef>
          <a:effectRef idx="0">
            <a:srgbClr val="4276AA"/>
          </a:effectRef>
          <a:fontRef idx="minor">
            <a:srgbClr val="000000"/>
          </a:fontRef>
        </p:style>
      </p:cxnSp>
      <p:cxnSp>
        <p:nvCxnSpPr>
          <p:cNvPr id="19" name="直接连接符 18"/>
          <p:cNvCxnSpPr/>
          <p:nvPr>
            <p:custDataLst>
              <p:tags r:id="rId8"/>
            </p:custDataLst>
          </p:nvPr>
        </p:nvCxnSpPr>
        <p:spPr>
          <a:xfrm>
            <a:off x="6138024" y="2131978"/>
            <a:ext cx="0" cy="1379137"/>
          </a:xfrm>
          <a:prstGeom prst="line">
            <a:avLst/>
          </a:prstGeom>
          <a:ln w="3175" cap="rnd">
            <a:solidFill>
              <a:srgbClr val="FFFFFF">
                <a:lumMod val="85000"/>
              </a:srgbClr>
            </a:solidFill>
            <a:round/>
            <a:headEnd type="none"/>
            <a:tailEnd type="none" w="med" len="med"/>
          </a:ln>
        </p:spPr>
        <p:style>
          <a:lnRef idx="1">
            <a:srgbClr val="4276AA"/>
          </a:lnRef>
          <a:fillRef idx="0">
            <a:srgbClr val="4276AA"/>
          </a:fillRef>
          <a:effectRef idx="0">
            <a:srgbClr val="4276AA"/>
          </a:effectRef>
          <a:fontRef idx="minor">
            <a:srgbClr val="000000"/>
          </a:fontRef>
        </p:style>
      </p:cxnSp>
      <p:grpSp>
        <p:nvGrpSpPr>
          <p:cNvPr id="2" name="组合 1"/>
          <p:cNvGrpSpPr/>
          <p:nvPr/>
        </p:nvGrpSpPr>
        <p:grpSpPr>
          <a:xfrm>
            <a:off x="999499" y="2358992"/>
            <a:ext cx="8499928" cy="3149690"/>
            <a:chOff x="999499" y="2358992"/>
            <a:chExt cx="8499928" cy="3149690"/>
          </a:xfrm>
        </p:grpSpPr>
        <p:cxnSp>
          <p:nvCxnSpPr>
            <p:cNvPr id="7" name="直接连接符 6"/>
            <p:cNvCxnSpPr/>
            <p:nvPr>
              <p:custDataLst>
                <p:tags r:id="rId9"/>
              </p:custDataLst>
            </p:nvPr>
          </p:nvCxnSpPr>
          <p:spPr>
            <a:xfrm flipH="1">
              <a:off x="6070696" y="3661048"/>
              <a:ext cx="241393" cy="738031"/>
            </a:xfrm>
            <a:prstGeom prst="line">
              <a:avLst/>
            </a:prstGeom>
            <a:ln w="152400" cap="rnd">
              <a:solidFill>
                <a:srgbClr val="000000">
                  <a:lumMod val="20000"/>
                  <a:lumOff val="80000"/>
                </a:srgbClr>
              </a:solidFill>
              <a:round/>
            </a:ln>
          </p:spPr>
          <p:style>
            <a:lnRef idx="1">
              <a:srgbClr val="4276AA"/>
            </a:lnRef>
            <a:fillRef idx="0">
              <a:srgbClr val="4276AA"/>
            </a:fillRef>
            <a:effectRef idx="0">
              <a:srgbClr val="4276AA"/>
            </a:effectRef>
            <a:fontRef idx="minor">
              <a:srgbClr val="000000"/>
            </a:fontRef>
          </p:style>
        </p:cxnSp>
        <p:cxnSp>
          <p:nvCxnSpPr>
            <p:cNvPr id="8" name="直接连接符 7"/>
            <p:cNvCxnSpPr/>
            <p:nvPr>
              <p:custDataLst>
                <p:tags r:id="rId10"/>
              </p:custDataLst>
            </p:nvPr>
          </p:nvCxnSpPr>
          <p:spPr>
            <a:xfrm flipH="1">
              <a:off x="3459733" y="4432892"/>
              <a:ext cx="214668" cy="686645"/>
            </a:xfrm>
            <a:prstGeom prst="line">
              <a:avLst/>
            </a:prstGeom>
            <a:ln w="152400" cap="rnd">
              <a:solidFill>
                <a:srgbClr val="000000">
                  <a:lumMod val="20000"/>
                  <a:lumOff val="80000"/>
                </a:srgbClr>
              </a:solidFill>
              <a:round/>
            </a:ln>
          </p:spPr>
          <p:style>
            <a:lnRef idx="1">
              <a:srgbClr val="4276AA"/>
            </a:lnRef>
            <a:fillRef idx="0">
              <a:srgbClr val="4276AA"/>
            </a:fillRef>
            <a:effectRef idx="0">
              <a:srgbClr val="4276AA"/>
            </a:effectRef>
            <a:fontRef idx="minor">
              <a:srgbClr val="000000"/>
            </a:fontRef>
          </p:style>
        </p:cxnSp>
        <p:cxnSp>
          <p:nvCxnSpPr>
            <p:cNvPr id="9" name="直接连接符 8"/>
            <p:cNvCxnSpPr/>
            <p:nvPr>
              <p:custDataLst>
                <p:tags r:id="rId11"/>
              </p:custDataLst>
            </p:nvPr>
          </p:nvCxnSpPr>
          <p:spPr>
            <a:xfrm>
              <a:off x="999499" y="5187827"/>
              <a:ext cx="2476484" cy="0"/>
            </a:xfrm>
            <a:prstGeom prst="line">
              <a:avLst/>
            </a:prstGeom>
            <a:ln w="152400" cap="rnd">
              <a:solidFill>
                <a:srgbClr val="000000">
                  <a:lumMod val="20000"/>
                  <a:lumOff val="80000"/>
                </a:srgbClr>
              </a:solidFill>
              <a:round/>
              <a:tailEnd type="arrow" w="sm" len="sm"/>
            </a:ln>
          </p:spPr>
          <p:style>
            <a:lnRef idx="1">
              <a:srgbClr val="4276AA"/>
            </a:lnRef>
            <a:fillRef idx="0">
              <a:srgbClr val="4276AA"/>
            </a:fillRef>
            <a:effectRef idx="0">
              <a:srgbClr val="4276AA"/>
            </a:effectRef>
            <a:fontRef idx="minor">
              <a:srgbClr val="000000"/>
            </a:fontRef>
          </p:style>
        </p:cxnSp>
        <p:cxnSp>
          <p:nvCxnSpPr>
            <p:cNvPr id="10" name="直接连接符 9"/>
            <p:cNvCxnSpPr/>
            <p:nvPr>
              <p:custDataLst>
                <p:tags r:id="rId12"/>
              </p:custDataLst>
            </p:nvPr>
          </p:nvCxnSpPr>
          <p:spPr>
            <a:xfrm>
              <a:off x="3674401" y="4431342"/>
              <a:ext cx="2449119" cy="0"/>
            </a:xfrm>
            <a:prstGeom prst="line">
              <a:avLst/>
            </a:prstGeom>
            <a:ln w="152400" cap="rnd">
              <a:solidFill>
                <a:srgbClr val="000000">
                  <a:lumMod val="20000"/>
                  <a:lumOff val="80000"/>
                </a:srgbClr>
              </a:solidFill>
              <a:round/>
              <a:tailEnd type="arrow" w="sm" len="sm"/>
            </a:ln>
          </p:spPr>
          <p:style>
            <a:lnRef idx="1">
              <a:srgbClr val="4276AA"/>
            </a:lnRef>
            <a:fillRef idx="0">
              <a:srgbClr val="4276AA"/>
            </a:fillRef>
            <a:effectRef idx="0">
              <a:srgbClr val="4276AA"/>
            </a:effectRef>
            <a:fontRef idx="minor">
              <a:srgbClr val="000000"/>
            </a:fontRef>
          </p:style>
        </p:cxnSp>
        <p:cxnSp>
          <p:nvCxnSpPr>
            <p:cNvPr id="11" name="直接连接符 10"/>
            <p:cNvCxnSpPr/>
            <p:nvPr>
              <p:custDataLst>
                <p:tags r:id="rId13"/>
              </p:custDataLst>
            </p:nvPr>
          </p:nvCxnSpPr>
          <p:spPr>
            <a:xfrm>
              <a:off x="6319010" y="3661048"/>
              <a:ext cx="2610672" cy="0"/>
            </a:xfrm>
            <a:prstGeom prst="line">
              <a:avLst/>
            </a:prstGeom>
            <a:ln w="152400" cap="rnd">
              <a:solidFill>
                <a:srgbClr val="000000">
                  <a:lumMod val="20000"/>
                  <a:lumOff val="80000"/>
                </a:srgbClr>
              </a:solidFill>
              <a:round/>
              <a:tailEnd type="arrow" w="sm" len="sm"/>
            </a:ln>
          </p:spPr>
          <p:style>
            <a:lnRef idx="1">
              <a:srgbClr val="4276AA"/>
            </a:lnRef>
            <a:fillRef idx="0">
              <a:srgbClr val="4276AA"/>
            </a:fillRef>
            <a:effectRef idx="0">
              <a:srgbClr val="4276AA"/>
            </a:effectRef>
            <a:fontRef idx="minor">
              <a:srgbClr val="000000"/>
            </a:fontRef>
          </p:style>
        </p:cxnSp>
        <p:sp>
          <p:nvSpPr>
            <p:cNvPr id="12" name="椭圆 11"/>
            <p:cNvSpPr/>
            <p:nvPr>
              <p:custDataLst>
                <p:tags r:id="rId14"/>
              </p:custDataLst>
            </p:nvPr>
          </p:nvSpPr>
          <p:spPr>
            <a:xfrm>
              <a:off x="1717040" y="4869237"/>
              <a:ext cx="634365" cy="639445"/>
            </a:xfrm>
            <a:prstGeom prst="ellipse">
              <a:avLst/>
            </a:prstGeom>
            <a:solidFill>
              <a:srgbClr val="4276AA"/>
            </a:solidFill>
            <a:ln w="38100">
              <a:solidFill>
                <a:srgbClr val="FFFFFF"/>
              </a:solidFill>
            </a:ln>
          </p:spPr>
          <p:style>
            <a:lnRef idx="2">
              <a:srgbClr val="4276AA">
                <a:shade val="50000"/>
              </a:srgbClr>
            </a:lnRef>
            <a:fillRef idx="1">
              <a:srgbClr val="4276AA"/>
            </a:fillRef>
            <a:effectRef idx="0">
              <a:srgbClr val="4276AA"/>
            </a:effectRef>
            <a:fontRef idx="minor">
              <a:srgbClr val="FFFFFF"/>
            </a:fontRef>
          </p:style>
          <p:txBody>
            <a:bodyPr wrap="square" anchor="ctr">
              <a:normAutofit/>
            </a:bodyPr>
            <a:lstStyle/>
            <a:p>
              <a:pPr algn="ctr">
                <a:lnSpc>
                  <a:spcPct val="130000"/>
                </a:lnSpc>
              </a:pPr>
              <a:r>
                <a:rPr lang="en-US" altLang="zh-CN" sz="1100" b="1" dirty="0">
                  <a:latin typeface="微软雅黑" panose="020B0503020204020204" pitchFamily="34" charset="-122"/>
                  <a:ea typeface="微软雅黑" panose="020B0503020204020204" pitchFamily="34" charset="-122"/>
                </a:rPr>
                <a:t>1</a:t>
              </a:r>
              <a:endParaRPr lang="en-US" altLang="zh-CN" sz="1100" b="1" dirty="0">
                <a:latin typeface="微软雅黑" panose="020B0503020204020204" pitchFamily="34" charset="-122"/>
                <a:ea typeface="微软雅黑" panose="020B0503020204020204" pitchFamily="34" charset="-122"/>
              </a:endParaRPr>
            </a:p>
          </p:txBody>
        </p:sp>
        <p:sp>
          <p:nvSpPr>
            <p:cNvPr id="13" name="椭圆 12"/>
            <p:cNvSpPr/>
            <p:nvPr>
              <p:custDataLst>
                <p:tags r:id="rId15"/>
              </p:custDataLst>
            </p:nvPr>
          </p:nvSpPr>
          <p:spPr>
            <a:xfrm>
              <a:off x="4414520" y="4131367"/>
              <a:ext cx="634365" cy="639445"/>
            </a:xfrm>
            <a:prstGeom prst="ellipse">
              <a:avLst/>
            </a:prstGeom>
            <a:solidFill>
              <a:srgbClr val="178AA1"/>
            </a:solidFill>
            <a:ln w="38100">
              <a:solidFill>
                <a:srgbClr val="FFFFFF"/>
              </a:solidFill>
            </a:ln>
          </p:spPr>
          <p:style>
            <a:lnRef idx="2">
              <a:srgbClr val="4276AA">
                <a:shade val="50000"/>
              </a:srgbClr>
            </a:lnRef>
            <a:fillRef idx="1">
              <a:srgbClr val="4276AA"/>
            </a:fillRef>
            <a:effectRef idx="0">
              <a:srgbClr val="4276AA"/>
            </a:effectRef>
            <a:fontRef idx="minor">
              <a:srgbClr val="FFFFFF"/>
            </a:fontRef>
          </p:style>
          <p:txBody>
            <a:bodyPr wrap="square" anchor="ctr">
              <a:normAutofit/>
            </a:bodyPr>
            <a:lstStyle/>
            <a:p>
              <a:pPr algn="ctr">
                <a:lnSpc>
                  <a:spcPct val="130000"/>
                </a:lnSpc>
              </a:pPr>
              <a:r>
                <a:rPr lang="en-US" altLang="zh-CN" sz="1100" b="1" dirty="0">
                  <a:latin typeface="微软雅黑" panose="020B0503020204020204" pitchFamily="34" charset="-122"/>
                  <a:ea typeface="微软雅黑" panose="020B0503020204020204" pitchFamily="34" charset="-122"/>
                </a:rPr>
                <a:t>2</a:t>
              </a:r>
              <a:endParaRPr lang="en-US" altLang="zh-CN" sz="1100" b="1" dirty="0">
                <a:latin typeface="微软雅黑" panose="020B0503020204020204" pitchFamily="34" charset="-122"/>
                <a:ea typeface="微软雅黑" panose="020B0503020204020204" pitchFamily="34" charset="-122"/>
              </a:endParaRPr>
            </a:p>
          </p:txBody>
        </p:sp>
        <p:sp>
          <p:nvSpPr>
            <p:cNvPr id="14" name="椭圆 13"/>
            <p:cNvSpPr/>
            <p:nvPr>
              <p:custDataLst>
                <p:tags r:id="rId16"/>
              </p:custDataLst>
            </p:nvPr>
          </p:nvSpPr>
          <p:spPr>
            <a:xfrm>
              <a:off x="7232015" y="3343332"/>
              <a:ext cx="634365" cy="639445"/>
            </a:xfrm>
            <a:prstGeom prst="ellipse">
              <a:avLst/>
            </a:prstGeom>
            <a:solidFill>
              <a:srgbClr val="40A693"/>
            </a:solidFill>
            <a:ln w="38100">
              <a:solidFill>
                <a:srgbClr val="FFFFFF"/>
              </a:solidFill>
            </a:ln>
          </p:spPr>
          <p:style>
            <a:lnRef idx="2">
              <a:srgbClr val="4276AA">
                <a:shade val="50000"/>
              </a:srgbClr>
            </a:lnRef>
            <a:fillRef idx="1">
              <a:srgbClr val="4276AA"/>
            </a:fillRef>
            <a:effectRef idx="0">
              <a:srgbClr val="4276AA"/>
            </a:effectRef>
            <a:fontRef idx="minor">
              <a:srgbClr val="FFFFFF"/>
            </a:fontRef>
          </p:style>
          <p:txBody>
            <a:bodyPr wrap="square" anchor="ctr">
              <a:normAutofit/>
            </a:bodyPr>
            <a:lstStyle/>
            <a:p>
              <a:pPr algn="ctr">
                <a:lnSpc>
                  <a:spcPct val="130000"/>
                </a:lnSpc>
              </a:pPr>
              <a:r>
                <a:rPr lang="en-US" altLang="zh-CN" sz="1100" b="1" dirty="0">
                  <a:latin typeface="微软雅黑" panose="020B0503020204020204" pitchFamily="34" charset="-122"/>
                  <a:ea typeface="微软雅黑" panose="020B0503020204020204" pitchFamily="34" charset="-122"/>
                </a:rPr>
                <a:t>3</a:t>
              </a:r>
              <a:endParaRPr lang="en-US" altLang="zh-CN" sz="1100" b="1" dirty="0">
                <a:latin typeface="微软雅黑" panose="020B0503020204020204" pitchFamily="34" charset="-122"/>
                <a:ea typeface="微软雅黑" panose="020B0503020204020204" pitchFamily="34" charset="-122"/>
              </a:endParaRPr>
            </a:p>
          </p:txBody>
        </p:sp>
        <p:cxnSp>
          <p:nvCxnSpPr>
            <p:cNvPr id="20" name="直接连接符 19"/>
            <p:cNvCxnSpPr/>
            <p:nvPr>
              <p:custDataLst>
                <p:tags r:id="rId17"/>
              </p:custDataLst>
            </p:nvPr>
          </p:nvCxnSpPr>
          <p:spPr>
            <a:xfrm flipH="1">
              <a:off x="8873186" y="2896423"/>
              <a:ext cx="241393" cy="738031"/>
            </a:xfrm>
            <a:prstGeom prst="line">
              <a:avLst/>
            </a:prstGeom>
            <a:ln w="152400" cap="rnd">
              <a:solidFill>
                <a:srgbClr val="000000">
                  <a:lumMod val="20000"/>
                  <a:lumOff val="80000"/>
                </a:srgbClr>
              </a:solidFill>
              <a:round/>
            </a:ln>
          </p:spPr>
          <p:style>
            <a:lnRef idx="1">
              <a:srgbClr val="4276AA"/>
            </a:lnRef>
            <a:fillRef idx="0">
              <a:srgbClr val="4276AA"/>
            </a:fillRef>
            <a:effectRef idx="0">
              <a:srgbClr val="4276AA"/>
            </a:effectRef>
            <a:fontRef idx="minor">
              <a:srgbClr val="000000"/>
            </a:fontRef>
          </p:style>
        </p:cxnSp>
        <p:sp>
          <p:nvSpPr>
            <p:cNvPr id="21" name="椭圆 20"/>
            <p:cNvSpPr/>
            <p:nvPr>
              <p:custDataLst>
                <p:tags r:id="rId18"/>
              </p:custDataLst>
            </p:nvPr>
          </p:nvSpPr>
          <p:spPr>
            <a:xfrm>
              <a:off x="8865062" y="2358992"/>
              <a:ext cx="634365" cy="639445"/>
            </a:xfrm>
            <a:prstGeom prst="ellipse">
              <a:avLst/>
            </a:prstGeom>
            <a:solidFill>
              <a:srgbClr val="5268A5"/>
            </a:solidFill>
            <a:ln w="38100">
              <a:solidFill>
                <a:srgbClr val="FFFFFF"/>
              </a:solidFill>
            </a:ln>
          </p:spPr>
          <p:style>
            <a:lnRef idx="2">
              <a:srgbClr val="4276AA">
                <a:shade val="50000"/>
              </a:srgbClr>
            </a:lnRef>
            <a:fillRef idx="1">
              <a:srgbClr val="4276AA"/>
            </a:fillRef>
            <a:effectRef idx="0">
              <a:srgbClr val="4276AA"/>
            </a:effectRef>
            <a:fontRef idx="minor">
              <a:srgbClr val="FFFFFF"/>
            </a:fontRef>
          </p:style>
          <p:txBody>
            <a:bodyPr wrap="square" anchor="ctr">
              <a:normAutofit/>
            </a:bodyPr>
            <a:lstStyle/>
            <a:p>
              <a:pPr algn="ctr">
                <a:lnSpc>
                  <a:spcPct val="130000"/>
                </a:lnSpc>
              </a:pPr>
              <a:r>
                <a:rPr lang="en-US" altLang="zh-CN" sz="1100" b="1" dirty="0">
                  <a:latin typeface="微软雅黑" panose="020B0503020204020204" pitchFamily="34" charset="-122"/>
                  <a:ea typeface="微软雅黑" panose="020B0503020204020204" pitchFamily="34" charset="-122"/>
                </a:rPr>
                <a:t>4</a:t>
              </a:r>
              <a:endParaRPr lang="en-US" altLang="zh-CN" sz="1100" b="1" dirty="0">
                <a:latin typeface="微软雅黑" panose="020B0503020204020204" pitchFamily="34" charset="-122"/>
                <a:ea typeface="微软雅黑" panose="020B0503020204020204" pitchFamily="34" charset="-122"/>
              </a:endParaRPr>
            </a:p>
          </p:txBody>
        </p:sp>
      </p:grpSp>
      <p:cxnSp>
        <p:nvCxnSpPr>
          <p:cNvPr id="22" name="直接连接符 21"/>
          <p:cNvCxnSpPr/>
          <p:nvPr>
            <p:custDataLst>
              <p:tags r:id="rId19"/>
            </p:custDataLst>
          </p:nvPr>
        </p:nvCxnSpPr>
        <p:spPr>
          <a:xfrm>
            <a:off x="8940514" y="1367354"/>
            <a:ext cx="0" cy="1379137"/>
          </a:xfrm>
          <a:prstGeom prst="line">
            <a:avLst/>
          </a:prstGeom>
          <a:ln w="3175" cap="rnd">
            <a:solidFill>
              <a:srgbClr val="FFFFFF">
                <a:lumMod val="85000"/>
              </a:srgbClr>
            </a:solidFill>
            <a:round/>
            <a:headEnd type="none"/>
            <a:tailEnd type="none" w="med" len="med"/>
          </a:ln>
        </p:spPr>
        <p:style>
          <a:lnRef idx="1">
            <a:srgbClr val="4276AA"/>
          </a:lnRef>
          <a:fillRef idx="0">
            <a:srgbClr val="4276AA"/>
          </a:fillRef>
          <a:effectRef idx="0">
            <a:srgbClr val="4276AA"/>
          </a:effectRef>
          <a:fontRef idx="minor">
            <a:srgbClr val="000000"/>
          </a:fontRef>
        </p:style>
      </p:cxnSp>
      <p:sp>
        <p:nvSpPr>
          <p:cNvPr id="23" name="下箭头标注 27"/>
          <p:cNvSpPr/>
          <p:nvPr/>
        </p:nvSpPr>
        <p:spPr>
          <a:xfrm>
            <a:off x="6587490" y="4403147"/>
            <a:ext cx="3974344" cy="1299845"/>
          </a:xfrm>
          <a:prstGeom prst="down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000" b="1" dirty="0">
                <a:solidFill>
                  <a:srgbClr val="0000FF"/>
                </a:solidFill>
              </a:rPr>
              <a:t>“I” was proud, but disappointed, hopeless and frustrated</a:t>
            </a:r>
            <a:endParaRPr lang="en-US" altLang="zh-CN" sz="2000" b="1" dirty="0">
              <a:solidFill>
                <a:srgbClr val="0000FF"/>
              </a:solidFill>
            </a:endParaRPr>
          </a:p>
        </p:txBody>
      </p:sp>
      <p:sp>
        <p:nvSpPr>
          <p:cNvPr id="24" name="文本框 23"/>
          <p:cNvSpPr txBox="1"/>
          <p:nvPr/>
        </p:nvSpPr>
        <p:spPr>
          <a:xfrm>
            <a:off x="5429899" y="5735255"/>
            <a:ext cx="646662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CN" sz="2800" b="1" dirty="0"/>
              <a:t>when I entered the principal’s office.</a:t>
            </a:r>
            <a:endParaRPr lang="en-US" altLang="zh-CN" sz="2800" b="1" dirty="0"/>
          </a:p>
        </p:txBody>
      </p:sp>
      <p:sp>
        <p:nvSpPr>
          <p:cNvPr id="25" name="文本框 24"/>
          <p:cNvSpPr txBox="1"/>
          <p:nvPr>
            <p:custDataLst>
              <p:tags r:id="rId20"/>
            </p:custDataLst>
          </p:nvPr>
        </p:nvSpPr>
        <p:spPr>
          <a:xfrm>
            <a:off x="9574879" y="956853"/>
            <a:ext cx="2433225" cy="1961393"/>
          </a:xfrm>
          <a:prstGeom prst="rect">
            <a:avLst/>
          </a:prstGeom>
        </p:spPr>
        <p:style>
          <a:lnRef idx="2">
            <a:schemeClr val="accent2"/>
          </a:lnRef>
          <a:fillRef idx="1">
            <a:schemeClr val="lt1"/>
          </a:fillRef>
          <a:effectRef idx="0">
            <a:schemeClr val="accent2"/>
          </a:effectRef>
          <a:fontRef idx="minor">
            <a:schemeClr val="dk1"/>
          </a:fontRef>
        </p:style>
        <p:txBody>
          <a:bodyPr wrap="square" lIns="90000" tIns="46800" rIns="90000" bIns="0" rtlCol="0" anchor="ctr"/>
          <a:lstStyle/>
          <a:p>
            <a:pPr lvl="0" defTabSz="913765">
              <a:lnSpc>
                <a:spcPct val="120000"/>
              </a:lnSpc>
              <a:spcBef>
                <a:spcPct val="0"/>
              </a:spcBef>
              <a:defRPr/>
            </a:pPr>
            <a:r>
              <a:rPr lang="en-US" altLang="zh-CN" sz="2000" b="1" spc="300" dirty="0">
                <a:solidFill>
                  <a:srgbClr val="40A693"/>
                </a:solidFill>
                <a:latin typeface="微软雅黑" panose="020B0503020204020204" pitchFamily="34" charset="-122"/>
                <a:ea typeface="微软雅黑" panose="020B0503020204020204" pitchFamily="34" charset="-122"/>
                <a:cs typeface="+mj-cs"/>
              </a:rPr>
              <a:t>Standing</a:t>
            </a:r>
            <a:r>
              <a:rPr lang="zh-CN" altLang="en-US" sz="2000" b="1" spc="300" dirty="0">
                <a:solidFill>
                  <a:srgbClr val="40A693"/>
                </a:solidFill>
                <a:latin typeface="微软雅黑" panose="020B0503020204020204" pitchFamily="34" charset="-122"/>
                <a:ea typeface="微软雅黑" panose="020B0503020204020204" pitchFamily="34" charset="-122"/>
                <a:cs typeface="+mj-cs"/>
              </a:rPr>
              <a:t> </a:t>
            </a:r>
            <a:r>
              <a:rPr lang="en-US" altLang="zh-CN" sz="2000" b="1" spc="300" dirty="0">
                <a:solidFill>
                  <a:srgbClr val="40A693"/>
                </a:solidFill>
                <a:latin typeface="微软雅黑" panose="020B0503020204020204" pitchFamily="34" charset="-122"/>
                <a:ea typeface="微软雅黑" panose="020B0503020204020204" pitchFamily="34" charset="-122"/>
                <a:cs typeface="+mj-cs"/>
              </a:rPr>
              <a:t>with</a:t>
            </a:r>
            <a:r>
              <a:rPr lang="zh-CN" altLang="en-US" sz="2000" b="1" spc="300" dirty="0">
                <a:solidFill>
                  <a:srgbClr val="40A693"/>
                </a:solidFill>
                <a:latin typeface="微软雅黑" panose="020B0503020204020204" pitchFamily="34" charset="-122"/>
                <a:ea typeface="微软雅黑" panose="020B0503020204020204" pitchFamily="34" charset="-122"/>
                <a:cs typeface="+mj-cs"/>
              </a:rPr>
              <a:t> </a:t>
            </a:r>
            <a:r>
              <a:rPr lang="en-US" altLang="zh-CN" sz="2000" b="1" spc="300" dirty="0">
                <a:solidFill>
                  <a:srgbClr val="40A693"/>
                </a:solidFill>
                <a:latin typeface="微软雅黑" panose="020B0503020204020204" pitchFamily="34" charset="-122"/>
                <a:ea typeface="微软雅黑" panose="020B0503020204020204" pitchFamily="34" charset="-122"/>
                <a:cs typeface="+mj-cs"/>
              </a:rPr>
              <a:t>all</a:t>
            </a:r>
            <a:r>
              <a:rPr lang="zh-CN" altLang="en-US" sz="2000" b="1" spc="300" dirty="0">
                <a:solidFill>
                  <a:srgbClr val="40A693"/>
                </a:solidFill>
                <a:latin typeface="微软雅黑" panose="020B0503020204020204" pitchFamily="34" charset="-122"/>
                <a:ea typeface="微软雅黑" panose="020B0503020204020204" pitchFamily="34" charset="-122"/>
                <a:cs typeface="+mj-cs"/>
              </a:rPr>
              <a:t> </a:t>
            </a:r>
            <a:r>
              <a:rPr lang="en-US" altLang="zh-CN" sz="2000" b="1" spc="300" dirty="0">
                <a:solidFill>
                  <a:srgbClr val="40A693"/>
                </a:solidFill>
                <a:latin typeface="微软雅黑" panose="020B0503020204020204" pitchFamily="34" charset="-122"/>
                <a:ea typeface="微软雅黑" panose="020B0503020204020204" pitchFamily="34" charset="-122"/>
                <a:cs typeface="+mj-cs"/>
              </a:rPr>
              <a:t>the</a:t>
            </a:r>
            <a:r>
              <a:rPr lang="zh-CN" altLang="en-US" sz="2000" b="1" spc="300" dirty="0">
                <a:solidFill>
                  <a:srgbClr val="40A693"/>
                </a:solidFill>
                <a:latin typeface="微软雅黑" panose="020B0503020204020204" pitchFamily="34" charset="-122"/>
                <a:ea typeface="微软雅黑" panose="020B0503020204020204" pitchFamily="34" charset="-122"/>
                <a:cs typeface="+mj-cs"/>
              </a:rPr>
              <a:t> </a:t>
            </a:r>
            <a:r>
              <a:rPr lang="en-US" altLang="zh-CN" sz="2000" b="1" spc="300" dirty="0">
                <a:solidFill>
                  <a:srgbClr val="40A693"/>
                </a:solidFill>
                <a:latin typeface="微软雅黑" panose="020B0503020204020204" pitchFamily="34" charset="-122"/>
                <a:ea typeface="微软雅黑" panose="020B0503020204020204" pitchFamily="34" charset="-122"/>
                <a:cs typeface="+mj-cs"/>
              </a:rPr>
              <a:t>dignity I could find, I said.</a:t>
            </a:r>
            <a:endParaRPr lang="en-US" altLang="zh-CN" sz="2000" b="1" spc="300" dirty="0">
              <a:solidFill>
                <a:srgbClr val="40A693"/>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animBg="1"/>
      <p:bldP spid="16" grpId="0" animBg="1"/>
      <p:bldP spid="17"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0334" y="4813518"/>
            <a:ext cx="5776453"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theme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5589" y="1658056"/>
            <a:ext cx="11650894" cy="3046988"/>
          </a:xfrm>
          <a:prstGeom prst="rect">
            <a:avLst/>
          </a:prstGeom>
          <a:noFill/>
        </p:spPr>
        <p:txBody>
          <a:bodyPr wrap="square" rtlCol="0">
            <a:spAutoFit/>
          </a:bodyPr>
          <a:lstStyle/>
          <a:p>
            <a:r>
              <a:rPr lang="en-US" altLang="zh-CN" sz="2400" b="1" dirty="0">
                <a:solidFill>
                  <a:srgbClr val="900E2A"/>
                </a:solidFill>
                <a:effectLst>
                  <a:outerShdw blurRad="38100" dist="38100" dir="2700000" algn="tl">
                    <a:srgbClr val="000000">
                      <a:alpha val="43137"/>
                    </a:srgbClr>
                  </a:outerShdw>
                </a:effectLst>
              </a:rPr>
              <a:t>The girl who has been at the top of the class for nine years will receive a gold and green scholarship jacket, as is school tradition. But having always dreamed of honors, “I” was sad and disappointed that the school Board had change its rules to charge students with highest grades $15. “I” was very anxious because “I’ was poor and could not afford to pay for the scholarship jacket. “I” was desperate when I found out I couldn’t pay after consulting my grandfather. I felt lost walking into the principal’s office with a feeling of disappointment. Will the author receive the scholarship jacket?</a:t>
            </a:r>
            <a:endParaRPr lang="en-US" altLang="zh-CN" sz="2400" b="1" dirty="0">
              <a:solidFill>
                <a:srgbClr val="900E2A"/>
              </a:solidFill>
              <a:effectLst>
                <a:outerShdw blurRad="38100" dist="38100" dir="2700000" algn="tl">
                  <a:srgbClr val="000000">
                    <a:alpha val="43137"/>
                  </a:srgbClr>
                </a:outerShdw>
              </a:effectLst>
            </a:endParaRPr>
          </a:p>
        </p:txBody>
      </p:sp>
      <p:sp>
        <p:nvSpPr>
          <p:cNvPr id="5" name="文本框 4"/>
          <p:cNvSpPr txBox="1"/>
          <p:nvPr/>
        </p:nvSpPr>
        <p:spPr>
          <a:xfrm>
            <a:off x="760334" y="1148136"/>
            <a:ext cx="6390404"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main idea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880315" y="5387809"/>
            <a:ext cx="10976063" cy="750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a:solidFill>
                  <a:srgbClr val="0000FF"/>
                </a:solidFill>
              </a:rPr>
              <a:t>Students should be rewarded for their excellent grades without charge.</a:t>
            </a:r>
            <a:endParaRPr lang="zh-CN" altLang="en-US" sz="2400" b="1" dirty="0">
              <a:solidFill>
                <a:srgbClr val="0000FF"/>
              </a:solidFill>
            </a:endParaRPr>
          </a:p>
        </p:txBody>
      </p:sp>
      <p:grpSp>
        <p:nvGrpSpPr>
          <p:cNvPr id="17" name="组合 16"/>
          <p:cNvGrpSpPr/>
          <p:nvPr/>
        </p:nvGrpSpPr>
        <p:grpSpPr>
          <a:xfrm>
            <a:off x="640339" y="92456"/>
            <a:ext cx="12131589" cy="873760"/>
            <a:chOff x="547872" y="101531"/>
            <a:chExt cx="12131589" cy="873760"/>
          </a:xfrm>
        </p:grpSpPr>
        <p:grpSp>
          <p:nvGrpSpPr>
            <p:cNvPr id="16" name="组合 15"/>
            <p:cNvGrpSpPr/>
            <p:nvPr/>
          </p:nvGrpSpPr>
          <p:grpSpPr>
            <a:xfrm>
              <a:off x="547872" y="101531"/>
              <a:ext cx="11469618" cy="873760"/>
              <a:chOff x="506776" y="144136"/>
              <a:chExt cx="11469618" cy="873760"/>
            </a:xfrm>
          </p:grpSpPr>
          <p:sp>
            <p:nvSpPr>
              <p:cNvPr id="8" name="矩形 7"/>
              <p:cNvSpPr/>
              <p:nvPr/>
            </p:nvSpPr>
            <p:spPr>
              <a:xfrm>
                <a:off x="506776" y="144136"/>
                <a:ext cx="11469618"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9" name="组合 8"/>
              <p:cNvGrpSpPr/>
              <p:nvPr/>
            </p:nvGrpSpPr>
            <p:grpSpPr>
              <a:xfrm>
                <a:off x="723533" y="189856"/>
                <a:ext cx="2622947" cy="730673"/>
                <a:chOff x="84651" y="64"/>
                <a:chExt cx="2889415" cy="863"/>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700" y="64"/>
                  <a:ext cx="198120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205566" y="161"/>
                  <a:ext cx="768500" cy="76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04</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3" name="直接连接符 24"/>
                <p:cNvCxnSpPr>
                  <a:cxnSpLocks noChangeShapeType="1"/>
                </p:cNvCxnSpPr>
                <p:nvPr/>
              </p:nvCxnSpPr>
              <p:spPr bwMode="auto">
                <a:xfrm>
                  <a:off x="2915920"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0" name="文本框 9"/>
              <p:cNvSpPr txBox="1"/>
              <p:nvPr/>
            </p:nvSpPr>
            <p:spPr>
              <a:xfrm>
                <a:off x="746752" y="185243"/>
                <a:ext cx="13133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文本框 14"/>
            <p:cNvSpPr txBox="1"/>
            <p:nvPr/>
          </p:nvSpPr>
          <p:spPr>
            <a:xfrm>
              <a:off x="3555784" y="327480"/>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读故事中心大意和主旨：</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main idea and theme</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
          <p:cNvGrpSpPr/>
          <p:nvPr/>
        </p:nvGrpSpPr>
        <p:grpSpPr bwMode="auto">
          <a:xfrm>
            <a:off x="1212341" y="2223982"/>
            <a:ext cx="9123362" cy="3808413"/>
            <a:chOff x="867" y="2088"/>
            <a:chExt cx="16116" cy="5998"/>
          </a:xfrm>
        </p:grpSpPr>
        <p:cxnSp>
          <p:nvCxnSpPr>
            <p:cNvPr id="26" name="直接连接符 25"/>
            <p:cNvCxnSpPr/>
            <p:nvPr/>
          </p:nvCxnSpPr>
          <p:spPr>
            <a:xfrm>
              <a:off x="867" y="8013"/>
              <a:ext cx="2985" cy="0"/>
            </a:xfrm>
            <a:prstGeom prst="line">
              <a:avLst/>
            </a:prstGeom>
            <a:noFill/>
            <a:ln w="6350" cap="flat" cmpd="sng" algn="ctr">
              <a:solidFill>
                <a:srgbClr val="4F81BD"/>
              </a:solidFill>
              <a:prstDash val="solid"/>
              <a:miter lim="800000"/>
            </a:ln>
            <a:effectLst/>
          </p:spPr>
        </p:cxnSp>
        <p:cxnSp>
          <p:nvCxnSpPr>
            <p:cNvPr id="27" name="直接连接符 26"/>
            <p:cNvCxnSpPr/>
            <p:nvPr/>
          </p:nvCxnSpPr>
          <p:spPr>
            <a:xfrm flipV="1">
              <a:off x="3782" y="2088"/>
              <a:ext cx="5323" cy="5998"/>
            </a:xfrm>
            <a:prstGeom prst="line">
              <a:avLst/>
            </a:prstGeom>
            <a:noFill/>
            <a:ln w="6350" cap="flat" cmpd="sng" algn="ctr">
              <a:solidFill>
                <a:srgbClr val="4F81BD"/>
              </a:solidFill>
              <a:prstDash val="solid"/>
              <a:miter lim="800000"/>
            </a:ln>
            <a:effectLst/>
          </p:spPr>
        </p:cxnSp>
        <p:cxnSp>
          <p:nvCxnSpPr>
            <p:cNvPr id="28" name="直接连接符 27"/>
            <p:cNvCxnSpPr/>
            <p:nvPr/>
          </p:nvCxnSpPr>
          <p:spPr>
            <a:xfrm>
              <a:off x="9055" y="2113"/>
              <a:ext cx="4748" cy="5900"/>
            </a:xfrm>
            <a:prstGeom prst="line">
              <a:avLst/>
            </a:prstGeom>
            <a:noFill/>
            <a:ln w="6350" cap="flat" cmpd="sng" algn="ctr">
              <a:solidFill>
                <a:srgbClr val="4F81BD"/>
              </a:solidFill>
              <a:prstDash val="solid"/>
              <a:miter lim="800000"/>
            </a:ln>
            <a:effectLst/>
          </p:spPr>
        </p:cxnSp>
        <p:cxnSp>
          <p:nvCxnSpPr>
            <p:cNvPr id="29" name="直接连接符 28"/>
            <p:cNvCxnSpPr/>
            <p:nvPr/>
          </p:nvCxnSpPr>
          <p:spPr>
            <a:xfrm flipV="1">
              <a:off x="13803" y="8013"/>
              <a:ext cx="3180" cy="0"/>
            </a:xfrm>
            <a:prstGeom prst="line">
              <a:avLst/>
            </a:prstGeom>
            <a:noFill/>
            <a:ln w="6350" cap="flat" cmpd="sng" algn="ctr">
              <a:solidFill>
                <a:srgbClr val="4F81BD"/>
              </a:solidFill>
              <a:prstDash val="solid"/>
              <a:miter lim="800000"/>
            </a:ln>
            <a:effectLst/>
          </p:spPr>
        </p:cxnSp>
      </p:grpSp>
      <p:sp>
        <p:nvSpPr>
          <p:cNvPr id="4" name="文本框 9"/>
          <p:cNvSpPr txBox="1">
            <a:spLocks noChangeArrowheads="1"/>
          </p:cNvSpPr>
          <p:nvPr/>
        </p:nvSpPr>
        <p:spPr bwMode="auto">
          <a:xfrm>
            <a:off x="1222640" y="5988228"/>
            <a:ext cx="242917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defPPr>
              <a:defRPr lang="zh-CN"/>
            </a:defPPr>
            <a:lvl1pPr>
              <a:defRPr sz="2800" b="1">
                <a:solidFill>
                  <a:srgbClr val="C00000"/>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Beginning</a:t>
            </a:r>
            <a:endParaRPr lang="en-US" altLang="zh-CN" dirty="0"/>
          </a:p>
        </p:txBody>
      </p:sp>
      <p:sp>
        <p:nvSpPr>
          <p:cNvPr id="5" name="文本框 11"/>
          <p:cNvSpPr txBox="1">
            <a:spLocks noChangeArrowheads="1"/>
          </p:cNvSpPr>
          <p:nvPr/>
        </p:nvSpPr>
        <p:spPr bwMode="auto">
          <a:xfrm>
            <a:off x="8372627" y="5953915"/>
            <a:ext cx="1636147" cy="51911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defPPr>
              <a:defRPr lang="zh-CN"/>
            </a:defPPr>
            <a:lvl1pPr>
              <a:defRPr sz="2800" b="1">
                <a:solidFill>
                  <a:srgbClr val="C00000"/>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Ending</a:t>
            </a:r>
            <a:endParaRPr lang="en-US" altLang="zh-CN" dirty="0"/>
          </a:p>
        </p:txBody>
      </p:sp>
      <p:sp>
        <p:nvSpPr>
          <p:cNvPr id="6" name="文本框 12"/>
          <p:cNvSpPr txBox="1">
            <a:spLocks noChangeArrowheads="1"/>
          </p:cNvSpPr>
          <p:nvPr/>
        </p:nvSpPr>
        <p:spPr bwMode="auto">
          <a:xfrm>
            <a:off x="1775051" y="5207392"/>
            <a:ext cx="1753658"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000" b="1">
                <a:solidFill>
                  <a:schemeClr val="lt1"/>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dirty="0"/>
              <a:t> delighted</a:t>
            </a:r>
            <a:endParaRPr lang="en-US" altLang="zh-CN" sz="2800" dirty="0"/>
          </a:p>
        </p:txBody>
      </p:sp>
      <p:grpSp>
        <p:nvGrpSpPr>
          <p:cNvPr id="42" name="组合 41"/>
          <p:cNvGrpSpPr/>
          <p:nvPr/>
        </p:nvGrpSpPr>
        <p:grpSpPr>
          <a:xfrm>
            <a:off x="3071489" y="3786556"/>
            <a:ext cx="1701375" cy="1394756"/>
            <a:chOff x="3115939" y="3220136"/>
            <a:chExt cx="1701375" cy="1394756"/>
          </a:xfrm>
        </p:grpSpPr>
        <p:sp>
          <p:nvSpPr>
            <p:cNvPr id="7" name="文本框 13"/>
            <p:cNvSpPr txBox="1">
              <a:spLocks noChangeArrowheads="1"/>
            </p:cNvSpPr>
            <p:nvPr/>
          </p:nvSpPr>
          <p:spPr bwMode="auto">
            <a:xfrm>
              <a:off x="3115939" y="4153227"/>
              <a:ext cx="1227111" cy="461665"/>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rPr>
                <a:t>anxious</a:t>
              </a:r>
              <a:endParaRPr lang="en-US" altLang="zh-CN" sz="2400" b="1" dirty="0">
                <a:latin typeface="Times New Roman" panose="02020603050405020304" pitchFamily="18" charset="0"/>
              </a:endParaRPr>
            </a:p>
          </p:txBody>
        </p:sp>
        <p:sp>
          <p:nvSpPr>
            <p:cNvPr id="8" name="文本框 14"/>
            <p:cNvSpPr txBox="1">
              <a:spLocks noChangeArrowheads="1"/>
            </p:cNvSpPr>
            <p:nvPr/>
          </p:nvSpPr>
          <p:spPr bwMode="auto">
            <a:xfrm>
              <a:off x="3443624" y="3754690"/>
              <a:ext cx="122711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kern="0" cap="none" spc="0" normalizeH="0" baseline="0">
                  <a:ln>
                    <a:noFill/>
                  </a:ln>
                  <a:solidFill>
                    <a:srgbClr val="1F497D">
                      <a:lumMod val="75000"/>
                    </a:srgbClr>
                  </a:solidFill>
                  <a:effectLst/>
                  <a:uLnTx/>
                  <a:uFillTx/>
                  <a:latin typeface="Times New Roman" panose="02020603050405020304" pitchFamily="18" charset="0"/>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dirty="0"/>
                <a:t>uneasy</a:t>
              </a:r>
              <a:endParaRPr lang="en-US" altLang="zh-CN" dirty="0"/>
            </a:p>
          </p:txBody>
        </p:sp>
        <p:sp>
          <p:nvSpPr>
            <p:cNvPr id="9" name="文本框 15"/>
            <p:cNvSpPr txBox="1">
              <a:spLocks noChangeArrowheads="1"/>
            </p:cNvSpPr>
            <p:nvPr/>
          </p:nvSpPr>
          <p:spPr bwMode="auto">
            <a:xfrm>
              <a:off x="3767122" y="3220136"/>
              <a:ext cx="1050192" cy="461665"/>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rPr>
                <a:t>upset</a:t>
              </a:r>
              <a:endParaRPr lang="en-US" altLang="zh-CN" sz="2400" b="1" dirty="0">
                <a:latin typeface="Times New Roman" panose="02020603050405020304" pitchFamily="18" charset="0"/>
              </a:endParaRPr>
            </a:p>
          </p:txBody>
        </p:sp>
      </p:grpSp>
      <p:sp>
        <p:nvSpPr>
          <p:cNvPr id="10" name="文本框 16"/>
          <p:cNvSpPr txBox="1">
            <a:spLocks noChangeArrowheads="1"/>
          </p:cNvSpPr>
          <p:nvPr/>
        </p:nvSpPr>
        <p:spPr bwMode="auto">
          <a:xfrm>
            <a:off x="3107289" y="3053475"/>
            <a:ext cx="26878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zh-CN"/>
            </a:defPPr>
            <a:lvl1pPr>
              <a:defRPr sz="2400" b="1">
                <a:solidFill>
                  <a:schemeClr val="dk1"/>
                </a:solidFill>
                <a:latin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dirty="0"/>
              <a:t>Sad, disappointed</a:t>
            </a:r>
            <a:endParaRPr lang="en-US" altLang="zh-CN" dirty="0"/>
          </a:p>
        </p:txBody>
      </p:sp>
      <p:sp>
        <p:nvSpPr>
          <p:cNvPr id="11" name="文本框 18"/>
          <p:cNvSpPr txBox="1">
            <a:spLocks noChangeArrowheads="1"/>
          </p:cNvSpPr>
          <p:nvPr/>
        </p:nvSpPr>
        <p:spPr bwMode="auto">
          <a:xfrm>
            <a:off x="4298600" y="1697259"/>
            <a:ext cx="4261627" cy="45720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400" b="1" dirty="0">
                <a:latin typeface="Times New Roman" panose="02020603050405020304" pitchFamily="18" charset="0"/>
              </a:rPr>
              <a:t>Reluctant</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bitter</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painful.</a:t>
            </a:r>
            <a:endParaRPr lang="en-US" altLang="zh-CN" sz="2400" b="1" dirty="0">
              <a:latin typeface="Times New Roman" panose="02020603050405020304" pitchFamily="18" charset="0"/>
            </a:endParaRPr>
          </a:p>
        </p:txBody>
      </p:sp>
      <p:grpSp>
        <p:nvGrpSpPr>
          <p:cNvPr id="43" name="组合 42"/>
          <p:cNvGrpSpPr/>
          <p:nvPr/>
        </p:nvGrpSpPr>
        <p:grpSpPr>
          <a:xfrm>
            <a:off x="6597695" y="1914717"/>
            <a:ext cx="2143743" cy="1585050"/>
            <a:chOff x="6642145" y="1348297"/>
            <a:chExt cx="2143743" cy="1585050"/>
          </a:xfrm>
        </p:grpSpPr>
        <p:cxnSp>
          <p:nvCxnSpPr>
            <p:cNvPr id="17" name="直接箭头连接符 16"/>
            <p:cNvCxnSpPr/>
            <p:nvPr/>
          </p:nvCxnSpPr>
          <p:spPr>
            <a:xfrm>
              <a:off x="6856544" y="1348297"/>
              <a:ext cx="0" cy="5508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文本框 26"/>
            <p:cNvSpPr txBox="1"/>
            <p:nvPr/>
          </p:nvSpPr>
          <p:spPr>
            <a:xfrm>
              <a:off x="6642145" y="1733018"/>
              <a:ext cx="214374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rPr>
                <a:t>Disappointed</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rgbClr val="1F497D">
                      <a:lumMod val="75000"/>
                    </a:srgbClr>
                  </a:solidFill>
                  <a:latin typeface="Times New Roman" panose="02020603050405020304" pitchFamily="18" charset="0"/>
                  <a:ea typeface="宋体" panose="02010600030101010101" pitchFamily="2" charset="-122"/>
                </a:rPr>
                <a:t>Hopeless</a:t>
              </a:r>
              <a:endParaRPr lang="en-US" altLang="zh-CN" sz="2400" b="1" kern="0" dirty="0">
                <a:solidFill>
                  <a:srgbClr val="1F497D">
                    <a:lumMod val="75000"/>
                  </a:srgbClr>
                </a:solidFill>
                <a:latin typeface="Times New Roman" panose="02020603050405020304" pitchFamily="18"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rPr>
                <a:t>frustrated </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p:txBody>
        </p:sp>
      </p:grpSp>
      <p:sp>
        <p:nvSpPr>
          <p:cNvPr id="19" name="文本框 27"/>
          <p:cNvSpPr txBox="1">
            <a:spLocks noChangeArrowheads="1"/>
          </p:cNvSpPr>
          <p:nvPr/>
        </p:nvSpPr>
        <p:spPr bwMode="auto">
          <a:xfrm>
            <a:off x="7254859" y="3413473"/>
            <a:ext cx="385155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latin typeface="Times New Roman" panose="02020603050405020304" pitchFamily="18" charset="0"/>
              </a:rPr>
              <a:t>Inspired, touched, grateful</a:t>
            </a:r>
            <a:endParaRPr lang="en-US" altLang="zh-CN" sz="2400" b="1" dirty="0">
              <a:latin typeface="Times New Roman" panose="02020603050405020304" pitchFamily="18" charset="0"/>
            </a:endParaRPr>
          </a:p>
        </p:txBody>
      </p:sp>
      <p:sp>
        <p:nvSpPr>
          <p:cNvPr id="21" name="文本框 29"/>
          <p:cNvSpPr txBox="1">
            <a:spLocks noChangeArrowheads="1"/>
          </p:cNvSpPr>
          <p:nvPr/>
        </p:nvSpPr>
        <p:spPr bwMode="auto">
          <a:xfrm>
            <a:off x="9219483" y="5348004"/>
            <a:ext cx="1800217" cy="707886"/>
          </a:xfrm>
          <a:prstGeom prst="rect">
            <a:avLst/>
          </a:prstGeom>
          <a:noFill/>
          <a:ln w="9525">
            <a:noFill/>
            <a:miter lim="800000"/>
          </a:ln>
        </p:spPr>
        <p:txBody>
          <a:bodyPr wrap="square">
            <a:spAutoFit/>
          </a:bodyPr>
          <a:lstStyle/>
          <a:p>
            <a:r>
              <a:rPr lang="en-US" altLang="zh-CN" sz="2000" b="1" dirty="0">
                <a:latin typeface="Times New Roman" panose="02020603050405020304" pitchFamily="18" charset="0"/>
              </a:rPr>
              <a:t>Glad/satisfied?</a:t>
            </a:r>
            <a:endParaRPr lang="en-US" altLang="zh-CN" sz="2000" b="1" dirty="0">
              <a:latin typeface="Times New Roman" panose="02020603050405020304" pitchFamily="18" charset="0"/>
            </a:endParaRPr>
          </a:p>
          <a:p>
            <a:r>
              <a:rPr lang="en-US" altLang="zh-CN" sz="2000" b="1" dirty="0">
                <a:latin typeface="Times New Roman" panose="02020603050405020304" pitchFamily="18" charset="0"/>
              </a:rPr>
              <a:t>delighted?</a:t>
            </a:r>
            <a:endParaRPr lang="en-US" altLang="zh-CN" sz="2000" b="1" dirty="0">
              <a:latin typeface="Times New Roman" panose="02020603050405020304" pitchFamily="18" charset="0"/>
            </a:endParaRPr>
          </a:p>
        </p:txBody>
      </p:sp>
      <p:grpSp>
        <p:nvGrpSpPr>
          <p:cNvPr id="44" name="组合 43"/>
          <p:cNvGrpSpPr/>
          <p:nvPr/>
        </p:nvGrpSpPr>
        <p:grpSpPr>
          <a:xfrm>
            <a:off x="7837155" y="3939919"/>
            <a:ext cx="4101030" cy="1597475"/>
            <a:chOff x="7881605" y="3373499"/>
            <a:chExt cx="4101030" cy="1597475"/>
          </a:xfrm>
        </p:grpSpPr>
        <p:sp>
          <p:nvSpPr>
            <p:cNvPr id="20" name="文本框 28"/>
            <p:cNvSpPr txBox="1">
              <a:spLocks noChangeArrowheads="1"/>
            </p:cNvSpPr>
            <p:nvPr/>
          </p:nvSpPr>
          <p:spPr bwMode="auto">
            <a:xfrm>
              <a:off x="7881605" y="3373499"/>
              <a:ext cx="410103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000" b="1" dirty="0">
                  <a:latin typeface="Times New Roman" panose="02020603050405020304" pitchFamily="18" charset="0"/>
                </a:rPr>
                <a:t>When Martha knew she could get the scholarship jacket</a:t>
              </a:r>
              <a:endParaRPr lang="en-US" altLang="zh-CN" sz="2000" b="1" dirty="0">
                <a:latin typeface="Times New Roman" panose="02020603050405020304" pitchFamily="18" charset="0"/>
              </a:endParaRPr>
            </a:p>
          </p:txBody>
        </p:sp>
        <p:cxnSp>
          <p:nvCxnSpPr>
            <p:cNvPr id="22" name="直接箭头连接符 21"/>
            <p:cNvCxnSpPr/>
            <p:nvPr/>
          </p:nvCxnSpPr>
          <p:spPr>
            <a:xfrm>
              <a:off x="8267287" y="4153227"/>
              <a:ext cx="0" cy="81774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直接箭头连接符 22"/>
            <p:cNvCxnSpPr/>
            <p:nvPr/>
          </p:nvCxnSpPr>
          <p:spPr>
            <a:xfrm>
              <a:off x="8643007" y="4146166"/>
              <a:ext cx="0" cy="809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24" name="文本框 32"/>
          <p:cNvSpPr txBox="1"/>
          <p:nvPr/>
        </p:nvSpPr>
        <p:spPr>
          <a:xfrm>
            <a:off x="7797048" y="5496523"/>
            <a:ext cx="1214372" cy="457200"/>
          </a:xfrm>
          <a:prstGeom prst="rect">
            <a:avLst/>
          </a:prstGeom>
          <a:noFill/>
          <a:ln>
            <a:solidFill>
              <a:srgbClr val="4F81BD"/>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rPr>
              <a:t>feelings?</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p:txBody>
      </p:sp>
      <p:sp>
        <p:nvSpPr>
          <p:cNvPr id="25" name="文本框 10"/>
          <p:cNvSpPr txBox="1">
            <a:spLocks noChangeArrowheads="1"/>
          </p:cNvSpPr>
          <p:nvPr/>
        </p:nvSpPr>
        <p:spPr bwMode="auto">
          <a:xfrm>
            <a:off x="5372225" y="1033309"/>
            <a:ext cx="1666875" cy="519113"/>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altLang="zh-CN" sz="2800" b="1" dirty="0">
                <a:solidFill>
                  <a:srgbClr val="C00000"/>
                </a:solidFill>
                <a:latin typeface="Times New Roman" panose="02020603050405020304" pitchFamily="18" charset="0"/>
              </a:rPr>
              <a:t>Climax</a:t>
            </a:r>
            <a:endParaRPr lang="en-US" altLang="zh-CN" sz="2800" b="1" dirty="0">
              <a:solidFill>
                <a:srgbClr val="C00000"/>
              </a:solidFill>
              <a:latin typeface="Times New Roman" panose="02020603050405020304" pitchFamily="18" charset="0"/>
            </a:endParaRPr>
          </a:p>
        </p:txBody>
      </p:sp>
      <p:sp>
        <p:nvSpPr>
          <p:cNvPr id="34" name="文本框 33"/>
          <p:cNvSpPr txBox="1"/>
          <p:nvPr/>
        </p:nvSpPr>
        <p:spPr>
          <a:xfrm>
            <a:off x="8962155" y="4646551"/>
            <a:ext cx="2670628" cy="76944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000" b="1">
                <a:latin typeface="Times New Roman" panose="02020603050405020304" pitchFamily="18" charset="0"/>
              </a:defRPr>
            </a:lvl1pPr>
          </a:lstStyle>
          <a:p>
            <a:r>
              <a:rPr lang="en-US" altLang="zh-CN" sz="2200" dirty="0"/>
              <a:t>surprised/astonished/overwhelmed?</a:t>
            </a:r>
            <a:endParaRPr lang="en-US" altLang="zh-CN" sz="2200" dirty="0"/>
          </a:p>
        </p:txBody>
      </p:sp>
      <p:sp>
        <p:nvSpPr>
          <p:cNvPr id="36" name="文本框 35"/>
          <p:cNvSpPr txBox="1"/>
          <p:nvPr/>
        </p:nvSpPr>
        <p:spPr>
          <a:xfrm>
            <a:off x="4072960" y="2435487"/>
            <a:ext cx="1938304" cy="584775"/>
          </a:xfrm>
          <a:prstGeom prst="rect">
            <a:avLst/>
          </a:prstGeom>
          <a:noFill/>
        </p:spPr>
        <p:txBody>
          <a:bodyPr wrap="square">
            <a:spAutoFit/>
          </a:bodyPr>
          <a:lstStyle/>
          <a:p>
            <a:r>
              <a:rPr lang="en-US" altLang="zh-CN" sz="3200" b="1" dirty="0">
                <a:latin typeface="Times New Roman" panose="02020603050405020304" pitchFamily="18" charset="0"/>
              </a:rPr>
              <a:t>desperate</a:t>
            </a:r>
            <a:endParaRPr lang="en-US" altLang="zh-CN" sz="3200" b="1" dirty="0">
              <a:latin typeface="Times New Roman" panose="02020603050405020304" pitchFamily="18" charset="0"/>
            </a:endParaRPr>
          </a:p>
        </p:txBody>
      </p:sp>
      <p:grpSp>
        <p:nvGrpSpPr>
          <p:cNvPr id="41" name="组合 40"/>
          <p:cNvGrpSpPr/>
          <p:nvPr/>
        </p:nvGrpSpPr>
        <p:grpSpPr>
          <a:xfrm>
            <a:off x="8602688" y="1584194"/>
            <a:ext cx="3281682" cy="1200329"/>
            <a:chOff x="8647138" y="1017774"/>
            <a:chExt cx="3281682" cy="1200329"/>
          </a:xfrm>
        </p:grpSpPr>
        <p:sp>
          <p:nvSpPr>
            <p:cNvPr id="15" name="文本框 22"/>
            <p:cNvSpPr txBox="1"/>
            <p:nvPr/>
          </p:nvSpPr>
          <p:spPr>
            <a:xfrm>
              <a:off x="9153521" y="1017774"/>
              <a:ext cx="2775299" cy="120032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rgbClr val="1F497D">
                      <a:lumMod val="75000"/>
                    </a:srgbClr>
                  </a:solidFill>
                  <a:latin typeface="Times New Roman" panose="02020603050405020304" pitchFamily="18" charset="0"/>
                  <a:ea typeface="宋体" panose="02010600030101010101" pitchFamily="2" charset="-122"/>
                </a:rPr>
                <a:t>When</a:t>
              </a:r>
              <a:r>
                <a:rPr lang="zh-CN" altLang="en-US" sz="2400" b="1" kern="0" dirty="0">
                  <a:solidFill>
                    <a:srgbClr val="1F497D">
                      <a:lumMod val="75000"/>
                    </a:srgbClr>
                  </a:solidFill>
                  <a:latin typeface="Times New Roman" panose="02020603050405020304" pitchFamily="18" charset="0"/>
                  <a:ea typeface="宋体" panose="02010600030101010101" pitchFamily="2" charset="-122"/>
                </a:rPr>
                <a:t> </a:t>
              </a:r>
              <a:r>
                <a:rPr lang="en-US" altLang="zh-CN" sz="2400" b="1" kern="0" dirty="0">
                  <a:solidFill>
                    <a:srgbClr val="1F497D">
                      <a:lumMod val="75000"/>
                    </a:srgbClr>
                  </a:solidFill>
                  <a:latin typeface="Times New Roman" panose="02020603050405020304" pitchFamily="18" charset="0"/>
                  <a:ea typeface="宋体" panose="02010600030101010101" pitchFamily="2" charset="-122"/>
                </a:rPr>
                <a:t>she</a:t>
              </a:r>
              <a:r>
                <a:rPr lang="zh-CN" altLang="en-US" sz="2400" b="1" kern="0" dirty="0">
                  <a:solidFill>
                    <a:srgbClr val="1F497D">
                      <a:lumMod val="75000"/>
                    </a:srgbClr>
                  </a:solidFill>
                  <a:latin typeface="Times New Roman" panose="02020603050405020304" pitchFamily="18" charset="0"/>
                  <a:ea typeface="宋体" panose="02010600030101010101" pitchFamily="2" charset="-122"/>
                </a:rPr>
                <a:t> </a:t>
              </a:r>
              <a:r>
                <a:rPr lang="en-US" altLang="zh-CN" sz="2400" b="1" kern="0" dirty="0">
                  <a:solidFill>
                    <a:srgbClr val="1F497D">
                      <a:lumMod val="75000"/>
                    </a:srgbClr>
                  </a:solidFill>
                  <a:latin typeface="Times New Roman" panose="02020603050405020304" pitchFamily="18" charset="0"/>
                  <a:ea typeface="宋体" panose="02010600030101010101" pitchFamily="2" charset="-122"/>
                </a:rPr>
                <a:t>knew</a:t>
              </a:r>
              <a:r>
                <a:rPr lang="zh-CN" altLang="en-US" sz="2400" b="1" kern="0" dirty="0">
                  <a:solidFill>
                    <a:srgbClr val="1F497D">
                      <a:lumMod val="75000"/>
                    </a:srgbClr>
                  </a:solidFill>
                  <a:latin typeface="Times New Roman" panose="02020603050405020304" pitchFamily="18" charset="0"/>
                  <a:ea typeface="宋体" panose="02010600030101010101" pitchFamily="2" charset="-122"/>
                </a:rPr>
                <a:t> </a:t>
              </a:r>
              <a:r>
                <a:rPr lang="en-US" altLang="zh-CN" sz="2400" b="1" kern="0" dirty="0">
                  <a:solidFill>
                    <a:srgbClr val="1F497D">
                      <a:lumMod val="75000"/>
                    </a:srgbClr>
                  </a:solidFill>
                  <a:latin typeface="Times New Roman" panose="02020603050405020304" pitchFamily="18" charset="0"/>
                  <a:ea typeface="宋体" panose="02010600030101010101" pitchFamily="2" charset="-122"/>
                </a:rPr>
                <a:t>she couldn’t get the scholarship jacket</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p:txBody>
        </p:sp>
        <p:sp>
          <p:nvSpPr>
            <p:cNvPr id="40" name="箭头: 左 39"/>
            <p:cNvSpPr/>
            <p:nvPr/>
          </p:nvSpPr>
          <p:spPr>
            <a:xfrm>
              <a:off x="8647138" y="1253741"/>
              <a:ext cx="408732" cy="1891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806804" y="358635"/>
            <a:ext cx="10577829" cy="596296"/>
            <a:chOff x="1329919" y="288961"/>
            <a:chExt cx="10577829" cy="596296"/>
          </a:xfrm>
        </p:grpSpPr>
        <p:sp>
          <p:nvSpPr>
            <p:cNvPr id="33" name="文本框 32"/>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读主人公的情感</a:t>
              </a:r>
              <a:r>
                <a:rPr lang="en-US" altLang="zh-CN" sz="2200" dirty="0"/>
                <a:t>Read for the emotion of character</a:t>
              </a:r>
              <a:endParaRPr lang="en-US" altLang="zh-CN" sz="2200" dirty="0"/>
            </a:p>
          </p:txBody>
        </p:sp>
        <p:grpSp>
          <p:nvGrpSpPr>
            <p:cNvPr id="35" name="组合 34"/>
            <p:cNvGrpSpPr/>
            <p:nvPr/>
          </p:nvGrpSpPr>
          <p:grpSpPr>
            <a:xfrm>
              <a:off x="1329919" y="288961"/>
              <a:ext cx="2417181" cy="596296"/>
              <a:chOff x="975709" y="3879"/>
              <a:chExt cx="2417181" cy="596296"/>
            </a:xfrm>
          </p:grpSpPr>
          <p:pic>
            <p:nvPicPr>
              <p:cNvPr id="3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文本框 38"/>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ircle(in)">
                                      <p:cBhvr>
                                        <p:cTn id="54" dur="20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down)">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down)">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circle(in)">
                                      <p:cBhvr>
                                        <p:cTn id="79" dur="20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barn(inVertical)">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0" grpId="0" bldLvl="0" animBg="1"/>
      <p:bldP spid="11" grpId="0" bldLvl="0" animBg="1"/>
      <p:bldP spid="19" grpId="0" bldLvl="0" animBg="1"/>
      <p:bldP spid="21" grpId="0"/>
      <p:bldP spid="24" grpId="0" bldLvl="0" animBg="1"/>
      <p:bldP spid="25" grpId="0" bldLvl="0" animBg="1"/>
      <p:bldP spid="34" grpId="0" bldLvl="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705066" y="2567244"/>
            <a:ext cx="1394780" cy="385578"/>
          </a:xfrm>
          <a:prstGeom prst="roundRect">
            <a:avLst/>
          </a:prstGeom>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lIns="68580" tIns="34290" rIns="68580" bIns="34290" anchor="ctr"/>
          <a:lstStyle/>
          <a:p>
            <a:pPr algn="ctr">
              <a:defRPr/>
            </a:pPr>
            <a:endParaRPr lang="zh-CN" altLang="en-US"/>
          </a:p>
        </p:txBody>
      </p:sp>
      <p:grpSp>
        <p:nvGrpSpPr>
          <p:cNvPr id="3" name="组合 8"/>
          <p:cNvGrpSpPr/>
          <p:nvPr/>
        </p:nvGrpSpPr>
        <p:grpSpPr bwMode="auto">
          <a:xfrm>
            <a:off x="2464983" y="2805381"/>
            <a:ext cx="7675562" cy="2809875"/>
            <a:chOff x="867" y="2113"/>
            <a:chExt cx="16116" cy="5900"/>
          </a:xfrm>
        </p:grpSpPr>
        <p:cxnSp>
          <p:nvCxnSpPr>
            <p:cNvPr id="4" name="直接连接符 3"/>
            <p:cNvCxnSpPr/>
            <p:nvPr/>
          </p:nvCxnSpPr>
          <p:spPr>
            <a:xfrm flipV="1">
              <a:off x="867" y="7983"/>
              <a:ext cx="3560" cy="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427" y="2113"/>
              <a:ext cx="4630" cy="58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57" y="2113"/>
              <a:ext cx="4300" cy="58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3356" y="7990"/>
              <a:ext cx="3627" cy="2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 name="文本框 9"/>
          <p:cNvSpPr txBox="1">
            <a:spLocks noChangeArrowheads="1"/>
          </p:cNvSpPr>
          <p:nvPr/>
        </p:nvSpPr>
        <p:spPr bwMode="auto">
          <a:xfrm>
            <a:off x="2204604" y="5710516"/>
            <a:ext cx="2081349" cy="484748"/>
          </a:xfrm>
          <a:prstGeom prst="rect">
            <a:avLst/>
          </a:prstGeom>
          <a:solidFill>
            <a:srgbClr val="3399FF"/>
          </a:solidFill>
          <a:ln w="9525">
            <a:noFill/>
            <a:miter lim="800000"/>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34290">
            <a:spAutoFit/>
          </a:bodyPr>
          <a:lstStyle>
            <a:defPPr>
              <a:defRPr lang="zh-CN"/>
            </a:defPPr>
            <a:lvl1pPr>
              <a:defRPr sz="3200" b="1">
                <a:latin typeface="微软雅黑" panose="020B0503020204020204" pitchFamily="34" charset="-122"/>
                <a:ea typeface="微软雅黑" panose="020B0503020204020204" pitchFamily="34" charset="-122"/>
              </a:defRPr>
            </a:lvl1pPr>
          </a:lstStyle>
          <a:p>
            <a:pPr>
              <a:defRPr/>
            </a:pPr>
            <a:r>
              <a:rPr lang="en-US" altLang="zh-CN" sz="2700" dirty="0">
                <a:latin typeface="Times New Roman" panose="02020603050405020304" pitchFamily="18" charset="0"/>
                <a:ea typeface="宋体" panose="02010600030101010101" pitchFamily="2" charset="-122"/>
              </a:rPr>
              <a:t>Beginning</a:t>
            </a:r>
            <a:endParaRPr lang="en-US" altLang="zh-CN" sz="2700" dirty="0">
              <a:latin typeface="Times New Roman" panose="02020603050405020304" pitchFamily="18" charset="0"/>
              <a:ea typeface="宋体" panose="02010600030101010101" pitchFamily="2" charset="-122"/>
            </a:endParaRPr>
          </a:p>
        </p:txBody>
      </p:sp>
      <p:sp>
        <p:nvSpPr>
          <p:cNvPr id="9" name="文本框 10"/>
          <p:cNvSpPr txBox="1">
            <a:spLocks noChangeArrowheads="1"/>
          </p:cNvSpPr>
          <p:nvPr/>
        </p:nvSpPr>
        <p:spPr bwMode="auto">
          <a:xfrm>
            <a:off x="5776508" y="2495818"/>
            <a:ext cx="1285875" cy="484188"/>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700" b="1" dirty="0">
                <a:latin typeface="Times New Roman" panose="02020603050405020304" pitchFamily="18" charset="0"/>
              </a:rPr>
              <a:t>Climax</a:t>
            </a:r>
            <a:endParaRPr lang="en-US" altLang="zh-CN" sz="2700" b="1" dirty="0">
              <a:latin typeface="Times New Roman" panose="02020603050405020304" pitchFamily="18" charset="0"/>
            </a:endParaRPr>
          </a:p>
        </p:txBody>
      </p:sp>
      <p:sp>
        <p:nvSpPr>
          <p:cNvPr id="10" name="文本框 11"/>
          <p:cNvSpPr txBox="1">
            <a:spLocks noChangeArrowheads="1"/>
          </p:cNvSpPr>
          <p:nvPr/>
        </p:nvSpPr>
        <p:spPr bwMode="auto">
          <a:xfrm>
            <a:off x="8764083" y="5650000"/>
            <a:ext cx="1376363" cy="484748"/>
          </a:xfrm>
          <a:prstGeom prst="rect">
            <a:avLst/>
          </a:prstGeom>
          <a:solidFill>
            <a:srgbClr val="3399FF"/>
          </a:solidFill>
          <a:ln w="9525">
            <a:noFill/>
            <a:miter lim="800000"/>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34290">
            <a:spAutoFit/>
          </a:bodyPr>
          <a:lstStyle/>
          <a:p>
            <a:pPr>
              <a:defRPr/>
            </a:pPr>
            <a:r>
              <a:rPr lang="en-US" altLang="zh-CN" sz="2700" b="1" dirty="0">
                <a:latin typeface="Times New Roman" panose="02020603050405020304" pitchFamily="18" charset="0"/>
              </a:rPr>
              <a:t>Ending</a:t>
            </a:r>
            <a:endParaRPr lang="en-US" altLang="zh-CN" sz="2700" b="1" dirty="0">
              <a:latin typeface="Times New Roman" panose="02020603050405020304" pitchFamily="18" charset="0"/>
            </a:endParaRPr>
          </a:p>
        </p:txBody>
      </p:sp>
      <p:sp>
        <p:nvSpPr>
          <p:cNvPr id="11" name="文本框 12"/>
          <p:cNvSpPr txBox="1">
            <a:spLocks noChangeArrowheads="1"/>
          </p:cNvSpPr>
          <p:nvPr/>
        </p:nvSpPr>
        <p:spPr bwMode="auto">
          <a:xfrm>
            <a:off x="2037208" y="4715722"/>
            <a:ext cx="2853088" cy="807913"/>
          </a:xfrm>
          <a:prstGeom prst="rect">
            <a:avLst/>
          </a:prstGeom>
          <a:effectLst>
            <a:innerShdw blurRad="63500" dist="50800" dir="162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delighted (</a:t>
            </a:r>
            <a:r>
              <a:rPr lang="zh-CN" altLang="en-US" sz="2400" b="1" dirty="0">
                <a:latin typeface="Times New Roman" panose="02020603050405020304" pitchFamily="18" charset="0"/>
              </a:rPr>
              <a:t>能获得优等生荣誉服</a:t>
            </a:r>
            <a:r>
              <a:rPr lang="en-US" altLang="zh-CN" sz="2400" b="1" dirty="0"/>
              <a:t>)</a:t>
            </a:r>
            <a:endParaRPr lang="en-US" altLang="zh-CN" sz="2400" b="1" dirty="0">
              <a:latin typeface="Times New Roman" panose="02020603050405020304" pitchFamily="18" charset="0"/>
            </a:endParaRPr>
          </a:p>
        </p:txBody>
      </p:sp>
      <p:sp>
        <p:nvSpPr>
          <p:cNvPr id="12" name="文本框 20"/>
          <p:cNvSpPr txBox="1"/>
          <p:nvPr/>
        </p:nvSpPr>
        <p:spPr>
          <a:xfrm>
            <a:off x="4490620" y="3218143"/>
            <a:ext cx="1343996" cy="438581"/>
          </a:xfrm>
          <a:prstGeom prst="rect">
            <a:avLst/>
          </a:prstGeom>
          <a:solidFill>
            <a:srgbClr val="FF66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68580" tIns="34290" rIns="68580" bIns="34290">
            <a:spAutoFit/>
          </a:bodyPr>
          <a:lstStyle/>
          <a:p>
            <a:pPr>
              <a:defRPr/>
            </a:pPr>
            <a:r>
              <a:rPr lang="en-US" altLang="zh-CN" sz="2400" b="1" dirty="0">
                <a:latin typeface="微软雅黑" panose="020B0503020204020204" pitchFamily="34" charset="-122"/>
                <a:ea typeface="微软雅黑" panose="020B0503020204020204" pitchFamily="34" charset="-122"/>
              </a:rPr>
              <a:t>Process</a:t>
            </a:r>
            <a:endParaRPr lang="en-US" altLang="zh-CN" sz="24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4419973" y="1576960"/>
            <a:ext cx="4572032" cy="928676"/>
          </a:xfrm>
          <a:prstGeom prst="roundRect">
            <a:avLst/>
          </a:prstGeom>
          <a:solidFill>
            <a:srgbClr val="FF0701"/>
          </a:solidFill>
          <a:ln>
            <a:solidFill>
              <a:srgbClr val="FFC000"/>
            </a:solidFill>
          </a:ln>
          <a:effectLst>
            <a:innerShdw blurRad="63500" dist="50800" dir="162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defRPr/>
            </a:pPr>
            <a:endParaRPr lang="zh-CN" altLang="en-US" sz="2200" dirty="0"/>
          </a:p>
        </p:txBody>
      </p:sp>
      <p:sp>
        <p:nvSpPr>
          <p:cNvPr id="14" name="文本框 10"/>
          <p:cNvSpPr txBox="1">
            <a:spLocks noChangeArrowheads="1"/>
          </p:cNvSpPr>
          <p:nvPr/>
        </p:nvSpPr>
        <p:spPr bwMode="auto">
          <a:xfrm>
            <a:off x="5205008" y="1638568"/>
            <a:ext cx="3001962"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Times New Roman" panose="02020603050405020304" pitchFamily="18" charset="0"/>
              </a:rPr>
              <a:t> Martha</a:t>
            </a:r>
            <a:r>
              <a:rPr lang="zh-CN" altLang="en-US" sz="2400" b="1" dirty="0">
                <a:solidFill>
                  <a:schemeClr val="bg1"/>
                </a:solidFill>
                <a:latin typeface="Times New Roman" panose="02020603050405020304" pitchFamily="18" charset="0"/>
              </a:rPr>
              <a:t>’</a:t>
            </a:r>
            <a:r>
              <a:rPr lang="en-US" altLang="zh-CN" sz="2400" b="1" dirty="0">
                <a:solidFill>
                  <a:schemeClr val="bg1"/>
                </a:solidFill>
                <a:latin typeface="Times New Roman" panose="02020603050405020304" pitchFamily="18" charset="0"/>
              </a:rPr>
              <a:t>s </a:t>
            </a:r>
            <a:r>
              <a:rPr lang="en-US" altLang="zh-CN" sz="2400" b="1" dirty="0">
                <a:latin typeface="Times New Roman" panose="02020603050405020304" pitchFamily="18" charset="0"/>
              </a:rPr>
              <a:t>Emotions</a:t>
            </a:r>
            <a:endParaRPr lang="en-US" altLang="zh-CN" sz="2400" b="1" dirty="0">
              <a:latin typeface="Times New Roman" panose="02020603050405020304" pitchFamily="18" charset="0"/>
            </a:endParaRPr>
          </a:p>
          <a:p>
            <a:r>
              <a:rPr lang="en-US" altLang="zh-CN" sz="2400" b="1" dirty="0">
                <a:latin typeface="Times New Roman" panose="02020603050405020304" pitchFamily="18" charset="0"/>
              </a:rPr>
              <a:t>        (</a:t>
            </a:r>
            <a:r>
              <a:rPr lang="zh-CN" altLang="en-US" sz="2400" b="1" dirty="0">
                <a:latin typeface="Times New Roman" panose="02020603050405020304" pitchFamily="18" charset="0"/>
              </a:rPr>
              <a:t>情感线）</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p:txBody>
      </p:sp>
      <p:sp>
        <p:nvSpPr>
          <p:cNvPr id="15" name="文本框 12"/>
          <p:cNvSpPr txBox="1">
            <a:spLocks noChangeArrowheads="1"/>
          </p:cNvSpPr>
          <p:nvPr/>
        </p:nvSpPr>
        <p:spPr bwMode="auto">
          <a:xfrm>
            <a:off x="7176024" y="2523008"/>
            <a:ext cx="3921573" cy="807913"/>
          </a:xfrm>
          <a:prstGeom prst="rect">
            <a:avLst/>
          </a:prstGeom>
          <a:scene3d>
            <a:camera prst="orthographicFront"/>
            <a:lightRig rig="threePt" dir="t"/>
          </a:scene3d>
          <a:sp3d>
            <a:bevelT w="114300" prst="artDeco"/>
          </a:sp3d>
        </p:spPr>
        <p:style>
          <a:lnRef idx="1">
            <a:schemeClr val="accent2"/>
          </a:lnRef>
          <a:fillRef idx="3">
            <a:schemeClr val="accent2"/>
          </a:fillRef>
          <a:effectRef idx="2">
            <a:schemeClr val="accent2"/>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Reluctant</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bitter</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painful.</a:t>
            </a:r>
            <a:endParaRPr lang="en-US" altLang="zh-CN" sz="2400" b="1" dirty="0">
              <a:latin typeface="Times New Roman" panose="02020603050405020304" pitchFamily="18" charset="0"/>
            </a:endParaRPr>
          </a:p>
          <a:p>
            <a:r>
              <a:rPr lang="zh-CN" altLang="en-US" sz="2400" b="1" dirty="0">
                <a:latin typeface="Times New Roman" panose="02020603050405020304" pitchFamily="18" charset="0"/>
              </a:rPr>
              <a:t>不能得到优等生荣誉服</a:t>
            </a:r>
            <a:endParaRPr lang="en-US" altLang="zh-CN" sz="2400" b="1" dirty="0">
              <a:latin typeface="Times New Roman" panose="02020603050405020304" pitchFamily="18" charset="0"/>
            </a:endParaRPr>
          </a:p>
        </p:txBody>
      </p:sp>
      <p:sp>
        <p:nvSpPr>
          <p:cNvPr id="16" name="文本框 12"/>
          <p:cNvSpPr txBox="1">
            <a:spLocks noChangeArrowheads="1"/>
          </p:cNvSpPr>
          <p:nvPr/>
        </p:nvSpPr>
        <p:spPr bwMode="auto">
          <a:xfrm>
            <a:off x="7424608" y="3544829"/>
            <a:ext cx="3921572" cy="807913"/>
          </a:xfrm>
          <a:prstGeom prst="rect">
            <a:avLst/>
          </a:prstGeom>
          <a:effectLst>
            <a:innerShdw blurRad="63500" dist="50800" dir="162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Desperate</a:t>
            </a:r>
            <a:r>
              <a:rPr lang="zh-CN" altLang="en-US" sz="2400" b="1" dirty="0">
                <a:latin typeface="Times New Roman" panose="02020603050405020304" pitchFamily="18" charset="0"/>
              </a:rPr>
              <a:t>（祖父告知不能付费）</a:t>
            </a:r>
            <a:endParaRPr lang="en-US" altLang="zh-CN" sz="2400" b="1" dirty="0">
              <a:latin typeface="Times New Roman" panose="02020603050405020304" pitchFamily="18" charset="0"/>
            </a:endParaRPr>
          </a:p>
        </p:txBody>
      </p:sp>
      <p:sp>
        <p:nvSpPr>
          <p:cNvPr id="17" name="文本框 12"/>
          <p:cNvSpPr txBox="1">
            <a:spLocks noChangeArrowheads="1"/>
          </p:cNvSpPr>
          <p:nvPr/>
        </p:nvSpPr>
        <p:spPr bwMode="auto">
          <a:xfrm>
            <a:off x="2322938" y="3764519"/>
            <a:ext cx="3070892" cy="807913"/>
          </a:xfrm>
          <a:prstGeom prst="rect">
            <a:avLst/>
          </a:prstGeom>
          <a:effectLst>
            <a:innerShdw blurRad="63500" dist="50800" dir="162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Anxious/uneasy/upset (</a:t>
            </a:r>
            <a:r>
              <a:rPr lang="zh-CN" altLang="en-US" sz="2400" b="1" dirty="0">
                <a:latin typeface="Times New Roman" panose="02020603050405020304" pitchFamily="18" charset="0"/>
              </a:rPr>
              <a:t>获知要收费</a:t>
            </a:r>
            <a:r>
              <a:rPr lang="en-US" altLang="zh-CN" sz="2400" b="1" dirty="0"/>
              <a:t>)</a:t>
            </a:r>
            <a:endParaRPr lang="en-US" altLang="zh-CN" sz="2400" b="1" dirty="0">
              <a:latin typeface="Times New Roman" panose="02020603050405020304" pitchFamily="18" charset="0"/>
            </a:endParaRPr>
          </a:p>
        </p:txBody>
      </p:sp>
      <p:sp>
        <p:nvSpPr>
          <p:cNvPr id="18" name="文本框 12"/>
          <p:cNvSpPr txBox="1">
            <a:spLocks noChangeArrowheads="1"/>
          </p:cNvSpPr>
          <p:nvPr/>
        </p:nvSpPr>
        <p:spPr bwMode="auto">
          <a:xfrm>
            <a:off x="8061152" y="4566650"/>
            <a:ext cx="3671236" cy="807913"/>
          </a:xfrm>
          <a:prstGeom prst="rect">
            <a:avLst/>
          </a:prstGeom>
          <a:effectLst>
            <a:innerShdw blurRad="63500" dist="50800" dir="162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surprised/overwhelmed/inspired (</a:t>
            </a:r>
            <a:r>
              <a:rPr lang="zh-CN" altLang="en-US" sz="2400" b="1" dirty="0">
                <a:latin typeface="Times New Roman" panose="02020603050405020304" pitchFamily="18" charset="0"/>
              </a:rPr>
              <a:t>获知能得到荣誉服</a:t>
            </a:r>
            <a:r>
              <a:rPr lang="en-US" altLang="zh-CN" sz="2400" b="1" dirty="0"/>
              <a:t>)</a:t>
            </a:r>
            <a:endParaRPr lang="en-US" altLang="zh-CN" sz="2400" b="1" dirty="0">
              <a:latin typeface="Times New Roman" panose="02020603050405020304" pitchFamily="18" charset="0"/>
            </a:endParaRPr>
          </a:p>
        </p:txBody>
      </p:sp>
      <p:grpSp>
        <p:nvGrpSpPr>
          <p:cNvPr id="25" name="组合 24"/>
          <p:cNvGrpSpPr/>
          <p:nvPr/>
        </p:nvGrpSpPr>
        <p:grpSpPr>
          <a:xfrm>
            <a:off x="755015" y="742458"/>
            <a:ext cx="10577829" cy="596296"/>
            <a:chOff x="1329919" y="288961"/>
            <a:chExt cx="10577829" cy="596296"/>
          </a:xfrm>
        </p:grpSpPr>
        <p:sp>
          <p:nvSpPr>
            <p:cNvPr id="26" name="文本框 25"/>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读主人公的情感</a:t>
              </a:r>
              <a:r>
                <a:rPr lang="en-US" altLang="zh-CN" sz="2200" dirty="0"/>
                <a:t>Read for the emotion of character</a:t>
              </a:r>
              <a:endParaRPr lang="en-US" altLang="zh-CN" sz="2200" dirty="0"/>
            </a:p>
          </p:txBody>
        </p:sp>
        <p:grpSp>
          <p:nvGrpSpPr>
            <p:cNvPr id="27" name="组合 26"/>
            <p:cNvGrpSpPr/>
            <p:nvPr/>
          </p:nvGrpSpPr>
          <p:grpSpPr>
            <a:xfrm>
              <a:off x="1329919" y="288961"/>
              <a:ext cx="2417181" cy="596296"/>
              <a:chOff x="975709" y="3879"/>
              <a:chExt cx="2417181" cy="596296"/>
            </a:xfrm>
          </p:grpSpPr>
          <p:pic>
            <p:nvPicPr>
              <p:cNvPr id="2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amond(in)">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ldLvl="0" animBg="1"/>
      <p:bldP spid="14" grpId="0"/>
      <p:bldP spid="15" grpId="0" bldLvl="0" animBg="1"/>
      <p:bldP spid="16" grpId="0" bldLvl="0" animBg="1"/>
      <p:bldP spid="17"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7"/>
          <p:cNvSpPr txBox="1">
            <a:spLocks noChangeArrowheads="1"/>
          </p:cNvSpPr>
          <p:nvPr>
            <p:custDataLst>
              <p:tags r:id="rId1"/>
            </p:custDataLst>
          </p:nvPr>
        </p:nvSpPr>
        <p:spPr bwMode="auto">
          <a:xfrm>
            <a:off x="5040983" y="2003242"/>
            <a:ext cx="2795270" cy="40132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rPr>
              <a:t>That</a:t>
            </a:r>
            <a:r>
              <a:rPr kumimoji="0" lang="en-US" altLang="zh-CN" sz="2400" b="1" i="0" u="none" strike="noStrike" kern="1200" cap="none" spc="0" normalizeH="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rPr>
              <a:t> night</a:t>
            </a:r>
            <a:endParaRPr kumimoji="0" lang="en-US" altLang="zh-CN" sz="24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endParaRPr>
          </a:p>
        </p:txBody>
      </p:sp>
      <p:sp>
        <p:nvSpPr>
          <p:cNvPr id="13" name="Text Box 18"/>
          <p:cNvSpPr txBox="1">
            <a:spLocks noChangeArrowheads="1"/>
          </p:cNvSpPr>
          <p:nvPr>
            <p:custDataLst>
              <p:tags r:id="rId2"/>
            </p:custDataLst>
          </p:nvPr>
        </p:nvSpPr>
        <p:spPr bwMode="auto">
          <a:xfrm>
            <a:off x="5044158" y="2694348"/>
            <a:ext cx="2792095" cy="1183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 cried into my pillow</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Box 19"/>
          <p:cNvSpPr txBox="1">
            <a:spLocks noChangeArrowheads="1"/>
          </p:cNvSpPr>
          <p:nvPr>
            <p:custDataLst>
              <p:tags r:id="rId3"/>
            </p:custDataLst>
          </p:nvPr>
        </p:nvSpPr>
        <p:spPr bwMode="auto">
          <a:xfrm>
            <a:off x="7058025" y="4246880"/>
            <a:ext cx="2894965" cy="95631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Abadi" panose="020B0604020104020204" pitchFamily="34" charset="0"/>
                <a:ea typeface="微软雅黑" panose="020B0503020204020204" pitchFamily="34" charset="-122"/>
                <a:cs typeface="Comic Sans MS Regular" panose="030F0902030302020204" charset="0"/>
                <a:sym typeface="Arial" panose="020B0604020202020204" pitchFamily="34" charset="0"/>
              </a:rPr>
              <a:t>The next</a:t>
            </a:r>
            <a:r>
              <a:rPr kumimoji="0" lang="en-US" altLang="zh-CN" sz="2000" b="1" i="0" u="none" strike="noStrike" kern="1200" cap="none" spc="0" normalizeH="0" noProof="0" dirty="0">
                <a:ln>
                  <a:noFill/>
                </a:ln>
                <a:solidFill>
                  <a:srgbClr val="FF0000"/>
                </a:solidFill>
                <a:effectLst/>
                <a:uLnTx/>
                <a:uFillTx/>
                <a:latin typeface="Abadi" panose="020B0604020104020204" pitchFamily="34" charset="0"/>
                <a:ea typeface="微软雅黑" panose="020B0503020204020204" pitchFamily="34" charset="-122"/>
                <a:cs typeface="Comic Sans MS Regular" panose="030F0902030302020204" charset="0"/>
                <a:sym typeface="Arial" panose="020B0604020202020204" pitchFamily="34" charset="0"/>
              </a:rPr>
              <a:t> day </a:t>
            </a:r>
            <a:r>
              <a:rPr kumimoji="0" lang="en-US" altLang="zh-CN" sz="2000" b="1" i="0" u="none" strike="noStrike" kern="1200" cap="none" spc="0" normalizeH="0" baseline="0" noProof="0" dirty="0">
                <a:ln>
                  <a:noFill/>
                </a:ln>
                <a:solidFill>
                  <a:srgbClr val="FF0000"/>
                </a:solidFill>
                <a:effectLst/>
                <a:uLnTx/>
                <a:uFillTx/>
                <a:latin typeface="Abadi" panose="020B0604020104020204" pitchFamily="34" charset="0"/>
                <a:ea typeface="微软雅黑" panose="020B0503020204020204" pitchFamily="34" charset="-122"/>
                <a:cs typeface="Comic Sans MS Regular" panose="030F0902030302020204" charset="0"/>
                <a:sym typeface="Arial" panose="020B0604020202020204" pitchFamily="34" charset="0"/>
              </a:rPr>
              <a:t>when I stepped into principal’s office </a:t>
            </a:r>
            <a:endParaRPr kumimoji="0" lang="en-US" altLang="zh-CN" sz="2000" b="1" i="0" u="none" strike="noStrike" kern="1200" cap="none" spc="0" normalizeH="0" baseline="0" noProof="0" dirty="0">
              <a:ln>
                <a:noFill/>
              </a:ln>
              <a:solidFill>
                <a:srgbClr val="FF0000"/>
              </a:solidFill>
              <a:effectLst/>
              <a:uLnTx/>
              <a:uFillTx/>
              <a:latin typeface="Abadi" panose="020B0604020104020204" pitchFamily="34" charset="0"/>
              <a:ea typeface="微软雅黑" panose="020B0503020204020204" pitchFamily="34" charset="-122"/>
              <a:cs typeface="Comic Sans MS Regular" panose="030F0902030302020204" charset="0"/>
              <a:sym typeface="Arial" panose="020B0604020202020204" pitchFamily="34" charset="0"/>
            </a:endParaRPr>
          </a:p>
        </p:txBody>
      </p:sp>
      <p:sp>
        <p:nvSpPr>
          <p:cNvPr id="15" name="Text Box 20"/>
          <p:cNvSpPr txBox="1">
            <a:spLocks noChangeArrowheads="1"/>
          </p:cNvSpPr>
          <p:nvPr>
            <p:custDataLst>
              <p:tags r:id="rId4"/>
            </p:custDataLst>
          </p:nvPr>
        </p:nvSpPr>
        <p:spPr bwMode="auto">
          <a:xfrm>
            <a:off x="7058024" y="5261295"/>
            <a:ext cx="2894965" cy="793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Standing with all the dignity</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 Box 21"/>
          <p:cNvSpPr txBox="1">
            <a:spLocks noChangeArrowheads="1"/>
          </p:cNvSpPr>
          <p:nvPr>
            <p:custDataLst>
              <p:tags r:id="rId5"/>
            </p:custDataLst>
          </p:nvPr>
        </p:nvSpPr>
        <p:spPr bwMode="auto">
          <a:xfrm>
            <a:off x="2536825" y="4311015"/>
            <a:ext cx="2609215" cy="39497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rPr>
              <a:t>One day in May</a:t>
            </a:r>
            <a:endParaRPr kumimoji="0" lang="en-US" altLang="zh-CN" sz="24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endParaRPr>
          </a:p>
        </p:txBody>
      </p:sp>
      <p:sp>
        <p:nvSpPr>
          <p:cNvPr id="17" name="Text Box 22"/>
          <p:cNvSpPr txBox="1">
            <a:spLocks noChangeArrowheads="1"/>
          </p:cNvSpPr>
          <p:nvPr>
            <p:custDataLst>
              <p:tags r:id="rId6"/>
            </p:custDataLst>
          </p:nvPr>
        </p:nvSpPr>
        <p:spPr bwMode="auto">
          <a:xfrm>
            <a:off x="2466738" y="4826306"/>
            <a:ext cx="2989580" cy="1202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 overheard</a:t>
            </a:r>
            <a:r>
              <a:rPr kumimoji="0" lang="en-US" altLang="zh-CN" sz="2000" b="1" i="0" u="none" strike="noStrike" kern="1200" cap="none" spc="0" normalizeH="0" noProof="0" dirty="0">
                <a:ln>
                  <a:noFill/>
                </a:ln>
                <a:solidFill>
                  <a:srgbClr val="0000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the quarrel between Mr. Schmidt and Mr. Boone</a:t>
            </a:r>
            <a:endParaRPr kumimoji="0" lang="en-US" altLang="zh-CN" sz="20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 Box 23"/>
          <p:cNvSpPr txBox="1">
            <a:spLocks noChangeArrowheads="1"/>
          </p:cNvSpPr>
          <p:nvPr>
            <p:custDataLst>
              <p:tags r:id="rId7"/>
            </p:custDataLst>
          </p:nvPr>
        </p:nvSpPr>
        <p:spPr bwMode="auto">
          <a:xfrm>
            <a:off x="543683" y="2001771"/>
            <a:ext cx="2398118" cy="402674"/>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rPr>
              <a:t>For nine years</a:t>
            </a:r>
            <a:endParaRPr kumimoji="0" lang="en-US" altLang="zh-CN" sz="24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endParaRPr>
          </a:p>
        </p:txBody>
      </p:sp>
      <p:sp>
        <p:nvSpPr>
          <p:cNvPr id="19" name="Text Box 24"/>
          <p:cNvSpPr txBox="1">
            <a:spLocks noChangeArrowheads="1"/>
          </p:cNvSpPr>
          <p:nvPr>
            <p:custDataLst>
              <p:tags r:id="rId8"/>
            </p:custDataLst>
          </p:nvPr>
        </p:nvSpPr>
        <p:spPr bwMode="auto">
          <a:xfrm>
            <a:off x="507076" y="2537698"/>
            <a:ext cx="2398120" cy="137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 had maintained the highest grades</a:t>
            </a:r>
            <a:endPar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6" name="组合 25"/>
          <p:cNvGrpSpPr/>
          <p:nvPr/>
        </p:nvGrpSpPr>
        <p:grpSpPr>
          <a:xfrm>
            <a:off x="542442" y="3323578"/>
            <a:ext cx="11065790" cy="1680019"/>
            <a:chOff x="542442" y="3323578"/>
            <a:chExt cx="11065790" cy="1680019"/>
          </a:xfrm>
        </p:grpSpPr>
        <p:sp>
          <p:nvSpPr>
            <p:cNvPr id="3" name="箭头 222"/>
            <p:cNvSpPr>
              <a:spLocks noChangeShapeType="1"/>
            </p:cNvSpPr>
            <p:nvPr>
              <p:custDataLst>
                <p:tags r:id="rId9"/>
              </p:custDataLst>
            </p:nvPr>
          </p:nvSpPr>
          <p:spPr bwMode="auto">
            <a:xfrm flipV="1">
              <a:off x="542442" y="3990090"/>
              <a:ext cx="11065790" cy="73261"/>
            </a:xfrm>
            <a:prstGeom prst="line">
              <a:avLst/>
            </a:prstGeom>
            <a:noFill/>
            <a:ln w="38100" cap="flat" cmpd="sng">
              <a:solidFill>
                <a:schemeClr val="accent1"/>
              </a:solidFill>
              <a:prstDash val="dash"/>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Oval 5"/>
            <p:cNvSpPr>
              <a:spLocks noChangeArrowheads="1"/>
            </p:cNvSpPr>
            <p:nvPr>
              <p:custDataLst>
                <p:tags r:id="rId10"/>
              </p:custDataLst>
            </p:nvPr>
          </p:nvSpPr>
          <p:spPr bwMode="auto">
            <a:xfrm>
              <a:off x="3527251" y="3355328"/>
              <a:ext cx="638175" cy="637939"/>
            </a:xfrm>
            <a:prstGeom prst="ellipse">
              <a:avLst/>
            </a:prstGeom>
            <a:solidFill>
              <a:schemeClr val="accent2"/>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AutoShape 6"/>
            <p:cNvSpPr>
              <a:spLocks noChangeArrowheads="1"/>
            </p:cNvSpPr>
            <p:nvPr>
              <p:custDataLst>
                <p:tags r:id="rId11"/>
              </p:custDataLst>
            </p:nvPr>
          </p:nvSpPr>
          <p:spPr bwMode="auto">
            <a:xfrm>
              <a:off x="3601720" y="4063365"/>
              <a:ext cx="499745" cy="222250"/>
            </a:xfrm>
            <a:prstGeom prst="flowChartMerge">
              <a:avLst/>
            </a:prstGeom>
            <a:solidFill>
              <a:schemeClr val="accent2"/>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Oval 8"/>
            <p:cNvSpPr>
              <a:spLocks noChangeArrowheads="1"/>
            </p:cNvSpPr>
            <p:nvPr>
              <p:custDataLst>
                <p:tags r:id="rId12"/>
              </p:custDataLst>
            </p:nvPr>
          </p:nvSpPr>
          <p:spPr bwMode="auto">
            <a:xfrm>
              <a:off x="8091048" y="3323578"/>
              <a:ext cx="639762" cy="637939"/>
            </a:xfrm>
            <a:prstGeom prst="ellipse">
              <a:avLst/>
            </a:prstGeom>
            <a:solidFill>
              <a:schemeClr val="accent4"/>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a:t>
              </a:r>
              <a:endParaRPr kumimoji="0" lang="zh-CN" altLang="en-US" sz="3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AutoShape 9"/>
            <p:cNvSpPr>
              <a:spLocks noChangeArrowheads="1"/>
            </p:cNvSpPr>
            <p:nvPr>
              <p:custDataLst>
                <p:tags r:id="rId13"/>
              </p:custDataLst>
            </p:nvPr>
          </p:nvSpPr>
          <p:spPr bwMode="auto">
            <a:xfrm>
              <a:off x="8138795" y="4018915"/>
              <a:ext cx="512445" cy="219710"/>
            </a:xfrm>
            <a:prstGeom prst="flowChartMerge">
              <a:avLst/>
            </a:prstGeom>
            <a:solidFill>
              <a:schemeClr val="accent4"/>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Oval 11"/>
            <p:cNvSpPr>
              <a:spLocks noChangeArrowheads="1"/>
            </p:cNvSpPr>
            <p:nvPr>
              <p:custDataLst>
                <p:tags r:id="rId14"/>
              </p:custDataLst>
            </p:nvPr>
          </p:nvSpPr>
          <p:spPr bwMode="auto">
            <a:xfrm rot="10800000" flipV="1">
              <a:off x="5833110" y="4285615"/>
              <a:ext cx="591820" cy="670560"/>
            </a:xfrm>
            <a:prstGeom prst="ellipse">
              <a:avLst/>
            </a:prstGeom>
          </p:spPr>
          <p:style>
            <a:lnRef idx="1">
              <a:schemeClr val="accent6"/>
            </a:lnRef>
            <a:fillRef idx="3">
              <a:schemeClr val="accent6"/>
            </a:fillRef>
            <a:effectRef idx="2">
              <a:schemeClr val="accent6"/>
            </a:effectRef>
            <a:fontRef idx="minor">
              <a:schemeClr val="lt1"/>
            </a:fontRef>
          </p:style>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AutoShape 12"/>
            <p:cNvSpPr>
              <a:spLocks noChangeArrowheads="1"/>
            </p:cNvSpPr>
            <p:nvPr>
              <p:custDataLst>
                <p:tags r:id="rId15"/>
              </p:custDataLst>
            </p:nvPr>
          </p:nvSpPr>
          <p:spPr bwMode="auto">
            <a:xfrm rot="10800000">
              <a:off x="5861050" y="4001770"/>
              <a:ext cx="563245" cy="245110"/>
            </a:xfrm>
            <a:prstGeom prst="flowChartMerge">
              <a:avLst/>
            </a:prstGeom>
          </p:spPr>
          <p:style>
            <a:lnRef idx="3">
              <a:schemeClr val="lt1"/>
            </a:lnRef>
            <a:fillRef idx="1">
              <a:schemeClr val="accent6"/>
            </a:fillRef>
            <a:effectRef idx="1">
              <a:schemeClr val="accent6"/>
            </a:effectRef>
            <a:fontRef idx="minor">
              <a:schemeClr val="lt1"/>
            </a:fontRef>
          </p:style>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Oval 14"/>
            <p:cNvSpPr>
              <a:spLocks noChangeArrowheads="1"/>
            </p:cNvSpPr>
            <p:nvPr>
              <p:custDataLst>
                <p:tags r:id="rId16"/>
              </p:custDataLst>
            </p:nvPr>
          </p:nvSpPr>
          <p:spPr bwMode="auto">
            <a:xfrm rot="10800000" flipV="1">
              <a:off x="1205665" y="4365659"/>
              <a:ext cx="638175" cy="637938"/>
            </a:xfrm>
            <a:prstGeom prst="ellipse">
              <a:avLst/>
            </a:prstGeom>
            <a:solidFill>
              <a:schemeClr val="accent1"/>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AutoShape 15"/>
            <p:cNvSpPr>
              <a:spLocks noChangeArrowheads="1"/>
            </p:cNvSpPr>
            <p:nvPr>
              <p:custDataLst>
                <p:tags r:id="rId17"/>
              </p:custDataLst>
            </p:nvPr>
          </p:nvSpPr>
          <p:spPr bwMode="auto">
            <a:xfrm rot="10800000">
              <a:off x="1269365" y="4083050"/>
              <a:ext cx="506095" cy="266700"/>
            </a:xfrm>
            <a:prstGeom prst="flowChartMerge">
              <a:avLst/>
            </a:prstGeom>
            <a:solidFill>
              <a:schemeClr val="accent1"/>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Oval 26"/>
            <p:cNvSpPr>
              <a:spLocks noChangeArrowheads="1"/>
            </p:cNvSpPr>
            <p:nvPr>
              <p:custDataLst>
                <p:tags r:id="rId18"/>
              </p:custDataLst>
            </p:nvPr>
          </p:nvSpPr>
          <p:spPr bwMode="auto">
            <a:xfrm rot="10800000" flipV="1">
              <a:off x="10509471" y="4317910"/>
              <a:ext cx="638809" cy="6384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E</a:t>
              </a:r>
              <a:endPar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AutoShape 27"/>
            <p:cNvSpPr>
              <a:spLocks noChangeArrowheads="1"/>
            </p:cNvSpPr>
            <p:nvPr>
              <p:custDataLst>
                <p:tags r:id="rId19"/>
              </p:custDataLst>
            </p:nvPr>
          </p:nvSpPr>
          <p:spPr bwMode="auto">
            <a:xfrm rot="10800000">
              <a:off x="10586085" y="4018915"/>
              <a:ext cx="390525" cy="249555"/>
            </a:xfrm>
            <a:prstGeom prst="flowChartMerge">
              <a:avLst/>
            </a:prstGeom>
          </p:spPr>
          <p:style>
            <a:lnRef idx="3">
              <a:schemeClr val="lt1"/>
            </a:lnRef>
            <a:fillRef idx="1">
              <a:schemeClr val="accent2"/>
            </a:fillRef>
            <a:effectRef idx="1">
              <a:schemeClr val="accent2"/>
            </a:effectRef>
            <a:fontRef idx="minor">
              <a:schemeClr val="lt1"/>
            </a:fontRef>
          </p:style>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2" name="Text Box 28"/>
          <p:cNvSpPr txBox="1">
            <a:spLocks noChangeArrowheads="1"/>
          </p:cNvSpPr>
          <p:nvPr>
            <p:custDataLst>
              <p:tags r:id="rId20"/>
            </p:custDataLst>
          </p:nvPr>
        </p:nvSpPr>
        <p:spPr bwMode="auto">
          <a:xfrm>
            <a:off x="9817100" y="2001520"/>
            <a:ext cx="1017270" cy="403225"/>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Rectangle 7"/>
          <p:cNvSpPr>
            <a:spLocks noChangeArrowheads="1"/>
          </p:cNvSpPr>
          <p:nvPr>
            <p:custDataLst>
              <p:tags r:id="rId21"/>
            </p:custDataLst>
          </p:nvPr>
        </p:nvSpPr>
        <p:spPr bwMode="auto">
          <a:xfrm>
            <a:off x="574637" y="798388"/>
            <a:ext cx="108000" cy="540000"/>
          </a:xfrm>
          <a:prstGeom prst="rect">
            <a:avLst/>
          </a:prstGeom>
          <a:solidFill>
            <a:schemeClr val="accent2"/>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5" name="组合 24"/>
          <p:cNvGrpSpPr/>
          <p:nvPr/>
        </p:nvGrpSpPr>
        <p:grpSpPr>
          <a:xfrm>
            <a:off x="786129" y="798388"/>
            <a:ext cx="10577829" cy="596296"/>
            <a:chOff x="919405" y="313451"/>
            <a:chExt cx="10577829" cy="596296"/>
          </a:xfrm>
        </p:grpSpPr>
        <p:sp>
          <p:nvSpPr>
            <p:cNvPr id="24" name="文本框 23"/>
            <p:cNvSpPr txBox="1"/>
            <p:nvPr>
              <p:custDataLst>
                <p:tags r:id="rId22"/>
              </p:custDataLst>
            </p:nvPr>
          </p:nvSpPr>
          <p:spPr>
            <a:xfrm>
              <a:off x="3621101" y="43593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读时间轴上的动作</a:t>
              </a:r>
              <a:r>
                <a:rPr lang="en-US" altLang="zh-CN" sz="2200" dirty="0"/>
                <a:t>Read for the actions on the timeline</a:t>
              </a:r>
              <a:endParaRPr lang="en-US" altLang="zh-CN" sz="2200" dirty="0"/>
            </a:p>
          </p:txBody>
        </p:sp>
        <p:grpSp>
          <p:nvGrpSpPr>
            <p:cNvPr id="27" name="组合 26"/>
            <p:cNvGrpSpPr/>
            <p:nvPr/>
          </p:nvGrpSpPr>
          <p:grpSpPr>
            <a:xfrm>
              <a:off x="919405" y="313451"/>
              <a:ext cx="2417181" cy="596296"/>
              <a:chOff x="975709" y="3879"/>
              <a:chExt cx="2417181" cy="596296"/>
            </a:xfrm>
          </p:grpSpPr>
          <p:pic>
            <p:nvPicPr>
              <p:cNvPr id="28" name="图片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14" grpId="0" animBg="1"/>
      <p:bldP spid="15" grpId="0"/>
      <p:bldP spid="16" grpId="0" animBg="1"/>
      <p:bldP spid="17" grpId="0"/>
      <p:bldP spid="18" grpId="0" animBg="1"/>
      <p:bldP spid="19" grpId="0"/>
      <p:bldP spid="2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68145" y="51377"/>
            <a:ext cx="8169910" cy="707886"/>
            <a:chOff x="613310" y="-50214"/>
            <a:chExt cx="8169910" cy="707886"/>
          </a:xfrm>
        </p:grpSpPr>
        <p:grpSp>
          <p:nvGrpSpPr>
            <p:cNvPr id="2" name="组合 1"/>
            <p:cNvGrpSpPr/>
            <p:nvPr/>
          </p:nvGrpSpPr>
          <p:grpSpPr>
            <a:xfrm>
              <a:off x="613310" y="42581"/>
              <a:ext cx="8169910" cy="523261"/>
              <a:chOff x="613310" y="43724"/>
              <a:chExt cx="8169910" cy="523261"/>
            </a:xfrm>
          </p:grpSpPr>
          <p:grpSp>
            <p:nvGrpSpPr>
              <p:cNvPr id="9" name="组合 8"/>
              <p:cNvGrpSpPr/>
              <p:nvPr/>
            </p:nvGrpSpPr>
            <p:grpSpPr>
              <a:xfrm>
                <a:off x="613310" y="43724"/>
                <a:ext cx="2687552" cy="523261"/>
                <a:chOff x="0" y="61"/>
                <a:chExt cx="3317" cy="906"/>
              </a:xfrm>
            </p:grpSpPr>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
                  <a:ext cx="234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p:cNvSpPr txBox="1">
                  <a:spLocks noChangeArrowheads="1"/>
                </p:cNvSpPr>
                <p:nvPr/>
              </p:nvSpPr>
              <p:spPr bwMode="auto">
                <a:xfrm>
                  <a:off x="2440" y="61"/>
                  <a:ext cx="877" cy="9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7" name="TextBox 10"/>
              <p:cNvSpPr txBox="1">
                <a:spLocks noChangeArrowheads="1"/>
              </p:cNvSpPr>
              <p:nvPr/>
            </p:nvSpPr>
            <p:spPr bwMode="auto">
              <a:xfrm>
                <a:off x="3382545" y="72934"/>
                <a:ext cx="5400675" cy="4603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r>
                  <a:rPr lang="en-US" altLang="zh-CN" dirty="0"/>
                  <a:t>Explore the theme</a:t>
                </a:r>
                <a:r>
                  <a:rPr lang="zh-CN" altLang="en-US" dirty="0"/>
                  <a:t>（探索主题要旨）</a:t>
                </a:r>
                <a:endParaRPr lang="zh-CN" altLang="en-US" dirty="0"/>
              </a:p>
            </p:txBody>
          </p:sp>
        </p:grpSp>
        <p:sp>
          <p:nvSpPr>
            <p:cNvPr id="14" name="文本框 13"/>
            <p:cNvSpPr txBox="1"/>
            <p:nvPr/>
          </p:nvSpPr>
          <p:spPr>
            <a:xfrm>
              <a:off x="853491" y="-50214"/>
              <a:ext cx="13649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1505" y="2935613"/>
            <a:ext cx="1600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75"/>
          <p:cNvGrpSpPr/>
          <p:nvPr/>
        </p:nvGrpSpPr>
        <p:grpSpPr bwMode="auto">
          <a:xfrm>
            <a:off x="3241155" y="1881513"/>
            <a:ext cx="4502150" cy="3476625"/>
            <a:chOff x="3797937" y="4945771"/>
            <a:chExt cx="2775522" cy="772669"/>
          </a:xfrm>
        </p:grpSpPr>
        <p:sp>
          <p:nvSpPr>
            <p:cNvPr id="20" name="椭圆 19"/>
            <p:cNvSpPr/>
            <p:nvPr/>
          </p:nvSpPr>
          <p:spPr>
            <a:xfrm>
              <a:off x="4414502" y="5120768"/>
              <a:ext cx="1593283" cy="452311"/>
            </a:xfrm>
            <a:prstGeom prst="ellipse">
              <a:avLst/>
            </a:prstGeom>
            <a:noFill/>
            <a:ln w="381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0000"/>
                </a:solidFill>
                <a:latin typeface="Calibri" panose="020F0502020204030204"/>
                <a:ea typeface="宋体" panose="02010600030101010101" pitchFamily="2" charset="-122"/>
              </a:endParaRPr>
            </a:p>
          </p:txBody>
        </p:sp>
        <p:cxnSp>
          <p:nvCxnSpPr>
            <p:cNvPr id="21" name="直接箭头连接符 77"/>
            <p:cNvCxnSpPr>
              <a:cxnSpLocks noChangeShapeType="1"/>
            </p:cNvCxnSpPr>
            <p:nvPr/>
          </p:nvCxnSpPr>
          <p:spPr bwMode="auto">
            <a:xfrm flipH="1" flipV="1">
              <a:off x="4577349" y="4959895"/>
              <a:ext cx="175368"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2" name="直接箭头连接符 78"/>
            <p:cNvCxnSpPr>
              <a:cxnSpLocks noChangeShapeType="1"/>
            </p:cNvCxnSpPr>
            <p:nvPr/>
          </p:nvCxnSpPr>
          <p:spPr bwMode="auto">
            <a:xfrm flipV="1">
              <a:off x="5699793" y="4945771"/>
              <a:ext cx="359345" cy="176135"/>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3" name="直接箭头连接符 79"/>
            <p:cNvCxnSpPr>
              <a:cxnSpLocks noChangeShapeType="1"/>
            </p:cNvCxnSpPr>
            <p:nvPr/>
          </p:nvCxnSpPr>
          <p:spPr bwMode="auto">
            <a:xfrm flipV="1">
              <a:off x="6064576" y="5350716"/>
              <a:ext cx="508883"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4" name="直接箭头连接符 80"/>
            <p:cNvCxnSpPr>
              <a:cxnSpLocks noChangeShapeType="1"/>
            </p:cNvCxnSpPr>
            <p:nvPr/>
          </p:nvCxnSpPr>
          <p:spPr bwMode="auto">
            <a:xfrm>
              <a:off x="5699793" y="5556429"/>
              <a:ext cx="359345"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5" name="直接箭头连接符 81"/>
            <p:cNvCxnSpPr>
              <a:cxnSpLocks noChangeShapeType="1"/>
            </p:cNvCxnSpPr>
            <p:nvPr/>
          </p:nvCxnSpPr>
          <p:spPr bwMode="auto">
            <a:xfrm flipH="1">
              <a:off x="4517080" y="5574208"/>
              <a:ext cx="295905" cy="144232"/>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6" name="直接箭头连接符 82"/>
            <p:cNvCxnSpPr>
              <a:cxnSpLocks noChangeShapeType="1"/>
            </p:cNvCxnSpPr>
            <p:nvPr/>
          </p:nvCxnSpPr>
          <p:spPr bwMode="auto">
            <a:xfrm flipH="1">
              <a:off x="3797937" y="5347060"/>
              <a:ext cx="514321"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grpSp>
      <p:sp>
        <p:nvSpPr>
          <p:cNvPr id="27" name="文本框 13"/>
          <p:cNvSpPr txBox="1"/>
          <p:nvPr/>
        </p:nvSpPr>
        <p:spPr>
          <a:xfrm>
            <a:off x="2145780" y="1562426"/>
            <a:ext cx="2286000" cy="461962"/>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Who </a:t>
            </a:r>
            <a:r>
              <a:rPr lang="en-US" altLang="zh-CN" sz="2400" b="1" kern="0" dirty="0">
                <a:solidFill>
                  <a:srgbClr val="FF0066"/>
                </a:solidFill>
                <a:latin typeface="Calibri" panose="020F0502020204030204" pitchFamily="34" charset="0"/>
              </a:rPr>
              <a:t>(character)</a:t>
            </a:r>
            <a:endParaRPr lang="en-US" altLang="zh-CN" sz="2400" b="1" kern="0" dirty="0">
              <a:solidFill>
                <a:srgbClr val="FF0066"/>
              </a:solidFill>
              <a:latin typeface="Calibri" panose="020F0502020204030204" pitchFamily="34" charset="0"/>
            </a:endParaRPr>
          </a:p>
        </p:txBody>
      </p:sp>
      <p:sp>
        <p:nvSpPr>
          <p:cNvPr id="28" name="文本框 11"/>
          <p:cNvSpPr txBox="1"/>
          <p:nvPr/>
        </p:nvSpPr>
        <p:spPr>
          <a:xfrm>
            <a:off x="6955905" y="1475113"/>
            <a:ext cx="2193925" cy="460375"/>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Where</a:t>
            </a:r>
            <a:r>
              <a:rPr lang="en-US" altLang="zh-CN" sz="2400" b="1" kern="0" dirty="0">
                <a:solidFill>
                  <a:srgbClr val="4472C4">
                    <a:lumMod val="50000"/>
                  </a:srgbClr>
                </a:solidFill>
                <a:latin typeface="Calibri" panose="020F0502020204030204" pitchFamily="34" charset="0"/>
              </a:rPr>
              <a:t> </a:t>
            </a:r>
            <a:r>
              <a:rPr lang="en-US" altLang="zh-CN" sz="2400" b="1" kern="0" dirty="0">
                <a:solidFill>
                  <a:srgbClr val="0000FF"/>
                </a:solidFill>
                <a:latin typeface="Calibri" panose="020F0502020204030204" pitchFamily="34" charset="0"/>
              </a:rPr>
              <a:t>(place)</a:t>
            </a:r>
            <a:endParaRPr lang="en-US" altLang="zh-CN" sz="2400" b="1" kern="0" dirty="0">
              <a:solidFill>
                <a:srgbClr val="0000FF"/>
              </a:solidFill>
              <a:latin typeface="Calibri" panose="020F0502020204030204" pitchFamily="34" charset="0"/>
            </a:endParaRPr>
          </a:p>
        </p:txBody>
      </p:sp>
      <p:sp>
        <p:nvSpPr>
          <p:cNvPr id="29" name="文本框 14"/>
          <p:cNvSpPr txBox="1"/>
          <p:nvPr/>
        </p:nvSpPr>
        <p:spPr>
          <a:xfrm>
            <a:off x="7595668" y="3472188"/>
            <a:ext cx="2165350" cy="461963"/>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When  </a:t>
            </a:r>
            <a:r>
              <a:rPr lang="en-US" altLang="zh-CN" sz="2400" b="1" kern="0" dirty="0">
                <a:solidFill>
                  <a:srgbClr val="0000FF"/>
                </a:solidFill>
                <a:latin typeface="Calibri" panose="020F0502020204030204" pitchFamily="34" charset="0"/>
              </a:rPr>
              <a:t>(time)</a:t>
            </a:r>
            <a:endParaRPr lang="en-US" altLang="zh-CN" sz="2400" b="1" kern="0" dirty="0">
              <a:solidFill>
                <a:srgbClr val="0000FF"/>
              </a:solidFill>
              <a:latin typeface="Calibri" panose="020F0502020204030204" pitchFamily="34" charset="0"/>
            </a:endParaRPr>
          </a:p>
        </p:txBody>
      </p:sp>
      <p:sp>
        <p:nvSpPr>
          <p:cNvPr id="30" name="文本框 16"/>
          <p:cNvSpPr txBox="1"/>
          <p:nvPr/>
        </p:nvSpPr>
        <p:spPr>
          <a:xfrm>
            <a:off x="6120537" y="5358139"/>
            <a:ext cx="2021557" cy="4619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What </a:t>
            </a:r>
            <a:r>
              <a:rPr lang="en-US" altLang="zh-CN" sz="2400" b="1" kern="0" dirty="0">
                <a:solidFill>
                  <a:srgbClr val="0000FF"/>
                </a:solidFill>
                <a:latin typeface="Calibri" panose="020F0502020204030204" pitchFamily="34" charset="0"/>
              </a:rPr>
              <a:t>(event)</a:t>
            </a:r>
            <a:endParaRPr lang="en-US" altLang="zh-CN" sz="2400" b="1" kern="0" dirty="0">
              <a:solidFill>
                <a:srgbClr val="0000FF"/>
              </a:solidFill>
              <a:latin typeface="Calibri" panose="020F0502020204030204" pitchFamily="34" charset="0"/>
            </a:endParaRPr>
          </a:p>
        </p:txBody>
      </p:sp>
      <p:sp>
        <p:nvSpPr>
          <p:cNvPr id="31" name="文本框 17"/>
          <p:cNvSpPr txBox="1"/>
          <p:nvPr/>
        </p:nvSpPr>
        <p:spPr>
          <a:xfrm>
            <a:off x="2458015" y="4986191"/>
            <a:ext cx="2047418" cy="461963"/>
          </a:xfrm>
          <a:prstGeom prst="rect">
            <a:avLst/>
          </a:prstGeom>
          <a:noFill/>
        </p:spPr>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Why </a:t>
            </a:r>
            <a:r>
              <a:rPr lang="en-US" altLang="zh-CN" sz="2400" b="1" kern="0" dirty="0">
                <a:solidFill>
                  <a:srgbClr val="0000FF"/>
                </a:solidFill>
                <a:latin typeface="Calibri" panose="020F0502020204030204" pitchFamily="34" charset="0"/>
              </a:rPr>
              <a:t>(reason)</a:t>
            </a:r>
            <a:endParaRPr lang="en-US" altLang="zh-CN" sz="2400" b="1" kern="0" dirty="0">
              <a:solidFill>
                <a:srgbClr val="0000FF"/>
              </a:solidFill>
              <a:latin typeface="Calibri" panose="020F0502020204030204" pitchFamily="34" charset="0"/>
            </a:endParaRPr>
          </a:p>
        </p:txBody>
      </p:sp>
      <p:sp>
        <p:nvSpPr>
          <p:cNvPr id="32" name="文本框 18"/>
          <p:cNvSpPr txBox="1"/>
          <p:nvPr/>
        </p:nvSpPr>
        <p:spPr>
          <a:xfrm>
            <a:off x="1680744" y="3102711"/>
            <a:ext cx="1574800" cy="8318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How </a:t>
            </a:r>
            <a:r>
              <a:rPr lang="en-US" altLang="zh-CN" sz="2400" b="1" kern="0" dirty="0">
                <a:solidFill>
                  <a:srgbClr val="0000FF"/>
                </a:solidFill>
                <a:latin typeface="Calibri" panose="020F0502020204030204" pitchFamily="34" charset="0"/>
              </a:rPr>
              <a:t>(solution)</a:t>
            </a:r>
            <a:endParaRPr lang="en-US" altLang="zh-CN" sz="2400" b="1" kern="0" dirty="0">
              <a:solidFill>
                <a:srgbClr val="0000FF"/>
              </a:solidFill>
              <a:latin typeface="Calibri" panose="020F0502020204030204" pitchFamily="34" charset="0"/>
            </a:endParaRPr>
          </a:p>
        </p:txBody>
      </p:sp>
      <p:sp>
        <p:nvSpPr>
          <p:cNvPr id="33" name="文本框 19"/>
          <p:cNvSpPr txBox="1"/>
          <p:nvPr/>
        </p:nvSpPr>
        <p:spPr>
          <a:xfrm>
            <a:off x="1967963" y="1293320"/>
            <a:ext cx="26797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eaLnBrk="1" fontAlgn="auto" hangingPunct="1">
              <a:spcBef>
                <a:spcPts val="0"/>
              </a:spcBef>
              <a:spcAft>
                <a:spcPts val="0"/>
              </a:spcAft>
              <a:defRPr/>
            </a:pPr>
            <a:r>
              <a:rPr lang="en-US" altLang="zh-CN" b="1" kern="0" dirty="0">
                <a:solidFill>
                  <a:sysClr val="windowText" lastClr="000000"/>
                </a:solidFill>
                <a:latin typeface="Times New Roman" panose="02020603050405020304" pitchFamily="18" charset="0"/>
                <a:cs typeface="Times New Roman" panose="02020603050405020304" pitchFamily="18" charset="0"/>
              </a:rPr>
              <a:t>Martha, Mr. Schmidt, Mr. Boone, the principal</a:t>
            </a:r>
            <a:endParaRPr lang="en-US" altLang="zh-CN"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34" name="文本框 21"/>
          <p:cNvSpPr txBox="1"/>
          <p:nvPr/>
        </p:nvSpPr>
        <p:spPr>
          <a:xfrm>
            <a:off x="7084791" y="863582"/>
            <a:ext cx="2065039"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altLang="zh-CN" sz="2000" b="1" dirty="0">
                <a:solidFill>
                  <a:schemeClr val="bg1">
                    <a:lumMod val="75000"/>
                    <a:lumOff val="25000"/>
                  </a:schemeClr>
                </a:solidFill>
                <a:latin typeface="Times New Roman" panose="02020603050405020304" pitchFamily="18" charset="0"/>
                <a:cs typeface="Times New Roman" panose="02020603050405020304" pitchFamily="18" charset="0"/>
              </a:rPr>
              <a:t>At school, bean field, principal’s office</a:t>
            </a:r>
            <a:endParaRPr lang="en-US" altLang="zh-CN" sz="2000" b="1"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35" name="文本框 22"/>
          <p:cNvSpPr txBox="1"/>
          <p:nvPr/>
        </p:nvSpPr>
        <p:spPr>
          <a:xfrm>
            <a:off x="7692469" y="3086334"/>
            <a:ext cx="231693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eaLnBrk="1" fontAlgn="auto" hangingPunct="1">
              <a:spcBef>
                <a:spcPts val="0"/>
              </a:spcBef>
              <a:spcAft>
                <a:spcPts val="0"/>
              </a:spcAft>
              <a:defRPr/>
            </a:pPr>
            <a:r>
              <a:rPr lang="en-US" altLang="zh-CN" sz="2400" b="1" kern="0" dirty="0">
                <a:solidFill>
                  <a:schemeClr val="bg1"/>
                </a:solidFill>
                <a:latin typeface="Times New Roman" panose="02020603050405020304" pitchFamily="18" charset="0"/>
                <a:cs typeface="Times New Roman" panose="02020603050405020304" pitchFamily="18" charset="0"/>
              </a:rPr>
              <a:t>One day in May, ninth-grade graduation</a:t>
            </a:r>
            <a:endParaRPr lang="en-US" altLang="zh-CN" sz="2400" b="1" kern="0" dirty="0">
              <a:solidFill>
                <a:schemeClr val="bg1"/>
              </a:solidFill>
              <a:latin typeface="Times New Roman" panose="02020603050405020304" pitchFamily="18" charset="0"/>
              <a:cs typeface="Times New Roman" panose="02020603050405020304" pitchFamily="18" charset="0"/>
            </a:endParaRPr>
          </a:p>
        </p:txBody>
      </p:sp>
      <p:sp>
        <p:nvSpPr>
          <p:cNvPr id="36" name="文本框 23"/>
          <p:cNvSpPr txBox="1"/>
          <p:nvPr/>
        </p:nvSpPr>
        <p:spPr>
          <a:xfrm>
            <a:off x="5792695" y="5192680"/>
            <a:ext cx="3971431"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fontAlgn="auto" hangingPunct="1">
              <a:spcBef>
                <a:spcPts val="0"/>
              </a:spcBef>
              <a:spcAft>
                <a:spcPts val="0"/>
              </a:spcAft>
              <a:defRPr/>
            </a:pPr>
            <a:r>
              <a:rPr lang="en-US" altLang="zh-CN" sz="2200" b="1" kern="0" dirty="0">
                <a:solidFill>
                  <a:srgbClr val="0000FF"/>
                </a:solidFill>
                <a:latin typeface="Times New Roman" panose="02020603050405020304" pitchFamily="18" charset="0"/>
                <a:cs typeface="Times New Roman" panose="02020603050405020304" pitchFamily="18" charset="0"/>
              </a:rPr>
              <a:t>Martha dreamed of receiving the scholarship jacket, but she might not get it.</a:t>
            </a:r>
            <a:endParaRPr lang="en-US" altLang="zh-CN" sz="2200" b="1" kern="0" dirty="0">
              <a:solidFill>
                <a:srgbClr val="0000FF"/>
              </a:solidFill>
              <a:latin typeface="Times New Roman" panose="02020603050405020304" pitchFamily="18" charset="0"/>
              <a:cs typeface="Times New Roman" panose="02020603050405020304" pitchFamily="18" charset="0"/>
            </a:endParaRPr>
          </a:p>
        </p:txBody>
      </p:sp>
      <p:sp>
        <p:nvSpPr>
          <p:cNvPr id="37" name="文本框 24"/>
          <p:cNvSpPr txBox="1"/>
          <p:nvPr/>
        </p:nvSpPr>
        <p:spPr>
          <a:xfrm>
            <a:off x="1086463" y="2576456"/>
            <a:ext cx="2550896"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fontAlgn="auto" hangingPunct="1">
              <a:spcBef>
                <a:spcPts val="0"/>
              </a:spcBef>
              <a:spcAft>
                <a:spcPts val="0"/>
              </a:spcAft>
              <a:defRPr/>
            </a:pPr>
            <a:r>
              <a:rPr lang="en-US" altLang="zh-CN" sz="2000" b="1" kern="0" dirty="0">
                <a:solidFill>
                  <a:srgbClr val="0000FF"/>
                </a:solidFill>
                <a:latin typeface="Times New Roman" panose="02020603050405020304" pitchFamily="18" charset="0"/>
                <a:cs typeface="Times New Roman" panose="02020603050405020304" pitchFamily="18" charset="0"/>
              </a:rPr>
              <a:t>Maybe Mr. Schmidt might help to pay the money or her grandfather would borrow money to pay for her.</a:t>
            </a:r>
            <a:endParaRPr lang="en-US" altLang="zh-CN" sz="2000" b="1" kern="0" dirty="0">
              <a:solidFill>
                <a:srgbClr val="0000FF"/>
              </a:solidFill>
              <a:latin typeface="Times New Roman" panose="02020603050405020304" pitchFamily="18" charset="0"/>
              <a:cs typeface="Times New Roman" panose="02020603050405020304" pitchFamily="18" charset="0"/>
            </a:endParaRPr>
          </a:p>
        </p:txBody>
      </p:sp>
      <p:sp>
        <p:nvSpPr>
          <p:cNvPr id="38" name="文本框 25"/>
          <p:cNvSpPr txBox="1"/>
          <p:nvPr/>
        </p:nvSpPr>
        <p:spPr>
          <a:xfrm>
            <a:off x="1622194" y="5061566"/>
            <a:ext cx="2693987" cy="101566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eaLnBrk="1" fontAlgn="auto" hangingPunct="1">
              <a:spcBef>
                <a:spcPts val="0"/>
              </a:spcBef>
              <a:spcAft>
                <a:spcPts val="0"/>
              </a:spcAft>
              <a:defRPr/>
            </a:pPr>
            <a:r>
              <a:rPr lang="en-US" altLang="zh-CN" sz="2000" b="1" kern="0" dirty="0">
                <a:solidFill>
                  <a:sysClr val="windowText" lastClr="000000"/>
                </a:solidFill>
                <a:latin typeface="Times New Roman" panose="02020603050405020304" pitchFamily="18" charset="0"/>
                <a:cs typeface="Times New Roman" panose="02020603050405020304" pitchFamily="18" charset="0"/>
              </a:rPr>
              <a:t>Because she and her family couldn’t afford the charge.</a:t>
            </a:r>
            <a:endParaRPr lang="en-US" altLang="zh-CN" sz="20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39" name="Rounded Rectangle 7"/>
          <p:cNvSpPr>
            <a:spLocks noChangeArrowheads="1"/>
          </p:cNvSpPr>
          <p:nvPr/>
        </p:nvSpPr>
        <p:spPr bwMode="auto">
          <a:xfrm>
            <a:off x="4074795" y="2257425"/>
            <a:ext cx="3098165" cy="2783205"/>
          </a:xfrm>
          <a:prstGeom prst="roundRect">
            <a:avLst>
              <a:gd name="adj" fmla="val 16667"/>
            </a:avLst>
          </a:prstGeom>
        </p:spPr>
        <p:style>
          <a:lnRef idx="1">
            <a:schemeClr val="accent4"/>
          </a:lnRef>
          <a:fillRef idx="3">
            <a:schemeClr val="accent4"/>
          </a:fillRef>
          <a:effectRef idx="2">
            <a:schemeClr val="accent4"/>
          </a:effectRef>
          <a:fontRef idx="minor">
            <a:schemeClr val="lt1"/>
          </a:fontRef>
        </p:style>
        <p:txBody>
          <a:bodyPr lIns="86360" tIns="43180" rIns="86360" bIns="43180" anchor="ctr"/>
          <a:lstStyle/>
          <a:p>
            <a:pPr algn="ctr" eaLnBrk="1" fontAlgn="auto" hangingPunct="1">
              <a:spcBef>
                <a:spcPts val="0"/>
              </a:spcBef>
              <a:spcAft>
                <a:spcPts val="0"/>
              </a:spcAft>
              <a:buFont typeface="Arial" panose="020B0604020202020204" pitchFamily="34" charset="0"/>
              <a:buNone/>
              <a:defRPr/>
            </a:pPr>
            <a:r>
              <a:rPr lang="en-US" altLang="zh-CN" b="1" kern="0" dirty="0">
                <a:solidFill>
                  <a:srgbClr val="FF0000"/>
                </a:solidFill>
                <a:latin typeface="Times New Roman" panose="02020603050405020304" pitchFamily="18" charset="0"/>
                <a:cs typeface="Times New Roman" panose="02020603050405020304" pitchFamily="18" charset="0"/>
              </a:rPr>
              <a:t>Main idea: Students should be rewarded for their excellent grades without charge, but because of poverty, Martha couldn’t afford the scholarship jacket, she was desperate. But she will receive the scholarship she desired</a:t>
            </a:r>
            <a:r>
              <a:rPr lang="en-US" altLang="zh-CN" b="1" kern="0" dirty="0">
                <a:solidFill>
                  <a:sysClr val="windowText" lastClr="000000"/>
                </a:solidFill>
                <a:latin typeface="Times New Roman" panose="02020603050405020304" pitchFamily="18" charset="0"/>
                <a:cs typeface="Times New Roman" panose="02020603050405020304" pitchFamily="18" charset="0"/>
              </a:rPr>
              <a:t>.</a:t>
            </a:r>
            <a:endParaRPr lang="en-US" altLang="zh-CN" b="1" kern="0" dirty="0">
              <a:solidFill>
                <a:sysClr val="windowText" lastClr="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ox(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ox(in)">
                                      <p:cBhvr>
                                        <p:cTn id="47" dur="2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ox(in)">
                                      <p:cBhvr>
                                        <p:cTn id="52" dur="2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ox(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ox(in)">
                                      <p:cBhvr>
                                        <p:cTn id="72" dur="20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ox(in)">
                                      <p:cBhvr>
                                        <p:cTn id="77" dur="20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p:bldP spid="32" grpId="0" animBg="1"/>
      <p:bldP spid="33" grpId="0" bldLvl="0" animBg="1"/>
      <p:bldP spid="34" grpId="0" bldLvl="0" animBg="1"/>
      <p:bldP spid="35" grpId="0" bldLvl="0" animBg="1"/>
      <p:bldP spid="36" grpId="0" bldLvl="0" animBg="1"/>
      <p:bldP spid="37" grpId="0" bldLvl="0" animBg="1"/>
      <p:bldP spid="38" grpId="0" bldLvl="0" animBg="1"/>
      <p:bldP spid="3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
          <p:cNvSpPr txBox="1">
            <a:spLocks noChangeArrowheads="1"/>
          </p:cNvSpPr>
          <p:nvPr/>
        </p:nvSpPr>
        <p:spPr bwMode="auto">
          <a:xfrm>
            <a:off x="850650" y="743410"/>
            <a:ext cx="9001156" cy="365640"/>
          </a:xfrm>
          <a:prstGeom prst="rect">
            <a:avLst/>
          </a:prstGeom>
          <a:solidFill>
            <a:srgbClr val="FFFF00"/>
          </a:solidFill>
          <a:ln w="9525">
            <a:solidFill>
              <a:srgbClr val="FF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450"/>
              </a:spcAft>
            </a:pPr>
            <a:r>
              <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Make predictions with the help of given detailed information</a:t>
            </a:r>
            <a:endPar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9" name="表格 8"/>
          <p:cNvGraphicFramePr>
            <a:graphicFrameLocks noGrp="1"/>
          </p:cNvGraphicFramePr>
          <p:nvPr/>
        </p:nvGraphicFramePr>
        <p:xfrm>
          <a:off x="455067" y="1266932"/>
          <a:ext cx="11281865" cy="5486296"/>
        </p:xfrm>
        <a:graphic>
          <a:graphicData uri="http://schemas.openxmlformats.org/drawingml/2006/table">
            <a:tbl>
              <a:tblPr firstRow="1" bandRow="1">
                <a:tableStyleId>{16D9F66E-5EB9-4882-86FB-DCBF35E3C3E4}</a:tableStyleId>
              </a:tblPr>
              <a:tblGrid>
                <a:gridCol w="582623"/>
                <a:gridCol w="2604020"/>
                <a:gridCol w="2424125"/>
                <a:gridCol w="2430893"/>
                <a:gridCol w="3240204"/>
              </a:tblGrid>
              <a:tr h="914347">
                <a:tc rowSpan="6">
                  <a:txBody>
                    <a:bodyPr/>
                    <a:lstStyle/>
                    <a:p>
                      <a:r>
                        <a:rPr lang="zh-CN" altLang="en-US" sz="1800" dirty="0">
                          <a:solidFill>
                            <a:srgbClr val="FF0701"/>
                          </a:solidFill>
                        </a:rPr>
                        <a:t>三条线</a:t>
                      </a:r>
                      <a:endParaRPr lang="zh-CN" altLang="en-US" sz="1800" dirty="0">
                        <a:solidFill>
                          <a:srgbClr val="FF0701"/>
                        </a:solidFill>
                      </a:endParaRPr>
                    </a:p>
                  </a:txBody>
                  <a:tcPr marL="91427" marR="91427" marT="45716" marB="45716"/>
                </a:tc>
                <a:tc>
                  <a:txBody>
                    <a:bodyPr/>
                    <a:lstStyle/>
                    <a:p>
                      <a:r>
                        <a:rPr lang="zh-CN" altLang="en-US" sz="1800" dirty="0"/>
                        <a:t>时空线（明线）</a:t>
                      </a:r>
                      <a:endParaRPr lang="en-US" altLang="zh-CN" sz="1800" dirty="0"/>
                    </a:p>
                    <a:p>
                      <a:r>
                        <a:rPr lang="en-US" altLang="zh-CN" sz="1800" dirty="0"/>
                        <a:t>Time &amp; Place</a:t>
                      </a:r>
                      <a:endParaRPr lang="en-US" altLang="zh-CN" sz="1800" dirty="0"/>
                    </a:p>
                    <a:p>
                      <a:r>
                        <a:rPr lang="en-US" altLang="zh-CN" sz="1800" dirty="0"/>
                        <a:t>(setting)</a:t>
                      </a:r>
                      <a:endParaRPr lang="zh-CN" altLang="en-US" sz="1800" dirty="0"/>
                    </a:p>
                  </a:txBody>
                  <a:tcPr marL="91427" marR="91427" marT="45716" marB="45716"/>
                </a:tc>
                <a:tc>
                  <a:txBody>
                    <a:bodyPr/>
                    <a:lstStyle/>
                    <a:p>
                      <a:r>
                        <a:rPr lang="zh-CN" altLang="en-US" sz="1800" dirty="0"/>
                        <a:t>情节线</a:t>
                      </a:r>
                      <a:endParaRPr lang="en-US" altLang="zh-CN" sz="1800" dirty="0"/>
                    </a:p>
                    <a:p>
                      <a:r>
                        <a:rPr lang="en-US" altLang="zh-CN" sz="1800" dirty="0">
                          <a:solidFill>
                            <a:srgbClr val="FF0701"/>
                          </a:solidFill>
                        </a:rPr>
                        <a:t>(Plot</a:t>
                      </a:r>
                      <a:r>
                        <a:rPr lang="zh-CN" altLang="en-US" sz="1800" dirty="0">
                          <a:solidFill>
                            <a:srgbClr val="FF0701"/>
                          </a:solidFill>
                        </a:rPr>
                        <a:t>明线</a:t>
                      </a:r>
                      <a:r>
                        <a:rPr lang="en-US" altLang="zh-CN" sz="1800" dirty="0">
                          <a:solidFill>
                            <a:srgbClr val="FF0701"/>
                          </a:solidFill>
                        </a:rPr>
                        <a:t>)</a:t>
                      </a:r>
                      <a:endParaRPr lang="zh-CN" altLang="en-US" sz="1800" dirty="0">
                        <a:solidFill>
                          <a:srgbClr val="FF0701"/>
                        </a:solidFill>
                      </a:endParaRPr>
                    </a:p>
                  </a:txBody>
                  <a:tcPr marL="91427" marR="91427" marT="45716" marB="45716"/>
                </a:tc>
                <a:tc>
                  <a:txBody>
                    <a:bodyPr/>
                    <a:lstStyle/>
                    <a:p>
                      <a:r>
                        <a:rPr lang="zh-CN" altLang="en-US" sz="1800" dirty="0"/>
                        <a:t>情感线  </a:t>
                      </a:r>
                      <a:endParaRPr lang="en-US" altLang="zh-CN" sz="1800" dirty="0"/>
                    </a:p>
                    <a:p>
                      <a:r>
                        <a:rPr lang="en-US" altLang="zh-CN" sz="1800" dirty="0">
                          <a:solidFill>
                            <a:srgbClr val="FF0701"/>
                          </a:solidFill>
                        </a:rPr>
                        <a:t>(Mood</a:t>
                      </a:r>
                      <a:r>
                        <a:rPr lang="zh-CN" altLang="en-US" sz="1800" dirty="0">
                          <a:solidFill>
                            <a:srgbClr val="FF0701"/>
                          </a:solidFill>
                        </a:rPr>
                        <a:t>暗线</a:t>
                      </a:r>
                      <a:r>
                        <a:rPr lang="en-US" altLang="zh-CN" sz="1800" dirty="0">
                          <a:solidFill>
                            <a:srgbClr val="FF0701"/>
                          </a:solidFill>
                        </a:rPr>
                        <a:t>)grandfather</a:t>
                      </a:r>
                      <a:endParaRPr lang="zh-CN" altLang="en-US" sz="1800" dirty="0">
                        <a:solidFill>
                          <a:srgbClr val="FF0701"/>
                        </a:solidFill>
                      </a:endParaRPr>
                    </a:p>
                  </a:txBody>
                  <a:tcPr marL="91427" marR="91427" marT="45716" marB="45716"/>
                </a:tc>
                <a:tc>
                  <a:txBody>
                    <a:bodyPr/>
                    <a:lstStyle/>
                    <a:p>
                      <a:r>
                        <a:rPr lang="zh-CN" altLang="en-US" sz="1800" dirty="0"/>
                        <a:t>情感线  </a:t>
                      </a:r>
                      <a:endParaRPr lang="en-US" altLang="zh-CN" sz="1800" dirty="0"/>
                    </a:p>
                    <a:p>
                      <a:r>
                        <a:rPr lang="en-US" altLang="zh-CN" sz="1800" dirty="0">
                          <a:solidFill>
                            <a:srgbClr val="FF0701"/>
                          </a:solidFill>
                        </a:rPr>
                        <a:t>(Mood</a:t>
                      </a:r>
                      <a:r>
                        <a:rPr lang="zh-CN" altLang="en-US" sz="1800" dirty="0">
                          <a:solidFill>
                            <a:srgbClr val="FF0701"/>
                          </a:solidFill>
                        </a:rPr>
                        <a:t>暗线</a:t>
                      </a:r>
                      <a:r>
                        <a:rPr lang="en-US" altLang="zh-CN" sz="1800" dirty="0">
                          <a:solidFill>
                            <a:srgbClr val="FF0701"/>
                          </a:solidFill>
                        </a:rPr>
                        <a:t>) (Martha)</a:t>
                      </a:r>
                      <a:endParaRPr lang="zh-CN" altLang="en-US" sz="1800" dirty="0">
                        <a:solidFill>
                          <a:srgbClr val="FF0701"/>
                        </a:solidFill>
                      </a:endParaRPr>
                    </a:p>
                  </a:txBody>
                  <a:tcPr marL="91427" marR="91427" marT="45716" marB="45716"/>
                </a:tc>
              </a:tr>
              <a:tr h="914347">
                <a:tc vMerge="1">
                  <a:tcPr/>
                </a:tc>
                <a:tc>
                  <a:txBody>
                    <a:bodyPr/>
                    <a:lstStyle/>
                    <a:p>
                      <a:r>
                        <a:rPr lang="en-US" altLang="zh-CN" sz="1800" b="1" dirty="0">
                          <a:solidFill>
                            <a:srgbClr val="FF0000"/>
                          </a:solidFill>
                        </a:rPr>
                        <a:t>One day in May,</a:t>
                      </a:r>
                      <a:endParaRPr lang="en-US" altLang="zh-CN" sz="1800" b="1" dirty="0">
                        <a:solidFill>
                          <a:srgbClr val="FF0000"/>
                        </a:solidFill>
                      </a:endParaRPr>
                    </a:p>
                    <a:p>
                      <a:r>
                        <a:rPr lang="en-US" altLang="zh-CN" sz="1800" b="1" dirty="0">
                          <a:solidFill>
                            <a:srgbClr val="FF0000"/>
                          </a:solidFill>
                        </a:rPr>
                        <a:t>The ninth-grade graduation</a:t>
                      </a:r>
                      <a:endParaRPr lang="zh-CN" altLang="en-US" sz="1800" b="1" dirty="0">
                        <a:solidFill>
                          <a:srgbClr val="FF0000"/>
                        </a:solidFill>
                      </a:endParaRPr>
                    </a:p>
                  </a:txBody>
                  <a:tcPr marL="91427" marR="91427" marT="45716" marB="45716"/>
                </a:tc>
                <a:tc>
                  <a:txBody>
                    <a:bodyPr/>
                    <a:lstStyle/>
                    <a:p>
                      <a:r>
                        <a:rPr lang="en-US" altLang="zh-CN" sz="1800" b="1" dirty="0"/>
                        <a:t>Opening (</a:t>
                      </a:r>
                      <a:r>
                        <a:rPr lang="zh-CN" altLang="en-US" sz="1800" b="1" dirty="0"/>
                        <a:t>起）</a:t>
                      </a:r>
                      <a:endParaRPr lang="en-US" altLang="zh-CN" sz="1800" b="1" dirty="0"/>
                    </a:p>
                    <a:p>
                      <a:r>
                        <a:rPr lang="en-US" altLang="zh-CN" sz="1800" b="1" dirty="0">
                          <a:solidFill>
                            <a:srgbClr val="0000FF"/>
                          </a:solidFill>
                        </a:rPr>
                        <a:t>inciting</a:t>
                      </a:r>
                      <a:r>
                        <a:rPr lang="en-US" altLang="zh-CN" sz="1800" b="1" baseline="0" dirty="0">
                          <a:solidFill>
                            <a:srgbClr val="0000FF"/>
                          </a:solidFill>
                        </a:rPr>
                        <a:t> incident(</a:t>
                      </a:r>
                      <a:r>
                        <a:rPr lang="zh-CN" altLang="en-US" sz="1800" b="1" baseline="0" dirty="0">
                          <a:solidFill>
                            <a:srgbClr val="0000FF"/>
                          </a:solidFill>
                        </a:rPr>
                        <a:t>引发事件）</a:t>
                      </a:r>
                      <a:endParaRPr lang="zh-CN" altLang="en-US" sz="1800" b="1" dirty="0">
                        <a:solidFill>
                          <a:srgbClr val="0000FF"/>
                        </a:solidFill>
                      </a:endParaRPr>
                    </a:p>
                  </a:txBody>
                  <a:tcPr marL="91427" marR="91427" marT="45716" marB="45716"/>
                </a:tc>
                <a:tc>
                  <a:txBody>
                    <a:bodyPr/>
                    <a:lstStyle/>
                    <a:p>
                      <a:r>
                        <a:rPr lang="en-US" altLang="zh-CN" sz="1800" b="1" kern="1200" dirty="0">
                          <a:solidFill>
                            <a:schemeClr val="dk1"/>
                          </a:solidFill>
                          <a:latin typeface="+mn-lt"/>
                          <a:ea typeface="+mn-ea"/>
                          <a:cs typeface="+mn-cs"/>
                        </a:rPr>
                        <a:t>guilty</a:t>
                      </a:r>
                      <a:endParaRPr lang="zh-CN" altLang="en-US" sz="1800" b="1" dirty="0"/>
                    </a:p>
                  </a:txBody>
                  <a:tcPr marL="91427" marR="91427" marT="45716" marB="45716"/>
                </a:tc>
                <a:tc>
                  <a:txBody>
                    <a:bodyPr/>
                    <a:lstStyle/>
                    <a:p>
                      <a:r>
                        <a:rPr lang="en-US" altLang="zh-CN" sz="1800" b="1" dirty="0"/>
                        <a:t>Delighted</a:t>
                      </a:r>
                      <a:endParaRPr lang="en-US" altLang="zh-CN" sz="1800" b="1" dirty="0"/>
                    </a:p>
                    <a:p>
                      <a:r>
                        <a:rPr lang="en-US" altLang="zh-CN" sz="1800" b="1" dirty="0"/>
                        <a:t>Anxious/uneasy/upset</a:t>
                      </a:r>
                      <a:endParaRPr lang="zh-CN" altLang="en-US" sz="1800" b="1" dirty="0"/>
                    </a:p>
                  </a:txBody>
                  <a:tcPr marL="91427" marR="91427" marT="45716" marB="45716"/>
                </a:tc>
              </a:tr>
              <a:tr h="914347">
                <a:tc vMerge="1">
                  <a:tcPr/>
                </a:tc>
                <a:tc>
                  <a:txBody>
                    <a:bodyPr/>
                    <a:lstStyle/>
                    <a:p>
                      <a:r>
                        <a:rPr lang="en-US" altLang="zh-CN" sz="1800" b="1" dirty="0">
                          <a:solidFill>
                            <a:srgbClr val="0000FF"/>
                          </a:solidFill>
                        </a:rPr>
                        <a:t>At school,</a:t>
                      </a:r>
                      <a:endParaRPr lang="en-US" altLang="zh-CN" sz="1800" b="1" dirty="0">
                        <a:solidFill>
                          <a:srgbClr val="0000FF"/>
                        </a:solidFill>
                      </a:endParaRPr>
                    </a:p>
                    <a:p>
                      <a:r>
                        <a:rPr lang="en-US" altLang="zh-CN" sz="1800" b="1" dirty="0">
                          <a:solidFill>
                            <a:srgbClr val="0000FF"/>
                          </a:solidFill>
                        </a:rPr>
                        <a:t>Principal’s office</a:t>
                      </a:r>
                      <a:endParaRPr lang="en-US" altLang="zh-CN" sz="1800" b="1" dirty="0">
                        <a:solidFill>
                          <a:srgbClr val="0000FF"/>
                        </a:solidFill>
                      </a:endParaRPr>
                    </a:p>
                    <a:p>
                      <a:r>
                        <a:rPr lang="en-US" altLang="zh-CN" sz="1800" b="1" dirty="0">
                          <a:solidFill>
                            <a:srgbClr val="0000FF"/>
                          </a:solidFill>
                        </a:rPr>
                        <a:t>In the bean field</a:t>
                      </a:r>
                      <a:endParaRPr lang="zh-CN" altLang="en-US" sz="1800" b="1" dirty="0">
                        <a:solidFill>
                          <a:srgbClr val="0000FF"/>
                        </a:solidFill>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Foreshadowing (</a:t>
                      </a:r>
                      <a:r>
                        <a:rPr lang="zh-CN" altLang="en-US" sz="1800" b="1" kern="1200" dirty="0">
                          <a:solidFill>
                            <a:schemeClr val="dk1"/>
                          </a:solidFill>
                          <a:latin typeface="+mn-lt"/>
                          <a:ea typeface="+mn-ea"/>
                          <a:cs typeface="+mn-cs"/>
                        </a:rPr>
                        <a:t>伏笔）</a:t>
                      </a:r>
                      <a:endParaRPr lang="zh-CN" altLang="en-US" sz="1800" b="1" kern="1200" dirty="0">
                        <a:solidFill>
                          <a:schemeClr val="dk1"/>
                        </a:solidFill>
                        <a:latin typeface="+mn-lt"/>
                        <a:ea typeface="+mn-ea"/>
                        <a:cs typeface="+mn-cs"/>
                      </a:endParaRPr>
                    </a:p>
                  </a:txBody>
                  <a:tcPr marL="91427" marR="91427" marT="45716" marB="45716"/>
                </a:tc>
                <a:tc>
                  <a:txBody>
                    <a:bodyPr/>
                    <a:lstStyle/>
                    <a:p>
                      <a:r>
                        <a:rPr lang="en-US" altLang="zh-CN" sz="1800" b="1" dirty="0"/>
                        <a:t>Worried/</a:t>
                      </a:r>
                      <a:r>
                        <a:rPr lang="en-US" altLang="zh-CN" sz="1800" b="1" kern="1200" dirty="0">
                          <a:solidFill>
                            <a:schemeClr val="dk1"/>
                          </a:solidFill>
                          <a:latin typeface="+mn-lt"/>
                          <a:ea typeface="+mn-ea"/>
                          <a:cs typeface="+mn-cs"/>
                        </a:rPr>
                        <a:t>Uneasy</a:t>
                      </a:r>
                      <a:endParaRPr lang="zh-CN" altLang="en-US" sz="18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Disappointed/sad/desperate</a:t>
                      </a:r>
                      <a:endParaRPr lang="zh-CN" altLang="en-US" sz="1800" b="1" dirty="0"/>
                    </a:p>
                  </a:txBody>
                  <a:tcPr marL="91427" marR="91427" marT="45716" marB="45716"/>
                </a:tc>
              </a:tr>
              <a:tr h="1188652">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rgbClr val="FF0000"/>
                          </a:solidFill>
                          <a:latin typeface="+mn-lt"/>
                          <a:ea typeface="+mn-ea"/>
                          <a:cs typeface="+mn-cs"/>
                        </a:rPr>
                        <a:t>Gold and green jacket,</a:t>
                      </a:r>
                      <a:endParaRPr lang="en-US" altLang="zh-CN" sz="1800" b="1" kern="120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rgbClr val="FF0000"/>
                          </a:solidFill>
                          <a:latin typeface="+mn-lt"/>
                          <a:ea typeface="+mn-ea"/>
                          <a:cs typeface="+mn-cs"/>
                        </a:rPr>
                        <a:t>A change in policy,</a:t>
                      </a:r>
                      <a:endParaRPr lang="en-US" altLang="zh-CN" sz="1800" b="1" kern="120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rgbClr val="FF0000"/>
                          </a:solidFill>
                          <a:latin typeface="+mn-lt"/>
                          <a:ea typeface="+mn-ea"/>
                          <a:cs typeface="+mn-cs"/>
                        </a:rPr>
                        <a:t>Charge $15</a:t>
                      </a:r>
                      <a:endParaRPr lang="zh-CN" altLang="en-US" sz="1800" b="1" kern="1200" dirty="0">
                        <a:solidFill>
                          <a:srgbClr val="FF0000"/>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Developing ( </a:t>
                      </a:r>
                      <a:r>
                        <a:rPr lang="zh-CN" altLang="en-US" sz="1800" b="1" kern="1200" dirty="0">
                          <a:solidFill>
                            <a:schemeClr val="dk1"/>
                          </a:solidFill>
                          <a:latin typeface="+mn-lt"/>
                          <a:ea typeface="+mn-ea"/>
                          <a:cs typeface="+mn-cs"/>
                        </a:rPr>
                        <a:t>承）</a:t>
                      </a:r>
                      <a:r>
                        <a:rPr lang="en-US" altLang="zh-CN" sz="1800" b="1" kern="1200" dirty="0">
                          <a:solidFill>
                            <a:srgbClr val="FF0701"/>
                          </a:solidFill>
                          <a:latin typeface="+mn-lt"/>
                          <a:ea typeface="+mn-ea"/>
                          <a:cs typeface="+mn-cs"/>
                        </a:rPr>
                        <a:t>Up1</a:t>
                      </a:r>
                      <a:endParaRPr lang="zh-CN" altLang="en-US" sz="1800" b="1" kern="1200" dirty="0">
                        <a:solidFill>
                          <a:srgbClr val="FF0701"/>
                        </a:solidFill>
                        <a:latin typeface="+mn-lt"/>
                        <a:ea typeface="+mn-ea"/>
                        <a:cs typeface="+mn-cs"/>
                      </a:endParaRPr>
                    </a:p>
                    <a:p>
                      <a:pPr marL="0" algn="l" defTabSz="914400" rtl="0" eaLnBrk="1" latinLnBrk="0" hangingPunct="1"/>
                      <a:r>
                        <a:rPr lang="en-US" altLang="zh-CN" sz="1800" b="1" kern="1200" dirty="0">
                          <a:solidFill>
                            <a:schemeClr val="dk1"/>
                          </a:solidFill>
                          <a:latin typeface="+mn-lt"/>
                          <a:ea typeface="+mn-ea"/>
                          <a:cs typeface="+mn-cs"/>
                        </a:rPr>
                        <a:t>Developing ( </a:t>
                      </a:r>
                      <a:r>
                        <a:rPr lang="zh-CN" altLang="en-US" sz="1800" b="1" kern="1200" dirty="0">
                          <a:solidFill>
                            <a:schemeClr val="dk1"/>
                          </a:solidFill>
                          <a:latin typeface="+mn-lt"/>
                          <a:ea typeface="+mn-ea"/>
                          <a:cs typeface="+mn-cs"/>
                        </a:rPr>
                        <a:t>承）</a:t>
                      </a:r>
                      <a:r>
                        <a:rPr lang="en-US" altLang="zh-CN" sz="1800" b="1" kern="1200" dirty="0">
                          <a:solidFill>
                            <a:srgbClr val="FF0701"/>
                          </a:solidFill>
                          <a:latin typeface="+mn-lt"/>
                          <a:ea typeface="+mn-ea"/>
                          <a:cs typeface="+mn-cs"/>
                        </a:rPr>
                        <a:t>Up2</a:t>
                      </a:r>
                      <a:endParaRPr lang="zh-CN" altLang="en-US" sz="1800" b="1" kern="1200" dirty="0">
                        <a:solidFill>
                          <a:srgbClr val="FF070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Sorrowful / helpless/discouraged</a:t>
                      </a:r>
                      <a:endParaRPr lang="zh-CN" altLang="en-US" sz="1800" b="1" dirty="0"/>
                    </a:p>
                    <a:p>
                      <a:endParaRPr lang="zh-CN" altLang="en-US" sz="18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Reluctant/bitter/painful</a:t>
                      </a:r>
                      <a:endParaRPr lang="zh-CN" altLang="en-US" sz="1800" b="1" dirty="0"/>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800" b="1" dirty="0"/>
                    </a:p>
                  </a:txBody>
                  <a:tcPr marL="91427" marR="91427" marT="45716" marB="45716"/>
                </a:tc>
              </a:tr>
              <a:tr h="914336">
                <a:tc vMerge="1">
                  <a:tcPr/>
                </a:tc>
                <a:tc>
                  <a:txBody>
                    <a:bodyPr/>
                    <a:lstStyle/>
                    <a:p>
                      <a:endParaRPr lang="zh-CN" altLang="en-US" sz="1800" dirty="0"/>
                    </a:p>
                  </a:txBody>
                  <a:tcPr marL="91427" marR="91427" marT="45716" marB="45716"/>
                </a:tc>
                <a:tc>
                  <a:txBody>
                    <a:bodyPr/>
                    <a:lstStyle/>
                    <a:p>
                      <a:r>
                        <a:rPr lang="en-US" altLang="zh-CN" sz="1800" b="1" kern="1200" dirty="0">
                          <a:solidFill>
                            <a:schemeClr val="dk1"/>
                          </a:solidFill>
                          <a:latin typeface="+mn-lt"/>
                          <a:ea typeface="+mn-ea"/>
                          <a:cs typeface="+mn-cs"/>
                        </a:rPr>
                        <a:t>Changing </a:t>
                      </a:r>
                      <a:r>
                        <a:rPr lang="zh-CN" altLang="en-US" sz="1800" b="1" kern="1200" dirty="0">
                          <a:solidFill>
                            <a:schemeClr val="dk1"/>
                          </a:solidFill>
                          <a:latin typeface="+mn-lt"/>
                          <a:ea typeface="+mn-ea"/>
                          <a:cs typeface="+mn-cs"/>
                        </a:rPr>
                        <a:t>（转）</a:t>
                      </a:r>
                      <a:endParaRPr lang="zh-CN" altLang="en-US" sz="1800" b="1" kern="1200" dirty="0">
                        <a:solidFill>
                          <a:schemeClr val="dk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surprised</a:t>
                      </a:r>
                      <a:endParaRPr lang="zh-CN" altLang="en-US" sz="18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discouraged/hopeless/frustrated</a:t>
                      </a:r>
                      <a:endParaRPr lang="zh-CN" altLang="en-US" sz="1800" b="1" dirty="0"/>
                    </a:p>
                  </a:txBody>
                  <a:tcPr marL="91427" marR="91427" marT="45716" marB="45716"/>
                </a:tc>
              </a:tr>
              <a:tr h="365736">
                <a:tc vMerge="1">
                  <a:tcPr/>
                </a:tc>
                <a:tc>
                  <a:txBody>
                    <a:bodyPr/>
                    <a:lstStyle/>
                    <a:p>
                      <a:endParaRPr lang="zh-CN" altLang="en-US" sz="1800" dirty="0"/>
                    </a:p>
                  </a:txBody>
                  <a:tcPr marL="91427" marR="91427" marT="45716" marB="45716"/>
                </a:tc>
                <a:tc>
                  <a:txBody>
                    <a:bodyPr/>
                    <a:lstStyle/>
                    <a:p>
                      <a:r>
                        <a:rPr lang="en-US" altLang="zh-CN" sz="1800" b="1" kern="1200" dirty="0">
                          <a:solidFill>
                            <a:schemeClr val="dk1"/>
                          </a:solidFill>
                          <a:latin typeface="+mn-lt"/>
                          <a:ea typeface="+mn-ea"/>
                          <a:cs typeface="+mn-cs"/>
                        </a:rPr>
                        <a:t>Concluding </a:t>
                      </a:r>
                      <a:r>
                        <a:rPr lang="zh-CN" altLang="en-US" sz="1800" b="1" kern="1200" dirty="0">
                          <a:solidFill>
                            <a:schemeClr val="dk1"/>
                          </a:solidFill>
                          <a:latin typeface="+mn-lt"/>
                          <a:ea typeface="+mn-ea"/>
                          <a:cs typeface="+mn-cs"/>
                        </a:rPr>
                        <a:t>（合）</a:t>
                      </a:r>
                      <a:endParaRPr lang="zh-CN" altLang="en-US" sz="1800" b="1" kern="1200" dirty="0">
                        <a:solidFill>
                          <a:schemeClr val="dk1"/>
                        </a:solidFill>
                        <a:latin typeface="+mn-lt"/>
                        <a:ea typeface="+mn-ea"/>
                        <a:cs typeface="+mn-cs"/>
                      </a:endParaRPr>
                    </a:p>
                  </a:txBody>
                  <a:tcPr marL="91427" marR="91427" marT="45716" marB="45716"/>
                </a:tc>
                <a:tc>
                  <a:txBody>
                    <a:bodyPr/>
                    <a:lstStyle/>
                    <a:p>
                      <a:r>
                        <a:rPr lang="en-US" altLang="zh-CN" sz="1800" b="1" dirty="0"/>
                        <a:t>Delighted/satisfied/touched</a:t>
                      </a:r>
                      <a:endParaRPr lang="zh-CN" altLang="en-US" sz="1800" b="1" dirty="0"/>
                    </a:p>
                  </a:txBody>
                  <a:tcPr marL="91427" marR="91427" marT="45716" marB="45716"/>
                </a:tc>
                <a:tc>
                  <a:txBody>
                    <a:bodyPr/>
                    <a:lstStyle/>
                    <a:p>
                      <a:r>
                        <a:rPr lang="en-US" altLang="zh-CN" sz="1800" b="1" dirty="0"/>
                        <a:t>Inspired/astonished/overwhelmed/grateful</a:t>
                      </a:r>
                      <a:endParaRPr lang="zh-CN" altLang="en-US" sz="1800" b="1" dirty="0"/>
                    </a:p>
                  </a:txBody>
                  <a:tcPr marL="91427" marR="91427" marT="45716" marB="45716"/>
                </a:tc>
              </a:tr>
            </a:tbl>
          </a:graphicData>
        </a:graphic>
      </p:graphicFrame>
      <p:grpSp>
        <p:nvGrpSpPr>
          <p:cNvPr id="17" name="组合 16"/>
          <p:cNvGrpSpPr/>
          <p:nvPr/>
        </p:nvGrpSpPr>
        <p:grpSpPr>
          <a:xfrm>
            <a:off x="1021058" y="40504"/>
            <a:ext cx="8660339" cy="596296"/>
            <a:chOff x="975709" y="3879"/>
            <a:chExt cx="8660339" cy="596296"/>
          </a:xfrm>
        </p:grpSpPr>
        <p:sp>
          <p:nvSpPr>
            <p:cNvPr id="7"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6" name="组合 15"/>
            <p:cNvGrpSpPr/>
            <p:nvPr/>
          </p:nvGrpSpPr>
          <p:grpSpPr>
            <a:xfrm>
              <a:off x="975709" y="3879"/>
              <a:ext cx="2417181" cy="596296"/>
              <a:chOff x="975709" y="3879"/>
              <a:chExt cx="2417181" cy="596296"/>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25755" y="1609090"/>
            <a:ext cx="11654155" cy="2750942"/>
            <a:chOff x="759140" y="2373735"/>
            <a:chExt cx="11087686" cy="1542666"/>
          </a:xfrm>
        </p:grpSpPr>
        <p:sp>
          <p:nvSpPr>
            <p:cNvPr id="4" name="五边形 13"/>
            <p:cNvSpPr/>
            <p:nvPr>
              <p:custDataLst>
                <p:tags r:id="rId1"/>
              </p:custDataLst>
            </p:nvPr>
          </p:nvSpPr>
          <p:spPr>
            <a:xfrm>
              <a:off x="759140" y="2373735"/>
              <a:ext cx="11087686" cy="1542666"/>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071321" y="2611606"/>
              <a:ext cx="7895438" cy="983174"/>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4400" b="1" dirty="0">
                  <a:solidFill>
                    <a:schemeClr val="bg1"/>
                  </a:solidFill>
                  <a:latin typeface="楷体" panose="02010609060101010101" pitchFamily="49" charset="-122"/>
                  <a:ea typeface="楷体" panose="02010609060101010101" pitchFamily="49" charset="-122"/>
                </a:rPr>
                <a:t>探寻文本主线，提升读写能力</a:t>
              </a:r>
              <a:endParaRPr lang="en-US" altLang="zh-CN" sz="4400" b="1" dirty="0">
                <a:solidFill>
                  <a:schemeClr val="bg1"/>
                </a:solidFill>
                <a:latin typeface="楷体" panose="02010609060101010101" pitchFamily="49" charset="-122"/>
                <a:ea typeface="楷体" panose="02010609060101010101" pitchFamily="49"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lang="en-US" altLang="zh-CN" sz="2800" b="1" dirty="0">
                  <a:solidFill>
                    <a:schemeClr val="bg1"/>
                  </a:solidFill>
                  <a:latin typeface="楷体" panose="02010609060101010101" pitchFamily="49" charset="-122"/>
                  <a:ea typeface="楷体" panose="02010609060101010101" pitchFamily="49" charset="-122"/>
                </a:rPr>
                <a:t>——2021</a:t>
              </a:r>
              <a:r>
                <a:rPr lang="zh-CN" altLang="en-US" sz="2800" b="1" dirty="0">
                  <a:solidFill>
                    <a:schemeClr val="bg1"/>
                  </a:solidFill>
                  <a:latin typeface="楷体" panose="02010609060101010101" pitchFamily="49" charset="-122"/>
                  <a:ea typeface="楷体" panose="02010609060101010101" pitchFamily="49" charset="-122"/>
                </a:rPr>
                <a:t>年</a:t>
              </a:r>
              <a:r>
                <a:rPr lang="en-US" altLang="zh-CN" sz="2800" b="1" dirty="0">
                  <a:solidFill>
                    <a:schemeClr val="bg1"/>
                  </a:solidFill>
                  <a:latin typeface="楷体" panose="02010609060101010101" pitchFamily="49" charset="-122"/>
                  <a:ea typeface="楷体" panose="02010609060101010101" pitchFamily="49" charset="-122"/>
                </a:rPr>
                <a:t>6</a:t>
              </a:r>
              <a:r>
                <a:rPr lang="zh-CN" altLang="en-US" sz="2800" b="1" dirty="0">
                  <a:solidFill>
                    <a:schemeClr val="bg1"/>
                  </a:solidFill>
                  <a:latin typeface="楷体" panose="02010609060101010101" pitchFamily="49" charset="-122"/>
                  <a:ea typeface="楷体" panose="02010609060101010101" pitchFamily="49" charset="-122"/>
                </a:rPr>
                <a:t>月杭州二中高二月考读后续写解析</a:t>
              </a:r>
              <a:endParaRPr lang="zh-CN" altLang="en-US" sz="2800" b="1" dirty="0">
                <a:solidFill>
                  <a:schemeClr val="bg1"/>
                </a:solidFill>
                <a:latin typeface="楷体" panose="02010609060101010101" pitchFamily="49" charset="-122"/>
                <a:ea typeface="楷体" panose="02010609060101010101" pitchFamily="49" charset="-122"/>
              </a:endParaRPr>
            </a:p>
          </p:txBody>
        </p:sp>
      </p:grpSp>
      <p:sp>
        <p:nvSpPr>
          <p:cNvPr id="7" name="文本框 6"/>
          <p:cNvSpPr txBox="1"/>
          <p:nvPr/>
        </p:nvSpPr>
        <p:spPr>
          <a:xfrm>
            <a:off x="2476728" y="4795223"/>
            <a:ext cx="6323744" cy="50673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800" b="1" dirty="0">
                <a:solidFill>
                  <a:srgbClr val="000000"/>
                </a:solidFill>
                <a:latin typeface="华文行楷" panose="02010800040101010101" pitchFamily="2" charset="-122"/>
                <a:ea typeface="华文行楷" panose="02010800040101010101" pitchFamily="2" charset="-122"/>
              </a:rPr>
              <a:t>杭州二中 许丽君</a:t>
            </a:r>
            <a:endParaRPr kumimoji="0" lang="zh-CN" altLang="en-US" sz="14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233665" y="669037"/>
            <a:ext cx="37164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solidFill>
                  <a:srgbClr val="FF3300"/>
                </a:solidFill>
                <a:latin typeface="Times New Roman" panose="02020603050405020304" pitchFamily="18" charset="0"/>
                <a:cs typeface="Times New Roman" panose="02020603050405020304" pitchFamily="18" charset="0"/>
              </a:rPr>
              <a:t>How did the author feel?</a:t>
            </a:r>
            <a:endParaRPr lang="en-US" altLang="zh-CN" sz="2600" b="1" dirty="0">
              <a:solidFill>
                <a:srgbClr val="FF33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2800024" y="1383046"/>
            <a:ext cx="313049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Anxious/uneasy/upset</a:t>
            </a:r>
            <a:endParaRPr lang="en-US" altLang="zh-CN" sz="2400" b="1" dirty="0">
              <a:latin typeface="Calibri" panose="020F0502020204030204" pitchFamily="34" charset="0"/>
              <a:cs typeface="Arial" panose="020B0604020202020204" pitchFamily="34" charset="0"/>
            </a:endParaRPr>
          </a:p>
        </p:txBody>
      </p:sp>
      <p:sp>
        <p:nvSpPr>
          <p:cNvPr id="4" name="AutoShape 6"/>
          <p:cNvSpPr>
            <a:spLocks noChangeArrowheads="1"/>
          </p:cNvSpPr>
          <p:nvPr/>
        </p:nvSpPr>
        <p:spPr bwMode="auto">
          <a:xfrm>
            <a:off x="2017332" y="1440012"/>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Text Box 7"/>
          <p:cNvSpPr txBox="1">
            <a:spLocks noChangeArrowheads="1"/>
          </p:cNvSpPr>
          <p:nvPr/>
        </p:nvSpPr>
        <p:spPr bwMode="auto">
          <a:xfrm>
            <a:off x="6635593" y="1368673"/>
            <a:ext cx="2488721"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Disappointed/sad</a:t>
            </a:r>
            <a:endParaRPr lang="en-US" altLang="zh-CN" sz="2400" dirty="0">
              <a:latin typeface="Arial Black" panose="020B0A04020102020204" pitchFamily="34" charset="0"/>
            </a:endParaRPr>
          </a:p>
        </p:txBody>
      </p:sp>
      <p:sp>
        <p:nvSpPr>
          <p:cNvPr id="6" name="AutoShape 8"/>
          <p:cNvSpPr>
            <a:spLocks noChangeArrowheads="1"/>
          </p:cNvSpPr>
          <p:nvPr/>
        </p:nvSpPr>
        <p:spPr bwMode="auto">
          <a:xfrm>
            <a:off x="5942348" y="1462219"/>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Text Box 9"/>
          <p:cNvSpPr txBox="1">
            <a:spLocks noChangeArrowheads="1"/>
          </p:cNvSpPr>
          <p:nvPr/>
        </p:nvSpPr>
        <p:spPr bwMode="auto">
          <a:xfrm>
            <a:off x="9916476" y="1368673"/>
            <a:ext cx="1728645"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desperate</a:t>
            </a:r>
            <a:endParaRPr lang="en-US" altLang="zh-CN" sz="2400" b="1" dirty="0">
              <a:latin typeface="Calibri" panose="020F0502020204030204" pitchFamily="34" charset="0"/>
              <a:cs typeface="Arial" panose="020B0604020202020204" pitchFamily="34" charset="0"/>
            </a:endParaRPr>
          </a:p>
        </p:txBody>
      </p:sp>
      <p:sp>
        <p:nvSpPr>
          <p:cNvPr id="8" name="AutoShape 10"/>
          <p:cNvSpPr>
            <a:spLocks noChangeArrowheads="1"/>
          </p:cNvSpPr>
          <p:nvPr/>
        </p:nvSpPr>
        <p:spPr bwMode="auto">
          <a:xfrm>
            <a:off x="9124314" y="1469550"/>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Text Box 11"/>
          <p:cNvSpPr txBox="1">
            <a:spLocks noChangeArrowheads="1"/>
          </p:cNvSpPr>
          <p:nvPr/>
        </p:nvSpPr>
        <p:spPr bwMode="auto">
          <a:xfrm flipH="1">
            <a:off x="10178626" y="2363163"/>
            <a:ext cx="1928000"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400" b="1">
                <a:latin typeface="Calibri" panose="020F0502020204030204" pitchFamily="34" charset="0"/>
                <a:ea typeface="宋体" panose="02010600030101010101" pitchFamily="2" charset="-122"/>
                <a:cs typeface="Arial" panose="020B0604020202020204" pitchFamily="34" charset="0"/>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solidFill>
                  <a:srgbClr val="000000"/>
                </a:solidFill>
              </a:rPr>
              <a:t>Inspired/touched/grateful</a:t>
            </a:r>
            <a:endParaRPr lang="en-US" altLang="zh-CN" dirty="0">
              <a:solidFill>
                <a:srgbClr val="000000"/>
              </a:solidFill>
            </a:endParaRPr>
          </a:p>
        </p:txBody>
      </p:sp>
      <p:sp>
        <p:nvSpPr>
          <p:cNvPr id="15" name="TextBox 2"/>
          <p:cNvSpPr txBox="1">
            <a:spLocks noChangeArrowheads="1"/>
          </p:cNvSpPr>
          <p:nvPr/>
        </p:nvSpPr>
        <p:spPr bwMode="auto">
          <a:xfrm>
            <a:off x="890061" y="3411663"/>
            <a:ext cx="6475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solidFill>
                  <a:srgbClr val="FF3300"/>
                </a:solidFill>
                <a:latin typeface="Times New Roman" panose="02020603050405020304" pitchFamily="18" charset="0"/>
                <a:cs typeface="Times New Roman" panose="02020603050405020304" pitchFamily="18" charset="0"/>
              </a:rPr>
              <a:t>How did the grandfather feel?</a:t>
            </a:r>
            <a:r>
              <a:rPr lang="en-US" altLang="zh-CN" sz="2800" b="1" dirty="0">
                <a:solidFill>
                  <a:srgbClr val="FF0701"/>
                </a:solidFill>
                <a:latin typeface="Calibri" panose="020F0502020204030204" pitchFamily="34" charset="0"/>
                <a:cs typeface="Arial" panose="020B0604020202020204" pitchFamily="34" charset="0"/>
              </a:rPr>
              <a:t> (Mood</a:t>
            </a:r>
            <a:r>
              <a:rPr lang="zh-CN" altLang="en-US" sz="2800" b="1" dirty="0">
                <a:solidFill>
                  <a:srgbClr val="FF0701"/>
                </a:solidFill>
                <a:latin typeface="Calibri" panose="020F0502020204030204" pitchFamily="34" charset="0"/>
                <a:cs typeface="Arial" panose="020B0604020202020204" pitchFamily="34" charset="0"/>
              </a:rPr>
              <a:t>暗线</a:t>
            </a:r>
            <a:r>
              <a:rPr lang="en-US" altLang="zh-CN" sz="2800" b="1" dirty="0">
                <a:solidFill>
                  <a:srgbClr val="FF0701"/>
                </a:solidFill>
                <a:latin typeface="Calibri" panose="020F0502020204030204" pitchFamily="34" charset="0"/>
                <a:cs typeface="Arial" panose="020B0604020202020204" pitchFamily="34" charset="0"/>
              </a:rPr>
              <a:t>) </a:t>
            </a:r>
            <a:endParaRPr lang="en-US" altLang="zh-CN" sz="2600" b="1" dirty="0">
              <a:solidFill>
                <a:srgbClr val="FF3300"/>
              </a:solidFill>
              <a:latin typeface="Times New Roman" panose="02020603050405020304" pitchFamily="18" charset="0"/>
              <a:cs typeface="Times New Roman" panose="02020603050405020304" pitchFamily="18" charset="0"/>
            </a:endParaRPr>
          </a:p>
        </p:txBody>
      </p:sp>
      <p:sp>
        <p:nvSpPr>
          <p:cNvPr id="16" name="Text Box 5"/>
          <p:cNvSpPr txBox="1">
            <a:spLocks noChangeArrowheads="1"/>
          </p:cNvSpPr>
          <p:nvPr/>
        </p:nvSpPr>
        <p:spPr bwMode="auto">
          <a:xfrm>
            <a:off x="1536436" y="4391210"/>
            <a:ext cx="1374094" cy="646331"/>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defPPr>
              <a:defRPr lang="zh-CN"/>
            </a:defPPr>
            <a:lvl1pPr>
              <a:defRPr sz="2800" b="1">
                <a:solidFill>
                  <a:srgbClr val="FFFF00"/>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guilty</a:t>
            </a:r>
            <a:endParaRPr lang="en-US" altLang="zh-CN" dirty="0"/>
          </a:p>
        </p:txBody>
      </p:sp>
      <p:sp>
        <p:nvSpPr>
          <p:cNvPr id="17" name="AutoShape 6"/>
          <p:cNvSpPr>
            <a:spLocks noChangeArrowheads="1"/>
          </p:cNvSpPr>
          <p:nvPr/>
        </p:nvSpPr>
        <p:spPr bwMode="auto">
          <a:xfrm>
            <a:off x="2961047" y="4461555"/>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Text Box 7"/>
          <p:cNvSpPr txBox="1">
            <a:spLocks noChangeArrowheads="1"/>
          </p:cNvSpPr>
          <p:nvPr/>
        </p:nvSpPr>
        <p:spPr bwMode="auto">
          <a:xfrm>
            <a:off x="3990710" y="4361233"/>
            <a:ext cx="1734770" cy="52322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defPPr>
              <a:defRPr lang="zh-CN"/>
            </a:defPPr>
            <a:lvl1pPr>
              <a:defRPr sz="3600" b="1">
                <a:solidFill>
                  <a:srgbClr val="FFFF00"/>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dirty="0"/>
              <a:t>sorrowful</a:t>
            </a:r>
            <a:endParaRPr lang="en-US" altLang="zh-CN" sz="2800" dirty="0"/>
          </a:p>
        </p:txBody>
      </p:sp>
      <p:sp>
        <p:nvSpPr>
          <p:cNvPr id="19" name="AutoShape 8"/>
          <p:cNvSpPr>
            <a:spLocks noChangeArrowheads="1"/>
          </p:cNvSpPr>
          <p:nvPr/>
        </p:nvSpPr>
        <p:spPr bwMode="auto">
          <a:xfrm>
            <a:off x="5962981" y="4461555"/>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Text Box 9"/>
          <p:cNvSpPr txBox="1">
            <a:spLocks noChangeArrowheads="1"/>
          </p:cNvSpPr>
          <p:nvPr/>
        </p:nvSpPr>
        <p:spPr bwMode="auto">
          <a:xfrm>
            <a:off x="6750429" y="4339646"/>
            <a:ext cx="4242901"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defRPr/>
            </a:pPr>
            <a:r>
              <a:rPr lang="en-US" altLang="zh-CN" sz="2800" b="1" dirty="0">
                <a:solidFill>
                  <a:srgbClr val="FFFF00"/>
                </a:solidFill>
                <a:cs typeface="Arial" panose="020B0604020202020204" pitchFamily="34" charset="0"/>
              </a:rPr>
              <a:t>Helpless/discouraged</a:t>
            </a:r>
            <a:endParaRPr lang="en-US" altLang="zh-CN" sz="2800" b="1" dirty="0">
              <a:solidFill>
                <a:srgbClr val="FFFF00"/>
              </a:solidFill>
              <a:cs typeface="Arial" panose="020B0604020202020204" pitchFamily="34" charset="0"/>
            </a:endParaRPr>
          </a:p>
        </p:txBody>
      </p:sp>
      <p:sp>
        <p:nvSpPr>
          <p:cNvPr id="21" name="AutoShape 10"/>
          <p:cNvSpPr>
            <a:spLocks noChangeArrowheads="1"/>
          </p:cNvSpPr>
          <p:nvPr/>
        </p:nvSpPr>
        <p:spPr bwMode="auto">
          <a:xfrm>
            <a:off x="1225169" y="5790850"/>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Text Box 11"/>
          <p:cNvSpPr txBox="1">
            <a:spLocks noChangeArrowheads="1"/>
          </p:cNvSpPr>
          <p:nvPr/>
        </p:nvSpPr>
        <p:spPr bwMode="auto">
          <a:xfrm>
            <a:off x="2200771" y="5598484"/>
            <a:ext cx="3708066" cy="52322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defPPr>
              <a:defRPr lang="zh-CN"/>
            </a:defPPr>
            <a:lvl1pPr>
              <a:defRPr sz="3600" b="1">
                <a:solidFill>
                  <a:srgbClr val="FFFF00"/>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dirty="0"/>
              <a:t>Astonished/delighted</a:t>
            </a:r>
            <a:endParaRPr lang="en-US" altLang="zh-CN" sz="2800" dirty="0"/>
          </a:p>
        </p:txBody>
      </p:sp>
      <p:sp>
        <p:nvSpPr>
          <p:cNvPr id="23" name="AutoShape 6"/>
          <p:cNvSpPr>
            <a:spLocks noChangeArrowheads="1"/>
          </p:cNvSpPr>
          <p:nvPr/>
        </p:nvSpPr>
        <p:spPr bwMode="auto">
          <a:xfrm>
            <a:off x="6021660" y="5743879"/>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Text Box 7"/>
          <p:cNvSpPr txBox="1">
            <a:spLocks noChangeArrowheads="1"/>
          </p:cNvSpPr>
          <p:nvPr/>
        </p:nvSpPr>
        <p:spPr bwMode="auto">
          <a:xfrm>
            <a:off x="7039468" y="5598484"/>
            <a:ext cx="281128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800" b="1">
                <a:solidFill>
                  <a:srgbClr val="FFFF00"/>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satisfied/glad</a:t>
            </a:r>
            <a:endParaRPr lang="en-US" altLang="zh-CN" dirty="0"/>
          </a:p>
        </p:txBody>
      </p:sp>
      <p:sp>
        <p:nvSpPr>
          <p:cNvPr id="25" name="AutoShape 8"/>
          <p:cNvSpPr>
            <a:spLocks noChangeArrowheads="1"/>
          </p:cNvSpPr>
          <p:nvPr/>
        </p:nvSpPr>
        <p:spPr bwMode="auto">
          <a:xfrm>
            <a:off x="176746" y="2507166"/>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Text Box 9"/>
          <p:cNvSpPr txBox="1">
            <a:spLocks noChangeArrowheads="1"/>
          </p:cNvSpPr>
          <p:nvPr/>
        </p:nvSpPr>
        <p:spPr bwMode="auto">
          <a:xfrm>
            <a:off x="572828" y="1402060"/>
            <a:ext cx="139651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delighted</a:t>
            </a:r>
            <a:endParaRPr lang="en-US" altLang="zh-CN" sz="2400" b="1" dirty="0">
              <a:latin typeface="Calibri" panose="020F0502020204030204" pitchFamily="34" charset="0"/>
              <a:cs typeface="Arial" panose="020B0604020202020204" pitchFamily="34" charset="0"/>
            </a:endParaRPr>
          </a:p>
        </p:txBody>
      </p:sp>
      <p:grpSp>
        <p:nvGrpSpPr>
          <p:cNvPr id="27" name="组合 26"/>
          <p:cNvGrpSpPr/>
          <p:nvPr/>
        </p:nvGrpSpPr>
        <p:grpSpPr>
          <a:xfrm>
            <a:off x="1021058" y="40504"/>
            <a:ext cx="8660339" cy="596296"/>
            <a:chOff x="975709" y="3879"/>
            <a:chExt cx="8660339" cy="596296"/>
          </a:xfrm>
        </p:grpSpPr>
        <p:sp>
          <p:nvSpPr>
            <p:cNvPr id="28"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29" name="组合 28"/>
            <p:cNvGrpSpPr/>
            <p:nvPr/>
          </p:nvGrpSpPr>
          <p:grpSpPr>
            <a:xfrm>
              <a:off x="975709" y="3879"/>
              <a:ext cx="2417181" cy="596296"/>
              <a:chOff x="975709" y="3879"/>
              <a:chExt cx="2417181" cy="596296"/>
            </a:xfrm>
          </p:grpSpPr>
          <p:pic>
            <p:nvPicPr>
              <p:cNvPr id="3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文本框 31"/>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33" name="文本框 32"/>
          <p:cNvSpPr txBox="1"/>
          <p:nvPr/>
        </p:nvSpPr>
        <p:spPr>
          <a:xfrm>
            <a:off x="907795" y="2311775"/>
            <a:ext cx="2248630" cy="76944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sz="2200" b="1" dirty="0">
                <a:solidFill>
                  <a:srgbClr val="000000"/>
                </a:solidFill>
              </a:rPr>
              <a:t>Reluctant/bitter/painful</a:t>
            </a:r>
            <a:endParaRPr lang="zh-CN" altLang="en-US" sz="2200" b="1" dirty="0">
              <a:solidFill>
                <a:srgbClr val="000000"/>
              </a:solidFill>
            </a:endParaRPr>
          </a:p>
        </p:txBody>
      </p:sp>
      <p:sp>
        <p:nvSpPr>
          <p:cNvPr id="34" name="AutoShape 8"/>
          <p:cNvSpPr>
            <a:spLocks noChangeArrowheads="1"/>
          </p:cNvSpPr>
          <p:nvPr/>
        </p:nvSpPr>
        <p:spPr bwMode="auto">
          <a:xfrm>
            <a:off x="3107253" y="2487365"/>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 name="AutoShape 8"/>
          <p:cNvSpPr>
            <a:spLocks noChangeArrowheads="1"/>
          </p:cNvSpPr>
          <p:nvPr/>
        </p:nvSpPr>
        <p:spPr bwMode="auto">
          <a:xfrm>
            <a:off x="6734510" y="2624626"/>
            <a:ext cx="733673" cy="330710"/>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6" name="AutoShape 8"/>
          <p:cNvSpPr>
            <a:spLocks noChangeArrowheads="1"/>
          </p:cNvSpPr>
          <p:nvPr/>
        </p:nvSpPr>
        <p:spPr bwMode="auto">
          <a:xfrm>
            <a:off x="9454673" y="2624626"/>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Text Box 7"/>
          <p:cNvSpPr txBox="1">
            <a:spLocks noChangeArrowheads="1"/>
          </p:cNvSpPr>
          <p:nvPr/>
        </p:nvSpPr>
        <p:spPr bwMode="auto">
          <a:xfrm>
            <a:off x="3874909" y="2455021"/>
            <a:ext cx="287479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hopeless/frustrated</a:t>
            </a:r>
            <a:endParaRPr lang="en-US" altLang="zh-CN" sz="2400" dirty="0">
              <a:latin typeface="Arial Black" panose="020B0A04020102020204" pitchFamily="34" charset="0"/>
            </a:endParaRPr>
          </a:p>
        </p:txBody>
      </p:sp>
      <p:sp>
        <p:nvSpPr>
          <p:cNvPr id="38" name="Text Box 7"/>
          <p:cNvSpPr txBox="1">
            <a:spLocks noChangeArrowheads="1"/>
          </p:cNvSpPr>
          <p:nvPr/>
        </p:nvSpPr>
        <p:spPr bwMode="auto">
          <a:xfrm>
            <a:off x="7491326" y="2363163"/>
            <a:ext cx="2130990"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Surprised/overwhelmed</a:t>
            </a:r>
            <a:endParaRPr lang="en-US" altLang="zh-CN" sz="2400" dirty="0">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ppt_x"/>
                                          </p:val>
                                        </p:tav>
                                        <p:tav tm="100000">
                                          <p:val>
                                            <p:strVal val="#ppt_x"/>
                                          </p:val>
                                        </p:tav>
                                      </p:tavLst>
                                    </p:anim>
                                    <p:anim calcmode="lin" valueType="num">
                                      <p:cBhvr additive="base">
                                        <p:cTn id="9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blinds(horizontal)">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down)">
                                      <p:cBhvr>
                                        <p:cTn id="100" dur="500"/>
                                        <p:tgtEl>
                                          <p:spTgt spid="15"/>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blinds(horizontal)">
                                      <p:cBhvr>
                                        <p:cTn id="105" dur="5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additive="base">
                                        <p:cTn id="110" dur="500" fill="hold"/>
                                        <p:tgtEl>
                                          <p:spTgt spid="17"/>
                                        </p:tgtEl>
                                        <p:attrNameLst>
                                          <p:attrName>ppt_x</p:attrName>
                                        </p:attrNameLst>
                                      </p:cBhvr>
                                      <p:tavLst>
                                        <p:tav tm="0">
                                          <p:val>
                                            <p:strVal val="#ppt_x"/>
                                          </p:val>
                                        </p:tav>
                                        <p:tav tm="100000">
                                          <p:val>
                                            <p:strVal val="#ppt_x"/>
                                          </p:val>
                                        </p:tav>
                                      </p:tavLst>
                                    </p:anim>
                                    <p:anim calcmode="lin" valueType="num">
                                      <p:cBhvr additive="base">
                                        <p:cTn id="11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linds(horizontal)">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blinds(horizontal)">
                                      <p:cBhvr>
                                        <p:cTn id="133" dur="500"/>
                                        <p:tgtEl>
                                          <p:spTgt spid="21"/>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blinds(horizontal)">
                                      <p:cBhvr>
                                        <p:cTn id="138" dur="500"/>
                                        <p:tgtEl>
                                          <p:spTgt spid="22"/>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3"/>
                                        </p:tgtEl>
                                        <p:attrNameLst>
                                          <p:attrName>style.visibility</p:attrName>
                                        </p:attrNameLst>
                                      </p:cBhvr>
                                      <p:to>
                                        <p:strVal val="visible"/>
                                      </p:to>
                                    </p:set>
                                    <p:anim calcmode="lin" valueType="num">
                                      <p:cBhvr additive="base">
                                        <p:cTn id="143" dur="500" fill="hold"/>
                                        <p:tgtEl>
                                          <p:spTgt spid="23"/>
                                        </p:tgtEl>
                                        <p:attrNameLst>
                                          <p:attrName>ppt_x</p:attrName>
                                        </p:attrNameLst>
                                      </p:cBhvr>
                                      <p:tavLst>
                                        <p:tav tm="0">
                                          <p:val>
                                            <p:strVal val="#ppt_x"/>
                                          </p:val>
                                        </p:tav>
                                        <p:tav tm="100000">
                                          <p:val>
                                            <p:strVal val="#ppt_x"/>
                                          </p:val>
                                        </p:tav>
                                      </p:tavLst>
                                    </p:anim>
                                    <p:anim calcmode="lin" valueType="num">
                                      <p:cBhvr additive="base">
                                        <p:cTn id="1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additive="base">
                                        <p:cTn id="149" dur="500" fill="hold"/>
                                        <p:tgtEl>
                                          <p:spTgt spid="24"/>
                                        </p:tgtEl>
                                        <p:attrNameLst>
                                          <p:attrName>ppt_x</p:attrName>
                                        </p:attrNameLst>
                                      </p:cBhvr>
                                      <p:tavLst>
                                        <p:tav tm="0">
                                          <p:val>
                                            <p:strVal val="#ppt_x"/>
                                          </p:val>
                                        </p:tav>
                                        <p:tav tm="100000">
                                          <p:val>
                                            <p:strVal val="#ppt_x"/>
                                          </p:val>
                                        </p:tav>
                                      </p:tavLst>
                                    </p:anim>
                                    <p:anim calcmode="lin" valueType="num">
                                      <p:cBhvr additive="base">
                                        <p:cTn id="1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3" grpId="0" animBg="1"/>
      <p:bldP spid="34"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1118439" y="2484633"/>
            <a:ext cx="10522181" cy="30736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700" b="1" i="1" dirty="0">
                <a:latin typeface="Times New Roman" panose="02020603050405020304" pitchFamily="18" charset="0"/>
                <a:cs typeface="Times New Roman" panose="02020603050405020304" pitchFamily="18" charset="0"/>
              </a:rPr>
              <a:t>Prediction</a:t>
            </a:r>
            <a:r>
              <a:rPr lang="zh-CN" altLang="en-US" sz="2700" b="1" i="1" dirty="0">
                <a:latin typeface="Times New Roman" panose="02020603050405020304" pitchFamily="18" charset="0"/>
                <a:cs typeface="Times New Roman" panose="02020603050405020304" pitchFamily="18" charset="0"/>
              </a:rPr>
              <a:t>：</a:t>
            </a:r>
            <a:endParaRPr lang="en-US" altLang="zh-CN" sz="2700" b="1" i="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Q1: Will the Board agree to give the scholarship jacket to Martha without charging her $15?</a:t>
            </a:r>
            <a:endParaRPr lang="en-US" altLang="zh-CN" sz="2700" b="1" i="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Q2: Will Martha get the jacket that she was always looking forward to?</a:t>
            </a:r>
            <a:endParaRPr lang="en-US" altLang="zh-CN" sz="2700" b="1" i="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Q3: Who will help Martha pay $15 for the scholarship jacket?</a:t>
            </a:r>
            <a:endParaRPr lang="en-US" altLang="zh-CN" sz="2700" b="1" i="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Q4: Will the principal give a surprise to Martha?</a:t>
            </a:r>
            <a:endParaRPr lang="en-US" altLang="zh-CN" sz="2700" b="1" i="1" dirty="0">
              <a:latin typeface="Times New Roman" panose="02020603050405020304" pitchFamily="18" charset="0"/>
              <a:cs typeface="Times New Roman" panose="02020603050405020304" pitchFamily="18" charset="0"/>
            </a:endParaRPr>
          </a:p>
        </p:txBody>
      </p:sp>
      <p:sp>
        <p:nvSpPr>
          <p:cNvPr id="3" name="TextBox 4"/>
          <p:cNvSpPr txBox="1">
            <a:spLocks noChangeArrowheads="1"/>
          </p:cNvSpPr>
          <p:nvPr/>
        </p:nvSpPr>
        <p:spPr bwMode="auto">
          <a:xfrm>
            <a:off x="1958352" y="1424531"/>
            <a:ext cx="7689850" cy="577850"/>
          </a:xfrm>
          <a:prstGeom prst="rect">
            <a:avLst/>
          </a:prstGeom>
        </p:spPr>
        <p:style>
          <a:lnRef idx="2">
            <a:schemeClr val="accent2"/>
          </a:lnRef>
          <a:fillRef idx="1">
            <a:schemeClr val="lt1"/>
          </a:fillRef>
          <a:effectRef idx="0">
            <a:schemeClr val="accent2"/>
          </a:effectRef>
          <a:fontRef idx="minor">
            <a:schemeClr val="dk1"/>
          </a:fontRef>
        </p:style>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r>
              <a:rPr lang="en-US" altLang="zh-CN" sz="3300" dirty="0">
                <a:solidFill>
                  <a:srgbClr val="FF0066"/>
                </a:solidFill>
                <a:latin typeface="Times New Roman" panose="02020603050405020304" pitchFamily="18" charset="0"/>
                <a:cs typeface="Times New Roman" panose="02020603050405020304" pitchFamily="18" charset="0"/>
              </a:rPr>
              <a:t>Trends/ending in the story’s development </a:t>
            </a:r>
            <a:endParaRPr lang="zh-CN" altLang="en-US" sz="3300" dirty="0">
              <a:solidFill>
                <a:srgbClr val="FF0066"/>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1329919" y="288961"/>
            <a:ext cx="8660339" cy="596296"/>
            <a:chOff x="975709" y="3879"/>
            <a:chExt cx="8660339" cy="596296"/>
          </a:xfrm>
        </p:grpSpPr>
        <p:sp>
          <p:nvSpPr>
            <p:cNvPr id="11"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2" name="组合 11"/>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3852810" y="196670"/>
            <a:ext cx="4743236" cy="441964"/>
          </a:xfrm>
        </p:spPr>
        <p:style>
          <a:lnRef idx="1">
            <a:schemeClr val="accent4"/>
          </a:lnRef>
          <a:fillRef idx="3">
            <a:schemeClr val="accent4"/>
          </a:fillRef>
          <a:effectRef idx="2">
            <a:schemeClr val="accent4"/>
          </a:effectRef>
          <a:fontRef idx="minor">
            <a:schemeClr val="lt1"/>
          </a:fontRef>
        </p:style>
        <p:txBody>
          <a:bodyPr>
            <a:noAutofit/>
          </a:bodyPr>
          <a:lstStyle/>
          <a:p>
            <a:r>
              <a:rPr sz="2400" b="1" dirty="0" err="1">
                <a:solidFill>
                  <a:srgbClr val="FF0000"/>
                </a:solidFill>
              </a:rPr>
              <a:t>划线词分析</a:t>
            </a:r>
            <a:r>
              <a:rPr lang="en-US" sz="2400" b="1" dirty="0">
                <a:solidFill>
                  <a:srgbClr val="FF0000"/>
                </a:solidFill>
              </a:rPr>
              <a:t>*(</a:t>
            </a:r>
            <a:r>
              <a:rPr lang="zh-CN" altLang="en-US" sz="2400" b="1" dirty="0">
                <a:solidFill>
                  <a:srgbClr val="FF0000"/>
                </a:solidFill>
              </a:rPr>
              <a:t>两段中可用词汇）</a:t>
            </a:r>
            <a:endParaRPr sz="2400" b="1" dirty="0">
              <a:solidFill>
                <a:srgbClr val="FF0000"/>
              </a:solidFill>
            </a:endParaRPr>
          </a:p>
        </p:txBody>
      </p:sp>
      <p:grpSp>
        <p:nvGrpSpPr>
          <p:cNvPr id="16" name="组合 15"/>
          <p:cNvGrpSpPr/>
          <p:nvPr/>
        </p:nvGrpSpPr>
        <p:grpSpPr>
          <a:xfrm>
            <a:off x="738201" y="-48465"/>
            <a:ext cx="2796109" cy="861774"/>
            <a:chOff x="738200" y="-48465"/>
            <a:chExt cx="3606878" cy="861774"/>
          </a:xfrm>
        </p:grpSpPr>
        <p:sp>
          <p:nvSpPr>
            <p:cNvPr id="6" name="圆角矩形 4"/>
            <p:cNvSpPr/>
            <p:nvPr/>
          </p:nvSpPr>
          <p:spPr>
            <a:xfrm>
              <a:off x="738202" y="85585"/>
              <a:ext cx="3606876" cy="624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4" name="文本框 3"/>
            <p:cNvSpPr txBox="1"/>
            <p:nvPr/>
          </p:nvSpPr>
          <p:spPr>
            <a:xfrm rot="16200000">
              <a:off x="2030776" y="-1341041"/>
              <a:ext cx="861774" cy="3446925"/>
            </a:xfrm>
            <a:prstGeom prst="rect">
              <a:avLst/>
            </a:prstGeom>
            <a:noFill/>
          </p:spPr>
          <p:txBody>
            <a:bodyPr vert="eaVert" wrap="square" rtlCol="0">
              <a:spAutoFit/>
              <a:scene3d>
                <a:camera prst="orthographicFront"/>
                <a:lightRig rig="threePt" dir="t"/>
              </a:scene3d>
            </a:bodyPr>
            <a:lstStyle/>
            <a:p>
              <a:r>
                <a:rPr lang="en-US" altLang="zh-CN" sz="4400" b="1" dirty="0">
                  <a:solidFill>
                    <a:schemeClr val="accent2">
                      <a:lumMod val="75000"/>
                    </a:schemeClr>
                  </a:solidFill>
                  <a:effectLst>
                    <a:outerShdw blurRad="38100" dist="25400" dir="5400000" algn="ctr" rotWithShape="0">
                      <a:srgbClr val="6E747A">
                        <a:alpha val="43000"/>
                      </a:srgbClr>
                    </a:outerShdw>
                  </a:effectLst>
                  <a:latin typeface="Apple Chancery" panose="03020702040506060504" charset="0"/>
                  <a:cs typeface="Apple Chancery" panose="03020702040506060504" charset="0"/>
                </a:rPr>
                <a:t>Writing</a:t>
              </a:r>
              <a:endParaRPr lang="en-US" altLang="zh-CN" sz="4400" b="1" dirty="0">
                <a:solidFill>
                  <a:schemeClr val="accent2">
                    <a:lumMod val="75000"/>
                  </a:schemeClr>
                </a:solidFill>
                <a:effectLst>
                  <a:outerShdw blurRad="38100" dist="25400" dir="5400000" algn="ctr" rotWithShape="0">
                    <a:srgbClr val="6E747A">
                      <a:alpha val="43000"/>
                    </a:srgbClr>
                  </a:outerShdw>
                </a:effectLst>
                <a:latin typeface="Apple Chancery" panose="03020702040506060504" charset="0"/>
                <a:cs typeface="Apple Chancery" panose="03020702040506060504" charset="0"/>
              </a:endParaRPr>
            </a:p>
          </p:txBody>
        </p:sp>
      </p:grpSp>
      <p:sp>
        <p:nvSpPr>
          <p:cNvPr id="7" name="Text Box 6"/>
          <p:cNvSpPr txBox="1">
            <a:spLocks noChangeArrowheads="1"/>
          </p:cNvSpPr>
          <p:nvPr>
            <p:custDataLst>
              <p:tags r:id="rId1"/>
            </p:custDataLst>
          </p:nvPr>
        </p:nvSpPr>
        <p:spPr bwMode="auto">
          <a:xfrm>
            <a:off x="277402" y="1898967"/>
            <a:ext cx="1550035" cy="735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60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eaLnBrk="1" hangingPunct="1">
              <a:spcBef>
                <a:spcPct val="0"/>
              </a:spcBef>
              <a:buFontTx/>
              <a:buNone/>
            </a:pPr>
            <a:r>
              <a:rPr lang="en-US" altLang="zh-CN" sz="6000" dirty="0">
                <a:solidFill>
                  <a:schemeClr val="tx1"/>
                </a:solidFill>
                <a:effectLst>
                  <a:outerShdw blurRad="38100" dist="19050" dir="2700000" algn="tl" rotWithShape="0">
                    <a:schemeClr val="dk1">
                      <a:alpha val="40000"/>
                    </a:schemeClr>
                  </a:outerShdw>
                </a:effectLst>
                <a:ea typeface="微软雅黑" panose="020B0503020204020204" pitchFamily="34" charset="-122"/>
              </a:rPr>
              <a:t>Para 1</a:t>
            </a:r>
            <a:endParaRPr lang="en-US" altLang="zh-CN" sz="6000" dirty="0">
              <a:solidFill>
                <a:schemeClr val="tx1"/>
              </a:solidFill>
              <a:effectLst>
                <a:outerShdw blurRad="38100" dist="19050" dir="2700000" algn="tl" rotWithShape="0">
                  <a:schemeClr val="dk1">
                    <a:alpha val="40000"/>
                  </a:schemeClr>
                </a:outerShdw>
              </a:effectLst>
              <a:ea typeface="微软雅黑" panose="020B0503020204020204" pitchFamily="34" charset="-122"/>
            </a:endParaRPr>
          </a:p>
        </p:txBody>
      </p:sp>
      <p:sp>
        <p:nvSpPr>
          <p:cNvPr id="8" name="Text Box 7"/>
          <p:cNvSpPr txBox="1">
            <a:spLocks noChangeArrowheads="1"/>
          </p:cNvSpPr>
          <p:nvPr>
            <p:custDataLst>
              <p:tags r:id="rId2"/>
            </p:custDataLst>
          </p:nvPr>
        </p:nvSpPr>
        <p:spPr bwMode="auto">
          <a:xfrm>
            <a:off x="277402" y="2347729"/>
            <a:ext cx="4889864" cy="1430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24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sym typeface="+mn-ea"/>
              </a:rPr>
              <a:t>By the time I go t home, my eyes were red and swollen. I found my grandpa in the bean field. </a:t>
            </a:r>
            <a:endParaRPr kumimoji="0" lang="en-US" altLang="zh-CN" sz="24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sym typeface="+mn-ea"/>
            </a:endParaRPr>
          </a:p>
        </p:txBody>
      </p:sp>
      <p:sp>
        <p:nvSpPr>
          <p:cNvPr id="9" name="Text Box 10"/>
          <p:cNvSpPr txBox="1">
            <a:spLocks noChangeArrowheads="1"/>
          </p:cNvSpPr>
          <p:nvPr>
            <p:custDataLst>
              <p:tags r:id="rId3"/>
            </p:custDataLst>
          </p:nvPr>
        </p:nvSpPr>
        <p:spPr bwMode="auto">
          <a:xfrm>
            <a:off x="0" y="4140835"/>
            <a:ext cx="1835150" cy="652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8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eaLnBrk="1" hangingPunct="1">
              <a:spcBef>
                <a:spcPct val="0"/>
              </a:spcBef>
              <a:buFontTx/>
              <a:buNone/>
            </a:pPr>
            <a:r>
              <a:rPr lang="en-US" altLang="zh-CN" sz="4500" dirty="0">
                <a:solidFill>
                  <a:schemeClr val="tx1"/>
                </a:solidFill>
                <a:effectLst>
                  <a:outerShdw blurRad="38100" dist="19050" dir="2700000" algn="tl" rotWithShape="0">
                    <a:schemeClr val="dk1">
                      <a:alpha val="40000"/>
                    </a:schemeClr>
                  </a:outerShdw>
                </a:effectLst>
                <a:ea typeface="微软雅黑" panose="020B0503020204020204" pitchFamily="34" charset="-122"/>
              </a:rPr>
              <a:t>Para 2</a:t>
            </a:r>
            <a:endParaRPr lang="en-US" altLang="zh-CN" sz="4500" dirty="0">
              <a:solidFill>
                <a:schemeClr val="tx1"/>
              </a:solidFill>
              <a:effectLst>
                <a:outerShdw blurRad="38100" dist="19050" dir="2700000" algn="tl" rotWithShape="0">
                  <a:schemeClr val="dk1">
                    <a:alpha val="40000"/>
                  </a:schemeClr>
                </a:outerShdw>
              </a:effectLst>
              <a:ea typeface="微软雅黑" panose="020B0503020204020204" pitchFamily="34" charset="-122"/>
            </a:endParaRPr>
          </a:p>
        </p:txBody>
      </p:sp>
      <p:sp>
        <p:nvSpPr>
          <p:cNvPr id="10" name="Text Box 11"/>
          <p:cNvSpPr txBox="1">
            <a:spLocks noChangeArrowheads="1"/>
          </p:cNvSpPr>
          <p:nvPr>
            <p:custDataLst>
              <p:tags r:id="rId4"/>
            </p:custDataLst>
          </p:nvPr>
        </p:nvSpPr>
        <p:spPr bwMode="auto">
          <a:xfrm>
            <a:off x="277402" y="4742918"/>
            <a:ext cx="4366517" cy="1430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mn-cs"/>
                <a:sym typeface="+mn-ea"/>
              </a:rPr>
              <a:t>I dragged into the principal’s office the next day, sad and disappointed.</a:t>
            </a:r>
            <a:endParaRPr kumimoji="0" lang="en-US" altLang="zh-CN" sz="24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mn-cs"/>
              <a:sym typeface="+mn-ea"/>
            </a:endParaRPr>
          </a:p>
        </p:txBody>
      </p:sp>
      <p:grpSp>
        <p:nvGrpSpPr>
          <p:cNvPr id="17" name="组合 16"/>
          <p:cNvGrpSpPr/>
          <p:nvPr/>
        </p:nvGrpSpPr>
        <p:grpSpPr>
          <a:xfrm>
            <a:off x="5277493" y="2266949"/>
            <a:ext cx="6637105" cy="1430655"/>
            <a:chOff x="5277493" y="2266949"/>
            <a:chExt cx="6637105" cy="1430655"/>
          </a:xfrm>
        </p:grpSpPr>
        <p:sp>
          <p:nvSpPr>
            <p:cNvPr id="11" name="圆角矩形 5"/>
            <p:cNvSpPr/>
            <p:nvPr/>
          </p:nvSpPr>
          <p:spPr>
            <a:xfrm>
              <a:off x="5277493" y="2266949"/>
              <a:ext cx="6637105" cy="1430655"/>
            </a:xfrm>
            <a:prstGeom prst="roundRect">
              <a:avLst/>
            </a:prstGeom>
            <a:noFill/>
            <a:ln w="69850" cmpd="dbl">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 name="文本框 11"/>
            <p:cNvSpPr txBox="1"/>
            <p:nvPr/>
          </p:nvSpPr>
          <p:spPr>
            <a:xfrm>
              <a:off x="5656537" y="2505083"/>
              <a:ext cx="5642232" cy="954107"/>
            </a:xfrm>
            <a:prstGeom prst="rect">
              <a:avLst/>
            </a:prstGeom>
            <a:noFill/>
          </p:spPr>
          <p:txBody>
            <a:bodyPr wrap="square" rtlCol="0">
              <a:spAutoFit/>
            </a:bodyPr>
            <a:lstStyle/>
            <a:p>
              <a:r>
                <a:rPr lang="en-US" altLang="zh-CN" sz="2800" b="1" dirty="0">
                  <a:solidFill>
                    <a:srgbClr val="0000FF"/>
                  </a:solidFill>
                </a:rPr>
                <a:t>principal, grandfather, chance, afford, grades, scholarship, jacket</a:t>
              </a:r>
              <a:endParaRPr lang="en-US" altLang="zh-CN" sz="2800" b="1" dirty="0"/>
            </a:p>
          </p:txBody>
        </p:sp>
      </p:grpSp>
      <p:grpSp>
        <p:nvGrpSpPr>
          <p:cNvPr id="18" name="组合 17"/>
          <p:cNvGrpSpPr/>
          <p:nvPr/>
        </p:nvGrpSpPr>
        <p:grpSpPr>
          <a:xfrm>
            <a:off x="5277485" y="4504055"/>
            <a:ext cx="6636385" cy="1430655"/>
            <a:chOff x="5803265" y="4504055"/>
            <a:chExt cx="5029835" cy="1430655"/>
          </a:xfrm>
        </p:grpSpPr>
        <p:sp>
          <p:nvSpPr>
            <p:cNvPr id="13" name="圆角矩形 7"/>
            <p:cNvSpPr/>
            <p:nvPr/>
          </p:nvSpPr>
          <p:spPr>
            <a:xfrm>
              <a:off x="5803265" y="4504055"/>
              <a:ext cx="5029835" cy="1430655"/>
            </a:xfrm>
            <a:prstGeom prst="roundRect">
              <a:avLst/>
            </a:prstGeom>
            <a:noFill/>
            <a:ln w="69850" cmpd="dbl">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90468" y="4742755"/>
              <a:ext cx="4672330" cy="953135"/>
            </a:xfrm>
            <a:prstGeom prst="rect">
              <a:avLst/>
            </a:prstGeom>
            <a:noFill/>
          </p:spPr>
          <p:txBody>
            <a:bodyPr wrap="square" rtlCol="0">
              <a:spAutoFit/>
            </a:bodyPr>
            <a:lstStyle/>
            <a:p>
              <a:r>
                <a:rPr lang="en-US" altLang="zh-CN" sz="2800" b="1" dirty="0">
                  <a:solidFill>
                    <a:srgbClr val="0000FF"/>
                  </a:solidFill>
                </a:rPr>
                <a:t>pay, dollars, scholarship, principal, chance, office, scholarship</a:t>
              </a:r>
              <a:endParaRPr lang="en-US" altLang="zh-CN" sz="2800" dirty="0"/>
            </a:p>
          </p:txBody>
        </p:sp>
      </p:grpSp>
      <p:grpSp>
        <p:nvGrpSpPr>
          <p:cNvPr id="2" name="组合 1"/>
          <p:cNvGrpSpPr/>
          <p:nvPr/>
        </p:nvGrpSpPr>
        <p:grpSpPr>
          <a:xfrm>
            <a:off x="481965" y="729615"/>
            <a:ext cx="11083290" cy="1109011"/>
            <a:chOff x="481968" y="729819"/>
            <a:chExt cx="11083038" cy="1307508"/>
          </a:xfrm>
        </p:grpSpPr>
        <p:sp>
          <p:nvSpPr>
            <p:cNvPr id="5" name="圆角矩形 3"/>
            <p:cNvSpPr/>
            <p:nvPr/>
          </p:nvSpPr>
          <p:spPr>
            <a:xfrm>
              <a:off x="481968" y="729819"/>
              <a:ext cx="11083038" cy="1215068"/>
            </a:xfrm>
            <a:prstGeom prst="round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15" name="文本框 14"/>
            <p:cNvSpPr txBox="1"/>
            <p:nvPr/>
          </p:nvSpPr>
          <p:spPr>
            <a:xfrm>
              <a:off x="1105268" y="913595"/>
              <a:ext cx="10439190" cy="1123732"/>
            </a:xfrm>
            <a:prstGeom prst="rect">
              <a:avLst/>
            </a:prstGeom>
            <a:noFill/>
          </p:spPr>
          <p:txBody>
            <a:bodyPr wrap="square" rtlCol="0">
              <a:spAutoFit/>
            </a:bodyPr>
            <a:lstStyle/>
            <a:p>
              <a:r>
                <a:rPr lang="en-US" altLang="zh-CN" sz="2800" b="1" dirty="0">
                  <a:solidFill>
                    <a:srgbClr val="0000FF"/>
                  </a:solidFill>
                </a:rPr>
                <a:t>Noun and Verb</a:t>
              </a:r>
              <a:r>
                <a:rPr lang="zh-CN" altLang="en-US" sz="2800" b="1" dirty="0">
                  <a:solidFill>
                    <a:srgbClr val="0000FF"/>
                  </a:solidFill>
                </a:rPr>
                <a:t>：</a:t>
              </a:r>
              <a:r>
                <a:rPr lang="en-US" altLang="zh-CN" sz="2800" b="1" dirty="0">
                  <a:solidFill>
                    <a:srgbClr val="0000FF"/>
                  </a:solidFill>
                </a:rPr>
                <a:t>jacket, grades, afford, chance, office, principal, scholarship, dollars, pay, grandfather.</a:t>
              </a:r>
              <a:endParaRPr lang="zh-CN" altLang="en-US" sz="2800" b="1" dirty="0">
                <a:solidFill>
                  <a:srgbClr val="0000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9" grpId="0" bldLvl="0" animBg="1"/>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71134" y="129508"/>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1172266" y="1028731"/>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1</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6" name="Text Box 7"/>
          <p:cNvSpPr txBox="1">
            <a:spLocks noChangeArrowheads="1"/>
          </p:cNvSpPr>
          <p:nvPr>
            <p:custDataLst>
              <p:tags r:id="rId3"/>
            </p:custDataLst>
          </p:nvPr>
        </p:nvSpPr>
        <p:spPr bwMode="auto">
          <a:xfrm>
            <a:off x="686199" y="1720246"/>
            <a:ext cx="9509961" cy="104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28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sym typeface="+mn-ea"/>
              </a:rPr>
              <a:t>By the time I go t home, my eyes were red and swollen. I found my grandpa in the bean field. </a:t>
            </a:r>
            <a:endParaRPr kumimoji="0" lang="en-US" altLang="zh-CN" sz="28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sym typeface="+mn-ea"/>
            </a:endParaRPr>
          </a:p>
        </p:txBody>
      </p:sp>
      <p:sp>
        <p:nvSpPr>
          <p:cNvPr id="41" name="文本框 40"/>
          <p:cNvSpPr txBox="1"/>
          <p:nvPr>
            <p:custDataLst>
              <p:tags r:id="rId4"/>
            </p:custDataLst>
          </p:nvPr>
        </p:nvSpPr>
        <p:spPr>
          <a:xfrm>
            <a:off x="359859" y="3063375"/>
            <a:ext cx="11472809" cy="2669098"/>
          </a:xfrm>
          <a:prstGeom prst="rect">
            <a:avLst/>
          </a:prstGeom>
          <a:noFill/>
          <a:ln>
            <a:solidFill>
              <a:srgbClr val="E88B7E"/>
            </a:solid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marL="0" marR="0" lvl="0" indent="0" defTabSz="914400" eaLnBrk="1" fontAlgn="auto" latinLnBrk="0" hangingPunct="1">
              <a:lnSpc>
                <a:spcPct val="150000"/>
              </a:lnSpc>
              <a:spcBef>
                <a:spcPct val="20000"/>
              </a:spcBef>
              <a:spcAft>
                <a:spcPts val="0"/>
              </a:spcAft>
              <a:buClrTx/>
              <a:buSzTx/>
              <a:buFontTx/>
              <a:buNone/>
              <a:defRPr/>
            </a:pP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rPr>
              <a:t>Q1. What’s the reaction of my grandfather after telling him I couldn’t </a:t>
            </a:r>
            <a:endPar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endParaRPr>
          </a:p>
          <a:p>
            <a:pPr marL="0" marR="0" lvl="0" indent="0" defTabSz="914400" eaLnBrk="1" fontAlgn="auto" latinLnBrk="0" hangingPunct="1">
              <a:lnSpc>
                <a:spcPct val="150000"/>
              </a:lnSpc>
              <a:spcBef>
                <a:spcPct val="20000"/>
              </a:spcBef>
              <a:spcAft>
                <a:spcPts val="0"/>
              </a:spcAft>
              <a:buClrTx/>
              <a:buSzTx/>
              <a:buFontTx/>
              <a:buNone/>
              <a:defRPr/>
            </a:pP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rPr>
              <a:t>     get the jacket without charging the money?</a:t>
            </a:r>
            <a:endPar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endParaRPr>
          </a:p>
          <a:p>
            <a:pPr marL="0" marR="0" lvl="0" indent="0" defTabSz="914400" eaLnBrk="1" fontAlgn="auto" latinLnBrk="0" hangingPunct="1">
              <a:lnSpc>
                <a:spcPct val="150000"/>
              </a:lnSpc>
              <a:spcBef>
                <a:spcPct val="20000"/>
              </a:spcBef>
              <a:spcAft>
                <a:spcPts val="0"/>
              </a:spcAft>
              <a:buClrTx/>
              <a:buSzTx/>
              <a:buFontTx/>
              <a:buNone/>
              <a:defRPr/>
            </a:pP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rPr>
              <a:t>Q2. What’s my response after being told I couldn’t afford the jacket?</a:t>
            </a:r>
            <a:endPar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endParaRPr>
          </a:p>
          <a:p>
            <a:pPr marL="0" marR="0" lvl="0" indent="0" defTabSz="914400" eaLnBrk="1" fontAlgn="auto" latinLnBrk="0" hangingPunct="1">
              <a:lnSpc>
                <a:spcPct val="150000"/>
              </a:lnSpc>
              <a:spcBef>
                <a:spcPct val="20000"/>
              </a:spcBef>
              <a:spcAft>
                <a:spcPts val="0"/>
              </a:spcAft>
              <a:buClrTx/>
              <a:buSzTx/>
              <a:buFontTx/>
              <a:buNone/>
              <a:defRPr/>
            </a:pP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rPr>
              <a:t>Q3. What would my grandfather say? Will he agree to pay the money?</a:t>
            </a:r>
            <a:endPar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endParaRPr>
          </a:p>
        </p:txBody>
      </p:sp>
      <p:sp>
        <p:nvSpPr>
          <p:cNvPr id="44" name="文本框 43"/>
          <p:cNvSpPr txBox="1"/>
          <p:nvPr/>
        </p:nvSpPr>
        <p:spPr>
          <a:xfrm rot="16200000">
            <a:off x="2048520" y="-622121"/>
            <a:ext cx="738664" cy="2155193"/>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
                                            <p:bg/>
                                          </p:spTgt>
                                        </p:tgtEl>
                                        <p:attrNameLst>
                                          <p:attrName>style.visibility</p:attrName>
                                        </p:attrNameLst>
                                      </p:cBhvr>
                                      <p:to>
                                        <p:strVal val="visible"/>
                                      </p:to>
                                    </p:set>
                                    <p:animEffect transition="in" filter="wipe(down)">
                                      <p:cBhvr>
                                        <p:cTn id="26" dur="500"/>
                                        <p:tgtEl>
                                          <p:spTgt spid="41">
                                            <p:bg/>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wipe(down)">
                                      <p:cBhvr>
                                        <p:cTn id="31" dur="500"/>
                                        <p:tgtEl>
                                          <p:spTgt spid="4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1">
                                            <p:txEl>
                                              <p:pRg st="1" end="1"/>
                                            </p:txEl>
                                          </p:spTgt>
                                        </p:tgtEl>
                                        <p:attrNameLst>
                                          <p:attrName>style.visibility</p:attrName>
                                        </p:attrNameLst>
                                      </p:cBhvr>
                                      <p:to>
                                        <p:strVal val="visible"/>
                                      </p:to>
                                    </p:set>
                                    <p:animEffect transition="in" filter="wipe(down)">
                                      <p:cBhvr>
                                        <p:cTn id="36" dur="500"/>
                                        <p:tgtEl>
                                          <p:spTgt spid="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1">
                                            <p:txEl>
                                              <p:pRg st="2" end="2"/>
                                            </p:txEl>
                                          </p:spTgt>
                                        </p:tgtEl>
                                        <p:attrNameLst>
                                          <p:attrName>style.visibility</p:attrName>
                                        </p:attrNameLst>
                                      </p:cBhvr>
                                      <p:to>
                                        <p:strVal val="visible"/>
                                      </p:to>
                                    </p:set>
                                    <p:animEffect transition="in" filter="wipe(down)">
                                      <p:cBhvr>
                                        <p:cTn id="41" dur="500"/>
                                        <p:tgtEl>
                                          <p:spTgt spid="4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1">
                                            <p:txEl>
                                              <p:pRg st="3" end="3"/>
                                            </p:txEl>
                                          </p:spTgt>
                                        </p:tgtEl>
                                        <p:attrNameLst>
                                          <p:attrName>style.visibility</p:attrName>
                                        </p:attrNameLst>
                                      </p:cBhvr>
                                      <p:to>
                                        <p:strVal val="visible"/>
                                      </p:to>
                                    </p:set>
                                    <p:animEffect transition="in" filter="wipe(down)">
                                      <p:cBhvr>
                                        <p:cTn id="46"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build="p"/>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8" name="Text Box 10"/>
          <p:cNvSpPr txBox="1">
            <a:spLocks noChangeArrowheads="1"/>
          </p:cNvSpPr>
          <p:nvPr>
            <p:custDataLst>
              <p:tags r:id="rId3"/>
            </p:custDataLst>
          </p:nvPr>
        </p:nvSpPr>
        <p:spPr bwMode="auto">
          <a:xfrm>
            <a:off x="7980767" y="306782"/>
            <a:ext cx="1683891" cy="767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60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0" name="文本框 39"/>
          <p:cNvSpPr txBox="1"/>
          <p:nvPr>
            <p:custDataLst>
              <p:tags r:id="rId4"/>
            </p:custDataLst>
          </p:nvPr>
        </p:nvSpPr>
        <p:spPr>
          <a:xfrm>
            <a:off x="185420" y="1711960"/>
            <a:ext cx="9479280" cy="3568065"/>
          </a:xfrm>
          <a:prstGeom prst="rect">
            <a:avLst/>
          </a:prstGeom>
          <a:noFill/>
          <a:ln>
            <a:solidFill>
              <a:srgbClr val="E88B7E"/>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lvl1pPr marL="0" indent="0">
              <a:lnSpc>
                <a:spcPct val="150000"/>
              </a:lnSpc>
              <a:spcBef>
                <a:spcPct val="20000"/>
              </a:spcBef>
              <a:buFontTx/>
              <a:buNone/>
              <a:defRPr>
                <a:solidFill>
                  <a:schemeClr val="bg2"/>
                </a:solidFill>
                <a:latin typeface="+mn-lt"/>
                <a:ea typeface="+mn-ea"/>
                <a:sym typeface="Arial" panose="020B0604020202020204" pitchFamily="34" charset="0"/>
              </a:defRPr>
            </a:lvl1pPr>
            <a:lvl2pPr marL="742950" indent="-285750">
              <a:lnSpc>
                <a:spcPts val="2600"/>
              </a:lnSpc>
              <a:spcBef>
                <a:spcPct val="20000"/>
              </a:spcBef>
              <a:buChar char="–"/>
              <a:defRPr>
                <a:solidFill>
                  <a:schemeClr val="bg2"/>
                </a:solidFill>
                <a:sym typeface="Arial" panose="020B0604020202020204" pitchFamily="34" charset="0"/>
              </a:defRPr>
            </a:lvl2pPr>
            <a:lvl3pPr marL="1143000" indent="-228600">
              <a:lnSpc>
                <a:spcPts val="2600"/>
              </a:lnSpc>
              <a:spcBef>
                <a:spcPct val="20000"/>
              </a:spcBef>
              <a:buChar char="•"/>
              <a:defRPr>
                <a:solidFill>
                  <a:schemeClr val="bg2"/>
                </a:solidFill>
                <a:sym typeface="Arial" panose="020B0604020202020204" pitchFamily="34" charset="0"/>
              </a:defRPr>
            </a:lvl3pPr>
            <a:lvl4pPr marL="1600200" indent="-228600">
              <a:lnSpc>
                <a:spcPts val="2600"/>
              </a:lnSpc>
              <a:spcBef>
                <a:spcPct val="20000"/>
              </a:spcBef>
              <a:buChar char="–"/>
              <a:defRPr>
                <a:solidFill>
                  <a:schemeClr val="bg2"/>
                </a:solidFill>
                <a:sym typeface="Arial" panose="020B0604020202020204" pitchFamily="34" charset="0"/>
              </a:defRPr>
            </a:lvl4pPr>
            <a:lvl5pPr marL="2057400" indent="-228600">
              <a:lnSpc>
                <a:spcPts val="2600"/>
              </a:lnSpc>
              <a:spcBef>
                <a:spcPct val="20000"/>
              </a:spcBef>
              <a:buChar char="»"/>
              <a:defRPr>
                <a:solidFill>
                  <a:schemeClr val="bg2"/>
                </a:solidFill>
                <a:sym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marR="0" lvl="0" indent="0" defTabSz="914400" fontAlgn="auto">
              <a:lnSpc>
                <a:spcPts val="2840"/>
              </a:lnSpc>
              <a:spcBef>
                <a:spcPts val="0"/>
              </a:spcBef>
              <a:spcAft>
                <a:spcPts val="0"/>
              </a:spcAft>
              <a:buClrTx/>
              <a:buSzTx/>
              <a:buFontTx/>
              <a:buNone/>
              <a:defRPr/>
            </a:pPr>
            <a:r>
              <a:rPr lang="en-US" altLang="zh-CN" sz="2200" b="1" kern="0" spc="150" dirty="0">
                <a:solidFill>
                  <a:srgbClr val="0000FF"/>
                </a:solidFill>
                <a:latin typeface="Arial" panose="020B0604020202020204" pitchFamily="34" charset="0"/>
                <a:ea typeface="微软雅黑" panose="020B0503020204020204" pitchFamily="34" charset="-122"/>
              </a:rPr>
              <a:t>Q</a:t>
            </a:r>
            <a:r>
              <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rPr>
              <a:t>1. What will the principal say to me?</a:t>
            </a:r>
            <a:endPar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defTabSz="914400" fontAlgn="auto">
              <a:lnSpc>
                <a:spcPts val="2840"/>
              </a:lnSpc>
              <a:spcBef>
                <a:spcPts val="0"/>
              </a:spcBef>
              <a:spcAft>
                <a:spcPts val="0"/>
              </a:spcAft>
              <a:buClrTx/>
              <a:buSzTx/>
              <a:buFontTx/>
              <a:buNone/>
              <a:defRPr/>
            </a:pPr>
            <a:r>
              <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rPr>
              <a:t>Q2. Will there be </a:t>
            </a:r>
            <a:r>
              <a:rPr lang="en-US" altLang="zh-CN" sz="2200" b="1" kern="0" spc="150" dirty="0">
                <a:solidFill>
                  <a:srgbClr val="0000FF"/>
                </a:solidFill>
                <a:latin typeface="Arial" panose="020B0604020202020204" pitchFamily="34" charset="0"/>
                <a:ea typeface="微软雅黑" panose="020B0503020204020204" pitchFamily="34" charset="-122"/>
              </a:rPr>
              <a:t>a surprise</a:t>
            </a:r>
            <a:r>
              <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defTabSz="914400" fontAlgn="auto">
              <a:lnSpc>
                <a:spcPts val="2840"/>
              </a:lnSpc>
              <a:spcBef>
                <a:spcPts val="0"/>
              </a:spcBef>
              <a:spcAft>
                <a:spcPts val="0"/>
              </a:spcAft>
              <a:buClrTx/>
              <a:buSzTx/>
              <a:buFontTx/>
              <a:buNone/>
              <a:defRPr/>
            </a:pPr>
            <a:r>
              <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rPr>
              <a:t>Q3. Will the principal change his mind to give the jacket to   </a:t>
            </a:r>
            <a:endPar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defTabSz="914400" fontAlgn="auto">
              <a:lnSpc>
                <a:spcPts val="2840"/>
              </a:lnSpc>
              <a:spcBef>
                <a:spcPts val="0"/>
              </a:spcBef>
              <a:spcAft>
                <a:spcPts val="0"/>
              </a:spcAft>
              <a:buClrTx/>
              <a:buSzTx/>
              <a:buFontTx/>
              <a:buNone/>
              <a:defRPr/>
            </a:pPr>
            <a:r>
              <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rPr>
              <a:t>      me?</a:t>
            </a:r>
            <a:endParaRPr kumimoji="0" lang="zh-CN" altLang="en-US"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defTabSz="914400" fontAlgn="auto">
              <a:lnSpc>
                <a:spcPts val="2840"/>
              </a:lnSpc>
              <a:spcBef>
                <a:spcPts val="0"/>
              </a:spcBef>
              <a:spcAft>
                <a:spcPts val="0"/>
              </a:spcAft>
              <a:buClrTx/>
              <a:buSzTx/>
              <a:buFontTx/>
              <a:buNone/>
              <a:defRPr/>
            </a:pPr>
            <a:r>
              <a:rPr lang="en-US" altLang="zh-CN" sz="2200" b="1" kern="0" spc="150" dirty="0">
                <a:solidFill>
                  <a:srgbClr val="0000FF"/>
                </a:solidFill>
                <a:latin typeface="Arial" panose="020B0604020202020204" pitchFamily="34" charset="0"/>
                <a:ea typeface="微软雅黑" panose="020B0503020204020204" pitchFamily="34" charset="-122"/>
              </a:rPr>
              <a:t>Q4. What’s my reaction after being told I could get the jacket </a:t>
            </a:r>
            <a:endParaRPr lang="en-US" altLang="zh-CN" sz="2200" b="1" kern="0" spc="150" dirty="0">
              <a:solidFill>
                <a:srgbClr val="0000FF"/>
              </a:solidFill>
              <a:latin typeface="Arial" panose="020B0604020202020204" pitchFamily="34" charset="0"/>
              <a:ea typeface="微软雅黑" panose="020B0503020204020204" pitchFamily="34" charset="-122"/>
            </a:endParaRPr>
          </a:p>
          <a:p>
            <a:pPr marL="0" marR="0" lvl="0" indent="0" defTabSz="914400" fontAlgn="auto">
              <a:lnSpc>
                <a:spcPts val="2840"/>
              </a:lnSpc>
              <a:spcBef>
                <a:spcPts val="0"/>
              </a:spcBef>
              <a:spcAft>
                <a:spcPts val="0"/>
              </a:spcAft>
              <a:buClrTx/>
              <a:buSzTx/>
              <a:buFontTx/>
              <a:buNone/>
              <a:defRPr/>
            </a:pPr>
            <a:r>
              <a:rPr lang="en-US" altLang="zh-CN" sz="2200" b="1" kern="0" spc="150" dirty="0">
                <a:solidFill>
                  <a:srgbClr val="0000FF"/>
                </a:solidFill>
                <a:latin typeface="Arial" panose="020B0604020202020204" pitchFamily="34" charset="0"/>
                <a:ea typeface="微软雅黑" panose="020B0503020204020204" pitchFamily="34" charset="-122"/>
              </a:rPr>
              <a:t>      without charging $15?</a:t>
            </a:r>
            <a:endParaRPr lang="en-US" altLang="zh-CN" sz="2200" b="1" kern="0" spc="150" dirty="0">
              <a:solidFill>
                <a:srgbClr val="0000FF"/>
              </a:solidFill>
              <a:latin typeface="Arial" panose="020B0604020202020204" pitchFamily="34" charset="0"/>
              <a:ea typeface="微软雅黑" panose="020B0503020204020204" pitchFamily="34" charset="-122"/>
            </a:endParaRPr>
          </a:p>
          <a:p>
            <a:pPr marL="0" marR="0" lvl="0" indent="0" defTabSz="914400" fontAlgn="auto">
              <a:lnSpc>
                <a:spcPts val="2840"/>
              </a:lnSpc>
              <a:spcBef>
                <a:spcPts val="0"/>
              </a:spcBef>
              <a:spcAft>
                <a:spcPts val="0"/>
              </a:spcAft>
              <a:buClrTx/>
              <a:buSzTx/>
              <a:buFontTx/>
              <a:buNone/>
              <a:defRPr/>
            </a:pPr>
            <a:r>
              <a:rPr lang="en-US" altLang="zh-CN" sz="2200" b="1" kern="0" spc="150" dirty="0">
                <a:solidFill>
                  <a:srgbClr val="0000FF"/>
                </a:solidFill>
                <a:latin typeface="Arial" panose="020B0604020202020204" pitchFamily="34" charset="0"/>
                <a:ea typeface="微软雅黑" panose="020B0503020204020204" pitchFamily="34" charset="-122"/>
              </a:rPr>
              <a:t>Q5. Who would help Martha get the jacket? Mr. Schmidt or </a:t>
            </a:r>
            <a:endParaRPr lang="en-US" altLang="zh-CN" sz="2200" b="1" kern="0" spc="150" dirty="0">
              <a:solidFill>
                <a:srgbClr val="0000FF"/>
              </a:solidFill>
              <a:latin typeface="Arial" panose="020B0604020202020204" pitchFamily="34" charset="0"/>
              <a:ea typeface="微软雅黑" panose="020B0503020204020204" pitchFamily="34" charset="-122"/>
            </a:endParaRPr>
          </a:p>
          <a:p>
            <a:pPr marL="0" marR="0" lvl="0" indent="0" defTabSz="914400" fontAlgn="auto">
              <a:lnSpc>
                <a:spcPts val="2840"/>
              </a:lnSpc>
              <a:spcBef>
                <a:spcPts val="0"/>
              </a:spcBef>
              <a:spcAft>
                <a:spcPts val="0"/>
              </a:spcAft>
              <a:buClrTx/>
              <a:buSzTx/>
              <a:buFontTx/>
              <a:buNone/>
              <a:defRPr/>
            </a:pPr>
            <a:r>
              <a:rPr lang="en-US" altLang="zh-CN" sz="2200" b="1" kern="0" spc="150" dirty="0">
                <a:solidFill>
                  <a:srgbClr val="0000FF"/>
                </a:solidFill>
                <a:latin typeface="Arial" panose="020B0604020202020204" pitchFamily="34" charset="0"/>
                <a:ea typeface="微软雅黑" panose="020B0503020204020204" pitchFamily="34" charset="-122"/>
              </a:rPr>
              <a:t>       my grandfather?</a:t>
            </a:r>
            <a:endParaRPr lang="en-US" altLang="zh-CN" sz="2200" b="1" kern="0" spc="150" dirty="0">
              <a:solidFill>
                <a:srgbClr val="0000FF"/>
              </a:solidFill>
              <a:latin typeface="Arial" panose="020B0604020202020204" pitchFamily="34" charset="0"/>
              <a:ea typeface="微软雅黑" panose="020B0503020204020204" pitchFamily="34" charset="-122"/>
            </a:endParaRPr>
          </a:p>
          <a:p>
            <a:pPr marL="0" marR="0" lvl="0" indent="0" defTabSz="914400" fontAlgn="auto">
              <a:lnSpc>
                <a:spcPts val="2840"/>
              </a:lnSpc>
              <a:spcBef>
                <a:spcPts val="0"/>
              </a:spcBef>
              <a:spcAft>
                <a:spcPts val="0"/>
              </a:spcAft>
              <a:buClrTx/>
              <a:buSzTx/>
              <a:buFontTx/>
              <a:buNone/>
              <a:defRPr/>
            </a:pPr>
            <a:r>
              <a:rPr lang="en-US" altLang="zh-CN" sz="2200" b="1" kern="0" spc="150" dirty="0">
                <a:solidFill>
                  <a:srgbClr val="0000FF"/>
                </a:solidFill>
                <a:latin typeface="Arial" panose="020B0604020202020204" pitchFamily="34" charset="0"/>
                <a:ea typeface="微软雅黑" panose="020B0503020204020204" pitchFamily="34" charset="-122"/>
              </a:rPr>
              <a:t>Q6. Will my grandfather come to school to pay the jacket?</a:t>
            </a:r>
            <a:endParaRPr kumimoji="0" lang="en-US" altLang="zh-CN" sz="22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左箭头 10"/>
          <p:cNvSpPr/>
          <p:nvPr/>
        </p:nvSpPr>
        <p:spPr>
          <a:xfrm rot="19920000">
            <a:off x="6081927" y="1098047"/>
            <a:ext cx="2588260" cy="342900"/>
          </a:xfrm>
          <a:prstGeom prst="leftArrow">
            <a:avLst/>
          </a:prstGeom>
          <a:noFill/>
          <a:ln w="28575" cap="flat" cmpd="sng" algn="ctr">
            <a:solidFill>
              <a:srgbClr val="E88B7E"/>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rot="16200000">
            <a:off x="1910419" y="-553356"/>
            <a:ext cx="738664"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grpSp>
        <p:nvGrpSpPr>
          <p:cNvPr id="2" name="组合 1"/>
          <p:cNvGrpSpPr/>
          <p:nvPr/>
        </p:nvGrpSpPr>
        <p:grpSpPr>
          <a:xfrm>
            <a:off x="9774148" y="1712130"/>
            <a:ext cx="2417851" cy="3260562"/>
            <a:chOff x="9774148" y="1712130"/>
            <a:chExt cx="2417851" cy="3260562"/>
          </a:xfrm>
        </p:grpSpPr>
        <p:sp>
          <p:nvSpPr>
            <p:cNvPr id="42" name="流程图: 可选过程 41"/>
            <p:cNvSpPr/>
            <p:nvPr/>
          </p:nvSpPr>
          <p:spPr>
            <a:xfrm>
              <a:off x="9774148" y="1712130"/>
              <a:ext cx="2389424" cy="3260562"/>
            </a:xfrm>
            <a:prstGeom prst="flowChartAlternateProcess">
              <a:avLst/>
            </a:prstGeom>
            <a:noFill/>
            <a:ln w="28575" cap="flat" cmpd="sng" algn="ctr">
              <a:solidFill>
                <a:srgbClr val="E88B7E"/>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Text Box 11"/>
            <p:cNvSpPr txBox="1">
              <a:spLocks noChangeArrowheads="1"/>
            </p:cNvSpPr>
            <p:nvPr>
              <p:custDataLst>
                <p:tags r:id="rId5"/>
              </p:custDataLst>
            </p:nvPr>
          </p:nvSpPr>
          <p:spPr bwMode="auto">
            <a:xfrm>
              <a:off x="9965932" y="1712130"/>
              <a:ext cx="2226067" cy="326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2800" b="0"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黑体" panose="02010609060101010101" pitchFamily="49" charset="-122"/>
                  <a:sym typeface="+mn-ea"/>
                </a:rPr>
                <a:t>I dragged into the principal’s office the next day, sad and disappointed.</a:t>
              </a:r>
              <a:endParaRPr kumimoji="0" lang="en-US" altLang="zh-CN" sz="2800" b="1" i="1" u="none" strike="noStrike" kern="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ircle(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bg/>
                                          </p:spTgt>
                                        </p:tgtEl>
                                        <p:attrNameLst>
                                          <p:attrName>style.visibility</p:attrName>
                                        </p:attrNameLst>
                                      </p:cBhvr>
                                      <p:to>
                                        <p:strVal val="visible"/>
                                      </p:to>
                                    </p:set>
                                    <p:animEffect transition="in" filter="wipe(down)">
                                      <p:cBhvr>
                                        <p:cTn id="27" dur="500"/>
                                        <p:tgtEl>
                                          <p:spTgt spid="40">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wipe(down)">
                                      <p:cBhvr>
                                        <p:cTn id="32" dur="500"/>
                                        <p:tgtEl>
                                          <p:spTgt spid="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txEl>
                                              <p:pRg st="1" end="1"/>
                                            </p:txEl>
                                          </p:spTgt>
                                        </p:tgtEl>
                                        <p:attrNameLst>
                                          <p:attrName>style.visibility</p:attrName>
                                        </p:attrNameLst>
                                      </p:cBhvr>
                                      <p:to>
                                        <p:strVal val="visible"/>
                                      </p:to>
                                    </p:set>
                                    <p:animEffect transition="in" filter="wipe(down)">
                                      <p:cBhvr>
                                        <p:cTn id="37" dur="500"/>
                                        <p:tgtEl>
                                          <p:spTgt spid="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txEl>
                                              <p:pRg st="2" end="2"/>
                                            </p:txEl>
                                          </p:spTgt>
                                        </p:tgtEl>
                                        <p:attrNameLst>
                                          <p:attrName>style.visibility</p:attrName>
                                        </p:attrNameLst>
                                      </p:cBhvr>
                                      <p:to>
                                        <p:strVal val="visible"/>
                                      </p:to>
                                    </p:set>
                                    <p:animEffect transition="in" filter="wipe(down)">
                                      <p:cBhvr>
                                        <p:cTn id="42" dur="500"/>
                                        <p:tgtEl>
                                          <p:spTgt spid="4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txEl>
                                              <p:pRg st="3" end="3"/>
                                            </p:txEl>
                                          </p:spTgt>
                                        </p:tgtEl>
                                        <p:attrNameLst>
                                          <p:attrName>style.visibility</p:attrName>
                                        </p:attrNameLst>
                                      </p:cBhvr>
                                      <p:to>
                                        <p:strVal val="visible"/>
                                      </p:to>
                                    </p:set>
                                    <p:animEffect transition="in" filter="wipe(down)">
                                      <p:cBhvr>
                                        <p:cTn id="47" dur="500"/>
                                        <p:tgtEl>
                                          <p:spTgt spid="4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txEl>
                                              <p:pRg st="4" end="4"/>
                                            </p:txEl>
                                          </p:spTgt>
                                        </p:tgtEl>
                                        <p:attrNameLst>
                                          <p:attrName>style.visibility</p:attrName>
                                        </p:attrNameLst>
                                      </p:cBhvr>
                                      <p:to>
                                        <p:strVal val="visible"/>
                                      </p:to>
                                    </p:set>
                                    <p:animEffect transition="in" filter="wipe(down)">
                                      <p:cBhvr>
                                        <p:cTn id="52" dur="500"/>
                                        <p:tgtEl>
                                          <p:spTgt spid="4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0">
                                            <p:txEl>
                                              <p:pRg st="5" end="5"/>
                                            </p:txEl>
                                          </p:spTgt>
                                        </p:tgtEl>
                                        <p:attrNameLst>
                                          <p:attrName>style.visibility</p:attrName>
                                        </p:attrNameLst>
                                      </p:cBhvr>
                                      <p:to>
                                        <p:strVal val="visible"/>
                                      </p:to>
                                    </p:set>
                                    <p:animEffect transition="in" filter="wipe(down)">
                                      <p:cBhvr>
                                        <p:cTn id="57" dur="500"/>
                                        <p:tgtEl>
                                          <p:spTgt spid="4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0">
                                            <p:txEl>
                                              <p:pRg st="6" end="6"/>
                                            </p:txEl>
                                          </p:spTgt>
                                        </p:tgtEl>
                                        <p:attrNameLst>
                                          <p:attrName>style.visibility</p:attrName>
                                        </p:attrNameLst>
                                      </p:cBhvr>
                                      <p:to>
                                        <p:strVal val="visible"/>
                                      </p:to>
                                    </p:set>
                                    <p:animEffect transition="in" filter="wipe(down)">
                                      <p:cBhvr>
                                        <p:cTn id="62" dur="500"/>
                                        <p:tgtEl>
                                          <p:spTgt spid="40">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0">
                                            <p:txEl>
                                              <p:pRg st="7" end="7"/>
                                            </p:txEl>
                                          </p:spTgt>
                                        </p:tgtEl>
                                        <p:attrNameLst>
                                          <p:attrName>style.visibility</p:attrName>
                                        </p:attrNameLst>
                                      </p:cBhvr>
                                      <p:to>
                                        <p:strVal val="visible"/>
                                      </p:to>
                                    </p:set>
                                    <p:animEffect transition="in" filter="wipe(down)">
                                      <p:cBhvr>
                                        <p:cTn id="67" dur="500"/>
                                        <p:tgtEl>
                                          <p:spTgt spid="40">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0">
                                            <p:txEl>
                                              <p:pRg st="8" end="8"/>
                                            </p:txEl>
                                          </p:spTgt>
                                        </p:tgtEl>
                                        <p:attrNameLst>
                                          <p:attrName>style.visibility</p:attrName>
                                        </p:attrNameLst>
                                      </p:cBhvr>
                                      <p:to>
                                        <p:strVal val="visible"/>
                                      </p:to>
                                    </p:set>
                                    <p:animEffect transition="in" filter="wipe(down)">
                                      <p:cBhvr>
                                        <p:cTn id="72" dur="500"/>
                                        <p:tgtEl>
                                          <p:spTgt spid="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build="p"/>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764603" y="415941"/>
            <a:ext cx="6751638" cy="580260"/>
          </a:xfrm>
          <a:prstGeom prst="rect">
            <a:avLst/>
          </a:prstGeom>
        </p:spPr>
        <p:style>
          <a:lnRef idx="1">
            <a:schemeClr val="accent4"/>
          </a:lnRef>
          <a:fillRef idx="2">
            <a:schemeClr val="accent4"/>
          </a:fillRef>
          <a:effectRef idx="1">
            <a:schemeClr val="accent4"/>
          </a:effectRef>
          <a:fontRef idx="minor">
            <a:schemeClr val="dk1"/>
          </a:fontRef>
        </p:style>
        <p:txBody>
          <a:bodyPr anchor="ctr">
            <a:normAutofit fontScale="82500" lnSpcReduction="20000"/>
          </a:bodyPr>
          <a:lstStyle>
            <a:defPPr>
              <a:defRPr lang="zh-CN"/>
            </a:defPPr>
            <a:lvl1pPr defTabSz="914400" eaLnBrk="1" latinLnBrk="0" hangingPunct="1">
              <a:buNone/>
              <a:defRPr sz="4400">
                <a:latin typeface="+mj-lt"/>
                <a:ea typeface="+mj-ea"/>
                <a:cs typeface="+mj-cs"/>
              </a:defRPr>
            </a:lvl1pPr>
          </a:lstStyle>
          <a:p>
            <a:pPr>
              <a:defRPr/>
            </a:pPr>
            <a:r>
              <a:rPr lang="en-US" altLang="zh-CN" b="1" dirty="0"/>
              <a:t>Possible  vivid verbs for anxiety </a:t>
            </a:r>
            <a:endParaRPr lang="en-US" altLang="zh-CN" b="1" dirty="0"/>
          </a:p>
        </p:txBody>
      </p:sp>
      <p:sp>
        <p:nvSpPr>
          <p:cNvPr id="4" name="文本框 3"/>
          <p:cNvSpPr txBox="1">
            <a:spLocks noChangeArrowheads="1"/>
          </p:cNvSpPr>
          <p:nvPr/>
        </p:nvSpPr>
        <p:spPr bwMode="auto">
          <a:xfrm>
            <a:off x="3967894" y="4683312"/>
            <a:ext cx="59769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rPr>
              <a:t>I</a:t>
            </a:r>
            <a:r>
              <a:rPr lang="en-US" altLang="zh-CN" sz="2100" b="1" dirty="0">
                <a:solidFill>
                  <a:srgbClr val="FF0000"/>
                </a:solidFill>
                <a:latin typeface="Times New Roman" panose="02020603050405020304" pitchFamily="18" charset="0"/>
                <a:cs typeface="Times New Roman" panose="02020603050405020304" pitchFamily="18" charset="0"/>
              </a:rPr>
              <a:t> popped my head out of</a:t>
            </a:r>
            <a:r>
              <a:rPr lang="en-US" altLang="zh-CN" sz="2100" b="1" dirty="0">
                <a:latin typeface="Times New Roman" panose="02020603050405020304" pitchFamily="18" charset="0"/>
                <a:cs typeface="Times New Roman" panose="02020603050405020304" pitchFamily="18" charset="0"/>
              </a:rPr>
              <a:t> the window, </a:t>
            </a:r>
            <a:r>
              <a:rPr lang="en-US" altLang="zh-CN" sz="2100" b="1" dirty="0">
                <a:solidFill>
                  <a:srgbClr val="FF0000"/>
                </a:solidFill>
                <a:latin typeface="Times New Roman" panose="02020603050405020304" pitchFamily="18" charset="0"/>
                <a:cs typeface="Times New Roman" panose="02020603050405020304" pitchFamily="18" charset="0"/>
              </a:rPr>
              <a:t>casting an anxious glance at </a:t>
            </a:r>
            <a:r>
              <a:rPr lang="en-US" altLang="zh-CN" sz="2100" b="1" dirty="0">
                <a:latin typeface="Times New Roman" panose="02020603050405020304" pitchFamily="18" charset="0"/>
                <a:cs typeface="Times New Roman" panose="02020603050405020304" pitchFamily="18" charset="0"/>
              </a:rPr>
              <a:t>the kid.</a:t>
            </a:r>
            <a:r>
              <a:rPr lang="en-US" altLang="zh-CN" sz="2100" b="1" dirty="0">
                <a:latin typeface="华文楷体" panose="02010600040101010101" pitchFamily="2" charset="-122"/>
                <a:ea typeface="华文楷体" panose="02010600040101010101" pitchFamily="2" charset="-122"/>
              </a:rPr>
              <a:t> </a:t>
            </a:r>
            <a:endParaRPr lang="en-US" altLang="zh-CN" sz="2100" b="1" dirty="0">
              <a:latin typeface="华文楷体" panose="02010600040101010101" pitchFamily="2" charset="-122"/>
              <a:ea typeface="华文楷体" panose="02010600040101010101" pitchFamily="2" charset="-122"/>
            </a:endParaRPr>
          </a:p>
        </p:txBody>
      </p:sp>
      <p:sp>
        <p:nvSpPr>
          <p:cNvPr id="5" name="文本框 4"/>
          <p:cNvSpPr txBox="1">
            <a:spLocks noChangeArrowheads="1"/>
          </p:cNvSpPr>
          <p:nvPr/>
        </p:nvSpPr>
        <p:spPr bwMode="auto">
          <a:xfrm>
            <a:off x="2337378" y="1551419"/>
            <a:ext cx="1644289" cy="421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全身打颤</a:t>
            </a:r>
            <a:r>
              <a:rPr lang="en-US" altLang="zh-CN" sz="2200" b="1" dirty="0">
                <a:sym typeface="+mn-ea"/>
              </a:rPr>
              <a:t> </a:t>
            </a:r>
            <a:endParaRPr lang="en-US" altLang="zh-CN" sz="2200" b="1" dirty="0">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 跺脚</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踱步</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哭</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下跪</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心跳加快</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甩门</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飞奔</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叹气</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看</a:t>
            </a:r>
            <a:r>
              <a:rPr lang="en-US" altLang="zh-CN" sz="2200" b="1" dirty="0">
                <a:latin typeface="华文楷体" panose="02010600040101010101" pitchFamily="2" charset="-122"/>
                <a:ea typeface="华文楷体" panose="02010600040101010101" pitchFamily="2" charset="-122"/>
                <a:sym typeface="+mn-ea"/>
              </a:rPr>
              <a:t>/</a:t>
            </a:r>
            <a:r>
              <a:rPr lang="zh-CN" altLang="en-US" sz="2200" b="1" dirty="0">
                <a:latin typeface="华文楷体" panose="02010600040101010101" pitchFamily="2" charset="-122"/>
                <a:ea typeface="华文楷体" panose="02010600040101010101" pitchFamily="2" charset="-122"/>
                <a:sym typeface="+mn-ea"/>
              </a:rPr>
              <a:t>探头</a:t>
            </a: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endParaRPr lang="zh-CN" altLang="en-US" sz="2200" b="1" dirty="0">
              <a:latin typeface="华文楷体" panose="02010600040101010101" pitchFamily="2" charset="-122"/>
              <a:ea typeface="华文楷体" panose="02010600040101010101" pitchFamily="2" charset="-122"/>
              <a:sym typeface="+mn-ea"/>
            </a:endParaRPr>
          </a:p>
          <a:p>
            <a:pPr>
              <a:lnSpc>
                <a:spcPts val="2675"/>
              </a:lnSpc>
              <a:buFont typeface="Wingdings" panose="05000000000000000000" pitchFamily="2" charset="2"/>
              <a:buChar char="Ø"/>
            </a:pPr>
            <a:r>
              <a:rPr lang="zh-CN" altLang="en-US" sz="2200" b="1" dirty="0">
                <a:latin typeface="华文楷体" panose="02010600040101010101" pitchFamily="2" charset="-122"/>
                <a:ea typeface="华文楷体" panose="02010600040101010101" pitchFamily="2" charset="-122"/>
                <a:sym typeface="+mn-ea"/>
              </a:rPr>
              <a:t>情绪崩溃</a:t>
            </a:r>
            <a:endParaRPr lang="zh-CN" altLang="en-US" sz="2200" b="1" dirty="0">
              <a:latin typeface="华文楷体" panose="02010600040101010101" pitchFamily="2" charset="-122"/>
              <a:ea typeface="华文楷体" panose="02010600040101010101" pitchFamily="2" charset="-122"/>
              <a:sym typeface="+mn-ea"/>
            </a:endParaRPr>
          </a:p>
        </p:txBody>
      </p:sp>
      <p:sp>
        <p:nvSpPr>
          <p:cNvPr id="6" name="文本框 5"/>
          <p:cNvSpPr txBox="1">
            <a:spLocks noChangeArrowheads="1"/>
          </p:cNvSpPr>
          <p:nvPr/>
        </p:nvSpPr>
        <p:spPr bwMode="auto">
          <a:xfrm>
            <a:off x="223248" y="3465399"/>
            <a:ext cx="185469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rgbClr val="FF0000"/>
                </a:solidFill>
                <a:latin typeface="华文楷体" panose="02010600040101010101" pitchFamily="2" charset="-122"/>
                <a:ea typeface="华文楷体" panose="02010600040101010101" pitchFamily="2" charset="-122"/>
              </a:rPr>
              <a:t>焦虑的表现</a:t>
            </a:r>
            <a:endParaRPr lang="zh-CN" altLang="en-US" sz="2400" b="1" dirty="0">
              <a:solidFill>
                <a:srgbClr val="FF0000"/>
              </a:solidFill>
              <a:latin typeface="华文楷体" panose="02010600040101010101" pitchFamily="2" charset="-122"/>
              <a:ea typeface="华文楷体" panose="02010600040101010101" pitchFamily="2" charset="-122"/>
            </a:endParaRPr>
          </a:p>
        </p:txBody>
      </p:sp>
      <p:sp>
        <p:nvSpPr>
          <p:cNvPr id="7" name="左大括号 6"/>
          <p:cNvSpPr/>
          <p:nvPr/>
        </p:nvSpPr>
        <p:spPr>
          <a:xfrm>
            <a:off x="2152650" y="1489096"/>
            <a:ext cx="230188" cy="4391525"/>
          </a:xfrm>
          <a:prstGeom prst="leftBrace">
            <a:avLst/>
          </a:prstGeom>
          <a:ln w="57150"/>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zh-CN" altLang="en-US" b="1"/>
          </a:p>
        </p:txBody>
      </p:sp>
      <p:sp>
        <p:nvSpPr>
          <p:cNvPr id="8" name="文本框 7"/>
          <p:cNvSpPr txBox="1">
            <a:spLocks noChangeArrowheads="1"/>
          </p:cNvSpPr>
          <p:nvPr/>
        </p:nvSpPr>
        <p:spPr bwMode="auto">
          <a:xfrm>
            <a:off x="3930552" y="1857949"/>
            <a:ext cx="37274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a:t>
            </a:r>
            <a:r>
              <a:rPr lang="en-US" altLang="zh-CN" sz="2100" b="1" dirty="0">
                <a:solidFill>
                  <a:srgbClr val="FF0000"/>
                </a:solidFill>
                <a:latin typeface="Times New Roman" panose="02020603050405020304" pitchFamily="18" charset="0"/>
                <a:cs typeface="Times New Roman" panose="02020603050405020304" pitchFamily="18" charset="0"/>
                <a:sym typeface="+mn-ea"/>
              </a:rPr>
              <a:t>stamped my feet </a:t>
            </a:r>
            <a:r>
              <a:rPr lang="en-US" altLang="zh-CN" sz="2100" b="1" dirty="0">
                <a:latin typeface="Times New Roman" panose="02020603050405020304" pitchFamily="18" charset="0"/>
                <a:cs typeface="Times New Roman" panose="02020603050405020304" pitchFamily="18" charset="0"/>
                <a:sym typeface="+mn-ea"/>
              </a:rPr>
              <a:t>with anxiety.</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9" name="文本框 8"/>
          <p:cNvSpPr txBox="1">
            <a:spLocks noChangeArrowheads="1"/>
          </p:cNvSpPr>
          <p:nvPr/>
        </p:nvSpPr>
        <p:spPr bwMode="auto">
          <a:xfrm>
            <a:off x="3936206" y="2211909"/>
            <a:ext cx="43195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a:t>
            </a:r>
            <a:r>
              <a:rPr lang="en-US" altLang="zh-CN" sz="2100" b="1" dirty="0">
                <a:solidFill>
                  <a:srgbClr val="FF0000"/>
                </a:solidFill>
                <a:latin typeface="Times New Roman" panose="02020603050405020304" pitchFamily="18" charset="0"/>
                <a:cs typeface="Times New Roman" panose="02020603050405020304" pitchFamily="18" charset="0"/>
                <a:sym typeface="+mn-ea"/>
              </a:rPr>
              <a:t>paced back and forth near the bed.</a:t>
            </a:r>
            <a:endParaRPr lang="en-US" altLang="zh-CN" sz="21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0" name="文本框 9"/>
          <p:cNvSpPr txBox="1">
            <a:spLocks noChangeArrowheads="1"/>
          </p:cNvSpPr>
          <p:nvPr/>
        </p:nvSpPr>
        <p:spPr bwMode="auto">
          <a:xfrm>
            <a:off x="3930552" y="2580564"/>
            <a:ext cx="23606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was</a:t>
            </a:r>
            <a:r>
              <a:rPr lang="en-US" altLang="zh-CN" sz="2100" b="1" dirty="0">
                <a:solidFill>
                  <a:srgbClr val="FF0000"/>
                </a:solidFill>
                <a:latin typeface="Times New Roman" panose="02020603050405020304" pitchFamily="18" charset="0"/>
                <a:cs typeface="Times New Roman" panose="02020603050405020304" pitchFamily="18" charset="0"/>
                <a:sym typeface="+mn-ea"/>
              </a:rPr>
              <a:t> close to tears</a:t>
            </a:r>
            <a:r>
              <a:rPr lang="en-US" altLang="zh-CN" sz="2100" b="1" dirty="0">
                <a:latin typeface="Times New Roman" panose="02020603050405020304" pitchFamily="18" charset="0"/>
                <a:cs typeface="Times New Roman" panose="02020603050405020304" pitchFamily="18" charset="0"/>
                <a:sym typeface="+mn-ea"/>
              </a:rPr>
              <a:t>.</a:t>
            </a:r>
            <a:endParaRPr lang="en-US" altLang="en-US" sz="2100" b="1" dirty="0">
              <a:latin typeface="Times New Roman" panose="02020603050405020304" pitchFamily="18" charset="0"/>
              <a:cs typeface="Times New Roman" panose="02020603050405020304" pitchFamily="18" charset="0"/>
            </a:endParaRPr>
          </a:p>
        </p:txBody>
      </p:sp>
      <p:sp>
        <p:nvSpPr>
          <p:cNvPr id="11" name="文本框 10"/>
          <p:cNvSpPr txBox="1">
            <a:spLocks noChangeArrowheads="1"/>
          </p:cNvSpPr>
          <p:nvPr/>
        </p:nvSpPr>
        <p:spPr bwMode="auto">
          <a:xfrm>
            <a:off x="6142519" y="2569097"/>
            <a:ext cx="34528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began to </a:t>
            </a:r>
            <a:r>
              <a:rPr lang="en-US" altLang="zh-CN" sz="2100" b="1" dirty="0">
                <a:solidFill>
                  <a:srgbClr val="FF0000"/>
                </a:solidFill>
                <a:latin typeface="Times New Roman" panose="02020603050405020304" pitchFamily="18" charset="0"/>
                <a:cs typeface="Times New Roman" panose="02020603050405020304" pitchFamily="18" charset="0"/>
                <a:sym typeface="+mn-ea"/>
              </a:rPr>
              <a:t>sob/weep bitterly</a:t>
            </a:r>
            <a:r>
              <a:rPr lang="en-US" altLang="zh-CN" sz="2100" b="1" dirty="0">
                <a:latin typeface="Times New Roman" panose="02020603050405020304" pitchFamily="18" charset="0"/>
                <a:cs typeface="Times New Roman" panose="02020603050405020304" pitchFamily="18" charset="0"/>
                <a:sym typeface="+mn-ea"/>
              </a:rPr>
              <a:t>.</a:t>
            </a:r>
            <a:endParaRPr lang="en-US" altLang="zh-CN" b="1" dirty="0"/>
          </a:p>
        </p:txBody>
      </p:sp>
      <p:sp>
        <p:nvSpPr>
          <p:cNvPr id="12" name="文本框 11"/>
          <p:cNvSpPr txBox="1">
            <a:spLocks noChangeArrowheads="1"/>
          </p:cNvSpPr>
          <p:nvPr/>
        </p:nvSpPr>
        <p:spPr bwMode="auto">
          <a:xfrm>
            <a:off x="3981667" y="5307509"/>
            <a:ext cx="50911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was almost </a:t>
            </a:r>
            <a:r>
              <a:rPr lang="en-US" altLang="zh-CN" sz="2100" b="1" dirty="0">
                <a:solidFill>
                  <a:srgbClr val="FF0000"/>
                </a:solidFill>
                <a:latin typeface="Times New Roman" panose="02020603050405020304" pitchFamily="18" charset="0"/>
                <a:cs typeface="Times New Roman" panose="02020603050405020304" pitchFamily="18" charset="0"/>
                <a:sym typeface="+mn-ea"/>
              </a:rPr>
              <a:t>on the edge of breaking down</a:t>
            </a:r>
            <a:r>
              <a:rPr lang="en-US" altLang="zh-CN" sz="2100" b="1" dirty="0">
                <a:latin typeface="Times New Roman" panose="02020603050405020304" pitchFamily="18" charset="0"/>
                <a:cs typeface="Times New Roman" panose="02020603050405020304" pitchFamily="18" charset="0"/>
                <a:sym typeface="+mn-ea"/>
              </a:rPr>
              <a:t>.</a:t>
            </a:r>
            <a:endParaRPr lang="en-US" altLang="en-US" sz="2100" b="1" dirty="0">
              <a:latin typeface="Times New Roman" panose="02020603050405020304" pitchFamily="18" charset="0"/>
              <a:cs typeface="Times New Roman" panose="02020603050405020304" pitchFamily="18" charset="0"/>
            </a:endParaRPr>
          </a:p>
        </p:txBody>
      </p:sp>
      <p:sp>
        <p:nvSpPr>
          <p:cNvPr id="13" name="文本框 12"/>
          <p:cNvSpPr txBox="1">
            <a:spLocks noChangeArrowheads="1"/>
          </p:cNvSpPr>
          <p:nvPr/>
        </p:nvSpPr>
        <p:spPr bwMode="auto">
          <a:xfrm>
            <a:off x="3939694" y="2923058"/>
            <a:ext cx="42195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Anxious,</a:t>
            </a:r>
            <a:r>
              <a:rPr lang="en-US" altLang="zh-CN" sz="2100" b="1" dirty="0">
                <a:solidFill>
                  <a:srgbClr val="FF0000"/>
                </a:solidFill>
                <a:latin typeface="Times New Roman" panose="02020603050405020304" pitchFamily="18" charset="0"/>
                <a:cs typeface="Times New Roman" panose="02020603050405020304" pitchFamily="18" charset="0"/>
                <a:sym typeface="+mn-ea"/>
              </a:rPr>
              <a:t> I knelt down on my knees.</a:t>
            </a:r>
            <a:endParaRPr lang="en-US" altLang="zh-CN" sz="2100" b="1" dirty="0">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a:spLocks noChangeArrowheads="1"/>
          </p:cNvSpPr>
          <p:nvPr/>
        </p:nvSpPr>
        <p:spPr bwMode="auto">
          <a:xfrm>
            <a:off x="3972050" y="3322320"/>
            <a:ext cx="5057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With </a:t>
            </a:r>
            <a:r>
              <a:rPr lang="en-US" altLang="zh-CN" sz="2100" b="1" dirty="0">
                <a:solidFill>
                  <a:srgbClr val="FF0000"/>
                </a:solidFill>
                <a:latin typeface="Times New Roman" panose="02020603050405020304" pitchFamily="18" charset="0"/>
                <a:cs typeface="Times New Roman" panose="02020603050405020304" pitchFamily="18" charset="0"/>
                <a:sym typeface="+mn-ea"/>
              </a:rPr>
              <a:t>heart beating hard</a:t>
            </a:r>
            <a:r>
              <a:rPr lang="en-US" altLang="zh-CN" sz="2100" dirty="0">
                <a:latin typeface="Times New Roman" panose="02020603050405020304" pitchFamily="18" charset="0"/>
                <a:cs typeface="Times New Roman" panose="02020603050405020304" pitchFamily="18" charset="0"/>
                <a:sym typeface="+mn-ea"/>
              </a:rPr>
              <a:t>, </a:t>
            </a:r>
            <a:r>
              <a:rPr lang="en-US" altLang="zh-CN" sz="2100" b="1" dirty="0">
                <a:latin typeface="Times New Roman" panose="02020603050405020304" pitchFamily="18" charset="0"/>
                <a:cs typeface="Times New Roman" panose="02020603050405020304" pitchFamily="18" charset="0"/>
                <a:sym typeface="+mn-ea"/>
              </a:rPr>
              <a:t>I looked closely. </a:t>
            </a:r>
            <a:endParaRPr lang="en-US" altLang="en-US" sz="2100" b="1" dirty="0">
              <a:latin typeface="Times New Roman" panose="02020603050405020304" pitchFamily="18" charset="0"/>
              <a:cs typeface="Times New Roman" panose="02020603050405020304" pitchFamily="18" charset="0"/>
            </a:endParaRPr>
          </a:p>
        </p:txBody>
      </p:sp>
      <p:sp>
        <p:nvSpPr>
          <p:cNvPr id="15" name="文本框 14"/>
          <p:cNvSpPr txBox="1">
            <a:spLocks noChangeArrowheads="1"/>
          </p:cNvSpPr>
          <p:nvPr/>
        </p:nvSpPr>
        <p:spPr bwMode="auto">
          <a:xfrm>
            <a:off x="3930552" y="3633470"/>
            <a:ext cx="301148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 I </a:t>
            </a:r>
            <a:r>
              <a:rPr lang="en-US" altLang="zh-CN" sz="2100" b="1" dirty="0">
                <a:solidFill>
                  <a:srgbClr val="FF0000"/>
                </a:solidFill>
                <a:latin typeface="Times New Roman" panose="02020603050405020304" pitchFamily="18" charset="0"/>
                <a:cs typeface="Times New Roman" panose="02020603050405020304" pitchFamily="18" charset="0"/>
                <a:sym typeface="+mn-ea"/>
              </a:rPr>
              <a:t>slammed</a:t>
            </a:r>
            <a:r>
              <a:rPr lang="en-US" altLang="zh-CN" sz="2100" b="1" dirty="0">
                <a:latin typeface="Times New Roman" panose="02020603050405020304" pitchFamily="18" charset="0"/>
                <a:cs typeface="Times New Roman" panose="02020603050405020304" pitchFamily="18" charset="0"/>
                <a:sym typeface="+mn-ea"/>
              </a:rPr>
              <a:t> the door </a:t>
            </a:r>
            <a:r>
              <a:rPr lang="en-US" altLang="zh-CN" sz="2100" b="1" dirty="0">
                <a:solidFill>
                  <a:srgbClr val="FF0000"/>
                </a:solidFill>
                <a:latin typeface="Times New Roman" panose="02020603050405020304" pitchFamily="18" charset="0"/>
                <a:cs typeface="Times New Roman" panose="02020603050405020304" pitchFamily="18" charset="0"/>
                <a:sym typeface="+mn-ea"/>
              </a:rPr>
              <a:t>out</a:t>
            </a:r>
            <a:r>
              <a:rPr lang="en-US" altLang="zh-CN" sz="2100" b="1" dirty="0">
                <a:latin typeface="Times New Roman" panose="02020603050405020304" pitchFamily="18" charset="0"/>
                <a:cs typeface="Times New Roman" panose="02020603050405020304" pitchFamily="18" charset="0"/>
                <a:sym typeface="+mn-ea"/>
              </a:rPr>
              <a:t>.</a:t>
            </a:r>
            <a:endParaRPr lang="en-US" altLang="en-US" sz="2100" b="1" dirty="0">
              <a:latin typeface="Times New Roman" panose="02020603050405020304" pitchFamily="18" charset="0"/>
              <a:cs typeface="Times New Roman" panose="02020603050405020304" pitchFamily="18" charset="0"/>
              <a:sym typeface="+mn-ea"/>
            </a:endParaRPr>
          </a:p>
        </p:txBody>
      </p:sp>
      <p:sp>
        <p:nvSpPr>
          <p:cNvPr id="16" name="文本框 15"/>
          <p:cNvSpPr txBox="1">
            <a:spLocks noChangeArrowheads="1"/>
          </p:cNvSpPr>
          <p:nvPr/>
        </p:nvSpPr>
        <p:spPr bwMode="auto">
          <a:xfrm>
            <a:off x="3967894" y="3951769"/>
            <a:ext cx="221615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a:t>
            </a:r>
            <a:r>
              <a:rPr lang="en-US" altLang="zh-CN" sz="2100" b="1" dirty="0">
                <a:solidFill>
                  <a:srgbClr val="C00000"/>
                </a:solidFill>
                <a:latin typeface="Times New Roman" panose="02020603050405020304" pitchFamily="18" charset="0"/>
                <a:cs typeface="Times New Roman" panose="02020603050405020304" pitchFamily="18" charset="0"/>
                <a:sym typeface="+mn-ea"/>
              </a:rPr>
              <a:t>dashed</a:t>
            </a:r>
            <a:r>
              <a:rPr lang="en-US" altLang="zh-CN" sz="2100" b="1" dirty="0">
                <a:latin typeface="Times New Roman" panose="02020603050405020304" pitchFamily="18" charset="0"/>
                <a:cs typeface="Times New Roman" panose="02020603050405020304" pitchFamily="18" charset="0"/>
                <a:sym typeface="+mn-ea"/>
              </a:rPr>
              <a:t> outside. </a:t>
            </a:r>
            <a:endParaRPr lang="en-US" altLang="en-US" sz="2100" b="1" dirty="0">
              <a:latin typeface="Times New Roman" panose="02020603050405020304" pitchFamily="18" charset="0"/>
              <a:cs typeface="Times New Roman" panose="02020603050405020304" pitchFamily="18" charset="0"/>
              <a:sym typeface="+mn-ea"/>
            </a:endParaRPr>
          </a:p>
        </p:txBody>
      </p:sp>
      <p:sp>
        <p:nvSpPr>
          <p:cNvPr id="17" name="文本框 16"/>
          <p:cNvSpPr txBox="1">
            <a:spLocks noChangeArrowheads="1"/>
          </p:cNvSpPr>
          <p:nvPr/>
        </p:nvSpPr>
        <p:spPr bwMode="auto">
          <a:xfrm>
            <a:off x="6028585" y="3943031"/>
            <a:ext cx="27098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a:t>
            </a:r>
            <a:r>
              <a:rPr lang="en-US" altLang="zh-CN" sz="2100" b="1" dirty="0">
                <a:solidFill>
                  <a:srgbClr val="FF0000"/>
                </a:solidFill>
                <a:latin typeface="Times New Roman" panose="02020603050405020304" pitchFamily="18" charset="0"/>
                <a:cs typeface="Times New Roman" panose="02020603050405020304" pitchFamily="18" charset="0"/>
                <a:sym typeface="+mn-ea"/>
              </a:rPr>
              <a:t>rushed </a:t>
            </a:r>
            <a:r>
              <a:rPr lang="en-US" altLang="zh-CN" sz="2100" b="1" dirty="0">
                <a:latin typeface="Times New Roman" panose="02020603050405020304" pitchFamily="18" charset="0"/>
                <a:cs typeface="Times New Roman" panose="02020603050405020304" pitchFamily="18" charset="0"/>
                <a:sym typeface="+mn-ea"/>
              </a:rPr>
              <a:t>out </a:t>
            </a:r>
            <a:r>
              <a:rPr lang="en-US" altLang="zh-CN" sz="2100" b="1" dirty="0">
                <a:solidFill>
                  <a:srgbClr val="FF0000"/>
                </a:solidFill>
                <a:latin typeface="Times New Roman" panose="02020603050405020304" pitchFamily="18" charset="0"/>
                <a:cs typeface="Times New Roman" panose="02020603050405020304" pitchFamily="18" charset="0"/>
                <a:sym typeface="+mn-ea"/>
              </a:rPr>
              <a:t>in haste</a:t>
            </a:r>
            <a:r>
              <a:rPr lang="en-US" altLang="zh-CN" sz="2100" b="1" dirty="0">
                <a:latin typeface="Times New Roman" panose="02020603050405020304" pitchFamily="18" charset="0"/>
                <a:cs typeface="Times New Roman" panose="02020603050405020304" pitchFamily="18" charset="0"/>
                <a:sym typeface="+mn-ea"/>
              </a:rPr>
              <a:t>. </a:t>
            </a:r>
            <a:endParaRPr lang="en-US" altLang="en-US" sz="2100" b="1" dirty="0">
              <a:latin typeface="Times New Roman" panose="02020603050405020304" pitchFamily="18" charset="0"/>
              <a:cs typeface="Times New Roman" panose="02020603050405020304" pitchFamily="18" charset="0"/>
              <a:sym typeface="+mn-ea"/>
            </a:endParaRPr>
          </a:p>
        </p:txBody>
      </p:sp>
      <p:sp>
        <p:nvSpPr>
          <p:cNvPr id="18" name="文本框 17"/>
          <p:cNvSpPr txBox="1">
            <a:spLocks noChangeArrowheads="1"/>
          </p:cNvSpPr>
          <p:nvPr/>
        </p:nvSpPr>
        <p:spPr bwMode="auto">
          <a:xfrm>
            <a:off x="3967894" y="4374043"/>
            <a:ext cx="62277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I </a:t>
            </a:r>
            <a:r>
              <a:rPr lang="en-US" altLang="zh-CN" sz="2100" b="1" dirty="0">
                <a:solidFill>
                  <a:srgbClr val="FF0000"/>
                </a:solidFill>
                <a:latin typeface="Times New Roman" panose="02020603050405020304" pitchFamily="18" charset="0"/>
                <a:cs typeface="Times New Roman" panose="02020603050405020304" pitchFamily="18" charset="0"/>
                <a:sym typeface="+mn-ea"/>
              </a:rPr>
              <a:t>sighed/suspired heavily, </a:t>
            </a:r>
            <a:r>
              <a:rPr lang="en-US" altLang="zh-CN" sz="2100" b="1" dirty="0">
                <a:latin typeface="Times New Roman" panose="02020603050405020304" pitchFamily="18" charset="0"/>
                <a:cs typeface="Times New Roman" panose="02020603050405020304" pitchFamily="18" charset="0"/>
                <a:sym typeface="+mn-ea"/>
              </a:rPr>
              <a:t>wondering what to do next.</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19" name="文本框 18"/>
          <p:cNvSpPr txBox="1">
            <a:spLocks noChangeArrowheads="1"/>
          </p:cNvSpPr>
          <p:nvPr/>
        </p:nvSpPr>
        <p:spPr bwMode="auto">
          <a:xfrm>
            <a:off x="3917950" y="1494358"/>
            <a:ext cx="6121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b="1" dirty="0">
                <a:latin typeface="Times New Roman" panose="02020603050405020304" pitchFamily="18" charset="0"/>
                <a:cs typeface="Times New Roman" panose="02020603050405020304" pitchFamily="18" charset="0"/>
                <a:sym typeface="+mn-ea"/>
              </a:rPr>
              <a:t>Anxious, I </a:t>
            </a:r>
            <a:r>
              <a:rPr lang="en-US" altLang="zh-CN" sz="2100" b="1" dirty="0">
                <a:solidFill>
                  <a:srgbClr val="FF0000"/>
                </a:solidFill>
                <a:latin typeface="Times New Roman" panose="02020603050405020304" pitchFamily="18" charset="0"/>
                <a:cs typeface="Times New Roman" panose="02020603050405020304" pitchFamily="18" charset="0"/>
                <a:sym typeface="+mn-ea"/>
              </a:rPr>
              <a:t>shook in every limb./ I shivered with fear.</a:t>
            </a:r>
            <a:endParaRPr lang="en-US" altLang="zh-CN" sz="2100" b="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ox(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ox(in)">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ox(in)">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ox(in)">
                                      <p:cBhvr>
                                        <p:cTn id="8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53579" y="2074650"/>
            <a:ext cx="11336909" cy="423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lvl1pPr marL="285750" indent="-285750" eaLnBrk="0" fontAlgn="base" hangingPunct="0">
              <a:lnSpc>
                <a:spcPct val="120000"/>
              </a:lnSpc>
              <a:spcBef>
                <a:spcPts val="0"/>
              </a:spcBef>
              <a:spcAft>
                <a:spcPct val="0"/>
              </a:spcAft>
              <a:buFont typeface="Arial" panose="020B0604020202020204" pitchFamily="34" charset="0"/>
              <a:buChar char="•"/>
              <a:defRPr sz="2400">
                <a:solidFill>
                  <a:schemeClr val="tx2"/>
                </a:solidFill>
                <a:sym typeface="Arial" panose="020B0604020202020204" pitchFamily="34" charset="0"/>
              </a:defRPr>
            </a:lvl1pPr>
            <a:lvl2pPr marL="742950" indent="-285750" eaLnBrk="0" fontAlgn="base" hangingPunct="0">
              <a:lnSpc>
                <a:spcPct val="100000"/>
              </a:lnSpc>
              <a:spcBef>
                <a:spcPts val="0"/>
              </a:spcBef>
              <a:spcAft>
                <a:spcPct val="0"/>
              </a:spcAft>
              <a:buFont typeface="Arial" panose="020B0604020202020204" pitchFamily="34" charset="0"/>
              <a:buChar char="•"/>
              <a:defRPr sz="2000">
                <a:solidFill>
                  <a:schemeClr val="tx2"/>
                </a:solidFill>
                <a:latin typeface="Arial" panose="020B0604020202020204" pitchFamily="34" charset="0"/>
                <a:ea typeface="黑体" panose="02010609060101010101" pitchFamily="49" charset="-122"/>
                <a:sym typeface="Arial" panose="020B0604020202020204" pitchFamily="34" charset="0"/>
              </a:defRPr>
            </a:lvl2pPr>
            <a:lvl3pPr marL="1200150" indent="-285750" eaLnBrk="0" fontAlgn="base" hangingPunct="0">
              <a:lnSpc>
                <a:spcPct val="100000"/>
              </a:lnSpc>
              <a:spcBef>
                <a:spcPts val="0"/>
              </a:spcBef>
              <a:spcAft>
                <a:spcPct val="0"/>
              </a:spcAft>
              <a:buFont typeface="Arial" panose="020B0604020202020204" pitchFamily="34" charset="0"/>
              <a:buChar char="•"/>
              <a:defRPr>
                <a:solidFill>
                  <a:schemeClr val="tx2"/>
                </a:solidFill>
                <a:latin typeface="Arial" panose="020B0604020202020204" pitchFamily="34" charset="0"/>
                <a:ea typeface="黑体" panose="02010609060101010101" pitchFamily="49" charset="-122"/>
                <a:sym typeface="Arial" panose="020B0604020202020204" pitchFamily="34" charset="0"/>
              </a:defRPr>
            </a:lvl3pPr>
            <a:lvl4pPr marL="1657350" indent="-285750" eaLnBrk="0" fontAlgn="base" hangingPunct="0">
              <a:lnSpc>
                <a:spcPct val="100000"/>
              </a:lnSpc>
              <a:spcBef>
                <a:spcPts val="0"/>
              </a:spcBef>
              <a:spcAft>
                <a:spcPct val="0"/>
              </a:spcAft>
              <a:buFont typeface="Arial" panose="020B0604020202020204" pitchFamily="34" charset="0"/>
              <a:buChar char="•"/>
              <a:defRPr>
                <a:solidFill>
                  <a:schemeClr val="tx2"/>
                </a:solidFill>
                <a:latin typeface="Arial" panose="020B0604020202020204" pitchFamily="34" charset="0"/>
                <a:ea typeface="黑体" panose="02010609060101010101" pitchFamily="49" charset="-122"/>
                <a:sym typeface="Arial" panose="020B0604020202020204" pitchFamily="34" charset="0"/>
              </a:defRPr>
            </a:lvl4pPr>
            <a:lvl5pPr marL="2114550" indent="-285750" eaLnBrk="0" fontAlgn="base" hangingPunct="0">
              <a:lnSpc>
                <a:spcPct val="100000"/>
              </a:lnSpc>
              <a:spcBef>
                <a:spcPts val="0"/>
              </a:spcBef>
              <a:spcAft>
                <a:spcPct val="0"/>
              </a:spcAft>
              <a:buFont typeface="Arial" panose="020B0604020202020204" pitchFamily="34" charset="0"/>
              <a:buChar char="•"/>
              <a:defRPr>
                <a:solidFill>
                  <a:schemeClr val="tx2"/>
                </a:solidFill>
                <a:latin typeface="Arial" panose="020B0604020202020204" pitchFamily="34" charset="0"/>
                <a:ea typeface="黑体" panose="02010609060101010101" pitchFamily="49" charset="-122"/>
                <a:sym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50000"/>
              </a:lnSpc>
              <a:buNone/>
            </a:pPr>
            <a:r>
              <a:rPr lang="en-US" altLang="zh-CN" b="1" spc="150" dirty="0">
                <a:solidFill>
                  <a:srgbClr val="0000FF"/>
                </a:solidFill>
                <a:latin typeface="Arial" panose="020B0604020202020204" pitchFamily="34" charset="0"/>
                <a:ea typeface="微软雅黑" panose="020B0503020204020204" pitchFamily="34" charset="-122"/>
              </a:rPr>
              <a:t>1. I felt so upset that my throat tightened and my knees felt weak.</a:t>
            </a:r>
            <a:br>
              <a:rPr lang="en-US" altLang="zh-CN" b="1" spc="150" dirty="0">
                <a:solidFill>
                  <a:srgbClr val="0000FF"/>
                </a:solidFill>
                <a:latin typeface="Arial" panose="020B0604020202020204" pitchFamily="34" charset="0"/>
                <a:ea typeface="微软雅黑" panose="020B0503020204020204" pitchFamily="34" charset="-122"/>
              </a:rPr>
            </a:br>
            <a:r>
              <a:rPr lang="en-US" altLang="zh-CN" b="1" spc="150" dirty="0">
                <a:solidFill>
                  <a:schemeClr val="tx1">
                    <a:lumMod val="85000"/>
                    <a:lumOff val="15000"/>
                  </a:schemeClr>
                </a:solidFill>
                <a:latin typeface="Arial" panose="020B0604020202020204" pitchFamily="34" charset="0"/>
                <a:ea typeface="微软雅黑" panose="020B0503020204020204" pitchFamily="34" charset="-122"/>
              </a:rPr>
              <a:t>2. I froze with anxiety, too anxious to move an inch.</a:t>
            </a:r>
            <a:endParaRPr lang="en-US" altLang="zh-CN" b="1" spc="150" dirty="0">
              <a:solidFill>
                <a:schemeClr val="tx1">
                  <a:lumMod val="85000"/>
                  <a:lumOff val="15000"/>
                </a:schemeClr>
              </a:solidFill>
              <a:latin typeface="Arial" panose="020B0604020202020204" pitchFamily="34" charset="0"/>
              <a:ea typeface="微软雅黑" panose="020B0503020204020204" pitchFamily="34" charset="-122"/>
            </a:endParaRPr>
          </a:p>
          <a:p>
            <a:pPr marL="0" indent="0">
              <a:lnSpc>
                <a:spcPct val="150000"/>
              </a:lnSpc>
              <a:buNone/>
            </a:pPr>
            <a:r>
              <a:rPr lang="en-US" altLang="zh-CN" b="1" spc="150" dirty="0">
                <a:solidFill>
                  <a:srgbClr val="0000FF"/>
                </a:solidFill>
                <a:latin typeface="Arial" panose="020B0604020202020204" pitchFamily="34" charset="0"/>
                <a:ea typeface="微软雅黑" panose="020B0503020204020204" pitchFamily="34" charset="-122"/>
              </a:rPr>
              <a:t>3. I was seized by a strong sense of anxiety and my palms were </a:t>
            </a:r>
            <a:endParaRPr lang="en-US" altLang="zh-CN" b="1" spc="150" dirty="0">
              <a:solidFill>
                <a:srgbClr val="0000FF"/>
              </a:solidFill>
              <a:latin typeface="Arial" panose="020B0604020202020204" pitchFamily="34" charset="0"/>
              <a:ea typeface="微软雅黑" panose="020B0503020204020204" pitchFamily="34" charset="-122"/>
            </a:endParaRPr>
          </a:p>
          <a:p>
            <a:pPr marL="0" indent="0">
              <a:lnSpc>
                <a:spcPct val="150000"/>
              </a:lnSpc>
              <a:buNone/>
            </a:pPr>
            <a:r>
              <a:rPr lang="en-US" altLang="zh-CN" b="1" spc="150" dirty="0">
                <a:solidFill>
                  <a:srgbClr val="0000FF"/>
                </a:solidFill>
                <a:latin typeface="Arial" panose="020B0604020202020204" pitchFamily="34" charset="0"/>
                <a:ea typeface="微软雅黑" panose="020B0503020204020204" pitchFamily="34" charset="-122"/>
              </a:rPr>
              <a:t>   sweating.</a:t>
            </a:r>
            <a:endParaRPr lang="en-US" altLang="zh-CN" b="1" spc="150" dirty="0">
              <a:solidFill>
                <a:srgbClr val="0000FF"/>
              </a:solidFill>
              <a:latin typeface="Arial" panose="020B0604020202020204" pitchFamily="34" charset="0"/>
              <a:ea typeface="微软雅黑" panose="020B0503020204020204" pitchFamily="34" charset="-122"/>
            </a:endParaRPr>
          </a:p>
          <a:p>
            <a:pPr marL="0" indent="0">
              <a:lnSpc>
                <a:spcPct val="150000"/>
              </a:lnSpc>
              <a:buNone/>
            </a:pPr>
            <a:r>
              <a:rPr lang="en-US" altLang="zh-CN" b="1" spc="150" dirty="0">
                <a:solidFill>
                  <a:schemeClr val="tx1">
                    <a:lumMod val="85000"/>
                    <a:lumOff val="15000"/>
                  </a:schemeClr>
                </a:solidFill>
                <a:latin typeface="Arial" panose="020B0604020202020204" pitchFamily="34" charset="0"/>
                <a:ea typeface="微软雅黑" panose="020B0503020204020204" pitchFamily="34" charset="-122"/>
              </a:rPr>
              <a:t>4. This made me feel upset and shivery.</a:t>
            </a:r>
            <a:endParaRPr lang="en-US" altLang="zh-CN" b="1" spc="150" dirty="0">
              <a:solidFill>
                <a:schemeClr val="tx1">
                  <a:lumMod val="85000"/>
                  <a:lumOff val="15000"/>
                </a:schemeClr>
              </a:solidFill>
              <a:latin typeface="Arial" panose="020B0604020202020204" pitchFamily="34" charset="0"/>
              <a:ea typeface="微软雅黑" panose="020B0503020204020204" pitchFamily="34" charset="-122"/>
            </a:endParaRPr>
          </a:p>
          <a:p>
            <a:pPr marL="0" indent="0">
              <a:lnSpc>
                <a:spcPct val="150000"/>
              </a:lnSpc>
              <a:buNone/>
            </a:pPr>
            <a:r>
              <a:rPr lang="en-US" altLang="zh-CN" b="1" spc="150" dirty="0">
                <a:solidFill>
                  <a:srgbClr val="0000FF"/>
                </a:solidFill>
                <a:latin typeface="Arial" panose="020B0604020202020204" pitchFamily="34" charset="0"/>
                <a:ea typeface="微软雅黑" panose="020B0503020204020204" pitchFamily="34" charset="-122"/>
              </a:rPr>
              <a:t>5. A flood of anxiety welled up in me./ Anxiety flooded over me. </a:t>
            </a:r>
            <a:endParaRPr lang="en-US" altLang="zh-CN" b="1" spc="150" dirty="0">
              <a:solidFill>
                <a:srgbClr val="0000FF"/>
              </a:solidFill>
              <a:latin typeface="Arial" panose="020B0604020202020204" pitchFamily="34" charset="0"/>
              <a:ea typeface="微软雅黑" panose="020B0503020204020204" pitchFamily="34" charset="-122"/>
            </a:endParaRPr>
          </a:p>
          <a:p>
            <a:pPr marL="0" indent="0">
              <a:lnSpc>
                <a:spcPct val="150000"/>
              </a:lnSpc>
              <a:buNone/>
            </a:pPr>
            <a:r>
              <a:rPr lang="en-US" altLang="zh-CN" b="1" spc="150" dirty="0">
                <a:solidFill>
                  <a:schemeClr val="tx1">
                    <a:lumMod val="85000"/>
                    <a:lumOff val="15000"/>
                  </a:schemeClr>
                </a:solidFill>
                <a:latin typeface="Arial" panose="020B0604020202020204" pitchFamily="34" charset="0"/>
                <a:ea typeface="微软雅黑" panose="020B0503020204020204" pitchFamily="34" charset="-122"/>
              </a:rPr>
              <a:t>6. Martha was worried sick. Her throat was dry and her face was </a:t>
            </a:r>
            <a:endParaRPr lang="en-US" altLang="zh-CN" b="1" spc="150" dirty="0">
              <a:solidFill>
                <a:schemeClr val="tx1">
                  <a:lumMod val="85000"/>
                  <a:lumOff val="15000"/>
                </a:schemeClr>
              </a:solidFill>
              <a:latin typeface="Arial" panose="020B0604020202020204" pitchFamily="34" charset="0"/>
              <a:ea typeface="微软雅黑" panose="020B0503020204020204" pitchFamily="34" charset="-122"/>
            </a:endParaRPr>
          </a:p>
          <a:p>
            <a:pPr marL="0" indent="0">
              <a:lnSpc>
                <a:spcPct val="150000"/>
              </a:lnSpc>
              <a:buNone/>
            </a:pPr>
            <a:r>
              <a:rPr lang="en-US" altLang="zh-CN" b="1" spc="150" dirty="0">
                <a:solidFill>
                  <a:schemeClr val="tx1">
                    <a:lumMod val="85000"/>
                    <a:lumOff val="15000"/>
                  </a:schemeClr>
                </a:solidFill>
                <a:latin typeface="Arial" panose="020B0604020202020204" pitchFamily="34" charset="0"/>
                <a:ea typeface="微软雅黑" panose="020B0503020204020204" pitchFamily="34" charset="-122"/>
              </a:rPr>
              <a:t>   burning up.</a:t>
            </a:r>
            <a:endParaRPr lang="en-US" altLang="zh-CN" b="1" spc="15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3" name="文本框 2"/>
          <p:cNvSpPr txBox="1"/>
          <p:nvPr>
            <p:custDataLst>
              <p:tags r:id="rId2"/>
            </p:custDataLst>
          </p:nvPr>
        </p:nvSpPr>
        <p:spPr>
          <a:xfrm>
            <a:off x="776322" y="251049"/>
            <a:ext cx="4817005" cy="618034"/>
          </a:xfrm>
          <a:prstGeom prst="rect">
            <a:avLst/>
          </a:prstGeom>
          <a:noFill/>
        </p:spPr>
        <p:txBody>
          <a:bodyPr vert="horz" lIns="90170" tIns="46990" rIns="90170" bIns="46990" rtlCol="0" anchor="t" anchorCtr="0">
            <a:normAutofit fontScale="90000"/>
          </a:bodyPr>
          <a:lstStyle>
            <a:lvl1pPr fontAlgn="auto">
              <a:lnSpc>
                <a:spcPct val="100000"/>
              </a:lnSpc>
              <a:spcBef>
                <a:spcPct val="0"/>
              </a:spcBef>
              <a:buNone/>
              <a:defRPr sz="3200" b="1" u="none" strike="noStrike" cap="none" spc="200" normalizeH="0" baseline="0">
                <a:solidFill>
                  <a:schemeClr val="accent1"/>
                </a:solidFill>
                <a:uFillTx/>
                <a:latin typeface="Arial" panose="020B0604020202020204" pitchFamily="34" charset="0"/>
                <a:ea typeface="微软雅黑" panose="020B0503020204020204" pitchFamily="34" charset="-122"/>
                <a:cs typeface="+mj-cs"/>
              </a:defRPr>
            </a:lvl1pPr>
          </a:lstStyle>
          <a:p>
            <a:r>
              <a:rPr lang="en-US" altLang="zh-CN" dirty="0">
                <a:solidFill>
                  <a:schemeClr val="accent2">
                    <a:lumMod val="75000"/>
                  </a:schemeClr>
                </a:solidFill>
              </a:rPr>
              <a:t>para 1 ---feelings</a:t>
            </a:r>
            <a:r>
              <a:rPr lang="zh-CN" altLang="en-US" dirty="0">
                <a:solidFill>
                  <a:schemeClr val="accent2">
                    <a:lumMod val="75000"/>
                  </a:schemeClr>
                </a:solidFill>
              </a:rPr>
              <a:t>语料库</a:t>
            </a:r>
            <a:endParaRPr lang="zh-CN" altLang="en-US" dirty="0">
              <a:solidFill>
                <a:schemeClr val="accent2">
                  <a:lumMod val="75000"/>
                </a:schemeClr>
              </a:solidFill>
            </a:endParaRPr>
          </a:p>
        </p:txBody>
      </p:sp>
      <p:sp>
        <p:nvSpPr>
          <p:cNvPr id="4" name="流程图: 可选过程 3"/>
          <p:cNvSpPr/>
          <p:nvPr/>
        </p:nvSpPr>
        <p:spPr>
          <a:xfrm>
            <a:off x="776378" y="958898"/>
            <a:ext cx="9574207" cy="954405"/>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b="1" dirty="0">
                <a:solidFill>
                  <a:schemeClr val="accent2">
                    <a:lumMod val="75000"/>
                  </a:schemeClr>
                </a:solidFill>
                <a:latin typeface="DokChampa" panose="020B0604020202020204" pitchFamily="34" charset="-34"/>
                <a:cs typeface="DokChampa" panose="020B0604020202020204" pitchFamily="34" charset="-34"/>
              </a:rPr>
              <a:t>To express emotion of being uneasy &amp; upset &amp; anxious</a:t>
            </a:r>
            <a:endParaRPr lang="en-US" altLang="zh-CN" sz="2800" b="1" dirty="0">
              <a:solidFill>
                <a:schemeClr val="accent2">
                  <a:lumMod val="75000"/>
                </a:schemeClr>
              </a:solidFill>
              <a:latin typeface="DokChampa" panose="020B0604020202020204" pitchFamily="34" charset="-34"/>
              <a:cs typeface="DokChampa" panose="020B0604020202020204" pitchFamily="34" charset="-34"/>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down)">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down)">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down)">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213142" y="390419"/>
            <a:ext cx="11560570" cy="5784350"/>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254876" y="650817"/>
            <a:ext cx="10202499" cy="5262979"/>
          </a:xfrm>
          <a:prstGeom prst="rect">
            <a:avLst/>
          </a:prstGeom>
          <a:noFill/>
        </p:spPr>
        <p:txBody>
          <a:bodyPr wrap="square">
            <a:spAutoFit/>
          </a:bodyPr>
          <a:lstStyle/>
          <a:p>
            <a:pPr algn="l" fontAlgn="ct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Possible Version 1:</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ctr"/>
            <a:r>
              <a:rPr lang="en-US" altLang="zh-CN" sz="28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His back bent into an arch and his face was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drowned in sweats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 called him,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in a choked voice.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Sensing something wrong, he asked me what happened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with great concern</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 murmured the </a:t>
            </a:r>
            <a:r>
              <a:rPr lang="en-US" altLang="zh-CN" sz="2800" b="1" u="sng" kern="100" dirty="0">
                <a:effectLst/>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’s words, after which </a:t>
            </a:r>
            <a:r>
              <a:rPr lang="en-US" altLang="zh-CN" sz="28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fell silent, eyes rounding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in disbelief</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surge of regret</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gnawing at my heart, I really hated to see my gray-haired Grandpa’s disappointment. Time ticking by, he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heaved a long sigh</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“My child, an award bought can’t be called an award.” I nodded understandingly. But who knew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how reluctant and bitter I was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267128"/>
            <a:ext cx="11560570" cy="5661061"/>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78900" y="569163"/>
            <a:ext cx="10202499" cy="5262979"/>
          </a:xfrm>
          <a:prstGeom prst="rect">
            <a:avLst/>
          </a:prstGeom>
          <a:noFill/>
        </p:spPr>
        <p:txBody>
          <a:bodyPr wrap="square">
            <a:spAutoFit/>
          </a:bodyPr>
          <a:lstStyle/>
          <a:p>
            <a:pPr algn="just" fontAlgn="ct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ctr"/>
            <a:r>
              <a:rPr lang="en-US" altLang="zh-CN" sz="2800" b="1" i="1" kern="100" dirty="0">
                <a:effectLst/>
                <a:latin typeface="Times New Roman" panose="02020603050405020304" pitchFamily="18" charset="0"/>
                <a:ea typeface="宋体" panose="02010600030101010101" pitchFamily="2" charset="-122"/>
                <a:cs typeface="Times New Roman" panose="02020603050405020304" pitchFamily="18" charset="0"/>
              </a:rPr>
              <a:t>I dragged into the principal’s office the next day, sad and disappointed.</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 knew I might never get that jacket which represented my years of hard work and expectation. However, I tried to fight back the tears,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with my head still lifted with dignity</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“My grandpa…won’t </a:t>
            </a:r>
            <a:r>
              <a:rPr lang="en-US" altLang="zh-CN" sz="2800" b="1" u="sng" kern="100" dirty="0">
                <a:effectLst/>
                <a:latin typeface="Times New Roman" panose="02020603050405020304" pitchFamily="18" charset="0"/>
                <a:ea typeface="宋体" panose="02010600030101010101" pitchFamily="2" charset="-122"/>
                <a:cs typeface="Times New Roman" panose="02020603050405020304" pitchFamily="18" charset="0"/>
              </a:rPr>
              <a:t>pay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2800" b="1" u="sng" kern="100" dirty="0">
                <a:effectLst/>
                <a:latin typeface="Times New Roman" panose="02020603050405020304" pitchFamily="18" charset="0"/>
                <a:ea typeface="宋体" panose="02010600030101010101" pitchFamily="2" charset="-122"/>
                <a:cs typeface="Times New Roman" panose="02020603050405020304" pitchFamily="18" charset="0"/>
              </a:rPr>
              <a:t>dollars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He said if I had to pay for it, then it wouldn’t be a </a:t>
            </a:r>
            <a:r>
              <a:rPr lang="en-US" altLang="zh-CN" sz="2800" b="1" u="sng" kern="100" dirty="0">
                <a:effectLst/>
                <a:latin typeface="Times New Roman" panose="02020603050405020304" pitchFamily="18" charset="0"/>
                <a:ea typeface="宋体" panose="02010600030101010101" pitchFamily="2" charset="-122"/>
                <a:cs typeface="Times New Roman" panose="02020603050405020304" pitchFamily="18" charset="0"/>
              </a:rPr>
              <a:t>scholarship</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jacket.” There was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deafening silence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The principal looked at me,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biting his lip,</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as if thinking. Finally, after what seemed like a century, he decided that he would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make an exception for me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 could hardly believe it. Looking into his eyes, which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brimmed with smiles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 stood up and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bowed low to him.</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62338"/>
            <a:ext cx="11560570" cy="5465852"/>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236382" y="948439"/>
            <a:ext cx="10202499" cy="4492625"/>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2:</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ctr"/>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Horror and pain gave me a desire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to tell my grandpa this terrible news. I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dragged through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the bean field and towards my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Learning this bad news, he</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was in a dilemma</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“It’s my honor to know you have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chance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to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gain the scholarship</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but we couldn’t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it, you know…”A dismay voice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escaped my throat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words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were like an invisible hammer</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striking on my heart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It seemed that</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 grades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were not important for me. That night, I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dreamed a panic dream.</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0148" y="797510"/>
            <a:ext cx="10931704" cy="5262979"/>
          </a:xfrm>
          <a:prstGeom prst="rect">
            <a:avLst/>
          </a:prstGeom>
          <a:noFill/>
        </p:spPr>
        <p:txBody>
          <a:bodyPr wrap="square">
            <a:spAutoFit/>
          </a:bodyPr>
          <a:lstStyle/>
          <a:p>
            <a:pPr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第二节</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读后续写（满分</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25</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阅读下面短文，根据所给情节进行续写，使之构成一个完整的故事。</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My school had a tradition during the ninth-grade graduation: A beautiful gold and green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school colors) was awarded to the student who had maintained the highest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grades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for nine years.</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had been a straight A student since the first grade and had looked forward very much to owning that jacket. My father was a farm laborer who couldn’t earn enough money to feed five children, so I was given to my grandparents to raise. There would never be a school sports jacket for us because we couldn’t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it. This scholarship jacket was my only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chance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One day in May, I happened to overhear in the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office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Mr. Schmidt, my history teacher, and Mr. Boone, my math teacher arguing about me. “I refuse to do it! I don’t care who her father is; her grades can’t match Martha’s at all. I won’t lie or falsify(</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伪造</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records.” said Mr. Schmidt angrily.</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763712" y="148787"/>
            <a:ext cx="2445876" cy="512255"/>
            <a:chOff x="934322" y="35771"/>
            <a:chExt cx="2238502" cy="684203"/>
          </a:xfrm>
        </p:grpSpPr>
        <p:cxnSp>
          <p:nvCxnSpPr>
            <p:cNvPr id="5" name="直接连接符 4"/>
            <p:cNvCxnSpPr/>
            <p:nvPr/>
          </p:nvCxnSpPr>
          <p:spPr>
            <a:xfrm>
              <a:off x="934322" y="719974"/>
              <a:ext cx="2238502"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TextBox 8"/>
            <p:cNvSpPr txBox="1">
              <a:spLocks noChangeArrowheads="1"/>
            </p:cNvSpPr>
            <p:nvPr/>
          </p:nvSpPr>
          <p:spPr bwMode="auto">
            <a:xfrm>
              <a:off x="979182" y="35771"/>
              <a:ext cx="2067956" cy="55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b="1" spc="300" dirty="0">
                  <a:solidFill>
                    <a:srgbClr val="FF0000"/>
                  </a:solidFill>
                  <a:latin typeface="Arial" panose="020B0604020202020204" pitchFamily="34" charset="0"/>
                  <a:ea typeface="楷体" panose="02010609060101010101" pitchFamily="49" charset="-122"/>
                  <a:sym typeface="Arial" panose="020B0604020202020204" pitchFamily="34" charset="0"/>
                </a:rPr>
                <a:t>典题示例</a:t>
              </a:r>
              <a:endParaRPr lang="zh-CN" altLang="en-US" sz="3600" b="1" spc="300" dirty="0">
                <a:solidFill>
                  <a:srgbClr val="FF0000"/>
                </a:solidFill>
                <a:latin typeface="Arial" panose="020B0604020202020204" pitchFamily="34" charset="0"/>
                <a:ea typeface="楷体" panose="02010609060101010101" pitchFamily="49"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00692"/>
            <a:ext cx="11560570" cy="5527497"/>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228762" y="936796"/>
            <a:ext cx="10202499" cy="4093428"/>
          </a:xfrm>
          <a:prstGeom prst="rect">
            <a:avLst/>
          </a:prstGeom>
          <a:noFill/>
        </p:spPr>
        <p:txBody>
          <a:bodyPr wrap="square">
            <a:spAutoFit/>
          </a:bodyPr>
          <a:lstStyle/>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ctr"/>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I dragged into the principal’s office the next day, sad and disappointed.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My head still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lifted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with dignity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tried to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fight back the tears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stammering,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“I cannot…afford the jacket, sir.” Staring into my eyes,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suddenly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grinned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have good news for you.” I looked at him in confusion. “The board decided that an award cannot be bought just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for the sake of winners’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dignity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His eyes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brimmed with smiles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pinched my hand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only to find I was not dreaming. Only at that moment did I believe that Mr. Schmidt and my grandpa were right: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never can awards be falsified or bought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369870"/>
            <a:ext cx="11560570" cy="5558319"/>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285698" y="902260"/>
            <a:ext cx="10202499" cy="4493538"/>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3:</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Desperate as I was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still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staggered to</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him. Seeing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his sweat streaming down</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his old cheeks, I was totally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 loss what to do</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next, with butterflies in my stomach and a lumpy throat. “What happened?” My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murmured. “I really want to own the</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 scholarship</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but I had to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pay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for it.” I answered.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His head drooping</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he uttered “Sorry, my dear, you know that we couldn’t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it.” These</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words were like invisible hammers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striking on my heart constantly.</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82886"/>
            <a:ext cx="11560570" cy="5445304"/>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269416" y="1258507"/>
            <a:ext cx="10202499" cy="3693319"/>
          </a:xfrm>
          <a:prstGeom prst="rect">
            <a:avLst/>
          </a:prstGeom>
          <a:noFill/>
        </p:spPr>
        <p:txBody>
          <a:bodyPr wrap="square">
            <a:spAutoFit/>
          </a:bodyPr>
          <a:lstStyle/>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I dragged into the principal’s office the next day, sad and disappointed.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moment I tiptoed in</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saw all my classmates were waiting for me. It was only when I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was rewarded with the jacket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that I realized my classmates had bought it for me.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Immersed in astonishment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my mouth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grew stiff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and I had trouble uttering any word,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with brimful tears blurring my vision</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and welling up in my eyes.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Overwhelmed with heartfelt gratitude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we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embraced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each other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tightly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Unconsciously, a radiant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smile lifted the corner of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the</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 principal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’s mouth.</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252560" y="1194680"/>
            <a:ext cx="10202499" cy="4154170"/>
          </a:xfrm>
          <a:prstGeom prst="rect">
            <a:avLst/>
          </a:prstGeom>
          <a:noFill/>
        </p:spPr>
        <p:txBody>
          <a:bodyPr wrap="square">
            <a:spAutoFit/>
          </a:bodyPr>
          <a:lstStyle/>
          <a:p>
            <a:pPr algn="just" fontAlgn="ct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4:</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dashed towards him</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worriedly and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detailed everything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knew about the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remained silent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for a while, then he</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exhaled (breathed) sharply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“Listen, kid. I’m sorry to say that, but we really couldn’t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it.” On hearing that,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tears began to blur my vision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 tide of grief surged through my mind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didn’t hear what he said, I just kept nodding,</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unable to utter any single word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Under the amber-like dusk</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everything was so beautiful, but I had already no interest to admire the scenery.</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67268" y="1397007"/>
            <a:ext cx="10202499" cy="3693319"/>
          </a:xfrm>
          <a:prstGeom prst="rect">
            <a:avLst/>
          </a:prstGeom>
          <a:noFill/>
        </p:spPr>
        <p:txBody>
          <a:bodyPr wrap="square">
            <a:spAutoFit/>
          </a:bodyPr>
          <a:lstStyle/>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I dragged into the principal’s office the next day, sad and disappointed.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Because of anxiety, I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paced up and down</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in front of the door and finally I pushed the door. Seeing my arrival,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stood up and clapped. “You made it, your history teacher paid for the jacket and we all know</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you deserve it.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Tears blurring my views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buried my head in my arms. I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offered my heartfelt gratitude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and bowed to him. And I hugged my history teacher who helped me to get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chance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From which I know that </a:t>
            </a: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kindness spreads everywhere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you go.</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77730" y="1142137"/>
            <a:ext cx="10202499" cy="3784600"/>
          </a:xfrm>
          <a:prstGeom prst="rect">
            <a:avLst/>
          </a:prstGeom>
          <a:noFill/>
        </p:spPr>
        <p:txBody>
          <a:bodyPr wrap="square">
            <a:spAutoFit/>
          </a:bodyPr>
          <a:lstStyle/>
          <a:p>
            <a:pPr algn="just" fontAlgn="ct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5:</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made my way towards him. However, I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couldn’t retrain from crying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tears sprang to my eyes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rolled down on my cheeks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stared at my grandpa, a small sound of upset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went through my throat.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My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bent down his head,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as if absorbed in thought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“That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you know……, that’s my only chance.” I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uttered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and then I just stood there in silent. “Sorry, my dear, we can’t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it, actually……” he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sobbed in sorrow</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next day, I went to school as usual.</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67268" y="1459697"/>
            <a:ext cx="10202499" cy="3693319"/>
          </a:xfrm>
          <a:prstGeom prst="rect">
            <a:avLst/>
          </a:prstGeom>
          <a:noFill/>
        </p:spPr>
        <p:txBody>
          <a:bodyPr wrap="square">
            <a:spAutoFit/>
          </a:bodyPr>
          <a:lstStyle/>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I dragged into the principal’s office the next day, sad and disappointed.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was shaking all over,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sitting on pins and needles.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Much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 my anxiety and frustration</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heard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said, “I understand your situation, and I thought about your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grades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and talked with your teachers, we decided to give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to you for free.”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Words flooding out of his mouth</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made me more than pleased.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smile on my face flashing like a diamond,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suddenly I jumped and cheered in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office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flush of excitement swept over me.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How lucky I was!</a:t>
            </a:r>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39510" y="929811"/>
            <a:ext cx="10202499" cy="4493538"/>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6:</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Wiping my tears and clearing my throat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then approached my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said to him</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in a low voice with my head drooping,</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school asked me to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pay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money for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can we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it?”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Stealing a glance at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grandpa, I saw him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standing embarrassedly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casting a cloud of gloom over his face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 burst into my room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like a whirlwind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and even didn’t wait for an answer from my grandpa yet. I sat on the bed,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tears filling my eyes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Unable to control my sorrow, I didn’t fall asleep all the night.</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60000"/>
                <a:lumOff val="4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089062" y="1047964"/>
            <a:ext cx="10399135" cy="4093428"/>
          </a:xfrm>
          <a:prstGeom prst="rect">
            <a:avLst/>
          </a:prstGeom>
          <a:noFill/>
        </p:spPr>
        <p:txBody>
          <a:bodyPr wrap="square">
            <a:spAutoFit/>
          </a:bodyPr>
          <a:lstStyle/>
          <a:p>
            <a:pPr algn="just" fontAlgn="ct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600" b="1" i="1" kern="100" dirty="0">
                <a:effectLst/>
                <a:latin typeface="Times New Roman" panose="02020603050405020304" pitchFamily="18" charset="0"/>
                <a:ea typeface="宋体" panose="02010600030101010101" pitchFamily="2" charset="-122"/>
                <a:cs typeface="Times New Roman" panose="02020603050405020304" pitchFamily="18" charset="0"/>
              </a:rPr>
              <a:t>I dragged into the principal’s office the next day, sad and disappointed. </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asked me whether I decided to make my choice. I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lowered and shook my head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“I’ll give up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scholarship</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jacket.” But immediately, Mr. Schmidt’s voice came into the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office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i="0" kern="100" dirty="0">
                <a:solidFill>
                  <a:srgbClr val="808080"/>
                </a:solidFill>
                <a:effectLst/>
                <a:latin typeface="Times New Roman" panose="02020603050405020304" pitchFamily="18" charset="0"/>
                <a:ea typeface="宋体" panose="02010600030101010101" pitchFamily="2" charset="-122"/>
                <a:cs typeface="Times New Roman" panose="02020603050405020304" pitchFamily="18" charset="0"/>
              </a:rPr>
              <a:t>He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gave me a thumb-up sign to praise</a:t>
            </a:r>
            <a:r>
              <a:rPr lang="en-US" altLang="zh-CN" sz="2600" b="1" i="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i="0" kern="100" dirty="0">
                <a:solidFill>
                  <a:srgbClr val="808080"/>
                </a:solidFill>
                <a:effectLst/>
                <a:latin typeface="Times New Roman" panose="02020603050405020304" pitchFamily="18" charset="0"/>
                <a:ea typeface="宋体" panose="02010600030101010101" pitchFamily="2" charset="-122"/>
                <a:cs typeface="Times New Roman" panose="02020603050405020304" pitchFamily="18" charset="0"/>
              </a:rPr>
              <a:t>my high grades, saying “ to encourage such a great student, I’ll pay for it!” Hearing these words,</a:t>
            </a:r>
            <a:r>
              <a:rPr lang="en-US" altLang="zh-CN" sz="2600" b="1" i="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a glint of excitement filled my eyes</a:t>
            </a:r>
            <a:r>
              <a:rPr lang="en-US" altLang="zh-CN" sz="2600" b="1" i="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i="0" kern="100" dirty="0">
                <a:solidFill>
                  <a:srgbClr val="808080"/>
                </a:solidFill>
                <a:effectLst/>
                <a:latin typeface="Times New Roman" panose="02020603050405020304" pitchFamily="18" charset="0"/>
                <a:ea typeface="宋体" panose="02010600030101010101" pitchFamily="2" charset="-122"/>
                <a:cs typeface="Times New Roman" panose="02020603050405020304" pitchFamily="18" charset="0"/>
              </a:rPr>
              <a:t> I looked at him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with a bright smile</a:t>
            </a:r>
            <a:r>
              <a:rPr lang="en-US" altLang="zh-CN" sz="2600" b="1" i="0" kern="100" dirty="0">
                <a:solidFill>
                  <a:srgbClr val="80808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like a deer jumping with joy</a:t>
            </a:r>
            <a:r>
              <a:rPr lang="en-US" altLang="zh-CN" sz="2600" b="1" i="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i="0" kern="100" dirty="0">
                <a:solidFill>
                  <a:srgbClr val="808080"/>
                </a:solidFill>
                <a:effectLst/>
                <a:latin typeface="Times New Roman" panose="02020603050405020304" pitchFamily="18" charset="0"/>
                <a:ea typeface="宋体" panose="02010600030101010101" pitchFamily="2" charset="-122"/>
                <a:cs typeface="Times New Roman" panose="02020603050405020304" pitchFamily="18" charset="0"/>
              </a:rPr>
              <a:t> Touched deeply, I offered my heartfelt gratitude to him. Telling him the news, he was </a:t>
            </a:r>
            <a:r>
              <a:rPr lang="en-US" altLang="zh-CN" sz="26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overwhelmed with happiness and gratitude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i="0" kern="100" dirty="0">
                <a:solidFill>
                  <a:srgbClr val="80808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山上的风景&#10;&#10;描述已自动生成"/>
          <p:cNvPicPr>
            <a:picLocks noChangeAspect="1"/>
          </p:cNvPicPr>
          <p:nvPr/>
        </p:nvPicPr>
        <p:blipFill>
          <a:blip r:embed="rId1"/>
          <a:stretch>
            <a:fillRect/>
          </a:stretch>
        </p:blipFill>
        <p:spPr bwMode="auto">
          <a:xfrm>
            <a:off x="1187573" y="643467"/>
            <a:ext cx="9816854" cy="5571065"/>
          </a:xfrm>
          <a:prstGeom prst="rect">
            <a:avLst/>
          </a:prstGeom>
          <a:solidFill>
            <a:srgbClr val="FFFF00"/>
          </a:solidFill>
          <a:ln>
            <a:noFill/>
          </a:ln>
        </p:spPr>
      </p:pic>
      <p:pic>
        <p:nvPicPr>
          <p:cNvPr id="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217" y="5260368"/>
            <a:ext cx="2597799" cy="159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03" y="6195317"/>
            <a:ext cx="1440942" cy="789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p:nvPr/>
        </p:nvSpPr>
        <p:spPr>
          <a:xfrm>
            <a:off x="2403296" y="2116476"/>
            <a:ext cx="7543800" cy="3914453"/>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Thanks For Your Attention!</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6584" y="921943"/>
            <a:ext cx="11198831" cy="5323205"/>
          </a:xfrm>
          <a:prstGeom prst="rect">
            <a:avLst/>
          </a:prstGeom>
          <a:noFill/>
        </p:spPr>
        <p:txBody>
          <a:bodyPr wrap="square">
            <a:spAutoFit/>
          </a:bodyPr>
          <a:lstStyle/>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But Mr. Boone’s voice sounded calm. “Joann’s father is not only on the Board(</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董事会</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but he owns the only store in town: we could say it was a close tie and…”</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The pounding in my ears drowned out the rest of the words, only a word here and there filtered through. “…Martha is Mexican…resign … won’t do it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To this day I don’t remember how I made it through the rest of the afternoon. That night, I cried into my pillow so Grandmother wouldn’t hear me.</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The next day when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called me into his office. “Martha,” he said, “There’s been a change in policy this year regarding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scholarship</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jacket. This year the Board has decided to charge fifteen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dollars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which still won’t cover the complete cost of the jacket. So, if you are unable to</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 pay</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money for the jacket, it will be given to the next one in line.”</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Standing with all the dignity I could find, I said, “I’ll speak to my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about it, sir, and let you know tomorrow.” That day, I cried sadly on the walk home.</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i="1" kern="100" dirty="0">
                <a:effectLst/>
                <a:latin typeface="Times New Roman" panose="02020603050405020304" pitchFamily="18" charset="0"/>
                <a:ea typeface="宋体" panose="02010600030101010101" pitchFamily="2" charset="-122"/>
                <a:cs typeface="Times New Roman" panose="02020603050405020304" pitchFamily="18" charset="0"/>
              </a:rPr>
              <a:t>By the time I got home, my eyes were red and swollen. I found my grandpa in the bean field.</a:t>
            </a:r>
            <a:r>
              <a:rPr lang="zh-CN" altLang="zh-CN" sz="2000" b="1" i="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i="1" u="sng"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i="1" u="sng"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zh-CN" sz="20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0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b="1" i="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i="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dragged into the principal</a:t>
            </a:r>
            <a:r>
              <a:rPr lang="en-US" altLang="zh-CN" sz="2000" b="1" i="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i="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office the next day, sad and disappointed.</a:t>
            </a:r>
            <a:r>
              <a:rPr lang="zh-CN" altLang="en-US" sz="2000" b="1" i="1" u="sng"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u="sng"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u="sng" kern="100" dirty="0">
                <a:no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b="1" i="1" u="sng" kern="100" dirty="0">
              <a:no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9452" y="36728"/>
            <a:ext cx="5548203" cy="729905"/>
            <a:chOff x="3237789" y="1193772"/>
            <a:chExt cx="3636000" cy="967932"/>
          </a:xfrm>
        </p:grpSpPr>
        <p:grpSp>
          <p:nvGrpSpPr>
            <p:cNvPr id="3" name="组合 2"/>
            <p:cNvGrpSpPr/>
            <p:nvPr/>
          </p:nvGrpSpPr>
          <p:grpSpPr>
            <a:xfrm>
              <a:off x="3237789" y="1193772"/>
              <a:ext cx="3636000" cy="967932"/>
              <a:chOff x="4139952" y="1170041"/>
              <a:chExt cx="3559469" cy="536519"/>
            </a:xfrm>
          </p:grpSpPr>
          <p:sp>
            <p:nvSpPr>
              <p:cNvPr id="5" name="圆角矩形 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369051" y="1325082"/>
                <a:ext cx="199718" cy="225190"/>
              </a:xfrm>
              <a:prstGeom prst="rect">
                <a:avLst/>
              </a:prstGeom>
              <a:noFill/>
            </p:spPr>
            <p:txBody>
              <a:bodyPr wrap="none" rtlCol="0">
                <a:spAutoFit/>
              </a:bodyPr>
              <a:lstStyle/>
              <a:p>
                <a:pPr algn="ctr"/>
                <a:r>
                  <a:rPr lang="en-US" altLang="zh-CN"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3847571" y="1471535"/>
              <a:ext cx="2437831"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读内容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plot </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8" name="组合 7"/>
          <p:cNvGrpSpPr/>
          <p:nvPr/>
        </p:nvGrpSpPr>
        <p:grpSpPr>
          <a:xfrm>
            <a:off x="1399282" y="2448415"/>
            <a:ext cx="1272933" cy="1371636"/>
            <a:chOff x="258105" y="2871710"/>
            <a:chExt cx="2262993" cy="1645963"/>
          </a:xfrm>
        </p:grpSpPr>
        <p:grpSp>
          <p:nvGrpSpPr>
            <p:cNvPr id="9" name="组合 8"/>
            <p:cNvGrpSpPr/>
            <p:nvPr/>
          </p:nvGrpSpPr>
          <p:grpSpPr>
            <a:xfrm>
              <a:off x="258105" y="2871710"/>
              <a:ext cx="2262993" cy="1645963"/>
              <a:chOff x="-18557" y="673100"/>
              <a:chExt cx="5500186"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black"/>
                  </a:solidFill>
                </a:endParaRPr>
              </a:p>
            </p:txBody>
          </p:sp>
          <p:sp>
            <p:nvSpPr>
              <p:cNvPr id="12" name="椭圆 11"/>
              <p:cNvSpPr/>
              <p:nvPr/>
            </p:nvSpPr>
            <p:spPr>
              <a:xfrm>
                <a:off x="-18557" y="673103"/>
                <a:ext cx="5500186" cy="391318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sp>
          <p:nvSpPr>
            <p:cNvPr id="10" name="TextBox 9"/>
            <p:cNvSpPr txBox="1"/>
            <p:nvPr/>
          </p:nvSpPr>
          <p:spPr>
            <a:xfrm>
              <a:off x="361872" y="3418198"/>
              <a:ext cx="2026132" cy="517064"/>
            </a:xfrm>
            <a:prstGeom prst="rect">
              <a:avLst/>
            </a:prstGeom>
            <a:noFill/>
          </p:spPr>
          <p:txBody>
            <a:bodyPr wrap="square" lIns="0" tIns="0" rIns="0" bIns="0" rtlCol="0">
              <a:spAutoFit/>
            </a:bodyPr>
            <a:lstStyle/>
            <a:p>
              <a:pPr algn="ctr"/>
              <a:r>
                <a:rPr lang="en-US" altLang="zh-CN" sz="2800" b="1" dirty="0">
                  <a:solidFill>
                    <a:srgbClr val="FF0000"/>
                  </a:solidFill>
                  <a:latin typeface="微软雅黑" panose="020B0503020204020204" pitchFamily="34" charset="-122"/>
                  <a:ea typeface="微软雅黑" panose="020B0503020204020204" pitchFamily="34" charset="-122"/>
                </a:rPr>
                <a:t>Read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13" name="Freeform 5"/>
          <p:cNvSpPr/>
          <p:nvPr/>
        </p:nvSpPr>
        <p:spPr bwMode="auto">
          <a:xfrm>
            <a:off x="2792332" y="642448"/>
            <a:ext cx="419175" cy="501656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3">
            <a:schemeClr val="lt1"/>
          </a:lnRef>
          <a:fillRef idx="1">
            <a:schemeClr val="accent2"/>
          </a:fillRef>
          <a:effectRef idx="1">
            <a:schemeClr val="accent2"/>
          </a:effectRef>
          <a:fontRef idx="minor">
            <a:schemeClr val="lt1"/>
          </a:fontRef>
        </p:style>
        <p:txBody>
          <a:bodyPr lIns="71323" tIns="35662" rIns="71323" bIns="35662" rtlCol="0" anchor="ctr"/>
          <a:lstStyle/>
          <a:p>
            <a:pPr algn="ctr"/>
            <a:endParaRPr lang="zh-CN" altLang="en-US" sz="1100" dirty="0">
              <a:solidFill>
                <a:prstClr val="white"/>
              </a:solidFill>
            </a:endParaRPr>
          </a:p>
        </p:txBody>
      </p:sp>
      <p:grpSp>
        <p:nvGrpSpPr>
          <p:cNvPr id="14" name="组合 13"/>
          <p:cNvGrpSpPr/>
          <p:nvPr/>
        </p:nvGrpSpPr>
        <p:grpSpPr>
          <a:xfrm>
            <a:off x="3646602" y="792131"/>
            <a:ext cx="5809047" cy="806610"/>
            <a:chOff x="3237789" y="2461817"/>
            <a:chExt cx="3636000" cy="967932"/>
          </a:xfrm>
        </p:grpSpPr>
        <p:grpSp>
          <p:nvGrpSpPr>
            <p:cNvPr id="15" name="组合 14"/>
            <p:cNvGrpSpPr/>
            <p:nvPr/>
          </p:nvGrpSpPr>
          <p:grpSpPr>
            <a:xfrm>
              <a:off x="3237789" y="2461817"/>
              <a:ext cx="3636000" cy="967932"/>
              <a:chOff x="4139952" y="1170041"/>
              <a:chExt cx="3559469" cy="536519"/>
            </a:xfrm>
          </p:grpSpPr>
          <p:sp>
            <p:nvSpPr>
              <p:cNvPr id="17" name="圆角矩形 1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8"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385206" y="1333759"/>
                <a:ext cx="190750" cy="225190"/>
              </a:xfrm>
              <a:prstGeom prst="rect">
                <a:avLst/>
              </a:prstGeom>
              <a:noFill/>
            </p:spPr>
            <p:txBody>
              <a:bodyPr wrap="none" rtlCol="0">
                <a:spAutoFit/>
              </a:bodyPr>
              <a:lstStyle/>
              <a:p>
                <a:pPr algn="ctr"/>
                <a:r>
                  <a:rPr lang="en-US" altLang="zh-CN"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845762" y="2688006"/>
              <a:ext cx="2343621"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读线索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clue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0" name="组合 19"/>
          <p:cNvGrpSpPr/>
          <p:nvPr/>
        </p:nvGrpSpPr>
        <p:grpSpPr>
          <a:xfrm>
            <a:off x="3660468" y="1665000"/>
            <a:ext cx="5627187" cy="718439"/>
            <a:chOff x="3249768" y="3729867"/>
            <a:chExt cx="3636000" cy="967932"/>
          </a:xfrm>
        </p:grpSpPr>
        <p:grpSp>
          <p:nvGrpSpPr>
            <p:cNvPr id="21" name="组合 20"/>
            <p:cNvGrpSpPr/>
            <p:nvPr/>
          </p:nvGrpSpPr>
          <p:grpSpPr>
            <a:xfrm>
              <a:off x="3249768" y="3729867"/>
              <a:ext cx="3636000" cy="967932"/>
              <a:chOff x="4139952" y="1170041"/>
              <a:chExt cx="3559469" cy="536519"/>
            </a:xfrm>
          </p:grpSpPr>
          <p:sp>
            <p:nvSpPr>
              <p:cNvPr id="23"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圆角矩形 113"/>
              <p:cNvSpPr/>
              <p:nvPr/>
            </p:nvSpPr>
            <p:spPr>
              <a:xfrm>
                <a:off x="4698683" y="1247227"/>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363190" y="1307206"/>
                <a:ext cx="209188"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3</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809158" y="3977326"/>
              <a:ext cx="279088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 读语言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language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6" name="组合 25"/>
          <p:cNvGrpSpPr/>
          <p:nvPr/>
        </p:nvGrpSpPr>
        <p:grpSpPr>
          <a:xfrm>
            <a:off x="3646602" y="2448415"/>
            <a:ext cx="7816945" cy="648258"/>
            <a:chOff x="3249768" y="3729867"/>
            <a:chExt cx="3636000" cy="967932"/>
          </a:xfrm>
        </p:grpSpPr>
        <p:grpSp>
          <p:nvGrpSpPr>
            <p:cNvPr id="27" name="组合 26"/>
            <p:cNvGrpSpPr/>
            <p:nvPr/>
          </p:nvGrpSpPr>
          <p:grpSpPr>
            <a:xfrm>
              <a:off x="3249768" y="3729867"/>
              <a:ext cx="3636000" cy="967932"/>
              <a:chOff x="4139952" y="1170041"/>
              <a:chExt cx="3559469" cy="536519"/>
            </a:xfrm>
          </p:grpSpPr>
          <p:sp>
            <p:nvSpPr>
              <p:cNvPr id="29"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圆角矩形 113"/>
              <p:cNvSpPr/>
              <p:nvPr/>
            </p:nvSpPr>
            <p:spPr>
              <a:xfrm>
                <a:off x="4554190" y="1250029"/>
                <a:ext cx="298120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TextBox 24"/>
              <p:cNvSpPr txBox="1"/>
              <p:nvPr/>
            </p:nvSpPr>
            <p:spPr>
              <a:xfrm>
                <a:off x="4318577" y="1310351"/>
                <a:ext cx="152702"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4</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8" name="TextBox 21"/>
            <p:cNvSpPr txBox="1"/>
            <p:nvPr/>
          </p:nvSpPr>
          <p:spPr>
            <a:xfrm>
              <a:off x="3673227" y="3962644"/>
              <a:ext cx="3153238" cy="406264"/>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读文章大意和主旨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main idea and theme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2" name="组合 31"/>
          <p:cNvGrpSpPr/>
          <p:nvPr/>
        </p:nvGrpSpPr>
        <p:grpSpPr>
          <a:xfrm>
            <a:off x="3659306" y="4810831"/>
            <a:ext cx="5965936" cy="651269"/>
            <a:chOff x="3249768" y="3729867"/>
            <a:chExt cx="3636000" cy="967932"/>
          </a:xfrm>
        </p:grpSpPr>
        <p:grpSp>
          <p:nvGrpSpPr>
            <p:cNvPr id="33" name="组合 32"/>
            <p:cNvGrpSpPr/>
            <p:nvPr/>
          </p:nvGrpSpPr>
          <p:grpSpPr>
            <a:xfrm>
              <a:off x="3249768" y="3729867"/>
              <a:ext cx="3636000" cy="967932"/>
              <a:chOff x="4139952" y="1170041"/>
              <a:chExt cx="3559469" cy="536519"/>
            </a:xfrm>
          </p:grpSpPr>
          <p:sp>
            <p:nvSpPr>
              <p:cNvPr id="35"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圆角矩形 113"/>
              <p:cNvSpPr/>
              <p:nvPr/>
            </p:nvSpPr>
            <p:spPr>
              <a:xfrm>
                <a:off x="4672460" y="1263134"/>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4346153" y="1307206"/>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7</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4" name="TextBox 21"/>
            <p:cNvSpPr txBox="1"/>
            <p:nvPr/>
          </p:nvSpPr>
          <p:spPr>
            <a:xfrm>
              <a:off x="3808622" y="3977326"/>
              <a:ext cx="269441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探索主题要旨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Explore the theme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8" name="组合 37"/>
          <p:cNvGrpSpPr/>
          <p:nvPr/>
        </p:nvGrpSpPr>
        <p:grpSpPr>
          <a:xfrm>
            <a:off x="3702858" y="5600212"/>
            <a:ext cx="5965936" cy="739184"/>
            <a:chOff x="3263037" y="3754064"/>
            <a:chExt cx="3636000" cy="967932"/>
          </a:xfrm>
        </p:grpSpPr>
        <p:grpSp>
          <p:nvGrpSpPr>
            <p:cNvPr id="39" name="组合 38"/>
            <p:cNvGrpSpPr/>
            <p:nvPr/>
          </p:nvGrpSpPr>
          <p:grpSpPr>
            <a:xfrm>
              <a:off x="3263037" y="3754064"/>
              <a:ext cx="3636000" cy="967932"/>
              <a:chOff x="4152942" y="1183453"/>
              <a:chExt cx="3559469" cy="536519"/>
            </a:xfrm>
          </p:grpSpPr>
          <p:sp>
            <p:nvSpPr>
              <p:cNvPr id="41" name="圆角矩形 22"/>
              <p:cNvSpPr/>
              <p:nvPr/>
            </p:nvSpPr>
            <p:spPr>
              <a:xfrm>
                <a:off x="4152942" y="1183453"/>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2" name="圆角矩形 113"/>
              <p:cNvSpPr/>
              <p:nvPr/>
            </p:nvSpPr>
            <p:spPr>
              <a:xfrm>
                <a:off x="4683412" y="1257093"/>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TextBox 24"/>
              <p:cNvSpPr txBox="1"/>
              <p:nvPr/>
            </p:nvSpPr>
            <p:spPr>
              <a:xfrm>
                <a:off x="4353326" y="1307206"/>
                <a:ext cx="185734" cy="225190"/>
              </a:xfrm>
              <a:prstGeom prst="rect">
                <a:avLst/>
              </a:prstGeom>
              <a:noFill/>
            </p:spPr>
            <p:txBody>
              <a:bodyPr wrap="none" rtlCol="0">
                <a:spAutoFit/>
              </a:bodyPr>
              <a:lstStyle/>
              <a:p>
                <a:pPr algn="ctr"/>
                <a:r>
                  <a:rPr lang="en-US" altLang="zh-CN"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8</a:t>
                </a:r>
                <a:endParaRPr lang="zh-CN" altLang="en-US"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0" name="TextBox 21"/>
            <p:cNvSpPr txBox="1"/>
            <p:nvPr/>
          </p:nvSpPr>
          <p:spPr>
            <a:xfrm>
              <a:off x="3828744" y="4017692"/>
              <a:ext cx="2856168"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预测故事结尾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Predicting the ending </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44" name="组合 43"/>
          <p:cNvGrpSpPr/>
          <p:nvPr/>
        </p:nvGrpSpPr>
        <p:grpSpPr>
          <a:xfrm>
            <a:off x="3673189" y="3176368"/>
            <a:ext cx="7456733" cy="671560"/>
            <a:chOff x="3262732" y="3841290"/>
            <a:chExt cx="3636000" cy="805872"/>
          </a:xfrm>
        </p:grpSpPr>
        <p:grpSp>
          <p:nvGrpSpPr>
            <p:cNvPr id="45" name="组合 44"/>
            <p:cNvGrpSpPr/>
            <p:nvPr/>
          </p:nvGrpSpPr>
          <p:grpSpPr>
            <a:xfrm>
              <a:off x="3262732" y="3841290"/>
              <a:ext cx="3636000" cy="805872"/>
              <a:chOff x="4152644" y="1231802"/>
              <a:chExt cx="3559469" cy="446690"/>
            </a:xfrm>
          </p:grpSpPr>
          <p:sp>
            <p:nvSpPr>
              <p:cNvPr id="47" name="圆角矩形 22"/>
              <p:cNvSpPr/>
              <p:nvPr/>
            </p:nvSpPr>
            <p:spPr>
              <a:xfrm>
                <a:off x="4152644" y="1231802"/>
                <a:ext cx="3559469" cy="446690"/>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8" name="圆角矩形 113"/>
              <p:cNvSpPr/>
              <p:nvPr/>
            </p:nvSpPr>
            <p:spPr>
              <a:xfrm>
                <a:off x="4588726" y="1256665"/>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 name="TextBox 24"/>
              <p:cNvSpPr txBox="1"/>
              <p:nvPr/>
            </p:nvSpPr>
            <p:spPr>
              <a:xfrm>
                <a:off x="4331014" y="1308254"/>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5</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6" name="TextBox 21"/>
            <p:cNvSpPr txBox="1"/>
            <p:nvPr/>
          </p:nvSpPr>
          <p:spPr>
            <a:xfrm>
              <a:off x="3723400" y="3998565"/>
              <a:ext cx="269441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读主人公的情感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emotion</a:t>
              </a:r>
              <a:endPar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50" name="组合 49"/>
          <p:cNvGrpSpPr/>
          <p:nvPr/>
        </p:nvGrpSpPr>
        <p:grpSpPr>
          <a:xfrm>
            <a:off x="3598903" y="3978271"/>
            <a:ext cx="7363810" cy="806609"/>
            <a:chOff x="3249768" y="3729867"/>
            <a:chExt cx="3636000" cy="967932"/>
          </a:xfrm>
        </p:grpSpPr>
        <p:grpSp>
          <p:nvGrpSpPr>
            <p:cNvPr id="51" name="组合 50"/>
            <p:cNvGrpSpPr/>
            <p:nvPr/>
          </p:nvGrpSpPr>
          <p:grpSpPr>
            <a:xfrm>
              <a:off x="3249768" y="3729867"/>
              <a:ext cx="3636000" cy="967932"/>
              <a:chOff x="4139952" y="1170041"/>
              <a:chExt cx="3559469" cy="536519"/>
            </a:xfrm>
          </p:grpSpPr>
          <p:sp>
            <p:nvSpPr>
              <p:cNvPr id="53"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4" name="圆角矩形 113"/>
              <p:cNvSpPr/>
              <p:nvPr/>
            </p:nvSpPr>
            <p:spPr>
              <a:xfrm>
                <a:off x="4616945" y="1263134"/>
                <a:ext cx="2874896"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5" name="TextBox 24"/>
              <p:cNvSpPr txBox="1"/>
              <p:nvPr/>
            </p:nvSpPr>
            <p:spPr>
              <a:xfrm>
                <a:off x="4346153" y="1307206"/>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6</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2" name="TextBox 21"/>
            <p:cNvSpPr txBox="1"/>
            <p:nvPr/>
          </p:nvSpPr>
          <p:spPr>
            <a:xfrm>
              <a:off x="3728804" y="4054814"/>
              <a:ext cx="2982549"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读时间轴上的动作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actions on the timeline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闪电形 34"/>
          <p:cNvSpPr/>
          <p:nvPr/>
        </p:nvSpPr>
        <p:spPr>
          <a:xfrm flipH="1">
            <a:off x="5376491" y="3844474"/>
            <a:ext cx="2254102" cy="366848"/>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6" name="闪电形 35"/>
          <p:cNvSpPr/>
          <p:nvPr/>
        </p:nvSpPr>
        <p:spPr>
          <a:xfrm flipH="1" flipV="1">
            <a:off x="5029200" y="5411650"/>
            <a:ext cx="1648047" cy="95725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4" name="闪电形 33"/>
          <p:cNvSpPr/>
          <p:nvPr/>
        </p:nvSpPr>
        <p:spPr>
          <a:xfrm flipH="1">
            <a:off x="4678326" y="1538349"/>
            <a:ext cx="2254102" cy="497245"/>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26" name="组合 25"/>
          <p:cNvGrpSpPr/>
          <p:nvPr/>
        </p:nvGrpSpPr>
        <p:grpSpPr>
          <a:xfrm>
            <a:off x="12700" y="84072"/>
            <a:ext cx="12216553" cy="873760"/>
            <a:chOff x="12700" y="84072"/>
            <a:chExt cx="12216553" cy="873760"/>
          </a:xfrm>
        </p:grpSpPr>
        <p:sp>
          <p:nvSpPr>
            <p:cNvPr id="5" name="矩形 4"/>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2247758" y="25374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文本框 16"/>
            <p:cNvSpPr txBox="1"/>
            <p:nvPr/>
          </p:nvSpPr>
          <p:spPr>
            <a:xfrm>
              <a:off x="334433" y="16700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22" name="椭圆 21"/>
          <p:cNvSpPr/>
          <p:nvPr/>
        </p:nvSpPr>
        <p:spPr>
          <a:xfrm>
            <a:off x="1140431" y="5041420"/>
            <a:ext cx="4068567" cy="424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776219" y="4138371"/>
            <a:ext cx="2679359" cy="388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flipH="1" flipV="1">
            <a:off x="426776" y="1941816"/>
            <a:ext cx="5429494" cy="42443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58628" y="1094894"/>
            <a:ext cx="5919076" cy="5632311"/>
          </a:xfrm>
          <a:prstGeom prst="rect">
            <a:avLst/>
          </a:prstGeom>
          <a:noFill/>
        </p:spPr>
        <p:txBody>
          <a:bodyPr wrap="square">
            <a:spAutoFit/>
          </a:bodyPr>
          <a:lstStyle/>
          <a:p>
            <a:pPr indent="266700" algn="just"/>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My school had a tradition during the ninth-grade graduation: A beautiful gold and green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school colors) was awarded to the student who had maintained the highest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grades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for nine years.</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had been a straight A student since the first grade and had looked forward very much to owning that jacket. My father was a farm laborer who couldn’t earn enough money to feed five children, so I was given to my grandparents to raise. There would never be a school sports jacket for us because we couldn’t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it. This scholarship jacket was my only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chance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One day in May, I happened to overhear in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office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Mr. Schmidt, my history teacher, and Mr. Boone, my math teacher arguing about me. “I refuse to do it! I don’t care who her father is; her grades can’t match Martha’s at all. I won’t lie or falsify(</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伪造</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records.” said Mr. Schmidt angrily.</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8" name="组合 27"/>
          <p:cNvGrpSpPr/>
          <p:nvPr/>
        </p:nvGrpSpPr>
        <p:grpSpPr>
          <a:xfrm>
            <a:off x="3097812" y="346035"/>
            <a:ext cx="39793" cy="457200"/>
            <a:chOff x="3097812" y="346035"/>
            <a:chExt cx="39793" cy="457200"/>
          </a:xfrm>
        </p:grpSpPr>
        <p:cxnSp>
          <p:nvCxnSpPr>
            <p:cNvPr id="9" name="直接连接符 24"/>
            <p:cNvCxnSpPr>
              <a:cxnSpLocks noChangeShapeType="1"/>
            </p:cNvCxnSpPr>
            <p:nvPr/>
          </p:nvCxnSpPr>
          <p:spPr bwMode="auto">
            <a:xfrm>
              <a:off x="3097812" y="34603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0" name="直接连接符 15"/>
            <p:cNvCxnSpPr>
              <a:cxnSpLocks noChangeShapeType="1"/>
            </p:cNvCxnSpPr>
            <p:nvPr/>
          </p:nvCxnSpPr>
          <p:spPr bwMode="auto">
            <a:xfrm>
              <a:off x="3137605" y="34603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1" name="文本框 10"/>
          <p:cNvSpPr txBox="1"/>
          <p:nvPr/>
        </p:nvSpPr>
        <p:spPr>
          <a:xfrm>
            <a:off x="3612564" y="215880"/>
            <a:ext cx="786839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2" name="矩形 11"/>
          <p:cNvSpPr/>
          <p:nvPr/>
        </p:nvSpPr>
        <p:spPr>
          <a:xfrm>
            <a:off x="6292478" y="1204597"/>
            <a:ext cx="5697463" cy="8309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 1</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What kind of students will be awarded?</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6351698" y="4857987"/>
            <a:ext cx="5445539" cy="46166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伏笔：谁有可能会帮助</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Martha</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6503542" y="5787167"/>
            <a:ext cx="5293695" cy="8309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 3</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Who was against the decision made by  the Board?</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6351698" y="3696365"/>
            <a:ext cx="5495193" cy="8309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2</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What</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will the author get for her grades? </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6351698" y="2366248"/>
            <a:ext cx="5697462" cy="120032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起因：能在毕业时获得优等生荣誉服的</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Martha</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因贫穷支付不了</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$15, </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感到焦虑不安。</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70" decel="100000"/>
                                        <p:tgtEl>
                                          <p:spTgt spid="12"/>
                                        </p:tgtEl>
                                      </p:cBhvr>
                                    </p:animEffect>
                                    <p:animScale>
                                      <p:cBhvr>
                                        <p:cTn id="32" dur="770" decel="100000"/>
                                        <p:tgtEl>
                                          <p:spTgt spid="12"/>
                                        </p:tgtEl>
                                      </p:cBhvr>
                                      <p:from x="10000" y="10000"/>
                                      <p:to x="200000" y="450000"/>
                                    </p:animScale>
                                    <p:animScale>
                                      <p:cBhvr>
                                        <p:cTn id="33" dur="1230" accel="100000" fill="hold">
                                          <p:stCondLst>
                                            <p:cond delay="770"/>
                                          </p:stCondLst>
                                        </p:cTn>
                                        <p:tgtEl>
                                          <p:spTgt spid="12"/>
                                        </p:tgtEl>
                                      </p:cBhvr>
                                      <p:from x="200000" y="450000"/>
                                      <p:to x="100000" y="100000"/>
                                    </p:animScale>
                                    <p:set>
                                      <p:cBhvr>
                                        <p:cTn id="34" dur="770" fill="hold"/>
                                        <p:tgtEl>
                                          <p:spTgt spid="12"/>
                                        </p:tgtEl>
                                        <p:attrNameLst>
                                          <p:attrName>ppt_x</p:attrName>
                                        </p:attrNameLst>
                                      </p:cBhvr>
                                      <p:to>
                                        <p:strVal val="(0.5)"/>
                                      </p:to>
                                    </p:set>
                                    <p:anim from="(0.5)" to="(#ppt_x)" calcmode="lin" valueType="num">
                                      <p:cBhvr>
                                        <p:cTn id="35" dur="1230" accel="100000" fill="hold">
                                          <p:stCondLst>
                                            <p:cond delay="770"/>
                                          </p:stCondLst>
                                        </p:cTn>
                                        <p:tgtEl>
                                          <p:spTgt spid="12"/>
                                        </p:tgtEl>
                                        <p:attrNameLst>
                                          <p:attrName>ppt_x</p:attrName>
                                        </p:attrNameLst>
                                      </p:cBhvr>
                                    </p:anim>
                                    <p:set>
                                      <p:cBhvr>
                                        <p:cTn id="36" dur="770" fill="hold"/>
                                        <p:tgtEl>
                                          <p:spTgt spid="12"/>
                                        </p:tgtEl>
                                        <p:attrNameLst>
                                          <p:attrName>ppt_y</p:attrName>
                                        </p:attrNameLst>
                                      </p:cBhvr>
                                      <p:to>
                                        <p:strVal val="(#ppt_y+0.4)"/>
                                      </p:to>
                                    </p:set>
                                    <p:anim from="(#ppt_y+0.4)" to="(#ppt_y)" calcmode="lin" valueType="num">
                                      <p:cBhvr>
                                        <p:cTn id="37" dur="1230" accel="100000" fill="hold">
                                          <p:stCondLst>
                                            <p:cond delay="770"/>
                                          </p:stCondLst>
                                        </p:cTn>
                                        <p:tgtEl>
                                          <p:spTgt spid="12"/>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70" decel="100000"/>
                                        <p:tgtEl>
                                          <p:spTgt spid="16"/>
                                        </p:tgtEl>
                                      </p:cBhvr>
                                    </p:animEffect>
                                    <p:animScale>
                                      <p:cBhvr>
                                        <p:cTn id="54" dur="770" decel="100000"/>
                                        <p:tgtEl>
                                          <p:spTgt spid="16"/>
                                        </p:tgtEl>
                                      </p:cBhvr>
                                      <p:from x="10000" y="10000"/>
                                      <p:to x="200000" y="450000"/>
                                    </p:animScale>
                                    <p:animScale>
                                      <p:cBhvr>
                                        <p:cTn id="55" dur="1230" accel="100000" fill="hold">
                                          <p:stCondLst>
                                            <p:cond delay="770"/>
                                          </p:stCondLst>
                                        </p:cTn>
                                        <p:tgtEl>
                                          <p:spTgt spid="16"/>
                                        </p:tgtEl>
                                      </p:cBhvr>
                                      <p:from x="200000" y="450000"/>
                                      <p:to x="100000" y="100000"/>
                                    </p:animScale>
                                    <p:set>
                                      <p:cBhvr>
                                        <p:cTn id="56" dur="770" fill="hold"/>
                                        <p:tgtEl>
                                          <p:spTgt spid="16"/>
                                        </p:tgtEl>
                                        <p:attrNameLst>
                                          <p:attrName>ppt_x</p:attrName>
                                        </p:attrNameLst>
                                      </p:cBhvr>
                                      <p:to>
                                        <p:strVal val="(0.5)"/>
                                      </p:to>
                                    </p:set>
                                    <p:anim from="(0.5)" to="(#ppt_x)" calcmode="lin" valueType="num">
                                      <p:cBhvr>
                                        <p:cTn id="57" dur="1230" accel="100000" fill="hold">
                                          <p:stCondLst>
                                            <p:cond delay="770"/>
                                          </p:stCondLst>
                                        </p:cTn>
                                        <p:tgtEl>
                                          <p:spTgt spid="16"/>
                                        </p:tgtEl>
                                        <p:attrNameLst>
                                          <p:attrName>ppt_x</p:attrName>
                                        </p:attrNameLst>
                                      </p:cBhvr>
                                    </p:anim>
                                    <p:set>
                                      <p:cBhvr>
                                        <p:cTn id="58" dur="770" fill="hold"/>
                                        <p:tgtEl>
                                          <p:spTgt spid="16"/>
                                        </p:tgtEl>
                                        <p:attrNameLst>
                                          <p:attrName>ppt_y</p:attrName>
                                        </p:attrNameLst>
                                      </p:cBhvr>
                                      <p:to>
                                        <p:strVal val="(#ppt_y+0.4)"/>
                                      </p:to>
                                    </p:set>
                                    <p:anim from="(#ppt_y+0.4)" to="(#ppt_y)" calcmode="lin" valueType="num">
                                      <p:cBhvr>
                                        <p:cTn id="59" dur="1230" accel="100000" fill="hold">
                                          <p:stCondLst>
                                            <p:cond delay="770"/>
                                          </p:stCondLst>
                                        </p:cTn>
                                        <p:tgtEl>
                                          <p:spTgt spid="16"/>
                                        </p:tgtEl>
                                        <p:attrNameLst>
                                          <p:attrName>ppt_y</p:attrName>
                                        </p:attrNameLst>
                                      </p:cBhvr>
                                    </p:anim>
                                  </p:childTnLst>
                                </p:cTn>
                              </p:par>
                            </p:childTnLst>
                          </p:cTn>
                        </p:par>
                      </p:childTnLst>
                    </p:cTn>
                  </p:par>
                  <p:par>
                    <p:cTn id="60" fill="hold">
                      <p:stCondLst>
                        <p:cond delay="indefinite"/>
                      </p:stCondLst>
                      <p:childTnLst>
                        <p:par>
                          <p:cTn id="61" fill="hold">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770" decel="100000"/>
                                        <p:tgtEl>
                                          <p:spTgt spid="15"/>
                                        </p:tgtEl>
                                      </p:cBhvr>
                                    </p:animEffect>
                                    <p:animScale>
                                      <p:cBhvr>
                                        <p:cTn id="65" dur="770" decel="100000"/>
                                        <p:tgtEl>
                                          <p:spTgt spid="15"/>
                                        </p:tgtEl>
                                      </p:cBhvr>
                                      <p:from x="10000" y="10000"/>
                                      <p:to x="200000" y="450000"/>
                                    </p:animScale>
                                    <p:animScale>
                                      <p:cBhvr>
                                        <p:cTn id="66" dur="1230" accel="100000" fill="hold">
                                          <p:stCondLst>
                                            <p:cond delay="770"/>
                                          </p:stCondLst>
                                        </p:cTn>
                                        <p:tgtEl>
                                          <p:spTgt spid="15"/>
                                        </p:tgtEl>
                                      </p:cBhvr>
                                      <p:from x="200000" y="450000"/>
                                      <p:to x="100000" y="100000"/>
                                    </p:animScale>
                                    <p:set>
                                      <p:cBhvr>
                                        <p:cTn id="67" dur="770" fill="hold"/>
                                        <p:tgtEl>
                                          <p:spTgt spid="15"/>
                                        </p:tgtEl>
                                        <p:attrNameLst>
                                          <p:attrName>ppt_x</p:attrName>
                                        </p:attrNameLst>
                                      </p:cBhvr>
                                      <p:to>
                                        <p:strVal val="(0.5)"/>
                                      </p:to>
                                    </p:set>
                                    <p:anim from="(0.5)" to="(#ppt_x)" calcmode="lin" valueType="num">
                                      <p:cBhvr>
                                        <p:cTn id="68" dur="1230" accel="100000" fill="hold">
                                          <p:stCondLst>
                                            <p:cond delay="770"/>
                                          </p:stCondLst>
                                        </p:cTn>
                                        <p:tgtEl>
                                          <p:spTgt spid="15"/>
                                        </p:tgtEl>
                                        <p:attrNameLst>
                                          <p:attrName>ppt_x</p:attrName>
                                        </p:attrNameLst>
                                      </p:cBhvr>
                                    </p:anim>
                                    <p:set>
                                      <p:cBhvr>
                                        <p:cTn id="69" dur="770" fill="hold"/>
                                        <p:tgtEl>
                                          <p:spTgt spid="15"/>
                                        </p:tgtEl>
                                        <p:attrNameLst>
                                          <p:attrName>ppt_y</p:attrName>
                                        </p:attrNameLst>
                                      </p:cBhvr>
                                      <p:to>
                                        <p:strVal val="(#ppt_y+0.4)"/>
                                      </p:to>
                                    </p:set>
                                    <p:anim from="(#ppt_y+0.4)" to="(#ppt_y)" calcmode="lin" valueType="num">
                                      <p:cBhvr>
                                        <p:cTn id="70" dur="1230" accel="100000" fill="hold">
                                          <p:stCondLst>
                                            <p:cond delay="770"/>
                                          </p:stCondLst>
                                        </p:cTn>
                                        <p:tgtEl>
                                          <p:spTgt spid="15"/>
                                        </p:tgtEl>
                                        <p:attrNameLst>
                                          <p:attrName>ppt_y</p:attrName>
                                        </p:attrNameLst>
                                      </p:cBhvr>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770" decel="100000"/>
                                        <p:tgtEl>
                                          <p:spTgt spid="13"/>
                                        </p:tgtEl>
                                      </p:cBhvr>
                                    </p:animEffect>
                                    <p:animScale>
                                      <p:cBhvr>
                                        <p:cTn id="88" dur="770" decel="100000"/>
                                        <p:tgtEl>
                                          <p:spTgt spid="13"/>
                                        </p:tgtEl>
                                      </p:cBhvr>
                                      <p:from x="10000" y="10000"/>
                                      <p:to x="200000" y="450000"/>
                                    </p:animScale>
                                    <p:animScale>
                                      <p:cBhvr>
                                        <p:cTn id="89" dur="1230" accel="100000" fill="hold">
                                          <p:stCondLst>
                                            <p:cond delay="770"/>
                                          </p:stCondLst>
                                        </p:cTn>
                                        <p:tgtEl>
                                          <p:spTgt spid="13"/>
                                        </p:tgtEl>
                                      </p:cBhvr>
                                      <p:from x="200000" y="450000"/>
                                      <p:to x="100000" y="100000"/>
                                    </p:animScale>
                                    <p:set>
                                      <p:cBhvr>
                                        <p:cTn id="90" dur="770" fill="hold"/>
                                        <p:tgtEl>
                                          <p:spTgt spid="13"/>
                                        </p:tgtEl>
                                        <p:attrNameLst>
                                          <p:attrName>ppt_x</p:attrName>
                                        </p:attrNameLst>
                                      </p:cBhvr>
                                      <p:to>
                                        <p:strVal val="(0.5)"/>
                                      </p:to>
                                    </p:set>
                                    <p:anim from="(0.5)" to="(#ppt_x)" calcmode="lin" valueType="num">
                                      <p:cBhvr>
                                        <p:cTn id="91" dur="1230" accel="100000" fill="hold">
                                          <p:stCondLst>
                                            <p:cond delay="770"/>
                                          </p:stCondLst>
                                        </p:cTn>
                                        <p:tgtEl>
                                          <p:spTgt spid="13"/>
                                        </p:tgtEl>
                                        <p:attrNameLst>
                                          <p:attrName>ppt_x</p:attrName>
                                        </p:attrNameLst>
                                      </p:cBhvr>
                                    </p:anim>
                                    <p:set>
                                      <p:cBhvr>
                                        <p:cTn id="92" dur="770" fill="hold"/>
                                        <p:tgtEl>
                                          <p:spTgt spid="13"/>
                                        </p:tgtEl>
                                        <p:attrNameLst>
                                          <p:attrName>ppt_y</p:attrName>
                                        </p:attrNameLst>
                                      </p:cBhvr>
                                      <p:to>
                                        <p:strVal val="(#ppt_y+0.4)"/>
                                      </p:to>
                                    </p:set>
                                    <p:anim from="(#ppt_y+0.4)" to="(#ppt_y)" calcmode="lin" valueType="num">
                                      <p:cBhvr>
                                        <p:cTn id="93" dur="1230" accel="100000" fill="hold">
                                          <p:stCondLst>
                                            <p:cond delay="770"/>
                                          </p:stCondLst>
                                        </p:cTn>
                                        <p:tgtEl>
                                          <p:spTgt spid="13"/>
                                        </p:tgtEl>
                                        <p:attrNameLst>
                                          <p:attrName>ppt_y</p:attrName>
                                        </p:attrNameLst>
                                      </p:cBhvr>
                                    </p:anim>
                                  </p:childTnLst>
                                </p:cTn>
                              </p:par>
                            </p:childTnLst>
                          </p:cTn>
                        </p:par>
                      </p:childTnLst>
                    </p:cTn>
                  </p:par>
                  <p:par>
                    <p:cTn id="94" fill="hold">
                      <p:stCondLst>
                        <p:cond delay="indefinite"/>
                      </p:stCondLst>
                      <p:childTnLst>
                        <p:par>
                          <p:cTn id="95" fill="hold">
                            <p:stCondLst>
                              <p:cond delay="0"/>
                            </p:stCondLst>
                            <p:childTnLst>
                              <p:par>
                                <p:cTn id="96" presetID="51"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770" decel="100000"/>
                                        <p:tgtEl>
                                          <p:spTgt spid="14"/>
                                        </p:tgtEl>
                                      </p:cBhvr>
                                    </p:animEffect>
                                    <p:animScale>
                                      <p:cBhvr>
                                        <p:cTn id="99" dur="770" decel="100000"/>
                                        <p:tgtEl>
                                          <p:spTgt spid="14"/>
                                        </p:tgtEl>
                                      </p:cBhvr>
                                      <p:from x="10000" y="10000"/>
                                      <p:to x="200000" y="450000"/>
                                    </p:animScale>
                                    <p:animScale>
                                      <p:cBhvr>
                                        <p:cTn id="100" dur="1230" accel="100000" fill="hold">
                                          <p:stCondLst>
                                            <p:cond delay="770"/>
                                          </p:stCondLst>
                                        </p:cTn>
                                        <p:tgtEl>
                                          <p:spTgt spid="14"/>
                                        </p:tgtEl>
                                      </p:cBhvr>
                                      <p:from x="200000" y="450000"/>
                                      <p:to x="100000" y="100000"/>
                                    </p:animScale>
                                    <p:set>
                                      <p:cBhvr>
                                        <p:cTn id="101" dur="770" fill="hold"/>
                                        <p:tgtEl>
                                          <p:spTgt spid="14"/>
                                        </p:tgtEl>
                                        <p:attrNameLst>
                                          <p:attrName>ppt_x</p:attrName>
                                        </p:attrNameLst>
                                      </p:cBhvr>
                                      <p:to>
                                        <p:strVal val="(0.5)"/>
                                      </p:to>
                                    </p:set>
                                    <p:anim from="(0.5)" to="(#ppt_x)" calcmode="lin" valueType="num">
                                      <p:cBhvr>
                                        <p:cTn id="102" dur="1230" accel="100000" fill="hold">
                                          <p:stCondLst>
                                            <p:cond delay="770"/>
                                          </p:stCondLst>
                                        </p:cTn>
                                        <p:tgtEl>
                                          <p:spTgt spid="14"/>
                                        </p:tgtEl>
                                        <p:attrNameLst>
                                          <p:attrName>ppt_x</p:attrName>
                                        </p:attrNameLst>
                                      </p:cBhvr>
                                    </p:anim>
                                    <p:set>
                                      <p:cBhvr>
                                        <p:cTn id="103" dur="770" fill="hold"/>
                                        <p:tgtEl>
                                          <p:spTgt spid="14"/>
                                        </p:tgtEl>
                                        <p:attrNameLst>
                                          <p:attrName>ppt_y</p:attrName>
                                        </p:attrNameLst>
                                      </p:cBhvr>
                                      <p:to>
                                        <p:strVal val="(#ppt_y+0.4)"/>
                                      </p:to>
                                    </p:set>
                                    <p:anim from="(#ppt_y+0.4)" to="(#ppt_y)" calcmode="lin" valueType="num">
                                      <p:cBhvr>
                                        <p:cTn id="104" dur="1230" accel="100000" fill="hold">
                                          <p:stCondLst>
                                            <p:cond delay="770"/>
                                          </p:stCondLst>
                                        </p:cTn>
                                        <p:tgtEl>
                                          <p:spTgt spid="14"/>
                                        </p:tgtEl>
                                        <p:attrNameLst>
                                          <p:attrName>ppt_y</p:attrName>
                                        </p:attrNameLst>
                                      </p:cBhvr>
                                    </p:anim>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circle(in)">
                                      <p:cBhvr>
                                        <p:cTn id="109" dur="20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1000"/>
                                        <p:tgtEl>
                                          <p:spTgt spid="22"/>
                                        </p:tgtEl>
                                      </p:cBhvr>
                                    </p:animEffect>
                                    <p:anim calcmode="lin" valueType="num">
                                      <p:cBhvr>
                                        <p:cTn id="115" dur="1000" fill="hold"/>
                                        <p:tgtEl>
                                          <p:spTgt spid="22"/>
                                        </p:tgtEl>
                                        <p:attrNameLst>
                                          <p:attrName>ppt_x</p:attrName>
                                        </p:attrNameLst>
                                      </p:cBhvr>
                                      <p:tavLst>
                                        <p:tav tm="0">
                                          <p:val>
                                            <p:strVal val="#ppt_x"/>
                                          </p:val>
                                        </p:tav>
                                        <p:tav tm="100000">
                                          <p:val>
                                            <p:strVal val="#ppt_x"/>
                                          </p:val>
                                        </p:tav>
                                      </p:tavLst>
                                    </p:anim>
                                    <p:anim calcmode="lin" valueType="num">
                                      <p:cBhvr>
                                        <p:cTn id="1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4" grpId="0" animBg="1"/>
      <p:bldP spid="22" grpId="0" animBg="1"/>
      <p:bldP spid="21" grpId="0" animBg="1"/>
      <p:bldP spid="2" grpId="0" animBg="1"/>
      <p:bldP spid="4" grpId="0"/>
      <p:bldP spid="11" grpId="0" animBg="1"/>
      <p:bldP spid="12" grpId="0" bldLvl="0" animBg="1"/>
      <p:bldP spid="13" grpId="0" bldLvl="0" animBg="1"/>
      <p:bldP spid="14" grpId="0" bldLvl="0" animBg="1"/>
      <p:bldP spid="15" grpId="0" bldLvl="0" animBg="1"/>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闪电形 26"/>
          <p:cNvSpPr/>
          <p:nvPr/>
        </p:nvSpPr>
        <p:spPr>
          <a:xfrm flipH="1" flipV="1">
            <a:off x="5316278" y="1210106"/>
            <a:ext cx="1616149" cy="328243"/>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2" name="闪电形 31"/>
          <p:cNvSpPr/>
          <p:nvPr/>
        </p:nvSpPr>
        <p:spPr>
          <a:xfrm flipH="1">
            <a:off x="6048897" y="2322370"/>
            <a:ext cx="628350" cy="77011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9" name="闪电形 28"/>
          <p:cNvSpPr/>
          <p:nvPr/>
        </p:nvSpPr>
        <p:spPr>
          <a:xfrm flipH="1">
            <a:off x="5255188" y="3961563"/>
            <a:ext cx="1857993" cy="657113"/>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1" name="闪电形 30"/>
          <p:cNvSpPr/>
          <p:nvPr/>
        </p:nvSpPr>
        <p:spPr>
          <a:xfrm flipH="1">
            <a:off x="3872956" y="5893016"/>
            <a:ext cx="3102002" cy="387588"/>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0" name="闪电形 29"/>
          <p:cNvSpPr/>
          <p:nvPr/>
        </p:nvSpPr>
        <p:spPr>
          <a:xfrm flipH="1">
            <a:off x="3612564" y="5190322"/>
            <a:ext cx="3362394" cy="423185"/>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4" name="椭圆 23"/>
          <p:cNvSpPr/>
          <p:nvPr/>
        </p:nvSpPr>
        <p:spPr>
          <a:xfrm>
            <a:off x="12700" y="6092032"/>
            <a:ext cx="3761858" cy="419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01480" y="5486400"/>
            <a:ext cx="2411084" cy="376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99460" y="4580079"/>
            <a:ext cx="5284382" cy="459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2700" y="3383917"/>
            <a:ext cx="4708156" cy="373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86787" y="3055674"/>
            <a:ext cx="1718357" cy="373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720856" y="964985"/>
            <a:ext cx="723015" cy="328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2700" y="84072"/>
            <a:ext cx="12216553" cy="873760"/>
            <a:chOff x="12700" y="84072"/>
            <a:chExt cx="12216553" cy="873760"/>
          </a:xfrm>
        </p:grpSpPr>
        <p:sp>
          <p:nvSpPr>
            <p:cNvPr id="5" name="矩形 4"/>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2247758" y="25374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文本框 16"/>
            <p:cNvSpPr txBox="1"/>
            <p:nvPr/>
          </p:nvSpPr>
          <p:spPr>
            <a:xfrm>
              <a:off x="334433" y="16700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4" name="文本框 3"/>
          <p:cNvSpPr txBox="1"/>
          <p:nvPr/>
        </p:nvSpPr>
        <p:spPr>
          <a:xfrm>
            <a:off x="12700" y="906908"/>
            <a:ext cx="6392444" cy="6247864"/>
          </a:xfrm>
          <a:prstGeom prst="rect">
            <a:avLst/>
          </a:prstGeom>
          <a:noFill/>
        </p:spPr>
        <p:txBody>
          <a:bodyPr wrap="square">
            <a:spAutoFit/>
          </a:bodyPr>
          <a:lstStyle/>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But Mr. Boone’s voice sounded calm. “Joann’s father is not only on the Board(</a:t>
            </a:r>
            <a:r>
              <a:rPr lang="zh-CN"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董事会</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but he owns the only store in town: we could say it was a close tie and…”</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pounding in my ears drowned out the rest of the words, only a word here and there filtered through. “…Martha is Mexican…resign … won’t do it …”</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To this day I don’t remember how I made it through the rest of the afternoon. That night, I cried into my pillow so Grandmother wouldn’t hear me.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next day when the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called me into his office. “Martha,” he said, “There’s been a change in policy this year regarding the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scholarship</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jacket. This year the Board has decided to charge fifteen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dollars</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which still won’t cover the complete cost of the jacket. So, if you are unable to</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pay</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the money for the jacket, it will be given to the next one in line.”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Standing with all the dignity I could find, I said, “I’ll speak to my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about it, sir, and let you know tomorrow.” That day, I cried sadly on the walk home.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28" name="组合 27"/>
          <p:cNvGrpSpPr/>
          <p:nvPr/>
        </p:nvGrpSpPr>
        <p:grpSpPr>
          <a:xfrm>
            <a:off x="3097812" y="346035"/>
            <a:ext cx="39793" cy="457200"/>
            <a:chOff x="3097812" y="346035"/>
            <a:chExt cx="39793" cy="457200"/>
          </a:xfrm>
        </p:grpSpPr>
        <p:cxnSp>
          <p:nvCxnSpPr>
            <p:cNvPr id="9" name="直接连接符 24"/>
            <p:cNvCxnSpPr>
              <a:cxnSpLocks noChangeShapeType="1"/>
            </p:cNvCxnSpPr>
            <p:nvPr/>
          </p:nvCxnSpPr>
          <p:spPr bwMode="auto">
            <a:xfrm>
              <a:off x="3097812" y="34603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0" name="直接连接符 15"/>
            <p:cNvCxnSpPr>
              <a:cxnSpLocks noChangeShapeType="1"/>
            </p:cNvCxnSpPr>
            <p:nvPr/>
          </p:nvCxnSpPr>
          <p:spPr bwMode="auto">
            <a:xfrm>
              <a:off x="3137605" y="34603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1" name="文本框 10"/>
          <p:cNvSpPr txBox="1"/>
          <p:nvPr/>
        </p:nvSpPr>
        <p:spPr>
          <a:xfrm>
            <a:off x="3612564" y="215880"/>
            <a:ext cx="786839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2" name="矩形 11"/>
          <p:cNvSpPr/>
          <p:nvPr/>
        </p:nvSpPr>
        <p:spPr>
          <a:xfrm>
            <a:off x="6503541" y="1032724"/>
            <a:ext cx="5697463" cy="8309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 4</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who will get the jacket if Martha failed to gain it?</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6503542" y="5787167"/>
            <a:ext cx="5293695" cy="8309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 8</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How will Martha deal with her difficulty?</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6503541" y="3649180"/>
            <a:ext cx="5675759" cy="193899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6</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What</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has changed in policy regarding the scholarship jacket?</a:t>
            </a:r>
            <a:endPar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a:p>
            <a:pPr fontAlgn="base"/>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 7: Who will be given the scholarship jacket if Martha failed to pay the money? </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6503542" y="1946005"/>
            <a:ext cx="5697462" cy="15696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Q5: What/ How did the author feel after she heard she couldn’t get the jacket unless she paid the money?</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70" decel="100000"/>
                                        <p:tgtEl>
                                          <p:spTgt spid="12"/>
                                        </p:tgtEl>
                                      </p:cBhvr>
                                    </p:animEffect>
                                    <p:animScale>
                                      <p:cBhvr>
                                        <p:cTn id="32" dur="770" decel="100000"/>
                                        <p:tgtEl>
                                          <p:spTgt spid="12"/>
                                        </p:tgtEl>
                                      </p:cBhvr>
                                      <p:from x="10000" y="10000"/>
                                      <p:to x="200000" y="450000"/>
                                    </p:animScale>
                                    <p:animScale>
                                      <p:cBhvr>
                                        <p:cTn id="33" dur="1230" accel="100000" fill="hold">
                                          <p:stCondLst>
                                            <p:cond delay="770"/>
                                          </p:stCondLst>
                                        </p:cTn>
                                        <p:tgtEl>
                                          <p:spTgt spid="12"/>
                                        </p:tgtEl>
                                      </p:cBhvr>
                                      <p:from x="200000" y="450000"/>
                                      <p:to x="100000" y="100000"/>
                                    </p:animScale>
                                    <p:set>
                                      <p:cBhvr>
                                        <p:cTn id="34" dur="770" fill="hold"/>
                                        <p:tgtEl>
                                          <p:spTgt spid="12"/>
                                        </p:tgtEl>
                                        <p:attrNameLst>
                                          <p:attrName>ppt_x</p:attrName>
                                        </p:attrNameLst>
                                      </p:cBhvr>
                                      <p:to>
                                        <p:strVal val="(0.5)"/>
                                      </p:to>
                                    </p:set>
                                    <p:anim from="(0.5)" to="(#ppt_x)" calcmode="lin" valueType="num">
                                      <p:cBhvr>
                                        <p:cTn id="35" dur="1230" accel="100000" fill="hold">
                                          <p:stCondLst>
                                            <p:cond delay="770"/>
                                          </p:stCondLst>
                                        </p:cTn>
                                        <p:tgtEl>
                                          <p:spTgt spid="12"/>
                                        </p:tgtEl>
                                        <p:attrNameLst>
                                          <p:attrName>ppt_x</p:attrName>
                                        </p:attrNameLst>
                                      </p:cBhvr>
                                    </p:anim>
                                    <p:set>
                                      <p:cBhvr>
                                        <p:cTn id="36" dur="770" fill="hold"/>
                                        <p:tgtEl>
                                          <p:spTgt spid="12"/>
                                        </p:tgtEl>
                                        <p:attrNameLst>
                                          <p:attrName>ppt_y</p:attrName>
                                        </p:attrNameLst>
                                      </p:cBhvr>
                                      <p:to>
                                        <p:strVal val="(#ppt_y+0.4)"/>
                                      </p:to>
                                    </p:set>
                                    <p:anim from="(#ppt_y+0.4)" to="(#ppt_y)" calcmode="lin" valueType="num">
                                      <p:cBhvr>
                                        <p:cTn id="37" dur="1230" accel="100000" fill="hold">
                                          <p:stCondLst>
                                            <p:cond delay="770"/>
                                          </p:stCondLst>
                                        </p:cTn>
                                        <p:tgtEl>
                                          <p:spTgt spid="12"/>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770" decel="100000"/>
                                        <p:tgtEl>
                                          <p:spTgt spid="16"/>
                                        </p:tgtEl>
                                      </p:cBhvr>
                                    </p:animEffect>
                                    <p:animScale>
                                      <p:cBhvr>
                                        <p:cTn id="55" dur="770" decel="100000"/>
                                        <p:tgtEl>
                                          <p:spTgt spid="16"/>
                                        </p:tgtEl>
                                      </p:cBhvr>
                                      <p:from x="10000" y="10000"/>
                                      <p:to x="200000" y="450000"/>
                                    </p:animScale>
                                    <p:animScale>
                                      <p:cBhvr>
                                        <p:cTn id="56" dur="1230" accel="100000" fill="hold">
                                          <p:stCondLst>
                                            <p:cond delay="770"/>
                                          </p:stCondLst>
                                        </p:cTn>
                                        <p:tgtEl>
                                          <p:spTgt spid="16"/>
                                        </p:tgtEl>
                                      </p:cBhvr>
                                      <p:from x="200000" y="450000"/>
                                      <p:to x="100000" y="100000"/>
                                    </p:animScale>
                                    <p:set>
                                      <p:cBhvr>
                                        <p:cTn id="57" dur="770" fill="hold"/>
                                        <p:tgtEl>
                                          <p:spTgt spid="16"/>
                                        </p:tgtEl>
                                        <p:attrNameLst>
                                          <p:attrName>ppt_x</p:attrName>
                                        </p:attrNameLst>
                                      </p:cBhvr>
                                      <p:to>
                                        <p:strVal val="(0.5)"/>
                                      </p:to>
                                    </p:set>
                                    <p:anim from="(0.5)" to="(#ppt_x)" calcmode="lin" valueType="num">
                                      <p:cBhvr>
                                        <p:cTn id="58" dur="1230" accel="100000" fill="hold">
                                          <p:stCondLst>
                                            <p:cond delay="770"/>
                                          </p:stCondLst>
                                        </p:cTn>
                                        <p:tgtEl>
                                          <p:spTgt spid="16"/>
                                        </p:tgtEl>
                                        <p:attrNameLst>
                                          <p:attrName>ppt_x</p:attrName>
                                        </p:attrNameLst>
                                      </p:cBhvr>
                                    </p:anim>
                                    <p:set>
                                      <p:cBhvr>
                                        <p:cTn id="59" dur="770" fill="hold"/>
                                        <p:tgtEl>
                                          <p:spTgt spid="16"/>
                                        </p:tgtEl>
                                        <p:attrNameLst>
                                          <p:attrName>ppt_y</p:attrName>
                                        </p:attrNameLst>
                                      </p:cBhvr>
                                      <p:to>
                                        <p:strVal val="(#ppt_y+0.4)"/>
                                      </p:to>
                                    </p:set>
                                    <p:anim from="(#ppt_y+0.4)" to="(#ppt_y)" calcmode="lin" valueType="num">
                                      <p:cBhvr>
                                        <p:cTn id="60" dur="1230" accel="100000" fill="hold">
                                          <p:stCondLst>
                                            <p:cond delay="770"/>
                                          </p:stCondLst>
                                        </p:cTn>
                                        <p:tgtEl>
                                          <p:spTgt spid="16"/>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770" decel="100000"/>
                                        <p:tgtEl>
                                          <p:spTgt spid="15"/>
                                        </p:tgtEl>
                                      </p:cBhvr>
                                    </p:animEffect>
                                    <p:animScale>
                                      <p:cBhvr>
                                        <p:cTn id="84" dur="770" decel="100000"/>
                                        <p:tgtEl>
                                          <p:spTgt spid="15"/>
                                        </p:tgtEl>
                                      </p:cBhvr>
                                      <p:from x="10000" y="10000"/>
                                      <p:to x="200000" y="450000"/>
                                    </p:animScale>
                                    <p:animScale>
                                      <p:cBhvr>
                                        <p:cTn id="85" dur="1230" accel="100000" fill="hold">
                                          <p:stCondLst>
                                            <p:cond delay="770"/>
                                          </p:stCondLst>
                                        </p:cTn>
                                        <p:tgtEl>
                                          <p:spTgt spid="15"/>
                                        </p:tgtEl>
                                      </p:cBhvr>
                                      <p:from x="200000" y="450000"/>
                                      <p:to x="100000" y="100000"/>
                                    </p:animScale>
                                    <p:set>
                                      <p:cBhvr>
                                        <p:cTn id="86" dur="770" fill="hold"/>
                                        <p:tgtEl>
                                          <p:spTgt spid="15"/>
                                        </p:tgtEl>
                                        <p:attrNameLst>
                                          <p:attrName>ppt_x</p:attrName>
                                        </p:attrNameLst>
                                      </p:cBhvr>
                                      <p:to>
                                        <p:strVal val="(0.5)"/>
                                      </p:to>
                                    </p:set>
                                    <p:anim from="(0.5)" to="(#ppt_x)" calcmode="lin" valueType="num">
                                      <p:cBhvr>
                                        <p:cTn id="87" dur="1230" accel="100000" fill="hold">
                                          <p:stCondLst>
                                            <p:cond delay="770"/>
                                          </p:stCondLst>
                                        </p:cTn>
                                        <p:tgtEl>
                                          <p:spTgt spid="15"/>
                                        </p:tgtEl>
                                        <p:attrNameLst>
                                          <p:attrName>ppt_x</p:attrName>
                                        </p:attrNameLst>
                                      </p:cBhvr>
                                    </p:anim>
                                    <p:set>
                                      <p:cBhvr>
                                        <p:cTn id="88" dur="770" fill="hold"/>
                                        <p:tgtEl>
                                          <p:spTgt spid="15"/>
                                        </p:tgtEl>
                                        <p:attrNameLst>
                                          <p:attrName>ppt_y</p:attrName>
                                        </p:attrNameLst>
                                      </p:cBhvr>
                                      <p:to>
                                        <p:strVal val="(#ppt_y+0.4)"/>
                                      </p:to>
                                    </p:set>
                                    <p:anim from="(#ppt_y+0.4)" to="(#ppt_y)" calcmode="lin" valueType="num">
                                      <p:cBhvr>
                                        <p:cTn id="89" dur="1230" accel="100000" fill="hold">
                                          <p:stCondLst>
                                            <p:cond delay="770"/>
                                          </p:stCondLst>
                                        </p:cTn>
                                        <p:tgtEl>
                                          <p:spTgt spid="15"/>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arn(inVertical)">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down)">
                                      <p:cBhvr>
                                        <p:cTn id="111" dur="50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51" presetClass="entr" presetSubtype="0"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770" decel="100000"/>
                                        <p:tgtEl>
                                          <p:spTgt spid="14"/>
                                        </p:tgtEl>
                                      </p:cBhvr>
                                    </p:animEffect>
                                    <p:animScale>
                                      <p:cBhvr>
                                        <p:cTn id="117" dur="770" decel="100000"/>
                                        <p:tgtEl>
                                          <p:spTgt spid="14"/>
                                        </p:tgtEl>
                                      </p:cBhvr>
                                      <p:from x="10000" y="10000"/>
                                      <p:to x="200000" y="450000"/>
                                    </p:animScale>
                                    <p:animScale>
                                      <p:cBhvr>
                                        <p:cTn id="118" dur="1230" accel="100000" fill="hold">
                                          <p:stCondLst>
                                            <p:cond delay="770"/>
                                          </p:stCondLst>
                                        </p:cTn>
                                        <p:tgtEl>
                                          <p:spTgt spid="14"/>
                                        </p:tgtEl>
                                      </p:cBhvr>
                                      <p:from x="200000" y="450000"/>
                                      <p:to x="100000" y="100000"/>
                                    </p:animScale>
                                    <p:set>
                                      <p:cBhvr>
                                        <p:cTn id="119" dur="770" fill="hold"/>
                                        <p:tgtEl>
                                          <p:spTgt spid="14"/>
                                        </p:tgtEl>
                                        <p:attrNameLst>
                                          <p:attrName>ppt_x</p:attrName>
                                        </p:attrNameLst>
                                      </p:cBhvr>
                                      <p:to>
                                        <p:strVal val="(0.5)"/>
                                      </p:to>
                                    </p:set>
                                    <p:anim from="(0.5)" to="(#ppt_x)" calcmode="lin" valueType="num">
                                      <p:cBhvr>
                                        <p:cTn id="120" dur="1230" accel="100000" fill="hold">
                                          <p:stCondLst>
                                            <p:cond delay="770"/>
                                          </p:stCondLst>
                                        </p:cTn>
                                        <p:tgtEl>
                                          <p:spTgt spid="14"/>
                                        </p:tgtEl>
                                        <p:attrNameLst>
                                          <p:attrName>ppt_x</p:attrName>
                                        </p:attrNameLst>
                                      </p:cBhvr>
                                    </p:anim>
                                    <p:set>
                                      <p:cBhvr>
                                        <p:cTn id="121" dur="770" fill="hold"/>
                                        <p:tgtEl>
                                          <p:spTgt spid="14"/>
                                        </p:tgtEl>
                                        <p:attrNameLst>
                                          <p:attrName>ppt_y</p:attrName>
                                        </p:attrNameLst>
                                      </p:cBhvr>
                                      <p:to>
                                        <p:strVal val="(#ppt_y+0.4)"/>
                                      </p:to>
                                    </p:set>
                                    <p:anim from="(#ppt_y+0.4)" to="(#ppt_y)" calcmode="lin" valueType="num">
                                      <p:cBhvr>
                                        <p:cTn id="122" dur="1230" accel="100000" fill="hold">
                                          <p:stCondLst>
                                            <p:cond delay="770"/>
                                          </p:stCondLst>
                                        </p:cTn>
                                        <p:tgtEl>
                                          <p:spTgt spid="14"/>
                                        </p:tgtEl>
                                        <p:attrNameLst>
                                          <p:attrName>ppt_y</p:attrName>
                                        </p:attrNameLst>
                                      </p:cBhvr>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barn(inVertical)">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barn(inVertical)">
                                      <p:cBhvr>
                                        <p:cTn id="1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29" grpId="0" animBg="1"/>
      <p:bldP spid="31" grpId="0" animBg="1"/>
      <p:bldP spid="30" grpId="0" animBg="1"/>
      <p:bldP spid="24" grpId="0" animBg="1"/>
      <p:bldP spid="23" grpId="0" animBg="1"/>
      <p:bldP spid="20" grpId="0" animBg="1"/>
      <p:bldP spid="18" grpId="0" animBg="1"/>
      <p:bldP spid="6" grpId="0" animBg="1"/>
      <p:bldP spid="3" grpId="0" animBg="1"/>
      <p:bldP spid="4" grpId="0"/>
      <p:bldP spid="11" grpId="0" animBg="1"/>
      <p:bldP spid="12" grpId="0" bldLvl="0" animBg="1"/>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00" y="21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3210016" y="199215"/>
            <a:ext cx="8491000" cy="461665"/>
          </a:xfrm>
          <a:prstGeom prst="rect">
            <a:avLst/>
          </a:prstGeom>
          <a:noFill/>
        </p:spPr>
        <p:txBody>
          <a:bodyPr wrap="square" rtlCol="0">
            <a:spAutoFit/>
          </a:bodyPr>
          <a:lstStyle/>
          <a:p>
            <a:pPr defTabSz="1219200"/>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为思维逻辑发展指明方向</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右大括号 10"/>
          <p:cNvSpPr/>
          <p:nvPr/>
        </p:nvSpPr>
        <p:spPr>
          <a:xfrm>
            <a:off x="6252105" y="1175804"/>
            <a:ext cx="714778" cy="2130613"/>
          </a:xfrm>
          <a:prstGeom prst="righ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6991436" y="1175804"/>
            <a:ext cx="4960532" cy="1569660"/>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故事开端（背景介绍）：</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a:t>一位</a:t>
            </a:r>
            <a:r>
              <a:rPr lang="en-US" altLang="zh-CN" sz="2400" b="1" dirty="0"/>
              <a:t>9</a:t>
            </a:r>
            <a:r>
              <a:rPr lang="zh-CN" altLang="en-US" sz="2400" b="1" dirty="0"/>
              <a:t>年来成绩一直名列前茅的女生在毕业典礼上按惯例将免费得到一件绿色、金色的优等生荣誉服。</a:t>
            </a:r>
            <a:endParaRPr lang="zh-CN" altLang="en-US" sz="2400" b="1" dirty="0"/>
          </a:p>
        </p:txBody>
      </p:sp>
      <p:sp>
        <p:nvSpPr>
          <p:cNvPr id="13" name="文本框 12"/>
          <p:cNvSpPr txBox="1"/>
          <p:nvPr/>
        </p:nvSpPr>
        <p:spPr>
          <a:xfrm>
            <a:off x="7266349" y="3688806"/>
            <a:ext cx="4608469" cy="1938992"/>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情节推进：</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a:t>但奖励优等生的规则发生变化， 让一直以来梦想得到荣誉服的“我”对学校改变惯例向成绩优秀的学生收取费用一事感到悲伤</a:t>
            </a:r>
            <a:endParaRPr lang="zh-CN" altLang="en-US" sz="2400" b="1" dirty="0"/>
          </a:p>
        </p:txBody>
      </p:sp>
      <p:sp>
        <p:nvSpPr>
          <p:cNvPr id="14" name="右大括号 13"/>
          <p:cNvSpPr/>
          <p:nvPr/>
        </p:nvSpPr>
        <p:spPr>
          <a:xfrm>
            <a:off x="6327211" y="3608249"/>
            <a:ext cx="714778" cy="3027212"/>
          </a:xfrm>
          <a:prstGeom prst="righ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8" name="文本框 17"/>
          <p:cNvSpPr txBox="1"/>
          <p:nvPr/>
        </p:nvSpPr>
        <p:spPr>
          <a:xfrm>
            <a:off x="354256" y="937178"/>
            <a:ext cx="5785669" cy="5940088"/>
          </a:xfrm>
          <a:prstGeom prst="rect">
            <a:avLst/>
          </a:prstGeom>
          <a:noFill/>
        </p:spPr>
        <p:txBody>
          <a:bodyPr wrap="square">
            <a:spAutoFit/>
          </a:bodyPr>
          <a:lstStyle/>
          <a:p>
            <a:pPr indent="266700" algn="just"/>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My school had a tradition during the ninth-grade graduation: A beautiful gold and green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jacket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school colors) was awarded to the student who had maintained the highest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grades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for nine years.</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had been a straight A student since the first grade and had looked forward very much to owning that jacket. My father was a farm laborer who couldn’t earn enough money to feed five children, so I was given to my grandparents to raise. There would never be a school sports jacket for us because we couldn’t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afford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it. This scholarship jacket was my only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chance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One day in May, I happened to overhear in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office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Mr. Schmidt, my history teacher, and Mr. Boone, my math teacher arguing about me. “I refuse to do it! I don’t care who her father is; her grades can’t match Martha’s at all. I won’t lie or falsify(</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伪造</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records.” said Mr. Schmidt angrily.</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1" name="组合 20"/>
          <p:cNvGrpSpPr/>
          <p:nvPr/>
        </p:nvGrpSpPr>
        <p:grpSpPr>
          <a:xfrm>
            <a:off x="0" y="41319"/>
            <a:ext cx="2955713" cy="735286"/>
            <a:chOff x="0" y="41319"/>
            <a:chExt cx="2955713" cy="735286"/>
          </a:xfrm>
        </p:grpSpPr>
        <p:grpSp>
          <p:nvGrpSpPr>
            <p:cNvPr id="20" name="组合 19"/>
            <p:cNvGrpSpPr/>
            <p:nvPr/>
          </p:nvGrpSpPr>
          <p:grpSpPr>
            <a:xfrm>
              <a:off x="0" y="45932"/>
              <a:ext cx="2955713" cy="730673"/>
              <a:chOff x="0" y="45932"/>
              <a:chExt cx="2955713" cy="730673"/>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65866" y="12805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232875" y="4131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矩形 14"/>
          <p:cNvSpPr/>
          <p:nvPr/>
        </p:nvSpPr>
        <p:spPr>
          <a:xfrm>
            <a:off x="1495622" y="5427743"/>
            <a:ext cx="4209880" cy="400110"/>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0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Emotion</a:t>
            </a:r>
            <a:r>
              <a:rPr lang="zh-CN" altLang="en-US" sz="20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0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teacher’s care (</a:t>
            </a:r>
            <a:r>
              <a:rPr lang="zh-CN" altLang="en-US" sz="20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老师的关心</a:t>
            </a:r>
            <a:r>
              <a:rPr lang="en-US" altLang="zh-CN" sz="20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endParaRPr lang="zh-CN" altLang="en-US" sz="20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endParaRPr>
          </a:p>
        </p:txBody>
      </p:sp>
      <p:sp>
        <p:nvSpPr>
          <p:cNvPr id="16" name="矩形 15"/>
          <p:cNvSpPr/>
          <p:nvPr/>
        </p:nvSpPr>
        <p:spPr>
          <a:xfrm>
            <a:off x="1444550" y="3076225"/>
            <a:ext cx="4312025" cy="830997"/>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Martha’s Emotion</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Eager to own the jacket</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70" decel="100000"/>
                                        <p:tgtEl>
                                          <p:spTgt spid="16"/>
                                        </p:tgtEl>
                                      </p:cBhvr>
                                    </p:animEffect>
                                    <p:animScale>
                                      <p:cBhvr>
                                        <p:cTn id="45" dur="770" decel="100000"/>
                                        <p:tgtEl>
                                          <p:spTgt spid="16"/>
                                        </p:tgtEl>
                                      </p:cBhvr>
                                      <p:from x="10000" y="10000"/>
                                      <p:to x="200000" y="450000"/>
                                    </p:animScale>
                                    <p:animScale>
                                      <p:cBhvr>
                                        <p:cTn id="46" dur="1230" accel="100000" fill="hold">
                                          <p:stCondLst>
                                            <p:cond delay="770"/>
                                          </p:stCondLst>
                                        </p:cTn>
                                        <p:tgtEl>
                                          <p:spTgt spid="16"/>
                                        </p:tgtEl>
                                      </p:cBhvr>
                                      <p:from x="200000" y="450000"/>
                                      <p:to x="100000" y="100000"/>
                                    </p:animScale>
                                    <p:set>
                                      <p:cBhvr>
                                        <p:cTn id="47" dur="770" fill="hold"/>
                                        <p:tgtEl>
                                          <p:spTgt spid="16"/>
                                        </p:tgtEl>
                                        <p:attrNameLst>
                                          <p:attrName>ppt_x</p:attrName>
                                        </p:attrNameLst>
                                      </p:cBhvr>
                                      <p:to>
                                        <p:strVal val="(0.5)"/>
                                      </p:to>
                                    </p:set>
                                    <p:anim from="(0.5)" to="(#ppt_x)" calcmode="lin" valueType="num">
                                      <p:cBhvr>
                                        <p:cTn id="48" dur="1230" accel="100000" fill="hold">
                                          <p:stCondLst>
                                            <p:cond delay="770"/>
                                          </p:stCondLst>
                                        </p:cTn>
                                        <p:tgtEl>
                                          <p:spTgt spid="16"/>
                                        </p:tgtEl>
                                        <p:attrNameLst>
                                          <p:attrName>ppt_x</p:attrName>
                                        </p:attrNameLst>
                                      </p:cBhvr>
                                    </p:anim>
                                    <p:set>
                                      <p:cBhvr>
                                        <p:cTn id="49" dur="770" fill="hold"/>
                                        <p:tgtEl>
                                          <p:spTgt spid="16"/>
                                        </p:tgtEl>
                                        <p:attrNameLst>
                                          <p:attrName>ppt_y</p:attrName>
                                        </p:attrNameLst>
                                      </p:cBhvr>
                                      <p:to>
                                        <p:strVal val="(#ppt_y+0.4)"/>
                                      </p:to>
                                    </p:set>
                                    <p:anim from="(#ppt_y+0.4)" to="(#ppt_y)" calcmode="lin" valueType="num">
                                      <p:cBhvr>
                                        <p:cTn id="50" dur="1230" accel="100000" fill="hold">
                                          <p:stCondLst>
                                            <p:cond delay="770"/>
                                          </p:stCondLst>
                                        </p:cTn>
                                        <p:tgtEl>
                                          <p:spTgt spid="16"/>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770" decel="100000"/>
                                        <p:tgtEl>
                                          <p:spTgt spid="15"/>
                                        </p:tgtEl>
                                      </p:cBhvr>
                                    </p:animEffect>
                                    <p:animScale>
                                      <p:cBhvr>
                                        <p:cTn id="56" dur="770" decel="100000"/>
                                        <p:tgtEl>
                                          <p:spTgt spid="15"/>
                                        </p:tgtEl>
                                      </p:cBhvr>
                                      <p:from x="10000" y="10000"/>
                                      <p:to x="200000" y="450000"/>
                                    </p:animScale>
                                    <p:animScale>
                                      <p:cBhvr>
                                        <p:cTn id="57" dur="1230" accel="100000" fill="hold">
                                          <p:stCondLst>
                                            <p:cond delay="770"/>
                                          </p:stCondLst>
                                        </p:cTn>
                                        <p:tgtEl>
                                          <p:spTgt spid="15"/>
                                        </p:tgtEl>
                                      </p:cBhvr>
                                      <p:from x="200000" y="450000"/>
                                      <p:to x="100000" y="100000"/>
                                    </p:animScale>
                                    <p:set>
                                      <p:cBhvr>
                                        <p:cTn id="58" dur="770" fill="hold"/>
                                        <p:tgtEl>
                                          <p:spTgt spid="15"/>
                                        </p:tgtEl>
                                        <p:attrNameLst>
                                          <p:attrName>ppt_x</p:attrName>
                                        </p:attrNameLst>
                                      </p:cBhvr>
                                      <p:to>
                                        <p:strVal val="(0.5)"/>
                                      </p:to>
                                    </p:set>
                                    <p:anim from="(0.5)" to="(#ppt_x)" calcmode="lin" valueType="num">
                                      <p:cBhvr>
                                        <p:cTn id="59" dur="1230" accel="100000" fill="hold">
                                          <p:stCondLst>
                                            <p:cond delay="770"/>
                                          </p:stCondLst>
                                        </p:cTn>
                                        <p:tgtEl>
                                          <p:spTgt spid="15"/>
                                        </p:tgtEl>
                                        <p:attrNameLst>
                                          <p:attrName>ppt_x</p:attrName>
                                        </p:attrNameLst>
                                      </p:cBhvr>
                                    </p:anim>
                                    <p:set>
                                      <p:cBhvr>
                                        <p:cTn id="60" dur="770" fill="hold"/>
                                        <p:tgtEl>
                                          <p:spTgt spid="15"/>
                                        </p:tgtEl>
                                        <p:attrNameLst>
                                          <p:attrName>ppt_y</p:attrName>
                                        </p:attrNameLst>
                                      </p:cBhvr>
                                      <p:to>
                                        <p:strVal val="(#ppt_y+0.4)"/>
                                      </p:to>
                                    </p:set>
                                    <p:anim from="(#ppt_y+0.4)" to="(#ppt_y)" calcmode="lin" valueType="num">
                                      <p:cBhvr>
                                        <p:cTn id="61"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8" grpId="0"/>
      <p:bldP spid="15" grpId="0" bldLvl="0" animBg="1"/>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00" y="21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3210016" y="199215"/>
            <a:ext cx="8491000" cy="461665"/>
          </a:xfrm>
          <a:prstGeom prst="rect">
            <a:avLst/>
          </a:prstGeom>
          <a:noFill/>
        </p:spPr>
        <p:txBody>
          <a:bodyPr wrap="square" rtlCol="0">
            <a:spAutoFit/>
          </a:bodyPr>
          <a:lstStyle/>
          <a:p>
            <a:pPr defTabSz="1219200"/>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为思维逻辑发展指明方向</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右大括号 10"/>
          <p:cNvSpPr/>
          <p:nvPr/>
        </p:nvSpPr>
        <p:spPr>
          <a:xfrm>
            <a:off x="6252105" y="1175804"/>
            <a:ext cx="714778" cy="2130613"/>
          </a:xfrm>
          <a:prstGeom prst="righ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6991436" y="1175804"/>
            <a:ext cx="4960532" cy="1938992"/>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故事经过：</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a:t>校长告知</a:t>
            </a:r>
            <a:r>
              <a:rPr lang="en-US" altLang="zh-CN" sz="2400" b="1" dirty="0"/>
              <a:t>Martha</a:t>
            </a:r>
            <a:r>
              <a:rPr lang="zh-CN" altLang="en-US" sz="2400" b="1" dirty="0"/>
              <a:t>：校董事会改变了惯例，将把一件绿色、金色的优等生荣誉服奖励给能支付</a:t>
            </a:r>
            <a:r>
              <a:rPr lang="en-US" altLang="zh-CN" sz="2400" b="1" dirty="0"/>
              <a:t>$15</a:t>
            </a:r>
            <a:r>
              <a:rPr lang="zh-CN" altLang="en-US" sz="2400" b="1" dirty="0"/>
              <a:t>的位列</a:t>
            </a:r>
            <a:r>
              <a:rPr lang="en-US" altLang="zh-CN" sz="2400" b="1" dirty="0"/>
              <a:t>Martha</a:t>
            </a:r>
            <a:r>
              <a:rPr lang="zh-CN" altLang="en-US" sz="2400" b="1" dirty="0"/>
              <a:t>之后的学生。</a:t>
            </a:r>
            <a:endParaRPr lang="zh-CN" altLang="en-US" sz="2400" b="1" dirty="0"/>
          </a:p>
        </p:txBody>
      </p:sp>
      <p:sp>
        <p:nvSpPr>
          <p:cNvPr id="13" name="文本框 12"/>
          <p:cNvSpPr txBox="1"/>
          <p:nvPr/>
        </p:nvSpPr>
        <p:spPr>
          <a:xfrm>
            <a:off x="7266349" y="3688806"/>
            <a:ext cx="4608469" cy="1569660"/>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故事发展：</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a:t>Martha </a:t>
            </a:r>
            <a:r>
              <a:rPr lang="zh-CN" altLang="en-US" sz="2400" b="1" dirty="0"/>
              <a:t>因付不起优等生荣誉服的费用，先是感到失落，告诉校长她会征求祖父的意见。</a:t>
            </a:r>
            <a:endParaRPr lang="zh-CN" altLang="en-US" sz="2400" b="1" dirty="0"/>
          </a:p>
        </p:txBody>
      </p:sp>
      <p:sp>
        <p:nvSpPr>
          <p:cNvPr id="14" name="右大括号 13"/>
          <p:cNvSpPr/>
          <p:nvPr/>
        </p:nvSpPr>
        <p:spPr>
          <a:xfrm>
            <a:off x="6327211" y="3608249"/>
            <a:ext cx="714778" cy="3027212"/>
          </a:xfrm>
          <a:prstGeom prst="righ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8" name="文本框 17"/>
          <p:cNvSpPr txBox="1"/>
          <p:nvPr/>
        </p:nvSpPr>
        <p:spPr>
          <a:xfrm>
            <a:off x="330881" y="917912"/>
            <a:ext cx="6205494" cy="5940088"/>
          </a:xfrm>
          <a:prstGeom prst="rect">
            <a:avLst/>
          </a:prstGeom>
          <a:noFill/>
        </p:spPr>
        <p:txBody>
          <a:bodyPr wrap="square">
            <a:spAutoFit/>
          </a:bodyPr>
          <a:lstStyle/>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But Mr. Boone’s voice sounded calm. “Joann’s father is not only on the Board(</a:t>
            </a:r>
            <a:r>
              <a:rPr lang="zh-CN"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董事会</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but he owns the only store in town: we could say it was a close tie and…”</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pounding in my ears drowned out the rest of the words, only a word here and there filtered through. “…Martha is Mexican…resign … won’t do it …”</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To this day I don’t remember how I made it through the rest of the afternoon. That night, I cried into my pillow so Grandmother wouldn’t hear me.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next day when the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principal</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called me into his office. “Martha,” he said, “There’s been a change in policy this year regarding the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scholarship</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jacket. This year the Board has decided to charge fifteen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dollars</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which still won’t cover the complete cost of the jacket. So, if you are unable to</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pay</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the money for the jacket, it will be given to the next one in line.”</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Standing with all the dignity I could find, I said, “I’ll speak to my </a:t>
            </a:r>
            <a:r>
              <a:rPr lang="en-US" altLang="zh-CN" sz="20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grandfather</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about it, sir, and let you know tomorrow.” That day, I cried sadly on the walk home. </a:t>
            </a:r>
            <a:endParaRPr lang="zh-CN"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21" name="组合 20"/>
          <p:cNvGrpSpPr/>
          <p:nvPr/>
        </p:nvGrpSpPr>
        <p:grpSpPr>
          <a:xfrm>
            <a:off x="0" y="41319"/>
            <a:ext cx="2955713" cy="735286"/>
            <a:chOff x="0" y="41319"/>
            <a:chExt cx="2955713" cy="735286"/>
          </a:xfrm>
        </p:grpSpPr>
        <p:grpSp>
          <p:nvGrpSpPr>
            <p:cNvPr id="20" name="组合 19"/>
            <p:cNvGrpSpPr/>
            <p:nvPr/>
          </p:nvGrpSpPr>
          <p:grpSpPr>
            <a:xfrm>
              <a:off x="0" y="45932"/>
              <a:ext cx="2955713" cy="730673"/>
              <a:chOff x="0" y="45932"/>
              <a:chExt cx="2955713" cy="730673"/>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65866" y="12805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232875" y="4131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矩形 14"/>
          <p:cNvSpPr/>
          <p:nvPr/>
        </p:nvSpPr>
        <p:spPr>
          <a:xfrm>
            <a:off x="1594706" y="4521690"/>
            <a:ext cx="4620325" cy="1200329"/>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Principal’ s Emotion</a:t>
            </a:r>
            <a:r>
              <a:rPr lang="zh-CN" altLang="en-US"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Practical</a:t>
            </a:r>
            <a:endPar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endParaRPr>
          </a:p>
          <a:p>
            <a:pPr fontAlgn="base">
              <a:defRPr/>
            </a:pP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Martha’s Emotion: Desperate, fraustrated</a:t>
            </a:r>
            <a:endParaRPr lang="zh-CN" altLang="en-US"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endParaRPr>
          </a:p>
        </p:txBody>
      </p:sp>
      <p:sp>
        <p:nvSpPr>
          <p:cNvPr id="16" name="矩形 15"/>
          <p:cNvSpPr/>
          <p:nvPr/>
        </p:nvSpPr>
        <p:spPr>
          <a:xfrm>
            <a:off x="1434466" y="1827428"/>
            <a:ext cx="4661534" cy="1015663"/>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Mr. Boone’s Emotion</a:t>
            </a:r>
            <a:r>
              <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Practical </a:t>
            </a:r>
            <a:endPar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a:p>
            <a:pPr fontAlgn="base">
              <a:defRPr/>
            </a:pP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Martha’s Emotion: Disappointed, pitiful, sad </a:t>
            </a:r>
            <a:endPar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70" decel="100000"/>
                                        <p:tgtEl>
                                          <p:spTgt spid="16"/>
                                        </p:tgtEl>
                                      </p:cBhvr>
                                    </p:animEffect>
                                    <p:animScale>
                                      <p:cBhvr>
                                        <p:cTn id="45" dur="770" decel="100000"/>
                                        <p:tgtEl>
                                          <p:spTgt spid="16"/>
                                        </p:tgtEl>
                                      </p:cBhvr>
                                      <p:from x="10000" y="10000"/>
                                      <p:to x="200000" y="450000"/>
                                    </p:animScale>
                                    <p:animScale>
                                      <p:cBhvr>
                                        <p:cTn id="46" dur="1230" accel="100000" fill="hold">
                                          <p:stCondLst>
                                            <p:cond delay="770"/>
                                          </p:stCondLst>
                                        </p:cTn>
                                        <p:tgtEl>
                                          <p:spTgt spid="16"/>
                                        </p:tgtEl>
                                      </p:cBhvr>
                                      <p:from x="200000" y="450000"/>
                                      <p:to x="100000" y="100000"/>
                                    </p:animScale>
                                    <p:set>
                                      <p:cBhvr>
                                        <p:cTn id="47" dur="770" fill="hold"/>
                                        <p:tgtEl>
                                          <p:spTgt spid="16"/>
                                        </p:tgtEl>
                                        <p:attrNameLst>
                                          <p:attrName>ppt_x</p:attrName>
                                        </p:attrNameLst>
                                      </p:cBhvr>
                                      <p:to>
                                        <p:strVal val="(0.5)"/>
                                      </p:to>
                                    </p:set>
                                    <p:anim from="(0.5)" to="(#ppt_x)" calcmode="lin" valueType="num">
                                      <p:cBhvr>
                                        <p:cTn id="48" dur="1230" accel="100000" fill="hold">
                                          <p:stCondLst>
                                            <p:cond delay="770"/>
                                          </p:stCondLst>
                                        </p:cTn>
                                        <p:tgtEl>
                                          <p:spTgt spid="16"/>
                                        </p:tgtEl>
                                        <p:attrNameLst>
                                          <p:attrName>ppt_x</p:attrName>
                                        </p:attrNameLst>
                                      </p:cBhvr>
                                    </p:anim>
                                    <p:set>
                                      <p:cBhvr>
                                        <p:cTn id="49" dur="770" fill="hold"/>
                                        <p:tgtEl>
                                          <p:spTgt spid="16"/>
                                        </p:tgtEl>
                                        <p:attrNameLst>
                                          <p:attrName>ppt_y</p:attrName>
                                        </p:attrNameLst>
                                      </p:cBhvr>
                                      <p:to>
                                        <p:strVal val="(#ppt_y+0.4)"/>
                                      </p:to>
                                    </p:set>
                                    <p:anim from="(#ppt_y+0.4)" to="(#ppt_y)" calcmode="lin" valueType="num">
                                      <p:cBhvr>
                                        <p:cTn id="50" dur="1230" accel="100000" fill="hold">
                                          <p:stCondLst>
                                            <p:cond delay="770"/>
                                          </p:stCondLst>
                                        </p:cTn>
                                        <p:tgtEl>
                                          <p:spTgt spid="16"/>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770" decel="100000"/>
                                        <p:tgtEl>
                                          <p:spTgt spid="15"/>
                                        </p:tgtEl>
                                      </p:cBhvr>
                                    </p:animEffect>
                                    <p:animScale>
                                      <p:cBhvr>
                                        <p:cTn id="56" dur="770" decel="100000"/>
                                        <p:tgtEl>
                                          <p:spTgt spid="15"/>
                                        </p:tgtEl>
                                      </p:cBhvr>
                                      <p:from x="10000" y="10000"/>
                                      <p:to x="200000" y="450000"/>
                                    </p:animScale>
                                    <p:animScale>
                                      <p:cBhvr>
                                        <p:cTn id="57" dur="1230" accel="100000" fill="hold">
                                          <p:stCondLst>
                                            <p:cond delay="770"/>
                                          </p:stCondLst>
                                        </p:cTn>
                                        <p:tgtEl>
                                          <p:spTgt spid="15"/>
                                        </p:tgtEl>
                                      </p:cBhvr>
                                      <p:from x="200000" y="450000"/>
                                      <p:to x="100000" y="100000"/>
                                    </p:animScale>
                                    <p:set>
                                      <p:cBhvr>
                                        <p:cTn id="58" dur="770" fill="hold"/>
                                        <p:tgtEl>
                                          <p:spTgt spid="15"/>
                                        </p:tgtEl>
                                        <p:attrNameLst>
                                          <p:attrName>ppt_x</p:attrName>
                                        </p:attrNameLst>
                                      </p:cBhvr>
                                      <p:to>
                                        <p:strVal val="(0.5)"/>
                                      </p:to>
                                    </p:set>
                                    <p:anim from="(0.5)" to="(#ppt_x)" calcmode="lin" valueType="num">
                                      <p:cBhvr>
                                        <p:cTn id="59" dur="1230" accel="100000" fill="hold">
                                          <p:stCondLst>
                                            <p:cond delay="770"/>
                                          </p:stCondLst>
                                        </p:cTn>
                                        <p:tgtEl>
                                          <p:spTgt spid="15"/>
                                        </p:tgtEl>
                                        <p:attrNameLst>
                                          <p:attrName>ppt_x</p:attrName>
                                        </p:attrNameLst>
                                      </p:cBhvr>
                                    </p:anim>
                                    <p:set>
                                      <p:cBhvr>
                                        <p:cTn id="60" dur="770" fill="hold"/>
                                        <p:tgtEl>
                                          <p:spTgt spid="15"/>
                                        </p:tgtEl>
                                        <p:attrNameLst>
                                          <p:attrName>ppt_y</p:attrName>
                                        </p:attrNameLst>
                                      </p:cBhvr>
                                      <p:to>
                                        <p:strVal val="(#ppt_y+0.4)"/>
                                      </p:to>
                                    </p:set>
                                    <p:anim from="(#ppt_y+0.4)" to="(#ppt_y)" calcmode="lin" valueType="num">
                                      <p:cBhvr>
                                        <p:cTn id="61"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8" grpId="0"/>
      <p:bldP spid="15" grpId="0" bldLvl="0" animBg="1"/>
      <p:bldP spid="16" grpId="0" bldLvl="0" animBg="1"/>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0.xml><?xml version="1.0" encoding="utf-8"?>
<p:tagLst xmlns:p="http://schemas.openxmlformats.org/presentationml/2006/main">
  <p:tag name="KSO_WM_TEMPLATE_CATEGORY" val="diagram"/>
  <p:tag name="KSO_WM_TEMPLATE_INDEX" val="20187809"/>
  <p:tag name="KSO_WM_UNIT_TYPE" val="m_h_i"/>
  <p:tag name="KSO_WM_UNIT_INDEX" val="1_3_2"/>
  <p:tag name="KSO_WM_UNIT_ID" val="diagram20187809_4*m_h_i*1_3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10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10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11.xml><?xml version="1.0" encoding="utf-8"?>
<p:tagLst xmlns:p="http://schemas.openxmlformats.org/presentationml/2006/main">
  <p:tag name="KSO_WM_TEMPLATE_CATEGORY" val="diagram"/>
  <p:tag name="KSO_WM_TEMPLATE_INDEX" val="20187809"/>
  <p:tag name="KSO_WM_UNIT_TYPE" val="m_h_i"/>
  <p:tag name="KSO_WM_UNIT_INDEX" val="1_2_2"/>
  <p:tag name="KSO_WM_UNIT_ID" val="diagram20187809_4*m_h_i*1_2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11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11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12.xml><?xml version="1.0" encoding="utf-8"?>
<p:tagLst xmlns:p="http://schemas.openxmlformats.org/presentationml/2006/main">
  <p:tag name="KSO_WM_TEMPLATE_CATEGORY" val="diagram"/>
  <p:tag name="KSO_WM_TEMPLATE_INDEX" val="20187809"/>
  <p:tag name="KSO_WM_UNIT_TYPE" val="m_h_i"/>
  <p:tag name="KSO_WM_UNIT_INDEX" val="1_1_1"/>
  <p:tag name="KSO_WM_UNIT_ID" val="diagram20187809_4*m_h_i*1_1_1"/>
  <p:tag name="KSO_WM_UNIT_LAYERLEVEL" val="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13.xml><?xml version="1.0" encoding="utf-8"?>
<p:tagLst xmlns:p="http://schemas.openxmlformats.org/presentationml/2006/main">
  <p:tag name="KSO_WM_TEMPLATE_CATEGORY" val="diagram"/>
  <p:tag name="KSO_WM_TEMPLATE_INDEX" val="20187809"/>
  <p:tag name="KSO_WM_UNIT_TYPE" val="m_h_i"/>
  <p:tag name="KSO_WM_UNIT_INDEX" val="1_2_1"/>
  <p:tag name="KSO_WM_UNIT_ID" val="diagram20187809_4*m_h_i*1_2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4.xml><?xml version="1.0" encoding="utf-8"?>
<p:tagLst xmlns:p="http://schemas.openxmlformats.org/presentationml/2006/main">
  <p:tag name="KSO_WM_TEMPLATE_CATEGORY" val="diagram"/>
  <p:tag name="KSO_WM_TEMPLATE_INDEX" val="20187809"/>
  <p:tag name="KSO_WM_UNIT_TYPE" val="m_h_i"/>
  <p:tag name="KSO_WM_UNIT_INDEX" val="1_3_1"/>
  <p:tag name="KSO_WM_UNIT_ID" val="diagram20187809_4*m_h_i*1_3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5.xml><?xml version="1.0" encoding="utf-8"?>
<p:tagLst xmlns:p="http://schemas.openxmlformats.org/presentationml/2006/main">
  <p:tag name="KSO_WM_TEMPLATE_CATEGORY" val="diagram"/>
  <p:tag name="KSO_WM_TEMPLATE_INDEX" val="20187809"/>
  <p:tag name="KSO_WM_UNIT_TYPE" val="m_h_f"/>
  <p:tag name="KSO_WM_UNIT_INDEX" val="1_1_1"/>
  <p:tag name="KSO_WM_UNIT_ID" val="diagram20187809_4*m_h_f*1_1_1"/>
  <p:tag name="KSO_WM_UNIT_LAYERLEVEL" val="1_1_1"/>
  <p:tag name="KSO_WM_BEAUTIFY_FLAG" val="#wm#"/>
  <p:tag name="KSO_WM_TAG_VERSION" val="1.0"/>
  <p:tag name="KSO_WM_DIAGRAM_GROUP_CODE" val="m1-1"/>
  <p:tag name="KSO_WM_UNIT_ISCONTENTSTITLE" val="0"/>
  <p:tag name="KSO_WM_UNIT_HIGHLIGHT" val="0"/>
  <p:tag name="KSO_WM_UNIT_COMPATIBLE" val="0"/>
  <p:tag name="KSO_WM_UNIT_PRESET_TEXT" val="添加标题"/>
  <p:tag name="KSO_WM_UNIT_VALUE" val="9"/>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16.xml><?xml version="1.0" encoding="utf-8"?>
<p:tagLst xmlns:p="http://schemas.openxmlformats.org/presentationml/2006/main">
  <p:tag name="KSO_WM_TEMPLATE_CATEGORY" val="diagram"/>
  <p:tag name="KSO_WM_TEMPLATE_INDEX" val="20187809"/>
  <p:tag name="KSO_WM_UNIT_TYPE" val="m_h_f"/>
  <p:tag name="KSO_WM_UNIT_INDEX" val="1_2_1"/>
  <p:tag name="KSO_WM_UNIT_ID" val="diagram20187809_4*m_h_f*1_2_1"/>
  <p:tag name="KSO_WM_UNIT_LAYERLEVEL" val="1_1_1"/>
  <p:tag name="KSO_WM_DIAGRAM_GROUP_CODE" val="m1-1"/>
  <p:tag name="KSO_WM_BEAUTIFY_FLAG" val="#wm#"/>
  <p:tag name="KSO_WM_TAG_VERSION" val="1.0"/>
  <p:tag name="KSO_WM_UNIT_ISCONTENTSTITLE" val="0"/>
  <p:tag name="KSO_WM_UNIT_HIGHLIGHT" val="0"/>
  <p:tag name="KSO_WM_UNIT_COMPATIBLE" val="0"/>
  <p:tag name="KSO_WM_UNIT_PRESET_TEXT" val="添加标题"/>
  <p:tag name="KSO_WM_UNIT_VALUE" val="9"/>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7.xml><?xml version="1.0" encoding="utf-8"?>
<p:tagLst xmlns:p="http://schemas.openxmlformats.org/presentationml/2006/main">
  <p:tag name="KSO_WM_TEMPLATE_CATEGORY" val="diagram"/>
  <p:tag name="KSO_WM_TEMPLATE_INDEX" val="20187809"/>
  <p:tag name="KSO_WM_UNIT_TYPE" val="m_h_f"/>
  <p:tag name="KSO_WM_UNIT_INDEX" val="1_3_1"/>
  <p:tag name="KSO_WM_UNIT_ID" val="diagram20187809_4*m_h_f*1_3_1"/>
  <p:tag name="KSO_WM_UNIT_LAYERLEVEL" val="1_1_1"/>
  <p:tag name="KSO_WM_DIAGRAM_GROUP_CODE" val="m1-1"/>
  <p:tag name="KSO_WM_BEAUTIFY_FLAG" val="#wm#"/>
  <p:tag name="KSO_WM_TAG_VERSION" val="1.0"/>
  <p:tag name="KSO_WM_UNIT_ISCONTENTSTITLE" val="0"/>
  <p:tag name="KSO_WM_UNIT_HIGHLIGHT" val="0"/>
  <p:tag name="KSO_WM_UNIT_COMPATIBLE" val="0"/>
  <p:tag name="KSO_WM_UNIT_PRESET_TEXT" val="添加标题"/>
  <p:tag name="KSO_WM_UNIT_VALUE" val="9"/>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18.xml><?xml version="1.0" encoding="utf-8"?>
<p:tagLst xmlns:p="http://schemas.openxmlformats.org/presentationml/2006/main">
  <p:tag name="KSO_WM_TEMPLATE_CATEGORY" val="diagram"/>
  <p:tag name="KSO_WM_TEMPLATE_INDEX" val="20187809"/>
  <p:tag name="KSO_WM_UNIT_TYPE" val="m_h_i"/>
  <p:tag name="KSO_WM_UNIT_INDEX" val="1_4_2"/>
  <p:tag name="KSO_WM_UNIT_ID" val="diagram20187809_4*m_h_i*1_4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9.xml><?xml version="1.0" encoding="utf-8"?>
<p:tagLst xmlns:p="http://schemas.openxmlformats.org/presentationml/2006/main">
  <p:tag name="KSO_WM_TEMPLATE_CATEGORY" val="diagram"/>
  <p:tag name="KSO_WM_TEMPLATE_INDEX" val="20187809"/>
  <p:tag name="KSO_WM_UNIT_TYPE" val="m_h_f"/>
  <p:tag name="KSO_WM_UNIT_INDEX" val="1_4_1"/>
  <p:tag name="KSO_WM_UNIT_ID" val="diagram20187809_4*m_h_f*1_4_1"/>
  <p:tag name="KSO_WM_UNIT_LAYERLEVEL" val="1_1_1"/>
  <p:tag name="KSO_WM_DIAGRAM_GROUP_CODE" val="m1-1"/>
  <p:tag name="KSO_WM_BEAUTIFY_FLAG" val="#wm#"/>
  <p:tag name="KSO_WM_TAG_VERSION" val="1.0"/>
  <p:tag name="KSO_WM_UNIT_ISCONTENTSTITLE" val="0"/>
  <p:tag name="KSO_WM_UNIT_HIGHLIGHT" val="0"/>
  <p:tag name="KSO_WM_UNIT_COMPATIBLE" val="0"/>
  <p:tag name="KSO_WM_UNIT_VALUE" val="9"/>
  <p:tag name="KSO_WM_UNIT_PRESET_TEXT" val="添加标题"/>
  <p:tag name="KSO_WM_UNIT_DIAGRAM_ISNUMVISUAL" val="0"/>
  <p:tag name="KSO_WM_UNIT_DIAGRAM_ISREFERUNIT" val="0"/>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160004_2*i*1"/>
  <p:tag name="KSO_WM_TEMPLATE_CATEGORY" val="custom"/>
  <p:tag name="KSO_WM_TEMPLATE_INDEX" val="160004"/>
  <p:tag name="KSO_WM_UNIT_LAYERLEVEL" val="1"/>
  <p:tag name="KSO_WM_TAG_VERSION" val="1.0"/>
  <p:tag name="KSO_WM_BEAUTIFY_FLAG" val="#wm#"/>
</p:tagLst>
</file>

<file path=ppt/tags/tag20.xml><?xml version="1.0" encoding="utf-8"?>
<p:tagLst xmlns:p="http://schemas.openxmlformats.org/presentationml/2006/main">
  <p:tag name="KSO_WM_TEMPLATE_CATEGORY" val="diagram"/>
  <p:tag name="KSO_WM_TEMPLATE_INDEX" val="20187809"/>
  <p:tag name="KSO_WM_UNIT_TYPE" val="m_h_h_i"/>
  <p:tag name="KSO_WM_UNIT_INDEX" val="1_4_1_1"/>
  <p:tag name="KSO_WM_UNIT_ID" val="diagram20187809_4*m_h_h_i*1_4_1_1"/>
  <p:tag name="KSO_WM_UNIT_LAYERLEVEL" val="1_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21.xml><?xml version="1.0" encoding="utf-8"?>
<p:tagLst xmlns:p="http://schemas.openxmlformats.org/presentationml/2006/main">
  <p:tag name="KSO_WM_TEMPLATE_CATEGORY" val="diagram"/>
  <p:tag name="KSO_WM_TEMPLATE_INDEX" val="20187809"/>
  <p:tag name="KSO_WM_UNIT_TYPE" val="m_h_h_a"/>
  <p:tag name="KSO_WM_UNIT_INDEX" val="1_3_1_1"/>
  <p:tag name="KSO_WM_UNIT_ID" val="diagram20187809_4*m_h_h_a*1_3_1_1"/>
  <p:tag name="KSO_WM_UNIT_LAYERLEVEL" val="1_1_1_1"/>
  <p:tag name="KSO_WM_UNIT_VALUE" val="13"/>
  <p:tag name="KSO_WM_UNIT_HIGHLIGHT" val="0"/>
  <p:tag name="KSO_WM_UNIT_COMPATIBLE" val="0"/>
  <p:tag name="KSO_WM_BEAUTIFY_FLAG" val="#wm#"/>
  <p:tag name="KSO_WM_TAG_VERSION" val="1.0"/>
  <p:tag name="KSO_WM_DIAGRAM_GROUP_CODE" val="m1-1"/>
  <p:tag name="KSO_WM_UNIT_PRESET_TEXT" val="单击此处添加标题"/>
  <p:tag name="KSO_WM_UNIT_ISCONTENTSTITLE" val="0"/>
  <p:tag name="KSO_WM_UNIT_DIAGRAM_ISNUMVISUAL" val="0"/>
  <p:tag name="KSO_WM_UNIT_DIAGRAM_ISREFERUNIT" val="0"/>
  <p:tag name="KSO_WM_UNIT_TEXT_FILL_FORE_SCHEMECOLOR_INDEX" val="7"/>
  <p:tag name="KSO_WM_UNIT_TEXT_FILL_TYPE" val="1"/>
</p:tagLst>
</file>

<file path=ppt/tags/tag2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3.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4.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3_1"/>
  <p:tag name="KSO_WM_UNIT_LAYERLEVEL" val="1_1_1"/>
  <p:tag name="KSO_WM_UNIT_VALUE" val="6"/>
  <p:tag name="KSO_WM_UNIT_HIGHLIGHT" val="0"/>
  <p:tag name="KSO_WM_UNIT_COMPATIBLE" val="0"/>
  <p:tag name="KSO_WM_UNIT_ID" val="custom160004_19*m_h_a*1_3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3_1"/>
  <p:tag name="KSO_WM_UNIT_LAYERLEVEL" val="1_1_1"/>
  <p:tag name="KSO_WM_UNIT_VALUE" val="27"/>
  <p:tag name="KSO_WM_UNIT_HIGHLIGHT" val="0"/>
  <p:tag name="KSO_WM_UNIT_COMPATIBLE" val="0"/>
  <p:tag name="KSO_WM_UNIT_ID" val="custom160004_19*m_h_f*1_3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4_1"/>
  <p:tag name="KSO_WM_UNIT_LAYERLEVEL" val="1_1_1"/>
  <p:tag name="KSO_WM_UNIT_VALUE" val="6"/>
  <p:tag name="KSO_WM_UNIT_HIGHLIGHT" val="0"/>
  <p:tag name="KSO_WM_UNIT_COMPATIBLE" val="0"/>
  <p:tag name="KSO_WM_UNIT_ID" val="custom160004_19*m_h_a*1_4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4_1"/>
  <p:tag name="KSO_WM_UNIT_LAYERLEVEL" val="1_1_1"/>
  <p:tag name="KSO_WM_UNIT_VALUE" val="27"/>
  <p:tag name="KSO_WM_UNIT_HIGHLIGHT" val="0"/>
  <p:tag name="KSO_WM_UNIT_COMPATIBLE" val="0"/>
  <p:tag name="KSO_WM_UNIT_ID" val="custom160004_19*m_h_f*1_4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2_1"/>
  <p:tag name="KSO_WM_UNIT_LAYERLEVEL" val="1_1_1"/>
  <p:tag name="KSO_WM_UNIT_VALUE" val="6"/>
  <p:tag name="KSO_WM_UNIT_HIGHLIGHT" val="0"/>
  <p:tag name="KSO_WM_UNIT_COMPATIBLE" val="0"/>
  <p:tag name="KSO_WM_UNIT_ID" val="custom160004_19*m_h_a*1_2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2_1"/>
  <p:tag name="KSO_WM_UNIT_LAYERLEVEL" val="1_1_1"/>
  <p:tag name="KSO_WM_UNIT_VALUE" val="27"/>
  <p:tag name="KSO_WM_UNIT_HIGHLIGHT" val="0"/>
  <p:tag name="KSO_WM_UNIT_COMPATIBLE" val="0"/>
  <p:tag name="KSO_WM_UNIT_ID" val="custom160004_19*m_h_f*1_2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TEMPLATE_CATEGORY" val="custom"/>
  <p:tag name="KSO_WM_TEMPLATE_INDEX" val="160004"/>
  <p:tag name="KSO_WM_TAG_VERSION" val="1.0"/>
  <p:tag name="KSO_WM_BEAUTIFY_FLAG" val="#wm#"/>
  <p:tag name="KSO_WM_UNIT_TYPE" val="f"/>
  <p:tag name="KSO_WM_UNIT_INDEX" val="1"/>
  <p:tag name="KSO_WM_UNIT_LAYERLEVEL" val="1"/>
  <p:tag name="KSO_WM_UNIT_VALUE" val="396"/>
  <p:tag name="KSO_WM_UNIT_HIGHLIGHT" val="0"/>
  <p:tag name="KSO_WM_UNIT_COMPATIBLE" val="0"/>
  <p:tag name="KSO_WM_UNIT_ID" val="custom160004_2*f*1"/>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30.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1_1"/>
  <p:tag name="KSO_WM_UNIT_LAYERLEVEL" val="1_1_1"/>
  <p:tag name="KSO_WM_UNIT_VALUE" val="6"/>
  <p:tag name="KSO_WM_UNIT_HIGHLIGHT" val="0"/>
  <p:tag name="KSO_WM_UNIT_COMPATIBLE" val="0"/>
  <p:tag name="KSO_WM_UNIT_ID" val="custom160004_19*m_h_a*1_1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1_1"/>
  <p:tag name="KSO_WM_UNIT_LAYERLEVEL" val="1_1_1"/>
  <p:tag name="KSO_WM_UNIT_VALUE" val="27"/>
  <p:tag name="KSO_WM_UNIT_HIGHLIGHT" val="0"/>
  <p:tag name="KSO_WM_UNIT_COMPATIBLE" val="0"/>
  <p:tag name="KSO_WM_UNIT_ID" val="custom160004_19*m_h_f*1_1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i"/>
  <p:tag name="KSO_WM_UNIT_INDEX" val="1_1"/>
  <p:tag name="KSO_WM_UNIT_ID" val="custom160004_19*m_i*1_1"/>
  <p:tag name="KSO_WM_UNIT_LAYERLEVEL" val="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TEMPLATE_CATEGORY" val="custom"/>
  <p:tag name="KSO_WM_TEMPLATE_INDEX" val="160004"/>
  <p:tag name="KSO_WM_UNIT_TYPE" val="m_h_i"/>
  <p:tag name="KSO_WM_UNIT_INDEX" val="1_2_1"/>
  <p:tag name="KSO_WM_UNIT_ID" val="custom160004_19*m_h_i*1_2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TEMPLATE_CATEGORY" val="custom"/>
  <p:tag name="KSO_WM_TEMPLATE_INDEX" val="160004"/>
  <p:tag name="KSO_WM_UNIT_TYPE" val="m_h_i"/>
  <p:tag name="KSO_WM_UNIT_INDEX" val="1_2_2"/>
  <p:tag name="KSO_WM_UNIT_ID" val="custom160004_19*m_h_i*1_2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TEMPLATE_CATEGORY" val="custom"/>
  <p:tag name="KSO_WM_TEMPLATE_INDEX" val="160004"/>
  <p:tag name="KSO_WM_UNIT_TYPE" val="m_h_i"/>
  <p:tag name="KSO_WM_UNIT_INDEX" val="1_4_1"/>
  <p:tag name="KSO_WM_UNIT_ID" val="custom160004_19*m_h_i*1_4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TEMPLATE_CATEGORY" val="custom"/>
  <p:tag name="KSO_WM_TEMPLATE_INDEX" val="160004"/>
  <p:tag name="KSO_WM_UNIT_TYPE" val="m_h_i"/>
  <p:tag name="KSO_WM_UNIT_INDEX" val="1_4_2"/>
  <p:tag name="KSO_WM_UNIT_ID" val="custom160004_19*m_h_i*1_4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TEMPLATE_CATEGORY" val="custom"/>
  <p:tag name="KSO_WM_TEMPLATE_INDEX" val="160004"/>
  <p:tag name="KSO_WM_UNIT_TYPE" val="m_h_i"/>
  <p:tag name="KSO_WM_UNIT_INDEX" val="1_3_1"/>
  <p:tag name="KSO_WM_UNIT_ID" val="custom160004_19*m_h_i*1_3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EMPLATE_CATEGORY" val="custom"/>
  <p:tag name="KSO_WM_TEMPLATE_INDEX" val="160004"/>
  <p:tag name="KSO_WM_UNIT_TYPE" val="m_h_i"/>
  <p:tag name="KSO_WM_UNIT_INDEX" val="1_3_2"/>
  <p:tag name="KSO_WM_UNIT_ID" val="custom160004_19*m_h_i*1_3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TEMPLATE_CATEGORY" val="custom"/>
  <p:tag name="KSO_WM_TEMPLATE_INDEX" val="160004"/>
  <p:tag name="KSO_WM_UNIT_TYPE" val="m_h_i"/>
  <p:tag name="KSO_WM_UNIT_INDEX" val="1_1_1"/>
  <p:tag name="KSO_WM_UNIT_ID" val="custom160004_19*m_h_i*1_1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2*a*1"/>
  <p:tag name="KSO_WM_UNIT_ISNUMDGMTITLE" val="0"/>
  <p:tag name="KSO_WM_UNIT_NOCLEAR" val="0"/>
  <p:tag name="KSO_WM_UNIT_DIAGRAM_ISNUMVISUAL" val="0"/>
  <p:tag name="KSO_WM_UNIT_DIAGRAM_ISREFERUNIT" val="0"/>
  <p:tag name="KSO_WM_UNIT_PRESET_TEXT" val="请在此输入您的标题"/>
</p:tagLst>
</file>

<file path=ppt/tags/tag40.xml><?xml version="1.0" encoding="utf-8"?>
<p:tagLst xmlns:p="http://schemas.openxmlformats.org/presentationml/2006/main">
  <p:tag name="KSO_WM_TEMPLATE_CATEGORY" val="custom"/>
  <p:tag name="KSO_WM_TEMPLATE_INDEX" val="160004"/>
  <p:tag name="KSO_WM_UNIT_TYPE" val="m_h_i"/>
  <p:tag name="KSO_WM_UNIT_INDEX" val="1_1_2"/>
  <p:tag name="KSO_WM_UNIT_ID" val="custom160004_19*m_h_i*1_1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TEMPLATE_CATEGORY" val="custom"/>
  <p:tag name="KSO_WM_TEMPLATE_INDEX" val="160004"/>
  <p:tag name="KSO_WM_UNIT_TYPE" val="m_h_i"/>
  <p:tag name="KSO_WM_UNIT_INDEX" val="1_5_1"/>
  <p:tag name="KSO_WM_UNIT_ID" val="custom160004_19*m_h_i*1_5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TEMPLATE_CATEGORY" val="custom"/>
  <p:tag name="KSO_WM_TEMPLATE_INDEX" val="160004"/>
  <p:tag name="KSO_WM_UNIT_TYPE" val="m_h_i"/>
  <p:tag name="KSO_WM_UNIT_INDEX" val="1_5_2"/>
  <p:tag name="KSO_WM_UNIT_ID" val="custom160004_19*m_h_i*1_5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5_1"/>
  <p:tag name="KSO_WM_UNIT_LAYERLEVEL" val="1_1_1"/>
  <p:tag name="KSO_WM_UNIT_VALUE" val="6"/>
  <p:tag name="KSO_WM_UNIT_HIGHLIGHT" val="0"/>
  <p:tag name="KSO_WM_UNIT_COMPATIBLE" val="0"/>
  <p:tag name="KSO_WM_UNIT_ID" val="custom160004_19*m_h_a*1_5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custom160004_19*i*1"/>
  <p:tag name="KSO_WM_TEMPLATE_CATEGORY" val="custom"/>
  <p:tag name="KSO_WM_TEMPLATE_INDEX" val="160004"/>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46.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7.xml><?xml version="1.0" encoding="utf-8"?>
<p:tagLst xmlns:p="http://schemas.openxmlformats.org/presentationml/2006/main">
  <p:tag name="KSO_WM_TEMPLATE_CATEGORY" val="custom"/>
  <p:tag name="KSO_WM_TEMPLATE_INDEX" val="160004"/>
  <p:tag name="KSO_WM_UNIT_TYPE" val="h_a"/>
  <p:tag name="KSO_WM_UNIT_INDEX" val="1_1"/>
  <p:tag name="KSO_WM_UNIT_ID" val="custom160004_21*h_a*1_1"/>
  <p:tag name="KSO_WM_UNIT_LAYERLEVEL" val="1_1"/>
  <p:tag name="KSO_WM_UNIT_VALUE" val="18"/>
  <p:tag name="KSO_WM_UNIT_HIGHLIGHT" val="0"/>
  <p:tag name="KSO_WM_UNIT_COMPATIBLE" val="0"/>
  <p:tag name="KSO_WM_BEAUTIFY_FLAG" val="#wm#"/>
  <p:tag name="KSO_WM_TAG_VERSION" val="1.0"/>
  <p:tag name="KSO_WM_UNIT_ISCONTENTSTITLE" val="0"/>
  <p:tag name="KSO_WM_UNIT_ISNUMDGMTITLE" val="0"/>
  <p:tag name="KSO_WM_UNIT_NOCLEAR" val="0"/>
  <p:tag name="KSO_WM_UNIT_DIAGRAM_ISNUMVISUAL" val="0"/>
  <p:tag name="KSO_WM_UNIT_DIAGRAM_ISREFERUNIT" val="0"/>
  <p:tag name="KSO_WM_UNIT_PRESET_TEXT" val="请在此输入您的标题"/>
</p:tagLst>
</file>

<file path=ppt/tags/tag48.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49.xml><?xml version="1.0" encoding="utf-8"?>
<p:tagLst xmlns:p="http://schemas.openxmlformats.org/presentationml/2006/main">
  <p:tag name="KSO_WM_TEMPLATE_CATEGORY" val="custom"/>
  <p:tag name="KSO_WM_TEMPLATE_INDEX" val="160004"/>
  <p:tag name="KSO_WM_UNIT_TYPE" val="h_a"/>
  <p:tag name="KSO_WM_UNIT_INDEX" val="2_1"/>
  <p:tag name="KSO_WM_UNIT_ID" val="custom160004_21*h_a*2_1"/>
  <p:tag name="KSO_WM_UNIT_LAYERLEVEL" val="1_1"/>
  <p:tag name="KSO_WM_UNIT_VALUE" val="17"/>
  <p:tag name="KSO_WM_UNIT_HIGHLIGHT" val="0"/>
  <p:tag name="KSO_WM_UNIT_COMPATIBLE" val="0"/>
  <p:tag name="KSO_WM_BEAUTIFY_FLAG" val="#wm#"/>
  <p:tag name="KSO_WM_TAG_VERSION" val="1.0"/>
  <p:tag name="KSO_WM_UNIT_ISCONTENTSTITLE" val="0"/>
  <p:tag name="KSO_WM_UNIT_ISNUMDGMTITLE" val="0"/>
  <p:tag name="KSO_WM_UNIT_NOCLEAR" val="0"/>
  <p:tag name="KSO_WM_UNIT_DIAGRAM_ISNUMVISUAL" val="0"/>
  <p:tag name="KSO_WM_UNIT_DIAGRAM_ISREFERUNIT" val="0"/>
  <p:tag name="KSO_WM_UNIT_PRESET_TEXT" val="请在此输入您的标题"/>
</p:tagLst>
</file>

<file path=ppt/tags/tag5.xml><?xml version="1.0" encoding="utf-8"?>
<p:tagLst xmlns:p="http://schemas.openxmlformats.org/presentationml/2006/main">
  <p:tag name="KSO_WM_TEMPLATE_CATEGORY" val="diagram"/>
  <p:tag name="KSO_WM_TEMPLATE_INDEX" val="20187809"/>
  <p:tag name="KSO_WM_UNIT_TYPE" val="m_h_h_a"/>
  <p:tag name="KSO_WM_UNIT_INDEX" val="1_1_1_1"/>
  <p:tag name="KSO_WM_UNIT_ID" val="diagram20187809_4*m_h_h_a*1_1_1_1"/>
  <p:tag name="KSO_WM_UNIT_LAYERLEVEL" val="1_1_1_1"/>
  <p:tag name="KSO_WM_UNIT_VALUE" val="13"/>
  <p:tag name="KSO_WM_UNIT_HIGHLIGHT" val="0"/>
  <p:tag name="KSO_WM_UNIT_COMPATIBLE" val="0"/>
  <p:tag name="KSO_WM_BEAUTIFY_FLAG" val="#wm#"/>
  <p:tag name="KSO_WM_TAG_VERSION" val="1.0"/>
  <p:tag name="KSO_WM_DIAGRAM_GROUP_CODE" val="m1-1"/>
  <p:tag name="KSO_WM_UNIT_PRESET_TEXT" val="单击此处添加标题"/>
  <p:tag name="KSO_WM_UNIT_ISCONTENTSTITLE" val="0"/>
  <p:tag name="KSO_WM_UNIT_DIAGRAM_ISNUMVISUAL" val="0"/>
  <p:tag name="KSO_WM_UNIT_DIAGRAM_ISREFERUNIT" val="0"/>
  <p:tag name="KSO_WM_UNIT_TEXT_FILL_FORE_SCHEMECOLOR_INDEX" val="5"/>
  <p:tag name="KSO_WM_UNIT_TEXT_FILL_TYPE" val="1"/>
</p:tagLst>
</file>

<file path=ppt/tags/tag50.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51.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52.xml><?xml version="1.0" encoding="utf-8"?>
<p:tagLst xmlns:p="http://schemas.openxmlformats.org/presentationml/2006/main">
  <p:tag name="KSO_WM_TEMPLATE_CATEGORY" val="custom"/>
  <p:tag name="KSO_WM_TEMPLATE_INDEX" val="160004"/>
  <p:tag name="KSO_WM_UNIT_TYPE" val="h_a"/>
  <p:tag name="KSO_WM_UNIT_INDEX" val="1_1"/>
  <p:tag name="KSO_WM_UNIT_ID" val="custom160004_21*h_a*1_1"/>
  <p:tag name="KSO_WM_UNIT_LAYERLEVEL" val="1_1"/>
  <p:tag name="KSO_WM_UNIT_VALUE" val="18"/>
  <p:tag name="KSO_WM_UNIT_HIGHLIGHT" val="0"/>
  <p:tag name="KSO_WM_UNIT_COMPATIBLE" val="0"/>
  <p:tag name="KSO_WM_BEAUTIFY_FLAG" val="#wm#"/>
  <p:tag name="KSO_WM_TAG_VERSION" val="1.0"/>
  <p:tag name="KSO_WM_UNIT_ISCONTENTSTITLE" val="0"/>
  <p:tag name="KSO_WM_UNIT_ISNUMDGMTITLE" val="0"/>
  <p:tag name="KSO_WM_UNIT_NOCLEAR" val="0"/>
  <p:tag name="KSO_WM_UNIT_DIAGRAM_ISNUMVISUAL" val="0"/>
  <p:tag name="KSO_WM_UNIT_DIAGRAM_ISREFERUNIT" val="0"/>
  <p:tag name="KSO_WM_UNIT_PRESET_TEXT" val="请在此输入您的标题"/>
</p:tagLst>
</file>

<file path=ppt/tags/tag53.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54.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55.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56.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57.xml><?xml version="1.0" encoding="utf-8"?>
<p:tagLst xmlns:p="http://schemas.openxmlformats.org/presentationml/2006/main">
  <p:tag name="KSO_WM_TEMPLATE_CATEGORY" val="custom"/>
  <p:tag name="KSO_WM_TEMPLATE_INDEX" val="160004"/>
  <p:tag name="KSO_WM_UNIT_TYPE" val="h_f"/>
  <p:tag name="KSO_WM_UNIT_INDEX" val="1_1"/>
  <p:tag name="KSO_WM_UNIT_ID" val="custom160004_21*h_f*1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58.xml><?xml version="1.0" encoding="utf-8"?>
<p:tagLst xmlns:p="http://schemas.openxmlformats.org/presentationml/2006/main">
  <p:tag name="KSO_WM_TEMPLATE_CATEGORY" val="custom"/>
  <p:tag name="KSO_WM_TEMPLATE_INDEX" val="160004"/>
  <p:tag name="KSO_WM_UNIT_TYPE" val="h_a"/>
  <p:tag name="KSO_WM_UNIT_INDEX" val="2_1"/>
  <p:tag name="KSO_WM_UNIT_ID" val="custom160004_21*h_a*2_1"/>
  <p:tag name="KSO_WM_UNIT_LAYERLEVEL" val="1_1"/>
  <p:tag name="KSO_WM_UNIT_VALUE" val="17"/>
  <p:tag name="KSO_WM_UNIT_HIGHLIGHT" val="0"/>
  <p:tag name="KSO_WM_UNIT_COMPATIBLE" val="0"/>
  <p:tag name="KSO_WM_BEAUTIFY_FLAG" val="#wm#"/>
  <p:tag name="KSO_WM_TAG_VERSION" val="1.0"/>
  <p:tag name="KSO_WM_UNIT_ISCONTENTSTITLE" val="0"/>
  <p:tag name="KSO_WM_UNIT_ISNUMDGMTITLE" val="0"/>
  <p:tag name="KSO_WM_UNIT_NOCLEAR" val="0"/>
  <p:tag name="KSO_WM_UNIT_DIAGRAM_ISNUMVISUAL" val="0"/>
  <p:tag name="KSO_WM_UNIT_DIAGRAM_ISREFERUNIT" val="0"/>
  <p:tag name="KSO_WM_UNIT_PRESET_TEXT" val="请在此输入您的标题"/>
</p:tagLst>
</file>

<file path=ppt/tags/tag59.xml><?xml version="1.0" encoding="utf-8"?>
<p:tagLst xmlns:p="http://schemas.openxmlformats.org/presentationml/2006/main">
  <p:tag name="KSO_WM_TEMPLATE_CATEGORY" val="custom"/>
  <p:tag name="KSO_WM_TEMPLATE_INDEX" val="160004"/>
  <p:tag name="KSO_WM_TAG_VERSION" val="1.0"/>
  <p:tag name="KSO_WM_BEAUTIFY_FLAG" val="#wm#"/>
  <p:tag name="KSO_WM_UNIT_TYPE" val="f"/>
  <p:tag name="KSO_WM_UNIT_INDEX" val="1"/>
  <p:tag name="KSO_WM_UNIT_LAYERLEVEL" val="1"/>
  <p:tag name="KSO_WM_UNIT_VALUE" val="396"/>
  <p:tag name="KSO_WM_UNIT_HIGHLIGHT" val="0"/>
  <p:tag name="KSO_WM_UNIT_COMPATIBLE" val="0"/>
  <p:tag name="KSO_WM_UNIT_ID" val="custom160004_2*f*1"/>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6.xml><?xml version="1.0" encoding="utf-8"?>
<p:tagLst xmlns:p="http://schemas.openxmlformats.org/presentationml/2006/main">
  <p:tag name="KSO_WM_TEMPLATE_CATEGORY" val="diagram"/>
  <p:tag name="KSO_WM_TEMPLATE_INDEX" val="20187809"/>
  <p:tag name="KSO_WM_UNIT_TYPE" val="m_h_h_a"/>
  <p:tag name="KSO_WM_UNIT_INDEX" val="1_2_1_1"/>
  <p:tag name="KSO_WM_UNIT_ID" val="diagram20187809_4*m_h_h_a*1_2_1_1"/>
  <p:tag name="KSO_WM_UNIT_LAYERLEVEL" val="1_1_1_1"/>
  <p:tag name="KSO_WM_UNIT_VALUE" val="13"/>
  <p:tag name="KSO_WM_UNIT_HIGHLIGHT" val="0"/>
  <p:tag name="KSO_WM_UNIT_COMPATIBLE" val="0"/>
  <p:tag name="KSO_WM_BEAUTIFY_FLAG" val="#wm#"/>
  <p:tag name="KSO_WM_TAG_VERSION" val="1.0"/>
  <p:tag name="KSO_WM_DIAGRAM_GROUP_CODE" val="m1-1"/>
  <p:tag name="KSO_WM_UNIT_PRESET_TEXT" val="单击此处添加标题"/>
  <p:tag name="KSO_WM_UNIT_ISCONTENTSTITLE" val="0"/>
  <p:tag name="KSO_WM_UNIT_DIAGRAM_ISNUMVISUAL" val="0"/>
  <p:tag name="KSO_WM_UNIT_DIAGRAM_ISREFERUNIT" val="0"/>
  <p:tag name="KSO_WM_UNIT_TEXT_FILL_FORE_SCHEMECOLOR_INDEX" val="6"/>
  <p:tag name="KSO_WM_UNIT_TEXT_FILL_TYPE" val="1"/>
</p:tagLst>
</file>

<file path=ppt/tags/tag60.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2*a*1"/>
  <p:tag name="KSO_WM_UNIT_ISNUMDGMTITLE" val="0"/>
  <p:tag name="KSO_WM_UNIT_NOCLEAR" val="0"/>
  <p:tag name="KSO_WM_UNIT_DIAGRAM_ISNUMVISUAL" val="0"/>
  <p:tag name="KSO_WM_UNIT_DIAGRAM_ISREFERUNIT" val="0"/>
  <p:tag name="KSO_WM_UNIT_PRESET_TEXT" val="请在此输入您的标题"/>
</p:tagLst>
</file>

<file path=ppt/tags/tag6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6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6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6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7.xml><?xml version="1.0" encoding="utf-8"?>
<p:tagLst xmlns:p="http://schemas.openxmlformats.org/presentationml/2006/main">
  <p:tag name="KSO_WM_TEMPLATE_CATEGORY" val="diagram"/>
  <p:tag name="KSO_WM_TEMPLATE_INDEX" val="20187809"/>
  <p:tag name="KSO_WM_UNIT_TYPE" val="m_h_h_a"/>
  <p:tag name="KSO_WM_UNIT_INDEX" val="1_3_1_1"/>
  <p:tag name="KSO_WM_UNIT_ID" val="diagram20187809_4*m_h_h_a*1_3_1_1"/>
  <p:tag name="KSO_WM_UNIT_LAYERLEVEL" val="1_1_1_1"/>
  <p:tag name="KSO_WM_UNIT_VALUE" val="13"/>
  <p:tag name="KSO_WM_UNIT_HIGHLIGHT" val="0"/>
  <p:tag name="KSO_WM_UNIT_COMPATIBLE" val="0"/>
  <p:tag name="KSO_WM_BEAUTIFY_FLAG" val="#wm#"/>
  <p:tag name="KSO_WM_TAG_VERSION" val="1.0"/>
  <p:tag name="KSO_WM_DIAGRAM_GROUP_CODE" val="m1-1"/>
  <p:tag name="KSO_WM_UNIT_PRESET_TEXT" val="单击此处添加标题"/>
  <p:tag name="KSO_WM_UNIT_ISCONTENTSTITLE" val="0"/>
  <p:tag name="KSO_WM_UNIT_DIAGRAM_ISNUMVISUAL" val="0"/>
  <p:tag name="KSO_WM_UNIT_DIAGRAM_ISREFERUNIT" val="0"/>
  <p:tag name="KSO_WM_UNIT_TEXT_FILL_FORE_SCHEMECOLOR_INDEX" val="7"/>
  <p:tag name="KSO_WM_UNIT_TEXT_FILL_TYPE" val="1"/>
</p:tagLst>
</file>

<file path=ppt/tags/tag7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7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7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7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7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7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8.xml><?xml version="1.0" encoding="utf-8"?>
<p:tagLst xmlns:p="http://schemas.openxmlformats.org/presentationml/2006/main">
  <p:tag name="KSO_WM_TEMPLATE_CATEGORY" val="diagram"/>
  <p:tag name="KSO_WM_TEMPLATE_INDEX" val="20187809"/>
  <p:tag name="KSO_WM_UNIT_TYPE" val="m_h_h_i"/>
  <p:tag name="KSO_WM_UNIT_INDEX" val="1_2_1_1"/>
  <p:tag name="KSO_WM_UNIT_ID" val="diagram20187809_4*m_h_h_i*1_2_1_1"/>
  <p:tag name="KSO_WM_UNIT_LAYERLEVEL" val="1_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8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8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8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8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9.xml><?xml version="1.0" encoding="utf-8"?>
<p:tagLst xmlns:p="http://schemas.openxmlformats.org/presentationml/2006/main">
  <p:tag name="KSO_WM_TEMPLATE_CATEGORY" val="diagram"/>
  <p:tag name="KSO_WM_TEMPLATE_INDEX" val="20187809"/>
  <p:tag name="KSO_WM_UNIT_TYPE" val="m_h_h_i"/>
  <p:tag name="KSO_WM_UNIT_INDEX" val="1_3_1_1"/>
  <p:tag name="KSO_WM_UNIT_ID" val="diagram20187809_4*m_h_h_i*1_3_1_1"/>
  <p:tag name="KSO_WM_UNIT_LAYERLEVEL" val="1_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9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9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9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23227</Words>
  <Application>WPS 演示</Application>
  <PresentationFormat>宽屏</PresentationFormat>
  <Paragraphs>643</Paragraphs>
  <Slides>39</Slides>
  <Notes>1</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39</vt:i4>
      </vt:variant>
    </vt:vector>
  </HeadingPairs>
  <TitlesOfParts>
    <vt:vector size="73" baseType="lpstr">
      <vt:lpstr>Arial</vt:lpstr>
      <vt:lpstr>宋体</vt:lpstr>
      <vt:lpstr>Wingdings</vt:lpstr>
      <vt:lpstr>华康娃娃体W5(P)</vt:lpstr>
      <vt:lpstr>Times New Roman</vt:lpstr>
      <vt:lpstr>方正瘦金书_GBK</vt:lpstr>
      <vt:lpstr>Arial</vt:lpstr>
      <vt:lpstr>微软雅黑</vt:lpstr>
      <vt:lpstr>楷体</vt:lpstr>
      <vt:lpstr>华文行楷</vt:lpstr>
      <vt:lpstr>Calibri</vt:lpstr>
      <vt:lpstr>华康雅宋体W9(P)</vt:lpstr>
      <vt:lpstr>Calibri</vt:lpstr>
      <vt:lpstr>Bodoni MT</vt:lpstr>
      <vt:lpstr>Corbel</vt:lpstr>
      <vt:lpstr>Arial Unicode MS</vt:lpstr>
      <vt:lpstr>等线 Light</vt:lpstr>
      <vt:lpstr>等线</vt:lpstr>
      <vt:lpstr>黑体</vt:lpstr>
      <vt:lpstr>Amasis MT Pro Black</vt:lpstr>
      <vt:lpstr>Segoe Print</vt:lpstr>
      <vt:lpstr>Comic Sans MS Regular</vt:lpstr>
      <vt:lpstr>Comic Sans MS</vt:lpstr>
      <vt:lpstr>Abadi</vt:lpstr>
      <vt:lpstr>方正粗黑宋简体</vt:lpstr>
      <vt:lpstr>Arial Black</vt:lpstr>
      <vt:lpstr>Verdana</vt:lpstr>
      <vt:lpstr>Apple Chancery</vt:lpstr>
      <vt:lpstr>华文楷体</vt:lpstr>
      <vt:lpstr>DokChampa</vt:lpstr>
      <vt:lpstr>Microsoft Sans Serif</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划线词分析*(两段中可用词汇）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南山有谷堆</cp:lastModifiedBy>
  <cp:revision>122</cp:revision>
  <dcterms:created xsi:type="dcterms:W3CDTF">2021-06-06T01:43:00Z</dcterms:created>
  <dcterms:modified xsi:type="dcterms:W3CDTF">2021-06-20T13:41:52Z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902A64B129D94BBB89AE15F6B4B77BFF</vt:lpwstr>
  </property>
  <property fmtid="{D5CDD505-2E9C-101B-9397-08002B2CF9AE}" pid="3" name="KSOProductBuildVer">
    <vt:lpwstr>2052-11.8.2.8506</vt:lpwstr>
  </property>
</Properties>
</file>