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66" r:id="rId10"/>
    <p:sldId id="262" r:id="rId11"/>
    <p:sldId id="263" r:id="rId13"/>
    <p:sldId id="264" r:id="rId14"/>
    <p:sldId id="267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BAE8D1"/>
    <a:srgbClr val="009999"/>
    <a:srgbClr val="996600"/>
    <a:srgbClr val="FF7C80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AAA8D-11A5-4C86-8807-071C0B8E7F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D339A-C99D-4F09-AD82-5B2436658F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339A-C99D-4F09-AD82-5B2436658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339A-C99D-4F09-AD82-5B2436658F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3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487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14296" r="4152" b="10528"/>
          <a:stretch>
            <a:fillRect/>
          </a:stretch>
        </p:blipFill>
        <p:spPr>
          <a:xfrm>
            <a:off x="17319" y="-5036"/>
            <a:ext cx="9126681" cy="5148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51470"/>
            <a:ext cx="1656184" cy="461665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Activity 5</a:t>
            </a:r>
            <a:r>
              <a:rPr lang="zh-CN" altLang="en-US" sz="2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：</a:t>
            </a:r>
            <a:endParaRPr lang="zh-CN" altLang="en-US" sz="2400" b="1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698" y="12561"/>
            <a:ext cx="712793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Please finish the mind map about the news. </a:t>
            </a:r>
            <a:endParaRPr lang="zh-CN" altLang="en-US" sz="2800" b="1" dirty="0"/>
          </a:p>
        </p:txBody>
      </p:sp>
      <p:sp>
        <p:nvSpPr>
          <p:cNvPr id="6" name="圆角矩形 5"/>
          <p:cNvSpPr/>
          <p:nvPr/>
        </p:nvSpPr>
        <p:spPr>
          <a:xfrm>
            <a:off x="3356593" y="627534"/>
            <a:ext cx="2168624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Chen </a:t>
            </a:r>
            <a:r>
              <a:rPr lang="en-US" altLang="zh-CN" sz="2000" b="1" dirty="0" err="1"/>
              <a:t>Liyan</a:t>
            </a:r>
            <a:r>
              <a:rPr lang="en-US" altLang="zh-CN" sz="2000" b="1" dirty="0"/>
              <a:t> </a:t>
            </a:r>
            <a:endParaRPr lang="en-US" altLang="zh-CN" sz="2000" b="1" dirty="0"/>
          </a:p>
          <a:p>
            <a:pPr algn="ctr"/>
            <a:r>
              <a:rPr lang="en-US" altLang="zh-CN" sz="2000" b="1" dirty="0"/>
              <a:t>( _________) </a:t>
            </a:r>
            <a:endParaRPr lang="zh-CN" altLang="en-US" sz="2000" b="1" dirty="0"/>
          </a:p>
        </p:txBody>
      </p:sp>
      <p:sp>
        <p:nvSpPr>
          <p:cNvPr id="7" name="圆角矩形 6"/>
          <p:cNvSpPr/>
          <p:nvPr/>
        </p:nvSpPr>
        <p:spPr>
          <a:xfrm>
            <a:off x="323528" y="2283718"/>
            <a:ext cx="2448272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CN" sz="2000" b="1" dirty="0">
                <a:solidFill>
                  <a:prstClr val="black"/>
                </a:solidFill>
              </a:rPr>
              <a:t>Ma </a:t>
            </a:r>
            <a:r>
              <a:rPr lang="en-US" altLang="zh-CN" sz="2000" b="1" dirty="0" err="1">
                <a:solidFill>
                  <a:prstClr val="black"/>
                </a:solidFill>
              </a:rPr>
              <a:t>Dongbao</a:t>
            </a:r>
            <a:endParaRPr lang="en-US" altLang="zh-CN" sz="2000" b="1" dirty="0">
              <a:solidFill>
                <a:prstClr val="black"/>
              </a:solidFill>
            </a:endParaRPr>
          </a:p>
          <a:p>
            <a:pPr lvl="0" algn="ctr"/>
            <a:r>
              <a:rPr lang="en-US" altLang="zh-CN" sz="2000" b="1" dirty="0">
                <a:solidFill>
                  <a:prstClr val="black"/>
                </a:solidFill>
              </a:rPr>
              <a:t>( ________________) 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079211" y="3901207"/>
            <a:ext cx="3093388" cy="9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CN" sz="2000" b="1" dirty="0">
                <a:solidFill>
                  <a:prstClr val="black"/>
                </a:solidFill>
              </a:rPr>
              <a:t>Wang </a:t>
            </a:r>
            <a:r>
              <a:rPr lang="en-US" altLang="zh-CN" sz="2000" b="1" dirty="0" err="1">
                <a:solidFill>
                  <a:prstClr val="black"/>
                </a:solidFill>
              </a:rPr>
              <a:t>Zheng</a:t>
            </a:r>
            <a:r>
              <a:rPr lang="en-US" altLang="zh-CN" sz="2000" b="1" dirty="0">
                <a:solidFill>
                  <a:prstClr val="black"/>
                </a:solidFill>
              </a:rPr>
              <a:t> </a:t>
            </a:r>
            <a:endParaRPr lang="en-US" altLang="zh-CN" sz="2000" b="1" dirty="0">
              <a:solidFill>
                <a:prstClr val="black"/>
              </a:solidFill>
            </a:endParaRPr>
          </a:p>
          <a:p>
            <a:pPr lvl="0" algn="ctr"/>
            <a:r>
              <a:rPr lang="en-US" altLang="zh-CN" sz="2000" b="1" dirty="0">
                <a:solidFill>
                  <a:prstClr val="black"/>
                </a:solidFill>
              </a:rPr>
              <a:t>(_____________________)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156176" y="2283718"/>
            <a:ext cx="2232248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Liu Xia</a:t>
            </a:r>
            <a:endParaRPr lang="en-US" altLang="zh-CN" b="1" dirty="0"/>
          </a:p>
          <a:p>
            <a:pPr algn="ctr"/>
            <a:r>
              <a:rPr lang="en-US" altLang="zh-CN" b="1" dirty="0"/>
              <a:t>(________________)</a:t>
            </a:r>
            <a:endParaRPr lang="zh-CN" altLang="en-US" b="1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907704" y="1131590"/>
            <a:ext cx="1448889" cy="11521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4411" y="-1100658"/>
            <a:ext cx="2215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200" b="1" dirty="0">
                <a:solidFill>
                  <a:srgbClr val="3333FF"/>
                </a:solidFill>
              </a:rPr>
              <a:t>cleaner</a:t>
            </a:r>
            <a:endParaRPr lang="en-US" altLang="zh-CN" sz="2200" b="1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8330" y="915566"/>
            <a:ext cx="1285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200" b="1" dirty="0">
                <a:solidFill>
                  <a:srgbClr val="3333FF"/>
                </a:solidFill>
              </a:rPr>
              <a:t>cleaner</a:t>
            </a:r>
            <a:endParaRPr lang="en-US" altLang="zh-CN" sz="2200" b="1" dirty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6811" y="-948258"/>
            <a:ext cx="2215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200" dirty="0">
                <a:solidFill>
                  <a:srgbClr val="3333FF"/>
                </a:solidFill>
              </a:rPr>
              <a:t>cleaner</a:t>
            </a:r>
            <a:endParaRPr lang="en-US" altLang="zh-CN" sz="2200" dirty="0">
              <a:solidFill>
                <a:srgbClr val="3333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9211" y="-795858"/>
            <a:ext cx="2215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200" b="1" dirty="0">
                <a:solidFill>
                  <a:srgbClr val="3333FF"/>
                </a:solidFill>
              </a:rPr>
              <a:t>cleaner</a:t>
            </a:r>
            <a:endParaRPr lang="en-US" altLang="zh-CN" sz="2200" b="1" dirty="0">
              <a:solidFill>
                <a:srgbClr val="33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154401">
            <a:off x="991583" y="3736957"/>
            <a:ext cx="221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200" b="1" dirty="0">
                <a:solidFill>
                  <a:srgbClr val="FF0000"/>
                </a:solidFill>
              </a:rPr>
              <a:t>told him about Chen’s situation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959" y="2716927"/>
            <a:ext cx="2215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200" b="1" dirty="0">
                <a:solidFill>
                  <a:srgbClr val="3333FF"/>
                </a:solidFill>
              </a:rPr>
              <a:t>police officer</a:t>
            </a:r>
            <a:endParaRPr lang="en-US" altLang="zh-CN" sz="2200" b="1" dirty="0">
              <a:solidFill>
                <a:srgbClr val="3333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9231" y="4299942"/>
            <a:ext cx="3099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200" b="1" dirty="0">
                <a:solidFill>
                  <a:srgbClr val="3333FF"/>
                </a:solidFill>
              </a:rPr>
              <a:t>owner of lost money</a:t>
            </a:r>
            <a:endParaRPr lang="en-US" altLang="zh-CN" sz="2200" b="1" dirty="0">
              <a:solidFill>
                <a:srgbClr val="3333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599" y="2643758"/>
            <a:ext cx="2215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200" b="1" dirty="0">
                <a:solidFill>
                  <a:srgbClr val="3333FF"/>
                </a:solidFill>
              </a:rPr>
              <a:t>Chen’s daughter</a:t>
            </a:r>
            <a:endParaRPr lang="en-US" altLang="zh-CN" sz="2200" b="1" dirty="0">
              <a:solidFill>
                <a:srgbClr val="3333FF"/>
              </a:solidFill>
            </a:endParaRPr>
          </a:p>
        </p:txBody>
      </p:sp>
      <p:cxnSp>
        <p:nvCxnSpPr>
          <p:cNvPr id="21" name="直接箭头连接符 20"/>
          <p:cNvCxnSpPr>
            <a:stCxn id="6" idx="3"/>
          </p:cNvCxnSpPr>
          <p:nvPr/>
        </p:nvCxnSpPr>
        <p:spPr>
          <a:xfrm>
            <a:off x="5525217" y="1023578"/>
            <a:ext cx="1423047" cy="12601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531169" y="1419622"/>
            <a:ext cx="0" cy="24815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557372" y="3255245"/>
            <a:ext cx="1521859" cy="11160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8" idx="3"/>
            <a:endCxn id="9" idx="2"/>
          </p:cNvCxnSpPr>
          <p:nvPr/>
        </p:nvCxnSpPr>
        <p:spPr>
          <a:xfrm flipV="1">
            <a:off x="6172599" y="3219822"/>
            <a:ext cx="1099701" cy="11514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9306769">
            <a:off x="1308251" y="1357576"/>
            <a:ext cx="2215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200" b="1" dirty="0" err="1">
                <a:solidFill>
                  <a:srgbClr val="FF0000"/>
                </a:solidFill>
              </a:rPr>
              <a:t>neighbour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445884">
            <a:off x="5432069" y="961731"/>
            <a:ext cx="221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200" b="1" dirty="0">
                <a:solidFill>
                  <a:srgbClr val="FF0000"/>
                </a:solidFill>
              </a:rPr>
              <a:t>took out a loan for her 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8797066">
            <a:off x="6139151" y="3567679"/>
            <a:ext cx="2215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200" b="1" dirty="0">
                <a:solidFill>
                  <a:srgbClr val="FF0000"/>
                </a:solidFill>
              </a:rPr>
              <a:t>Set up a fundraising website for her 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7993" y="2427734"/>
            <a:ext cx="221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200" b="1" dirty="0">
                <a:solidFill>
                  <a:srgbClr val="FF0000"/>
                </a:solidFill>
              </a:rPr>
              <a:t>returned his money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22000" r="31467" b="25863"/>
          <a:stretch>
            <a:fillRect/>
          </a:stretch>
        </p:blipFill>
        <p:spPr>
          <a:xfrm>
            <a:off x="2356197" y="1024245"/>
            <a:ext cx="551901" cy="85703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22000" r="31467" b="25863"/>
          <a:stretch>
            <a:fillRect/>
          </a:stretch>
        </p:blipFill>
        <p:spPr>
          <a:xfrm>
            <a:off x="5989610" y="1145688"/>
            <a:ext cx="550371" cy="8546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22000" r="31467" b="25863"/>
          <a:stretch>
            <a:fillRect/>
          </a:stretch>
        </p:blipFill>
        <p:spPr>
          <a:xfrm>
            <a:off x="2114863" y="3468905"/>
            <a:ext cx="556772" cy="86460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22000" r="31467" b="25863"/>
          <a:stretch>
            <a:fillRect/>
          </a:stretch>
        </p:blipFill>
        <p:spPr>
          <a:xfrm>
            <a:off x="6448583" y="3472853"/>
            <a:ext cx="547731" cy="85056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22000" r="31467" b="25863"/>
          <a:stretch>
            <a:fillRect/>
          </a:stretch>
        </p:blipFill>
        <p:spPr>
          <a:xfrm>
            <a:off x="4230718" y="2141515"/>
            <a:ext cx="600901" cy="933130"/>
          </a:xfrm>
          <a:prstGeom prst="rect">
            <a:avLst/>
          </a:prstGeom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14296" r="4152" b="10528"/>
          <a:stretch>
            <a:fillRect/>
          </a:stretch>
        </p:blipFill>
        <p:spPr>
          <a:xfrm>
            <a:off x="17319" y="-5036"/>
            <a:ext cx="9126681" cy="5148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7399" y="58695"/>
            <a:ext cx="1656184" cy="461665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Activity 5</a:t>
            </a:r>
            <a:r>
              <a:rPr lang="zh-CN" altLang="en-US" sz="2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：</a:t>
            </a:r>
            <a:endParaRPr lang="zh-CN" altLang="en-US" sz="2400" b="1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63083"/>
            <a:ext cx="7360302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b="1" dirty="0"/>
              <a:t>Answer following questions according to the news. </a:t>
            </a:r>
            <a:endParaRPr lang="zh-CN" altLang="en-US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1973" y="699542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people to do what Chen did?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the news reporter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Chen’s action?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disagree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Chen’s actions and why? 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203598"/>
            <a:ext cx="828092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depends on the culture. In some countries it is quite common to return money that has been found. In other countries, people believe “Finders are keepers.”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60943"/>
            <a:ext cx="828092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news reporter speaks highly of Chen’s action. 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t="16294" r="8917" b="7665"/>
          <a:stretch>
            <a:fillRect/>
          </a:stretch>
        </p:blipFill>
        <p:spPr>
          <a:xfrm>
            <a:off x="3203848" y="4036964"/>
            <a:ext cx="4129548" cy="108919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15616" y="4259693"/>
            <a:ext cx="15244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debate</a:t>
            </a:r>
            <a:endParaRPr lang="zh-CN" altLang="en-US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14296" r="4152" b="10528"/>
          <a:stretch>
            <a:fillRect/>
          </a:stretch>
        </p:blipFill>
        <p:spPr>
          <a:xfrm>
            <a:off x="17319" y="-5036"/>
            <a:ext cx="9126681" cy="5148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" y="0"/>
            <a:ext cx="6096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40152" y="1491630"/>
            <a:ext cx="30963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8" y="2561180"/>
            <a:ext cx="9144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Impact" panose="020B0806030902050204" pitchFamily="34" charset="0"/>
              </a:rPr>
              <a:t>M3U5 THE VALUE OF MONEY</a:t>
            </a:r>
            <a:endParaRPr lang="zh-CN" altLang="en-US" sz="5400" dirty="0"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6962" y="123478"/>
            <a:ext cx="352839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/>
              <a:t>Listening and speaking </a:t>
            </a:r>
            <a:endParaRPr lang="zh-CN" altLang="en-US" sz="2400" b="1" i="1" dirty="0"/>
          </a:p>
        </p:txBody>
      </p:sp>
      <p:sp>
        <p:nvSpPr>
          <p:cNvPr id="7" name="TextBox 5"/>
          <p:cNvSpPr txBox="1"/>
          <p:nvPr/>
        </p:nvSpPr>
        <p:spPr>
          <a:xfrm>
            <a:off x="5111552" y="3723878"/>
            <a:ext cx="403244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-- Yu Yue, </a:t>
            </a:r>
            <a:endParaRPr lang="en-US" altLang="zh-CN" sz="2400" b="1" i="1" dirty="0"/>
          </a:p>
          <a:p>
            <a:r>
              <a:rPr lang="en-US" altLang="zh-CN" sz="2400" b="1" i="1" dirty="0" err="1"/>
              <a:t>Shengzhou</a:t>
            </a:r>
            <a:r>
              <a:rPr lang="en-US" altLang="zh-CN" sz="2400" b="1" i="1" dirty="0"/>
              <a:t> Senior High School</a:t>
            </a:r>
            <a:endParaRPr lang="zh-CN" altLang="en-US" sz="2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734" y="-20538"/>
            <a:ext cx="9171467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Impact" panose="020B0806030902050204" pitchFamily="34" charset="0"/>
              </a:rPr>
              <a:t>M3U5 THE VALUE OF MONEY</a:t>
            </a:r>
            <a:endParaRPr lang="zh-CN" altLang="en-US" sz="5400" dirty="0"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878775">
            <a:off x="362992" y="1346479"/>
            <a:ext cx="230425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buy a dream house </a:t>
            </a:r>
            <a:endParaRPr lang="zh-CN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 rot="1175538">
            <a:off x="1632773" y="1507437"/>
            <a:ext cx="266141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Dotum" pitchFamily="34" charset="-127"/>
                <a:ea typeface="Dotum" pitchFamily="34" charset="-127"/>
              </a:rPr>
              <a:t>trip around the world </a:t>
            </a:r>
            <a:endParaRPr lang="zh-CN" altLang="en-US" sz="2000" b="1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rot="21446076">
            <a:off x="359908" y="1600996"/>
            <a:ext cx="228878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Stay at home without worry about money</a:t>
            </a:r>
            <a:endParaRPr lang="zh-CN" altLang="en-US" b="1" dirty="0">
              <a:latin typeface="Cambria Math" panose="02040503050406030204" pitchFamily="18" charset="0"/>
              <a:ea typeface="Dotum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20501429">
            <a:off x="886857" y="1968553"/>
            <a:ext cx="2580129" cy="646331"/>
          </a:xfrm>
          <a:prstGeom prst="rect">
            <a:avLst/>
          </a:prstGeom>
          <a:solidFill>
            <a:srgbClr val="ECD9C6"/>
          </a:solidFill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do anything you like </a:t>
            </a:r>
            <a:endParaRPr lang="en-US" altLang="zh-CN" b="1" i="1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r>
              <a:rPr lang="en-US" altLang="zh-CN" b="1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learn anything you like</a:t>
            </a:r>
            <a:endParaRPr lang="zh-CN" altLang="en-US" b="1" i="1" dirty="0">
              <a:latin typeface="Segoe UI Symbol" panose="020B0502040204020203" pitchFamily="34" charset="0"/>
              <a:ea typeface="Dotum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098" y="3388358"/>
            <a:ext cx="267343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lead a good life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46590" y="1059582"/>
            <a:ext cx="4078572" cy="194421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satisfy material needs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2176921" y="3014890"/>
            <a:ext cx="268548" cy="36004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819714" y="1095586"/>
            <a:ext cx="3995936" cy="1872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satisfy spiritual needs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9" t="24691" r="30082" b="25432"/>
          <a:stretch>
            <a:fillRect/>
          </a:stretch>
        </p:blipFill>
        <p:spPr>
          <a:xfrm>
            <a:off x="8367497" y="1597585"/>
            <a:ext cx="554037" cy="769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933" y="3353247"/>
            <a:ext cx="278064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lead a happy life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9" t="24691" r="30082" b="25432"/>
          <a:stretch>
            <a:fillRect/>
          </a:stretch>
        </p:blipFill>
        <p:spPr>
          <a:xfrm>
            <a:off x="8311475" y="3154839"/>
            <a:ext cx="554037" cy="7691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27467" y="97034"/>
            <a:ext cx="917146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>
                <a:latin typeface="Comic Sans MS" panose="030F0702030302020204" pitchFamily="66" charset="0"/>
              </a:rPr>
              <a:t>What’s the value of money?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5" y="4371950"/>
            <a:ext cx="9157733" cy="523220"/>
          </a:xfrm>
          <a:prstGeom prst="rect">
            <a:avLst/>
          </a:prstGeom>
          <a:solidFill>
            <a:srgbClr val="9966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Although money is necessary, money is not everything!</a:t>
            </a:r>
            <a:endParaRPr lang="zh-CN" altLang="en-US" sz="2800" b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6786354" y="2981590"/>
            <a:ext cx="276531" cy="34649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470"/>
            <a:ext cx="917146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b="1" dirty="0">
                <a:latin typeface="Comic Sans MS" panose="030F0702030302020204" pitchFamily="66" charset="0"/>
              </a:rPr>
              <a:t>How should we treat money correctly?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179512" y="771550"/>
            <a:ext cx="8568952" cy="4176464"/>
          </a:xfrm>
          <a:prstGeom prst="cloudCallout">
            <a:avLst>
              <a:gd name="adj1" fmla="val 57026"/>
              <a:gd name="adj2" fmla="val 614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355726"/>
            <a:ext cx="853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3333FF"/>
                </a:solidFill>
                <a:latin typeface="Comic Sans MS" panose="030F0702030302020204" pitchFamily="66" charset="0"/>
              </a:rPr>
              <a:t>Money is a good servant and a bad master.</a:t>
            </a:r>
            <a:endParaRPr lang="en-US" altLang="zh-CN" sz="3200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311864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solidFill>
                  <a:prstClr val="black"/>
                </a:solidFill>
              </a:rPr>
              <a:t>-- Francis Bacon 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28" y="111911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One day, if you find a box full of money on the road unexpectedly and no one knows it,  </a:t>
            </a:r>
            <a:endParaRPr lang="zh-CN" altLang="en-US" sz="2800" b="1" dirty="0">
              <a:latin typeface="Cambria Math" panose="020405030504060302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8"/>
          <a:stretch>
            <a:fillRect/>
          </a:stretch>
        </p:blipFill>
        <p:spPr>
          <a:xfrm>
            <a:off x="611560" y="1429094"/>
            <a:ext cx="2461732" cy="31683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8" t="7407" r="24321" b="8477"/>
          <a:stretch>
            <a:fillRect/>
          </a:stretch>
        </p:blipFill>
        <p:spPr>
          <a:xfrm>
            <a:off x="6414325" y="682765"/>
            <a:ext cx="601366" cy="931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106601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will….</a:t>
            </a:r>
            <a:endParaRPr lang="zh-CN" altLang="en-US" sz="2800" b="1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3453647" y="1717126"/>
            <a:ext cx="3512948" cy="1296144"/>
          </a:xfrm>
          <a:prstGeom prst="cloudCallout">
            <a:avLst>
              <a:gd name="adj1" fmla="val -65614"/>
              <a:gd name="adj2" fmla="val 41728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云形标注 8"/>
          <p:cNvSpPr/>
          <p:nvPr/>
        </p:nvSpPr>
        <p:spPr>
          <a:xfrm>
            <a:off x="3596483" y="3447515"/>
            <a:ext cx="3512948" cy="1296144"/>
          </a:xfrm>
          <a:prstGeom prst="cloudCallout">
            <a:avLst>
              <a:gd name="adj1" fmla="val -70434"/>
              <a:gd name="adj2" fmla="val -33392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28277" y="2134365"/>
            <a:ext cx="303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keep it at home? 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83633" y="3680088"/>
            <a:ext cx="3032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find the owner and return it?</a:t>
            </a:r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55024" y="380212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3333FF"/>
                </a:solidFill>
                <a:latin typeface="Comic Sans MS" panose="030F0702030302020204" pitchFamily="66" charset="0"/>
              </a:rPr>
              <a:t>Why?</a:t>
            </a:r>
            <a:endParaRPr lang="zh-CN" altLang="en-US" sz="24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20167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3333FF"/>
                </a:solidFill>
                <a:latin typeface="Comic Sans MS" panose="030F0702030302020204" pitchFamily="66" charset="0"/>
              </a:rPr>
              <a:t>Why?</a:t>
            </a:r>
            <a:endParaRPr lang="zh-CN" altLang="en-US" sz="24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51470"/>
            <a:ext cx="1656184" cy="461665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Activity 1</a:t>
            </a:r>
            <a:r>
              <a:rPr lang="zh-CN" altLang="en-US" sz="2400" b="1" dirty="0">
                <a:solidFill>
                  <a:schemeClr val="bg1"/>
                </a:solidFill>
                <a:latin typeface="Segoe UI Symbol" panose="020B0502040204020203" pitchFamily="34" charset="0"/>
              </a:rPr>
              <a:t>：</a:t>
            </a:r>
            <a:endParaRPr lang="zh-CN" altLang="en-US" sz="2400" b="1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9" y="699542"/>
            <a:ext cx="8849122" cy="302433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979712" y="1871072"/>
            <a:ext cx="1368152" cy="28803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132112" y="1871072"/>
            <a:ext cx="1215752" cy="440432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132112" y="2715766"/>
            <a:ext cx="1215752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547664" y="3075806"/>
            <a:ext cx="1800200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istening and speaking 2 截取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40352" y="365187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86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21853"/>
            <a:ext cx="1728192" cy="461665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Activity  2</a:t>
            </a:r>
            <a:r>
              <a:rPr lang="zh-CN" altLang="en-US" sz="2400" b="1" dirty="0">
                <a:solidFill>
                  <a:schemeClr val="bg1"/>
                </a:solidFill>
                <a:latin typeface="Segoe UI Symbol" panose="020B0502040204020203" pitchFamily="34" charset="0"/>
              </a:rPr>
              <a:t>：</a:t>
            </a:r>
            <a:endParaRPr lang="zh-CN" altLang="en-US" sz="2400" b="1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12487"/>
            <a:ext cx="86409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_______Chen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Liyan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 Wang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Zheng’s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money and returned it to him.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_______Chen gave an interview to the local newspaper.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_______Wang built a website to help raise founds for Liu Xia.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_______Ma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Dongbao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shared Chen’s story with Wang.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_______Chen spent all her savings and took out a large loan.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______Wang offered Chen 5000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-160471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</a:rPr>
              <a:t>2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4200" y="-145231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</a:rPr>
              <a:t>2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269" y="407376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</a:rPr>
              <a:t>3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269" y="277762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</a:rPr>
              <a:t>4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234" y="2129549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</a:rPr>
              <a:t>5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4234" y="1481477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</a:rPr>
              <a:t>6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9150" y="80165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</a:rPr>
              <a:t>2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9150" y="3425693"/>
            <a:ext cx="335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</a:rPr>
              <a:t>1</a:t>
            </a:r>
            <a:endParaRPr lang="zh-CN" altLang="en-US" sz="2800" b="1" dirty="0">
              <a:solidFill>
                <a:srgbClr val="3333FF"/>
              </a:solidFill>
            </a:endParaRPr>
          </a:p>
        </p:txBody>
      </p:sp>
      <p:pic>
        <p:nvPicPr>
          <p:cNvPr id="17" name="Listening and speaking 2 截取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4368" y="1543232"/>
            <a:ext cx="609600" cy="609600"/>
          </a:xfrm>
          <a:prstGeom prst="rect">
            <a:avLst/>
          </a:prstGeom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868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6512" y="-20538"/>
            <a:ext cx="1656184" cy="461665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Activity  3</a:t>
            </a:r>
            <a:r>
              <a:rPr lang="zh-CN" altLang="en-US" sz="2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：</a:t>
            </a:r>
            <a:endParaRPr lang="zh-CN" altLang="en-US" sz="2400" b="1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"/>
          <a:stretch>
            <a:fillRect/>
          </a:stretch>
        </p:blipFill>
        <p:spPr>
          <a:xfrm>
            <a:off x="2631" y="661441"/>
            <a:ext cx="9036496" cy="3854525"/>
          </a:xfrm>
          <a:prstGeom prst="rect">
            <a:avLst/>
          </a:prstGeom>
        </p:spPr>
      </p:pic>
      <p:sp>
        <p:nvSpPr>
          <p:cNvPr id="6" name="笑脸 5"/>
          <p:cNvSpPr/>
          <p:nvPr/>
        </p:nvSpPr>
        <p:spPr>
          <a:xfrm>
            <a:off x="7812360" y="3075806"/>
            <a:ext cx="504056" cy="51886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笑脸 6"/>
          <p:cNvSpPr/>
          <p:nvPr/>
        </p:nvSpPr>
        <p:spPr>
          <a:xfrm>
            <a:off x="8562120" y="2283861"/>
            <a:ext cx="504056" cy="51886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笑脸 7"/>
          <p:cNvSpPr/>
          <p:nvPr/>
        </p:nvSpPr>
        <p:spPr>
          <a:xfrm>
            <a:off x="8535071" y="1794470"/>
            <a:ext cx="504056" cy="51886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笑脸 8"/>
          <p:cNvSpPr/>
          <p:nvPr/>
        </p:nvSpPr>
        <p:spPr>
          <a:xfrm>
            <a:off x="8535071" y="1275606"/>
            <a:ext cx="504056" cy="51886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笑脸 9"/>
          <p:cNvSpPr/>
          <p:nvPr/>
        </p:nvSpPr>
        <p:spPr>
          <a:xfrm>
            <a:off x="8562120" y="3594670"/>
            <a:ext cx="504056" cy="51886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Listening and speaking 2 截取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8344" y="13632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86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14296" r="4152" b="10528"/>
          <a:stretch>
            <a:fillRect/>
          </a:stretch>
        </p:blipFill>
        <p:spPr>
          <a:xfrm>
            <a:off x="17319" y="-5036"/>
            <a:ext cx="9126681" cy="5148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51470"/>
            <a:ext cx="1656184" cy="461665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Activity 4</a:t>
            </a:r>
            <a:r>
              <a:rPr lang="zh-CN" altLang="en-US" sz="24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：</a:t>
            </a:r>
            <a:endParaRPr lang="zh-CN" altLang="en-US" sz="2400" b="1" dirty="0">
              <a:solidFill>
                <a:schemeClr val="bg1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698" y="12561"/>
            <a:ext cx="712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According to what you have heard, please try to summarize its main idea.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9621" y="771550"/>
            <a:ext cx="878415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400" dirty="0"/>
              <a:t>	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Chen,_________, found a bag within 100,000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She was determined to _______ it and finally found its _______ ,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Wangzheng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Wang offered her 5000yuan for her______________________, but she ________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Wang’s money. While Chen’s daughter, Liu, was ____________ and she had spent all _______ and even ________________ to treat Liu. Ma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Dongbao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_____________, knew Chen’s _________ and shared them with Wang. Later, Wang set up ____________________ to pay for Liu’s bill. 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Chen was __________ for her _________ and _________ act. Besides, as an old saying goes: “___________________________”, Chen was helped by others, too. 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5475" y="3360172"/>
            <a:ext cx="2997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fundraising website 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2600" y="2097316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seriously ill 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1666429"/>
            <a:ext cx="1135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refused 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2272" y="1666429"/>
            <a:ext cx="2927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kindness and honesty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1234381"/>
            <a:ext cx="111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0542" y="1234381"/>
            <a:ext cx="111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8860" y="844719"/>
            <a:ext cx="1575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cleaner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4348" y="4210316"/>
            <a:ext cx="4131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good turn deserves another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9473" y="2929285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2931790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 officer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4652" y="2550444"/>
            <a:ext cx="234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taken out a loan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4392" y="2528203"/>
            <a:ext cx="111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7618" y="3754661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 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5632" y="3791059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generous 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2984" y="3761820"/>
            <a:ext cx="1423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rewarded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6363" y="47625"/>
            <a:ext cx="3880009" cy="125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2764</Words>
  <Application>WPS 演示</Application>
  <PresentationFormat>全屏显示(16:9)</PresentationFormat>
  <Paragraphs>190</Paragraphs>
  <Slides>12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Impact</vt:lpstr>
      <vt:lpstr>Dotum</vt:lpstr>
      <vt:lpstr>Adobe Myungjo Std M</vt:lpstr>
      <vt:lpstr>Cambria Math</vt:lpstr>
      <vt:lpstr>Segoe UI Symbol</vt:lpstr>
      <vt:lpstr>Comic Sans MS</vt:lpstr>
      <vt:lpstr>Times New Roman</vt:lpstr>
      <vt:lpstr>Calibri</vt:lpstr>
      <vt:lpstr>微软雅黑</vt:lpstr>
      <vt:lpstr>Arial Unicode MS</vt:lpstr>
      <vt:lpstr>HelveticaNeue</vt:lpstr>
      <vt:lpstr>NumberOnly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俞樾</dc:creator>
  <cp:lastModifiedBy>南山有谷堆</cp:lastModifiedBy>
  <cp:revision>32</cp:revision>
  <dcterms:created xsi:type="dcterms:W3CDTF">2021-06-02T07:56:00Z</dcterms:created>
  <dcterms:modified xsi:type="dcterms:W3CDTF">2021-06-22T08:53:08Z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