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7"/>
  </p:notesMasterIdLst>
  <p:sldIdLst>
    <p:sldId id="338" r:id="rId3"/>
    <p:sldId id="256" r:id="rId4"/>
    <p:sldId id="259" r:id="rId5"/>
    <p:sldId id="257" r:id="rId6"/>
    <p:sldId id="263" r:id="rId8"/>
    <p:sldId id="277" r:id="rId9"/>
    <p:sldId id="275" r:id="rId10"/>
    <p:sldId id="274" r:id="rId11"/>
    <p:sldId id="273" r:id="rId12"/>
    <p:sldId id="272" r:id="rId13"/>
    <p:sldId id="271" r:id="rId14"/>
    <p:sldId id="286" r:id="rId15"/>
    <p:sldId id="294" r:id="rId16"/>
    <p:sldId id="266" r:id="rId17"/>
    <p:sldId id="289" r:id="rId18"/>
    <p:sldId id="321" r:id="rId19"/>
    <p:sldId id="290" r:id="rId20"/>
    <p:sldId id="293" r:id="rId21"/>
    <p:sldId id="292" r:id="rId22"/>
    <p:sldId id="291" r:id="rId23"/>
    <p:sldId id="296" r:id="rId24"/>
    <p:sldId id="295" r:id="rId25"/>
    <p:sldId id="299" r:id="rId26"/>
    <p:sldId id="304" r:id="rId27"/>
    <p:sldId id="283" r:id="rId28"/>
    <p:sldId id="282" r:id="rId29"/>
    <p:sldId id="281" r:id="rId30"/>
    <p:sldId id="280" r:id="rId31"/>
    <p:sldId id="278" r:id="rId32"/>
    <p:sldId id="305" r:id="rId33"/>
    <p:sldId id="309" r:id="rId34"/>
    <p:sldId id="320" r:id="rId35"/>
  </p:sldIdLst>
  <p:sldSz cx="9144000" cy="5715000" type="screen16x1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80" y="48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1944-DBFF-45D7-926A-C2C64B2CC1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4F73-D266-4CF2-8E5B-AB42AA6A15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66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285750" y="113771"/>
            <a:ext cx="8572500" cy="110463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604381" y="579576"/>
            <a:ext cx="8540679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865" tIns="60936" rIns="121865" bIns="6093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rgbClr val="073E87"/>
              </a:solidFill>
              <a:latin typeface="微软雅黑" panose="020B0503020204020204" charset="-122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91159" y="181704"/>
            <a:ext cx="270259" cy="300288"/>
            <a:chOff x="1964957" y="711193"/>
            <a:chExt cx="290175" cy="290175"/>
          </a:xfrm>
        </p:grpSpPr>
        <p:sp>
          <p:nvSpPr>
            <p:cNvPr id="5" name="矩形 4"/>
            <p:cNvSpPr/>
            <p:nvPr/>
          </p:nvSpPr>
          <p:spPr>
            <a:xfrm>
              <a:off x="2045616" y="791852"/>
              <a:ext cx="209516" cy="209516"/>
            </a:xfrm>
            <a:prstGeom prst="rect">
              <a:avLst/>
            </a:prstGeom>
            <a:solidFill>
              <a:srgbClr val="199F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964957" y="711193"/>
              <a:ext cx="236734" cy="236734"/>
            </a:xfrm>
            <a:prstGeom prst="rect">
              <a:avLst/>
            </a:prstGeom>
            <a:noFill/>
            <a:ln w="12700" cap="flat" cmpd="sng" algn="ctr">
              <a:solidFill>
                <a:srgbClr val="199F8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7" y="1279263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00" tIns="45699" rIns="91400" bIns="4569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 vert="horz" lIns="91400" tIns="45699" rIns="91400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 vert="horz" lIns="91400" tIns="45699" rIns="91400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0" y="-7132"/>
            <a:ext cx="443580" cy="1268413"/>
            <a:chOff x="1" y="0"/>
            <a:chExt cx="958066" cy="1053150"/>
          </a:xfrm>
        </p:grpSpPr>
        <p:sp>
          <p:nvSpPr>
            <p:cNvPr id="39" name="任意多边形: 形状 38"/>
            <p:cNvSpPr/>
            <p:nvPr/>
          </p:nvSpPr>
          <p:spPr>
            <a:xfrm rot="5400000">
              <a:off x="-12207" y="12208"/>
              <a:ext cx="982481" cy="958066"/>
            </a:xfrm>
            <a:custGeom>
              <a:avLst/>
              <a:gdLst>
                <a:gd name="connsiteX0" fmla="*/ 0 w 982481"/>
                <a:gd name="connsiteY0" fmla="*/ 958066 h 958066"/>
                <a:gd name="connsiteX1" fmla="*/ 0 w 982481"/>
                <a:gd name="connsiteY1" fmla="*/ 735870 h 958066"/>
                <a:gd name="connsiteX2" fmla="*/ 426804 w 982481"/>
                <a:gd name="connsiteY2" fmla="*/ 0 h 958066"/>
                <a:gd name="connsiteX3" fmla="*/ 982481 w 982481"/>
                <a:gd name="connsiteY3" fmla="*/ 958066 h 9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481" h="958066">
                  <a:moveTo>
                    <a:pt x="0" y="958066"/>
                  </a:moveTo>
                  <a:lnTo>
                    <a:pt x="0" y="735870"/>
                  </a:lnTo>
                  <a:lnTo>
                    <a:pt x="426804" y="0"/>
                  </a:lnTo>
                  <a:lnTo>
                    <a:pt x="982481" y="958066"/>
                  </a:lnTo>
                  <a:close/>
                </a:path>
              </a:pathLst>
            </a:custGeom>
            <a:solidFill>
              <a:srgbClr val="F89E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5400000">
              <a:off x="-47960" y="405667"/>
              <a:ext cx="695444" cy="599522"/>
            </a:xfrm>
            <a:prstGeom prst="triangle">
              <a:avLst/>
            </a:prstGeom>
            <a:solidFill>
              <a:srgbClr val="F89E1B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16200000" flipH="1">
              <a:off x="647213" y="472090"/>
              <a:ext cx="333880" cy="287829"/>
            </a:xfrm>
            <a:prstGeom prst="triangl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5400000">
              <a:off x="-31240" y="170353"/>
              <a:ext cx="453007" cy="390523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 flipH="1">
            <a:off x="8519674" y="-24343"/>
            <a:ext cx="624326" cy="1268413"/>
            <a:chOff x="1" y="0"/>
            <a:chExt cx="958066" cy="1053150"/>
          </a:xfrm>
        </p:grpSpPr>
        <p:sp>
          <p:nvSpPr>
            <p:cNvPr id="44" name="任意多边形: 形状 43"/>
            <p:cNvSpPr/>
            <p:nvPr/>
          </p:nvSpPr>
          <p:spPr>
            <a:xfrm rot="5400000">
              <a:off x="-12207" y="12208"/>
              <a:ext cx="982481" cy="958066"/>
            </a:xfrm>
            <a:custGeom>
              <a:avLst/>
              <a:gdLst>
                <a:gd name="connsiteX0" fmla="*/ 0 w 982481"/>
                <a:gd name="connsiteY0" fmla="*/ 958066 h 958066"/>
                <a:gd name="connsiteX1" fmla="*/ 0 w 982481"/>
                <a:gd name="connsiteY1" fmla="*/ 735870 h 958066"/>
                <a:gd name="connsiteX2" fmla="*/ 426804 w 982481"/>
                <a:gd name="connsiteY2" fmla="*/ 0 h 958066"/>
                <a:gd name="connsiteX3" fmla="*/ 982481 w 982481"/>
                <a:gd name="connsiteY3" fmla="*/ 958066 h 9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481" h="958066">
                  <a:moveTo>
                    <a:pt x="0" y="958066"/>
                  </a:moveTo>
                  <a:lnTo>
                    <a:pt x="0" y="735870"/>
                  </a:lnTo>
                  <a:lnTo>
                    <a:pt x="426804" y="0"/>
                  </a:lnTo>
                  <a:lnTo>
                    <a:pt x="982481" y="958066"/>
                  </a:lnTo>
                  <a:close/>
                </a:path>
              </a:pathLst>
            </a:custGeom>
            <a:solidFill>
              <a:srgbClr val="F89E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-47960" y="405667"/>
              <a:ext cx="695444" cy="599522"/>
            </a:xfrm>
            <a:prstGeom prst="triangle">
              <a:avLst/>
            </a:prstGeom>
            <a:solidFill>
              <a:srgbClr val="F89E1B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16200000" flipH="1">
              <a:off x="647213" y="472090"/>
              <a:ext cx="333880" cy="287829"/>
            </a:xfrm>
            <a:prstGeom prst="triangl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 rot="5400000">
              <a:off x="-31240" y="170353"/>
              <a:ext cx="453007" cy="390523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-1" y="5160344"/>
            <a:ext cx="646774" cy="554656"/>
            <a:chOff x="5794272" y="1853116"/>
            <a:chExt cx="574933" cy="615372"/>
          </a:xfrm>
        </p:grpSpPr>
        <p:sp>
          <p:nvSpPr>
            <p:cNvPr id="50" name="椭圆 49"/>
            <p:cNvSpPr/>
            <p:nvPr/>
          </p:nvSpPr>
          <p:spPr>
            <a:xfrm>
              <a:off x="5794272" y="1853116"/>
              <a:ext cx="574933" cy="61537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椭圆 18"/>
            <p:cNvSpPr/>
            <p:nvPr/>
          </p:nvSpPr>
          <p:spPr>
            <a:xfrm>
              <a:off x="5949038" y="2038466"/>
              <a:ext cx="294118" cy="30396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52" name="Picture 6" descr="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68343" y="5105136"/>
            <a:ext cx="1531815" cy="565264"/>
          </a:xfrm>
          <a:prstGeom prst="rect">
            <a:avLst/>
          </a:prstGeom>
          <a:noFill/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389721" y="33337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2206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9912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4982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721" y="33337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4335868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Part 3: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Subject/Main part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---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正文部分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---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新闻报道的主要部分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</a:t>
            </a:r>
            <a:r>
              <a:rPr lang="zh-CN" altLang="zh-CN" b="1" u="wavy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繁简适度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+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结构严密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+</a:t>
            </a:r>
            <a:r>
              <a:rPr lang="zh-CN" altLang="zh-CN" b="1" u="wavy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层次分明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+</a:t>
            </a:r>
            <a:r>
              <a:rPr lang="zh-CN" altLang="zh-CN" b="1" u="wavy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详略得当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Highlight the main body, enrich the content.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【突出主干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+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充实内容，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承接导语，</a:t>
            </a:r>
            <a:r>
              <a:rPr lang="zh-CN" altLang="zh-CN" b="1" u="sng" kern="100" dirty="0">
                <a:solidFill>
                  <a:srgbClr val="FF00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揭示主题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我们意识到我们能够使我们自己在需要帮助和照顾的人面前很有用。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We realize that we can </a:t>
            </a: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make ourselves useful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those </a:t>
            </a: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who need help and care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众所周知，帮助别人就是帮助自己。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/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爱对于人来说就像水对于鱼一样重要！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As we all know/</a:t>
            </a: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As is known to all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to help others is to help ourselves.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It is well known that</a:t>
            </a: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love is to human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what water is to fish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在活动期间，按计划沿学校主干道种了一千颗树。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During the activity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1000 new trees </a:t>
            </a: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were planted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along the main road in our school</a:t>
            </a:r>
            <a:r>
              <a:rPr lang="en-US" altLang="zh-CN" b="1" u="wavy" kern="0" spc="25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as planned.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7260"/>
            <a:ext cx="8229600" cy="4407876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Part 4: 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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Ending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---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【交代事件的结果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阐明意义，加深感受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Account for/explain the outcome of the event.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给读者完整的印象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这次活动不仅让我们亲近大自然，让我们从繁重的学业中得到释放，也促进了同学们之间的友谊。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 </a:t>
            </a:r>
            <a:endParaRPr lang="en-US" altLang="zh-CN" b="1" kern="1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Not only did it get us close 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nature and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give us relaxation from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heavy schoolwork, it also</a:t>
            </a:r>
            <a:r>
              <a:rPr lang="en-US" altLang="zh-CN" b="1" u="sng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promoted the friendship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among us.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我们度过了美好的时光！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What a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wonderful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time!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这项活动对我们意义重大。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The activity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benefited us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 lot.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4.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这项活动给我们提供了老师和学生交流的平台。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This activity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provided us a good platform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for communication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between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teachers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and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students.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57283" y="122870"/>
            <a:ext cx="4968552" cy="655817"/>
            <a:chOff x="5094003" y="2839982"/>
            <a:chExt cx="2283936" cy="786980"/>
          </a:xfrm>
        </p:grpSpPr>
        <p:sp>
          <p:nvSpPr>
            <p:cNvPr id="8" name="文本框 7"/>
            <p:cNvSpPr txBox="1"/>
            <p:nvPr/>
          </p:nvSpPr>
          <p:spPr>
            <a:xfrm>
              <a:off x="5094003" y="2839982"/>
              <a:ext cx="2283936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zh-CN" b="1" kern="100" dirty="0">
                  <a:solidFill>
                    <a:srgbClr val="FF0000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Useful words and expressions</a:t>
              </a:r>
              <a:endParaRPr lang="zh-CN" altLang="zh-CN" kern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6058294" y="3551549"/>
              <a:ext cx="75413" cy="75413"/>
            </a:xfrm>
            <a:prstGeom prst="ellipse">
              <a:avLst/>
            </a:prstGeom>
            <a:solidFill>
              <a:srgbClr val="199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55663" y="939000"/>
            <a:ext cx="587408" cy="604887"/>
            <a:chOff x="1375920" y="4138368"/>
            <a:chExt cx="783210" cy="725864"/>
          </a:xfrm>
        </p:grpSpPr>
        <p:sp>
          <p:nvSpPr>
            <p:cNvPr id="4" name="椭圆 3"/>
            <p:cNvSpPr/>
            <p:nvPr/>
          </p:nvSpPr>
          <p:spPr>
            <a:xfrm>
              <a:off x="1404593" y="4138368"/>
              <a:ext cx="725863" cy="725864"/>
            </a:xfrm>
            <a:prstGeom prst="ellipse">
              <a:avLst/>
            </a:prstGeom>
            <a:noFill/>
            <a:ln>
              <a:solidFill>
                <a:srgbClr val="199F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75920" y="4208911"/>
              <a:ext cx="783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rgbClr val="199F8E"/>
                  </a:solidFill>
                  <a:cs typeface="+mn-ea"/>
                  <a:sym typeface="+mn-lt"/>
                </a:rPr>
                <a:t>01</a:t>
              </a:r>
              <a:endParaRPr lang="zh-CN" altLang="en-US" sz="2500" b="1" dirty="0">
                <a:solidFill>
                  <a:srgbClr val="199F8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6027" y="2061090"/>
            <a:ext cx="2075371" cy="2518820"/>
          </a:xfrm>
          <a:prstGeom prst="rect">
            <a:avLst/>
          </a:prstGeom>
          <a:noFill/>
        </p:spPr>
        <p:txBody>
          <a:bodyPr wrap="square" lIns="71297" tIns="35650" rIns="71297" bIns="35650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estimate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evaluate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exhibit</a:t>
            </a:r>
            <a:endParaRPr lang="zh-CN" altLang="zh-CN" sz="2000" kern="100" dirty="0">
              <a:solidFill>
                <a:srgbClr val="0033CC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explanation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exposition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forecast</a:t>
            </a:r>
            <a:r>
              <a:rPr lang="zh-CN" altLang="zh-CN" sz="20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预见，深谋远虑</a:t>
            </a:r>
            <a:endParaRPr lang="zh-CN" altLang="zh-CN" sz="2000" kern="100" dirty="0">
              <a:solidFill>
                <a:srgbClr val="0033CC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ctr"/>
            <a:endParaRPr lang="zh-CN" altLang="en-US" sz="1900" b="1" dirty="0">
              <a:solidFill>
                <a:srgbClr val="199F8E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659075" y="899457"/>
            <a:ext cx="587408" cy="604887"/>
            <a:chOff x="1375920" y="4138367"/>
            <a:chExt cx="783210" cy="725864"/>
          </a:xfrm>
        </p:grpSpPr>
        <p:sp>
          <p:nvSpPr>
            <p:cNvPr id="39" name="椭圆 38"/>
            <p:cNvSpPr/>
            <p:nvPr/>
          </p:nvSpPr>
          <p:spPr>
            <a:xfrm>
              <a:off x="1404593" y="4138367"/>
              <a:ext cx="725864" cy="725864"/>
            </a:xfrm>
            <a:prstGeom prst="ellipse">
              <a:avLst/>
            </a:prstGeom>
            <a:noFill/>
            <a:ln>
              <a:solidFill>
                <a:srgbClr val="199F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75920" y="4208911"/>
              <a:ext cx="783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rgbClr val="199F8E"/>
                  </a:solidFill>
                  <a:cs typeface="+mn-ea"/>
                  <a:sym typeface="+mn-lt"/>
                </a:rPr>
                <a:t>02</a:t>
              </a:r>
              <a:endParaRPr lang="zh-CN" altLang="en-US" sz="2500" b="1" dirty="0">
                <a:solidFill>
                  <a:srgbClr val="199F8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187292" y="2077070"/>
            <a:ext cx="2075371" cy="1918656"/>
          </a:xfrm>
          <a:prstGeom prst="rect">
            <a:avLst/>
          </a:prstGeom>
          <a:noFill/>
        </p:spPr>
        <p:txBody>
          <a:bodyPr wrap="square" lIns="71297" tIns="35650" rIns="71297" bIns="35650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inspect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instruction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introduce</a:t>
            </a:r>
            <a:endParaRPr lang="zh-CN" altLang="zh-CN" sz="2000" kern="100" dirty="0">
              <a:solidFill>
                <a:srgbClr val="0033CC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how-to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investigation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issue</a:t>
            </a:r>
            <a:endParaRPr lang="zh-CN" altLang="zh-CN" sz="20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009999" y="939001"/>
            <a:ext cx="587408" cy="604887"/>
            <a:chOff x="1375920" y="4138367"/>
            <a:chExt cx="783210" cy="725864"/>
          </a:xfrm>
        </p:grpSpPr>
        <p:sp>
          <p:nvSpPr>
            <p:cNvPr id="45" name="椭圆 44"/>
            <p:cNvSpPr/>
            <p:nvPr/>
          </p:nvSpPr>
          <p:spPr>
            <a:xfrm>
              <a:off x="1404593" y="4138367"/>
              <a:ext cx="725864" cy="725864"/>
            </a:xfrm>
            <a:prstGeom prst="ellipse">
              <a:avLst/>
            </a:prstGeom>
            <a:noFill/>
            <a:ln>
              <a:solidFill>
                <a:srgbClr val="199F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375920" y="4208911"/>
              <a:ext cx="783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rgbClr val="199F8E"/>
                  </a:solidFill>
                  <a:cs typeface="+mn-ea"/>
                  <a:sym typeface="+mn-lt"/>
                </a:rPr>
                <a:t>03</a:t>
              </a:r>
              <a:endParaRPr lang="zh-CN" altLang="en-US" sz="2500" b="1" dirty="0">
                <a:solidFill>
                  <a:srgbClr val="199F8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724128" y="2198033"/>
            <a:ext cx="2075371" cy="1610879"/>
          </a:xfrm>
          <a:prstGeom prst="rect">
            <a:avLst/>
          </a:prstGeom>
          <a:noFill/>
        </p:spPr>
        <p:txBody>
          <a:bodyPr wrap="square" lIns="71297" tIns="35650" rIns="71297" bIns="35650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judge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method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offer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opinion</a:t>
            </a:r>
            <a:endParaRPr lang="zh-CN" altLang="zh-CN" sz="2000" kern="100" dirty="0">
              <a:solidFill>
                <a:srgbClr val="0033CC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Char char=""/>
            </a:pPr>
            <a:r>
              <a:rPr lang="en-US" altLang="zh-CN" sz="20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outline</a:t>
            </a:r>
            <a:endParaRPr lang="zh-CN" altLang="zh-CN" sz="20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7" grpId="0" build="p"/>
      <p:bldP spid="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055559"/>
            <a:ext cx="8496944" cy="382244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   </a:t>
            </a:r>
            <a:r>
              <a:rPr lang="en-US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Headline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（标题）</a:t>
            </a:r>
            <a:br>
              <a:rPr lang="zh-CN" altLang="zh-CN" sz="2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National Day ________ went to________(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导语：</a:t>
            </a:r>
            <a:r>
              <a:rPr lang="zh-CN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揭示核心内容</a:t>
            </a:r>
            <a:r>
              <a:rPr lang="en-US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Upon their arrival</a:t>
            </a:r>
            <a:r>
              <a:rPr lang="en-US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Then they ________, </a:t>
            </a:r>
            <a:r>
              <a:rPr lang="en-US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</a:t>
            </a:r>
            <a:r>
              <a:rPr lang="en-US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_________________________(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正文：对</a:t>
            </a:r>
            <a:r>
              <a:rPr lang="zh-CN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事件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zh-CN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人物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</a:t>
            </a:r>
            <a:r>
              <a:rPr lang="zh-CN" altLang="zh-CN" sz="22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详细描写</a:t>
            </a:r>
            <a:r>
              <a:rPr lang="en-US" altLang="zh-CN" sz="22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br>
              <a:rPr lang="zh-CN" altLang="zh-CN" sz="2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they did has___________________________________________ (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结束语：</a:t>
            </a:r>
            <a:r>
              <a:rPr lang="zh-CN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概括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总结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zh-CN" altLang="zh-CN" sz="2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预测</a:t>
            </a:r>
            <a:r>
              <a:rPr lang="en-US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5696" y="513829"/>
            <a:ext cx="52011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32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新闻报道写作模板</a:t>
            </a:r>
            <a:r>
              <a:rPr lang="zh-CN" altLang="zh-CN" sz="32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】：</a:t>
            </a:r>
            <a:br>
              <a:rPr lang="zh-CN" altLang="zh-CN" sz="3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5777" descr="542679c99dfbbdbcc91768c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6004"/>
            <a:ext cx="8820472" cy="3771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48" y="1417340"/>
            <a:ext cx="8229600" cy="3771636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2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</a:pPr>
            <a:r>
              <a:rPr lang="en-US" altLang="zh-CN" sz="2400" b="1" kern="0" spc="25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2021</a:t>
            </a:r>
            <a:r>
              <a:rPr lang="zh-CN" altLang="en-US" sz="2400" b="1" kern="0" spc="25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年</a:t>
            </a:r>
            <a:r>
              <a:rPr lang="en-US" altLang="zh-CN" sz="2400" b="1" kern="0" spc="25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zh-CN" altLang="en-US" sz="2400" b="1" kern="0" spc="25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月杭州二中高二月考</a:t>
            </a:r>
            <a:endParaRPr lang="en-US" altLang="zh-CN" sz="2400" b="1" kern="0" spc="25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ctr">
              <a:lnSpc>
                <a:spcPct val="2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</a:pPr>
            <a:r>
              <a:rPr lang="zh-CN" altLang="zh-CN" sz="2400" b="1" kern="0" spc="25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应用文写作</a:t>
            </a:r>
            <a:r>
              <a:rPr lang="en-US" altLang="zh-CN" sz="2400" b="1" kern="0" spc="25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— </a:t>
            </a:r>
            <a:r>
              <a:rPr lang="zh-CN" altLang="zh-CN" sz="2400" b="1" kern="0" spc="25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4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典题例析</a:t>
            </a:r>
            <a:r>
              <a:rPr lang="en-US" altLang="zh-CN" sz="24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</a:t>
            </a:r>
            <a:r>
              <a:rPr lang="zh-CN" altLang="zh-CN" sz="24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参考范文</a:t>
            </a:r>
            <a:endParaRPr lang="zh-CN" altLang="zh-CN" sz="2400" b="1" kern="0" spc="25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3260" y="172720"/>
            <a:ext cx="7571105" cy="347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"/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en-US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典题例析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假设你是李华，你们学校组织了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。请你就本次活动给校园英语报写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一篇报道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。谈谈你对此次活动的印象、感受和评价。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just">
              <a:tabLst>
                <a:tab pos="3667760" algn="l"/>
              </a:tabLst>
            </a:pP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内容包括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活动时间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、地点、参与者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活动的意义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266700" algn="just">
              <a:tabLst>
                <a:tab pos="3667760" algn="l"/>
              </a:tabLst>
            </a:pP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1.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401320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可适当增加细节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以使行文连贯。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401320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文章标题已给出，不计入总词数。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345"/>
            <a:ext cx="9144635" cy="206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7162" y="985292"/>
            <a:ext cx="83529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1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 Successful Campus Cultural Festival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Calibri" panose="020F0502020204030204" charset="0"/>
                <a:ea typeface="等线" panose="02010600030101010101" charset="-122"/>
                <a:cs typeface="Calibri" panose="020F0502020204030204" charset="0"/>
              </a:rPr>
              <a:t>     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Campus Cultural Festival, which proved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to be a huge success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was held in our school  gym on the afternoon of last Friday. 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Aimed to enable</a:t>
            </a:r>
            <a:r>
              <a:rPr lang="en-US" altLang="zh-CN" sz="2000" b="1" kern="0" spc="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students to learn about 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the cultural diversity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 </a:t>
            </a:r>
            <a:r>
              <a:rPr lang="en-US" altLang="zh-CN" sz="2000" b="1" kern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The festival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covers a variety of activities</a:t>
            </a:r>
            <a:r>
              <a:rPr lang="en-US" altLang="zh-CN" sz="2000" b="1" kern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2000" b="1" kern="0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ranging from</a:t>
            </a:r>
            <a:r>
              <a:rPr lang="en-US" altLang="zh-CN" sz="2000" b="1" kern="0" spc="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Chinese calligraphy, tea show</a:t>
            </a:r>
            <a:r>
              <a:rPr lang="en-US" altLang="zh-CN" sz="2000" b="1" kern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 to po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p music. 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great number of students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showed much interest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got actively involved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it.</a:t>
            </a:r>
            <a:r>
              <a:rPr lang="en-US" altLang="zh-CN" sz="2000" b="1" kern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 Not only did it</a:t>
            </a:r>
            <a:r>
              <a:rPr lang="en-US" altLang="zh-CN" sz="2000" b="1" kern="0" spc="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offer us a platform</a:t>
            </a:r>
            <a:r>
              <a:rPr lang="en-US" altLang="zh-CN" sz="2000" b="1" kern="0" spc="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en-US" altLang="zh-CN" sz="2000" b="1" kern="0" spc="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show our talents,</a:t>
            </a:r>
            <a:r>
              <a:rPr lang="en-US" altLang="zh-CN" sz="2000" b="1" kern="0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 </a:t>
            </a:r>
            <a:r>
              <a:rPr lang="en-US" altLang="zh-CN" sz="2000" b="1" kern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but also it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got us immersed in</a:t>
            </a:r>
            <a:r>
              <a:rPr lang="en-US" altLang="zh-CN" sz="2000" b="1" kern="0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the charm of diverse cultural shows and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u="wavyHeavy" kern="0" spc="4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enriched our campus life</a:t>
            </a:r>
            <a:r>
              <a:rPr lang="en-US" altLang="zh-CN" sz="2000" b="1" kern="0" spc="4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a lot. 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80" y="100965"/>
            <a:ext cx="354965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45" y="0"/>
            <a:ext cx="3763645" cy="15405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7291" y="1201455"/>
            <a:ext cx="80648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18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18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18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2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algn="ctr">
              <a:tabLst>
                <a:tab pos="3667760" algn="l"/>
              </a:tabLst>
            </a:pP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 Campus Cultural Festival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79400" algn="l">
              <a:tabLst>
                <a:tab pos="3667760" algn="l"/>
              </a:tabLst>
            </a:pP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Last Friday, our school held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 Campus Cultural Festival</a:t>
            </a:r>
            <a:r>
              <a:rPr lang="zh-CN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attracting hundreds of students took an active part in it. There were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varieties of activities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in the splendid Festival.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79400" algn="l">
              <a:tabLst>
                <a:tab pos="3667760" algn="l"/>
              </a:tabLst>
            </a:pP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First of all, we watched a film concerning school history. Additionally, some students and teachers gave us their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marvelous performances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making us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burst a cry of laughter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 Finally, various delicious foods were provided to us, containing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 symbol of our school culture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 Not only did we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enrich our campus life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but it allowed us to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broaden our horizon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creating a prosperous atmosphere where we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cultivated our sense of loving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our school.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79400" algn="l">
              <a:tabLst>
                <a:tab pos="3667760" algn="l"/>
              </a:tabLst>
            </a:pP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Both participants and organizers hoped that such </a:t>
            </a:r>
            <a:r>
              <a:rPr lang="en-US" altLang="zh-CN" sz="1800" b="1" u="wavyHeavy" kern="0" spc="25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meaningful and colorful activities</a:t>
            </a:r>
            <a:r>
              <a:rPr lang="en-US" altLang="zh-CN" sz="1800" b="1" kern="0" spc="25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would be held in the future.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4075"/>
            <a:ext cx="2450240" cy="52139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7544" y="306647"/>
            <a:ext cx="568863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tabLst>
                <a:tab pos="3667760" algn="l"/>
              </a:tabLst>
            </a:pP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3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33375" algn="just">
              <a:tabLst>
                <a:tab pos="366776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Last week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 school culture festival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was held on our campus. All the teachers and students were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having a marvelous time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participating in diverse activities.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33375" algn="just">
              <a:tabLst>
                <a:tab pos="3667760" algn="l"/>
              </a:tabLst>
            </a:pP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Aimed at arousing 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students’ interest in learning knowledge and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cultivating love for school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activities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ranging from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Knowledge Contest to My Campus Life Demonstration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won popularity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from all the students. Not only could these extra-curriculum activities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provide us a platform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to have a break from our stressful school work, but also they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added colors to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our dull campus life, which was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significantly beneficial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1560" y="553244"/>
            <a:ext cx="81369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4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The school Cultural Festival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was held by the Students Union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in the school stadium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on the afternoon of Last Friday.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tabLst>
                <a:tab pos="366776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There were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various activities,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such as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singing English songs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History speeches, Math competition and so on. Hundreds of students took an active part it. The activity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made a huge success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 Not only did it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bring us great pleasure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and promoted friendship, but also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gave us relaxation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relieved stress from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school work.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33375" algn="just">
              <a:tabLst>
                <a:tab pos="366776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Both of participants and organizers hoped that such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meaningful and colorful activity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would be held in the future.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97" y="4009628"/>
            <a:ext cx="3487936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016000"/>
            <a:ext cx="8444916" cy="2452694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/>
              <a:buChar char=""/>
              <a:tabLst>
                <a:tab pos="457200" algn="l"/>
              </a:tabLst>
            </a:pPr>
            <a:r>
              <a:rPr lang="en-US" altLang="zh-CN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2021</a:t>
            </a:r>
            <a:r>
              <a:rPr lang="zh-CN" altLang="en-US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年</a:t>
            </a:r>
            <a:r>
              <a:rPr lang="en-US" altLang="zh-CN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zh-CN" altLang="en-US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月杭州二中高二英语月考</a:t>
            </a:r>
            <a:br>
              <a:rPr lang="en-US" altLang="zh-CN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</a:br>
            <a:r>
              <a:rPr lang="en-US" altLang="zh-CN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---</a:t>
            </a:r>
            <a:r>
              <a:rPr lang="zh-CN" altLang="zh-CN" sz="36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en-US" altLang="zh-CN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br>
              <a:rPr lang="en-US" altLang="zh-CN" sz="38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</a:b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News Report </a:t>
            </a:r>
            <a:br>
              <a:rPr lang="zh-CN" altLang="zh-CN" sz="3800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</a:br>
            <a:endParaRPr lang="zh-CN" altLang="en-US" sz="3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840" y="3865880"/>
            <a:ext cx="6400800" cy="146050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杭州二中 许丽君</a:t>
            </a:r>
            <a:endParaRPr lang="zh-CN" altLang="en-US" sz="20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5191" y="2157312"/>
            <a:ext cx="2731245" cy="299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1520" y="409228"/>
            <a:ext cx="55446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18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18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18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5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The School Cultural Festival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In order to make students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have a better understanding of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our school,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 school cultural festival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was held in our school, from 8:00 to 10:00 p.m. last Friday.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The festival presents what school was, is and will be like. All of the students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showed great interest in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and got actively in it. We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had a nice time 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to know more about school culture. 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The festival also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featured other activities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such as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fitness classes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martial arts and dancing performances. Not only did it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provide a golden chance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for us to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deepen our insight 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into our school history, but also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promote our sense of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loving school.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85750"/>
            <a:ext cx="288525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5576" y="697260"/>
            <a:ext cx="78488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18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18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18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6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The School Cultural Festival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Aiming to arouse students’ interest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in taking various activities, last week 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witnessed an extraordinary school cultural festival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held in our school.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Diverse programs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were displayed and hundreds of students and teachers 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took an active part in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it. Bathed in the warm sunshine, some 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had pretty pictures taken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and others enjoyed themselves visiting the school history museum. 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So appealing was the feast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that all our stress was relieved, which was 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of great significance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This activity inevitably 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offered relaxation to us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and reward us with </a:t>
            </a:r>
            <a:r>
              <a:rPr lang="en-US" altLang="zh-CN" sz="18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 marvelous memory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网站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93" y="3826951"/>
            <a:ext cx="3258607" cy="187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3548" y="409228"/>
            <a:ext cx="8136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20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7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The School Cultural Festival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        Last week, our school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organized the school cultural festival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in the gym. The festival was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made up of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Spoken Show,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handwriting competition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and many other activities, which have successfully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melted away students’ uneasiness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towards culture. As everyone could hear,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ripples of laughter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lingered in the gym almost every day.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        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During the festival, not only did we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have fun playing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subtle and splendid games, but we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enjoyed a feast of culture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. Hoping that the school cultural festival could be held every year! In this way, we firmly believe that students’ </a:t>
            </a:r>
            <a:r>
              <a:rPr lang="en-US" altLang="zh-CN" sz="2000" b="1" u="wavyHeavy" kern="100" dirty="0">
                <a:solidFill>
                  <a:srgbClr val="0033CC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passion for study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will increase.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片包含 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15" y="4153535"/>
            <a:ext cx="4955540" cy="156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5536" y="595342"/>
            <a:ext cx="59046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1800" b="1" kern="0" spc="25" dirty="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1800" b="1" kern="0" spc="2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b="1" kern="0" dirty="0">
                <a:solidFill>
                  <a:srgbClr val="00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18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1800" b="1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8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Last week our school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witnessed an extraordinary cultural festival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which nearly drew every student’s attention. 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The festival was held in school’s theater.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Aiming to celebrate 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the 100 years anniversary, various programs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were displayed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by students and teachers. The impressive behaviors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won the thunderous claps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from the audience. Additionally, students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marvelous performances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made everyone burst into laughter.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By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immersing us in the charm of 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the festival. It definitely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offered relaxation to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us. Not only did we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enrich our life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but it strengthen our perspective,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creating an atmosphere,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where we can </a:t>
            </a:r>
            <a:r>
              <a:rPr lang="en-US" altLang="zh-CN" sz="1800" b="1" u="wavyHeavy" kern="100" dirty="0">
                <a:solidFill>
                  <a:srgbClr val="FF0000"/>
                </a:solidFill>
                <a:effectLst/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cultivate the sense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of loving school.</a:t>
            </a: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徽标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3204"/>
            <a:ext cx="248376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7544" y="481236"/>
            <a:ext cx="8136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92405" algn="l"/>
                <a:tab pos="1530350" algn="l"/>
                <a:tab pos="2970530" algn="l"/>
                <a:tab pos="4410710" algn="l"/>
              </a:tabLst>
            </a:pP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一次校园文化节活动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Possible Version 9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Aiming to celebrate and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enrich our school life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we organized a school cultural festival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on our campus 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last Monday.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The festival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featured a series of activities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ranging from reading poems to singing and dancing.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Various performances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were displayed by students on the stage. Not only did we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broaden our horizon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, but also enhance our friendship,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creating an atmosphere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where we cultivated the sense of loving school.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What a visual feast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! So unforgettable and thrilling was the experience that everyone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enjoyed themselves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greatly! All the students hoped such </a:t>
            </a:r>
            <a:r>
              <a:rPr lang="en-US" altLang="zh-CN" sz="2000" b="1" u="wavyHeavy" kern="100" dirty="0">
                <a:solidFill>
                  <a:srgbClr val="0099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fruitful and joyful activity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will be held in the future.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示&#10;&#10;中度可信度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66888"/>
            <a:ext cx="2576984" cy="133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65212"/>
            <a:ext cx="8625136" cy="525658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zh-CN" altLang="en-US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题型训练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：【</a:t>
            </a:r>
            <a:r>
              <a:rPr lang="zh-CN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en-US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2:</a:t>
            </a:r>
            <a:r>
              <a:rPr lang="en-US" altLang="zh-CN" sz="2000" b="1" u="wavyHeavy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zh-CN" altLang="zh-CN" sz="2000" b="1" u="wavyHeavy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新年迎新活动报道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Wingdings" panose="05000000000000000000"/>
              <a:buChar char=""/>
            </a:pP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新华中学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(Xinhua High School)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近期举行了一次</a:t>
            </a:r>
            <a:r>
              <a:rPr lang="zh-CN" altLang="zh-CN" sz="2000" b="1" u="sng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</a:t>
            </a:r>
            <a:r>
              <a:rPr lang="zh-CN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假定你是学校英语报记者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请写一篇短文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报道此次</a:t>
            </a:r>
            <a:r>
              <a:rPr lang="zh-CN" altLang="zh-CN" sz="2000" b="1" u="sng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</a:t>
            </a:r>
            <a:r>
              <a:rPr lang="zh-CN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内容包括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: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Wingdings" panose="05000000000000000000"/>
              <a:buChar char=""/>
            </a:pP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 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时间与地点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;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Wingdings" panose="05000000000000000000"/>
              <a:buChar char=""/>
            </a:pP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zh-CN" altLang="zh-CN" sz="2000" b="1" u="sng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的过程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;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Wingdings" panose="05000000000000000000"/>
              <a:buChar char=""/>
            </a:pP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3.  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你对这次</a:t>
            </a:r>
            <a:r>
              <a:rPr lang="zh-CN" altLang="zh-CN" sz="2000" b="1" u="sng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的印象和感受。</a:t>
            </a:r>
            <a:endParaRPr lang="zh-CN" altLang="zh-CN" sz="2000" b="1" kern="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Wingdings" panose="05000000000000000000"/>
              <a:buChar char=""/>
            </a:pP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注意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:1.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词数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80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左右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;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Wingdings" panose="05000000000000000000"/>
              <a:buChar char=""/>
            </a:pP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可适当增加细节</a:t>
            </a:r>
            <a:r>
              <a:rPr lang="en-US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zh-CN" sz="2000" b="1" kern="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以使行文连贯。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70000"/>
              </a:lnSpc>
            </a:pPr>
            <a:endParaRPr lang="zh-CN" altLang="en-US" sz="2000" dirty="0"/>
          </a:p>
        </p:txBody>
      </p:sp>
      <p:pic>
        <p:nvPicPr>
          <p:cNvPr id="4" name="图片 3" descr="卡通人物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38" y="1921396"/>
            <a:ext cx="2426973" cy="3793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几个人在水果摊旁倒一边的照片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41276"/>
            <a:ext cx="1979712" cy="487372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445232"/>
            <a:ext cx="6624736" cy="4824536"/>
          </a:xfrm>
        </p:spPr>
        <p:txBody>
          <a:bodyPr>
            <a:noAutofit/>
          </a:bodyPr>
          <a:lstStyle/>
          <a:p>
            <a:pPr algn="just" fontAlgn="base">
              <a:spcAft>
                <a:spcPts val="0"/>
              </a:spcAft>
              <a:tabLst>
                <a:tab pos="180975" algn="l"/>
                <a:tab pos="1530350" algn="l"/>
                <a:tab pos="2970530" algn="l"/>
                <a:tab pos="4410075" algn="l"/>
              </a:tabLst>
            </a:pPr>
            <a:r>
              <a:rPr lang="en-US" altLang="zh-CN" sz="2000" b="1" kern="10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</a:t>
            </a: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en-US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2:</a:t>
            </a:r>
            <a:r>
              <a:rPr lang="zh-CN" altLang="zh-CN" sz="2000" b="1" u="wavyHeavy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新年迎新活动报道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Possible version 1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01320" algn="just" fontAlgn="base">
              <a:spcAft>
                <a:spcPts val="0"/>
              </a:spcAft>
              <a:tabLst>
                <a:tab pos="180975" algn="l"/>
                <a:tab pos="1530350" algn="l"/>
                <a:tab pos="2970530" algn="l"/>
                <a:tab pos="4410075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New Year celebration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was held by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the Students’ Union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our school stadium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on the afternoon of December 30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 A great number of students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showed much interest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and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got actively involved in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it. The major activities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consisted of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New Year’s Gala and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charity sale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The former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provided students with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</a:t>
            </a:r>
            <a:r>
              <a:rPr lang="en-US" altLang="zh-CN" sz="2000" b="1" u="sng" dirty="0">
                <a:solidFill>
                  <a:srgbClr val="7030A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platform to show their talents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which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the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amazing performances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the form of dancing and singing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gained great popularity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with everyone present. The latter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proved to be meaningful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because the raised money would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be donated to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people in need. All of us enjoyed the great time.</a:t>
            </a:r>
            <a:r>
              <a:rPr lang="en-US" altLang="zh-CN" sz="2000" b="1" kern="100" dirty="0"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 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481330"/>
            <a:ext cx="8303895" cy="3771900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spc="25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</a:t>
            </a:r>
            <a:r>
              <a:rPr lang="en-US" altLang="zh-CN" sz="20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en-US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2:</a:t>
            </a:r>
            <a:r>
              <a:rPr lang="zh-CN" altLang="zh-CN" sz="2000" b="1" u="wavyHeavy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新年迎新活动报道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Possible version 2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543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As we all know, New Year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represents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completely new beginning, so teachers and students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shared their New Year resolutions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which served as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strong motivation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the following year.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Additionally,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some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traditional shows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were performed during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New Year’s Gala,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 charity sale 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was also held on the afternoon of December 30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on the playground to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spread our kindness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The New Year celebration was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brilliant success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during which we all enjoyed ourselves greatly.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5" y="4084320"/>
            <a:ext cx="4680585" cy="148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26887"/>
            <a:ext cx="8229600" cy="3771636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</a:t>
            </a: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en-US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2:</a:t>
            </a:r>
            <a:r>
              <a:rPr lang="zh-CN" altLang="zh-CN" sz="2000" b="1" u="wavyHeavy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新年迎新活动报道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Possible version 3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During our New Year celebration,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varieties of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performances such as dancing and singing were put on in the school stadium,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showing the happiness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that we enjoyed and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creating an atmosphere of harmony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What’s more, our students and teachers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wrote their expectations of the New Year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paper which not only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conveyed our emotions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but also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motivated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ourselves to achieve goals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Not only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did the activity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reduce our mental pressure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1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but also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gave some good wishes to us,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through which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we all had a great time.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pic>
        <p:nvPicPr>
          <p:cNvPr id="6" name="图片 5" descr="文本, 背景图案, 日历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3937635"/>
            <a:ext cx="535305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游戏机, 衬衫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85" y="4079240"/>
            <a:ext cx="3095625" cy="15748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337220"/>
            <a:ext cx="8568952" cy="4464496"/>
          </a:xfrm>
        </p:spPr>
        <p:txBody>
          <a:bodyPr>
            <a:noAutofit/>
          </a:bodyPr>
          <a:lstStyle/>
          <a:p>
            <a:pPr algn="just" fontAlgn="base">
              <a:lnSpc>
                <a:spcPct val="170000"/>
              </a:lnSpc>
              <a:spcAft>
                <a:spcPts val="0"/>
              </a:spcAft>
            </a:pPr>
            <a:r>
              <a:rPr lang="en-US" altLang="zh-CN" sz="2000" b="1" kern="10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</a:t>
            </a:r>
            <a:r>
              <a:rPr lang="en-US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en-US" altLang="zh-CN" sz="2000" b="1" kern="0" spc="25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2:</a:t>
            </a:r>
            <a:r>
              <a:rPr lang="zh-CN" altLang="zh-CN" sz="2000" b="1" u="wavyHeavy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新年迎新活动报道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Possible version 4</a:t>
            </a:r>
            <a:r>
              <a:rPr lang="zh-CN" altLang="zh-CN" sz="20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00660" algn="just" fontAlgn="base">
              <a:lnSpc>
                <a:spcPct val="170000"/>
              </a:lnSpc>
              <a:spcAft>
                <a:spcPts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the afternoon of December 30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all the students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gathered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the gym, our president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delivered an inspiring speech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to praise our achievements in the past term. After the lecture, we organized students to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sing in chorus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to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promote the spirit of teamwork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and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offer/arouse a warm atmosphere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for the New Year.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Moreover,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we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decorated a wall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for students to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write down their wishes and targets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for the coming New Year, which was meaningful to </a:t>
            </a:r>
            <a:r>
              <a:rPr lang="en-US" altLang="zh-CN" sz="2000" b="1" u="sng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encourage them to perform better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next year. </a:t>
            </a:r>
            <a:endParaRPr lang="zh-CN" altLang="zh-CN" sz="20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70000"/>
              </a:lnSpc>
            </a:pP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933" y="544016"/>
            <a:ext cx="6320829" cy="818977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教学目标：</a:t>
            </a:r>
            <a:r>
              <a:rPr lang="zh-CN" altLang="zh-CN" sz="2400" b="1" kern="100" dirty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u="sng" kern="100" dirty="0">
                <a:solidFill>
                  <a:srgbClr val="FF00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Teaching Goals</a:t>
            </a:r>
            <a:br>
              <a:rPr lang="zh-CN" altLang="zh-CN" sz="2400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</a:b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After Teaching this lesson, students will</a:t>
            </a:r>
            <a:br>
              <a:rPr lang="zh-CN" altLang="zh-CN" sz="2400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</a:br>
            <a:endParaRPr lang="zh-CN" altLang="en-US" sz="2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000625" y="1455080"/>
            <a:ext cx="7603822" cy="3505747"/>
            <a:chOff x="3454" y="2460"/>
            <a:chExt cx="12919" cy="6563"/>
          </a:xfrm>
        </p:grpSpPr>
        <p:grpSp>
          <p:nvGrpSpPr>
            <p:cNvPr id="4" name="Group 47"/>
            <p:cNvGrpSpPr/>
            <p:nvPr/>
          </p:nvGrpSpPr>
          <p:grpSpPr>
            <a:xfrm>
              <a:off x="3454" y="2460"/>
              <a:ext cx="6526" cy="3865"/>
              <a:chOff x="0" y="0"/>
              <a:chExt cx="1886846" cy="1892598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0" y="0"/>
                <a:ext cx="1886846" cy="1892598"/>
              </a:xfrm>
              <a:custGeom>
                <a:avLst/>
                <a:gdLst/>
                <a:ahLst/>
                <a:cxnLst>
                  <a:cxn ang="0">
                    <a:pos x="1359991939" y="1359823594"/>
                  </a:cxn>
                  <a:cxn ang="0">
                    <a:pos x="679726735" y="1359823594"/>
                  </a:cxn>
                  <a:cxn ang="0">
                    <a:pos x="0" y="679642945"/>
                  </a:cxn>
                  <a:cxn ang="0">
                    <a:pos x="679726735" y="0"/>
                  </a:cxn>
                  <a:cxn ang="0">
                    <a:pos x="1359991939" y="679642945"/>
                  </a:cxn>
                  <a:cxn ang="0">
                    <a:pos x="1359991939" y="1359823594"/>
                  </a:cxn>
                </a:cxnLst>
                <a:rect l="0" t="0" r="0" b="0"/>
                <a:pathLst>
                  <a:path w="2572" h="2580">
                    <a:moveTo>
                      <a:pt x="2527" y="2527"/>
                    </a:moveTo>
                    <a:cubicBezTo>
                      <a:pt x="2527" y="2527"/>
                      <a:pt x="1645" y="2580"/>
                      <a:pt x="1263" y="2527"/>
                    </a:cubicBezTo>
                    <a:cubicBezTo>
                      <a:pt x="446" y="2412"/>
                      <a:pt x="0" y="1961"/>
                      <a:pt x="0" y="1263"/>
                    </a:cubicBezTo>
                    <a:cubicBezTo>
                      <a:pt x="0" y="565"/>
                      <a:pt x="565" y="0"/>
                      <a:pt x="1263" y="0"/>
                    </a:cubicBezTo>
                    <a:cubicBezTo>
                      <a:pt x="1961" y="0"/>
                      <a:pt x="2435" y="528"/>
                      <a:pt x="2527" y="1263"/>
                    </a:cubicBezTo>
                    <a:cubicBezTo>
                      <a:pt x="2572" y="1624"/>
                      <a:pt x="2527" y="2527"/>
                      <a:pt x="2527" y="2527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</a:endParaRPr>
              </a:p>
            </p:txBody>
          </p:sp>
          <p:sp>
            <p:nvSpPr>
              <p:cNvPr id="15" name="文本框 140"/>
              <p:cNvSpPr/>
              <p:nvPr/>
            </p:nvSpPr>
            <p:spPr>
              <a:xfrm>
                <a:off x="14598" y="546284"/>
                <a:ext cx="1805605" cy="11002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>
                    <a:solidFill>
                      <a:srgbClr val="F7F7F7"/>
                    </a:solidFill>
                    <a:latin typeface="Arial" panose="020B0604020202020204"/>
                    <a:ea typeface="黑体" panose="02010609060101010101" charset="-122"/>
                  </a:rPr>
                  <a:t>1.  learn the accuracy of news reports;</a:t>
                </a:r>
                <a:br>
                  <a:rPr lang="zh-CN" altLang="zh-CN" sz="2400" b="1" dirty="0">
                    <a:solidFill>
                      <a:srgbClr val="F7F7F7"/>
                    </a:solidFill>
                    <a:latin typeface="Arial" panose="020B0604020202020204"/>
                    <a:ea typeface="黑体" panose="02010609060101010101" charset="-122"/>
                  </a:rPr>
                </a:br>
                <a:endParaRPr lang="en-US" altLang="zh-CN" sz="2400" b="1" dirty="0">
                  <a:solidFill>
                    <a:srgbClr val="F7F7F7"/>
                  </a:solidFill>
                  <a:latin typeface="Arial" panose="020B0604020202020204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" name="文本框 142"/>
            <p:cNvSpPr/>
            <p:nvPr/>
          </p:nvSpPr>
          <p:spPr>
            <a:xfrm>
              <a:off x="6345" y="6670"/>
              <a:ext cx="3210" cy="2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  <a:sym typeface="Calibri" panose="020F0502020204030204" charset="0"/>
                </a:rPr>
                <a:t>Addressess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  <a:sym typeface="Calibri" panose="020F050202020403020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  <a:sym typeface="Calibri" panose="020F0502020204030204" charset="0"/>
                </a:rPr>
                <a:t>（写作对象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  <a:sym typeface="Calibri" panose="020F0502020204030204" charset="0"/>
                </a:rPr>
                <a:t>）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  <a:sym typeface="Calibri" panose="020F0502020204030204" charset="0"/>
              </a:endParaRPr>
            </a:p>
          </p:txBody>
        </p:sp>
        <p:grpSp>
          <p:nvGrpSpPr>
            <p:cNvPr id="6" name="Group 59"/>
            <p:cNvGrpSpPr/>
            <p:nvPr/>
          </p:nvGrpSpPr>
          <p:grpSpPr>
            <a:xfrm>
              <a:off x="9800" y="2505"/>
              <a:ext cx="6573" cy="3773"/>
              <a:chOff x="613862" y="-1802266"/>
              <a:chExt cx="1894166" cy="1757186"/>
            </a:xfrm>
          </p:grpSpPr>
          <p:sp>
            <p:nvSpPr>
              <p:cNvPr id="12" name="Freeform 7"/>
              <p:cNvSpPr/>
              <p:nvPr/>
            </p:nvSpPr>
            <p:spPr>
              <a:xfrm flipV="1">
                <a:off x="613862" y="-1802266"/>
                <a:ext cx="1894166" cy="1757186"/>
              </a:xfrm>
              <a:custGeom>
                <a:avLst/>
                <a:gdLst/>
                <a:ahLst/>
                <a:cxnLst>
                  <a:cxn ang="0">
                    <a:pos x="29083998" y="21004248"/>
                  </a:cxn>
                  <a:cxn ang="0">
                    <a:pos x="29083998" y="610521705"/>
                  </a:cxn>
                  <a:cxn ang="0">
                    <a:pos x="709325904" y="1200506469"/>
                  </a:cxn>
                  <a:cxn ang="0">
                    <a:pos x="1390106484" y="610521705"/>
                  </a:cxn>
                  <a:cxn ang="0">
                    <a:pos x="709325904" y="21004248"/>
                  </a:cxn>
                  <a:cxn ang="0">
                    <a:pos x="29083998" y="21004248"/>
                  </a:cxn>
                </a:cxnLst>
                <a:rect l="0" t="0" r="0" b="0"/>
                <a:pathLst>
                  <a:path w="2581" h="2572">
                    <a:moveTo>
                      <a:pt x="54" y="45"/>
                    </a:moveTo>
                    <a:cubicBezTo>
                      <a:pt x="54" y="45"/>
                      <a:pt x="0" y="926"/>
                      <a:pt x="54" y="1308"/>
                    </a:cubicBezTo>
                    <a:cubicBezTo>
                      <a:pt x="169" y="2125"/>
                      <a:pt x="620" y="2572"/>
                      <a:pt x="1317" y="2572"/>
                    </a:cubicBezTo>
                    <a:cubicBezTo>
                      <a:pt x="2015" y="2572"/>
                      <a:pt x="2581" y="2006"/>
                      <a:pt x="2581" y="1308"/>
                    </a:cubicBezTo>
                    <a:cubicBezTo>
                      <a:pt x="2581" y="611"/>
                      <a:pt x="2053" y="137"/>
                      <a:pt x="1317" y="45"/>
                    </a:cubicBezTo>
                    <a:cubicBezTo>
                      <a:pt x="957" y="0"/>
                      <a:pt x="54" y="45"/>
                      <a:pt x="54" y="45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</a:endParaRPr>
              </a:p>
            </p:txBody>
          </p:sp>
          <p:sp>
            <p:nvSpPr>
              <p:cNvPr id="13" name="文本框 146"/>
              <p:cNvSpPr/>
              <p:nvPr/>
            </p:nvSpPr>
            <p:spPr>
              <a:xfrm>
                <a:off x="784404" y="-1459475"/>
                <a:ext cx="1553081" cy="13685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2. Pay attention to </a:t>
                </a:r>
                <a:r>
                  <a:rPr kumimoji="0" lang="en-US" altLang="zh-CN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the timelines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of news reports;</a:t>
                </a:r>
                <a:b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</a:b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  <a:sym typeface="Calibri" panose="020F050202020403020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728" y="6161"/>
              <a:ext cx="8339" cy="2756"/>
              <a:chOff x="5727" y="6163"/>
              <a:chExt cx="8341" cy="2755"/>
            </a:xfrm>
          </p:grpSpPr>
          <p:sp>
            <p:nvSpPr>
              <p:cNvPr id="8" name="Freeform 8"/>
              <p:cNvSpPr/>
              <p:nvPr/>
            </p:nvSpPr>
            <p:spPr>
              <a:xfrm flipV="1">
                <a:off x="9889" y="6225"/>
                <a:ext cx="4051" cy="2561"/>
              </a:xfrm>
              <a:custGeom>
                <a:avLst/>
                <a:gdLst/>
                <a:ahLst/>
                <a:cxnLst>
                  <a:cxn ang="0">
                    <a:pos x="112" y="2490"/>
                  </a:cxn>
                  <a:cxn ang="0">
                    <a:pos x="3248" y="2490"/>
                  </a:cxn>
                  <a:cxn ang="0">
                    <a:pos x="6380" y="1245"/>
                  </a:cxn>
                  <a:cxn ang="0">
                    <a:pos x="3248" y="0"/>
                  </a:cxn>
                  <a:cxn ang="0">
                    <a:pos x="112" y="1245"/>
                  </a:cxn>
                  <a:cxn ang="0">
                    <a:pos x="112" y="2490"/>
                  </a:cxn>
                </a:cxnLst>
                <a:rect l="0" t="0" r="0" b="0"/>
                <a:pathLst>
                  <a:path w="2572" h="2580">
                    <a:moveTo>
                      <a:pt x="45" y="2527"/>
                    </a:moveTo>
                    <a:cubicBezTo>
                      <a:pt x="45" y="2527"/>
                      <a:pt x="926" y="2580"/>
                      <a:pt x="1309" y="2527"/>
                    </a:cubicBezTo>
                    <a:cubicBezTo>
                      <a:pt x="2126" y="2412"/>
                      <a:pt x="2572" y="1961"/>
                      <a:pt x="2572" y="1263"/>
                    </a:cubicBezTo>
                    <a:cubicBezTo>
                      <a:pt x="2572" y="565"/>
                      <a:pt x="2006" y="0"/>
                      <a:pt x="1309" y="0"/>
                    </a:cubicBezTo>
                    <a:cubicBezTo>
                      <a:pt x="611" y="0"/>
                      <a:pt x="137" y="528"/>
                      <a:pt x="45" y="1263"/>
                    </a:cubicBezTo>
                    <a:cubicBezTo>
                      <a:pt x="0" y="1624"/>
                      <a:pt x="45" y="2527"/>
                      <a:pt x="45" y="25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 flipH="1" flipV="1">
                <a:off x="5862" y="6163"/>
                <a:ext cx="4118" cy="2684"/>
              </a:xfrm>
              <a:custGeom>
                <a:avLst/>
                <a:gdLst/>
                <a:ahLst/>
                <a:cxnLst>
                  <a:cxn ang="0">
                    <a:pos x="115" y="2735"/>
                  </a:cxn>
                  <a:cxn ang="0">
                    <a:pos x="3356" y="2735"/>
                  </a:cxn>
                  <a:cxn ang="0">
                    <a:pos x="6593" y="1367"/>
                  </a:cxn>
                  <a:cxn ang="0">
                    <a:pos x="3356" y="0"/>
                  </a:cxn>
                  <a:cxn ang="0">
                    <a:pos x="115" y="1367"/>
                  </a:cxn>
                  <a:cxn ang="0">
                    <a:pos x="115" y="2735"/>
                  </a:cxn>
                </a:cxnLst>
                <a:rect l="0" t="0" r="0" b="0"/>
                <a:pathLst>
                  <a:path w="2572" h="2580">
                    <a:moveTo>
                      <a:pt x="45" y="2527"/>
                    </a:moveTo>
                    <a:cubicBezTo>
                      <a:pt x="45" y="2527"/>
                      <a:pt x="926" y="2580"/>
                      <a:pt x="1309" y="2527"/>
                    </a:cubicBezTo>
                    <a:cubicBezTo>
                      <a:pt x="2126" y="2412"/>
                      <a:pt x="2572" y="1961"/>
                      <a:pt x="2572" y="1263"/>
                    </a:cubicBezTo>
                    <a:cubicBezTo>
                      <a:pt x="2572" y="565"/>
                      <a:pt x="2006" y="0"/>
                      <a:pt x="1309" y="0"/>
                    </a:cubicBezTo>
                    <a:cubicBezTo>
                      <a:pt x="611" y="0"/>
                      <a:pt x="137" y="528"/>
                      <a:pt x="45" y="1263"/>
                    </a:cubicBezTo>
                    <a:cubicBezTo>
                      <a:pt x="0" y="1624"/>
                      <a:pt x="45" y="2527"/>
                      <a:pt x="45" y="25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400000" scaled="0"/>
              </a:gra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</a:endParaRPr>
              </a:p>
            </p:txBody>
          </p:sp>
          <p:sp>
            <p:nvSpPr>
              <p:cNvPr id="10" name="文本框 144"/>
              <p:cNvSpPr/>
              <p:nvPr/>
            </p:nvSpPr>
            <p:spPr>
              <a:xfrm rot="10800000" flipH="1" flipV="1">
                <a:off x="9772" y="6642"/>
                <a:ext cx="4296" cy="17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4. know </a:t>
                </a:r>
                <a:r>
                  <a:rPr kumimoji="0" lang="en-US" altLang="zh-CN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what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 good news report </a:t>
                </a:r>
                <a:r>
                  <a:rPr kumimoji="0" lang="en-US" altLang="zh-CN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is like.</a:t>
                </a:r>
                <a:br>
                  <a:rPr kumimoji="0" lang="en-US" altLang="zh-CN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</a:br>
                <a:endParaRPr kumimoji="0" lang="zh-CN" alt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11" name="文本框 144"/>
              <p:cNvSpPr/>
              <p:nvPr/>
            </p:nvSpPr>
            <p:spPr>
              <a:xfrm rot="10800000" flipH="1" flipV="1">
                <a:off x="5727" y="6672"/>
                <a:ext cx="4317" cy="22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3. Pay attention to the </a:t>
                </a:r>
                <a:r>
                  <a:rPr kumimoji="0" lang="en-US" altLang="zh-CN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truthfulness</a:t>
                </a: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  <a:t> of news reports;</a:t>
                </a:r>
                <a:b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  <a:sym typeface="Calibri" panose="020F0502020204030204" charset="0"/>
                  </a:rPr>
                </a:b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3548" y="553244"/>
            <a:ext cx="81369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667760" algn="l"/>
              </a:tabLst>
            </a:pP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kern="0" spc="2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一次义务劳动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3667760" algn="l"/>
              </a:tabLst>
            </a:pP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假设你是李明，上周末学生会组织部分学生去附近社区进行了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一次义务劳动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，受到居民的欢迎。请你就此给校英文报写一篇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。活动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内容包括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366776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打扫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卫生；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366776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浇灌花木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tabLst>
                <a:tab pos="366776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帮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老人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做家务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1.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  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indent="133985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2.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可适当增加细节</a:t>
            </a: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以使行文连贯。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indent="133985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3. </a:t>
            </a:r>
            <a:r>
              <a:rPr lang="zh-CN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文章标题已给出，不计入总词数。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tabLst>
                <a:tab pos="3667760" algn="l"/>
              </a:tabLst>
            </a:pP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Students’ voluntary work in a neighborhood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tabLst>
                <a:tab pos="3667760" algn="l"/>
              </a:tabLst>
            </a:pPr>
            <a:r>
              <a:rPr lang="en-US" altLang="zh-CN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90675"/>
            <a:ext cx="2081808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一群小孩站在街道上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0" y="4203454"/>
            <a:ext cx="3659560" cy="15341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552" y="703007"/>
            <a:ext cx="82809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667760" algn="l"/>
              </a:tabLst>
            </a:pP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新闻报道</a:t>
            </a:r>
            <a:r>
              <a:rPr lang="en-US" altLang="zh-CN" sz="2000" b="1" kern="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kern="0" spc="2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报道</a:t>
            </a:r>
            <a:r>
              <a:rPr lang="zh-CN" altLang="zh-CN" sz="20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一次义务劳动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3667760" algn="l"/>
              </a:tabLst>
            </a:pP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tabLst>
                <a:tab pos="3667760" algn="l"/>
              </a:tabLst>
            </a:pP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Students’ voluntary work in a neighborhood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00660" algn="l">
              <a:tabLst>
                <a:tab pos="3667760" algn="l"/>
              </a:tabLst>
            </a:pP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 weekend, some students took part in an activity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organized by 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Students’ Union. They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did some voluntary work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a nearby neighborhood.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Once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they got there they </a:t>
            </a:r>
            <a:r>
              <a:rPr lang="en-US" altLang="zh-CN" sz="2000" b="1" u="wavyHeavy" kern="100" dirty="0" err="1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dividied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themselves into small groups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do different jobs.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cleaned the street corners,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watered the plants,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others helped the elderly with 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 housework.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00660" algn="l">
              <a:tabLst>
                <a:tab pos="3667760" algn="l"/>
              </a:tabLst>
            </a:pP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activity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was highly praised by 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neighborhood, and the students also enjoyed it. They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got to know society better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learned how to </a:t>
            </a:r>
            <a:r>
              <a:rPr lang="en-US" altLang="zh-CN" sz="2000" b="1" u="wavyHeavy" kern="100" dirty="0">
                <a:solidFill>
                  <a:srgbClr val="00B0F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 people around</a:t>
            </a:r>
            <a:r>
              <a:rPr lang="en-US" altLang="zh-CN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297305"/>
            <a:ext cx="9144000" cy="4403090"/>
            <a:chOff x="20" y="1282"/>
            <a:chExt cx="12191980" cy="6856718"/>
          </a:xfrm>
        </p:grpSpPr>
        <p:pic>
          <p:nvPicPr>
            <p:cNvPr id="5" name="图片 4" descr="图1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" b="24265"/>
            <a:stretch>
              <a:fillRect/>
            </a:stretch>
          </p:blipFill>
          <p:spPr bwMode="auto">
            <a:xfrm>
              <a:off x="20" y="1282"/>
              <a:ext cx="12191980" cy="685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>
              <a:spLocks noChangeArrowheads="1" noChangeShapeType="1" noTextEdit="1"/>
            </p:cNvSpPr>
            <p:nvPr/>
          </p:nvSpPr>
          <p:spPr bwMode="auto">
            <a:xfrm>
              <a:off x="2338210" y="2429482"/>
              <a:ext cx="8128000" cy="1512888"/>
            </a:xfrm>
            <a:prstGeom prst="rect">
              <a:avLst/>
            </a:prstGeom>
          </p:spPr>
          <p:txBody>
            <a:bodyPr wrap="none" numCol="1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 i="1" kern="10" dirty="0">
                  <a:ln w="9525">
                    <a:solidFill>
                      <a:srgbClr val="FF6600"/>
                    </a:solidFill>
                    <a:round/>
                  </a:ln>
                  <a:solidFill>
                    <a:srgbClr val="0000FF">
                      <a:alpha val="91000"/>
                    </a:srgbClr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Thank you for  listening!</a:t>
              </a:r>
              <a:endParaRPr lang="zh-CN" altLang="en-US" sz="4000" i="1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0000FF">
                    <a:alpha val="91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千图PPT彼岸天：ID 8661124库_组合 57"/>
          <p:cNvGrpSpPr/>
          <p:nvPr>
            <p:custDataLst>
              <p:tags r:id="rId1"/>
            </p:custDataLst>
          </p:nvPr>
        </p:nvGrpSpPr>
        <p:grpSpPr>
          <a:xfrm>
            <a:off x="3234421" y="3159521"/>
            <a:ext cx="5647169" cy="746892"/>
            <a:chOff x="6747044" y="4282258"/>
            <a:chExt cx="4597559" cy="721913"/>
          </a:xfrm>
        </p:grpSpPr>
        <p:sp>
          <p:nvSpPr>
            <p:cNvPr id="13" name="Freeform: Shape 22"/>
            <p:cNvSpPr/>
            <p:nvPr/>
          </p:nvSpPr>
          <p:spPr>
            <a:xfrm>
              <a:off x="6747044" y="4282258"/>
              <a:ext cx="634985" cy="7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 sz="3200"/>
              </a:pPr>
              <a:r>
                <a:rPr lang="en-US" sz="3200" dirty="0">
                  <a:solidFill>
                    <a:srgbClr val="A5D028"/>
                  </a:solidFill>
                  <a:latin typeface="Impact" panose="020B0806030902050204" pitchFamily="34" charset="0"/>
                </a:rPr>
                <a:t>04</a:t>
              </a:r>
              <a:endParaRPr lang="en-US" sz="3200" dirty="0">
                <a:solidFill>
                  <a:srgbClr val="A5D028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TextBox 48"/>
            <p:cNvSpPr txBox="1"/>
            <p:nvPr/>
          </p:nvSpPr>
          <p:spPr>
            <a:xfrm>
              <a:off x="7382029" y="4647926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marL="375920" lvl="0" indent="266700" algn="just"/>
              <a:r>
                <a:rPr lang="zh-CN" altLang="zh-CN" sz="2400" b="1" u="wavy" kern="0" spc="25" dirty="0">
                  <a:solidFill>
                    <a:srgbClr val="FF0000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语言：</a:t>
              </a:r>
              <a:r>
                <a:rPr lang="zh-CN" altLang="zh-CN" sz="2400" b="1" u="wavyHeavy" kern="100" dirty="0">
                  <a:solidFill>
                    <a:srgbClr val="0000FF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简洁准确，文字精炼</a:t>
              </a:r>
              <a:endParaRPr lang="zh-CN" altLang="zh-CN" sz="2400" kern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3738053" y="2378868"/>
            <a:ext cx="5183302" cy="706271"/>
            <a:chOff x="7222366" y="3111578"/>
            <a:chExt cx="5397284" cy="847526"/>
          </a:xfrm>
        </p:grpSpPr>
        <p:sp>
          <p:nvSpPr>
            <p:cNvPr id="12" name="Freeform: Shape 21"/>
            <p:cNvSpPr/>
            <p:nvPr/>
          </p:nvSpPr>
          <p:spPr>
            <a:xfrm>
              <a:off x="7222366" y="3111578"/>
              <a:ext cx="815069" cy="84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 sz="3200"/>
              </a:pPr>
              <a:r>
                <a:rPr lang="en-US" dirty="0">
                  <a:solidFill>
                    <a:srgbClr val="5BD078"/>
                  </a:solidFill>
                  <a:latin typeface="Impact" panose="020B0806030902050204" pitchFamily="34" charset="0"/>
                </a:rPr>
                <a:t>03</a:t>
              </a:r>
              <a:endParaRPr lang="en-US" dirty="0">
                <a:solidFill>
                  <a:srgbClr val="5BD078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8" name="TextBox 51"/>
            <p:cNvSpPr txBox="1"/>
            <p:nvPr/>
          </p:nvSpPr>
          <p:spPr>
            <a:xfrm>
              <a:off x="7421446" y="3429000"/>
              <a:ext cx="5198204" cy="49422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marL="375920" lvl="0" indent="266700" algn="just"/>
              <a:r>
                <a:rPr lang="zh-CN" altLang="zh-CN" sz="2400" b="1" u="wavy" kern="0" spc="25" dirty="0">
                  <a:solidFill>
                    <a:srgbClr val="FF0000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反应：</a:t>
              </a:r>
              <a:r>
                <a:rPr lang="zh-CN" altLang="zh-CN" sz="2400" b="1" u="wavyHeavy" kern="100" dirty="0">
                  <a:solidFill>
                    <a:srgbClr val="0000FF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迅速及时，适度议论</a:t>
              </a:r>
              <a:endParaRPr lang="zh-CN" altLang="zh-CN" sz="2400" b="1" u="wavyHeavy" kern="100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3894340" y="1432508"/>
            <a:ext cx="5431145" cy="756523"/>
            <a:chOff x="6575664" y="2279051"/>
            <a:chExt cx="4768940" cy="634985"/>
          </a:xfrm>
        </p:grpSpPr>
        <p:sp>
          <p:nvSpPr>
            <p:cNvPr id="11" name="Freeform: Shape 20"/>
            <p:cNvSpPr/>
            <p:nvPr/>
          </p:nvSpPr>
          <p:spPr>
            <a:xfrm>
              <a:off x="6747044" y="2279051"/>
              <a:ext cx="652533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2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 sz="3200"/>
              </a:pPr>
              <a:r>
                <a:rPr lang="en-US" sz="2600" dirty="0">
                  <a:solidFill>
                    <a:srgbClr val="4584D3"/>
                  </a:solidFill>
                  <a:latin typeface="Impact" panose="020B0806030902050204" pitchFamily="34" charset="0"/>
                </a:rPr>
                <a:t>02</a:t>
              </a:r>
              <a:endParaRPr lang="en-US" sz="2600" dirty="0">
                <a:solidFill>
                  <a:srgbClr val="4584D3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6" name="TextBox 54"/>
            <p:cNvSpPr txBox="1"/>
            <p:nvPr/>
          </p:nvSpPr>
          <p:spPr>
            <a:xfrm>
              <a:off x="6575664" y="2557791"/>
              <a:ext cx="4768940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marL="375920" lvl="0" indent="266700" algn="just"/>
              <a:r>
                <a:rPr lang="zh-CN" altLang="zh-CN" sz="2400" b="1" u="wavy" kern="0" spc="25" dirty="0">
                  <a:solidFill>
                    <a:srgbClr val="FF0000"/>
                  </a:solid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内容：</a:t>
              </a:r>
              <a:r>
                <a:rPr lang="zh-CN" altLang="zh-CN" sz="2400" b="1" u="wavyHeavy" kern="100" dirty="0">
                  <a:solidFill>
                    <a:srgbClr val="0000FF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真实具体，简明扼要</a:t>
              </a:r>
              <a:endParaRPr lang="zh-CN" altLang="zh-CN" sz="2400" kern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</p:grpSp>
      <p:grpSp>
        <p:nvGrpSpPr>
          <p:cNvPr id="55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3100765" y="716534"/>
            <a:ext cx="6043235" cy="673222"/>
            <a:chOff x="6112150" y="1528047"/>
            <a:chExt cx="4898747" cy="634985"/>
          </a:xfrm>
        </p:grpSpPr>
        <p:sp>
          <p:nvSpPr>
            <p:cNvPr id="10" name="Freeform: Shape 19"/>
            <p:cNvSpPr/>
            <p:nvPr/>
          </p:nvSpPr>
          <p:spPr>
            <a:xfrm>
              <a:off x="6112150" y="1528047"/>
              <a:ext cx="634985" cy="6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1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 sz="3200"/>
              </a:pPr>
              <a:r>
                <a:rPr lang="en-US" sz="3200">
                  <a:solidFill>
                    <a:srgbClr val="31B6FD"/>
                  </a:solidFill>
                  <a:latin typeface="Impact" panose="020B0806030902050204" pitchFamily="34" charset="0"/>
                </a:rPr>
                <a:t>01</a:t>
              </a:r>
              <a:endParaRPr lang="en-US" sz="3200">
                <a:solidFill>
                  <a:srgbClr val="31B6FD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Group 55"/>
            <p:cNvGrpSpPr/>
            <p:nvPr/>
          </p:nvGrpSpPr>
          <p:grpSpPr>
            <a:xfrm>
              <a:off x="6747135" y="1528047"/>
              <a:ext cx="4263762" cy="599108"/>
              <a:chOff x="6444107" y="1433516"/>
              <a:chExt cx="4553784" cy="599108"/>
            </a:xfrm>
          </p:grpSpPr>
          <p:sp>
            <p:nvSpPr>
              <p:cNvPr id="43" name="TextBox 56"/>
              <p:cNvSpPr txBox="1"/>
              <p:nvPr/>
            </p:nvSpPr>
            <p:spPr>
              <a:xfrm>
                <a:off x="6498144" y="1455737"/>
                <a:ext cx="4298168" cy="25651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375920" lvl="0" indent="266700"/>
                <a:endParaRPr lang="zh-CN" altLang="zh-CN" kern="1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</a:endParaRPr>
              </a:p>
            </p:txBody>
          </p:sp>
          <p:sp>
            <p:nvSpPr>
              <p:cNvPr id="44" name="TextBox 57"/>
              <p:cNvSpPr txBox="1"/>
              <p:nvPr/>
            </p:nvSpPr>
            <p:spPr>
              <a:xfrm>
                <a:off x="6444107" y="1433516"/>
                <a:ext cx="4553784" cy="59910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marL="375920" lvl="0" indent="266700"/>
                <a:r>
                  <a:rPr lang="zh-CN" altLang="zh-CN" sz="2400" b="1" u="wavy" kern="0" spc="25" dirty="0">
                    <a:solidFill>
                      <a:srgbClr val="FF0000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rPr>
                  <a:t>立场：</a:t>
                </a:r>
                <a:r>
                  <a:rPr lang="zh-CN" altLang="zh-CN" sz="2400" b="1" u="wavyHeavy" kern="100" dirty="0">
                    <a:solidFill>
                      <a:srgbClr val="0000FF"/>
                    </a:solidFill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  <a:uFill>
                      <a:solidFill>
                        <a:srgbClr val="FF0000"/>
                      </a:solidFill>
                    </a:u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rPr>
                  <a:t>观点鲜明，主题突出</a:t>
                </a:r>
                <a:endParaRPr lang="zh-CN" altLang="zh-CN" sz="2400" b="1" u="wavyHeavy" kern="100" dirty="0">
                  <a:solidFill>
                    <a:srgbClr val="0000FF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endParaRP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3144508" y="4070736"/>
            <a:ext cx="5737082" cy="1035829"/>
            <a:chOff x="6112150" y="5134012"/>
            <a:chExt cx="4753881" cy="714214"/>
          </a:xfrm>
        </p:grpSpPr>
        <p:sp>
          <p:nvSpPr>
            <p:cNvPr id="14" name="Freeform: Shape 23"/>
            <p:cNvSpPr/>
            <p:nvPr/>
          </p:nvSpPr>
          <p:spPr>
            <a:xfrm>
              <a:off x="6112150" y="5255443"/>
              <a:ext cx="634985" cy="59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 sz="3200"/>
              </a:pPr>
              <a:r>
                <a:rPr lang="en-US" sz="2400" dirty="0">
                  <a:solidFill>
                    <a:srgbClr val="F5C040"/>
                  </a:solidFill>
                  <a:latin typeface="Impact" panose="020B0806030902050204" pitchFamily="34" charset="0"/>
                </a:rPr>
                <a:t>05</a:t>
              </a:r>
              <a:endParaRPr lang="en-US" sz="2400" dirty="0">
                <a:solidFill>
                  <a:srgbClr val="F5C040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6" name="Group 58"/>
            <p:cNvGrpSpPr/>
            <p:nvPr/>
          </p:nvGrpSpPr>
          <p:grpSpPr>
            <a:xfrm>
              <a:off x="6747135" y="5134012"/>
              <a:ext cx="4118896" cy="563232"/>
              <a:chOff x="6444107" y="1469392"/>
              <a:chExt cx="4399064" cy="563232"/>
            </a:xfrm>
          </p:grpSpPr>
          <p:sp>
            <p:nvSpPr>
              <p:cNvPr id="41" name="TextBox 5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endParaRPr lang="zh-CN" altLang="en-US" sz="2400" b="1" dirty="0">
                  <a:solidFill>
                    <a:srgbClr val="F5C040">
                      <a:lumMod val="100000"/>
                    </a:srgbClr>
                  </a:solidFill>
                </a:endParaRPr>
              </a:p>
            </p:txBody>
          </p:sp>
          <p:sp>
            <p:nvSpPr>
              <p:cNvPr id="42" name="TextBox 60"/>
              <p:cNvSpPr txBox="1"/>
              <p:nvPr/>
            </p:nvSpPr>
            <p:spPr>
              <a:xfrm>
                <a:off x="6611062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marL="375920" lvl="0" indent="266700" algn="just"/>
                <a:r>
                  <a:rPr lang="zh-CN" altLang="zh-CN" sz="2400" b="1" u="wavy" kern="0" spc="25" dirty="0">
                    <a:solidFill>
                      <a:srgbClr val="FF0000"/>
                    </a:solid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rPr>
                  <a:t>结构：</a:t>
                </a:r>
                <a:r>
                  <a:rPr lang="zh-CN" altLang="zh-CN" sz="2400" b="1" u="wavyHeavy" kern="100" dirty="0">
                    <a:solidFill>
                      <a:srgbClr val="0000FF"/>
                    </a:solidFill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  <a:uFill>
                      <a:solidFill>
                        <a:srgbClr val="FF0000"/>
                      </a:solidFill>
                    </a:uFill>
                    <a:latin typeface="Times New Roman" panose="02020603050405020304"/>
                    <a:ea typeface="宋体" panose="02010600030101010101" pitchFamily="2" charset="-122"/>
                    <a:cs typeface="Times New Roman" panose="02020603050405020304"/>
                  </a:rPr>
                  <a:t>层次分明，详略得当</a:t>
                </a:r>
                <a:endParaRPr lang="zh-CN" altLang="zh-CN" sz="2400" b="1" u="wavyHeavy" kern="100" dirty="0">
                  <a:solidFill>
                    <a:srgbClr val="0000FF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02680" y="1411835"/>
            <a:ext cx="3325269" cy="2779914"/>
            <a:chOff x="2478354" y="1962568"/>
            <a:chExt cx="4433692" cy="3335897"/>
          </a:xfrm>
        </p:grpSpPr>
        <p:sp>
          <p:nvSpPr>
            <p:cNvPr id="5" name="Freeform: Shape 9"/>
            <p:cNvSpPr/>
            <p:nvPr/>
          </p:nvSpPr>
          <p:spPr>
            <a:xfrm>
              <a:off x="2478354" y="1962568"/>
              <a:ext cx="3335896" cy="333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Freeform: Shape 10"/>
            <p:cNvSpPr/>
            <p:nvPr/>
          </p:nvSpPr>
          <p:spPr>
            <a:xfrm>
              <a:off x="2676982" y="2161197"/>
              <a:ext cx="2938660" cy="293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Freeform: Shape 16"/>
            <p:cNvSpPr/>
            <p:nvPr/>
          </p:nvSpPr>
          <p:spPr>
            <a:xfrm>
              <a:off x="4881090" y="2197949"/>
              <a:ext cx="122913" cy="12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5000424" y="2006209"/>
              <a:ext cx="894812" cy="24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1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: Shape 18"/>
            <p:cNvSpPr/>
            <p:nvPr/>
          </p:nvSpPr>
          <p:spPr>
            <a:xfrm>
              <a:off x="5653310" y="2711604"/>
              <a:ext cx="1044920" cy="2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7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Straight Connector 24"/>
            <p:cNvSpPr/>
            <p:nvPr/>
          </p:nvSpPr>
          <p:spPr>
            <a:xfrm>
              <a:off x="5839564" y="3641627"/>
              <a:ext cx="1072482" cy="1"/>
            </a:xfrm>
            <a:prstGeom prst="line">
              <a:avLst/>
            </a:pr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25"/>
            <p:cNvSpPr/>
            <p:nvPr/>
          </p:nvSpPr>
          <p:spPr>
            <a:xfrm>
              <a:off x="5653310" y="4362051"/>
              <a:ext cx="1043100" cy="22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88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26"/>
            <p:cNvSpPr/>
            <p:nvPr/>
          </p:nvSpPr>
          <p:spPr>
            <a:xfrm>
              <a:off x="5028455" y="4973940"/>
              <a:ext cx="1042006" cy="17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33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5492041" y="2844073"/>
              <a:ext cx="122914" cy="12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28"/>
            <p:cNvSpPr/>
            <p:nvPr/>
          </p:nvSpPr>
          <p:spPr>
            <a:xfrm>
              <a:off x="5666199" y="3580167"/>
              <a:ext cx="122914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29"/>
            <p:cNvSpPr/>
            <p:nvPr/>
          </p:nvSpPr>
          <p:spPr>
            <a:xfrm>
              <a:off x="5492041" y="4296857"/>
              <a:ext cx="122914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30"/>
            <p:cNvSpPr/>
            <p:nvPr/>
          </p:nvSpPr>
          <p:spPr>
            <a:xfrm>
              <a:off x="4881090" y="4924884"/>
              <a:ext cx="122913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7" name="Group 2"/>
            <p:cNvGrpSpPr>
              <a:grpSpLocks noChangeAspect="1"/>
            </p:cNvGrpSpPr>
            <p:nvPr/>
          </p:nvGrpSpPr>
          <p:grpSpPr bwMode="auto">
            <a:xfrm>
              <a:off x="2747626" y="2419694"/>
              <a:ext cx="2795748" cy="2368216"/>
              <a:chOff x="2884" y="1335"/>
              <a:chExt cx="1916" cy="1623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Freeform: Shape 15"/>
              <p:cNvSpPr/>
              <p:nvPr/>
            </p:nvSpPr>
            <p:spPr bwMode="auto">
              <a:xfrm>
                <a:off x="3818" y="1613"/>
                <a:ext cx="982" cy="1345"/>
              </a:xfrm>
              <a:custGeom>
                <a:avLst/>
                <a:gdLst>
                  <a:gd name="T0" fmla="*/ 194 w 472"/>
                  <a:gd name="T1" fmla="*/ 274 h 647"/>
                  <a:gd name="T2" fmla="*/ 236 w 472"/>
                  <a:gd name="T3" fmla="*/ 252 h 647"/>
                  <a:gd name="T4" fmla="*/ 203 w 472"/>
                  <a:gd name="T5" fmla="*/ 228 h 647"/>
                  <a:gd name="T6" fmla="*/ 181 w 472"/>
                  <a:gd name="T7" fmla="*/ 238 h 647"/>
                  <a:gd name="T8" fmla="*/ 150 w 472"/>
                  <a:gd name="T9" fmla="*/ 192 h 647"/>
                  <a:gd name="T10" fmla="*/ 146 w 472"/>
                  <a:gd name="T11" fmla="*/ 211 h 647"/>
                  <a:gd name="T12" fmla="*/ 102 w 472"/>
                  <a:gd name="T13" fmla="*/ 197 h 647"/>
                  <a:gd name="T14" fmla="*/ 72 w 472"/>
                  <a:gd name="T15" fmla="*/ 225 h 647"/>
                  <a:gd name="T16" fmla="*/ 37 w 472"/>
                  <a:gd name="T17" fmla="*/ 204 h 647"/>
                  <a:gd name="T18" fmla="*/ 68 w 472"/>
                  <a:gd name="T19" fmla="*/ 173 h 647"/>
                  <a:gd name="T20" fmla="*/ 105 w 472"/>
                  <a:gd name="T21" fmla="*/ 134 h 647"/>
                  <a:gd name="T22" fmla="*/ 164 w 472"/>
                  <a:gd name="T23" fmla="*/ 125 h 647"/>
                  <a:gd name="T24" fmla="*/ 192 w 472"/>
                  <a:gd name="T25" fmla="*/ 89 h 647"/>
                  <a:gd name="T26" fmla="*/ 195 w 472"/>
                  <a:gd name="T27" fmla="*/ 84 h 647"/>
                  <a:gd name="T28" fmla="*/ 189 w 472"/>
                  <a:gd name="T29" fmla="*/ 42 h 647"/>
                  <a:gd name="T30" fmla="*/ 161 w 472"/>
                  <a:gd name="T31" fmla="*/ 81 h 647"/>
                  <a:gd name="T32" fmla="*/ 139 w 472"/>
                  <a:gd name="T33" fmla="*/ 104 h 647"/>
                  <a:gd name="T34" fmla="*/ 115 w 472"/>
                  <a:gd name="T35" fmla="*/ 63 h 647"/>
                  <a:gd name="T36" fmla="*/ 182 w 472"/>
                  <a:gd name="T37" fmla="*/ 6 h 647"/>
                  <a:gd name="T38" fmla="*/ 267 w 472"/>
                  <a:gd name="T39" fmla="*/ 25 h 647"/>
                  <a:gd name="T40" fmla="*/ 289 w 472"/>
                  <a:gd name="T41" fmla="*/ 20 h 647"/>
                  <a:gd name="T42" fmla="*/ 338 w 472"/>
                  <a:gd name="T43" fmla="*/ 19 h 647"/>
                  <a:gd name="T44" fmla="*/ 409 w 472"/>
                  <a:gd name="T45" fmla="*/ 37 h 647"/>
                  <a:gd name="T46" fmla="*/ 449 w 472"/>
                  <a:gd name="T47" fmla="*/ 364 h 647"/>
                  <a:gd name="T48" fmla="*/ 427 w 472"/>
                  <a:gd name="T49" fmla="*/ 394 h 647"/>
                  <a:gd name="T50" fmla="*/ 400 w 472"/>
                  <a:gd name="T51" fmla="*/ 335 h 647"/>
                  <a:gd name="T52" fmla="*/ 348 w 472"/>
                  <a:gd name="T53" fmla="*/ 323 h 647"/>
                  <a:gd name="T54" fmla="*/ 316 w 472"/>
                  <a:gd name="T55" fmla="*/ 374 h 647"/>
                  <a:gd name="T56" fmla="*/ 260 w 472"/>
                  <a:gd name="T57" fmla="*/ 329 h 647"/>
                  <a:gd name="T58" fmla="*/ 255 w 472"/>
                  <a:gd name="T59" fmla="*/ 359 h 647"/>
                  <a:gd name="T60" fmla="*/ 302 w 472"/>
                  <a:gd name="T61" fmla="*/ 389 h 647"/>
                  <a:gd name="T62" fmla="*/ 259 w 472"/>
                  <a:gd name="T63" fmla="*/ 492 h 647"/>
                  <a:gd name="T64" fmla="*/ 232 w 472"/>
                  <a:gd name="T65" fmla="*/ 583 h 647"/>
                  <a:gd name="T66" fmla="*/ 153 w 472"/>
                  <a:gd name="T67" fmla="*/ 641 h 647"/>
                  <a:gd name="T68" fmla="*/ 136 w 472"/>
                  <a:gd name="T69" fmla="*/ 532 h 647"/>
                  <a:gd name="T70" fmla="*/ 85 w 472"/>
                  <a:gd name="T71" fmla="*/ 417 h 647"/>
                  <a:gd name="T72" fmla="*/ 8 w 472"/>
                  <a:gd name="T73" fmla="*/ 383 h 647"/>
                  <a:gd name="T74" fmla="*/ 20 w 472"/>
                  <a:gd name="T75" fmla="*/ 298 h 647"/>
                  <a:gd name="T76" fmla="*/ 53 w 472"/>
                  <a:gd name="T77" fmla="*/ 245 h 647"/>
                  <a:gd name="T78" fmla="*/ 125 w 472"/>
                  <a:gd name="T79" fmla="*/ 243 h 647"/>
                  <a:gd name="T80" fmla="*/ 297 w 472"/>
                  <a:gd name="T81" fmla="*/ 190 h 647"/>
                  <a:gd name="T82" fmla="*/ 305 w 472"/>
                  <a:gd name="T83" fmla="*/ 232 h 647"/>
                  <a:gd name="T84" fmla="*/ 332 w 472"/>
                  <a:gd name="T85" fmla="*/ 234 h 647"/>
                  <a:gd name="T86" fmla="*/ 311 w 472"/>
                  <a:gd name="T87" fmla="*/ 18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" h="647">
                    <a:moveTo>
                      <a:pt x="166" y="279"/>
                    </a:moveTo>
                    <a:cubicBezTo>
                      <a:pt x="167" y="266"/>
                      <a:pt x="173" y="267"/>
                      <a:pt x="180" y="271"/>
                    </a:cubicBezTo>
                    <a:cubicBezTo>
                      <a:pt x="184" y="273"/>
                      <a:pt x="189" y="273"/>
                      <a:pt x="194" y="274"/>
                    </a:cubicBezTo>
                    <a:cubicBezTo>
                      <a:pt x="202" y="276"/>
                      <a:pt x="210" y="276"/>
                      <a:pt x="217" y="278"/>
                    </a:cubicBezTo>
                    <a:cubicBezTo>
                      <a:pt x="226" y="280"/>
                      <a:pt x="233" y="276"/>
                      <a:pt x="236" y="271"/>
                    </a:cubicBezTo>
                    <a:cubicBezTo>
                      <a:pt x="239" y="266"/>
                      <a:pt x="238" y="257"/>
                      <a:pt x="236" y="252"/>
                    </a:cubicBezTo>
                    <a:cubicBezTo>
                      <a:pt x="234" y="248"/>
                      <a:pt x="227" y="247"/>
                      <a:pt x="222" y="245"/>
                    </a:cubicBezTo>
                    <a:cubicBezTo>
                      <a:pt x="222" y="245"/>
                      <a:pt x="221" y="245"/>
                      <a:pt x="220" y="245"/>
                    </a:cubicBezTo>
                    <a:cubicBezTo>
                      <a:pt x="203" y="245"/>
                      <a:pt x="203" y="246"/>
                      <a:pt x="203" y="228"/>
                    </a:cubicBezTo>
                    <a:cubicBezTo>
                      <a:pt x="203" y="219"/>
                      <a:pt x="197" y="214"/>
                      <a:pt x="189" y="217"/>
                    </a:cubicBezTo>
                    <a:cubicBezTo>
                      <a:pt x="186" y="219"/>
                      <a:pt x="183" y="224"/>
                      <a:pt x="182" y="228"/>
                    </a:cubicBezTo>
                    <a:cubicBezTo>
                      <a:pt x="181" y="230"/>
                      <a:pt x="181" y="234"/>
                      <a:pt x="181" y="238"/>
                    </a:cubicBezTo>
                    <a:cubicBezTo>
                      <a:pt x="171" y="233"/>
                      <a:pt x="165" y="228"/>
                      <a:pt x="165" y="217"/>
                    </a:cubicBezTo>
                    <a:cubicBezTo>
                      <a:pt x="165" y="212"/>
                      <a:pt x="161" y="208"/>
                      <a:pt x="159" y="204"/>
                    </a:cubicBezTo>
                    <a:cubicBezTo>
                      <a:pt x="156" y="200"/>
                      <a:pt x="153" y="196"/>
                      <a:pt x="150" y="192"/>
                    </a:cubicBezTo>
                    <a:cubicBezTo>
                      <a:pt x="147" y="190"/>
                      <a:pt x="144" y="189"/>
                      <a:pt x="141" y="187"/>
                    </a:cubicBezTo>
                    <a:cubicBezTo>
                      <a:pt x="139" y="191"/>
                      <a:pt x="136" y="196"/>
                      <a:pt x="137" y="200"/>
                    </a:cubicBezTo>
                    <a:cubicBezTo>
                      <a:pt x="138" y="204"/>
                      <a:pt x="143" y="208"/>
                      <a:pt x="146" y="211"/>
                    </a:cubicBezTo>
                    <a:cubicBezTo>
                      <a:pt x="147" y="212"/>
                      <a:pt x="148" y="214"/>
                      <a:pt x="147" y="217"/>
                    </a:cubicBezTo>
                    <a:cubicBezTo>
                      <a:pt x="144" y="214"/>
                      <a:pt x="139" y="211"/>
                      <a:pt x="136" y="207"/>
                    </a:cubicBezTo>
                    <a:cubicBezTo>
                      <a:pt x="127" y="195"/>
                      <a:pt x="116" y="192"/>
                      <a:pt x="102" y="197"/>
                    </a:cubicBezTo>
                    <a:cubicBezTo>
                      <a:pt x="98" y="198"/>
                      <a:pt x="95" y="202"/>
                      <a:pt x="92" y="204"/>
                    </a:cubicBezTo>
                    <a:cubicBezTo>
                      <a:pt x="87" y="208"/>
                      <a:pt x="83" y="212"/>
                      <a:pt x="78" y="214"/>
                    </a:cubicBezTo>
                    <a:cubicBezTo>
                      <a:pt x="72" y="216"/>
                      <a:pt x="72" y="220"/>
                      <a:pt x="72" y="225"/>
                    </a:cubicBezTo>
                    <a:cubicBezTo>
                      <a:pt x="70" y="238"/>
                      <a:pt x="64" y="242"/>
                      <a:pt x="52" y="236"/>
                    </a:cubicBezTo>
                    <a:cubicBezTo>
                      <a:pt x="47" y="233"/>
                      <a:pt x="39" y="231"/>
                      <a:pt x="38" y="228"/>
                    </a:cubicBezTo>
                    <a:cubicBezTo>
                      <a:pt x="35" y="221"/>
                      <a:pt x="36" y="212"/>
                      <a:pt x="37" y="204"/>
                    </a:cubicBezTo>
                    <a:cubicBezTo>
                      <a:pt x="37" y="201"/>
                      <a:pt x="42" y="198"/>
                      <a:pt x="46" y="196"/>
                    </a:cubicBezTo>
                    <a:cubicBezTo>
                      <a:pt x="49" y="195"/>
                      <a:pt x="52" y="195"/>
                      <a:pt x="55" y="195"/>
                    </a:cubicBezTo>
                    <a:cubicBezTo>
                      <a:pt x="74" y="191"/>
                      <a:pt x="74" y="190"/>
                      <a:pt x="68" y="173"/>
                    </a:cubicBezTo>
                    <a:cubicBezTo>
                      <a:pt x="67" y="170"/>
                      <a:pt x="68" y="165"/>
                      <a:pt x="71" y="163"/>
                    </a:cubicBezTo>
                    <a:cubicBezTo>
                      <a:pt x="80" y="153"/>
                      <a:pt x="89" y="145"/>
                      <a:pt x="99" y="136"/>
                    </a:cubicBezTo>
                    <a:cubicBezTo>
                      <a:pt x="101" y="135"/>
                      <a:pt x="103" y="134"/>
                      <a:pt x="105" y="134"/>
                    </a:cubicBezTo>
                    <a:cubicBezTo>
                      <a:pt x="116" y="134"/>
                      <a:pt x="119" y="129"/>
                      <a:pt x="120" y="119"/>
                    </a:cubicBezTo>
                    <a:cubicBezTo>
                      <a:pt x="120" y="116"/>
                      <a:pt x="121" y="112"/>
                      <a:pt x="122" y="108"/>
                    </a:cubicBezTo>
                    <a:cubicBezTo>
                      <a:pt x="130" y="130"/>
                      <a:pt x="149" y="121"/>
                      <a:pt x="164" y="125"/>
                    </a:cubicBezTo>
                    <a:cubicBezTo>
                      <a:pt x="166" y="125"/>
                      <a:pt x="171" y="120"/>
                      <a:pt x="173" y="117"/>
                    </a:cubicBezTo>
                    <a:cubicBezTo>
                      <a:pt x="175" y="112"/>
                      <a:pt x="175" y="107"/>
                      <a:pt x="176" y="102"/>
                    </a:cubicBezTo>
                    <a:cubicBezTo>
                      <a:pt x="190" y="105"/>
                      <a:pt x="190" y="105"/>
                      <a:pt x="192" y="89"/>
                    </a:cubicBezTo>
                    <a:cubicBezTo>
                      <a:pt x="195" y="89"/>
                      <a:pt x="198" y="88"/>
                      <a:pt x="202" y="87"/>
                    </a:cubicBezTo>
                    <a:cubicBezTo>
                      <a:pt x="202" y="87"/>
                      <a:pt x="202" y="86"/>
                      <a:pt x="202" y="85"/>
                    </a:cubicBezTo>
                    <a:cubicBezTo>
                      <a:pt x="199" y="85"/>
                      <a:pt x="197" y="85"/>
                      <a:pt x="195" y="84"/>
                    </a:cubicBezTo>
                    <a:cubicBezTo>
                      <a:pt x="190" y="82"/>
                      <a:pt x="183" y="81"/>
                      <a:pt x="181" y="77"/>
                    </a:cubicBezTo>
                    <a:cubicBezTo>
                      <a:pt x="178" y="71"/>
                      <a:pt x="178" y="63"/>
                      <a:pt x="184" y="56"/>
                    </a:cubicBezTo>
                    <a:cubicBezTo>
                      <a:pt x="187" y="53"/>
                      <a:pt x="190" y="46"/>
                      <a:pt x="189" y="42"/>
                    </a:cubicBezTo>
                    <a:cubicBezTo>
                      <a:pt x="187" y="35"/>
                      <a:pt x="182" y="35"/>
                      <a:pt x="177" y="42"/>
                    </a:cubicBezTo>
                    <a:cubicBezTo>
                      <a:pt x="172" y="50"/>
                      <a:pt x="166" y="59"/>
                      <a:pt x="161" y="68"/>
                    </a:cubicBezTo>
                    <a:cubicBezTo>
                      <a:pt x="159" y="71"/>
                      <a:pt x="160" y="77"/>
                      <a:pt x="161" y="81"/>
                    </a:cubicBezTo>
                    <a:cubicBezTo>
                      <a:pt x="163" y="87"/>
                      <a:pt x="163" y="91"/>
                      <a:pt x="157" y="95"/>
                    </a:cubicBezTo>
                    <a:cubicBezTo>
                      <a:pt x="152" y="99"/>
                      <a:pt x="148" y="104"/>
                      <a:pt x="142" y="110"/>
                    </a:cubicBezTo>
                    <a:cubicBezTo>
                      <a:pt x="141" y="108"/>
                      <a:pt x="140" y="106"/>
                      <a:pt x="139" y="104"/>
                    </a:cubicBezTo>
                    <a:cubicBezTo>
                      <a:pt x="136" y="94"/>
                      <a:pt x="130" y="91"/>
                      <a:pt x="120" y="91"/>
                    </a:cubicBezTo>
                    <a:cubicBezTo>
                      <a:pt x="110" y="91"/>
                      <a:pt x="110" y="82"/>
                      <a:pt x="109" y="75"/>
                    </a:cubicBezTo>
                    <a:cubicBezTo>
                      <a:pt x="108" y="72"/>
                      <a:pt x="112" y="66"/>
                      <a:pt x="115" y="63"/>
                    </a:cubicBezTo>
                    <a:cubicBezTo>
                      <a:pt x="127" y="53"/>
                      <a:pt x="140" y="44"/>
                      <a:pt x="152" y="34"/>
                    </a:cubicBezTo>
                    <a:cubicBezTo>
                      <a:pt x="153" y="33"/>
                      <a:pt x="153" y="32"/>
                      <a:pt x="154" y="31"/>
                    </a:cubicBezTo>
                    <a:cubicBezTo>
                      <a:pt x="156" y="14"/>
                      <a:pt x="170" y="10"/>
                      <a:pt x="182" y="6"/>
                    </a:cubicBezTo>
                    <a:cubicBezTo>
                      <a:pt x="193" y="2"/>
                      <a:pt x="206" y="0"/>
                      <a:pt x="217" y="3"/>
                    </a:cubicBezTo>
                    <a:cubicBezTo>
                      <a:pt x="230" y="7"/>
                      <a:pt x="243" y="12"/>
                      <a:pt x="256" y="14"/>
                    </a:cubicBezTo>
                    <a:cubicBezTo>
                      <a:pt x="260" y="15"/>
                      <a:pt x="264" y="22"/>
                      <a:pt x="267" y="25"/>
                    </a:cubicBezTo>
                    <a:cubicBezTo>
                      <a:pt x="271" y="29"/>
                      <a:pt x="275" y="33"/>
                      <a:pt x="279" y="36"/>
                    </a:cubicBezTo>
                    <a:cubicBezTo>
                      <a:pt x="282" y="32"/>
                      <a:pt x="285" y="27"/>
                      <a:pt x="288" y="23"/>
                    </a:cubicBezTo>
                    <a:cubicBezTo>
                      <a:pt x="288" y="22"/>
                      <a:pt x="289" y="21"/>
                      <a:pt x="289" y="20"/>
                    </a:cubicBezTo>
                    <a:cubicBezTo>
                      <a:pt x="290" y="20"/>
                      <a:pt x="291" y="20"/>
                      <a:pt x="291" y="20"/>
                    </a:cubicBezTo>
                    <a:cubicBezTo>
                      <a:pt x="299" y="34"/>
                      <a:pt x="299" y="34"/>
                      <a:pt x="311" y="24"/>
                    </a:cubicBezTo>
                    <a:cubicBezTo>
                      <a:pt x="319" y="18"/>
                      <a:pt x="327" y="14"/>
                      <a:pt x="338" y="19"/>
                    </a:cubicBezTo>
                    <a:cubicBezTo>
                      <a:pt x="342" y="21"/>
                      <a:pt x="350" y="19"/>
                      <a:pt x="354" y="16"/>
                    </a:cubicBezTo>
                    <a:cubicBezTo>
                      <a:pt x="367" y="8"/>
                      <a:pt x="378" y="7"/>
                      <a:pt x="390" y="16"/>
                    </a:cubicBezTo>
                    <a:cubicBezTo>
                      <a:pt x="397" y="22"/>
                      <a:pt x="404" y="29"/>
                      <a:pt x="409" y="37"/>
                    </a:cubicBezTo>
                    <a:cubicBezTo>
                      <a:pt x="454" y="115"/>
                      <a:pt x="472" y="200"/>
                      <a:pt x="467" y="290"/>
                    </a:cubicBezTo>
                    <a:cubicBezTo>
                      <a:pt x="466" y="308"/>
                      <a:pt x="463" y="325"/>
                      <a:pt x="460" y="342"/>
                    </a:cubicBezTo>
                    <a:cubicBezTo>
                      <a:pt x="458" y="349"/>
                      <a:pt x="454" y="357"/>
                      <a:pt x="449" y="364"/>
                    </a:cubicBezTo>
                    <a:cubicBezTo>
                      <a:pt x="442" y="374"/>
                      <a:pt x="440" y="384"/>
                      <a:pt x="442" y="396"/>
                    </a:cubicBezTo>
                    <a:cubicBezTo>
                      <a:pt x="443" y="401"/>
                      <a:pt x="443" y="405"/>
                      <a:pt x="444" y="411"/>
                    </a:cubicBezTo>
                    <a:cubicBezTo>
                      <a:pt x="433" y="408"/>
                      <a:pt x="429" y="403"/>
                      <a:pt x="427" y="394"/>
                    </a:cubicBezTo>
                    <a:cubicBezTo>
                      <a:pt x="424" y="384"/>
                      <a:pt x="419" y="375"/>
                      <a:pt x="415" y="365"/>
                    </a:cubicBezTo>
                    <a:cubicBezTo>
                      <a:pt x="414" y="362"/>
                      <a:pt x="412" y="358"/>
                      <a:pt x="412" y="354"/>
                    </a:cubicBezTo>
                    <a:cubicBezTo>
                      <a:pt x="411" y="345"/>
                      <a:pt x="410" y="338"/>
                      <a:pt x="400" y="335"/>
                    </a:cubicBezTo>
                    <a:cubicBezTo>
                      <a:pt x="396" y="334"/>
                      <a:pt x="393" y="327"/>
                      <a:pt x="391" y="323"/>
                    </a:cubicBezTo>
                    <a:cubicBezTo>
                      <a:pt x="385" y="309"/>
                      <a:pt x="369" y="301"/>
                      <a:pt x="356" y="308"/>
                    </a:cubicBezTo>
                    <a:cubicBezTo>
                      <a:pt x="352" y="310"/>
                      <a:pt x="349" y="318"/>
                      <a:pt x="348" y="323"/>
                    </a:cubicBezTo>
                    <a:cubicBezTo>
                      <a:pt x="347" y="332"/>
                      <a:pt x="348" y="340"/>
                      <a:pt x="338" y="345"/>
                    </a:cubicBezTo>
                    <a:cubicBezTo>
                      <a:pt x="336" y="346"/>
                      <a:pt x="336" y="353"/>
                      <a:pt x="334" y="354"/>
                    </a:cubicBezTo>
                    <a:cubicBezTo>
                      <a:pt x="324" y="357"/>
                      <a:pt x="323" y="370"/>
                      <a:pt x="316" y="374"/>
                    </a:cubicBezTo>
                    <a:cubicBezTo>
                      <a:pt x="305" y="379"/>
                      <a:pt x="294" y="383"/>
                      <a:pt x="282" y="376"/>
                    </a:cubicBezTo>
                    <a:cubicBezTo>
                      <a:pt x="280" y="374"/>
                      <a:pt x="278" y="371"/>
                      <a:pt x="277" y="369"/>
                    </a:cubicBezTo>
                    <a:cubicBezTo>
                      <a:pt x="271" y="356"/>
                      <a:pt x="266" y="342"/>
                      <a:pt x="260" y="329"/>
                    </a:cubicBezTo>
                    <a:cubicBezTo>
                      <a:pt x="256" y="320"/>
                      <a:pt x="251" y="313"/>
                      <a:pt x="246" y="305"/>
                    </a:cubicBezTo>
                    <a:cubicBezTo>
                      <a:pt x="243" y="302"/>
                      <a:pt x="240" y="299"/>
                      <a:pt x="236" y="296"/>
                    </a:cubicBezTo>
                    <a:cubicBezTo>
                      <a:pt x="243" y="317"/>
                      <a:pt x="241" y="340"/>
                      <a:pt x="255" y="359"/>
                    </a:cubicBezTo>
                    <a:cubicBezTo>
                      <a:pt x="262" y="367"/>
                      <a:pt x="266" y="377"/>
                      <a:pt x="277" y="380"/>
                    </a:cubicBezTo>
                    <a:cubicBezTo>
                      <a:pt x="278" y="380"/>
                      <a:pt x="279" y="381"/>
                      <a:pt x="280" y="382"/>
                    </a:cubicBezTo>
                    <a:cubicBezTo>
                      <a:pt x="284" y="394"/>
                      <a:pt x="292" y="392"/>
                      <a:pt x="302" y="389"/>
                    </a:cubicBezTo>
                    <a:cubicBezTo>
                      <a:pt x="309" y="387"/>
                      <a:pt x="314" y="392"/>
                      <a:pt x="311" y="398"/>
                    </a:cubicBezTo>
                    <a:cubicBezTo>
                      <a:pt x="301" y="417"/>
                      <a:pt x="291" y="434"/>
                      <a:pt x="281" y="452"/>
                    </a:cubicBezTo>
                    <a:cubicBezTo>
                      <a:pt x="274" y="466"/>
                      <a:pt x="266" y="478"/>
                      <a:pt x="259" y="492"/>
                    </a:cubicBezTo>
                    <a:cubicBezTo>
                      <a:pt x="257" y="495"/>
                      <a:pt x="259" y="501"/>
                      <a:pt x="260" y="506"/>
                    </a:cubicBezTo>
                    <a:cubicBezTo>
                      <a:pt x="263" y="522"/>
                      <a:pt x="266" y="539"/>
                      <a:pt x="251" y="551"/>
                    </a:cubicBezTo>
                    <a:cubicBezTo>
                      <a:pt x="241" y="560"/>
                      <a:pt x="237" y="571"/>
                      <a:pt x="232" y="583"/>
                    </a:cubicBezTo>
                    <a:cubicBezTo>
                      <a:pt x="223" y="603"/>
                      <a:pt x="214" y="623"/>
                      <a:pt x="196" y="638"/>
                    </a:cubicBezTo>
                    <a:cubicBezTo>
                      <a:pt x="185" y="647"/>
                      <a:pt x="172" y="645"/>
                      <a:pt x="160" y="646"/>
                    </a:cubicBezTo>
                    <a:cubicBezTo>
                      <a:pt x="158" y="646"/>
                      <a:pt x="155" y="643"/>
                      <a:pt x="153" y="641"/>
                    </a:cubicBezTo>
                    <a:cubicBezTo>
                      <a:pt x="152" y="639"/>
                      <a:pt x="151" y="636"/>
                      <a:pt x="151" y="634"/>
                    </a:cubicBezTo>
                    <a:cubicBezTo>
                      <a:pt x="145" y="604"/>
                      <a:pt x="140" y="575"/>
                      <a:pt x="135" y="545"/>
                    </a:cubicBezTo>
                    <a:cubicBezTo>
                      <a:pt x="134" y="541"/>
                      <a:pt x="134" y="535"/>
                      <a:pt x="136" y="532"/>
                    </a:cubicBezTo>
                    <a:cubicBezTo>
                      <a:pt x="149" y="512"/>
                      <a:pt x="141" y="492"/>
                      <a:pt x="134" y="473"/>
                    </a:cubicBezTo>
                    <a:cubicBezTo>
                      <a:pt x="130" y="462"/>
                      <a:pt x="126" y="452"/>
                      <a:pt x="124" y="441"/>
                    </a:cubicBezTo>
                    <a:cubicBezTo>
                      <a:pt x="120" y="422"/>
                      <a:pt x="102" y="414"/>
                      <a:pt x="85" y="417"/>
                    </a:cubicBezTo>
                    <a:cubicBezTo>
                      <a:pt x="75" y="420"/>
                      <a:pt x="64" y="422"/>
                      <a:pt x="54" y="423"/>
                    </a:cubicBezTo>
                    <a:cubicBezTo>
                      <a:pt x="42" y="425"/>
                      <a:pt x="34" y="418"/>
                      <a:pt x="28" y="409"/>
                    </a:cubicBezTo>
                    <a:cubicBezTo>
                      <a:pt x="21" y="401"/>
                      <a:pt x="14" y="392"/>
                      <a:pt x="8" y="383"/>
                    </a:cubicBezTo>
                    <a:cubicBezTo>
                      <a:pt x="5" y="378"/>
                      <a:pt x="2" y="372"/>
                      <a:pt x="1" y="366"/>
                    </a:cubicBezTo>
                    <a:cubicBezTo>
                      <a:pt x="0" y="355"/>
                      <a:pt x="1" y="345"/>
                      <a:pt x="1" y="334"/>
                    </a:cubicBezTo>
                    <a:cubicBezTo>
                      <a:pt x="1" y="319"/>
                      <a:pt x="7" y="307"/>
                      <a:pt x="20" y="298"/>
                    </a:cubicBezTo>
                    <a:cubicBezTo>
                      <a:pt x="28" y="292"/>
                      <a:pt x="34" y="285"/>
                      <a:pt x="33" y="273"/>
                    </a:cubicBezTo>
                    <a:cubicBezTo>
                      <a:pt x="33" y="270"/>
                      <a:pt x="35" y="266"/>
                      <a:pt x="37" y="263"/>
                    </a:cubicBezTo>
                    <a:cubicBezTo>
                      <a:pt x="42" y="257"/>
                      <a:pt x="47" y="252"/>
                      <a:pt x="53" y="245"/>
                    </a:cubicBezTo>
                    <a:cubicBezTo>
                      <a:pt x="60" y="253"/>
                      <a:pt x="68" y="247"/>
                      <a:pt x="74" y="243"/>
                    </a:cubicBezTo>
                    <a:cubicBezTo>
                      <a:pt x="87" y="234"/>
                      <a:pt x="102" y="233"/>
                      <a:pt x="117" y="236"/>
                    </a:cubicBezTo>
                    <a:cubicBezTo>
                      <a:pt x="120" y="236"/>
                      <a:pt x="125" y="241"/>
                      <a:pt x="125" y="243"/>
                    </a:cubicBezTo>
                    <a:cubicBezTo>
                      <a:pt x="123" y="258"/>
                      <a:pt x="129" y="266"/>
                      <a:pt x="144" y="268"/>
                    </a:cubicBezTo>
                    <a:cubicBezTo>
                      <a:pt x="151" y="270"/>
                      <a:pt x="157" y="275"/>
                      <a:pt x="166" y="279"/>
                    </a:cubicBezTo>
                    <a:close/>
                    <a:moveTo>
                      <a:pt x="297" y="190"/>
                    </a:moveTo>
                    <a:cubicBezTo>
                      <a:pt x="294" y="188"/>
                      <a:pt x="291" y="186"/>
                      <a:pt x="287" y="184"/>
                    </a:cubicBezTo>
                    <a:cubicBezTo>
                      <a:pt x="289" y="190"/>
                      <a:pt x="289" y="193"/>
                      <a:pt x="291" y="196"/>
                    </a:cubicBezTo>
                    <a:cubicBezTo>
                      <a:pt x="297" y="208"/>
                      <a:pt x="304" y="218"/>
                      <a:pt x="305" y="232"/>
                    </a:cubicBezTo>
                    <a:cubicBezTo>
                      <a:pt x="306" y="239"/>
                      <a:pt x="313" y="242"/>
                      <a:pt x="320" y="241"/>
                    </a:cubicBezTo>
                    <a:cubicBezTo>
                      <a:pt x="328" y="241"/>
                      <a:pt x="335" y="240"/>
                      <a:pt x="345" y="239"/>
                    </a:cubicBezTo>
                    <a:cubicBezTo>
                      <a:pt x="340" y="237"/>
                      <a:pt x="337" y="235"/>
                      <a:pt x="332" y="234"/>
                    </a:cubicBezTo>
                    <a:cubicBezTo>
                      <a:pt x="326" y="232"/>
                      <a:pt x="321" y="230"/>
                      <a:pt x="320" y="222"/>
                    </a:cubicBezTo>
                    <a:cubicBezTo>
                      <a:pt x="318" y="212"/>
                      <a:pt x="316" y="202"/>
                      <a:pt x="314" y="191"/>
                    </a:cubicBezTo>
                    <a:cubicBezTo>
                      <a:pt x="314" y="188"/>
                      <a:pt x="312" y="185"/>
                      <a:pt x="311" y="182"/>
                    </a:cubicBezTo>
                    <a:cubicBezTo>
                      <a:pt x="308" y="183"/>
                      <a:pt x="305" y="184"/>
                      <a:pt x="301" y="185"/>
                    </a:cubicBezTo>
                    <a:cubicBezTo>
                      <a:pt x="300" y="186"/>
                      <a:pt x="299" y="188"/>
                      <a:pt x="297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3054" y="2426"/>
                <a:ext cx="467" cy="526"/>
              </a:xfrm>
              <a:custGeom>
                <a:avLst/>
                <a:gdLst>
                  <a:gd name="T0" fmla="*/ 9 w 224"/>
                  <a:gd name="T1" fmla="*/ 18 h 253"/>
                  <a:gd name="T2" fmla="*/ 40 w 224"/>
                  <a:gd name="T3" fmla="*/ 2 h 253"/>
                  <a:gd name="T4" fmla="*/ 63 w 224"/>
                  <a:gd name="T5" fmla="*/ 3 h 253"/>
                  <a:gd name="T6" fmla="*/ 88 w 224"/>
                  <a:gd name="T7" fmla="*/ 10 h 253"/>
                  <a:gd name="T8" fmla="*/ 109 w 224"/>
                  <a:gd name="T9" fmla="*/ 25 h 253"/>
                  <a:gd name="T10" fmla="*/ 120 w 224"/>
                  <a:gd name="T11" fmla="*/ 34 h 253"/>
                  <a:gd name="T12" fmla="*/ 146 w 224"/>
                  <a:gd name="T13" fmla="*/ 69 h 253"/>
                  <a:gd name="T14" fmla="*/ 147 w 224"/>
                  <a:gd name="T15" fmla="*/ 74 h 253"/>
                  <a:gd name="T16" fmla="*/ 150 w 224"/>
                  <a:gd name="T17" fmla="*/ 77 h 253"/>
                  <a:gd name="T18" fmla="*/ 174 w 224"/>
                  <a:gd name="T19" fmla="*/ 77 h 253"/>
                  <a:gd name="T20" fmla="*/ 202 w 224"/>
                  <a:gd name="T21" fmla="*/ 95 h 253"/>
                  <a:gd name="T22" fmla="*/ 209 w 224"/>
                  <a:gd name="T23" fmla="*/ 97 h 253"/>
                  <a:gd name="T24" fmla="*/ 220 w 224"/>
                  <a:gd name="T25" fmla="*/ 101 h 253"/>
                  <a:gd name="T26" fmla="*/ 217 w 224"/>
                  <a:gd name="T27" fmla="*/ 118 h 253"/>
                  <a:gd name="T28" fmla="*/ 206 w 224"/>
                  <a:gd name="T29" fmla="*/ 131 h 253"/>
                  <a:gd name="T30" fmla="*/ 184 w 224"/>
                  <a:gd name="T31" fmla="*/ 183 h 253"/>
                  <a:gd name="T32" fmla="*/ 174 w 224"/>
                  <a:gd name="T33" fmla="*/ 192 h 253"/>
                  <a:gd name="T34" fmla="*/ 142 w 224"/>
                  <a:gd name="T35" fmla="*/ 231 h 253"/>
                  <a:gd name="T36" fmla="*/ 140 w 224"/>
                  <a:gd name="T37" fmla="*/ 239 h 253"/>
                  <a:gd name="T38" fmla="*/ 120 w 224"/>
                  <a:gd name="T39" fmla="*/ 245 h 253"/>
                  <a:gd name="T40" fmla="*/ 54 w 224"/>
                  <a:gd name="T41" fmla="*/ 190 h 253"/>
                  <a:gd name="T42" fmla="*/ 47 w 224"/>
                  <a:gd name="T43" fmla="*/ 181 h 253"/>
                  <a:gd name="T44" fmla="*/ 15 w 224"/>
                  <a:gd name="T45" fmla="*/ 110 h 253"/>
                  <a:gd name="T46" fmla="*/ 13 w 224"/>
                  <a:gd name="T47" fmla="*/ 107 h 253"/>
                  <a:gd name="T48" fmla="*/ 5 w 224"/>
                  <a:gd name="T49" fmla="*/ 77 h 253"/>
                  <a:gd name="T50" fmla="*/ 8 w 224"/>
                  <a:gd name="T51" fmla="*/ 71 h 253"/>
                  <a:gd name="T52" fmla="*/ 9 w 224"/>
                  <a:gd name="T53" fmla="*/ 1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53">
                    <a:moveTo>
                      <a:pt x="9" y="18"/>
                    </a:moveTo>
                    <a:cubicBezTo>
                      <a:pt x="19" y="13"/>
                      <a:pt x="29" y="6"/>
                      <a:pt x="40" y="2"/>
                    </a:cubicBezTo>
                    <a:cubicBezTo>
                      <a:pt x="47" y="0"/>
                      <a:pt x="55" y="2"/>
                      <a:pt x="63" y="3"/>
                    </a:cubicBezTo>
                    <a:cubicBezTo>
                      <a:pt x="71" y="5"/>
                      <a:pt x="80" y="8"/>
                      <a:pt x="88" y="10"/>
                    </a:cubicBezTo>
                    <a:cubicBezTo>
                      <a:pt x="98" y="12"/>
                      <a:pt x="105" y="16"/>
                      <a:pt x="109" y="25"/>
                    </a:cubicBezTo>
                    <a:cubicBezTo>
                      <a:pt x="111" y="28"/>
                      <a:pt x="116" y="32"/>
                      <a:pt x="120" y="34"/>
                    </a:cubicBezTo>
                    <a:cubicBezTo>
                      <a:pt x="138" y="39"/>
                      <a:pt x="149" y="48"/>
                      <a:pt x="146" y="69"/>
                    </a:cubicBezTo>
                    <a:cubicBezTo>
                      <a:pt x="146" y="71"/>
                      <a:pt x="147" y="72"/>
                      <a:pt x="147" y="74"/>
                    </a:cubicBezTo>
                    <a:cubicBezTo>
                      <a:pt x="148" y="75"/>
                      <a:pt x="148" y="76"/>
                      <a:pt x="150" y="77"/>
                    </a:cubicBezTo>
                    <a:cubicBezTo>
                      <a:pt x="158" y="67"/>
                      <a:pt x="166" y="71"/>
                      <a:pt x="174" y="77"/>
                    </a:cubicBezTo>
                    <a:cubicBezTo>
                      <a:pt x="184" y="83"/>
                      <a:pt x="196" y="84"/>
                      <a:pt x="202" y="95"/>
                    </a:cubicBezTo>
                    <a:cubicBezTo>
                      <a:pt x="203" y="96"/>
                      <a:pt x="207" y="96"/>
                      <a:pt x="209" y="97"/>
                    </a:cubicBezTo>
                    <a:cubicBezTo>
                      <a:pt x="213" y="98"/>
                      <a:pt x="219" y="99"/>
                      <a:pt x="220" y="101"/>
                    </a:cubicBezTo>
                    <a:cubicBezTo>
                      <a:pt x="223" y="107"/>
                      <a:pt x="224" y="113"/>
                      <a:pt x="217" y="118"/>
                    </a:cubicBezTo>
                    <a:cubicBezTo>
                      <a:pt x="213" y="121"/>
                      <a:pt x="209" y="126"/>
                      <a:pt x="206" y="131"/>
                    </a:cubicBezTo>
                    <a:cubicBezTo>
                      <a:pt x="198" y="148"/>
                      <a:pt x="192" y="166"/>
                      <a:pt x="184" y="183"/>
                    </a:cubicBezTo>
                    <a:cubicBezTo>
                      <a:pt x="182" y="187"/>
                      <a:pt x="178" y="190"/>
                      <a:pt x="174" y="192"/>
                    </a:cubicBezTo>
                    <a:cubicBezTo>
                      <a:pt x="156" y="199"/>
                      <a:pt x="145" y="212"/>
                      <a:pt x="142" y="231"/>
                    </a:cubicBezTo>
                    <a:cubicBezTo>
                      <a:pt x="142" y="234"/>
                      <a:pt x="141" y="237"/>
                      <a:pt x="140" y="239"/>
                    </a:cubicBezTo>
                    <a:cubicBezTo>
                      <a:pt x="134" y="251"/>
                      <a:pt x="130" y="253"/>
                      <a:pt x="120" y="245"/>
                    </a:cubicBezTo>
                    <a:cubicBezTo>
                      <a:pt x="97" y="227"/>
                      <a:pt x="76" y="208"/>
                      <a:pt x="54" y="190"/>
                    </a:cubicBezTo>
                    <a:cubicBezTo>
                      <a:pt x="51" y="188"/>
                      <a:pt x="47" y="184"/>
                      <a:pt x="47" y="181"/>
                    </a:cubicBezTo>
                    <a:cubicBezTo>
                      <a:pt x="43" y="154"/>
                      <a:pt x="21" y="136"/>
                      <a:pt x="15" y="110"/>
                    </a:cubicBezTo>
                    <a:cubicBezTo>
                      <a:pt x="14" y="109"/>
                      <a:pt x="14" y="107"/>
                      <a:pt x="13" y="107"/>
                    </a:cubicBezTo>
                    <a:cubicBezTo>
                      <a:pt x="0" y="99"/>
                      <a:pt x="8" y="87"/>
                      <a:pt x="5" y="77"/>
                    </a:cubicBezTo>
                    <a:cubicBezTo>
                      <a:pt x="5" y="75"/>
                      <a:pt x="6" y="73"/>
                      <a:pt x="8" y="71"/>
                    </a:cubicBezTo>
                    <a:cubicBezTo>
                      <a:pt x="23" y="53"/>
                      <a:pt x="23" y="36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2884" y="1775"/>
                <a:ext cx="443" cy="684"/>
              </a:xfrm>
              <a:custGeom>
                <a:avLst/>
                <a:gdLst>
                  <a:gd name="T0" fmla="*/ 168 w 213"/>
                  <a:gd name="T1" fmla="*/ 137 h 329"/>
                  <a:gd name="T2" fmla="*/ 165 w 213"/>
                  <a:gd name="T3" fmla="*/ 139 h 329"/>
                  <a:gd name="T4" fmla="*/ 153 w 213"/>
                  <a:gd name="T5" fmla="*/ 134 h 329"/>
                  <a:gd name="T6" fmla="*/ 137 w 213"/>
                  <a:gd name="T7" fmla="*/ 147 h 329"/>
                  <a:gd name="T8" fmla="*/ 125 w 213"/>
                  <a:gd name="T9" fmla="*/ 175 h 329"/>
                  <a:gd name="T10" fmla="*/ 121 w 213"/>
                  <a:gd name="T11" fmla="*/ 185 h 329"/>
                  <a:gd name="T12" fmla="*/ 109 w 213"/>
                  <a:gd name="T13" fmla="*/ 225 h 329"/>
                  <a:gd name="T14" fmla="*/ 109 w 213"/>
                  <a:gd name="T15" fmla="*/ 238 h 329"/>
                  <a:gd name="T16" fmla="*/ 94 w 213"/>
                  <a:gd name="T17" fmla="*/ 225 h 329"/>
                  <a:gd name="T18" fmla="*/ 71 w 213"/>
                  <a:gd name="T19" fmla="*/ 213 h 329"/>
                  <a:gd name="T20" fmla="*/ 53 w 213"/>
                  <a:gd name="T21" fmla="*/ 215 h 329"/>
                  <a:gd name="T22" fmla="*/ 31 w 213"/>
                  <a:gd name="T23" fmla="*/ 225 h 329"/>
                  <a:gd name="T24" fmla="*/ 32 w 213"/>
                  <a:gd name="T25" fmla="*/ 271 h 329"/>
                  <a:gd name="T26" fmla="*/ 49 w 213"/>
                  <a:gd name="T27" fmla="*/ 281 h 329"/>
                  <a:gd name="T28" fmla="*/ 59 w 213"/>
                  <a:gd name="T29" fmla="*/ 275 h 329"/>
                  <a:gd name="T30" fmla="*/ 73 w 213"/>
                  <a:gd name="T31" fmla="*/ 261 h 329"/>
                  <a:gd name="T32" fmla="*/ 77 w 213"/>
                  <a:gd name="T33" fmla="*/ 262 h 329"/>
                  <a:gd name="T34" fmla="*/ 83 w 213"/>
                  <a:gd name="T35" fmla="*/ 329 h 329"/>
                  <a:gd name="T36" fmla="*/ 63 w 213"/>
                  <a:gd name="T37" fmla="*/ 314 h 329"/>
                  <a:gd name="T38" fmla="*/ 57 w 213"/>
                  <a:gd name="T39" fmla="*/ 305 h 329"/>
                  <a:gd name="T40" fmla="*/ 19 w 213"/>
                  <a:gd name="T41" fmla="*/ 287 h 329"/>
                  <a:gd name="T42" fmla="*/ 14 w 213"/>
                  <a:gd name="T43" fmla="*/ 279 h 329"/>
                  <a:gd name="T44" fmla="*/ 7 w 213"/>
                  <a:gd name="T45" fmla="*/ 133 h 329"/>
                  <a:gd name="T46" fmla="*/ 28 w 213"/>
                  <a:gd name="T47" fmla="*/ 35 h 329"/>
                  <a:gd name="T48" fmla="*/ 34 w 213"/>
                  <a:gd name="T49" fmla="*/ 25 h 329"/>
                  <a:gd name="T50" fmla="*/ 43 w 213"/>
                  <a:gd name="T51" fmla="*/ 32 h 329"/>
                  <a:gd name="T52" fmla="*/ 45 w 213"/>
                  <a:gd name="T53" fmla="*/ 34 h 329"/>
                  <a:gd name="T54" fmla="*/ 79 w 213"/>
                  <a:gd name="T55" fmla="*/ 51 h 329"/>
                  <a:gd name="T56" fmla="*/ 93 w 213"/>
                  <a:gd name="T57" fmla="*/ 64 h 329"/>
                  <a:gd name="T58" fmla="*/ 97 w 213"/>
                  <a:gd name="T59" fmla="*/ 73 h 329"/>
                  <a:gd name="T60" fmla="*/ 106 w 213"/>
                  <a:gd name="T61" fmla="*/ 71 h 329"/>
                  <a:gd name="T62" fmla="*/ 116 w 213"/>
                  <a:gd name="T63" fmla="*/ 49 h 329"/>
                  <a:gd name="T64" fmla="*/ 114 w 213"/>
                  <a:gd name="T65" fmla="*/ 30 h 329"/>
                  <a:gd name="T66" fmla="*/ 117 w 213"/>
                  <a:gd name="T67" fmla="*/ 1 h 329"/>
                  <a:gd name="T68" fmla="*/ 122 w 213"/>
                  <a:gd name="T69" fmla="*/ 0 h 329"/>
                  <a:gd name="T70" fmla="*/ 141 w 213"/>
                  <a:gd name="T71" fmla="*/ 9 h 329"/>
                  <a:gd name="T72" fmla="*/ 151 w 213"/>
                  <a:gd name="T73" fmla="*/ 21 h 329"/>
                  <a:gd name="T74" fmla="*/ 164 w 213"/>
                  <a:gd name="T75" fmla="*/ 24 h 329"/>
                  <a:gd name="T76" fmla="*/ 180 w 213"/>
                  <a:gd name="T77" fmla="*/ 27 h 329"/>
                  <a:gd name="T78" fmla="*/ 193 w 213"/>
                  <a:gd name="T79" fmla="*/ 51 h 329"/>
                  <a:gd name="T80" fmla="*/ 205 w 213"/>
                  <a:gd name="T81" fmla="*/ 60 h 329"/>
                  <a:gd name="T82" fmla="*/ 210 w 213"/>
                  <a:gd name="T83" fmla="*/ 72 h 329"/>
                  <a:gd name="T84" fmla="*/ 190 w 213"/>
                  <a:gd name="T85" fmla="*/ 86 h 329"/>
                  <a:gd name="T86" fmla="*/ 165 w 213"/>
                  <a:gd name="T87" fmla="*/ 92 h 329"/>
                  <a:gd name="T88" fmla="*/ 162 w 213"/>
                  <a:gd name="T89" fmla="*/ 98 h 329"/>
                  <a:gd name="T90" fmla="*/ 166 w 213"/>
                  <a:gd name="T91" fmla="*/ 101 h 329"/>
                  <a:gd name="T92" fmla="*/ 194 w 213"/>
                  <a:gd name="T93" fmla="*/ 118 h 329"/>
                  <a:gd name="T94" fmla="*/ 165 w 213"/>
                  <a:gd name="T95" fmla="*/ 117 h 329"/>
                  <a:gd name="T96" fmla="*/ 165 w 213"/>
                  <a:gd name="T97" fmla="*/ 128 h 329"/>
                  <a:gd name="T98" fmla="*/ 168 w 213"/>
                  <a:gd name="T99" fmla="*/ 13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" h="329">
                    <a:moveTo>
                      <a:pt x="168" y="137"/>
                    </a:moveTo>
                    <a:cubicBezTo>
                      <a:pt x="167" y="138"/>
                      <a:pt x="166" y="139"/>
                      <a:pt x="165" y="139"/>
                    </a:cubicBezTo>
                    <a:cubicBezTo>
                      <a:pt x="161" y="137"/>
                      <a:pt x="156" y="133"/>
                      <a:pt x="153" y="134"/>
                    </a:cubicBezTo>
                    <a:cubicBezTo>
                      <a:pt x="147" y="137"/>
                      <a:pt x="141" y="141"/>
                      <a:pt x="137" y="147"/>
                    </a:cubicBezTo>
                    <a:cubicBezTo>
                      <a:pt x="132" y="156"/>
                      <a:pt x="129" y="166"/>
                      <a:pt x="125" y="175"/>
                    </a:cubicBezTo>
                    <a:cubicBezTo>
                      <a:pt x="124" y="178"/>
                      <a:pt x="123" y="182"/>
                      <a:pt x="121" y="185"/>
                    </a:cubicBezTo>
                    <a:cubicBezTo>
                      <a:pt x="111" y="197"/>
                      <a:pt x="106" y="210"/>
                      <a:pt x="109" y="225"/>
                    </a:cubicBezTo>
                    <a:cubicBezTo>
                      <a:pt x="110" y="229"/>
                      <a:pt x="109" y="233"/>
                      <a:pt x="109" y="238"/>
                    </a:cubicBezTo>
                    <a:cubicBezTo>
                      <a:pt x="100" y="237"/>
                      <a:pt x="95" y="233"/>
                      <a:pt x="94" y="225"/>
                    </a:cubicBezTo>
                    <a:cubicBezTo>
                      <a:pt x="93" y="215"/>
                      <a:pt x="80" y="209"/>
                      <a:pt x="71" y="213"/>
                    </a:cubicBezTo>
                    <a:cubicBezTo>
                      <a:pt x="65" y="215"/>
                      <a:pt x="59" y="215"/>
                      <a:pt x="53" y="215"/>
                    </a:cubicBezTo>
                    <a:cubicBezTo>
                      <a:pt x="42" y="213"/>
                      <a:pt x="34" y="215"/>
                      <a:pt x="31" y="225"/>
                    </a:cubicBezTo>
                    <a:cubicBezTo>
                      <a:pt x="25" y="240"/>
                      <a:pt x="23" y="256"/>
                      <a:pt x="32" y="271"/>
                    </a:cubicBezTo>
                    <a:cubicBezTo>
                      <a:pt x="35" y="276"/>
                      <a:pt x="43" y="279"/>
                      <a:pt x="49" y="281"/>
                    </a:cubicBezTo>
                    <a:cubicBezTo>
                      <a:pt x="52" y="282"/>
                      <a:pt x="56" y="278"/>
                      <a:pt x="59" y="275"/>
                    </a:cubicBezTo>
                    <a:cubicBezTo>
                      <a:pt x="64" y="271"/>
                      <a:pt x="68" y="266"/>
                      <a:pt x="73" y="261"/>
                    </a:cubicBezTo>
                    <a:cubicBezTo>
                      <a:pt x="74" y="261"/>
                      <a:pt x="75" y="262"/>
                      <a:pt x="77" y="262"/>
                    </a:cubicBezTo>
                    <a:cubicBezTo>
                      <a:pt x="79" y="284"/>
                      <a:pt x="80" y="306"/>
                      <a:pt x="83" y="329"/>
                    </a:cubicBezTo>
                    <a:cubicBezTo>
                      <a:pt x="71" y="327"/>
                      <a:pt x="65" y="325"/>
                      <a:pt x="63" y="314"/>
                    </a:cubicBezTo>
                    <a:cubicBezTo>
                      <a:pt x="63" y="311"/>
                      <a:pt x="60" y="306"/>
                      <a:pt x="57" y="305"/>
                    </a:cubicBezTo>
                    <a:cubicBezTo>
                      <a:pt x="44" y="298"/>
                      <a:pt x="31" y="293"/>
                      <a:pt x="19" y="287"/>
                    </a:cubicBezTo>
                    <a:cubicBezTo>
                      <a:pt x="17" y="286"/>
                      <a:pt x="15" y="282"/>
                      <a:pt x="14" y="279"/>
                    </a:cubicBezTo>
                    <a:cubicBezTo>
                      <a:pt x="4" y="230"/>
                      <a:pt x="0" y="181"/>
                      <a:pt x="7" y="133"/>
                    </a:cubicBezTo>
                    <a:cubicBezTo>
                      <a:pt x="12" y="100"/>
                      <a:pt x="21" y="67"/>
                      <a:pt x="28" y="35"/>
                    </a:cubicBezTo>
                    <a:cubicBezTo>
                      <a:pt x="29" y="31"/>
                      <a:pt x="32" y="29"/>
                      <a:pt x="34" y="25"/>
                    </a:cubicBezTo>
                    <a:cubicBezTo>
                      <a:pt x="37" y="28"/>
                      <a:pt x="40" y="30"/>
                      <a:pt x="43" y="32"/>
                    </a:cubicBezTo>
                    <a:cubicBezTo>
                      <a:pt x="44" y="32"/>
                      <a:pt x="44" y="34"/>
                      <a:pt x="45" y="34"/>
                    </a:cubicBezTo>
                    <a:cubicBezTo>
                      <a:pt x="58" y="36"/>
                      <a:pt x="68" y="46"/>
                      <a:pt x="79" y="51"/>
                    </a:cubicBezTo>
                    <a:cubicBezTo>
                      <a:pt x="86" y="54"/>
                      <a:pt x="90" y="57"/>
                      <a:pt x="93" y="64"/>
                    </a:cubicBezTo>
                    <a:cubicBezTo>
                      <a:pt x="94" y="67"/>
                      <a:pt x="95" y="70"/>
                      <a:pt x="97" y="73"/>
                    </a:cubicBezTo>
                    <a:cubicBezTo>
                      <a:pt x="100" y="76"/>
                      <a:pt x="104" y="77"/>
                      <a:pt x="106" y="71"/>
                    </a:cubicBezTo>
                    <a:cubicBezTo>
                      <a:pt x="109" y="64"/>
                      <a:pt x="112" y="56"/>
                      <a:pt x="116" y="49"/>
                    </a:cubicBezTo>
                    <a:cubicBezTo>
                      <a:pt x="120" y="42"/>
                      <a:pt x="120" y="36"/>
                      <a:pt x="114" y="30"/>
                    </a:cubicBezTo>
                    <a:cubicBezTo>
                      <a:pt x="110" y="25"/>
                      <a:pt x="113" y="4"/>
                      <a:pt x="117" y="1"/>
                    </a:cubicBezTo>
                    <a:cubicBezTo>
                      <a:pt x="118" y="0"/>
                      <a:pt x="120" y="0"/>
                      <a:pt x="122" y="0"/>
                    </a:cubicBezTo>
                    <a:cubicBezTo>
                      <a:pt x="128" y="3"/>
                      <a:pt x="135" y="6"/>
                      <a:pt x="141" y="9"/>
                    </a:cubicBezTo>
                    <a:cubicBezTo>
                      <a:pt x="145" y="12"/>
                      <a:pt x="148" y="17"/>
                      <a:pt x="151" y="21"/>
                    </a:cubicBezTo>
                    <a:cubicBezTo>
                      <a:pt x="154" y="29"/>
                      <a:pt x="158" y="30"/>
                      <a:pt x="164" y="24"/>
                    </a:cubicBezTo>
                    <a:cubicBezTo>
                      <a:pt x="172" y="16"/>
                      <a:pt x="176" y="17"/>
                      <a:pt x="180" y="27"/>
                    </a:cubicBezTo>
                    <a:cubicBezTo>
                      <a:pt x="184" y="36"/>
                      <a:pt x="188" y="44"/>
                      <a:pt x="193" y="51"/>
                    </a:cubicBezTo>
                    <a:cubicBezTo>
                      <a:pt x="196" y="55"/>
                      <a:pt x="200" y="58"/>
                      <a:pt x="205" y="60"/>
                    </a:cubicBezTo>
                    <a:cubicBezTo>
                      <a:pt x="213" y="62"/>
                      <a:pt x="213" y="67"/>
                      <a:pt x="210" y="72"/>
                    </a:cubicBezTo>
                    <a:cubicBezTo>
                      <a:pt x="206" y="81"/>
                      <a:pt x="199" y="85"/>
                      <a:pt x="190" y="86"/>
                    </a:cubicBezTo>
                    <a:cubicBezTo>
                      <a:pt x="181" y="87"/>
                      <a:pt x="173" y="90"/>
                      <a:pt x="165" y="92"/>
                    </a:cubicBezTo>
                    <a:cubicBezTo>
                      <a:pt x="164" y="93"/>
                      <a:pt x="163" y="96"/>
                      <a:pt x="162" y="98"/>
                    </a:cubicBezTo>
                    <a:cubicBezTo>
                      <a:pt x="162" y="99"/>
                      <a:pt x="165" y="101"/>
                      <a:pt x="166" y="101"/>
                    </a:cubicBezTo>
                    <a:cubicBezTo>
                      <a:pt x="178" y="103"/>
                      <a:pt x="186" y="108"/>
                      <a:pt x="194" y="118"/>
                    </a:cubicBezTo>
                    <a:cubicBezTo>
                      <a:pt x="186" y="130"/>
                      <a:pt x="181" y="131"/>
                      <a:pt x="165" y="117"/>
                    </a:cubicBezTo>
                    <a:cubicBezTo>
                      <a:pt x="165" y="122"/>
                      <a:pt x="165" y="125"/>
                      <a:pt x="165" y="128"/>
                    </a:cubicBezTo>
                    <a:cubicBezTo>
                      <a:pt x="166" y="132"/>
                      <a:pt x="167" y="135"/>
                      <a:pt x="168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3335" y="1335"/>
                <a:ext cx="560" cy="395"/>
              </a:xfrm>
              <a:custGeom>
                <a:avLst/>
                <a:gdLst>
                  <a:gd name="T0" fmla="*/ 221 w 269"/>
                  <a:gd name="T1" fmla="*/ 20 h 190"/>
                  <a:gd name="T2" fmla="*/ 238 w 269"/>
                  <a:gd name="T3" fmla="*/ 14 h 190"/>
                  <a:gd name="T4" fmla="*/ 261 w 269"/>
                  <a:gd name="T5" fmla="*/ 9 h 190"/>
                  <a:gd name="T6" fmla="*/ 269 w 269"/>
                  <a:gd name="T7" fmla="*/ 13 h 190"/>
                  <a:gd name="T8" fmla="*/ 263 w 269"/>
                  <a:gd name="T9" fmla="*/ 19 h 190"/>
                  <a:gd name="T10" fmla="*/ 240 w 269"/>
                  <a:gd name="T11" fmla="*/ 33 h 190"/>
                  <a:gd name="T12" fmla="*/ 235 w 269"/>
                  <a:gd name="T13" fmla="*/ 49 h 190"/>
                  <a:gd name="T14" fmla="*/ 237 w 269"/>
                  <a:gd name="T15" fmla="*/ 80 h 190"/>
                  <a:gd name="T16" fmla="*/ 229 w 269"/>
                  <a:gd name="T17" fmla="*/ 86 h 190"/>
                  <a:gd name="T18" fmla="*/ 214 w 269"/>
                  <a:gd name="T19" fmla="*/ 88 h 190"/>
                  <a:gd name="T20" fmla="*/ 220 w 269"/>
                  <a:gd name="T21" fmla="*/ 102 h 190"/>
                  <a:gd name="T22" fmla="*/ 220 w 269"/>
                  <a:gd name="T23" fmla="*/ 104 h 190"/>
                  <a:gd name="T24" fmla="*/ 216 w 269"/>
                  <a:gd name="T25" fmla="*/ 119 h 190"/>
                  <a:gd name="T26" fmla="*/ 209 w 269"/>
                  <a:gd name="T27" fmla="*/ 130 h 190"/>
                  <a:gd name="T28" fmla="*/ 185 w 269"/>
                  <a:gd name="T29" fmla="*/ 135 h 190"/>
                  <a:gd name="T30" fmla="*/ 149 w 269"/>
                  <a:gd name="T31" fmla="*/ 153 h 190"/>
                  <a:gd name="T32" fmla="*/ 131 w 269"/>
                  <a:gd name="T33" fmla="*/ 180 h 190"/>
                  <a:gd name="T34" fmla="*/ 120 w 269"/>
                  <a:gd name="T35" fmla="*/ 189 h 190"/>
                  <a:gd name="T36" fmla="*/ 102 w 269"/>
                  <a:gd name="T37" fmla="*/ 174 h 190"/>
                  <a:gd name="T38" fmla="*/ 89 w 269"/>
                  <a:gd name="T39" fmla="*/ 141 h 190"/>
                  <a:gd name="T40" fmla="*/ 88 w 269"/>
                  <a:gd name="T41" fmla="*/ 138 h 190"/>
                  <a:gd name="T42" fmla="*/ 88 w 269"/>
                  <a:gd name="T43" fmla="*/ 117 h 190"/>
                  <a:gd name="T44" fmla="*/ 55 w 269"/>
                  <a:gd name="T45" fmla="*/ 71 h 190"/>
                  <a:gd name="T46" fmla="*/ 26 w 269"/>
                  <a:gd name="T47" fmla="*/ 64 h 190"/>
                  <a:gd name="T48" fmla="*/ 16 w 269"/>
                  <a:gd name="T49" fmla="*/ 55 h 190"/>
                  <a:gd name="T50" fmla="*/ 4 w 269"/>
                  <a:gd name="T51" fmla="*/ 45 h 190"/>
                  <a:gd name="T52" fmla="*/ 1 w 269"/>
                  <a:gd name="T53" fmla="*/ 44 h 190"/>
                  <a:gd name="T54" fmla="*/ 0 w 269"/>
                  <a:gd name="T55" fmla="*/ 42 h 190"/>
                  <a:gd name="T56" fmla="*/ 13 w 269"/>
                  <a:gd name="T57" fmla="*/ 41 h 190"/>
                  <a:gd name="T58" fmla="*/ 24 w 269"/>
                  <a:gd name="T59" fmla="*/ 40 h 190"/>
                  <a:gd name="T60" fmla="*/ 33 w 269"/>
                  <a:gd name="T61" fmla="*/ 29 h 190"/>
                  <a:gd name="T62" fmla="*/ 21 w 269"/>
                  <a:gd name="T63" fmla="*/ 22 h 190"/>
                  <a:gd name="T64" fmla="*/ 31 w 269"/>
                  <a:gd name="T65" fmla="*/ 20 h 190"/>
                  <a:gd name="T66" fmla="*/ 58 w 269"/>
                  <a:gd name="T67" fmla="*/ 12 h 190"/>
                  <a:gd name="T68" fmla="*/ 79 w 269"/>
                  <a:gd name="T69" fmla="*/ 12 h 190"/>
                  <a:gd name="T70" fmla="*/ 101 w 269"/>
                  <a:gd name="T71" fmla="*/ 12 h 190"/>
                  <a:gd name="T72" fmla="*/ 159 w 269"/>
                  <a:gd name="T73" fmla="*/ 5 h 190"/>
                  <a:gd name="T74" fmla="*/ 176 w 269"/>
                  <a:gd name="T75" fmla="*/ 2 h 190"/>
                  <a:gd name="T76" fmla="*/ 216 w 269"/>
                  <a:gd name="T77" fmla="*/ 2 h 190"/>
                  <a:gd name="T78" fmla="*/ 221 w 269"/>
                  <a:gd name="T79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190">
                    <a:moveTo>
                      <a:pt x="221" y="20"/>
                    </a:moveTo>
                    <a:cubicBezTo>
                      <a:pt x="226" y="18"/>
                      <a:pt x="232" y="15"/>
                      <a:pt x="238" y="14"/>
                    </a:cubicBezTo>
                    <a:cubicBezTo>
                      <a:pt x="246" y="11"/>
                      <a:pt x="254" y="10"/>
                      <a:pt x="261" y="9"/>
                    </a:cubicBezTo>
                    <a:cubicBezTo>
                      <a:pt x="264" y="9"/>
                      <a:pt x="266" y="12"/>
                      <a:pt x="269" y="13"/>
                    </a:cubicBezTo>
                    <a:cubicBezTo>
                      <a:pt x="267" y="15"/>
                      <a:pt x="265" y="18"/>
                      <a:pt x="263" y="19"/>
                    </a:cubicBezTo>
                    <a:cubicBezTo>
                      <a:pt x="255" y="24"/>
                      <a:pt x="247" y="28"/>
                      <a:pt x="240" y="33"/>
                    </a:cubicBezTo>
                    <a:cubicBezTo>
                      <a:pt x="234" y="36"/>
                      <a:pt x="233" y="41"/>
                      <a:pt x="235" y="49"/>
                    </a:cubicBezTo>
                    <a:cubicBezTo>
                      <a:pt x="238" y="59"/>
                      <a:pt x="237" y="70"/>
                      <a:pt x="237" y="80"/>
                    </a:cubicBezTo>
                    <a:cubicBezTo>
                      <a:pt x="237" y="82"/>
                      <a:pt x="232" y="85"/>
                      <a:pt x="229" y="86"/>
                    </a:cubicBezTo>
                    <a:cubicBezTo>
                      <a:pt x="224" y="87"/>
                      <a:pt x="219" y="87"/>
                      <a:pt x="214" y="88"/>
                    </a:cubicBezTo>
                    <a:cubicBezTo>
                      <a:pt x="216" y="93"/>
                      <a:pt x="218" y="97"/>
                      <a:pt x="220" y="102"/>
                    </a:cubicBezTo>
                    <a:cubicBezTo>
                      <a:pt x="220" y="103"/>
                      <a:pt x="220" y="103"/>
                      <a:pt x="220" y="104"/>
                    </a:cubicBezTo>
                    <a:cubicBezTo>
                      <a:pt x="215" y="108"/>
                      <a:pt x="205" y="110"/>
                      <a:pt x="216" y="119"/>
                    </a:cubicBezTo>
                    <a:cubicBezTo>
                      <a:pt x="220" y="122"/>
                      <a:pt x="215" y="129"/>
                      <a:pt x="209" y="130"/>
                    </a:cubicBezTo>
                    <a:cubicBezTo>
                      <a:pt x="201" y="132"/>
                      <a:pt x="193" y="132"/>
                      <a:pt x="185" y="135"/>
                    </a:cubicBezTo>
                    <a:cubicBezTo>
                      <a:pt x="173" y="140"/>
                      <a:pt x="160" y="145"/>
                      <a:pt x="149" y="153"/>
                    </a:cubicBezTo>
                    <a:cubicBezTo>
                      <a:pt x="141" y="159"/>
                      <a:pt x="137" y="171"/>
                      <a:pt x="131" y="180"/>
                    </a:cubicBezTo>
                    <a:cubicBezTo>
                      <a:pt x="128" y="184"/>
                      <a:pt x="121" y="190"/>
                      <a:pt x="120" y="189"/>
                    </a:cubicBezTo>
                    <a:cubicBezTo>
                      <a:pt x="113" y="186"/>
                      <a:pt x="105" y="181"/>
                      <a:pt x="102" y="174"/>
                    </a:cubicBezTo>
                    <a:cubicBezTo>
                      <a:pt x="96" y="164"/>
                      <a:pt x="93" y="152"/>
                      <a:pt x="89" y="141"/>
                    </a:cubicBezTo>
                    <a:cubicBezTo>
                      <a:pt x="89" y="140"/>
                      <a:pt x="88" y="138"/>
                      <a:pt x="88" y="138"/>
                    </a:cubicBezTo>
                    <a:cubicBezTo>
                      <a:pt x="94" y="131"/>
                      <a:pt x="88" y="124"/>
                      <a:pt x="88" y="117"/>
                    </a:cubicBezTo>
                    <a:cubicBezTo>
                      <a:pt x="87" y="94"/>
                      <a:pt x="72" y="81"/>
                      <a:pt x="55" y="71"/>
                    </a:cubicBezTo>
                    <a:cubicBezTo>
                      <a:pt x="47" y="66"/>
                      <a:pt x="36" y="66"/>
                      <a:pt x="26" y="64"/>
                    </a:cubicBezTo>
                    <a:cubicBezTo>
                      <a:pt x="21" y="63"/>
                      <a:pt x="14" y="65"/>
                      <a:pt x="16" y="55"/>
                    </a:cubicBezTo>
                    <a:cubicBezTo>
                      <a:pt x="17" y="52"/>
                      <a:pt x="9" y="48"/>
                      <a:pt x="4" y="45"/>
                    </a:cubicBezTo>
                    <a:cubicBezTo>
                      <a:pt x="3" y="45"/>
                      <a:pt x="2" y="45"/>
                      <a:pt x="1" y="44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4" y="41"/>
                      <a:pt x="8" y="41"/>
                      <a:pt x="13" y="41"/>
                    </a:cubicBezTo>
                    <a:cubicBezTo>
                      <a:pt x="16" y="40"/>
                      <a:pt x="21" y="42"/>
                      <a:pt x="24" y="40"/>
                    </a:cubicBezTo>
                    <a:cubicBezTo>
                      <a:pt x="27" y="38"/>
                      <a:pt x="30" y="33"/>
                      <a:pt x="33" y="29"/>
                    </a:cubicBezTo>
                    <a:cubicBezTo>
                      <a:pt x="29" y="27"/>
                      <a:pt x="26" y="25"/>
                      <a:pt x="21" y="22"/>
                    </a:cubicBezTo>
                    <a:cubicBezTo>
                      <a:pt x="25" y="21"/>
                      <a:pt x="28" y="20"/>
                      <a:pt x="31" y="20"/>
                    </a:cubicBezTo>
                    <a:cubicBezTo>
                      <a:pt x="41" y="20"/>
                      <a:pt x="50" y="19"/>
                      <a:pt x="58" y="12"/>
                    </a:cubicBezTo>
                    <a:cubicBezTo>
                      <a:pt x="62" y="8"/>
                      <a:pt x="73" y="9"/>
                      <a:pt x="79" y="12"/>
                    </a:cubicBezTo>
                    <a:cubicBezTo>
                      <a:pt x="87" y="14"/>
                      <a:pt x="92" y="16"/>
                      <a:pt x="101" y="12"/>
                    </a:cubicBezTo>
                    <a:cubicBezTo>
                      <a:pt x="119" y="6"/>
                      <a:pt x="139" y="2"/>
                      <a:pt x="159" y="5"/>
                    </a:cubicBezTo>
                    <a:cubicBezTo>
                      <a:pt x="165" y="6"/>
                      <a:pt x="171" y="2"/>
                      <a:pt x="176" y="2"/>
                    </a:cubicBezTo>
                    <a:cubicBezTo>
                      <a:pt x="190" y="1"/>
                      <a:pt x="203" y="0"/>
                      <a:pt x="216" y="2"/>
                    </a:cubicBezTo>
                    <a:cubicBezTo>
                      <a:pt x="218" y="2"/>
                      <a:pt x="219" y="12"/>
                      <a:pt x="22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2977" y="1584"/>
                <a:ext cx="302" cy="196"/>
              </a:xfrm>
              <a:custGeom>
                <a:avLst/>
                <a:gdLst>
                  <a:gd name="T0" fmla="*/ 0 w 145"/>
                  <a:gd name="T1" fmla="*/ 84 h 94"/>
                  <a:gd name="T2" fmla="*/ 24 w 145"/>
                  <a:gd name="T3" fmla="*/ 38 h 94"/>
                  <a:gd name="T4" fmla="*/ 44 w 145"/>
                  <a:gd name="T5" fmla="*/ 39 h 94"/>
                  <a:gd name="T6" fmla="*/ 37 w 145"/>
                  <a:gd name="T7" fmla="*/ 21 h 94"/>
                  <a:gd name="T8" fmla="*/ 52 w 145"/>
                  <a:gd name="T9" fmla="*/ 2 h 94"/>
                  <a:gd name="T10" fmla="*/ 55 w 145"/>
                  <a:gd name="T11" fmla="*/ 0 h 94"/>
                  <a:gd name="T12" fmla="*/ 85 w 145"/>
                  <a:gd name="T13" fmla="*/ 8 h 94"/>
                  <a:gd name="T14" fmla="*/ 106 w 145"/>
                  <a:gd name="T15" fmla="*/ 17 h 94"/>
                  <a:gd name="T16" fmla="*/ 118 w 145"/>
                  <a:gd name="T17" fmla="*/ 38 h 94"/>
                  <a:gd name="T18" fmla="*/ 123 w 145"/>
                  <a:gd name="T19" fmla="*/ 49 h 94"/>
                  <a:gd name="T20" fmla="*/ 145 w 145"/>
                  <a:gd name="T21" fmla="*/ 58 h 94"/>
                  <a:gd name="T22" fmla="*/ 132 w 145"/>
                  <a:gd name="T23" fmla="*/ 74 h 94"/>
                  <a:gd name="T24" fmla="*/ 120 w 145"/>
                  <a:gd name="T25" fmla="*/ 66 h 94"/>
                  <a:gd name="T26" fmla="*/ 118 w 145"/>
                  <a:gd name="T27" fmla="*/ 68 h 94"/>
                  <a:gd name="T28" fmla="*/ 124 w 145"/>
                  <a:gd name="T29" fmla="*/ 77 h 94"/>
                  <a:gd name="T30" fmla="*/ 122 w 145"/>
                  <a:gd name="T31" fmla="*/ 88 h 94"/>
                  <a:gd name="T32" fmla="*/ 110 w 145"/>
                  <a:gd name="T33" fmla="*/ 94 h 94"/>
                  <a:gd name="T34" fmla="*/ 79 w 145"/>
                  <a:gd name="T35" fmla="*/ 70 h 94"/>
                  <a:gd name="T36" fmla="*/ 92 w 145"/>
                  <a:gd name="T37" fmla="*/ 42 h 94"/>
                  <a:gd name="T38" fmla="*/ 86 w 145"/>
                  <a:gd name="T39" fmla="*/ 36 h 94"/>
                  <a:gd name="T40" fmla="*/ 66 w 145"/>
                  <a:gd name="T41" fmla="*/ 26 h 94"/>
                  <a:gd name="T42" fmla="*/ 52 w 145"/>
                  <a:gd name="T43" fmla="*/ 31 h 94"/>
                  <a:gd name="T44" fmla="*/ 58 w 145"/>
                  <a:gd name="T45" fmla="*/ 42 h 94"/>
                  <a:gd name="T46" fmla="*/ 40 w 145"/>
                  <a:gd name="T47" fmla="*/ 67 h 94"/>
                  <a:gd name="T48" fmla="*/ 55 w 145"/>
                  <a:gd name="T49" fmla="*/ 78 h 94"/>
                  <a:gd name="T50" fmla="*/ 28 w 145"/>
                  <a:gd name="T51" fmla="*/ 66 h 94"/>
                  <a:gd name="T52" fmla="*/ 2 w 145"/>
                  <a:gd name="T53" fmla="*/ 87 h 94"/>
                  <a:gd name="T54" fmla="*/ 0 w 145"/>
                  <a:gd name="T55" fmla="*/ 8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5" h="94">
                    <a:moveTo>
                      <a:pt x="0" y="84"/>
                    </a:moveTo>
                    <a:cubicBezTo>
                      <a:pt x="8" y="69"/>
                      <a:pt x="16" y="54"/>
                      <a:pt x="24" y="38"/>
                    </a:cubicBezTo>
                    <a:cubicBezTo>
                      <a:pt x="32" y="41"/>
                      <a:pt x="37" y="48"/>
                      <a:pt x="44" y="39"/>
                    </a:cubicBezTo>
                    <a:cubicBezTo>
                      <a:pt x="51" y="29"/>
                      <a:pt x="39" y="27"/>
                      <a:pt x="37" y="21"/>
                    </a:cubicBezTo>
                    <a:cubicBezTo>
                      <a:pt x="42" y="15"/>
                      <a:pt x="47" y="8"/>
                      <a:pt x="52" y="2"/>
                    </a:cubicBezTo>
                    <a:cubicBezTo>
                      <a:pt x="53" y="1"/>
                      <a:pt x="54" y="0"/>
                      <a:pt x="55" y="0"/>
                    </a:cubicBezTo>
                    <a:cubicBezTo>
                      <a:pt x="65" y="2"/>
                      <a:pt x="75" y="5"/>
                      <a:pt x="85" y="8"/>
                    </a:cubicBezTo>
                    <a:cubicBezTo>
                      <a:pt x="92" y="10"/>
                      <a:pt x="99" y="15"/>
                      <a:pt x="106" y="17"/>
                    </a:cubicBezTo>
                    <a:cubicBezTo>
                      <a:pt x="117" y="20"/>
                      <a:pt x="122" y="27"/>
                      <a:pt x="118" y="38"/>
                    </a:cubicBezTo>
                    <a:cubicBezTo>
                      <a:pt x="115" y="44"/>
                      <a:pt x="117" y="47"/>
                      <a:pt x="123" y="49"/>
                    </a:cubicBezTo>
                    <a:cubicBezTo>
                      <a:pt x="130" y="51"/>
                      <a:pt x="137" y="55"/>
                      <a:pt x="145" y="58"/>
                    </a:cubicBezTo>
                    <a:cubicBezTo>
                      <a:pt x="141" y="64"/>
                      <a:pt x="137" y="69"/>
                      <a:pt x="132" y="74"/>
                    </a:cubicBezTo>
                    <a:cubicBezTo>
                      <a:pt x="128" y="71"/>
                      <a:pt x="124" y="69"/>
                      <a:pt x="120" y="66"/>
                    </a:cubicBezTo>
                    <a:cubicBezTo>
                      <a:pt x="119" y="67"/>
                      <a:pt x="119" y="67"/>
                      <a:pt x="118" y="68"/>
                    </a:cubicBezTo>
                    <a:cubicBezTo>
                      <a:pt x="120" y="71"/>
                      <a:pt x="122" y="74"/>
                      <a:pt x="124" y="77"/>
                    </a:cubicBezTo>
                    <a:cubicBezTo>
                      <a:pt x="128" y="82"/>
                      <a:pt x="128" y="85"/>
                      <a:pt x="122" y="88"/>
                    </a:cubicBezTo>
                    <a:cubicBezTo>
                      <a:pt x="117" y="89"/>
                      <a:pt x="114" y="92"/>
                      <a:pt x="110" y="94"/>
                    </a:cubicBezTo>
                    <a:cubicBezTo>
                      <a:pt x="99" y="86"/>
                      <a:pt x="89" y="77"/>
                      <a:pt x="79" y="70"/>
                    </a:cubicBezTo>
                    <a:cubicBezTo>
                      <a:pt x="86" y="67"/>
                      <a:pt x="94" y="51"/>
                      <a:pt x="92" y="42"/>
                    </a:cubicBezTo>
                    <a:cubicBezTo>
                      <a:pt x="91" y="40"/>
                      <a:pt x="88" y="37"/>
                      <a:pt x="86" y="36"/>
                    </a:cubicBezTo>
                    <a:cubicBezTo>
                      <a:pt x="80" y="32"/>
                      <a:pt x="73" y="29"/>
                      <a:pt x="66" y="26"/>
                    </a:cubicBezTo>
                    <a:cubicBezTo>
                      <a:pt x="61" y="24"/>
                      <a:pt x="55" y="24"/>
                      <a:pt x="52" y="31"/>
                    </a:cubicBezTo>
                    <a:cubicBezTo>
                      <a:pt x="52" y="33"/>
                      <a:pt x="56" y="37"/>
                      <a:pt x="58" y="42"/>
                    </a:cubicBezTo>
                    <a:cubicBezTo>
                      <a:pt x="53" y="49"/>
                      <a:pt x="47" y="57"/>
                      <a:pt x="40" y="67"/>
                    </a:cubicBezTo>
                    <a:cubicBezTo>
                      <a:pt x="44" y="70"/>
                      <a:pt x="49" y="74"/>
                      <a:pt x="55" y="78"/>
                    </a:cubicBezTo>
                    <a:cubicBezTo>
                      <a:pt x="41" y="85"/>
                      <a:pt x="34" y="82"/>
                      <a:pt x="28" y="66"/>
                    </a:cubicBezTo>
                    <a:cubicBezTo>
                      <a:pt x="19" y="73"/>
                      <a:pt x="11" y="80"/>
                      <a:pt x="2" y="87"/>
                    </a:cubicBezTo>
                    <a:cubicBezTo>
                      <a:pt x="2" y="86"/>
                      <a:pt x="1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3891" y="1817"/>
                <a:ext cx="91" cy="100"/>
              </a:xfrm>
              <a:custGeom>
                <a:avLst/>
                <a:gdLst>
                  <a:gd name="T0" fmla="*/ 19 w 44"/>
                  <a:gd name="T1" fmla="*/ 0 h 48"/>
                  <a:gd name="T2" fmla="*/ 42 w 44"/>
                  <a:gd name="T3" fmla="*/ 31 h 48"/>
                  <a:gd name="T4" fmla="*/ 44 w 44"/>
                  <a:gd name="T5" fmla="*/ 48 h 48"/>
                  <a:gd name="T6" fmla="*/ 19 w 44"/>
                  <a:gd name="T7" fmla="*/ 48 h 48"/>
                  <a:gd name="T8" fmla="*/ 19 w 44"/>
                  <a:gd name="T9" fmla="*/ 42 h 48"/>
                  <a:gd name="T10" fmla="*/ 22 w 44"/>
                  <a:gd name="T11" fmla="*/ 33 h 48"/>
                  <a:gd name="T12" fmla="*/ 20 w 44"/>
                  <a:gd name="T13" fmla="*/ 25 h 48"/>
                  <a:gd name="T14" fmla="*/ 14 w 44"/>
                  <a:gd name="T15" fmla="*/ 31 h 48"/>
                  <a:gd name="T16" fmla="*/ 13 w 44"/>
                  <a:gd name="T17" fmla="*/ 37 h 48"/>
                  <a:gd name="T18" fmla="*/ 3 w 44"/>
                  <a:gd name="T19" fmla="*/ 43 h 48"/>
                  <a:gd name="T20" fmla="*/ 1 w 44"/>
                  <a:gd name="T21" fmla="*/ 33 h 48"/>
                  <a:gd name="T22" fmla="*/ 15 w 44"/>
                  <a:gd name="T23" fmla="*/ 16 h 48"/>
                  <a:gd name="T24" fmla="*/ 18 w 44"/>
                  <a:gd name="T25" fmla="*/ 9 h 48"/>
                  <a:gd name="T26" fmla="*/ 19 w 4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8">
                    <a:moveTo>
                      <a:pt x="19" y="0"/>
                    </a:moveTo>
                    <a:cubicBezTo>
                      <a:pt x="27" y="10"/>
                      <a:pt x="35" y="20"/>
                      <a:pt x="42" y="31"/>
                    </a:cubicBezTo>
                    <a:cubicBezTo>
                      <a:pt x="44" y="36"/>
                      <a:pt x="43" y="43"/>
                      <a:pt x="44" y="48"/>
                    </a:cubicBezTo>
                    <a:cubicBezTo>
                      <a:pt x="36" y="48"/>
                      <a:pt x="27" y="48"/>
                      <a:pt x="19" y="48"/>
                    </a:cubicBezTo>
                    <a:cubicBezTo>
                      <a:pt x="19" y="48"/>
                      <a:pt x="18" y="44"/>
                      <a:pt x="19" y="42"/>
                    </a:cubicBezTo>
                    <a:cubicBezTo>
                      <a:pt x="20" y="39"/>
                      <a:pt x="22" y="36"/>
                      <a:pt x="22" y="33"/>
                    </a:cubicBezTo>
                    <a:cubicBezTo>
                      <a:pt x="23" y="30"/>
                      <a:pt x="21" y="28"/>
                      <a:pt x="20" y="25"/>
                    </a:cubicBezTo>
                    <a:cubicBezTo>
                      <a:pt x="18" y="27"/>
                      <a:pt x="15" y="29"/>
                      <a:pt x="14" y="31"/>
                    </a:cubicBezTo>
                    <a:cubicBezTo>
                      <a:pt x="13" y="33"/>
                      <a:pt x="14" y="36"/>
                      <a:pt x="13" y="37"/>
                    </a:cubicBezTo>
                    <a:cubicBezTo>
                      <a:pt x="10" y="39"/>
                      <a:pt x="6" y="41"/>
                      <a:pt x="3" y="43"/>
                    </a:cubicBezTo>
                    <a:cubicBezTo>
                      <a:pt x="2" y="39"/>
                      <a:pt x="0" y="34"/>
                      <a:pt x="1" y="33"/>
                    </a:cubicBezTo>
                    <a:cubicBezTo>
                      <a:pt x="6" y="28"/>
                      <a:pt x="5" y="18"/>
                      <a:pt x="15" y="16"/>
                    </a:cubicBezTo>
                    <a:cubicBezTo>
                      <a:pt x="17" y="16"/>
                      <a:pt x="18" y="12"/>
                      <a:pt x="18" y="9"/>
                    </a:cubicBezTo>
                    <a:cubicBezTo>
                      <a:pt x="19" y="6"/>
                      <a:pt x="19" y="3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4382" y="2713"/>
                <a:ext cx="79" cy="122"/>
              </a:xfrm>
              <a:custGeom>
                <a:avLst/>
                <a:gdLst>
                  <a:gd name="T0" fmla="*/ 33 w 38"/>
                  <a:gd name="T1" fmla="*/ 0 h 59"/>
                  <a:gd name="T2" fmla="*/ 32 w 38"/>
                  <a:gd name="T3" fmla="*/ 27 h 59"/>
                  <a:gd name="T4" fmla="*/ 24 w 38"/>
                  <a:gd name="T5" fmla="*/ 43 h 59"/>
                  <a:gd name="T6" fmla="*/ 9 w 38"/>
                  <a:gd name="T7" fmla="*/ 59 h 59"/>
                  <a:gd name="T8" fmla="*/ 33 w 3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33" y="0"/>
                    </a:moveTo>
                    <a:cubicBezTo>
                      <a:pt x="38" y="8"/>
                      <a:pt x="38" y="19"/>
                      <a:pt x="32" y="27"/>
                    </a:cubicBezTo>
                    <a:cubicBezTo>
                      <a:pt x="29" y="32"/>
                      <a:pt x="26" y="38"/>
                      <a:pt x="24" y="43"/>
                    </a:cubicBezTo>
                    <a:cubicBezTo>
                      <a:pt x="21" y="51"/>
                      <a:pt x="17" y="57"/>
                      <a:pt x="9" y="59"/>
                    </a:cubicBezTo>
                    <a:cubicBezTo>
                      <a:pt x="0" y="45"/>
                      <a:pt x="12" y="16"/>
                      <a:pt x="3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3768" y="1688"/>
                <a:ext cx="88" cy="38"/>
              </a:xfrm>
              <a:custGeom>
                <a:avLst/>
                <a:gdLst>
                  <a:gd name="T0" fmla="*/ 0 w 42"/>
                  <a:gd name="T1" fmla="*/ 2 h 18"/>
                  <a:gd name="T2" fmla="*/ 35 w 42"/>
                  <a:gd name="T3" fmla="*/ 0 h 18"/>
                  <a:gd name="T4" fmla="*/ 42 w 42"/>
                  <a:gd name="T5" fmla="*/ 4 h 18"/>
                  <a:gd name="T6" fmla="*/ 34 w 42"/>
                  <a:gd name="T7" fmla="*/ 13 h 18"/>
                  <a:gd name="T8" fmla="*/ 17 w 42"/>
                  <a:gd name="T9" fmla="*/ 16 h 18"/>
                  <a:gd name="T10" fmla="*/ 0 w 42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2"/>
                    </a:moveTo>
                    <a:cubicBezTo>
                      <a:pt x="11" y="1"/>
                      <a:pt x="23" y="0"/>
                      <a:pt x="35" y="0"/>
                    </a:cubicBezTo>
                    <a:cubicBezTo>
                      <a:pt x="37" y="0"/>
                      <a:pt x="39" y="3"/>
                      <a:pt x="42" y="4"/>
                    </a:cubicBezTo>
                    <a:cubicBezTo>
                      <a:pt x="39" y="7"/>
                      <a:pt x="37" y="12"/>
                      <a:pt x="34" y="13"/>
                    </a:cubicBezTo>
                    <a:cubicBezTo>
                      <a:pt x="29" y="15"/>
                      <a:pt x="23" y="15"/>
                      <a:pt x="17" y="16"/>
                    </a:cubicBezTo>
                    <a:cubicBezTo>
                      <a:pt x="10" y="18"/>
                      <a:pt x="2" y="1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4101" y="1447"/>
                <a:ext cx="65" cy="58"/>
              </a:xfrm>
              <a:custGeom>
                <a:avLst/>
                <a:gdLst>
                  <a:gd name="T0" fmla="*/ 24 w 31"/>
                  <a:gd name="T1" fmla="*/ 28 h 28"/>
                  <a:gd name="T2" fmla="*/ 0 w 31"/>
                  <a:gd name="T3" fmla="*/ 7 h 28"/>
                  <a:gd name="T4" fmla="*/ 28 w 31"/>
                  <a:gd name="T5" fmla="*/ 4 h 28"/>
                  <a:gd name="T6" fmla="*/ 31 w 31"/>
                  <a:gd name="T7" fmla="*/ 15 h 28"/>
                  <a:gd name="T8" fmla="*/ 24 w 3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4" y="28"/>
                    </a:moveTo>
                    <a:cubicBezTo>
                      <a:pt x="15" y="20"/>
                      <a:pt x="8" y="14"/>
                      <a:pt x="0" y="7"/>
                    </a:cubicBezTo>
                    <a:cubicBezTo>
                      <a:pt x="5" y="3"/>
                      <a:pt x="23" y="0"/>
                      <a:pt x="28" y="4"/>
                    </a:cubicBezTo>
                    <a:cubicBezTo>
                      <a:pt x="30" y="6"/>
                      <a:pt x="31" y="11"/>
                      <a:pt x="31" y="15"/>
                    </a:cubicBezTo>
                    <a:cubicBezTo>
                      <a:pt x="30" y="19"/>
                      <a:pt x="27" y="24"/>
                      <a:pt x="2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3196" y="1401"/>
                <a:ext cx="89" cy="63"/>
              </a:xfrm>
              <a:custGeom>
                <a:avLst/>
                <a:gdLst>
                  <a:gd name="T0" fmla="*/ 42 w 43"/>
                  <a:gd name="T1" fmla="*/ 11 h 30"/>
                  <a:gd name="T2" fmla="*/ 2 w 43"/>
                  <a:gd name="T3" fmla="*/ 30 h 30"/>
                  <a:gd name="T4" fmla="*/ 0 w 43"/>
                  <a:gd name="T5" fmla="*/ 28 h 30"/>
                  <a:gd name="T6" fmla="*/ 33 w 43"/>
                  <a:gd name="T7" fmla="*/ 1 h 30"/>
                  <a:gd name="T8" fmla="*/ 43 w 43"/>
                  <a:gd name="T9" fmla="*/ 6 h 30"/>
                  <a:gd name="T10" fmla="*/ 42 w 43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0">
                    <a:moveTo>
                      <a:pt x="42" y="11"/>
                    </a:moveTo>
                    <a:cubicBezTo>
                      <a:pt x="28" y="17"/>
                      <a:pt x="15" y="24"/>
                      <a:pt x="2" y="30"/>
                    </a:cubicBezTo>
                    <a:cubicBezTo>
                      <a:pt x="1" y="29"/>
                      <a:pt x="1" y="28"/>
                      <a:pt x="0" y="28"/>
                    </a:cubicBezTo>
                    <a:cubicBezTo>
                      <a:pt x="11" y="19"/>
                      <a:pt x="22" y="9"/>
                      <a:pt x="33" y="1"/>
                    </a:cubicBezTo>
                    <a:cubicBezTo>
                      <a:pt x="35" y="0"/>
                      <a:pt x="40" y="5"/>
                      <a:pt x="43" y="6"/>
                    </a:cubicBezTo>
                    <a:cubicBezTo>
                      <a:pt x="43" y="8"/>
                      <a:pt x="42" y="9"/>
                      <a:pt x="4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 bwMode="auto">
              <a:xfrm>
                <a:off x="4492" y="1528"/>
                <a:ext cx="69" cy="85"/>
              </a:xfrm>
              <a:custGeom>
                <a:avLst/>
                <a:gdLst>
                  <a:gd name="T0" fmla="*/ 0 w 33"/>
                  <a:gd name="T1" fmla="*/ 34 h 41"/>
                  <a:gd name="T2" fmla="*/ 16 w 33"/>
                  <a:gd name="T3" fmla="*/ 9 h 41"/>
                  <a:gd name="T4" fmla="*/ 28 w 33"/>
                  <a:gd name="T5" fmla="*/ 0 h 41"/>
                  <a:gd name="T6" fmla="*/ 32 w 33"/>
                  <a:gd name="T7" fmla="*/ 5 h 41"/>
                  <a:gd name="T8" fmla="*/ 23 w 33"/>
                  <a:gd name="T9" fmla="*/ 16 h 41"/>
                  <a:gd name="T10" fmla="*/ 10 w 33"/>
                  <a:gd name="T11" fmla="*/ 33 h 41"/>
                  <a:gd name="T12" fmla="*/ 0 w 33"/>
                  <a:gd name="T13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0" y="34"/>
                    </a:moveTo>
                    <a:cubicBezTo>
                      <a:pt x="6" y="25"/>
                      <a:pt x="10" y="17"/>
                      <a:pt x="16" y="9"/>
                    </a:cubicBezTo>
                    <a:cubicBezTo>
                      <a:pt x="19" y="5"/>
                      <a:pt x="24" y="3"/>
                      <a:pt x="28" y="0"/>
                    </a:cubicBezTo>
                    <a:cubicBezTo>
                      <a:pt x="28" y="0"/>
                      <a:pt x="33" y="4"/>
                      <a:pt x="32" y="5"/>
                    </a:cubicBezTo>
                    <a:cubicBezTo>
                      <a:pt x="30" y="9"/>
                      <a:pt x="27" y="14"/>
                      <a:pt x="23" y="16"/>
                    </a:cubicBezTo>
                    <a:cubicBezTo>
                      <a:pt x="16" y="20"/>
                      <a:pt x="10" y="24"/>
                      <a:pt x="10" y="33"/>
                    </a:cubicBezTo>
                    <a:cubicBezTo>
                      <a:pt x="9" y="41"/>
                      <a:pt x="4" y="38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 bwMode="auto">
              <a:xfrm>
                <a:off x="3104" y="2299"/>
                <a:ext cx="44" cy="36"/>
              </a:xfrm>
              <a:custGeom>
                <a:avLst/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 bwMode="auto">
              <a:xfrm>
                <a:off x="3177" y="2349"/>
                <a:ext cx="29" cy="17"/>
              </a:xfrm>
              <a:custGeom>
                <a:avLst/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标题 4"/>
          <p:cNvSpPr txBox="1"/>
          <p:nvPr userDrawn="1"/>
        </p:nvSpPr>
        <p:spPr>
          <a:xfrm>
            <a:off x="280395" y="117063"/>
            <a:ext cx="8640960" cy="4521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00" tIns="45701" rIns="91400" bIns="4570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一、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把握新闻报道的</a:t>
            </a:r>
            <a:r>
              <a:rPr lang="zh-CN" altLang="zh-CN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特点</a:t>
            </a:r>
            <a:r>
              <a:rPr lang="zh-CN" altLang="zh-CN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ea typeface="宋体" panose="02010600030101010101" pitchFamily="2" charset="-122"/>
              </a:rPr>
              <a:t>The Characteristics of News Reports</a:t>
            </a:r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699131" y="2449193"/>
            <a:ext cx="83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5920" indent="266700" algn="just">
              <a:spcAft>
                <a:spcPts val="0"/>
              </a:spcAft>
            </a:pPr>
            <a:endParaRPr lang="zh-CN" altLang="zh-CN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699131" y="2449193"/>
            <a:ext cx="83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5920" indent="266700" algn="just">
              <a:spcAft>
                <a:spcPts val="0"/>
              </a:spcAft>
            </a:pPr>
            <a:endParaRPr lang="zh-CN" altLang="zh-CN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273324"/>
            <a:ext cx="8352928" cy="4203684"/>
          </a:xfrm>
        </p:spPr>
        <p:txBody>
          <a:bodyPr>
            <a:normAutofit/>
          </a:bodyPr>
          <a:lstStyle/>
          <a:p>
            <a:pPr marL="742950" lvl="1" indent="-285750" algn="just"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内容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正确</a:t>
            </a:r>
            <a:r>
              <a:rPr lang="en-US" altLang="zh-CN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correct content</a:t>
            </a:r>
            <a:endParaRPr lang="zh-CN" altLang="zh-CN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主题突出</a:t>
            </a:r>
            <a:r>
              <a:rPr lang="en-US" altLang="zh-CN" b="1" u="wavyHeavy" kern="100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Highlight the theme</a:t>
            </a:r>
            <a:endParaRPr lang="zh-CN" altLang="zh-CN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条理分明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Logic </a:t>
            </a:r>
            <a:r>
              <a:rPr lang="en-US" altLang="zh-CN" b="1" u="wavyHeavy" kern="100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well-organized</a:t>
            </a:r>
            <a:endParaRPr lang="zh-CN" altLang="zh-CN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叙述清楚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b="1" u="wavyHeavy" kern="100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State clear</a:t>
            </a:r>
            <a:endParaRPr lang="zh-CN" altLang="zh-CN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语句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通顺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smooth and fluent </a:t>
            </a:r>
            <a:r>
              <a:rPr lang="en-US" altLang="zh-CN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language</a:t>
            </a:r>
            <a:endParaRPr lang="zh-CN" altLang="zh-CN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行文生动</a:t>
            </a:r>
            <a:r>
              <a:rPr lang="en-US" altLang="zh-CN" b="1" u="wavyHeavy" kern="100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Writing vivid</a:t>
            </a:r>
            <a:endParaRPr lang="zh-CN" altLang="zh-CN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标点准确</a:t>
            </a:r>
            <a:r>
              <a:rPr lang="zh-CN" altLang="zh-CN" b="1" kern="100" dirty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b="1" u="wavyHeavy" kern="100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Accurate</a:t>
            </a:r>
            <a:r>
              <a:rPr lang="en-US" altLang="zh-CN" b="1" kern="100" dirty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Punctuation</a:t>
            </a:r>
            <a:endParaRPr lang="zh-CN" altLang="zh-CN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71600" y="481236"/>
            <a:ext cx="73448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二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、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Requirements for News reports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新闻报道的要求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768088"/>
            <a:ext cx="7704856" cy="341159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sz="28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zh-CN" altLang="zh-CN" sz="2800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写作手法</a:t>
            </a:r>
            <a:r>
              <a:rPr lang="zh-CN" altLang="zh-CN" sz="28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Techniques</a:t>
            </a:r>
            <a:endParaRPr lang="zh-CN" altLang="zh-CN" sz="28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zh-CN" altLang="zh-CN" sz="28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倒叙</a:t>
            </a:r>
            <a:r>
              <a:rPr lang="zh-CN" altLang="zh-CN" sz="2800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（内容要点：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When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where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who,  </a:t>
            </a:r>
            <a:endParaRPr lang="en-US" altLang="zh-CN" sz="2800" b="1" kern="100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              what, why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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how 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）</a:t>
            </a:r>
            <a:endParaRPr lang="zh-CN" altLang="zh-CN" sz="28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zh-CN" altLang="zh-CN" sz="2800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人称</a:t>
            </a:r>
            <a:r>
              <a:rPr lang="zh-CN" altLang="zh-CN" sz="2800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第三人称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(Third Person)</a:t>
            </a:r>
            <a:endParaRPr lang="zh-CN" altLang="zh-CN" sz="28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时态：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以</a:t>
            </a:r>
            <a:r>
              <a:rPr lang="zh-CN" altLang="zh-CN" sz="28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一般过去时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为主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(Past Tense)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910208" y="697260"/>
            <a:ext cx="77662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 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三、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sz="2400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新闻报道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写作常识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r>
              <a:rPr lang="en-US" altLang="zh-CN" sz="2400" b="1" u="sng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Common Sense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of Writing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697260"/>
            <a:ext cx="8208912" cy="4059668"/>
          </a:xfrm>
        </p:spPr>
        <p:txBody>
          <a:bodyPr>
            <a:normAutofit fontScale="55000" lnSpcReduction="20000"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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preparations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</a:t>
            </a:r>
            <a:r>
              <a:rPr lang="en-US" altLang="zh-CN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Part 1:</a:t>
            </a:r>
            <a:r>
              <a:rPr lang="en-US" altLang="zh-CN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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Headline/Title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---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Reveal the theme and bring out the subject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揭示主题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+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引出正题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)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第一段：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简明准确地概括消息内容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1. 2020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年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10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月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10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日，上周日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为了让青少年更了解和学会欣赏诗歌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第一中学举行了诗歌大赛。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poetry contest was held at No. 1 Middle School on Sunday, Oct 10</a:t>
            </a:r>
            <a:r>
              <a:rPr lang="en-US" altLang="zh-CN" b="1" kern="100" baseline="300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, 2020, in order to let teenagers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know more about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and learn to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appreciate poetry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endParaRPr lang="en-US" altLang="zh-CN" b="1" u="sng" kern="100" dirty="0">
              <a:solidFill>
                <a:srgbClr val="003399"/>
              </a:solidFill>
              <a:highlight>
                <a:srgbClr val="FFFF00"/>
              </a:highlight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solidFill>
                  <a:srgbClr val="003399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200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多个来自全市不同学校的高中生齐聚一堂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背诵自己的作品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交流经验。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More than 200 high school students from different schools around the city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gathered to recite their works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and exchange experiences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endParaRPr lang="en-US" altLang="zh-CN" b="1" kern="100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为了鼓励学生参加户外活动，我们学校在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4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月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10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日组织了一次爬山活动。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/>
              <a:buBlip>
                <a:blip r:embed="rId1"/>
              </a:buBlip>
            </a:pPr>
            <a:r>
              <a:rPr lang="en-US" altLang="zh-CN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order to encourage</a:t>
            </a:r>
            <a:r>
              <a:rPr lang="en-US" altLang="zh-CN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the students to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take outdoor activities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our school </a:t>
            </a:r>
            <a:r>
              <a:rPr lang="en-US" altLang="zh-CN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organized a mountain-climbing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April 10.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25252"/>
            <a:ext cx="8640960" cy="4968552"/>
          </a:xfrm>
        </p:spPr>
        <p:txBody>
          <a:bodyPr>
            <a:normAutofit fontScale="55000" lnSpcReduction="20000"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Part 2: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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Lead/Introduction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---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简洁的文字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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（</a:t>
            </a:r>
            <a:r>
              <a:rPr lang="zh-CN" altLang="zh-CN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最重要、最精彩的事实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）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Wingdings" panose="05000000000000000000"/>
              </a:rPr>
              <a:t>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提纲挈领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+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牵引全文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+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吸引读者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r>
              <a:rPr lang="zh-CN" altLang="zh-CN" b="1" kern="100" dirty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Tell the reader the basic core of the story</a:t>
            </a:r>
            <a:r>
              <a:rPr lang="zh-CN" altLang="zh-CN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zh-CN" altLang="zh-CN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集中呈现，</a:t>
            </a:r>
            <a:r>
              <a:rPr lang="zh-CN" altLang="zh-CN" b="1" u="sng" kern="100" dirty="0">
                <a:solidFill>
                  <a:srgbClr val="0033CC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zh-CN" altLang="zh-CN" b="1" u="sng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提示要旨，告诉读者故事报道的核心内容</a:t>
            </a:r>
            <a:r>
              <a:rPr lang="zh-CN" altLang="zh-CN" b="1" kern="100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endParaRPr lang="zh-CN" altLang="zh-CN" kern="100" dirty="0">
              <a:solidFill>
                <a:srgbClr val="0033CC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我们聚集在大青山脚下，兴高采烈地朝山顶出发。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we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gathered 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at the foot of </a:t>
            </a:r>
            <a:r>
              <a:rPr lang="en-US" altLang="zh-CN" b="1" kern="100" dirty="0" err="1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Daqing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Mountain and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set out 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the top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high spirits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我们一路上尽情畅谈，唱啊笑啊，呼吸着新鲜空气，享受着美丽的风景。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All the way we were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chatting, singing and laughing,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enjoying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the fresh air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and the beautiful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scenery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当有人落在后面时，其他人都过来帮忙。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When some fell behind, others would come and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offer help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4. </a:t>
            </a: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下午两点，来自不同年级的老师和同学们积极参加，一些挖土，一些种树，另一些浇水。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"/>
              <a:tabLst>
                <a:tab pos="457200" algn="l"/>
              </a:tabLst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At 2:00 P.M, the students and teachers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from different grades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actively participated in it, some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digging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some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planting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and </a:t>
            </a:r>
            <a:r>
              <a:rPr lang="en-US" altLang="zh-CN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others watering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endParaRPr lang="zh-CN" altLang="zh-CN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407" y="769268"/>
            <a:ext cx="8229600" cy="37716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 2: 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/>
              </a:rPr>
              <a:t>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Lead/Introduction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简洁的文字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/>
              </a:rPr>
              <a:t>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（最重要、最精彩的事实）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/>
              </a:rPr>
              <a:t>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提纲挈领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牵引全文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吸引读者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Tell the reader the basic core of the story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集中呈现，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zh-CN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提示要旨，告诉读者故事报道的核心内容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 transitions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衔接词：</a:t>
            </a:r>
            <a:r>
              <a:rPr lang="zh-CN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first of all, </a:t>
            </a:r>
            <a:r>
              <a:rPr lang="en-US" altLang="zh-CN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first and </a:t>
            </a:r>
            <a:r>
              <a:rPr lang="en-US" altLang="zh-CN" b="1" u="sng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foremore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as for,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In addition,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above all, </a:t>
            </a:r>
            <a:r>
              <a:rPr lang="en-US" altLang="zh-CN" sz="31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initially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likewise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Therefore, as well, </a:t>
            </a:r>
            <a:r>
              <a:rPr lang="en-US" altLang="zh-CN" sz="31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to be frank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what’s more, additionally,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meanwhile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moreover, </a:t>
            </a:r>
            <a:r>
              <a:rPr lang="en-US" altLang="zh-CN" sz="31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furthermore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altLang="zh-CN" sz="3100" b="1" u="sng" kern="1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undoubtedly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altLang="zh-CN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eventually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on the whole,…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13327</Words>
  <Application>WPS 演示</Application>
  <PresentationFormat>全屏显示(16:10)</PresentationFormat>
  <Paragraphs>269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Arial</vt:lpstr>
      <vt:lpstr>宋体</vt:lpstr>
      <vt:lpstr>Wingdings</vt:lpstr>
      <vt:lpstr>Arial</vt:lpstr>
      <vt:lpstr>微软雅黑</vt:lpstr>
      <vt:lpstr>等线</vt:lpstr>
      <vt:lpstr>Wingdings</vt:lpstr>
      <vt:lpstr>Times New Roman</vt:lpstr>
      <vt:lpstr>Calibri</vt:lpstr>
      <vt:lpstr>华文行楷</vt:lpstr>
      <vt:lpstr>黑体</vt:lpstr>
      <vt:lpstr>Calibri</vt:lpstr>
      <vt:lpstr>Impact</vt:lpstr>
      <vt:lpstr>Times New Roman</vt:lpstr>
      <vt:lpstr>Century Gothic</vt:lpstr>
      <vt:lpstr>Arial Unicode MS</vt:lpstr>
      <vt:lpstr>幼圆</vt:lpstr>
      <vt:lpstr>Microsoft YaHei UI</vt:lpstr>
      <vt:lpstr>Arial Black</vt:lpstr>
      <vt:lpstr>HelveticaNeue</vt:lpstr>
      <vt:lpstr>Corbel</vt:lpstr>
      <vt:lpstr>华文新魏</vt:lpstr>
      <vt:lpstr>Office 主题</vt:lpstr>
      <vt:lpstr>PowerPoint 演示文稿</vt:lpstr>
      <vt:lpstr>2021年6月杭州二中高二英语月考 ---新闻报道  News Report  </vt:lpstr>
      <vt:lpstr>教学目标： Teaching Goals After Teaching this lesson, students will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			   Headline（标题）      On National Day ________ went to________(导语：揭示核心内容)．Upon their arrival ______．Then they ________, When _________________________(正文：对事件或人物进行详细描写)． What they did has___________________________________________ (结束语：概括、总结或预测)．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54</cp:revision>
  <dcterms:created xsi:type="dcterms:W3CDTF">2021-02-17T02:05:00Z</dcterms:created>
  <dcterms:modified xsi:type="dcterms:W3CDTF">2021-07-02T12:19:06Z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43130E66400B4F36AAB981B9F1D8D5C1</vt:lpwstr>
  </property>
  <property fmtid="{D5CDD505-2E9C-101B-9397-08002B2CF9AE}" pid="3" name="KSOProductBuildVer">
    <vt:lpwstr>2052-11.8.2.8506</vt:lpwstr>
  </property>
</Properties>
</file>