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52" r:id="rId3"/>
    <p:sldId id="302" r:id="rId4"/>
    <p:sldId id="256" r:id="rId5"/>
    <p:sldId id="304" r:id="rId6"/>
    <p:sldId id="308" r:id="rId7"/>
    <p:sldId id="307" r:id="rId8"/>
    <p:sldId id="306" r:id="rId9"/>
    <p:sldId id="305" r:id="rId10"/>
    <p:sldId id="311" r:id="rId11"/>
    <p:sldId id="327" r:id="rId12"/>
    <p:sldId id="326" r:id="rId13"/>
    <p:sldId id="325" r:id="rId14"/>
    <p:sldId id="323" r:id="rId15"/>
    <p:sldId id="324" r:id="rId16"/>
    <p:sldId id="322" r:id="rId17"/>
    <p:sldId id="319" r:id="rId18"/>
    <p:sldId id="318" r:id="rId19"/>
    <p:sldId id="317" r:id="rId20"/>
    <p:sldId id="316" r:id="rId21"/>
    <p:sldId id="315" r:id="rId22"/>
    <p:sldId id="328" r:id="rId23"/>
    <p:sldId id="314" r:id="rId24"/>
    <p:sldId id="313" r:id="rId25"/>
    <p:sldId id="312" r:id="rId26"/>
    <p:sldId id="335" r:id="rId27"/>
    <p:sldId id="329" r:id="rId28"/>
    <p:sldId id="330" r:id="rId29"/>
    <p:sldId id="334" r:id="rId30"/>
    <p:sldId id="333" r:id="rId31"/>
    <p:sldId id="332" r:id="rId32"/>
    <p:sldId id="336" r:id="rId33"/>
    <p:sldId id="337" r:id="rId34"/>
    <p:sldId id="338" r:id="rId35"/>
    <p:sldId id="257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775" autoAdjust="0"/>
  </p:normalViewPr>
  <p:slideViewPr>
    <p:cSldViewPr snapToGrid="0">
      <p:cViewPr varScale="1">
        <p:scale>
          <a:sx n="62" d="100"/>
          <a:sy n="62" d="100"/>
        </p:scale>
        <p:origin x="78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98DAA1-1115-475C-94CE-FD65F55A7D9F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725F034-7926-417A-8293-9776289DD500}">
      <dgm:prSet/>
      <dgm:spPr/>
      <dgm:t>
        <a:bodyPr/>
        <a:lstStyle/>
        <a:p>
          <a:r>
            <a:rPr lang="en-US" b="1" dirty="0"/>
            <a:t>1.</a:t>
          </a:r>
          <a:r>
            <a:rPr lang="zh-CN" b="1" dirty="0"/>
            <a:t>本文是</a:t>
          </a:r>
          <a:r>
            <a:rPr lang="zh-CN" b="1" u="wavyHeavy" dirty="0">
              <a:uFillTx/>
            </a:rPr>
            <a:t>倡议书</a:t>
          </a:r>
          <a:r>
            <a:rPr lang="en-US" b="1" dirty="0"/>
            <a:t>,</a:t>
          </a:r>
          <a:r>
            <a:rPr lang="zh-CN" b="1" dirty="0"/>
            <a:t>注意语言要</a:t>
          </a:r>
          <a:r>
            <a:rPr lang="zh-CN" b="1" u="wavyHeavy" dirty="0">
              <a:uFillTx/>
            </a:rPr>
            <a:t>书面化</a:t>
          </a:r>
          <a:r>
            <a:rPr lang="zh-CN" b="1" dirty="0"/>
            <a:t>。</a:t>
          </a:r>
          <a:endParaRPr lang="zh-CN" dirty="0"/>
        </a:p>
      </dgm:t>
    </dgm:pt>
    <dgm:pt modelId="{77ED7C93-6A76-4F45-9E7C-16B95BED57C3}" cxnId="{6BF75739-20C7-42A4-8C5B-17FD0D5161F6}" type="parTrans">
      <dgm:prSet/>
      <dgm:spPr/>
      <dgm:t>
        <a:bodyPr/>
        <a:lstStyle/>
        <a:p>
          <a:endParaRPr lang="zh-CN" altLang="en-US"/>
        </a:p>
      </dgm:t>
    </dgm:pt>
    <dgm:pt modelId="{ECA6BDC2-D411-4523-850D-F9CE12EEE3DB}" cxnId="{6BF75739-20C7-42A4-8C5B-17FD0D5161F6}" type="sibTrans">
      <dgm:prSet/>
      <dgm:spPr/>
      <dgm:t>
        <a:bodyPr/>
        <a:lstStyle/>
        <a:p>
          <a:endParaRPr lang="zh-CN" altLang="en-US"/>
        </a:p>
      </dgm:t>
    </dgm:pt>
    <dgm:pt modelId="{FE0D232B-E7D4-4A15-9406-69B7DC6389B5}">
      <dgm:prSet/>
      <dgm:spPr/>
      <dgm:t>
        <a:bodyPr/>
        <a:lstStyle/>
        <a:p>
          <a:r>
            <a:rPr lang="en-US" b="1" dirty="0"/>
            <a:t>2.</a:t>
          </a:r>
          <a:r>
            <a:rPr lang="zh-CN" b="1" u="wavyHeavy" dirty="0">
              <a:uFillTx/>
            </a:rPr>
            <a:t>列举事件</a:t>
          </a:r>
          <a:r>
            <a:rPr lang="zh-CN" b="1" dirty="0"/>
            <a:t>时要注意句子之间的</a:t>
          </a:r>
          <a:r>
            <a:rPr lang="zh-CN" b="1" u="wavyHeavy" dirty="0">
              <a:uFillTx/>
            </a:rPr>
            <a:t>合理衔接</a:t>
          </a:r>
          <a:r>
            <a:rPr lang="en-US" b="1" dirty="0"/>
            <a:t>,</a:t>
          </a:r>
          <a:r>
            <a:rPr lang="zh-CN" b="1" u="wavyHeavy" dirty="0">
              <a:uFillTx/>
            </a:rPr>
            <a:t>不可太突兀</a:t>
          </a:r>
          <a:r>
            <a:rPr lang="zh-CN" b="1" dirty="0"/>
            <a:t>。</a:t>
          </a:r>
          <a:endParaRPr lang="zh-CN" dirty="0"/>
        </a:p>
      </dgm:t>
    </dgm:pt>
    <dgm:pt modelId="{B0DACBCB-1DED-46AD-9EAA-EDEF4233595F}" cxnId="{55CA00E9-1B70-4B1A-8F6F-54DAB2854E44}" type="parTrans">
      <dgm:prSet/>
      <dgm:spPr/>
      <dgm:t>
        <a:bodyPr/>
        <a:lstStyle/>
        <a:p>
          <a:endParaRPr lang="zh-CN" altLang="en-US"/>
        </a:p>
      </dgm:t>
    </dgm:pt>
    <dgm:pt modelId="{BC5BF4D8-6F5B-4B96-964E-6CE405C9D2A1}" cxnId="{55CA00E9-1B70-4B1A-8F6F-54DAB2854E44}" type="sibTrans">
      <dgm:prSet/>
      <dgm:spPr/>
      <dgm:t>
        <a:bodyPr/>
        <a:lstStyle/>
        <a:p>
          <a:endParaRPr lang="zh-CN" altLang="en-US"/>
        </a:p>
      </dgm:t>
    </dgm:pt>
    <dgm:pt modelId="{A0D6DBDA-686B-400C-9980-D1A53AD65C6F}" type="pres">
      <dgm:prSet presAssocID="{9398DAA1-1115-475C-94CE-FD65F55A7D9F}" presName="linearFlow" presStyleCnt="0">
        <dgm:presLayoutVars>
          <dgm:dir/>
          <dgm:resizeHandles val="exact"/>
        </dgm:presLayoutVars>
      </dgm:prSet>
      <dgm:spPr/>
    </dgm:pt>
    <dgm:pt modelId="{F09080AD-00BF-4137-9BFF-FD7244B1253B}" type="pres">
      <dgm:prSet presAssocID="{3725F034-7926-417A-8293-9776289DD500}" presName="composite" presStyleCnt="0"/>
      <dgm:spPr/>
    </dgm:pt>
    <dgm:pt modelId="{EBA80535-AD8F-4073-AEFF-C1603F7F91D2}" type="pres">
      <dgm:prSet presAssocID="{3725F034-7926-417A-8293-9776289DD500}" presName="imgShp" presStyleLbl="fgImgPlace1" presStyleIdx="0" presStyleCnt="2"/>
      <dgm:spPr/>
    </dgm:pt>
    <dgm:pt modelId="{313C18B5-7DF4-42B9-885C-89DE4BA4C1CA}" type="pres">
      <dgm:prSet presAssocID="{3725F034-7926-417A-8293-9776289DD500}" presName="txShp" presStyleLbl="node1" presStyleIdx="0" presStyleCnt="2" custScaleX="105675">
        <dgm:presLayoutVars>
          <dgm:bulletEnabled val="1"/>
        </dgm:presLayoutVars>
      </dgm:prSet>
      <dgm:spPr/>
    </dgm:pt>
    <dgm:pt modelId="{0F641044-6066-4276-823C-FDE11987E3EF}" type="pres">
      <dgm:prSet presAssocID="{ECA6BDC2-D411-4523-850D-F9CE12EEE3DB}" presName="spacing" presStyleCnt="0"/>
      <dgm:spPr/>
    </dgm:pt>
    <dgm:pt modelId="{1AF073C0-53C7-40C7-8904-8DF17BFA7356}" type="pres">
      <dgm:prSet presAssocID="{FE0D232B-E7D4-4A15-9406-69B7DC6389B5}" presName="composite" presStyleCnt="0"/>
      <dgm:spPr/>
    </dgm:pt>
    <dgm:pt modelId="{A5DFF749-773A-49D6-87C6-231C2156EF85}" type="pres">
      <dgm:prSet presAssocID="{FE0D232B-E7D4-4A15-9406-69B7DC6389B5}" presName="imgShp" presStyleLbl="fgImgPlace1" presStyleIdx="1" presStyleCnt="2"/>
      <dgm:spPr/>
    </dgm:pt>
    <dgm:pt modelId="{D61EFAF9-34C2-4E25-B7F5-498B1217D5D6}" type="pres">
      <dgm:prSet presAssocID="{FE0D232B-E7D4-4A15-9406-69B7DC6389B5}" presName="txShp" presStyleLbl="node1" presStyleIdx="1" presStyleCnt="2" custScaleX="107732">
        <dgm:presLayoutVars>
          <dgm:bulletEnabled val="1"/>
        </dgm:presLayoutVars>
      </dgm:prSet>
      <dgm:spPr/>
    </dgm:pt>
  </dgm:ptLst>
  <dgm:cxnLst>
    <dgm:cxn modelId="{6BF75739-20C7-42A4-8C5B-17FD0D5161F6}" srcId="{9398DAA1-1115-475C-94CE-FD65F55A7D9F}" destId="{3725F034-7926-417A-8293-9776289DD500}" srcOrd="0" destOrd="0" parTransId="{77ED7C93-6A76-4F45-9E7C-16B95BED57C3}" sibTransId="{ECA6BDC2-D411-4523-850D-F9CE12EEE3DB}"/>
    <dgm:cxn modelId="{C038B661-94A9-4F26-8139-776D4C135FC4}" type="presOf" srcId="{3725F034-7926-417A-8293-9776289DD500}" destId="{313C18B5-7DF4-42B9-885C-89DE4BA4C1CA}" srcOrd="0" destOrd="0" presId="urn:microsoft.com/office/officeart/2005/8/layout/vList3"/>
    <dgm:cxn modelId="{0788D370-CFB6-4994-922D-EFA5C7714DCF}" type="presOf" srcId="{9398DAA1-1115-475C-94CE-FD65F55A7D9F}" destId="{A0D6DBDA-686B-400C-9980-D1A53AD65C6F}" srcOrd="0" destOrd="0" presId="urn:microsoft.com/office/officeart/2005/8/layout/vList3"/>
    <dgm:cxn modelId="{55CA00E9-1B70-4B1A-8F6F-54DAB2854E44}" srcId="{9398DAA1-1115-475C-94CE-FD65F55A7D9F}" destId="{FE0D232B-E7D4-4A15-9406-69B7DC6389B5}" srcOrd="1" destOrd="0" parTransId="{B0DACBCB-1DED-46AD-9EAA-EDEF4233595F}" sibTransId="{BC5BF4D8-6F5B-4B96-964E-6CE405C9D2A1}"/>
    <dgm:cxn modelId="{1A9AB8FD-F6DE-4A29-8BED-AA4CF0360FD9}" type="presOf" srcId="{FE0D232B-E7D4-4A15-9406-69B7DC6389B5}" destId="{D61EFAF9-34C2-4E25-B7F5-498B1217D5D6}" srcOrd="0" destOrd="0" presId="urn:microsoft.com/office/officeart/2005/8/layout/vList3"/>
    <dgm:cxn modelId="{C1F71117-A4E1-4B62-A1A2-0704D415F09C}" type="presParOf" srcId="{A0D6DBDA-686B-400C-9980-D1A53AD65C6F}" destId="{F09080AD-00BF-4137-9BFF-FD7244B1253B}" srcOrd="0" destOrd="0" presId="urn:microsoft.com/office/officeart/2005/8/layout/vList3"/>
    <dgm:cxn modelId="{D8ECB840-D35D-4BD9-B7ED-26CEE77D69B4}" type="presParOf" srcId="{F09080AD-00BF-4137-9BFF-FD7244B1253B}" destId="{EBA80535-AD8F-4073-AEFF-C1603F7F91D2}" srcOrd="0" destOrd="0" presId="urn:microsoft.com/office/officeart/2005/8/layout/vList3"/>
    <dgm:cxn modelId="{6D2ADBB8-4664-4FE4-9923-669B399499FD}" type="presParOf" srcId="{F09080AD-00BF-4137-9BFF-FD7244B1253B}" destId="{313C18B5-7DF4-42B9-885C-89DE4BA4C1CA}" srcOrd="1" destOrd="0" presId="urn:microsoft.com/office/officeart/2005/8/layout/vList3"/>
    <dgm:cxn modelId="{471A6226-28A8-4EC3-B16C-E577C2815432}" type="presParOf" srcId="{A0D6DBDA-686B-400C-9980-D1A53AD65C6F}" destId="{0F641044-6066-4276-823C-FDE11987E3EF}" srcOrd="1" destOrd="0" presId="urn:microsoft.com/office/officeart/2005/8/layout/vList3"/>
    <dgm:cxn modelId="{2080913E-B0F5-433C-BA6C-A65C2FA4EA12}" type="presParOf" srcId="{A0D6DBDA-686B-400C-9980-D1A53AD65C6F}" destId="{1AF073C0-53C7-40C7-8904-8DF17BFA7356}" srcOrd="2" destOrd="0" presId="urn:microsoft.com/office/officeart/2005/8/layout/vList3"/>
    <dgm:cxn modelId="{3F04E6B3-16E5-49C5-A00F-74D17B362DA5}" type="presParOf" srcId="{1AF073C0-53C7-40C7-8904-8DF17BFA7356}" destId="{A5DFF749-773A-49D6-87C6-231C2156EF85}" srcOrd="0" destOrd="0" presId="urn:microsoft.com/office/officeart/2005/8/layout/vList3"/>
    <dgm:cxn modelId="{10E68EB3-E797-408B-8B82-6427FAEE6E7D}" type="presParOf" srcId="{1AF073C0-53C7-40C7-8904-8DF17BFA7356}" destId="{D61EFAF9-34C2-4E25-B7F5-498B1217D5D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FA0351-F452-4625-9BD1-BB173C7EF30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7FB5192F-8D02-4F8C-BBB6-0A40E7778CC6}">
      <dgm:prSet/>
      <dgm:spPr/>
      <dgm:t>
        <a:bodyPr/>
        <a:lstStyle/>
        <a:p>
          <a:r>
            <a:rPr lang="en-US" b="1"/>
            <a:t>1.</a:t>
          </a:r>
          <a:r>
            <a:rPr lang="zh-CN" b="1"/>
            <a:t>注意倡议书的</a:t>
          </a:r>
          <a:r>
            <a:rPr lang="zh-CN" b="1" u="wavyHeavy">
              <a:uFillTx/>
            </a:rPr>
            <a:t>格式和用语</a:t>
          </a:r>
          <a:r>
            <a:rPr lang="zh-CN" b="1"/>
            <a:t>。</a:t>
          </a:r>
          <a:endParaRPr lang="zh-CN"/>
        </a:p>
      </dgm:t>
    </dgm:pt>
    <dgm:pt modelId="{FC56C578-CF34-46E9-8DDA-965D594811A2}" cxnId="{EB61F49A-0101-4D40-ABC9-CAFFB0D4300D}" type="parTrans">
      <dgm:prSet/>
      <dgm:spPr/>
      <dgm:t>
        <a:bodyPr/>
        <a:lstStyle/>
        <a:p>
          <a:endParaRPr lang="zh-CN" altLang="en-US"/>
        </a:p>
      </dgm:t>
    </dgm:pt>
    <dgm:pt modelId="{9B959BD0-F6F0-4393-8B7D-BE135905C5B4}" cxnId="{EB61F49A-0101-4D40-ABC9-CAFFB0D4300D}" type="sibTrans">
      <dgm:prSet/>
      <dgm:spPr/>
      <dgm:t>
        <a:bodyPr/>
        <a:lstStyle/>
        <a:p>
          <a:endParaRPr lang="zh-CN" altLang="en-US"/>
        </a:p>
      </dgm:t>
    </dgm:pt>
    <dgm:pt modelId="{8ABEFC61-B263-4B63-82E8-A8F132323ECB}">
      <dgm:prSet/>
      <dgm:spPr/>
      <dgm:t>
        <a:bodyPr/>
        <a:lstStyle/>
        <a:p>
          <a:r>
            <a:rPr lang="en-US" b="1"/>
            <a:t>2.</a:t>
          </a:r>
          <a:r>
            <a:rPr lang="zh-CN" b="1"/>
            <a:t>通常时态用</a:t>
          </a:r>
          <a:r>
            <a:rPr lang="zh-CN" b="1" u="wavyHeavy">
              <a:uFillTx/>
            </a:rPr>
            <a:t>一般现在时</a:t>
          </a:r>
          <a:r>
            <a:rPr lang="zh-CN" b="1"/>
            <a:t>。</a:t>
          </a:r>
          <a:endParaRPr lang="zh-CN"/>
        </a:p>
      </dgm:t>
    </dgm:pt>
    <dgm:pt modelId="{0E40B8B1-5890-4F6A-8B01-9EDA1FFD0FC1}" cxnId="{83EA0D9B-4445-4E69-93AA-AA1CA12F1AB5}" type="parTrans">
      <dgm:prSet/>
      <dgm:spPr/>
      <dgm:t>
        <a:bodyPr/>
        <a:lstStyle/>
        <a:p>
          <a:endParaRPr lang="zh-CN" altLang="en-US"/>
        </a:p>
      </dgm:t>
    </dgm:pt>
    <dgm:pt modelId="{AE3E86EB-2F40-4FFD-9CB7-4C8687B3340A}" cxnId="{83EA0D9B-4445-4E69-93AA-AA1CA12F1AB5}" type="sibTrans">
      <dgm:prSet/>
      <dgm:spPr/>
      <dgm:t>
        <a:bodyPr/>
        <a:lstStyle/>
        <a:p>
          <a:endParaRPr lang="zh-CN" altLang="en-US"/>
        </a:p>
      </dgm:t>
    </dgm:pt>
    <dgm:pt modelId="{912C162F-B955-459B-9ACB-FD867AE6821A}">
      <dgm:prSet/>
      <dgm:spPr/>
      <dgm:t>
        <a:bodyPr/>
        <a:lstStyle/>
        <a:p>
          <a:r>
            <a:rPr lang="en-US" b="1"/>
            <a:t>3.</a:t>
          </a:r>
          <a:r>
            <a:rPr lang="zh-CN" b="1"/>
            <a:t>注意</a:t>
          </a:r>
          <a:r>
            <a:rPr lang="zh-CN" b="1" u="wavyHeavy">
              <a:uFillTx/>
            </a:rPr>
            <a:t>不要遗漏要点</a:t>
          </a:r>
          <a:r>
            <a:rPr lang="zh-CN" b="1"/>
            <a:t>。</a:t>
          </a:r>
          <a:endParaRPr lang="zh-CN"/>
        </a:p>
      </dgm:t>
    </dgm:pt>
    <dgm:pt modelId="{6E7B21AE-41B6-45B8-91CC-E7F4BE9D93E6}" cxnId="{41CAA0CA-8F05-4F37-A70A-8F097BB4DBE8}" type="parTrans">
      <dgm:prSet/>
      <dgm:spPr/>
      <dgm:t>
        <a:bodyPr/>
        <a:lstStyle/>
        <a:p>
          <a:endParaRPr lang="zh-CN" altLang="en-US"/>
        </a:p>
      </dgm:t>
    </dgm:pt>
    <dgm:pt modelId="{79E24BCB-3AB7-4526-BB15-30A902613181}" cxnId="{41CAA0CA-8F05-4F37-A70A-8F097BB4DBE8}" type="sibTrans">
      <dgm:prSet/>
      <dgm:spPr/>
      <dgm:t>
        <a:bodyPr/>
        <a:lstStyle/>
        <a:p>
          <a:endParaRPr lang="zh-CN" altLang="en-US"/>
        </a:p>
      </dgm:t>
    </dgm:pt>
    <dgm:pt modelId="{38ECDD7A-1B84-4595-9AB8-7021321F9E64}">
      <dgm:prSet/>
      <dgm:spPr/>
      <dgm:t>
        <a:bodyPr/>
        <a:lstStyle/>
        <a:p>
          <a:r>
            <a:rPr lang="en-US" b="1"/>
            <a:t>4.</a:t>
          </a:r>
          <a:r>
            <a:rPr lang="zh-CN" b="1"/>
            <a:t>注意使用</a:t>
          </a:r>
          <a:r>
            <a:rPr lang="zh-CN" b="1" u="wavyHeavy">
              <a:uFillTx/>
            </a:rPr>
            <a:t>高级词汇</a:t>
          </a:r>
          <a:r>
            <a:rPr lang="zh-CN" b="1"/>
            <a:t>和</a:t>
          </a:r>
          <a:r>
            <a:rPr lang="zh-CN" b="1" u="wavyHeavy">
              <a:uFillTx/>
            </a:rPr>
            <a:t>高级句型</a:t>
          </a:r>
          <a:r>
            <a:rPr lang="zh-CN" b="1"/>
            <a:t>使文章更精彩。</a:t>
          </a:r>
          <a:endParaRPr lang="zh-CN"/>
        </a:p>
      </dgm:t>
    </dgm:pt>
    <dgm:pt modelId="{765CFF39-E0F4-405C-B8AE-CC733B33E873}" cxnId="{F024045E-F12B-4105-95A5-E6C912A6619A}" type="parTrans">
      <dgm:prSet/>
      <dgm:spPr/>
      <dgm:t>
        <a:bodyPr/>
        <a:lstStyle/>
        <a:p>
          <a:endParaRPr lang="zh-CN" altLang="en-US"/>
        </a:p>
      </dgm:t>
    </dgm:pt>
    <dgm:pt modelId="{B5C327FA-7357-4ACD-83E3-CF5102765C9E}" cxnId="{F024045E-F12B-4105-95A5-E6C912A6619A}" type="sibTrans">
      <dgm:prSet/>
      <dgm:spPr/>
      <dgm:t>
        <a:bodyPr/>
        <a:lstStyle/>
        <a:p>
          <a:endParaRPr lang="zh-CN" altLang="en-US"/>
        </a:p>
      </dgm:t>
    </dgm:pt>
    <dgm:pt modelId="{F9032111-93E2-4B58-8F74-FFB6DE4B69D1}" type="pres">
      <dgm:prSet presAssocID="{E0FA0351-F452-4625-9BD1-BB173C7EF300}" presName="CompostProcess" presStyleCnt="0">
        <dgm:presLayoutVars>
          <dgm:dir/>
          <dgm:resizeHandles val="exact"/>
        </dgm:presLayoutVars>
      </dgm:prSet>
      <dgm:spPr/>
    </dgm:pt>
    <dgm:pt modelId="{CA880912-2952-463D-9D7C-A03A620F8725}" type="pres">
      <dgm:prSet presAssocID="{E0FA0351-F452-4625-9BD1-BB173C7EF300}" presName="arrow" presStyleLbl="bgShp" presStyleIdx="0" presStyleCnt="1" custLinFactNeighborX="-788" custLinFactNeighborY="-8796"/>
      <dgm:spPr/>
    </dgm:pt>
    <dgm:pt modelId="{BB6762AC-8D55-483D-B584-977DACCB7033}" type="pres">
      <dgm:prSet presAssocID="{E0FA0351-F452-4625-9BD1-BB173C7EF300}" presName="linearProcess" presStyleCnt="0"/>
      <dgm:spPr/>
    </dgm:pt>
    <dgm:pt modelId="{5A0D4050-1F53-4946-9C78-F1E81C515C0C}" type="pres">
      <dgm:prSet presAssocID="{7FB5192F-8D02-4F8C-BBB6-0A40E7778CC6}" presName="textNode" presStyleLbl="node1" presStyleIdx="0" presStyleCnt="4">
        <dgm:presLayoutVars>
          <dgm:bulletEnabled val="1"/>
        </dgm:presLayoutVars>
      </dgm:prSet>
      <dgm:spPr/>
    </dgm:pt>
    <dgm:pt modelId="{40928BA1-5862-4900-93A8-016C5EC3AF1D}" type="pres">
      <dgm:prSet presAssocID="{9B959BD0-F6F0-4393-8B7D-BE135905C5B4}" presName="sibTrans" presStyleCnt="0"/>
      <dgm:spPr/>
    </dgm:pt>
    <dgm:pt modelId="{3F651EC6-37D4-40C8-9D38-5AEAC30DA949}" type="pres">
      <dgm:prSet presAssocID="{8ABEFC61-B263-4B63-82E8-A8F132323ECB}" presName="textNode" presStyleLbl="node1" presStyleIdx="1" presStyleCnt="4">
        <dgm:presLayoutVars>
          <dgm:bulletEnabled val="1"/>
        </dgm:presLayoutVars>
      </dgm:prSet>
      <dgm:spPr/>
    </dgm:pt>
    <dgm:pt modelId="{DD1C00B8-EB73-4C1A-B9DC-D2127441A9BE}" type="pres">
      <dgm:prSet presAssocID="{AE3E86EB-2F40-4FFD-9CB7-4C8687B3340A}" presName="sibTrans" presStyleCnt="0"/>
      <dgm:spPr/>
    </dgm:pt>
    <dgm:pt modelId="{895CC982-9881-440B-B4A1-2F983133C359}" type="pres">
      <dgm:prSet presAssocID="{912C162F-B955-459B-9ACB-FD867AE6821A}" presName="textNode" presStyleLbl="node1" presStyleIdx="2" presStyleCnt="4">
        <dgm:presLayoutVars>
          <dgm:bulletEnabled val="1"/>
        </dgm:presLayoutVars>
      </dgm:prSet>
      <dgm:spPr/>
    </dgm:pt>
    <dgm:pt modelId="{45A68C2F-968D-4978-8A42-ED5EA2F5DB81}" type="pres">
      <dgm:prSet presAssocID="{79E24BCB-3AB7-4526-BB15-30A902613181}" presName="sibTrans" presStyleCnt="0"/>
      <dgm:spPr/>
    </dgm:pt>
    <dgm:pt modelId="{91472DE8-FB23-4CE7-A11E-1B51ECBF771B}" type="pres">
      <dgm:prSet presAssocID="{38ECDD7A-1B84-4595-9AB8-7021321F9E64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A8BCC537-D0EF-42E3-AB3C-F5668C1CB692}" type="presOf" srcId="{912C162F-B955-459B-9ACB-FD867AE6821A}" destId="{895CC982-9881-440B-B4A1-2F983133C359}" srcOrd="0" destOrd="0" presId="urn:microsoft.com/office/officeart/2005/8/layout/hProcess9"/>
    <dgm:cxn modelId="{F024045E-F12B-4105-95A5-E6C912A6619A}" srcId="{E0FA0351-F452-4625-9BD1-BB173C7EF300}" destId="{38ECDD7A-1B84-4595-9AB8-7021321F9E64}" srcOrd="3" destOrd="0" parTransId="{765CFF39-E0F4-405C-B8AE-CC733B33E873}" sibTransId="{B5C327FA-7357-4ACD-83E3-CF5102765C9E}"/>
    <dgm:cxn modelId="{3CD56668-3825-4A2E-82BD-915CBCFAA28A}" type="presOf" srcId="{7FB5192F-8D02-4F8C-BBB6-0A40E7778CC6}" destId="{5A0D4050-1F53-4946-9C78-F1E81C515C0C}" srcOrd="0" destOrd="0" presId="urn:microsoft.com/office/officeart/2005/8/layout/hProcess9"/>
    <dgm:cxn modelId="{B065A26D-1FF9-4EC1-B1D5-8AC70FD6C8B2}" type="presOf" srcId="{8ABEFC61-B263-4B63-82E8-A8F132323ECB}" destId="{3F651EC6-37D4-40C8-9D38-5AEAC30DA949}" srcOrd="0" destOrd="0" presId="urn:microsoft.com/office/officeart/2005/8/layout/hProcess9"/>
    <dgm:cxn modelId="{EB61F49A-0101-4D40-ABC9-CAFFB0D4300D}" srcId="{E0FA0351-F452-4625-9BD1-BB173C7EF300}" destId="{7FB5192F-8D02-4F8C-BBB6-0A40E7778CC6}" srcOrd="0" destOrd="0" parTransId="{FC56C578-CF34-46E9-8DDA-965D594811A2}" sibTransId="{9B959BD0-F6F0-4393-8B7D-BE135905C5B4}"/>
    <dgm:cxn modelId="{83EA0D9B-4445-4E69-93AA-AA1CA12F1AB5}" srcId="{E0FA0351-F452-4625-9BD1-BB173C7EF300}" destId="{8ABEFC61-B263-4B63-82E8-A8F132323ECB}" srcOrd="1" destOrd="0" parTransId="{0E40B8B1-5890-4F6A-8B01-9EDA1FFD0FC1}" sibTransId="{AE3E86EB-2F40-4FFD-9CB7-4C8687B3340A}"/>
    <dgm:cxn modelId="{2BD1C0B6-0ACF-443C-AD49-B3D9FA1435D6}" type="presOf" srcId="{38ECDD7A-1B84-4595-9AB8-7021321F9E64}" destId="{91472DE8-FB23-4CE7-A11E-1B51ECBF771B}" srcOrd="0" destOrd="0" presId="urn:microsoft.com/office/officeart/2005/8/layout/hProcess9"/>
    <dgm:cxn modelId="{41CAA0CA-8F05-4F37-A70A-8F097BB4DBE8}" srcId="{E0FA0351-F452-4625-9BD1-BB173C7EF300}" destId="{912C162F-B955-459B-9ACB-FD867AE6821A}" srcOrd="2" destOrd="0" parTransId="{6E7B21AE-41B6-45B8-91CC-E7F4BE9D93E6}" sibTransId="{79E24BCB-3AB7-4526-BB15-30A902613181}"/>
    <dgm:cxn modelId="{BCEF17F4-0B86-4CA5-AC1B-15EF3D6B5224}" type="presOf" srcId="{E0FA0351-F452-4625-9BD1-BB173C7EF300}" destId="{F9032111-93E2-4B58-8F74-FFB6DE4B69D1}" srcOrd="0" destOrd="0" presId="urn:microsoft.com/office/officeart/2005/8/layout/hProcess9"/>
    <dgm:cxn modelId="{FB020A63-7920-4266-B6F0-2D7BEC1F90E9}" type="presParOf" srcId="{F9032111-93E2-4B58-8F74-FFB6DE4B69D1}" destId="{CA880912-2952-463D-9D7C-A03A620F8725}" srcOrd="0" destOrd="0" presId="urn:microsoft.com/office/officeart/2005/8/layout/hProcess9"/>
    <dgm:cxn modelId="{D450AE3E-099F-47E1-B795-1B756A32669E}" type="presParOf" srcId="{F9032111-93E2-4B58-8F74-FFB6DE4B69D1}" destId="{BB6762AC-8D55-483D-B584-977DACCB7033}" srcOrd="1" destOrd="0" presId="urn:microsoft.com/office/officeart/2005/8/layout/hProcess9"/>
    <dgm:cxn modelId="{DFB9B92C-E37A-4F7C-B760-56C4632EDFF1}" type="presParOf" srcId="{BB6762AC-8D55-483D-B584-977DACCB7033}" destId="{5A0D4050-1F53-4946-9C78-F1E81C515C0C}" srcOrd="0" destOrd="0" presId="urn:microsoft.com/office/officeart/2005/8/layout/hProcess9"/>
    <dgm:cxn modelId="{A44FA32A-EC13-4278-A0F0-BED500BF73E3}" type="presParOf" srcId="{BB6762AC-8D55-483D-B584-977DACCB7033}" destId="{40928BA1-5862-4900-93A8-016C5EC3AF1D}" srcOrd="1" destOrd="0" presId="urn:microsoft.com/office/officeart/2005/8/layout/hProcess9"/>
    <dgm:cxn modelId="{358C6A4D-DAC0-40D2-96E5-A106136808E8}" type="presParOf" srcId="{BB6762AC-8D55-483D-B584-977DACCB7033}" destId="{3F651EC6-37D4-40C8-9D38-5AEAC30DA949}" srcOrd="2" destOrd="0" presId="urn:microsoft.com/office/officeart/2005/8/layout/hProcess9"/>
    <dgm:cxn modelId="{7CD65AD3-6E50-41FF-9B93-B514C271A245}" type="presParOf" srcId="{BB6762AC-8D55-483D-B584-977DACCB7033}" destId="{DD1C00B8-EB73-4C1A-B9DC-D2127441A9BE}" srcOrd="3" destOrd="0" presId="urn:microsoft.com/office/officeart/2005/8/layout/hProcess9"/>
    <dgm:cxn modelId="{ED532F44-FFBE-4F0A-A019-CC59D329A364}" type="presParOf" srcId="{BB6762AC-8D55-483D-B584-977DACCB7033}" destId="{895CC982-9881-440B-B4A1-2F983133C359}" srcOrd="4" destOrd="0" presId="urn:microsoft.com/office/officeart/2005/8/layout/hProcess9"/>
    <dgm:cxn modelId="{236300A6-66C7-4F6F-80C9-5836A2CB9454}" type="presParOf" srcId="{BB6762AC-8D55-483D-B584-977DACCB7033}" destId="{45A68C2F-968D-4978-8A42-ED5EA2F5DB81}" srcOrd="5" destOrd="0" presId="urn:microsoft.com/office/officeart/2005/8/layout/hProcess9"/>
    <dgm:cxn modelId="{B95AB942-1607-41BC-A414-64E3D3007746}" type="presParOf" srcId="{BB6762AC-8D55-483D-B584-977DACCB7033}" destId="{91472DE8-FB23-4CE7-A11E-1B51ECBF771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55AE73-7E0E-4244-96A5-EF5C18D198F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5531262-C4AB-4457-8EBA-6D06F6D95A4D}">
      <dgm:prSet/>
      <dgm:spPr/>
      <dgm:t>
        <a:bodyPr/>
        <a:lstStyle/>
        <a:p>
          <a:r>
            <a:rPr lang="en-US" b="1"/>
            <a:t>1.</a:t>
          </a:r>
          <a:r>
            <a:rPr lang="zh-CN" b="1"/>
            <a:t>本文是一份倡议书</a:t>
          </a:r>
          <a:r>
            <a:rPr lang="en-US" b="1"/>
            <a:t>,</a:t>
          </a:r>
          <a:r>
            <a:rPr lang="zh-CN" b="1"/>
            <a:t>注意</a:t>
          </a:r>
          <a:r>
            <a:rPr lang="zh-CN" b="1" u="wavyHeavy">
              <a:uFillTx/>
            </a:rPr>
            <a:t>时态</a:t>
          </a:r>
          <a:r>
            <a:rPr lang="zh-CN" b="1"/>
            <a:t>要用</a:t>
          </a:r>
          <a:r>
            <a:rPr lang="zh-CN" b="1" u="wavyHeavy">
              <a:uFillTx/>
            </a:rPr>
            <a:t>现在时和将来时</a:t>
          </a:r>
          <a:r>
            <a:rPr lang="zh-CN" b="1"/>
            <a:t>。并特别</a:t>
          </a:r>
          <a:r>
            <a:rPr lang="zh-CN" b="1" u="wavyHeavy">
              <a:uFillTx/>
            </a:rPr>
            <a:t>注意祈使句</a:t>
          </a:r>
          <a:r>
            <a:rPr lang="zh-CN" b="1"/>
            <a:t>的使用。</a:t>
          </a:r>
          <a:endParaRPr lang="zh-CN"/>
        </a:p>
      </dgm:t>
    </dgm:pt>
    <dgm:pt modelId="{1E2F28B6-2171-48F9-AC63-C1BE33C64216}" cxnId="{CCCCF61B-2083-471D-91DB-501E676E7452}" type="parTrans">
      <dgm:prSet/>
      <dgm:spPr/>
      <dgm:t>
        <a:bodyPr/>
        <a:lstStyle/>
        <a:p>
          <a:endParaRPr lang="zh-CN" altLang="en-US"/>
        </a:p>
      </dgm:t>
    </dgm:pt>
    <dgm:pt modelId="{0BA0B7A8-6019-41FF-B1E7-B87E755F4606}" cxnId="{CCCCF61B-2083-471D-91DB-501E676E7452}" type="sibTrans">
      <dgm:prSet/>
      <dgm:spPr/>
      <dgm:t>
        <a:bodyPr/>
        <a:lstStyle/>
        <a:p>
          <a:endParaRPr lang="zh-CN" altLang="en-US"/>
        </a:p>
      </dgm:t>
    </dgm:pt>
    <dgm:pt modelId="{8E589754-0675-4DA0-B127-B60DAE84F5B6}">
      <dgm:prSet/>
      <dgm:spPr/>
      <dgm:t>
        <a:bodyPr/>
        <a:lstStyle/>
        <a:p>
          <a:r>
            <a:rPr lang="en-US" b="1"/>
            <a:t>2.</a:t>
          </a:r>
          <a:r>
            <a:rPr lang="zh-CN" b="1"/>
            <a:t>要多</a:t>
          </a:r>
          <a:r>
            <a:rPr lang="zh-CN" b="1" u="wavyHeavy">
              <a:uFillTx/>
            </a:rPr>
            <a:t>用被动语态</a:t>
          </a:r>
          <a:r>
            <a:rPr lang="zh-CN" b="1"/>
            <a:t>。</a:t>
          </a:r>
          <a:endParaRPr lang="zh-CN"/>
        </a:p>
      </dgm:t>
    </dgm:pt>
    <dgm:pt modelId="{94F335FF-7D33-4A19-9532-5E5AFFFB2228}" cxnId="{DE91EE1F-CC22-4467-B1F4-0D5C632432CA}" type="parTrans">
      <dgm:prSet/>
      <dgm:spPr/>
      <dgm:t>
        <a:bodyPr/>
        <a:lstStyle/>
        <a:p>
          <a:endParaRPr lang="zh-CN" altLang="en-US"/>
        </a:p>
      </dgm:t>
    </dgm:pt>
    <dgm:pt modelId="{F6214C0A-E75B-4F2D-B155-3DDD2AE9BBBC}" cxnId="{DE91EE1F-CC22-4467-B1F4-0D5C632432CA}" type="sibTrans">
      <dgm:prSet/>
      <dgm:spPr/>
      <dgm:t>
        <a:bodyPr/>
        <a:lstStyle/>
        <a:p>
          <a:endParaRPr lang="zh-CN" altLang="en-US"/>
        </a:p>
      </dgm:t>
    </dgm:pt>
    <dgm:pt modelId="{39FB1E0B-1486-4237-B449-27483A297B2F}">
      <dgm:prSet/>
      <dgm:spPr/>
      <dgm:t>
        <a:bodyPr/>
        <a:lstStyle/>
        <a:p>
          <a:r>
            <a:rPr lang="en-US" b="1" dirty="0"/>
            <a:t>3.</a:t>
          </a:r>
          <a:r>
            <a:rPr lang="zh-CN" b="1" dirty="0"/>
            <a:t>写作要点</a:t>
          </a:r>
          <a:r>
            <a:rPr lang="en-US" b="1" dirty="0"/>
            <a:t>:</a:t>
          </a:r>
          <a:r>
            <a:rPr lang="zh-CN" b="1" u="wavyHeavy" dirty="0">
              <a:uFillTx/>
            </a:rPr>
            <a:t>做法</a:t>
          </a:r>
          <a:r>
            <a:rPr lang="zh-CN" b="1" dirty="0"/>
            <a:t>、</a:t>
          </a:r>
          <a:r>
            <a:rPr lang="zh-CN" b="1" u="wavyHeavy" dirty="0">
              <a:uFillTx/>
            </a:rPr>
            <a:t>益处</a:t>
          </a:r>
          <a:r>
            <a:rPr lang="zh-CN" b="1" dirty="0"/>
            <a:t>、</a:t>
          </a:r>
          <a:r>
            <a:rPr lang="zh-CN" b="1" u="wavyHeavy" dirty="0">
              <a:uFillTx/>
            </a:rPr>
            <a:t>号召</a:t>
          </a:r>
          <a:r>
            <a:rPr lang="zh-CN" b="1" dirty="0"/>
            <a:t>。</a:t>
          </a:r>
          <a:endParaRPr lang="zh-CN" dirty="0"/>
        </a:p>
      </dgm:t>
    </dgm:pt>
    <dgm:pt modelId="{46B5CD39-8CCA-44E4-AE0B-071CF9DA885E}" cxnId="{02BEEA59-FB9B-44B7-ACB5-6AEE614AEF01}" type="parTrans">
      <dgm:prSet/>
      <dgm:spPr/>
      <dgm:t>
        <a:bodyPr/>
        <a:lstStyle/>
        <a:p>
          <a:endParaRPr lang="zh-CN" altLang="en-US"/>
        </a:p>
      </dgm:t>
    </dgm:pt>
    <dgm:pt modelId="{1E7B8C3A-95A9-4F0A-BBB7-1993202D0F0C}" cxnId="{02BEEA59-FB9B-44B7-ACB5-6AEE614AEF01}" type="sibTrans">
      <dgm:prSet/>
      <dgm:spPr/>
      <dgm:t>
        <a:bodyPr/>
        <a:lstStyle/>
        <a:p>
          <a:endParaRPr lang="zh-CN" altLang="en-US"/>
        </a:p>
      </dgm:t>
    </dgm:pt>
    <dgm:pt modelId="{D67A0591-593F-45A7-B10C-780C7B7196F0}" type="pres">
      <dgm:prSet presAssocID="{BB55AE73-7E0E-4244-96A5-EF5C18D198F5}" presName="compositeShape" presStyleCnt="0">
        <dgm:presLayoutVars>
          <dgm:dir/>
          <dgm:resizeHandles/>
        </dgm:presLayoutVars>
      </dgm:prSet>
      <dgm:spPr/>
    </dgm:pt>
    <dgm:pt modelId="{A78B5219-43B5-48EB-A25A-ABAC44975D0D}" type="pres">
      <dgm:prSet presAssocID="{BB55AE73-7E0E-4244-96A5-EF5C18D198F5}" presName="pyramid" presStyleLbl="node1" presStyleIdx="0" presStyleCnt="1" custScaleX="85893" custScaleY="99917" custLinFactNeighborX="4447"/>
      <dgm:spPr/>
    </dgm:pt>
    <dgm:pt modelId="{C00E5479-E817-4468-891A-90CFCB4126A6}" type="pres">
      <dgm:prSet presAssocID="{BB55AE73-7E0E-4244-96A5-EF5C18D198F5}" presName="theList" presStyleCnt="0"/>
      <dgm:spPr/>
    </dgm:pt>
    <dgm:pt modelId="{2751CAA2-9DD7-468E-B1E7-A698BC4AE216}" type="pres">
      <dgm:prSet presAssocID="{95531262-C4AB-4457-8EBA-6D06F6D95A4D}" presName="aNode" presStyleLbl="fgAcc1" presStyleIdx="0" presStyleCnt="3" custScaleX="202423">
        <dgm:presLayoutVars>
          <dgm:bulletEnabled val="1"/>
        </dgm:presLayoutVars>
      </dgm:prSet>
      <dgm:spPr/>
    </dgm:pt>
    <dgm:pt modelId="{BD7A8053-0BFF-4DFF-A07A-30A659E3C033}" type="pres">
      <dgm:prSet presAssocID="{95531262-C4AB-4457-8EBA-6D06F6D95A4D}" presName="aSpace" presStyleCnt="0"/>
      <dgm:spPr/>
    </dgm:pt>
    <dgm:pt modelId="{D70A6B2C-41F8-4B61-A11E-BBBA9AC7CDC6}" type="pres">
      <dgm:prSet presAssocID="{8E589754-0675-4DA0-B127-B60DAE84F5B6}" presName="aNode" presStyleLbl="fgAcc1" presStyleIdx="1" presStyleCnt="3" custScaleX="196156">
        <dgm:presLayoutVars>
          <dgm:bulletEnabled val="1"/>
        </dgm:presLayoutVars>
      </dgm:prSet>
      <dgm:spPr/>
    </dgm:pt>
    <dgm:pt modelId="{00073EE7-CC72-4A69-B15B-22CD7E29C6CA}" type="pres">
      <dgm:prSet presAssocID="{8E589754-0675-4DA0-B127-B60DAE84F5B6}" presName="aSpace" presStyleCnt="0"/>
      <dgm:spPr/>
    </dgm:pt>
    <dgm:pt modelId="{D8B96FF5-629F-436A-A0C0-D89B60AE91AC}" type="pres">
      <dgm:prSet presAssocID="{39FB1E0B-1486-4237-B449-27483A297B2F}" presName="aNode" presStyleLbl="fgAcc1" presStyleIdx="2" presStyleCnt="3" custScaleX="202409">
        <dgm:presLayoutVars>
          <dgm:bulletEnabled val="1"/>
        </dgm:presLayoutVars>
      </dgm:prSet>
      <dgm:spPr/>
    </dgm:pt>
    <dgm:pt modelId="{B6F98BDE-CE93-41C3-89EC-0147DD74DEEA}" type="pres">
      <dgm:prSet presAssocID="{39FB1E0B-1486-4237-B449-27483A297B2F}" presName="aSpace" presStyleCnt="0"/>
      <dgm:spPr/>
    </dgm:pt>
  </dgm:ptLst>
  <dgm:cxnLst>
    <dgm:cxn modelId="{9855DA11-6ABC-486A-A1FC-6C188109E992}" type="presOf" srcId="{8E589754-0675-4DA0-B127-B60DAE84F5B6}" destId="{D70A6B2C-41F8-4B61-A11E-BBBA9AC7CDC6}" srcOrd="0" destOrd="0" presId="urn:microsoft.com/office/officeart/2005/8/layout/pyramid2"/>
    <dgm:cxn modelId="{CCCCF61B-2083-471D-91DB-501E676E7452}" srcId="{BB55AE73-7E0E-4244-96A5-EF5C18D198F5}" destId="{95531262-C4AB-4457-8EBA-6D06F6D95A4D}" srcOrd="0" destOrd="0" parTransId="{1E2F28B6-2171-48F9-AC63-C1BE33C64216}" sibTransId="{0BA0B7A8-6019-41FF-B1E7-B87E755F4606}"/>
    <dgm:cxn modelId="{DE91EE1F-CC22-4467-B1F4-0D5C632432CA}" srcId="{BB55AE73-7E0E-4244-96A5-EF5C18D198F5}" destId="{8E589754-0675-4DA0-B127-B60DAE84F5B6}" srcOrd="1" destOrd="0" parTransId="{94F335FF-7D33-4A19-9532-5E5AFFFB2228}" sibTransId="{F6214C0A-E75B-4F2D-B155-3DDD2AE9BBBC}"/>
    <dgm:cxn modelId="{02BEEA59-FB9B-44B7-ACB5-6AEE614AEF01}" srcId="{BB55AE73-7E0E-4244-96A5-EF5C18D198F5}" destId="{39FB1E0B-1486-4237-B449-27483A297B2F}" srcOrd="2" destOrd="0" parTransId="{46B5CD39-8CCA-44E4-AE0B-071CF9DA885E}" sibTransId="{1E7B8C3A-95A9-4F0A-BBB7-1993202D0F0C}"/>
    <dgm:cxn modelId="{634C5A84-FFB1-4682-AA48-1FD261DEF6CC}" type="presOf" srcId="{39FB1E0B-1486-4237-B449-27483A297B2F}" destId="{D8B96FF5-629F-436A-A0C0-D89B60AE91AC}" srcOrd="0" destOrd="0" presId="urn:microsoft.com/office/officeart/2005/8/layout/pyramid2"/>
    <dgm:cxn modelId="{F9BC6EC1-043F-4D99-BC37-78912653C025}" type="presOf" srcId="{BB55AE73-7E0E-4244-96A5-EF5C18D198F5}" destId="{D67A0591-593F-45A7-B10C-780C7B7196F0}" srcOrd="0" destOrd="0" presId="urn:microsoft.com/office/officeart/2005/8/layout/pyramid2"/>
    <dgm:cxn modelId="{EEA04CE8-67D9-4792-8C0A-1501C1FC99E2}" type="presOf" srcId="{95531262-C4AB-4457-8EBA-6D06F6D95A4D}" destId="{2751CAA2-9DD7-468E-B1E7-A698BC4AE216}" srcOrd="0" destOrd="0" presId="urn:microsoft.com/office/officeart/2005/8/layout/pyramid2"/>
    <dgm:cxn modelId="{357D50B0-6014-4400-A937-597C5ED0691C}" type="presParOf" srcId="{D67A0591-593F-45A7-B10C-780C7B7196F0}" destId="{A78B5219-43B5-48EB-A25A-ABAC44975D0D}" srcOrd="0" destOrd="0" presId="urn:microsoft.com/office/officeart/2005/8/layout/pyramid2"/>
    <dgm:cxn modelId="{AE5981FF-7DD3-42F9-9761-DFF38C1F984F}" type="presParOf" srcId="{D67A0591-593F-45A7-B10C-780C7B7196F0}" destId="{C00E5479-E817-4468-891A-90CFCB4126A6}" srcOrd="1" destOrd="0" presId="urn:microsoft.com/office/officeart/2005/8/layout/pyramid2"/>
    <dgm:cxn modelId="{D363E1D4-11F6-4939-8C65-2790D8204585}" type="presParOf" srcId="{C00E5479-E817-4468-891A-90CFCB4126A6}" destId="{2751CAA2-9DD7-468E-B1E7-A698BC4AE216}" srcOrd="0" destOrd="0" presId="urn:microsoft.com/office/officeart/2005/8/layout/pyramid2"/>
    <dgm:cxn modelId="{6F540423-E6D4-48E8-973C-C75EA959B198}" type="presParOf" srcId="{C00E5479-E817-4468-891A-90CFCB4126A6}" destId="{BD7A8053-0BFF-4DFF-A07A-30A659E3C033}" srcOrd="1" destOrd="0" presId="urn:microsoft.com/office/officeart/2005/8/layout/pyramid2"/>
    <dgm:cxn modelId="{2089095D-73E8-4932-A5EE-BB67EC93F160}" type="presParOf" srcId="{C00E5479-E817-4468-891A-90CFCB4126A6}" destId="{D70A6B2C-41F8-4B61-A11E-BBBA9AC7CDC6}" srcOrd="2" destOrd="0" presId="urn:microsoft.com/office/officeart/2005/8/layout/pyramid2"/>
    <dgm:cxn modelId="{DBA5C108-E9D2-46D5-BA4F-299661F4C3D9}" type="presParOf" srcId="{C00E5479-E817-4468-891A-90CFCB4126A6}" destId="{00073EE7-CC72-4A69-B15B-22CD7E29C6CA}" srcOrd="3" destOrd="0" presId="urn:microsoft.com/office/officeart/2005/8/layout/pyramid2"/>
    <dgm:cxn modelId="{09792724-EE89-4A0D-8C24-6B0009C50342}" type="presParOf" srcId="{C00E5479-E817-4468-891A-90CFCB4126A6}" destId="{D8B96FF5-629F-436A-A0C0-D89B60AE91AC}" srcOrd="4" destOrd="0" presId="urn:microsoft.com/office/officeart/2005/8/layout/pyramid2"/>
    <dgm:cxn modelId="{25ED8FEA-D0B2-4578-B203-6BEF9F14B3D7}" type="presParOf" srcId="{C00E5479-E817-4468-891A-90CFCB4126A6}" destId="{B6F98BDE-CE93-41C3-89EC-0147DD74DEE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A319DB-DB2B-4014-AAD7-368ED792EC34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7860BEC-1E9F-4882-8064-6E94F2176954}">
      <dgm:prSet/>
      <dgm:spPr/>
      <dgm:t>
        <a:bodyPr/>
        <a:lstStyle/>
        <a:p>
          <a:r>
            <a:rPr lang="en-US" b="1" i="1" dirty="0"/>
            <a:t>Thanks for attention!</a:t>
          </a:r>
          <a:endParaRPr lang="zh-CN" dirty="0"/>
        </a:p>
      </dgm:t>
    </dgm:pt>
    <dgm:pt modelId="{11515495-D935-4146-8E63-D9F4366CCAFE}" cxnId="{9ED387BB-BC4D-44D0-9422-864A00AD43F8}" type="parTrans">
      <dgm:prSet/>
      <dgm:spPr/>
      <dgm:t>
        <a:bodyPr/>
        <a:lstStyle/>
        <a:p>
          <a:endParaRPr lang="zh-CN" altLang="en-US"/>
        </a:p>
      </dgm:t>
    </dgm:pt>
    <dgm:pt modelId="{41D7C6C7-81A0-4B3D-8FF5-DCD908AB545E}" cxnId="{9ED387BB-BC4D-44D0-9422-864A00AD43F8}" type="sibTrans">
      <dgm:prSet/>
      <dgm:spPr/>
      <dgm:t>
        <a:bodyPr/>
        <a:lstStyle/>
        <a:p>
          <a:endParaRPr lang="zh-CN" altLang="en-US"/>
        </a:p>
      </dgm:t>
    </dgm:pt>
    <dgm:pt modelId="{08923397-F2DC-4176-B254-44B7021E2075}" type="pres">
      <dgm:prSet presAssocID="{9DA319DB-DB2B-4014-AAD7-368ED792EC34}" presName="linear" presStyleCnt="0">
        <dgm:presLayoutVars>
          <dgm:animLvl val="lvl"/>
          <dgm:resizeHandles val="exact"/>
        </dgm:presLayoutVars>
      </dgm:prSet>
      <dgm:spPr/>
    </dgm:pt>
    <dgm:pt modelId="{10CDE5D3-1418-4CB0-AB28-0964C3244CD6}" type="pres">
      <dgm:prSet presAssocID="{A7860BEC-1E9F-4882-8064-6E94F217695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C2C6B36-D552-4BF6-AFCA-740CE4143923}" type="presOf" srcId="{A7860BEC-1E9F-4882-8064-6E94F2176954}" destId="{10CDE5D3-1418-4CB0-AB28-0964C3244CD6}" srcOrd="0" destOrd="0" presId="urn:microsoft.com/office/officeart/2005/8/layout/vList2"/>
    <dgm:cxn modelId="{5A4602B3-7332-4876-8014-D640217DD399}" type="presOf" srcId="{9DA319DB-DB2B-4014-AAD7-368ED792EC34}" destId="{08923397-F2DC-4176-B254-44B7021E2075}" srcOrd="0" destOrd="0" presId="urn:microsoft.com/office/officeart/2005/8/layout/vList2"/>
    <dgm:cxn modelId="{9ED387BB-BC4D-44D0-9422-864A00AD43F8}" srcId="{9DA319DB-DB2B-4014-AAD7-368ED792EC34}" destId="{A7860BEC-1E9F-4882-8064-6E94F2176954}" srcOrd="0" destOrd="0" parTransId="{11515495-D935-4146-8E63-D9F4366CCAFE}" sibTransId="{41D7C6C7-81A0-4B3D-8FF5-DCD908AB545E}"/>
    <dgm:cxn modelId="{B12CD6CB-7CE4-45BD-B7CB-046F42101D01}" type="presParOf" srcId="{08923397-F2DC-4176-B254-44B7021E2075}" destId="{10CDE5D3-1418-4CB0-AB28-0964C3244C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C18B5-7DF4-42B9-885C-89DE4BA4C1CA}">
      <dsp:nvSpPr>
        <dsp:cNvPr id="0" name=""/>
        <dsp:cNvSpPr/>
      </dsp:nvSpPr>
      <dsp:spPr>
        <a:xfrm rot="10800000">
          <a:off x="1533178" y="1911"/>
          <a:ext cx="5353064" cy="18914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4078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1.</a:t>
          </a:r>
          <a:r>
            <a:rPr lang="zh-CN" sz="3400" b="1" kern="1200" dirty="0"/>
            <a:t>本文是</a:t>
          </a:r>
          <a:r>
            <a:rPr lang="zh-CN" sz="3400" b="1" u="wavyHeavy" kern="1200" dirty="0">
              <a:uFillTx/>
            </a:rPr>
            <a:t>倡议书</a:t>
          </a:r>
          <a:r>
            <a:rPr lang="en-US" sz="3400" b="1" kern="1200" dirty="0"/>
            <a:t>,</a:t>
          </a:r>
          <a:r>
            <a:rPr lang="zh-CN" sz="3400" b="1" kern="1200" dirty="0"/>
            <a:t>注意语言要</a:t>
          </a:r>
          <a:r>
            <a:rPr lang="zh-CN" sz="3400" b="1" u="wavyHeavy" kern="1200" dirty="0">
              <a:uFillTx/>
            </a:rPr>
            <a:t>书面化</a:t>
          </a:r>
          <a:r>
            <a:rPr lang="zh-CN" sz="3400" b="1" kern="1200" dirty="0"/>
            <a:t>。</a:t>
          </a:r>
          <a:endParaRPr lang="zh-CN" sz="3400" kern="1200" dirty="0"/>
        </a:p>
      </dsp:txBody>
      <dsp:txXfrm rot="10800000">
        <a:off x="2006041" y="1911"/>
        <a:ext cx="4880201" cy="1891451"/>
      </dsp:txXfrm>
    </dsp:sp>
    <dsp:sp modelId="{EBA80535-AD8F-4073-AEFF-C1603F7F91D2}">
      <dsp:nvSpPr>
        <dsp:cNvPr id="0" name=""/>
        <dsp:cNvSpPr/>
      </dsp:nvSpPr>
      <dsp:spPr>
        <a:xfrm>
          <a:off x="731188" y="1911"/>
          <a:ext cx="1891451" cy="189145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61EFAF9-34C2-4E25-B7F5-498B1217D5D6}">
      <dsp:nvSpPr>
        <dsp:cNvPr id="0" name=""/>
        <dsp:cNvSpPr/>
      </dsp:nvSpPr>
      <dsp:spPr>
        <a:xfrm rot="10800000">
          <a:off x="1455029" y="2457975"/>
          <a:ext cx="5457263" cy="18914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4078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2.</a:t>
          </a:r>
          <a:r>
            <a:rPr lang="zh-CN" sz="3400" b="1" u="wavyHeavy" kern="1200" dirty="0">
              <a:uFillTx/>
            </a:rPr>
            <a:t>列举事件</a:t>
          </a:r>
          <a:r>
            <a:rPr lang="zh-CN" sz="3400" b="1" kern="1200" dirty="0"/>
            <a:t>时要注意句子之间的</a:t>
          </a:r>
          <a:r>
            <a:rPr lang="zh-CN" sz="3400" b="1" u="wavyHeavy" kern="1200" dirty="0">
              <a:uFillTx/>
            </a:rPr>
            <a:t>合理衔接</a:t>
          </a:r>
          <a:r>
            <a:rPr lang="en-US" sz="3400" b="1" kern="1200" dirty="0"/>
            <a:t>,</a:t>
          </a:r>
          <a:r>
            <a:rPr lang="zh-CN" sz="3400" b="1" u="wavyHeavy" kern="1200" dirty="0">
              <a:uFillTx/>
            </a:rPr>
            <a:t>不可太突兀</a:t>
          </a:r>
          <a:r>
            <a:rPr lang="zh-CN" sz="3400" b="1" kern="1200" dirty="0"/>
            <a:t>。</a:t>
          </a:r>
          <a:endParaRPr lang="zh-CN" sz="3400" kern="1200" dirty="0"/>
        </a:p>
      </dsp:txBody>
      <dsp:txXfrm rot="10800000">
        <a:off x="1927892" y="2457975"/>
        <a:ext cx="4984400" cy="1891451"/>
      </dsp:txXfrm>
    </dsp:sp>
    <dsp:sp modelId="{A5DFF749-773A-49D6-87C6-231C2156EF85}">
      <dsp:nvSpPr>
        <dsp:cNvPr id="0" name=""/>
        <dsp:cNvSpPr/>
      </dsp:nvSpPr>
      <dsp:spPr>
        <a:xfrm>
          <a:off x="705139" y="2457975"/>
          <a:ext cx="1891451" cy="189145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80912-2952-463D-9D7C-A03A620F8725}">
      <dsp:nvSpPr>
        <dsp:cNvPr id="0" name=""/>
        <dsp:cNvSpPr/>
      </dsp:nvSpPr>
      <dsp:spPr>
        <a:xfrm>
          <a:off x="733616" y="0"/>
          <a:ext cx="9129658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0D4050-1F53-4946-9C78-F1E81C515C0C}">
      <dsp:nvSpPr>
        <dsp:cNvPr id="0" name=""/>
        <dsp:cNvSpPr/>
      </dsp:nvSpPr>
      <dsp:spPr>
        <a:xfrm>
          <a:off x="5375" y="1305401"/>
          <a:ext cx="2585547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1.</a:t>
          </a:r>
          <a:r>
            <a:rPr lang="zh-CN" sz="2500" b="1" kern="1200"/>
            <a:t>注意倡议书的</a:t>
          </a:r>
          <a:r>
            <a:rPr lang="zh-CN" sz="2500" b="1" u="wavyHeavy" kern="1200">
              <a:uFillTx/>
            </a:rPr>
            <a:t>格式和用语</a:t>
          </a:r>
          <a:r>
            <a:rPr lang="zh-CN" sz="2500" b="1" kern="1200"/>
            <a:t>。</a:t>
          </a:r>
          <a:endParaRPr lang="zh-CN" sz="2500" kern="1200"/>
        </a:p>
      </dsp:txBody>
      <dsp:txXfrm>
        <a:off x="90341" y="1390367"/>
        <a:ext cx="2415615" cy="1570603"/>
      </dsp:txXfrm>
    </dsp:sp>
    <dsp:sp modelId="{3F651EC6-37D4-40C8-9D38-5AEAC30DA949}">
      <dsp:nvSpPr>
        <dsp:cNvPr id="0" name=""/>
        <dsp:cNvSpPr/>
      </dsp:nvSpPr>
      <dsp:spPr>
        <a:xfrm>
          <a:off x="2720200" y="1305401"/>
          <a:ext cx="2585547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2.</a:t>
          </a:r>
          <a:r>
            <a:rPr lang="zh-CN" sz="2500" b="1" kern="1200"/>
            <a:t>通常时态用</a:t>
          </a:r>
          <a:r>
            <a:rPr lang="zh-CN" sz="2500" b="1" u="wavyHeavy" kern="1200">
              <a:uFillTx/>
            </a:rPr>
            <a:t>一般现在时</a:t>
          </a:r>
          <a:r>
            <a:rPr lang="zh-CN" sz="2500" b="1" kern="1200"/>
            <a:t>。</a:t>
          </a:r>
          <a:endParaRPr lang="zh-CN" sz="2500" kern="1200"/>
        </a:p>
      </dsp:txBody>
      <dsp:txXfrm>
        <a:off x="2805166" y="1390367"/>
        <a:ext cx="2415615" cy="1570603"/>
      </dsp:txXfrm>
    </dsp:sp>
    <dsp:sp modelId="{895CC982-9881-440B-B4A1-2F983133C359}">
      <dsp:nvSpPr>
        <dsp:cNvPr id="0" name=""/>
        <dsp:cNvSpPr/>
      </dsp:nvSpPr>
      <dsp:spPr>
        <a:xfrm>
          <a:off x="5435026" y="1305401"/>
          <a:ext cx="2585547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3.</a:t>
          </a:r>
          <a:r>
            <a:rPr lang="zh-CN" sz="2500" b="1" kern="1200"/>
            <a:t>注意</a:t>
          </a:r>
          <a:r>
            <a:rPr lang="zh-CN" sz="2500" b="1" u="wavyHeavy" kern="1200">
              <a:uFillTx/>
            </a:rPr>
            <a:t>不要遗漏要点</a:t>
          </a:r>
          <a:r>
            <a:rPr lang="zh-CN" sz="2500" b="1" kern="1200"/>
            <a:t>。</a:t>
          </a:r>
          <a:endParaRPr lang="zh-CN" sz="2500" kern="1200"/>
        </a:p>
      </dsp:txBody>
      <dsp:txXfrm>
        <a:off x="5519992" y="1390367"/>
        <a:ext cx="2415615" cy="1570603"/>
      </dsp:txXfrm>
    </dsp:sp>
    <dsp:sp modelId="{91472DE8-FB23-4CE7-A11E-1B51ECBF771B}">
      <dsp:nvSpPr>
        <dsp:cNvPr id="0" name=""/>
        <dsp:cNvSpPr/>
      </dsp:nvSpPr>
      <dsp:spPr>
        <a:xfrm>
          <a:off x="8149851" y="1305401"/>
          <a:ext cx="2585547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4.</a:t>
          </a:r>
          <a:r>
            <a:rPr lang="zh-CN" sz="2500" b="1" kern="1200"/>
            <a:t>注意使用</a:t>
          </a:r>
          <a:r>
            <a:rPr lang="zh-CN" sz="2500" b="1" u="wavyHeavy" kern="1200">
              <a:uFillTx/>
            </a:rPr>
            <a:t>高级词汇</a:t>
          </a:r>
          <a:r>
            <a:rPr lang="zh-CN" sz="2500" b="1" kern="1200"/>
            <a:t>和</a:t>
          </a:r>
          <a:r>
            <a:rPr lang="zh-CN" sz="2500" b="1" u="wavyHeavy" kern="1200">
              <a:uFillTx/>
            </a:rPr>
            <a:t>高级句型</a:t>
          </a:r>
          <a:r>
            <a:rPr lang="zh-CN" sz="2500" b="1" kern="1200"/>
            <a:t>使文章更精彩。</a:t>
          </a:r>
          <a:endParaRPr lang="zh-CN" sz="2500" kern="1200"/>
        </a:p>
      </dsp:txBody>
      <dsp:txXfrm>
        <a:off x="8234817" y="1390367"/>
        <a:ext cx="2415615" cy="15706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B5219-43B5-48EB-A25A-ABAC44975D0D}">
      <dsp:nvSpPr>
        <dsp:cNvPr id="0" name=""/>
        <dsp:cNvSpPr/>
      </dsp:nvSpPr>
      <dsp:spPr>
        <a:xfrm>
          <a:off x="-372337" y="2205"/>
          <a:ext cx="4564297" cy="530952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1CAA2-9DD7-468E-B1E7-A698BC4AE216}">
      <dsp:nvSpPr>
        <dsp:cNvPr id="0" name=""/>
        <dsp:cNvSpPr/>
      </dsp:nvSpPr>
      <dsp:spPr>
        <a:xfrm>
          <a:off x="-95374" y="534247"/>
          <a:ext cx="6991806" cy="12579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1.</a:t>
          </a:r>
          <a:r>
            <a:rPr lang="zh-CN" sz="2900" b="1" kern="1200"/>
            <a:t>本文是一份倡议书</a:t>
          </a:r>
          <a:r>
            <a:rPr lang="en-US" sz="2900" b="1" kern="1200"/>
            <a:t>,</a:t>
          </a:r>
          <a:r>
            <a:rPr lang="zh-CN" sz="2900" b="1" kern="1200"/>
            <a:t>注意</a:t>
          </a:r>
          <a:r>
            <a:rPr lang="zh-CN" sz="2900" b="1" u="wavyHeavy" kern="1200">
              <a:uFillTx/>
            </a:rPr>
            <a:t>时态</a:t>
          </a:r>
          <a:r>
            <a:rPr lang="zh-CN" sz="2900" b="1" kern="1200"/>
            <a:t>要用</a:t>
          </a:r>
          <a:r>
            <a:rPr lang="zh-CN" sz="2900" b="1" u="wavyHeavy" kern="1200">
              <a:uFillTx/>
            </a:rPr>
            <a:t>现在时和将来时</a:t>
          </a:r>
          <a:r>
            <a:rPr lang="zh-CN" sz="2900" b="1" kern="1200"/>
            <a:t>。并特别</a:t>
          </a:r>
          <a:r>
            <a:rPr lang="zh-CN" sz="2900" b="1" u="wavyHeavy" kern="1200">
              <a:uFillTx/>
            </a:rPr>
            <a:t>注意祈使句</a:t>
          </a:r>
          <a:r>
            <a:rPr lang="zh-CN" sz="2900" b="1" kern="1200"/>
            <a:t>的使用。</a:t>
          </a:r>
          <a:endParaRPr lang="zh-CN" sz="2900" kern="1200"/>
        </a:p>
      </dsp:txBody>
      <dsp:txXfrm>
        <a:off x="-33968" y="595653"/>
        <a:ext cx="6868994" cy="1135095"/>
      </dsp:txXfrm>
    </dsp:sp>
    <dsp:sp modelId="{D70A6B2C-41F8-4B61-A11E-BBBA9AC7CDC6}">
      <dsp:nvSpPr>
        <dsp:cNvPr id="0" name=""/>
        <dsp:cNvSpPr/>
      </dsp:nvSpPr>
      <dsp:spPr>
        <a:xfrm>
          <a:off x="12858" y="1949393"/>
          <a:ext cx="6775340" cy="12579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2.</a:t>
          </a:r>
          <a:r>
            <a:rPr lang="zh-CN" sz="2900" b="1" kern="1200"/>
            <a:t>要多</a:t>
          </a:r>
          <a:r>
            <a:rPr lang="zh-CN" sz="2900" b="1" u="wavyHeavy" kern="1200">
              <a:uFillTx/>
            </a:rPr>
            <a:t>用被动语态</a:t>
          </a:r>
          <a:r>
            <a:rPr lang="zh-CN" sz="2900" b="1" kern="1200"/>
            <a:t>。</a:t>
          </a:r>
          <a:endParaRPr lang="zh-CN" sz="2900" kern="1200"/>
        </a:p>
      </dsp:txBody>
      <dsp:txXfrm>
        <a:off x="74264" y="2010799"/>
        <a:ext cx="6652528" cy="1135095"/>
      </dsp:txXfrm>
    </dsp:sp>
    <dsp:sp modelId="{D8B96FF5-629F-436A-A0C0-D89B60AE91AC}">
      <dsp:nvSpPr>
        <dsp:cNvPr id="0" name=""/>
        <dsp:cNvSpPr/>
      </dsp:nvSpPr>
      <dsp:spPr>
        <a:xfrm>
          <a:off x="-95132" y="3364540"/>
          <a:ext cx="6991322" cy="12579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3.</a:t>
          </a:r>
          <a:r>
            <a:rPr lang="zh-CN" sz="2900" b="1" kern="1200" dirty="0"/>
            <a:t>写作要点</a:t>
          </a:r>
          <a:r>
            <a:rPr lang="en-US" sz="2900" b="1" kern="1200" dirty="0"/>
            <a:t>:</a:t>
          </a:r>
          <a:r>
            <a:rPr lang="zh-CN" sz="2900" b="1" u="wavyHeavy" kern="1200" dirty="0">
              <a:uFillTx/>
            </a:rPr>
            <a:t>做法</a:t>
          </a:r>
          <a:r>
            <a:rPr lang="zh-CN" sz="2900" b="1" kern="1200" dirty="0"/>
            <a:t>、</a:t>
          </a:r>
          <a:r>
            <a:rPr lang="zh-CN" sz="2900" b="1" u="wavyHeavy" kern="1200" dirty="0">
              <a:uFillTx/>
            </a:rPr>
            <a:t>益处</a:t>
          </a:r>
          <a:r>
            <a:rPr lang="zh-CN" sz="2900" b="1" kern="1200" dirty="0"/>
            <a:t>、</a:t>
          </a:r>
          <a:r>
            <a:rPr lang="zh-CN" sz="2900" b="1" u="wavyHeavy" kern="1200" dirty="0">
              <a:uFillTx/>
            </a:rPr>
            <a:t>号召</a:t>
          </a:r>
          <a:r>
            <a:rPr lang="zh-CN" sz="2900" b="1" kern="1200" dirty="0"/>
            <a:t>。</a:t>
          </a:r>
          <a:endParaRPr lang="zh-CN" sz="2900" kern="1200" dirty="0"/>
        </a:p>
      </dsp:txBody>
      <dsp:txXfrm>
        <a:off x="-33726" y="3425946"/>
        <a:ext cx="6868510" cy="11350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DE5D3-1418-4CB0-AB28-0964C3244CD6}">
      <dsp:nvSpPr>
        <dsp:cNvPr id="0" name=""/>
        <dsp:cNvSpPr/>
      </dsp:nvSpPr>
      <dsp:spPr>
        <a:xfrm>
          <a:off x="0" y="768744"/>
          <a:ext cx="5721484" cy="28138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i="1" kern="1200" dirty="0"/>
            <a:t>Thanks for attention!</a:t>
          </a:r>
          <a:endParaRPr lang="zh-CN" sz="6500" kern="1200" dirty="0"/>
        </a:p>
      </dsp:txBody>
      <dsp:txXfrm>
        <a:off x="137361" y="906105"/>
        <a:ext cx="5446762" cy="2539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4561-FA56-4C18-B33A-6F63577059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001-465C-4B7D-97A6-66CCA728D1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4561-FA56-4C18-B33A-6F63577059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001-465C-4B7D-97A6-66CCA728D1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4561-FA56-4C18-B33A-6F63577059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001-465C-4B7D-97A6-66CCA728D1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4561-FA56-4C18-B33A-6F63577059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001-465C-4B7D-97A6-66CCA728D1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4561-FA56-4C18-B33A-6F63577059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001-465C-4B7D-97A6-66CCA728D1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4561-FA56-4C18-B33A-6F63577059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001-465C-4B7D-97A6-66CCA728D1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4561-FA56-4C18-B33A-6F63577059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001-465C-4B7D-97A6-66CCA728D1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4561-FA56-4C18-B33A-6F63577059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001-465C-4B7D-97A6-66CCA728D1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4561-FA56-4C18-B33A-6F63577059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001-465C-4B7D-97A6-66CCA728D1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4561-FA56-4C18-B33A-6F63577059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001-465C-4B7D-97A6-66CCA728D1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4561-FA56-4C18-B33A-6F63577059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001-465C-4B7D-97A6-66CCA728D1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4.png"/><Relationship Id="rId17" Type="http://schemas.openxmlformats.org/officeDocument/2006/relationships/tags" Target="../tags/tag2.xml"/><Relationship Id="rId16" Type="http://schemas.openxmlformats.org/officeDocument/2006/relationships/image" Target="../media/image3.png"/><Relationship Id="rId15" Type="http://schemas.openxmlformats.org/officeDocument/2006/relationships/tags" Target="../tags/tag1.xml"/><Relationship Id="rId14" Type="http://schemas.openxmlformats.org/officeDocument/2006/relationships/image" Target="../media/image2.GIF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E4561-FA56-4C18-B33A-6F63577059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9C001-465C-4B7D-97A6-66CCA728D16A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8" name="Group 2"/>
          <p:cNvGrpSpPr/>
          <p:nvPr userDrawn="1"/>
        </p:nvGrpSpPr>
        <p:grpSpPr bwMode="auto">
          <a:xfrm>
            <a:off x="0" y="0"/>
            <a:ext cx="12192000" cy="757237"/>
            <a:chOff x="0" y="0"/>
            <a:chExt cx="5768" cy="477"/>
          </a:xfrm>
        </p:grpSpPr>
        <p:sp>
          <p:nvSpPr>
            <p:cNvPr id="9" name="Freeform 3"/>
            <p:cNvSpPr/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>
                <a:gd name="T0" fmla="*/ 0 w 5763"/>
                <a:gd name="T1" fmla="*/ 450 h 477"/>
                <a:gd name="T2" fmla="*/ 3 w 5763"/>
                <a:gd name="T3" fmla="*/ 0 h 477"/>
                <a:gd name="T4" fmla="*/ 5763 w 5763"/>
                <a:gd name="T5" fmla="*/ 0 h 477"/>
                <a:gd name="T6" fmla="*/ 5763 w 5763"/>
                <a:gd name="T7" fmla="*/ 465 h 477"/>
                <a:gd name="T8" fmla="*/ 4821 w 5763"/>
                <a:gd name="T9" fmla="*/ 477 h 477"/>
                <a:gd name="T10" fmla="*/ 4326 w 5763"/>
                <a:gd name="T11" fmla="*/ 447 h 477"/>
                <a:gd name="T12" fmla="*/ 3783 w 5763"/>
                <a:gd name="T13" fmla="*/ 465 h 477"/>
                <a:gd name="T14" fmla="*/ 3417 w 5763"/>
                <a:gd name="T15" fmla="*/ 456 h 477"/>
                <a:gd name="T16" fmla="*/ 2973 w 5763"/>
                <a:gd name="T17" fmla="*/ 459 h 477"/>
                <a:gd name="T18" fmla="*/ 2451 w 5763"/>
                <a:gd name="T19" fmla="*/ 453 h 477"/>
                <a:gd name="T20" fmla="*/ 2289 w 5763"/>
                <a:gd name="T21" fmla="*/ 441 h 477"/>
                <a:gd name="T22" fmla="*/ 2010 w 5763"/>
                <a:gd name="T23" fmla="*/ 453 h 477"/>
                <a:gd name="T24" fmla="*/ 1827 w 5763"/>
                <a:gd name="T25" fmla="*/ 450 h 477"/>
                <a:gd name="T26" fmla="*/ 1215 w 5763"/>
                <a:gd name="T27" fmla="*/ 465 h 477"/>
                <a:gd name="T28" fmla="*/ 660 w 5763"/>
                <a:gd name="T29" fmla="*/ 456 h 477"/>
                <a:gd name="T30" fmla="*/ 0 w 5763"/>
                <a:gd name="T31" fmla="*/ 45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rgbClr val="C7C7D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545472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" name="Freeform 4"/>
            <p:cNvSpPr/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>
                <a:gd name="T0" fmla="*/ 8 w 256"/>
                <a:gd name="T1" fmla="*/ 190 h 253"/>
                <a:gd name="T2" fmla="*/ 71 w 256"/>
                <a:gd name="T3" fmla="*/ 115 h 253"/>
                <a:gd name="T4" fmla="*/ 203 w 256"/>
                <a:gd name="T5" fmla="*/ 16 h 253"/>
                <a:gd name="T6" fmla="*/ 251 w 256"/>
                <a:gd name="T7" fmla="*/ 19 h 253"/>
                <a:gd name="T8" fmla="*/ 236 w 256"/>
                <a:gd name="T9" fmla="*/ 46 h 253"/>
                <a:gd name="T10" fmla="*/ 176 w 256"/>
                <a:gd name="T11" fmla="*/ 82 h 253"/>
                <a:gd name="T12" fmla="*/ 92 w 256"/>
                <a:gd name="T13" fmla="*/ 154 h 253"/>
                <a:gd name="T14" fmla="*/ 23 w 256"/>
                <a:gd name="T15" fmla="*/ 247 h 253"/>
                <a:gd name="T16" fmla="*/ 8 w 256"/>
                <a:gd name="T17" fmla="*/ 19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rgbClr val="C7C7DF"/>
                </a:gs>
                <a:gs pos="100000">
                  <a:srgbClr val="9797B7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545472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" name="Freeform 5"/>
            <p:cNvSpPr/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>
                <a:gd name="T0" fmla="*/ 0 w 708"/>
                <a:gd name="T1" fmla="*/ 432 h 459"/>
                <a:gd name="T2" fmla="*/ 0 w 708"/>
                <a:gd name="T3" fmla="*/ 453 h 459"/>
                <a:gd name="T4" fmla="*/ 72 w 708"/>
                <a:gd name="T5" fmla="*/ 324 h 459"/>
                <a:gd name="T6" fmla="*/ 198 w 708"/>
                <a:gd name="T7" fmla="*/ 201 h 459"/>
                <a:gd name="T8" fmla="*/ 366 w 708"/>
                <a:gd name="T9" fmla="*/ 102 h 459"/>
                <a:gd name="T10" fmla="*/ 531 w 708"/>
                <a:gd name="T11" fmla="*/ 36 h 459"/>
                <a:gd name="T12" fmla="*/ 609 w 708"/>
                <a:gd name="T13" fmla="*/ 0 h 459"/>
                <a:gd name="T14" fmla="*/ 708 w 708"/>
                <a:gd name="T15" fmla="*/ 3 h 459"/>
                <a:gd name="T16" fmla="*/ 591 w 708"/>
                <a:gd name="T17" fmla="*/ 66 h 459"/>
                <a:gd name="T18" fmla="*/ 417 w 708"/>
                <a:gd name="T19" fmla="*/ 126 h 459"/>
                <a:gd name="T20" fmla="*/ 237 w 708"/>
                <a:gd name="T21" fmla="*/ 231 h 459"/>
                <a:gd name="T22" fmla="*/ 117 w 708"/>
                <a:gd name="T23" fmla="*/ 345 h 459"/>
                <a:gd name="T24" fmla="*/ 51 w 708"/>
                <a:gd name="T25" fmla="*/ 459 h 459"/>
                <a:gd name="T26" fmla="*/ 0 w 708"/>
                <a:gd name="T27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rgbClr val="9797B7"/>
                </a:gs>
                <a:gs pos="50000">
                  <a:srgbClr val="C7C7DF"/>
                </a:gs>
                <a:gs pos="100000">
                  <a:srgbClr val="9797B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545472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" name="Freeform 6"/>
            <p:cNvSpPr/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>
                <a:gd name="T0" fmla="*/ 21 w 251"/>
                <a:gd name="T1" fmla="*/ 163 h 194"/>
                <a:gd name="T2" fmla="*/ 9 w 251"/>
                <a:gd name="T3" fmla="*/ 184 h 194"/>
                <a:gd name="T4" fmla="*/ 75 w 251"/>
                <a:gd name="T5" fmla="*/ 103 h 194"/>
                <a:gd name="T6" fmla="*/ 165 w 251"/>
                <a:gd name="T7" fmla="*/ 28 h 194"/>
                <a:gd name="T8" fmla="*/ 207 w 251"/>
                <a:gd name="T9" fmla="*/ 7 h 194"/>
                <a:gd name="T10" fmla="*/ 246 w 251"/>
                <a:gd name="T11" fmla="*/ 4 h 194"/>
                <a:gd name="T12" fmla="*/ 237 w 251"/>
                <a:gd name="T13" fmla="*/ 34 h 194"/>
                <a:gd name="T14" fmla="*/ 183 w 251"/>
                <a:gd name="T15" fmla="*/ 61 h 194"/>
                <a:gd name="T16" fmla="*/ 108 w 251"/>
                <a:gd name="T17" fmla="*/ 124 h 194"/>
                <a:gd name="T18" fmla="*/ 54 w 251"/>
                <a:gd name="T19" fmla="*/ 190 h 194"/>
                <a:gd name="T20" fmla="*/ 6 w 251"/>
                <a:gd name="T21" fmla="*/ 18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rgbClr val="C7C7DF"/>
                </a:gs>
                <a:gs pos="100000">
                  <a:srgbClr val="9797B7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545472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3" name="Freeform 7"/>
            <p:cNvSpPr/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>
                <a:gd name="T0" fmla="*/ 99 w 159"/>
                <a:gd name="T1" fmla="*/ 0 h 72"/>
                <a:gd name="T2" fmla="*/ 15 w 159"/>
                <a:gd name="T3" fmla="*/ 36 h 72"/>
                <a:gd name="T4" fmla="*/ 6 w 159"/>
                <a:gd name="T5" fmla="*/ 60 h 72"/>
                <a:gd name="T6" fmla="*/ 36 w 159"/>
                <a:gd name="T7" fmla="*/ 69 h 72"/>
                <a:gd name="T8" fmla="*/ 87 w 159"/>
                <a:gd name="T9" fmla="*/ 42 h 72"/>
                <a:gd name="T10" fmla="*/ 159 w 159"/>
                <a:gd name="T11" fmla="*/ 0 h 72"/>
                <a:gd name="T12" fmla="*/ 99 w 159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rgbClr val="C7C7DF"/>
                </a:gs>
                <a:gs pos="100000">
                  <a:srgbClr val="9797B7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545472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4" name="Freeform 8"/>
            <p:cNvSpPr/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>
                <a:gd name="T0" fmla="*/ 395 w 455"/>
                <a:gd name="T1" fmla="*/ 0 h 216"/>
                <a:gd name="T2" fmla="*/ 338 w 455"/>
                <a:gd name="T3" fmla="*/ 48 h 216"/>
                <a:gd name="T4" fmla="*/ 242 w 455"/>
                <a:gd name="T5" fmla="*/ 102 h 216"/>
                <a:gd name="T6" fmla="*/ 104 w 455"/>
                <a:gd name="T7" fmla="*/ 147 h 216"/>
                <a:gd name="T8" fmla="*/ 35 w 455"/>
                <a:gd name="T9" fmla="*/ 168 h 216"/>
                <a:gd name="T10" fmla="*/ 8 w 455"/>
                <a:gd name="T11" fmla="*/ 192 h 216"/>
                <a:gd name="T12" fmla="*/ 8 w 455"/>
                <a:gd name="T13" fmla="*/ 213 h 216"/>
                <a:gd name="T14" fmla="*/ 59 w 455"/>
                <a:gd name="T15" fmla="*/ 213 h 216"/>
                <a:gd name="T16" fmla="*/ 86 w 455"/>
                <a:gd name="T17" fmla="*/ 192 h 216"/>
                <a:gd name="T18" fmla="*/ 173 w 455"/>
                <a:gd name="T19" fmla="*/ 159 h 216"/>
                <a:gd name="T20" fmla="*/ 299 w 455"/>
                <a:gd name="T21" fmla="*/ 126 h 216"/>
                <a:gd name="T22" fmla="*/ 392 w 455"/>
                <a:gd name="T23" fmla="*/ 72 h 216"/>
                <a:gd name="T24" fmla="*/ 455 w 455"/>
                <a:gd name="T25" fmla="*/ 0 h 216"/>
                <a:gd name="T26" fmla="*/ 395 w 455"/>
                <a:gd name="T2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rgbClr val="9797B7"/>
                </a:gs>
                <a:gs pos="100000">
                  <a:srgbClr val="C7C7D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545472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" name="Freeform 9"/>
            <p:cNvSpPr/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>
                <a:gd name="T0" fmla="*/ 0 w 414"/>
                <a:gd name="T1" fmla="*/ 11 h 108"/>
                <a:gd name="T2" fmla="*/ 24 w 414"/>
                <a:gd name="T3" fmla="*/ 11 h 108"/>
                <a:gd name="T4" fmla="*/ 156 w 414"/>
                <a:gd name="T5" fmla="*/ 2 h 108"/>
                <a:gd name="T6" fmla="*/ 288 w 414"/>
                <a:gd name="T7" fmla="*/ 23 h 108"/>
                <a:gd name="T8" fmla="*/ 384 w 414"/>
                <a:gd name="T9" fmla="*/ 53 h 108"/>
                <a:gd name="T10" fmla="*/ 411 w 414"/>
                <a:gd name="T11" fmla="*/ 74 h 108"/>
                <a:gd name="T12" fmla="*/ 405 w 414"/>
                <a:gd name="T13" fmla="*/ 104 h 108"/>
                <a:gd name="T14" fmla="*/ 363 w 414"/>
                <a:gd name="T15" fmla="*/ 101 h 108"/>
                <a:gd name="T16" fmla="*/ 294 w 414"/>
                <a:gd name="T17" fmla="*/ 77 h 108"/>
                <a:gd name="T18" fmla="*/ 174 w 414"/>
                <a:gd name="T19" fmla="*/ 50 h 108"/>
                <a:gd name="T20" fmla="*/ 72 w 414"/>
                <a:gd name="T21" fmla="*/ 62 h 108"/>
                <a:gd name="T22" fmla="*/ 36 w 414"/>
                <a:gd name="T23" fmla="*/ 59 h 108"/>
                <a:gd name="T24" fmla="*/ 0 w 414"/>
                <a:gd name="T25" fmla="*/ 1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rgbClr val="C7C7DF"/>
                </a:gs>
                <a:gs pos="100000">
                  <a:srgbClr val="9797B7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545472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6" name="Freeform 10"/>
            <p:cNvSpPr/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>
                <a:gd name="T0" fmla="*/ 42 w 520"/>
                <a:gd name="T1" fmla="*/ 0 h 225"/>
                <a:gd name="T2" fmla="*/ 12 w 520"/>
                <a:gd name="T3" fmla="*/ 24 h 225"/>
                <a:gd name="T4" fmla="*/ 114 w 520"/>
                <a:gd name="T5" fmla="*/ 54 h 225"/>
                <a:gd name="T6" fmla="*/ 240 w 520"/>
                <a:gd name="T7" fmla="*/ 117 h 225"/>
                <a:gd name="T8" fmla="*/ 333 w 520"/>
                <a:gd name="T9" fmla="*/ 153 h 225"/>
                <a:gd name="T10" fmla="*/ 438 w 520"/>
                <a:gd name="T11" fmla="*/ 219 h 225"/>
                <a:gd name="T12" fmla="*/ 426 w 520"/>
                <a:gd name="T13" fmla="*/ 192 h 225"/>
                <a:gd name="T14" fmla="*/ 441 w 520"/>
                <a:gd name="T15" fmla="*/ 180 h 225"/>
                <a:gd name="T16" fmla="*/ 519 w 520"/>
                <a:gd name="T17" fmla="*/ 216 h 225"/>
                <a:gd name="T18" fmla="*/ 450 w 520"/>
                <a:gd name="T19" fmla="*/ 162 h 225"/>
                <a:gd name="T20" fmla="*/ 381 w 520"/>
                <a:gd name="T21" fmla="*/ 135 h 225"/>
                <a:gd name="T22" fmla="*/ 285 w 520"/>
                <a:gd name="T23" fmla="*/ 84 h 225"/>
                <a:gd name="T24" fmla="*/ 186 w 520"/>
                <a:gd name="T25" fmla="*/ 18 h 225"/>
                <a:gd name="T26" fmla="*/ 123 w 520"/>
                <a:gd name="T27" fmla="*/ 0 h 225"/>
                <a:gd name="T28" fmla="*/ 42 w 520"/>
                <a:gd name="T2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rgbClr val="C7C7DF"/>
                </a:gs>
                <a:gs pos="100000">
                  <a:srgbClr val="9797B7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545472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7" name="Freeform 11"/>
            <p:cNvSpPr/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>
                <a:gd name="T0" fmla="*/ 6 w 431"/>
                <a:gd name="T1" fmla="*/ 38 h 233"/>
                <a:gd name="T2" fmla="*/ 9 w 431"/>
                <a:gd name="T3" fmla="*/ 20 h 233"/>
                <a:gd name="T4" fmla="*/ 42 w 431"/>
                <a:gd name="T5" fmla="*/ 2 h 233"/>
                <a:gd name="T6" fmla="*/ 90 w 431"/>
                <a:gd name="T7" fmla="*/ 35 h 233"/>
                <a:gd name="T8" fmla="*/ 189 w 431"/>
                <a:gd name="T9" fmla="*/ 89 h 233"/>
                <a:gd name="T10" fmla="*/ 288 w 431"/>
                <a:gd name="T11" fmla="*/ 140 h 233"/>
                <a:gd name="T12" fmla="*/ 375 w 431"/>
                <a:gd name="T13" fmla="*/ 176 h 233"/>
                <a:gd name="T14" fmla="*/ 396 w 431"/>
                <a:gd name="T15" fmla="*/ 176 h 233"/>
                <a:gd name="T16" fmla="*/ 429 w 431"/>
                <a:gd name="T17" fmla="*/ 212 h 233"/>
                <a:gd name="T18" fmla="*/ 408 w 431"/>
                <a:gd name="T19" fmla="*/ 233 h 233"/>
                <a:gd name="T20" fmla="*/ 333 w 431"/>
                <a:gd name="T21" fmla="*/ 212 h 233"/>
                <a:gd name="T22" fmla="*/ 186 w 431"/>
                <a:gd name="T23" fmla="*/ 143 h 233"/>
                <a:gd name="T24" fmla="*/ 48 w 431"/>
                <a:gd name="T25" fmla="*/ 68 h 233"/>
                <a:gd name="T26" fmla="*/ 6 w 431"/>
                <a:gd name="T27" fmla="*/ 3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rgbClr val="C7C7DF"/>
                </a:gs>
                <a:gs pos="100000">
                  <a:srgbClr val="9797B7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545472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8" name="Freeform 12"/>
            <p:cNvSpPr/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>
                <a:gd name="T0" fmla="*/ 2 w 396"/>
                <a:gd name="T1" fmla="*/ 9 h 227"/>
                <a:gd name="T2" fmla="*/ 53 w 396"/>
                <a:gd name="T3" fmla="*/ 66 h 227"/>
                <a:gd name="T4" fmla="*/ 176 w 396"/>
                <a:gd name="T5" fmla="*/ 132 h 227"/>
                <a:gd name="T6" fmla="*/ 293 w 396"/>
                <a:gd name="T7" fmla="*/ 189 h 227"/>
                <a:gd name="T8" fmla="*/ 341 w 396"/>
                <a:gd name="T9" fmla="*/ 222 h 227"/>
                <a:gd name="T10" fmla="*/ 377 w 396"/>
                <a:gd name="T11" fmla="*/ 219 h 227"/>
                <a:gd name="T12" fmla="*/ 377 w 396"/>
                <a:gd name="T13" fmla="*/ 180 h 227"/>
                <a:gd name="T14" fmla="*/ 260 w 396"/>
                <a:gd name="T15" fmla="*/ 126 h 227"/>
                <a:gd name="T16" fmla="*/ 113 w 396"/>
                <a:gd name="T17" fmla="*/ 51 h 227"/>
                <a:gd name="T18" fmla="*/ 41 w 396"/>
                <a:gd name="T19" fmla="*/ 9 h 227"/>
                <a:gd name="T20" fmla="*/ 2 w 396"/>
                <a:gd name="T21" fmla="*/ 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rgbClr val="C7C7DF"/>
                </a:gs>
                <a:gs pos="100000">
                  <a:srgbClr val="9797B7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545472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9" name="Freeform 13"/>
            <p:cNvSpPr/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>
                <a:gd name="T0" fmla="*/ 3 w 516"/>
                <a:gd name="T1" fmla="*/ 10 h 223"/>
                <a:gd name="T2" fmla="*/ 105 w 516"/>
                <a:gd name="T3" fmla="*/ 97 h 223"/>
                <a:gd name="T4" fmla="*/ 243 w 516"/>
                <a:gd name="T5" fmla="*/ 178 h 223"/>
                <a:gd name="T6" fmla="*/ 357 w 516"/>
                <a:gd name="T7" fmla="*/ 217 h 223"/>
                <a:gd name="T8" fmla="*/ 498 w 516"/>
                <a:gd name="T9" fmla="*/ 214 h 223"/>
                <a:gd name="T10" fmla="*/ 468 w 516"/>
                <a:gd name="T11" fmla="*/ 187 h 223"/>
                <a:gd name="T12" fmla="*/ 309 w 516"/>
                <a:gd name="T13" fmla="*/ 136 h 223"/>
                <a:gd name="T14" fmla="*/ 123 w 516"/>
                <a:gd name="T15" fmla="*/ 34 h 223"/>
                <a:gd name="T16" fmla="*/ 3 w 516"/>
                <a:gd name="T17" fmla="*/ 1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rgbClr val="9797B7"/>
                </a:gs>
                <a:gs pos="100000">
                  <a:srgbClr val="C7C7D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545472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" name="Freeform 14"/>
            <p:cNvSpPr/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>
                <a:gd name="T0" fmla="*/ 69 w 414"/>
                <a:gd name="T1" fmla="*/ 60 h 100"/>
                <a:gd name="T2" fmla="*/ 12 w 414"/>
                <a:gd name="T3" fmla="*/ 42 h 100"/>
                <a:gd name="T4" fmla="*/ 3 w 414"/>
                <a:gd name="T5" fmla="*/ 15 h 100"/>
                <a:gd name="T6" fmla="*/ 30 w 414"/>
                <a:gd name="T7" fmla="*/ 0 h 100"/>
                <a:gd name="T8" fmla="*/ 117 w 414"/>
                <a:gd name="T9" fmla="*/ 18 h 100"/>
                <a:gd name="T10" fmla="*/ 243 w 414"/>
                <a:gd name="T11" fmla="*/ 48 h 100"/>
                <a:gd name="T12" fmla="*/ 387 w 414"/>
                <a:gd name="T13" fmla="*/ 48 h 100"/>
                <a:gd name="T14" fmla="*/ 408 w 414"/>
                <a:gd name="T15" fmla="*/ 54 h 100"/>
                <a:gd name="T16" fmla="*/ 381 w 414"/>
                <a:gd name="T17" fmla="*/ 87 h 100"/>
                <a:gd name="T18" fmla="*/ 318 w 414"/>
                <a:gd name="T19" fmla="*/ 99 h 100"/>
                <a:gd name="T20" fmla="*/ 195 w 414"/>
                <a:gd name="T21" fmla="*/ 93 h 100"/>
                <a:gd name="T22" fmla="*/ 69 w 414"/>
                <a:gd name="T23" fmla="*/ 6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rgbClr val="9797B7"/>
                </a:gs>
                <a:gs pos="100000">
                  <a:srgbClr val="C7C7D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545472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" name="Freeform 15"/>
            <p:cNvSpPr/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>
                <a:gd name="T0" fmla="*/ 3 w 150"/>
                <a:gd name="T1" fmla="*/ 67 h 72"/>
                <a:gd name="T2" fmla="*/ 84 w 150"/>
                <a:gd name="T3" fmla="*/ 19 h 72"/>
                <a:gd name="T4" fmla="*/ 123 w 150"/>
                <a:gd name="T5" fmla="*/ 1 h 72"/>
                <a:gd name="T6" fmla="*/ 150 w 150"/>
                <a:gd name="T7" fmla="*/ 22 h 72"/>
                <a:gd name="T8" fmla="*/ 123 w 150"/>
                <a:gd name="T9" fmla="*/ 55 h 72"/>
                <a:gd name="T10" fmla="*/ 90 w 150"/>
                <a:gd name="T11" fmla="*/ 70 h 72"/>
                <a:gd name="T12" fmla="*/ 0 w 150"/>
                <a:gd name="T13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rgbClr val="C7C7DF"/>
                </a:gs>
                <a:gs pos="100000">
                  <a:srgbClr val="9797B7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545472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" name="Freeform 16"/>
            <p:cNvSpPr/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>
                <a:gd name="T0" fmla="*/ 1 w 148"/>
                <a:gd name="T1" fmla="*/ 69 h 91"/>
                <a:gd name="T2" fmla="*/ 25 w 148"/>
                <a:gd name="T3" fmla="*/ 51 h 91"/>
                <a:gd name="T4" fmla="*/ 100 w 148"/>
                <a:gd name="T5" fmla="*/ 9 h 91"/>
                <a:gd name="T6" fmla="*/ 133 w 148"/>
                <a:gd name="T7" fmla="*/ 3 h 91"/>
                <a:gd name="T8" fmla="*/ 136 w 148"/>
                <a:gd name="T9" fmla="*/ 27 h 91"/>
                <a:gd name="T10" fmla="*/ 61 w 148"/>
                <a:gd name="T11" fmla="*/ 75 h 91"/>
                <a:gd name="T12" fmla="*/ 19 w 148"/>
                <a:gd name="T13" fmla="*/ 90 h 91"/>
                <a:gd name="T14" fmla="*/ 1 w 148"/>
                <a:gd name="T15" fmla="*/ 6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rgbClr val="9797B7"/>
                </a:gs>
                <a:gs pos="100000">
                  <a:srgbClr val="C7C7D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545472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3" name="Freeform 17"/>
            <p:cNvSpPr/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>
                <a:gd name="T0" fmla="*/ 172 w 938"/>
                <a:gd name="T1" fmla="*/ 86 h 158"/>
                <a:gd name="T2" fmla="*/ 61 w 938"/>
                <a:gd name="T3" fmla="*/ 137 h 158"/>
                <a:gd name="T4" fmla="*/ 16 w 938"/>
                <a:gd name="T5" fmla="*/ 155 h 158"/>
                <a:gd name="T6" fmla="*/ 7 w 938"/>
                <a:gd name="T7" fmla="*/ 122 h 158"/>
                <a:gd name="T8" fmla="*/ 58 w 938"/>
                <a:gd name="T9" fmla="*/ 80 h 158"/>
                <a:gd name="T10" fmla="*/ 172 w 938"/>
                <a:gd name="T11" fmla="*/ 38 h 158"/>
                <a:gd name="T12" fmla="*/ 304 w 938"/>
                <a:gd name="T13" fmla="*/ 11 h 158"/>
                <a:gd name="T14" fmla="*/ 463 w 938"/>
                <a:gd name="T15" fmla="*/ 2 h 158"/>
                <a:gd name="T16" fmla="*/ 631 w 938"/>
                <a:gd name="T17" fmla="*/ 23 h 158"/>
                <a:gd name="T18" fmla="*/ 796 w 938"/>
                <a:gd name="T19" fmla="*/ 53 h 158"/>
                <a:gd name="T20" fmla="*/ 841 w 938"/>
                <a:gd name="T21" fmla="*/ 47 h 158"/>
                <a:gd name="T22" fmla="*/ 907 w 938"/>
                <a:gd name="T23" fmla="*/ 71 h 158"/>
                <a:gd name="T24" fmla="*/ 919 w 938"/>
                <a:gd name="T25" fmla="*/ 101 h 158"/>
                <a:gd name="T26" fmla="*/ 793 w 938"/>
                <a:gd name="T27" fmla="*/ 98 h 158"/>
                <a:gd name="T28" fmla="*/ 634 w 938"/>
                <a:gd name="T29" fmla="*/ 62 h 158"/>
                <a:gd name="T30" fmla="*/ 439 w 938"/>
                <a:gd name="T31" fmla="*/ 38 h 158"/>
                <a:gd name="T32" fmla="*/ 238 w 938"/>
                <a:gd name="T33" fmla="*/ 59 h 158"/>
                <a:gd name="T34" fmla="*/ 172 w 938"/>
                <a:gd name="T35" fmla="*/ 8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rgbClr val="9797B7"/>
                </a:gs>
                <a:gs pos="100000">
                  <a:srgbClr val="C7C7D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545472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4" name="Freeform 18"/>
            <p:cNvSpPr/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>
                <a:gd name="T0" fmla="*/ 18 w 372"/>
                <a:gd name="T1" fmla="*/ 47 h 98"/>
                <a:gd name="T2" fmla="*/ 141 w 372"/>
                <a:gd name="T3" fmla="*/ 17 h 98"/>
                <a:gd name="T4" fmla="*/ 246 w 372"/>
                <a:gd name="T5" fmla="*/ 2 h 98"/>
                <a:gd name="T6" fmla="*/ 351 w 372"/>
                <a:gd name="T7" fmla="*/ 5 h 98"/>
                <a:gd name="T8" fmla="*/ 372 w 372"/>
                <a:gd name="T9" fmla="*/ 23 h 98"/>
                <a:gd name="T10" fmla="*/ 354 w 372"/>
                <a:gd name="T11" fmla="*/ 44 h 98"/>
                <a:gd name="T12" fmla="*/ 264 w 372"/>
                <a:gd name="T13" fmla="*/ 50 h 98"/>
                <a:gd name="T14" fmla="*/ 168 w 372"/>
                <a:gd name="T15" fmla="*/ 53 h 98"/>
                <a:gd name="T16" fmla="*/ 72 w 372"/>
                <a:gd name="T17" fmla="*/ 77 h 98"/>
                <a:gd name="T18" fmla="*/ 15 w 372"/>
                <a:gd name="T19" fmla="*/ 95 h 98"/>
                <a:gd name="T20" fmla="*/ 0 w 372"/>
                <a:gd name="T21" fmla="*/ 5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rgbClr val="C7C7DF"/>
                </a:gs>
                <a:gs pos="100000">
                  <a:srgbClr val="9797B7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545472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5" name="Freeform 19"/>
            <p:cNvSpPr/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>
                <a:gd name="T0" fmla="*/ 0 w 318"/>
                <a:gd name="T1" fmla="*/ 158 h 158"/>
                <a:gd name="T2" fmla="*/ 12 w 318"/>
                <a:gd name="T3" fmla="*/ 137 h 158"/>
                <a:gd name="T4" fmla="*/ 162 w 318"/>
                <a:gd name="T5" fmla="*/ 71 h 158"/>
                <a:gd name="T6" fmla="*/ 249 w 318"/>
                <a:gd name="T7" fmla="*/ 20 h 158"/>
                <a:gd name="T8" fmla="*/ 285 w 318"/>
                <a:gd name="T9" fmla="*/ 2 h 158"/>
                <a:gd name="T10" fmla="*/ 309 w 318"/>
                <a:gd name="T11" fmla="*/ 11 h 158"/>
                <a:gd name="T12" fmla="*/ 303 w 318"/>
                <a:gd name="T13" fmla="*/ 47 h 158"/>
                <a:gd name="T14" fmla="*/ 219 w 318"/>
                <a:gd name="T15" fmla="*/ 89 h 158"/>
                <a:gd name="T16" fmla="*/ 108 w 318"/>
                <a:gd name="T17" fmla="*/ 140 h 158"/>
                <a:gd name="T18" fmla="*/ 57 w 318"/>
                <a:gd name="T19" fmla="*/ 152 h 158"/>
                <a:gd name="T20" fmla="*/ 0 w 318"/>
                <a:gd name="T2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rgbClr val="9797B7"/>
                </a:gs>
                <a:gs pos="50000">
                  <a:srgbClr val="C7C7DF"/>
                </a:gs>
                <a:gs pos="100000">
                  <a:srgbClr val="9797B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545472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" name="Freeform 20"/>
            <p:cNvSpPr/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>
                <a:gd name="T0" fmla="*/ 3 w 380"/>
                <a:gd name="T1" fmla="*/ 165 h 174"/>
                <a:gd name="T2" fmla="*/ 129 w 380"/>
                <a:gd name="T3" fmla="*/ 93 h 174"/>
                <a:gd name="T4" fmla="*/ 261 w 380"/>
                <a:gd name="T5" fmla="*/ 30 h 174"/>
                <a:gd name="T6" fmla="*/ 351 w 380"/>
                <a:gd name="T7" fmla="*/ 0 h 174"/>
                <a:gd name="T8" fmla="*/ 378 w 380"/>
                <a:gd name="T9" fmla="*/ 27 h 174"/>
                <a:gd name="T10" fmla="*/ 336 w 380"/>
                <a:gd name="T11" fmla="*/ 51 h 174"/>
                <a:gd name="T12" fmla="*/ 291 w 380"/>
                <a:gd name="T13" fmla="*/ 60 h 174"/>
                <a:gd name="T14" fmla="*/ 240 w 380"/>
                <a:gd name="T15" fmla="*/ 75 h 174"/>
                <a:gd name="T16" fmla="*/ 189 w 380"/>
                <a:gd name="T17" fmla="*/ 120 h 174"/>
                <a:gd name="T18" fmla="*/ 102 w 380"/>
                <a:gd name="T19" fmla="*/ 174 h 174"/>
                <a:gd name="T20" fmla="*/ 0 w 380"/>
                <a:gd name="T21" fmla="*/ 16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rgbClr val="9797B7"/>
                </a:gs>
                <a:gs pos="100000">
                  <a:srgbClr val="C7C7D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545472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>
                <a:gd name="T0" fmla="*/ 84 w 523"/>
                <a:gd name="T1" fmla="*/ 11 h 69"/>
                <a:gd name="T2" fmla="*/ 27 w 523"/>
                <a:gd name="T3" fmla="*/ 5 h 69"/>
                <a:gd name="T4" fmla="*/ 9 w 523"/>
                <a:gd name="T5" fmla="*/ 35 h 69"/>
                <a:gd name="T6" fmla="*/ 81 w 523"/>
                <a:gd name="T7" fmla="*/ 56 h 69"/>
                <a:gd name="T8" fmla="*/ 255 w 523"/>
                <a:gd name="T9" fmla="*/ 68 h 69"/>
                <a:gd name="T10" fmla="*/ 432 w 523"/>
                <a:gd name="T11" fmla="*/ 50 h 69"/>
                <a:gd name="T12" fmla="*/ 513 w 523"/>
                <a:gd name="T13" fmla="*/ 5 h 69"/>
                <a:gd name="T14" fmla="*/ 372 w 523"/>
                <a:gd name="T15" fmla="*/ 20 h 69"/>
                <a:gd name="T16" fmla="*/ 141 w 523"/>
                <a:gd name="T17" fmla="*/ 14 h 69"/>
                <a:gd name="T18" fmla="*/ 84 w 523"/>
                <a:gd name="T19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rgbClr val="9797B7"/>
                </a:gs>
                <a:gs pos="100000">
                  <a:srgbClr val="C7C7DF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545472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>
                <a:gd name="T0" fmla="*/ 23 w 537"/>
                <a:gd name="T1" fmla="*/ 6 h 120"/>
                <a:gd name="T2" fmla="*/ 188 w 537"/>
                <a:gd name="T3" fmla="*/ 3 h 120"/>
                <a:gd name="T4" fmla="*/ 323 w 537"/>
                <a:gd name="T5" fmla="*/ 27 h 120"/>
                <a:gd name="T6" fmla="*/ 464 w 537"/>
                <a:gd name="T7" fmla="*/ 69 h 120"/>
                <a:gd name="T8" fmla="*/ 521 w 537"/>
                <a:gd name="T9" fmla="*/ 90 h 120"/>
                <a:gd name="T10" fmla="*/ 533 w 537"/>
                <a:gd name="T11" fmla="*/ 105 h 120"/>
                <a:gd name="T12" fmla="*/ 497 w 537"/>
                <a:gd name="T13" fmla="*/ 120 h 120"/>
                <a:gd name="T14" fmla="*/ 452 w 537"/>
                <a:gd name="T15" fmla="*/ 108 h 120"/>
                <a:gd name="T16" fmla="*/ 350 w 537"/>
                <a:gd name="T17" fmla="*/ 72 h 120"/>
                <a:gd name="T18" fmla="*/ 158 w 537"/>
                <a:gd name="T19" fmla="*/ 39 h 120"/>
                <a:gd name="T20" fmla="*/ 50 w 537"/>
                <a:gd name="T21" fmla="*/ 39 h 120"/>
                <a:gd name="T22" fmla="*/ 23 w 537"/>
                <a:gd name="T23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rgbClr val="9797B7"/>
                </a:gs>
                <a:gs pos="50000">
                  <a:srgbClr val="C7C7DF"/>
                </a:gs>
                <a:gs pos="100000">
                  <a:srgbClr val="9797B7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545472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>
                <a:gd name="T0" fmla="*/ 800 w 800"/>
                <a:gd name="T1" fmla="*/ 24 h 143"/>
                <a:gd name="T2" fmla="*/ 782 w 800"/>
                <a:gd name="T3" fmla="*/ 15 h 143"/>
                <a:gd name="T4" fmla="*/ 659 w 800"/>
                <a:gd name="T5" fmla="*/ 63 h 143"/>
                <a:gd name="T6" fmla="*/ 500 w 800"/>
                <a:gd name="T7" fmla="*/ 84 h 143"/>
                <a:gd name="T8" fmla="*/ 326 w 800"/>
                <a:gd name="T9" fmla="*/ 69 h 143"/>
                <a:gd name="T10" fmla="*/ 98 w 800"/>
                <a:gd name="T11" fmla="*/ 21 h 143"/>
                <a:gd name="T12" fmla="*/ 11 w 800"/>
                <a:gd name="T13" fmla="*/ 6 h 143"/>
                <a:gd name="T14" fmla="*/ 32 w 800"/>
                <a:gd name="T15" fmla="*/ 60 h 143"/>
                <a:gd name="T16" fmla="*/ 155 w 800"/>
                <a:gd name="T17" fmla="*/ 96 h 143"/>
                <a:gd name="T18" fmla="*/ 410 w 800"/>
                <a:gd name="T19" fmla="*/ 138 h 143"/>
                <a:gd name="T20" fmla="*/ 596 w 800"/>
                <a:gd name="T21" fmla="*/ 129 h 143"/>
                <a:gd name="T22" fmla="*/ 737 w 800"/>
                <a:gd name="T23" fmla="*/ 90 h 143"/>
                <a:gd name="T24" fmla="*/ 788 w 800"/>
                <a:gd name="T25" fmla="*/ 69 h 143"/>
                <a:gd name="T26" fmla="*/ 800 w 800"/>
                <a:gd name="T27" fmla="*/ 2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rgbClr val="9797B7"/>
                </a:gs>
                <a:gs pos="50000">
                  <a:srgbClr val="C7C7DF"/>
                </a:gs>
                <a:gs pos="100000">
                  <a:srgbClr val="9797B7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545472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" name="Freeform 24"/>
            <p:cNvSpPr/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>
                <a:gd name="T0" fmla="*/ 402 w 402"/>
                <a:gd name="T1" fmla="*/ 0 h 115"/>
                <a:gd name="T2" fmla="*/ 384 w 402"/>
                <a:gd name="T3" fmla="*/ 12 h 115"/>
                <a:gd name="T4" fmla="*/ 276 w 402"/>
                <a:gd name="T5" fmla="*/ 51 h 115"/>
                <a:gd name="T6" fmla="*/ 165 w 402"/>
                <a:gd name="T7" fmla="*/ 66 h 115"/>
                <a:gd name="T8" fmla="*/ 51 w 402"/>
                <a:gd name="T9" fmla="*/ 57 h 115"/>
                <a:gd name="T10" fmla="*/ 15 w 402"/>
                <a:gd name="T11" fmla="*/ 54 h 115"/>
                <a:gd name="T12" fmla="*/ 3 w 402"/>
                <a:gd name="T13" fmla="*/ 69 h 115"/>
                <a:gd name="T14" fmla="*/ 9 w 402"/>
                <a:gd name="T15" fmla="*/ 93 h 115"/>
                <a:gd name="T16" fmla="*/ 54 w 402"/>
                <a:gd name="T17" fmla="*/ 102 h 115"/>
                <a:gd name="T18" fmla="*/ 198 w 402"/>
                <a:gd name="T19" fmla="*/ 111 h 115"/>
                <a:gd name="T20" fmla="*/ 336 w 402"/>
                <a:gd name="T21" fmla="*/ 75 h 115"/>
                <a:gd name="T22" fmla="*/ 375 w 402"/>
                <a:gd name="T23" fmla="*/ 54 h 115"/>
                <a:gd name="T24" fmla="*/ 402 w 40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797B7"/>
                </a:gs>
                <a:gs pos="100000">
                  <a:srgbClr val="C7C7D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545472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34" y="6309320"/>
            <a:ext cx="12207534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 noCrop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1333303" y="6095801"/>
            <a:ext cx="757238" cy="7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PA_组合 130"/>
          <p:cNvGrpSpPr/>
          <p:nvPr userDrawn="1">
            <p:custDataLst>
              <p:tags r:id="rId15"/>
            </p:custDataLst>
          </p:nvPr>
        </p:nvGrpSpPr>
        <p:grpSpPr bwMode="auto">
          <a:xfrm>
            <a:off x="11431313" y="14768"/>
            <a:ext cx="696827" cy="2165419"/>
            <a:chOff x="8844081" y="2052053"/>
            <a:chExt cx="929994" cy="2166422"/>
          </a:xfrm>
        </p:grpSpPr>
        <p:grpSp>
          <p:nvGrpSpPr>
            <p:cNvPr id="40" name="等腰三角形 9_42"/>
            <p:cNvGrpSpPr/>
            <p:nvPr/>
          </p:nvGrpSpPr>
          <p:grpSpPr bwMode="auto">
            <a:xfrm>
              <a:off x="8844081" y="2377483"/>
              <a:ext cx="804672" cy="1840992"/>
              <a:chOff x="7303008" y="658368"/>
              <a:chExt cx="603504" cy="1840992"/>
            </a:xfrm>
          </p:grpSpPr>
          <p:pic>
            <p:nvPicPr>
              <p:cNvPr id="42" name="等腰三角形 9_42"/>
              <p:cNvPicPr>
                <a:picLocks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7303008" y="658368"/>
                <a:ext cx="603504" cy="1840992"/>
              </a:xfrm>
              <a:prstGeom prst="rect">
                <a:avLst/>
              </a:prstGeom>
              <a:noFill/>
            </p:spPr>
          </p:pic>
          <p:sp>
            <p:nvSpPr>
              <p:cNvPr id="43" name="Text Box 39"/>
              <p:cNvSpPr txBox="1">
                <a:spLocks noChangeArrowheads="1"/>
              </p:cNvSpPr>
              <p:nvPr/>
            </p:nvSpPr>
            <p:spPr bwMode="auto">
              <a:xfrm rot="10800000">
                <a:off x="7308305" y="666468"/>
                <a:ext cx="591117" cy="18261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rot="1080000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 charset="0"/>
                  <a:sym typeface="+mn-lt"/>
                </a:endParaRPr>
              </a:p>
            </p:txBody>
          </p:sp>
        </p:grpSp>
        <p:sp>
          <p:nvSpPr>
            <p:cNvPr id="41" name="椭圆 40"/>
            <p:cNvSpPr>
              <a:spLocks noChangeAspect="1"/>
            </p:cNvSpPr>
            <p:nvPr/>
          </p:nvSpPr>
          <p:spPr>
            <a:xfrm>
              <a:off x="9104566" y="2052053"/>
              <a:ext cx="669509" cy="667059"/>
            </a:xfrm>
            <a:prstGeom prst="ellipse">
              <a:avLst/>
            </a:prstGeom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60000">
                  <a:srgbClr val="009999"/>
                </a:gs>
                <a:gs pos="100000">
                  <a:srgbClr val="009999"/>
                </a:gs>
              </a:gsLst>
              <a:lin ang="5400000" scaled="1"/>
            </a:gradFill>
            <a:ln w="25400">
              <a:noFill/>
            </a:ln>
            <a:effectLst>
              <a:outerShdw blurRad="127000" dist="381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PA_组合 130"/>
          <p:cNvGrpSpPr/>
          <p:nvPr userDrawn="1">
            <p:custDataLst>
              <p:tags r:id="rId17"/>
            </p:custDataLst>
          </p:nvPr>
        </p:nvGrpSpPr>
        <p:grpSpPr bwMode="auto">
          <a:xfrm>
            <a:off x="-26773" y="57150"/>
            <a:ext cx="696827" cy="2165419"/>
            <a:chOff x="8844081" y="2052053"/>
            <a:chExt cx="929994" cy="2166422"/>
          </a:xfrm>
        </p:grpSpPr>
        <p:grpSp>
          <p:nvGrpSpPr>
            <p:cNvPr id="45" name="等腰三角形 9_42"/>
            <p:cNvGrpSpPr/>
            <p:nvPr/>
          </p:nvGrpSpPr>
          <p:grpSpPr bwMode="auto">
            <a:xfrm>
              <a:off x="8844081" y="2377483"/>
              <a:ext cx="804672" cy="1840992"/>
              <a:chOff x="7303008" y="658368"/>
              <a:chExt cx="603504" cy="1840992"/>
            </a:xfrm>
          </p:grpSpPr>
          <p:pic>
            <p:nvPicPr>
              <p:cNvPr id="47" name="等腰三角形 9_42"/>
              <p:cNvPicPr>
                <a:picLocks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7303008" y="658368"/>
                <a:ext cx="603504" cy="1840992"/>
              </a:xfrm>
              <a:prstGeom prst="rect">
                <a:avLst/>
              </a:prstGeom>
              <a:noFill/>
            </p:spPr>
          </p:pic>
          <p:sp>
            <p:nvSpPr>
              <p:cNvPr id="48" name="Text Box 39"/>
              <p:cNvSpPr txBox="1">
                <a:spLocks noChangeArrowheads="1"/>
              </p:cNvSpPr>
              <p:nvPr/>
            </p:nvSpPr>
            <p:spPr bwMode="auto">
              <a:xfrm rot="10800000">
                <a:off x="7308305" y="666468"/>
                <a:ext cx="591117" cy="18261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rot="1080000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 charset="0"/>
                  <a:sym typeface="+mn-lt"/>
                </a:endParaRPr>
              </a:p>
            </p:txBody>
          </p:sp>
        </p:grpSp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9104566" y="2052053"/>
              <a:ext cx="669509" cy="667059"/>
            </a:xfrm>
            <a:prstGeom prst="ellipse">
              <a:avLst/>
            </a:prstGeom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60000">
                  <a:srgbClr val="009999"/>
                </a:gs>
                <a:gs pos="100000">
                  <a:srgbClr val="009999"/>
                </a:gs>
              </a:gsLst>
              <a:lin ang="5400000" scaled="1"/>
            </a:gradFill>
            <a:ln w="25400">
              <a:noFill/>
            </a:ln>
            <a:effectLst>
              <a:outerShdw blurRad="127000" dist="381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1" Type="http://schemas.openxmlformats.org/officeDocument/2006/relationships/slideLayout" Target="../slideLayouts/slideLayout12.xml"/><Relationship Id="rId10" Type="http://schemas.openxmlformats.org/officeDocument/2006/relationships/tags" Target="../tags/tag1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28854" y="2732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9" name="云形 8"/>
          <p:cNvSpPr/>
          <p:nvPr/>
        </p:nvSpPr>
        <p:spPr>
          <a:xfrm>
            <a:off x="1756881" y="1629268"/>
            <a:ext cx="9287838" cy="2945980"/>
          </a:xfrm>
          <a:prstGeom prst="cloud">
            <a:avLst/>
          </a:prstGeom>
          <a:solidFill>
            <a:schemeClr val="bg1"/>
          </a:solidFill>
          <a:ln w="76200">
            <a:solidFill>
              <a:srgbClr val="0000FF"/>
            </a:solidFill>
            <a:headEnd w="sm" len="sm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应用文习作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----</a:t>
            </a:r>
            <a:r>
              <a:rPr kumimoji="0" lang="zh-CN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倡议信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题型训练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&amp;</a:t>
            </a:r>
            <a:r>
              <a:rPr kumimoji="0" lang="zh-CN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语篇鉴赏</a:t>
            </a:r>
            <a:endParaRPr kumimoji="0" lang="zh-CN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4" name="图片 3" descr="图示&#10;&#10;低可信度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99" y="4138276"/>
            <a:ext cx="1956849" cy="1936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0263" y="144409"/>
            <a:ext cx="8295525" cy="477356"/>
          </a:xfr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zh-CN" sz="2400" b="1" u="wavyHeavy" dirty="0">
                <a:solidFill>
                  <a:schemeClr val="tx1"/>
                </a:solidFill>
                <a:effectLst/>
                <a:uFill>
                  <a:solidFill>
                    <a:srgbClr val="00B05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倡议信</a:t>
            </a:r>
            <a:r>
              <a:rPr lang="zh-CN" altLang="zh-CN" sz="2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题型训练</a:t>
            </a:r>
            <a:r>
              <a:rPr lang="en-US" altLang="zh-CN" sz="2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</a:t>
            </a:r>
            <a:r>
              <a:rPr lang="zh-CN" altLang="zh-CN" sz="2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zh-CN" sz="2400" b="1" u="wavyHeavy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倡议全校同学阅读英语文学作品</a:t>
            </a:r>
            <a:r>
              <a:rPr lang="zh-CN" altLang="zh-CN" sz="2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br>
              <a:rPr lang="zh-CN" altLang="zh-CN" sz="24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zh-CN" sz="240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0523" y="1137256"/>
            <a:ext cx="11418870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zh-CN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应用文写作：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28600" algn="just"/>
            <a:r>
              <a:rPr lang="zh-CN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假如你是李华</a:t>
            </a: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, </a:t>
            </a:r>
            <a:r>
              <a:rPr lang="zh-CN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你注意到你校学生很少进行英语文学阅读。请你用英语给</a:t>
            </a:r>
            <a:r>
              <a:rPr lang="zh-CN" altLang="zh-CN" sz="2800" b="1" u="wavyHeavy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全校同学</a:t>
            </a:r>
            <a:r>
              <a:rPr lang="zh-CN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写一封</a:t>
            </a:r>
            <a:r>
              <a:rPr lang="zh-CN" altLang="zh-CN" sz="2800" b="1" u="wavyHeavy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倡议信</a:t>
            </a:r>
            <a:r>
              <a:rPr lang="zh-CN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，倡导大家多</a:t>
            </a:r>
            <a:r>
              <a:rPr lang="zh-CN" altLang="zh-CN" sz="2800" b="1" u="wavyHeavy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阅读英语文学作品</a:t>
            </a:r>
            <a:r>
              <a:rPr lang="zh-CN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。内容包括：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zh-CN" altLang="zh-CN" sz="2800" b="1" u="wavyHeavy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介绍现状</a:t>
            </a:r>
            <a:r>
              <a:rPr lang="zh-CN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zh-CN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你</a:t>
            </a:r>
            <a:r>
              <a:rPr lang="zh-CN" altLang="zh-CN" sz="2800" b="1" u="wavyHeavy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对</a:t>
            </a:r>
            <a:r>
              <a:rPr lang="zh-CN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英语</a:t>
            </a:r>
            <a:r>
              <a:rPr lang="zh-CN" altLang="zh-CN" sz="2800" b="1" u="wavyHeavy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文学阅读的看法</a:t>
            </a:r>
            <a:r>
              <a:rPr lang="zh-CN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zh-CN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发出</a:t>
            </a:r>
            <a:r>
              <a:rPr lang="zh-CN" altLang="zh-CN" sz="2800" b="1" u="wavyHeavy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倡议</a:t>
            </a:r>
            <a:r>
              <a:rPr lang="zh-CN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注意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词数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80 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左右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   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可以适当增加细节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以使行文连贯。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pic>
        <p:nvPicPr>
          <p:cNvPr id="5" name="图片 4" descr="图示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308" y="2938046"/>
            <a:ext cx="5267217" cy="2921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0718" y="1325365"/>
            <a:ext cx="11310563" cy="434596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1. </a:t>
            </a:r>
            <a:r>
              <a:rPr lang="zh-CN" altLang="zh-CN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首段</a:t>
            </a:r>
            <a:r>
              <a:rPr lang="en-US" altLang="zh-CN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---</a:t>
            </a:r>
            <a:r>
              <a:rPr lang="zh-CN" altLang="zh-CN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介绍现状：你校学生很少进行英语文学阅读。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lvl="0" indent="-342900" algn="just">
              <a:lnSpc>
                <a:spcPct val="150000"/>
              </a:lnSpc>
              <a:buFont typeface="宋体" panose="02010600030101010101" pitchFamily="2" charset="-122"/>
              <a:buChar char="•"/>
              <a:tabLst>
                <a:tab pos="457200" algn="l"/>
              </a:tabLst>
            </a:pP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宋体" panose="02010600030101010101" pitchFamily="2" charset="-122"/>
              </a:rPr>
              <a:t>Nowadays, students in our school read little English literature.</a:t>
            </a:r>
            <a:endParaRPr lang="zh-CN" altLang="zh-CN" sz="3600" dirty="0">
              <a:effectLst/>
              <a:latin typeface="宋体" panose="02010600030101010101" pitchFamily="2" charset="-122"/>
              <a:ea typeface="Times New Roman" panose="02020603050405020304" pitchFamily="18" charset="0"/>
              <a:cs typeface="宋体" panose="02010600030101010101" pitchFamily="2" charset="-122"/>
            </a:endParaRPr>
          </a:p>
          <a:p>
            <a:pPr marL="342900" lvl="0" indent="-342900" algn="just">
              <a:lnSpc>
                <a:spcPct val="150000"/>
              </a:lnSpc>
              <a:buFont typeface="宋体" panose="02010600030101010101" pitchFamily="2" charset="-122"/>
              <a:buChar char="•"/>
              <a:tabLst>
                <a:tab pos="457200" algn="l"/>
              </a:tabLst>
            </a:pP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宋体" panose="02010600030101010101" pitchFamily="2" charset="-122"/>
              </a:rPr>
              <a:t>Nowadays, students in our school are not willing to spend time reading little English literature.</a:t>
            </a:r>
            <a:endParaRPr lang="zh-CN" altLang="zh-CN" sz="3600" dirty="0">
              <a:effectLst/>
              <a:latin typeface="宋体" panose="02010600030101010101" pitchFamily="2" charset="-122"/>
              <a:ea typeface="Times New Roman" panose="02020603050405020304" pitchFamily="18" charset="0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Currently, students don’t attach great importance to reading English literature.</a:t>
            </a: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1290320" y="144145"/>
            <a:ext cx="9620250" cy="47752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2400" b="1" u="wavyHeavy" dirty="0">
                <a:solidFill>
                  <a:schemeClr val="tx1"/>
                </a:solidFill>
                <a:effectLst/>
                <a:uFill>
                  <a:solidFill>
                    <a:srgbClr val="00B05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倡议信</a:t>
            </a:r>
            <a:r>
              <a:rPr lang="zh-CN" altLang="zh-CN" sz="2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题型训练</a:t>
            </a:r>
            <a:r>
              <a:rPr lang="en-US" altLang="zh-CN" sz="2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</a:t>
            </a:r>
            <a:r>
              <a:rPr lang="zh-CN" altLang="zh-CN" sz="2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zh-CN" sz="2400" b="1" u="wavyHeavy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倡议全校同学阅读英语文学作品</a:t>
            </a:r>
            <a:r>
              <a:rPr lang="zh-CN" altLang="zh-CN" sz="2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zh-CN" sz="2400" b="1" dirty="0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写作思路</a:t>
            </a:r>
            <a:br>
              <a:rPr lang="zh-CN" altLang="zh-CN" sz="2400" dirty="0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zh-CN" sz="2400" dirty="0">
              <a:solidFill>
                <a:srgbClr val="00206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6175" y="852755"/>
            <a:ext cx="11250203" cy="5239820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altLang="zh-CN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2. </a:t>
            </a:r>
            <a:r>
              <a:rPr lang="zh-CN" altLang="zh-CN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中间段</a:t>
            </a:r>
            <a:r>
              <a:rPr lang="en-US" altLang="zh-CN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---</a:t>
            </a:r>
            <a:r>
              <a:rPr lang="zh-CN" altLang="zh-CN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谈你对英语文学阅读的看法。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base"/>
            <a:r>
              <a:rPr lang="en-US" altLang="zh-CN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-- play an important role in English study,-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base"/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--- be of great help to English study.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base"/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( detailed benefits: --- enlarge our vocabulary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base"/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              --- appreciate the beauty of English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base"/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              --- have a taste of a different culture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base"/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              --- communicate with those great minds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base"/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              --- develop our interest in ……</a:t>
            </a:r>
            <a:r>
              <a:rPr lang="zh-CN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                       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6700" fontAlgn="base"/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English literature plays an important role in English study, because it offers us a chance to appreciate the beauty of English and have a taste of a different culture.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1290320" y="144145"/>
            <a:ext cx="9620250" cy="47752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2400" b="1" u="wavyHeavy" dirty="0">
                <a:solidFill>
                  <a:schemeClr val="tx1"/>
                </a:solidFill>
                <a:effectLst/>
                <a:uFill>
                  <a:solidFill>
                    <a:srgbClr val="00B05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倡议信</a:t>
            </a:r>
            <a:r>
              <a:rPr lang="zh-CN" altLang="zh-CN" sz="2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题型训练</a:t>
            </a:r>
            <a:r>
              <a:rPr lang="en-US" altLang="zh-CN" sz="2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</a:t>
            </a:r>
            <a:r>
              <a:rPr lang="zh-CN" altLang="zh-CN" sz="2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zh-CN" sz="2400" b="1" u="wavyHeavy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倡议全校同学阅读英语文学作品</a:t>
            </a:r>
            <a:r>
              <a:rPr lang="zh-CN" altLang="zh-CN" sz="2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zh-CN" sz="2400" b="1" dirty="0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写作思路</a:t>
            </a:r>
            <a:br>
              <a:rPr lang="zh-CN" altLang="zh-CN" sz="2400" dirty="0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zh-CN" sz="2400" dirty="0">
              <a:solidFill>
                <a:srgbClr val="00206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3264" y="1253331"/>
            <a:ext cx="10956533" cy="4351338"/>
          </a:xfrm>
        </p:spPr>
        <p:txBody>
          <a:bodyPr/>
          <a:lstStyle/>
          <a:p>
            <a:pPr fontAlgn="base"/>
            <a:r>
              <a:rPr lang="en-US" altLang="zh-CN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3. </a:t>
            </a:r>
            <a:r>
              <a:rPr lang="zh-CN" altLang="zh-CN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结尾段</a:t>
            </a:r>
            <a:r>
              <a:rPr lang="en-US" altLang="zh-CN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---</a:t>
            </a:r>
            <a:r>
              <a:rPr lang="zh-CN" altLang="zh-CN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发出倡议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base"/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I appeal to every one of you to do ---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base"/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I call on every one of you to do ---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base"/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( I’m strongly for the activity because it is very meaningful and helpful.) 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base"/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Let’s start right now and spare no effort to do ---.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base"/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Therefore, let’s take responsibility to do ---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base"/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As high schools students, it’s our duty to do ---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1290320" y="144145"/>
            <a:ext cx="9620250" cy="47752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2400" b="1" u="wavyHeavy" dirty="0">
                <a:solidFill>
                  <a:schemeClr val="tx1"/>
                </a:solidFill>
                <a:effectLst/>
                <a:uFill>
                  <a:solidFill>
                    <a:srgbClr val="00B05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倡议信</a:t>
            </a:r>
            <a:r>
              <a:rPr lang="zh-CN" altLang="zh-CN" sz="2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题型训练</a:t>
            </a:r>
            <a:r>
              <a:rPr lang="en-US" altLang="zh-CN" sz="2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</a:t>
            </a:r>
            <a:r>
              <a:rPr lang="zh-CN" altLang="zh-CN" sz="2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zh-CN" sz="2400" b="1" u="wavyHeavy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倡议全校同学阅读英语文学作品</a:t>
            </a:r>
            <a:r>
              <a:rPr lang="zh-CN" altLang="zh-CN" sz="2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zh-CN" sz="2400" b="1" dirty="0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写作思路</a:t>
            </a:r>
            <a:br>
              <a:rPr lang="zh-CN" altLang="zh-CN" sz="2400" dirty="0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zh-CN" sz="2400" dirty="0">
              <a:solidFill>
                <a:srgbClr val="00206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4256" y="986318"/>
            <a:ext cx="11301573" cy="5301466"/>
          </a:xfrm>
        </p:spPr>
        <p:txBody>
          <a:bodyPr>
            <a:normAutofit/>
          </a:bodyPr>
          <a:lstStyle/>
          <a:p>
            <a:pPr fontAlgn="base"/>
            <a:r>
              <a:rPr lang="en-US" altLang="zh-CN" sz="2800" b="1" u="sng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Writing Sample</a:t>
            </a:r>
            <a:r>
              <a:rPr lang="zh-CN" altLang="zh-CN" sz="2800" b="1" u="sng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base"/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My fellow students, 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base"/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  </a:t>
            </a:r>
            <a:r>
              <a:rPr lang="en-US" altLang="zh-CN" sz="2800" b="1" u="wavyHeavy" kern="1200" dirty="0">
                <a:solidFill>
                  <a:srgbClr val="0000FF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Currently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/Nowadays, most students in our school </a:t>
            </a:r>
            <a:r>
              <a:rPr lang="en-US" altLang="zh-CN" sz="2800" b="1" u="wavyHeavy" kern="1200" dirty="0">
                <a:solidFill>
                  <a:srgbClr val="0000FF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read little English literature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, not only because they </a:t>
            </a:r>
            <a:r>
              <a:rPr lang="en-US" altLang="zh-CN" sz="2800" b="1" u="wavyHeavy" kern="1200" dirty="0">
                <a:solidFill>
                  <a:srgbClr val="0000FF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consider it too difficult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, but because they </a:t>
            </a:r>
            <a:r>
              <a:rPr lang="en-US" altLang="zh-CN" sz="2800" b="1" u="wavyHeavy" kern="1200" dirty="0">
                <a:solidFill>
                  <a:srgbClr val="0000FF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don’t think it necessary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. In my view, however, English literature is </a:t>
            </a:r>
            <a:r>
              <a:rPr lang="en-US" altLang="zh-CN" sz="2800" b="1" u="wavyHeavy" kern="1200" dirty="0">
                <a:solidFill>
                  <a:srgbClr val="0000FF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what we can’t afford to miss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. It </a:t>
            </a:r>
            <a:r>
              <a:rPr lang="en-US" altLang="zh-CN" sz="2800" b="1" u="wavyHeavy" kern="1200" dirty="0">
                <a:solidFill>
                  <a:srgbClr val="0000FF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offers us an opportunity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to appreciate the beauty of English and </a:t>
            </a:r>
            <a:r>
              <a:rPr lang="en-US" altLang="zh-CN" sz="2800" b="1" u="wavyHeavy" kern="1200" dirty="0">
                <a:solidFill>
                  <a:srgbClr val="0000FF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have a taste of 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a different culture. </a:t>
            </a:r>
            <a:r>
              <a:rPr lang="en-US" altLang="zh-CN" sz="2800" b="1" u="wavyHeavy" kern="1200" dirty="0">
                <a:solidFill>
                  <a:srgbClr val="0000FF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Better yet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/More importantly, it allows us to </a:t>
            </a:r>
            <a:r>
              <a:rPr lang="en-US" altLang="zh-CN" sz="2800" b="1" u="wavyHeavy" kern="1200" dirty="0">
                <a:solidFill>
                  <a:srgbClr val="0000FF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communicate with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those great minds.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base"/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  I hereby </a:t>
            </a:r>
            <a:r>
              <a:rPr lang="en-US" altLang="zh-CN" sz="2800" b="1" u="wavyHeavy" kern="1200" dirty="0">
                <a:solidFill>
                  <a:srgbClr val="0000FF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appeal to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every one of you to </a:t>
            </a:r>
            <a:r>
              <a:rPr lang="en-US" altLang="zh-CN" sz="2800" b="1" u="wavyHeavy" kern="1200" dirty="0">
                <a:solidFill>
                  <a:srgbClr val="0000FF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read more English literature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and you won’t regret it!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base"/>
            <a:r>
              <a:rPr lang="en-US" altLang="zh-CN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                                      				</a:t>
            </a:r>
            <a:r>
              <a:rPr lang="en-US" altLang="zh-CN" sz="2800" b="1" kern="12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Li Hua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1290320" y="144145"/>
            <a:ext cx="9620250" cy="47752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2400" b="1" u="wavyHeavy" dirty="0">
                <a:solidFill>
                  <a:schemeClr val="tx1"/>
                </a:solidFill>
                <a:effectLst/>
                <a:uFill>
                  <a:solidFill>
                    <a:srgbClr val="00B05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倡议信</a:t>
            </a:r>
            <a:r>
              <a:rPr lang="zh-CN" altLang="zh-CN" sz="2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题型训练</a:t>
            </a:r>
            <a:r>
              <a:rPr lang="en-US" altLang="zh-CN" sz="2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</a:t>
            </a:r>
            <a:r>
              <a:rPr lang="zh-CN" altLang="zh-CN" sz="2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zh-CN" sz="2400" b="1" u="wavyHeavy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倡议全校同学阅读英语文学作品</a:t>
            </a:r>
            <a:r>
              <a:rPr lang="zh-CN" altLang="zh-CN" sz="2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zh-CN" sz="2400" b="1" dirty="0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参考范文</a:t>
            </a:r>
            <a:br>
              <a:rPr lang="zh-CN" altLang="zh-CN" sz="2400" dirty="0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zh-CN" sz="2400" dirty="0">
              <a:solidFill>
                <a:srgbClr val="00206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0942" y="203681"/>
            <a:ext cx="6538645" cy="477356"/>
          </a:xfr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zh-CN" altLang="zh-CN" sz="2400" b="1" u="wavyHeavy" kern="0" dirty="0">
                <a:solidFill>
                  <a:schemeClr val="tx1"/>
                </a:solidFill>
                <a:effectLst/>
                <a:uFill>
                  <a:solidFill>
                    <a:srgbClr val="00B05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倡议信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题型训练</a:t>
            </a:r>
            <a:r>
              <a:rPr lang="en-US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en-US" altLang="zh-CN" sz="2400" b="1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倡议珍惜水资源</a:t>
            </a:r>
            <a:r>
              <a:rPr lang="en-US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节约用水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br>
              <a:rPr lang="zh-CN" altLang="zh-CN" sz="2400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zh-CN" sz="2400" kern="10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4087" y="962595"/>
            <a:ext cx="11275032" cy="4749835"/>
          </a:xfrm>
        </p:spPr>
        <p:txBody>
          <a:bodyPr/>
          <a:lstStyle/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Writing 3 (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浙江宁波九校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浙江虽然是水资源大省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但对水资源的保护也刻不容缓。假如你是李华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请代表学生会向全校发起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u="wavyHeavy" kern="100" dirty="0">
                <a:solidFill>
                  <a:srgbClr val="00B0F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珍惜水资源</a:t>
            </a:r>
            <a:r>
              <a:rPr lang="en-US" altLang="zh-CN" sz="2800" b="1" u="wavyHeavy" kern="100" dirty="0">
                <a:solidFill>
                  <a:srgbClr val="00B0F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b="1" u="wavyHeavy" kern="100" dirty="0">
                <a:solidFill>
                  <a:srgbClr val="00B0F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节约用水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zh-CN" sz="2800" b="1" u="sng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倡议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。内容提示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珍惜</a:t>
            </a:r>
            <a:r>
              <a:rPr lang="zh-CN" altLang="zh-CN" sz="2800" b="1" u="wavyHeavy" kern="100" dirty="0">
                <a:solidFill>
                  <a:srgbClr val="00B0F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水资源的重要性</a:t>
            </a:r>
            <a:r>
              <a:rPr lang="en-US" altLang="zh-CN" sz="2800" b="1" u="wavyHeavy" kern="100" dirty="0">
                <a:solidFill>
                  <a:srgbClr val="00B0F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如何</a:t>
            </a:r>
            <a:r>
              <a:rPr lang="zh-CN" altLang="zh-CN" sz="2800" b="1" u="wavyHeavy" kern="100" dirty="0">
                <a:solidFill>
                  <a:srgbClr val="00B0F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从身边小事做起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注意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词数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80 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左右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   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可以适当增加细节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以使行文连贯。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pic>
        <p:nvPicPr>
          <p:cNvPr id="7" name="图片 6" descr="图片包含 公司名称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27" y="2382462"/>
            <a:ext cx="3328826" cy="3956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211476" y="1253331"/>
          <a:ext cx="761743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4" name="图片 3" descr="图形用户界面, 网站&#10;&#10;描述已自动生成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4" b="6587"/>
          <a:stretch>
            <a:fillRect/>
          </a:stretch>
        </p:blipFill>
        <p:spPr>
          <a:xfrm>
            <a:off x="8188325" y="1033145"/>
            <a:ext cx="3720465" cy="5260340"/>
          </a:xfrm>
          <a:prstGeom prst="rect">
            <a:avLst/>
          </a:prstGeom>
        </p:spPr>
      </p:pic>
      <p:sp>
        <p:nvSpPr>
          <p:cNvPr id="3" name="标题 1"/>
          <p:cNvSpPr>
            <a:spLocks noGrp="1"/>
          </p:cNvSpPr>
          <p:nvPr/>
        </p:nvSpPr>
        <p:spPr>
          <a:xfrm>
            <a:off x="941070" y="203835"/>
            <a:ext cx="8372475" cy="47752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zh-CN" altLang="zh-CN" sz="2400" b="1" u="wavyHeavy" kern="0" dirty="0">
                <a:solidFill>
                  <a:schemeClr val="tx1"/>
                </a:solidFill>
                <a:effectLst/>
                <a:uFill>
                  <a:solidFill>
                    <a:srgbClr val="00B05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倡议信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题型训练</a:t>
            </a:r>
            <a:r>
              <a:rPr lang="en-US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en-US" altLang="zh-CN" sz="2400" b="1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倡议珍惜水资源</a:t>
            </a:r>
            <a:r>
              <a:rPr lang="en-US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节约用水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zh-CN" sz="2400" b="1" kern="100" dirty="0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写作提示</a:t>
            </a:r>
            <a:br>
              <a:rPr lang="zh-CN" altLang="zh-CN" sz="2400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zh-CN" sz="2400" kern="10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7402" y="986319"/>
            <a:ext cx="11537879" cy="5606355"/>
          </a:xfrm>
        </p:spPr>
        <p:txBody>
          <a:bodyPr>
            <a:normAutofit lnSpcReduction="10000"/>
          </a:bodyPr>
          <a:lstStyle/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Possible version 1:</a:t>
            </a:r>
            <a:r>
              <a:rPr lang="en-US" altLang="zh-CN" sz="2800" b="1" kern="100" dirty="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My dear fellow students, 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As the concept of </a:t>
            </a:r>
            <a:r>
              <a:rPr lang="en-US" altLang="zh-CN" sz="2800" b="1" u="wavyHeavy" kern="100" dirty="0">
                <a:solidFill>
                  <a:srgbClr val="FF00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environmental protection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u="wavyHeavy" kern="100" dirty="0">
                <a:solidFill>
                  <a:srgbClr val="FF00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draws increasing concern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water conservation, which </a:t>
            </a:r>
            <a:r>
              <a:rPr lang="en-US" altLang="zh-CN" sz="2800" b="1" u="wavyHeavy" kern="100" dirty="0">
                <a:solidFill>
                  <a:srgbClr val="FF00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of great importance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for the survival of humans and other species, has </a:t>
            </a:r>
            <a:r>
              <a:rPr lang="en-US" altLang="zh-CN" sz="2800" b="1" u="wavyHeavy" kern="100" dirty="0">
                <a:solidFill>
                  <a:srgbClr val="FF00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engaged/attracted/gained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growing public </a:t>
            </a:r>
            <a:r>
              <a:rPr lang="en-US" altLang="zh-CN" sz="2800" b="1" u="wavyHeavy" kern="100" dirty="0">
                <a:solidFill>
                  <a:srgbClr val="FF00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attention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Therefore, </a:t>
            </a:r>
            <a:r>
              <a:rPr lang="en-US" altLang="zh-CN" sz="2800" b="1" u="wavyHeavy" kern="100" dirty="0">
                <a:solidFill>
                  <a:srgbClr val="FF00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on behalf of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the Students’ Union, I </a:t>
            </a:r>
            <a:r>
              <a:rPr lang="en-US" altLang="zh-CN" sz="2800" b="1" u="wavyHeavy" kern="100" dirty="0">
                <a:solidFill>
                  <a:srgbClr val="FF00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advocate you to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save water. </a:t>
            </a:r>
            <a:r>
              <a:rPr lang="en-US" altLang="zh-CN" sz="2800" b="1" u="wavyHeavy" kern="100" dirty="0">
                <a:solidFill>
                  <a:srgbClr val="FF00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 begin with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the little things around, </a:t>
            </a:r>
            <a:r>
              <a:rPr lang="en-US" altLang="zh-CN" sz="2800" b="1" u="wavyHeavy" kern="100" dirty="0">
                <a:solidFill>
                  <a:srgbClr val="FF00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turn off 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tap when not in use;</a:t>
            </a:r>
            <a:r>
              <a:rPr lang="en-US" altLang="zh-CN" sz="2800" b="1" u="wavyHeavy" kern="100" dirty="0">
                <a:solidFill>
                  <a:srgbClr val="FF00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reduce daily water consumption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by recycling water like watering flowers and plants with used rice-washing water. Moreover, </a:t>
            </a:r>
            <a:r>
              <a:rPr lang="en-US" altLang="zh-CN" sz="2800" b="1" u="wavyHeavy" kern="100" dirty="0">
                <a:solidFill>
                  <a:srgbClr val="FF00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water-saving devices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should be </a:t>
            </a:r>
            <a:r>
              <a:rPr lang="en-US" altLang="zh-CN" sz="2800" b="1" u="wavyHeavy" kern="100" dirty="0">
                <a:solidFill>
                  <a:srgbClr val="FF00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adopted by more families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u="wavyHeavy" kern="100" dirty="0">
                <a:solidFill>
                  <a:srgbClr val="FF00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I’m in belief that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 wonderful world will </a:t>
            </a:r>
            <a:r>
              <a:rPr lang="en-US" altLang="zh-CN" sz="2800" b="1" u="wavyHeavy" kern="100" dirty="0">
                <a:solidFill>
                  <a:srgbClr val="FF00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present in front of us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								Li Hua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941070" y="203835"/>
            <a:ext cx="8372475" cy="47752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zh-CN" altLang="zh-CN" sz="2400" b="1" u="wavyHeavy" kern="0" dirty="0">
                <a:solidFill>
                  <a:schemeClr val="tx1"/>
                </a:solidFill>
                <a:effectLst/>
                <a:uFill>
                  <a:solidFill>
                    <a:srgbClr val="00B05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倡议信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题型训练</a:t>
            </a:r>
            <a:r>
              <a:rPr lang="en-US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en-US" altLang="zh-CN" sz="2400" b="1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倡议珍惜水资源</a:t>
            </a:r>
            <a:r>
              <a:rPr lang="en-US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节约用水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zh-CN" sz="2400" b="1" kern="100" dirty="0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参考范文</a:t>
            </a:r>
            <a:br>
              <a:rPr lang="zh-CN" altLang="zh-CN" sz="2400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zh-CN" sz="2400" kern="10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2062" y="924672"/>
            <a:ext cx="11517331" cy="5585807"/>
          </a:xfrm>
        </p:spPr>
        <p:txBody>
          <a:bodyPr>
            <a:normAutofit fontScale="85000" lnSpcReduction="20000"/>
          </a:bodyPr>
          <a:lstStyle/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Possible version 2:</a:t>
            </a:r>
            <a:r>
              <a:rPr lang="en-US" altLang="zh-CN" sz="2800" b="1" kern="100" dirty="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My dear fellow students, 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800" b="1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Due to</a:t>
            </a:r>
            <a:r>
              <a:rPr lang="en-US" altLang="zh-CN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serious pollution and </a:t>
            </a:r>
            <a:r>
              <a:rPr lang="en-US" altLang="zh-CN" sz="2800" b="1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global warming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water protection, which is vital(</a:t>
            </a:r>
            <a:r>
              <a:rPr lang="zh-CN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至关重要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for </a:t>
            </a:r>
            <a:r>
              <a:rPr lang="en-US" altLang="zh-CN" sz="2800" b="1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survival of 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humans </a:t>
            </a:r>
            <a:r>
              <a:rPr lang="en-US" altLang="zh-CN" sz="2800" b="1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as well as 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other species, </a:t>
            </a:r>
            <a:r>
              <a:rPr lang="en-US" altLang="zh-CN" sz="2800" b="1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has drawn 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growing(</a:t>
            </a:r>
            <a:r>
              <a:rPr lang="zh-CN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日益增加的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public </a:t>
            </a:r>
            <a:r>
              <a:rPr lang="en-US" altLang="zh-CN" sz="2800" b="1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attention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2800" b="1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Hence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因此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), </a:t>
            </a:r>
            <a:r>
              <a:rPr lang="en-US" altLang="zh-CN" sz="2800" b="1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on behalf of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the Students’ Union, </a:t>
            </a:r>
            <a:r>
              <a:rPr lang="en-US" altLang="zh-CN" sz="2800" b="1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call on you to save</a:t>
            </a:r>
            <a:r>
              <a:rPr lang="en-US" altLang="zh-CN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water. 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800" b="1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 start with</a:t>
            </a:r>
            <a:r>
              <a:rPr lang="en-US" altLang="zh-CN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little things around, switch off the tap(</a:t>
            </a:r>
            <a:r>
              <a:rPr lang="zh-CN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水龙头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when it is not in use; minimize (</a:t>
            </a:r>
            <a:r>
              <a:rPr lang="zh-CN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使最小化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daily water consumption(</a:t>
            </a:r>
            <a:r>
              <a:rPr lang="zh-CN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消耗</a:t>
            </a:r>
            <a:r>
              <a:rPr lang="en-US" altLang="zh-CN" sz="2800" b="1" u="sng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2800" b="1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by reusing water 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like flushing(</a:t>
            </a:r>
            <a:r>
              <a:rPr lang="zh-CN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冲洗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the toilet with fish-tank(</a:t>
            </a:r>
            <a:r>
              <a:rPr lang="zh-CN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鱼缸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water. </a:t>
            </a:r>
            <a:r>
              <a:rPr lang="en-US" altLang="zh-CN" sz="2800" b="1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Besides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water-saving devices(</a:t>
            </a:r>
            <a:r>
              <a:rPr lang="zh-CN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装置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should be encouraged in more families.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0350" algn="just">
              <a:lnSpc>
                <a:spcPct val="120000"/>
              </a:lnSpc>
            </a:pPr>
            <a:r>
              <a:rPr lang="en-US" altLang="zh-CN" sz="2800" b="1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strongly believe that 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better world </a:t>
            </a:r>
            <a:r>
              <a:rPr lang="en-US" altLang="zh-CN" sz="2800" b="1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owes to 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commitment and dedication of everyone.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buNone/>
            </a:pP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 						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 Hua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941070" y="203835"/>
            <a:ext cx="8372475" cy="47752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zh-CN" altLang="zh-CN" sz="2400" b="1" u="wavyHeavy" kern="0" dirty="0">
                <a:solidFill>
                  <a:schemeClr val="tx1"/>
                </a:solidFill>
                <a:effectLst/>
                <a:uFill>
                  <a:solidFill>
                    <a:srgbClr val="00B05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倡议信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题型训练</a:t>
            </a:r>
            <a:r>
              <a:rPr lang="en-US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en-US" altLang="zh-CN" sz="2400" b="1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倡议珍惜水资源</a:t>
            </a:r>
            <a:r>
              <a:rPr lang="en-US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节约用水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zh-CN" sz="2400" b="1" kern="100" dirty="0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参考范文</a:t>
            </a:r>
            <a:br>
              <a:rPr lang="zh-CN" altLang="zh-CN" sz="2400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zh-CN" sz="2400" kern="10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椭圆 7"/>
          <p:cNvSpPr/>
          <p:nvPr>
            <p:custDataLst>
              <p:tags r:id="rId1"/>
            </p:custDataLst>
          </p:nvPr>
        </p:nvSpPr>
        <p:spPr>
          <a:xfrm>
            <a:off x="2092549" y="4379436"/>
            <a:ext cx="628790" cy="838387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0" name="PA_矩形 9"/>
          <p:cNvSpPr/>
          <p:nvPr>
            <p:custDataLst>
              <p:tags r:id="rId2"/>
            </p:custDataLst>
          </p:nvPr>
        </p:nvSpPr>
        <p:spPr>
          <a:xfrm>
            <a:off x="569214" y="1918717"/>
            <a:ext cx="11016996" cy="2981706"/>
          </a:xfrm>
          <a:prstGeom prst="rect">
            <a:avLst/>
          </a:prstGeom>
          <a:solidFill>
            <a:srgbClr val="00B0F0"/>
          </a:solidFill>
          <a:ln w="381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203200" dist="2032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PA_椭圆 5"/>
          <p:cNvSpPr/>
          <p:nvPr>
            <p:custDataLst>
              <p:tags r:id="rId3"/>
            </p:custDataLst>
          </p:nvPr>
        </p:nvSpPr>
        <p:spPr>
          <a:xfrm>
            <a:off x="4196902" y="3779531"/>
            <a:ext cx="508464" cy="67795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2" name="PA_椭圆 11"/>
          <p:cNvSpPr/>
          <p:nvPr>
            <p:custDataLst>
              <p:tags r:id="rId4"/>
            </p:custDataLst>
          </p:nvPr>
        </p:nvSpPr>
        <p:spPr>
          <a:xfrm>
            <a:off x="2305721" y="2748545"/>
            <a:ext cx="840416" cy="112055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4" name="PA_椭圆 13"/>
          <p:cNvSpPr/>
          <p:nvPr>
            <p:custDataLst>
              <p:tags r:id="rId5"/>
            </p:custDataLst>
          </p:nvPr>
        </p:nvSpPr>
        <p:spPr>
          <a:xfrm>
            <a:off x="1252050" y="4634370"/>
            <a:ext cx="616951" cy="82260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4" name="PA_椭圆 3"/>
          <p:cNvSpPr/>
          <p:nvPr>
            <p:custDataLst>
              <p:tags r:id="rId6"/>
            </p:custDataLst>
          </p:nvPr>
        </p:nvSpPr>
        <p:spPr>
          <a:xfrm>
            <a:off x="5021403" y="2085039"/>
            <a:ext cx="5680614" cy="99449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203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5" name="PA_文本框 14"/>
          <p:cNvSpPr txBox="1"/>
          <p:nvPr>
            <p:custDataLst>
              <p:tags r:id="rId7"/>
            </p:custDataLst>
          </p:nvPr>
        </p:nvSpPr>
        <p:spPr>
          <a:xfrm>
            <a:off x="4882644" y="2085039"/>
            <a:ext cx="6564884" cy="237244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en-US" sz="432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高中英语应用文写作</a:t>
            </a:r>
            <a:endParaRPr lang="zh-CN" alt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4080"/>
              </a:lnSpc>
              <a:defRPr/>
            </a:pPr>
            <a:r>
              <a:rPr lang="zh-CN" alt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endParaRPr lang="en-US" altLang="zh-CN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dist">
              <a:defRPr/>
            </a:pPr>
            <a:r>
              <a:rPr lang="en-US" altLang="zh-CN" sz="6600" b="1" dirty="0">
                <a:latin typeface="Abadi Extra Light" panose="020B0204020104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4400" b="1" dirty="0">
                <a:solidFill>
                  <a:schemeClr val="bg1"/>
                </a:solidFill>
                <a:latin typeface="Daytona Light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倡议信</a:t>
            </a:r>
            <a:r>
              <a:rPr lang="en-US" altLang="zh-CN" sz="4400" b="1" dirty="0">
                <a:solidFill>
                  <a:schemeClr val="bg1"/>
                </a:solidFill>
                <a:latin typeface="Daytona Light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32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an advocate letter</a:t>
            </a:r>
            <a:endParaRPr lang="zh-CN" altLang="en-US" sz="432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PA_任意多边形 5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2305879" y="477942"/>
            <a:ext cx="1600962" cy="1440942"/>
          </a:xfrm>
          <a:custGeom>
            <a:avLst/>
            <a:gdLst>
              <a:gd name="T0" fmla="*/ 39171 w 40338"/>
              <a:gd name="T1" fmla="*/ 17975 h 44514"/>
              <a:gd name="T2" fmla="*/ 31480 w 40338"/>
              <a:gd name="T3" fmla="*/ 18114 h 44514"/>
              <a:gd name="T4" fmla="*/ 31970 w 40338"/>
              <a:gd name="T5" fmla="*/ 20308 h 44514"/>
              <a:gd name="T6" fmla="*/ 34786 w 40338"/>
              <a:gd name="T7" fmla="*/ 21008 h 44514"/>
              <a:gd name="T8" fmla="*/ 19218 w 40338"/>
              <a:gd name="T9" fmla="*/ 35978 h 44514"/>
              <a:gd name="T10" fmla="*/ 13120 w 40338"/>
              <a:gd name="T11" fmla="*/ 31755 h 44514"/>
              <a:gd name="T12" fmla="*/ 13763 w 40338"/>
              <a:gd name="T13" fmla="*/ 34765 h 44514"/>
              <a:gd name="T14" fmla="*/ 18610 w 40338"/>
              <a:gd name="T15" fmla="*/ 39010 h 44514"/>
              <a:gd name="T16" fmla="*/ 37211 w 40338"/>
              <a:gd name="T17" fmla="*/ 22237 h 44514"/>
              <a:gd name="T18" fmla="*/ 37608 w 40338"/>
              <a:gd name="T19" fmla="*/ 22034 h 44514"/>
              <a:gd name="T20" fmla="*/ 38028 w 40338"/>
              <a:gd name="T21" fmla="*/ 26003 h 44514"/>
              <a:gd name="T22" fmla="*/ 40331 w 40338"/>
              <a:gd name="T23" fmla="*/ 19129 h 44514"/>
              <a:gd name="T24" fmla="*/ 37232 w 40338"/>
              <a:gd name="T25" fmla="*/ 41570 h 44514"/>
              <a:gd name="T26" fmla="*/ 32125 w 40338"/>
              <a:gd name="T27" fmla="*/ 44514 h 44514"/>
              <a:gd name="T28" fmla="*/ 30742 w 40338"/>
              <a:gd name="T29" fmla="*/ 44514 h 44514"/>
              <a:gd name="T30" fmla="*/ 37232 w 40338"/>
              <a:gd name="T31" fmla="*/ 35868 h 44514"/>
              <a:gd name="T32" fmla="*/ 28582 w 40338"/>
              <a:gd name="T33" fmla="*/ 44514 h 44514"/>
              <a:gd name="T34" fmla="*/ 37232 w 40338"/>
              <a:gd name="T35" fmla="*/ 30938 h 44514"/>
              <a:gd name="T36" fmla="*/ 21497 w 40338"/>
              <a:gd name="T37" fmla="*/ 44514 h 44514"/>
              <a:gd name="T38" fmla="*/ 20114 w 40338"/>
              <a:gd name="T39" fmla="*/ 44514 h 44514"/>
              <a:gd name="T40" fmla="*/ 16571 w 40338"/>
              <a:gd name="T41" fmla="*/ 44514 h 44514"/>
              <a:gd name="T42" fmla="*/ 36918 w 40338"/>
              <a:gd name="T43" fmla="*/ 24168 h 44514"/>
              <a:gd name="T44" fmla="*/ 13028 w 40338"/>
              <a:gd name="T45" fmla="*/ 44514 h 44514"/>
              <a:gd name="T46" fmla="*/ 17828 w 40338"/>
              <a:gd name="T47" fmla="*/ 39800 h 44514"/>
              <a:gd name="T48" fmla="*/ 10869 w 40338"/>
              <a:gd name="T49" fmla="*/ 44514 h 44514"/>
              <a:gd name="T50" fmla="*/ 14231 w 40338"/>
              <a:gd name="T51" fmla="*/ 36226 h 44514"/>
              <a:gd name="T52" fmla="*/ 14926 w 40338"/>
              <a:gd name="T53" fmla="*/ 36915 h 44514"/>
              <a:gd name="T54" fmla="*/ 8036 w 40338"/>
              <a:gd name="T55" fmla="*/ 13168 h 44514"/>
              <a:gd name="T56" fmla="*/ 13521 w 40338"/>
              <a:gd name="T57" fmla="*/ 10752 h 44514"/>
              <a:gd name="T58" fmla="*/ 14682 w 40338"/>
              <a:gd name="T59" fmla="*/ 21323 h 44514"/>
              <a:gd name="T60" fmla="*/ 18235 w 40338"/>
              <a:gd name="T61" fmla="*/ 32196 h 44514"/>
              <a:gd name="T62" fmla="*/ 20591 w 40338"/>
              <a:gd name="T63" fmla="*/ 22982 h 44514"/>
              <a:gd name="T64" fmla="*/ 19247 w 40338"/>
              <a:gd name="T65" fmla="*/ 9016 h 44514"/>
              <a:gd name="T66" fmla="*/ 18603 w 40338"/>
              <a:gd name="T67" fmla="*/ 9655 h 44514"/>
              <a:gd name="T68" fmla="*/ 18303 w 40338"/>
              <a:gd name="T69" fmla="*/ 8503 h 44514"/>
              <a:gd name="T70" fmla="*/ 17469 w 40338"/>
              <a:gd name="T71" fmla="*/ 11845 h 44514"/>
              <a:gd name="T72" fmla="*/ 15413 w 40338"/>
              <a:gd name="T73" fmla="*/ 7505 h 44514"/>
              <a:gd name="T74" fmla="*/ 6227 w 40338"/>
              <a:gd name="T75" fmla="*/ 13074 h 44514"/>
              <a:gd name="T76" fmla="*/ 21214 w 40338"/>
              <a:gd name="T77" fmla="*/ 3144 h 44514"/>
              <a:gd name="T78" fmla="*/ 19135 w 40338"/>
              <a:gd name="T79" fmla="*/ 7307 h 44514"/>
              <a:gd name="T80" fmla="*/ 22634 w 40338"/>
              <a:gd name="T81" fmla="*/ 13300 h 44514"/>
              <a:gd name="T82" fmla="*/ 27720 w 40338"/>
              <a:gd name="T83" fmla="*/ 8718 h 44514"/>
              <a:gd name="T84" fmla="*/ 19976 w 40338"/>
              <a:gd name="T85" fmla="*/ 9832 h 44514"/>
              <a:gd name="T86" fmla="*/ 11809 w 40338"/>
              <a:gd name="T87" fmla="*/ 25425 h 44514"/>
              <a:gd name="T88" fmla="*/ 9318 w 40338"/>
              <a:gd name="T89" fmla="*/ 32741 h 44514"/>
              <a:gd name="T90" fmla="*/ 15426 w 40338"/>
              <a:gd name="T91" fmla="*/ 23037 h 44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338" h="44514">
                <a:moveTo>
                  <a:pt x="40331" y="19129"/>
                </a:moveTo>
                <a:cubicBezTo>
                  <a:pt x="40330" y="18820"/>
                  <a:pt x="40208" y="18527"/>
                  <a:pt x="39991" y="18312"/>
                </a:cubicBezTo>
                <a:cubicBezTo>
                  <a:pt x="39773" y="18097"/>
                  <a:pt x="39483" y="17975"/>
                  <a:pt x="39171" y="17975"/>
                </a:cubicBezTo>
                <a:lnTo>
                  <a:pt x="31962" y="17998"/>
                </a:lnTo>
                <a:cubicBezTo>
                  <a:pt x="31831" y="18003"/>
                  <a:pt x="31698" y="18031"/>
                  <a:pt x="31536" y="18097"/>
                </a:cubicBezTo>
                <a:cubicBezTo>
                  <a:pt x="31528" y="18097"/>
                  <a:pt x="31486" y="18114"/>
                  <a:pt x="31480" y="18114"/>
                </a:cubicBezTo>
                <a:cubicBezTo>
                  <a:pt x="31072" y="18307"/>
                  <a:pt x="30808" y="18715"/>
                  <a:pt x="30811" y="19156"/>
                </a:cubicBezTo>
                <a:cubicBezTo>
                  <a:pt x="30814" y="19635"/>
                  <a:pt x="31101" y="20054"/>
                  <a:pt x="31545" y="20225"/>
                </a:cubicBezTo>
                <a:cubicBezTo>
                  <a:pt x="31686" y="20281"/>
                  <a:pt x="31826" y="20308"/>
                  <a:pt x="31970" y="20308"/>
                </a:cubicBezTo>
                <a:lnTo>
                  <a:pt x="34491" y="20297"/>
                </a:lnTo>
                <a:cubicBezTo>
                  <a:pt x="34660" y="20297"/>
                  <a:pt x="34811" y="20402"/>
                  <a:pt x="34878" y="20556"/>
                </a:cubicBezTo>
                <a:cubicBezTo>
                  <a:pt x="34941" y="20711"/>
                  <a:pt x="34905" y="20887"/>
                  <a:pt x="34786" y="21008"/>
                </a:cubicBezTo>
                <a:lnTo>
                  <a:pt x="19805" y="35978"/>
                </a:lnTo>
                <a:cubicBezTo>
                  <a:pt x="19723" y="36055"/>
                  <a:pt x="19618" y="36099"/>
                  <a:pt x="19511" y="36099"/>
                </a:cubicBezTo>
                <a:cubicBezTo>
                  <a:pt x="19404" y="36099"/>
                  <a:pt x="19299" y="36061"/>
                  <a:pt x="19218" y="35978"/>
                </a:cubicBezTo>
                <a:lnTo>
                  <a:pt x="14953" y="31738"/>
                </a:lnTo>
                <a:cubicBezTo>
                  <a:pt x="14712" y="31501"/>
                  <a:pt x="14377" y="31363"/>
                  <a:pt x="14039" y="31363"/>
                </a:cubicBezTo>
                <a:cubicBezTo>
                  <a:pt x="13694" y="31363"/>
                  <a:pt x="13370" y="31501"/>
                  <a:pt x="13120" y="31755"/>
                </a:cubicBezTo>
                <a:lnTo>
                  <a:pt x="0" y="44514"/>
                </a:lnTo>
                <a:lnTo>
                  <a:pt x="3751" y="44514"/>
                </a:lnTo>
                <a:lnTo>
                  <a:pt x="13763" y="34765"/>
                </a:lnTo>
                <a:cubicBezTo>
                  <a:pt x="13843" y="34688"/>
                  <a:pt x="13946" y="34655"/>
                  <a:pt x="14049" y="34655"/>
                </a:cubicBezTo>
                <a:cubicBezTo>
                  <a:pt x="14155" y="34655"/>
                  <a:pt x="14261" y="34693"/>
                  <a:pt x="14341" y="34771"/>
                </a:cubicBezTo>
                <a:lnTo>
                  <a:pt x="18610" y="39010"/>
                </a:lnTo>
                <a:cubicBezTo>
                  <a:pt x="18850" y="39254"/>
                  <a:pt x="19183" y="39386"/>
                  <a:pt x="19523" y="39386"/>
                </a:cubicBezTo>
                <a:cubicBezTo>
                  <a:pt x="19869" y="39386"/>
                  <a:pt x="20193" y="39254"/>
                  <a:pt x="20437" y="39006"/>
                </a:cubicBezTo>
                <a:lnTo>
                  <a:pt x="37211" y="22237"/>
                </a:lnTo>
                <a:cubicBezTo>
                  <a:pt x="37224" y="22227"/>
                  <a:pt x="37234" y="22216"/>
                  <a:pt x="37247" y="22205"/>
                </a:cubicBezTo>
                <a:lnTo>
                  <a:pt x="37350" y="22128"/>
                </a:lnTo>
                <a:cubicBezTo>
                  <a:pt x="37426" y="22067"/>
                  <a:pt x="37517" y="22034"/>
                  <a:pt x="37608" y="22034"/>
                </a:cubicBezTo>
                <a:cubicBezTo>
                  <a:pt x="37671" y="22034"/>
                  <a:pt x="37732" y="22050"/>
                  <a:pt x="37789" y="22078"/>
                </a:cubicBezTo>
                <a:cubicBezTo>
                  <a:pt x="37932" y="22144"/>
                  <a:pt x="38023" y="22293"/>
                  <a:pt x="38024" y="22447"/>
                </a:cubicBezTo>
                <a:lnTo>
                  <a:pt x="38028" y="26003"/>
                </a:lnTo>
                <a:cubicBezTo>
                  <a:pt x="38030" y="26644"/>
                  <a:pt x="38548" y="27162"/>
                  <a:pt x="39184" y="27162"/>
                </a:cubicBezTo>
                <a:cubicBezTo>
                  <a:pt x="39819" y="27162"/>
                  <a:pt x="40338" y="26638"/>
                  <a:pt x="40338" y="26003"/>
                </a:cubicBezTo>
                <a:lnTo>
                  <a:pt x="40331" y="19129"/>
                </a:lnTo>
                <a:close/>
                <a:moveTo>
                  <a:pt x="35666" y="44514"/>
                </a:moveTo>
                <a:lnTo>
                  <a:pt x="37232" y="42948"/>
                </a:lnTo>
                <a:lnTo>
                  <a:pt x="37232" y="41570"/>
                </a:lnTo>
                <a:lnTo>
                  <a:pt x="34285" y="44514"/>
                </a:lnTo>
                <a:lnTo>
                  <a:pt x="35666" y="44514"/>
                </a:lnTo>
                <a:close/>
                <a:moveTo>
                  <a:pt x="32125" y="44514"/>
                </a:moveTo>
                <a:lnTo>
                  <a:pt x="37232" y="39408"/>
                </a:lnTo>
                <a:lnTo>
                  <a:pt x="37232" y="38024"/>
                </a:lnTo>
                <a:lnTo>
                  <a:pt x="30742" y="44514"/>
                </a:lnTo>
                <a:lnTo>
                  <a:pt x="32125" y="44514"/>
                </a:lnTo>
                <a:close/>
                <a:moveTo>
                  <a:pt x="28582" y="44514"/>
                </a:moveTo>
                <a:lnTo>
                  <a:pt x="37232" y="35868"/>
                </a:lnTo>
                <a:lnTo>
                  <a:pt x="37232" y="34484"/>
                </a:lnTo>
                <a:lnTo>
                  <a:pt x="27198" y="44514"/>
                </a:lnTo>
                <a:lnTo>
                  <a:pt x="28582" y="44514"/>
                </a:lnTo>
                <a:close/>
                <a:moveTo>
                  <a:pt x="25040" y="44514"/>
                </a:moveTo>
                <a:lnTo>
                  <a:pt x="37232" y="32323"/>
                </a:lnTo>
                <a:lnTo>
                  <a:pt x="37232" y="30938"/>
                </a:lnTo>
                <a:lnTo>
                  <a:pt x="23657" y="44514"/>
                </a:lnTo>
                <a:lnTo>
                  <a:pt x="25040" y="44514"/>
                </a:lnTo>
                <a:close/>
                <a:moveTo>
                  <a:pt x="21497" y="44514"/>
                </a:moveTo>
                <a:lnTo>
                  <a:pt x="37232" y="28777"/>
                </a:lnTo>
                <a:lnTo>
                  <a:pt x="37232" y="27399"/>
                </a:lnTo>
                <a:lnTo>
                  <a:pt x="20114" y="44514"/>
                </a:lnTo>
                <a:lnTo>
                  <a:pt x="21497" y="44514"/>
                </a:lnTo>
                <a:close/>
                <a:moveTo>
                  <a:pt x="36918" y="24168"/>
                </a:moveTo>
                <a:lnTo>
                  <a:pt x="16571" y="44514"/>
                </a:lnTo>
                <a:lnTo>
                  <a:pt x="17953" y="44514"/>
                </a:lnTo>
                <a:lnTo>
                  <a:pt x="36920" y="25546"/>
                </a:lnTo>
                <a:lnTo>
                  <a:pt x="36918" y="24168"/>
                </a:lnTo>
                <a:close/>
                <a:moveTo>
                  <a:pt x="17828" y="39800"/>
                </a:moveTo>
                <a:lnTo>
                  <a:pt x="17788" y="39756"/>
                </a:lnTo>
                <a:lnTo>
                  <a:pt x="13028" y="44514"/>
                </a:lnTo>
                <a:lnTo>
                  <a:pt x="14410" y="44514"/>
                </a:lnTo>
                <a:lnTo>
                  <a:pt x="18610" y="40312"/>
                </a:lnTo>
                <a:cubicBezTo>
                  <a:pt x="18320" y="40196"/>
                  <a:pt x="18052" y="40020"/>
                  <a:pt x="17828" y="39800"/>
                </a:cubicBezTo>
                <a:close/>
                <a:moveTo>
                  <a:pt x="16010" y="37991"/>
                </a:moveTo>
                <a:lnTo>
                  <a:pt x="9487" y="44514"/>
                </a:lnTo>
                <a:lnTo>
                  <a:pt x="10869" y="44514"/>
                </a:lnTo>
                <a:lnTo>
                  <a:pt x="16703" y="38680"/>
                </a:lnTo>
                <a:lnTo>
                  <a:pt x="16010" y="37991"/>
                </a:lnTo>
                <a:close/>
                <a:moveTo>
                  <a:pt x="14231" y="36226"/>
                </a:moveTo>
                <a:lnTo>
                  <a:pt x="5944" y="44514"/>
                </a:lnTo>
                <a:lnTo>
                  <a:pt x="7325" y="44514"/>
                </a:lnTo>
                <a:lnTo>
                  <a:pt x="14926" y="36915"/>
                </a:lnTo>
                <a:lnTo>
                  <a:pt x="14231" y="36226"/>
                </a:lnTo>
                <a:close/>
                <a:moveTo>
                  <a:pt x="8030" y="13173"/>
                </a:moveTo>
                <a:lnTo>
                  <a:pt x="8036" y="13168"/>
                </a:lnTo>
                <a:cubicBezTo>
                  <a:pt x="8110" y="13101"/>
                  <a:pt x="11369" y="10433"/>
                  <a:pt x="11571" y="10372"/>
                </a:cubicBezTo>
                <a:cubicBezTo>
                  <a:pt x="11701" y="10328"/>
                  <a:pt x="14479" y="10460"/>
                  <a:pt x="14479" y="10460"/>
                </a:cubicBezTo>
                <a:lnTo>
                  <a:pt x="13521" y="10752"/>
                </a:lnTo>
                <a:cubicBezTo>
                  <a:pt x="13076" y="12671"/>
                  <a:pt x="11920" y="16426"/>
                  <a:pt x="11743" y="18168"/>
                </a:cubicBezTo>
                <a:cubicBezTo>
                  <a:pt x="11724" y="18367"/>
                  <a:pt x="12212" y="18467"/>
                  <a:pt x="12198" y="18648"/>
                </a:cubicBezTo>
                <a:cubicBezTo>
                  <a:pt x="12166" y="19028"/>
                  <a:pt x="12765" y="20341"/>
                  <a:pt x="14682" y="21323"/>
                </a:cubicBezTo>
                <a:cubicBezTo>
                  <a:pt x="15165" y="21846"/>
                  <a:pt x="17773" y="24471"/>
                  <a:pt x="17803" y="24532"/>
                </a:cubicBezTo>
                <a:cubicBezTo>
                  <a:pt x="17811" y="24631"/>
                  <a:pt x="16963" y="30316"/>
                  <a:pt x="16963" y="30316"/>
                </a:cubicBezTo>
                <a:cubicBezTo>
                  <a:pt x="16825" y="31264"/>
                  <a:pt x="17349" y="32085"/>
                  <a:pt x="18235" y="32196"/>
                </a:cubicBezTo>
                <a:cubicBezTo>
                  <a:pt x="19122" y="32306"/>
                  <a:pt x="19862" y="31711"/>
                  <a:pt x="20000" y="30762"/>
                </a:cubicBezTo>
                <a:cubicBezTo>
                  <a:pt x="20000" y="30757"/>
                  <a:pt x="20825" y="24757"/>
                  <a:pt x="20882" y="24532"/>
                </a:cubicBezTo>
                <a:cubicBezTo>
                  <a:pt x="21132" y="23578"/>
                  <a:pt x="20741" y="23242"/>
                  <a:pt x="20591" y="22982"/>
                </a:cubicBezTo>
                <a:cubicBezTo>
                  <a:pt x="20400" y="22651"/>
                  <a:pt x="17540" y="19354"/>
                  <a:pt x="17426" y="19222"/>
                </a:cubicBezTo>
                <a:cubicBezTo>
                  <a:pt x="17971" y="14684"/>
                  <a:pt x="19784" y="11635"/>
                  <a:pt x="19745" y="10968"/>
                </a:cubicBezTo>
                <a:cubicBezTo>
                  <a:pt x="19660" y="9534"/>
                  <a:pt x="19247" y="9016"/>
                  <a:pt x="19247" y="9016"/>
                </a:cubicBezTo>
                <a:lnTo>
                  <a:pt x="19137" y="9275"/>
                </a:lnTo>
                <a:cubicBezTo>
                  <a:pt x="19164" y="11216"/>
                  <a:pt x="18523" y="12721"/>
                  <a:pt x="18523" y="12721"/>
                </a:cubicBezTo>
                <a:cubicBezTo>
                  <a:pt x="18523" y="12721"/>
                  <a:pt x="18696" y="10399"/>
                  <a:pt x="18603" y="9655"/>
                </a:cubicBezTo>
                <a:cubicBezTo>
                  <a:pt x="18719" y="9429"/>
                  <a:pt x="18838" y="9154"/>
                  <a:pt x="18838" y="9154"/>
                </a:cubicBezTo>
                <a:lnTo>
                  <a:pt x="18590" y="8608"/>
                </a:lnTo>
                <a:cubicBezTo>
                  <a:pt x="18590" y="8608"/>
                  <a:pt x="18423" y="8541"/>
                  <a:pt x="18303" y="8503"/>
                </a:cubicBezTo>
                <a:cubicBezTo>
                  <a:pt x="18087" y="8613"/>
                  <a:pt x="17796" y="8894"/>
                  <a:pt x="17796" y="8894"/>
                </a:cubicBezTo>
                <a:cubicBezTo>
                  <a:pt x="17796" y="8894"/>
                  <a:pt x="17888" y="9237"/>
                  <a:pt x="18055" y="9550"/>
                </a:cubicBezTo>
                <a:cubicBezTo>
                  <a:pt x="18015" y="9644"/>
                  <a:pt x="17832" y="10714"/>
                  <a:pt x="17469" y="11845"/>
                </a:cubicBezTo>
                <a:cubicBezTo>
                  <a:pt x="17542" y="8652"/>
                  <a:pt x="16919" y="7797"/>
                  <a:pt x="16668" y="7555"/>
                </a:cubicBezTo>
                <a:lnTo>
                  <a:pt x="16664" y="7555"/>
                </a:lnTo>
                <a:cubicBezTo>
                  <a:pt x="16335" y="7521"/>
                  <a:pt x="15425" y="7532"/>
                  <a:pt x="15413" y="7505"/>
                </a:cubicBezTo>
                <a:cubicBezTo>
                  <a:pt x="14504" y="7571"/>
                  <a:pt x="12853" y="7753"/>
                  <a:pt x="10781" y="7984"/>
                </a:cubicBezTo>
                <a:cubicBezTo>
                  <a:pt x="10661" y="8001"/>
                  <a:pt x="6340" y="11260"/>
                  <a:pt x="6325" y="11271"/>
                </a:cubicBezTo>
                <a:cubicBezTo>
                  <a:pt x="5802" y="11745"/>
                  <a:pt x="5758" y="12550"/>
                  <a:pt x="6227" y="13074"/>
                </a:cubicBezTo>
                <a:cubicBezTo>
                  <a:pt x="6700" y="13598"/>
                  <a:pt x="7505" y="13642"/>
                  <a:pt x="8030" y="13173"/>
                </a:cubicBezTo>
                <a:close/>
                <a:moveTo>
                  <a:pt x="19135" y="7307"/>
                </a:moveTo>
                <a:cubicBezTo>
                  <a:pt x="20728" y="7047"/>
                  <a:pt x="21130" y="4897"/>
                  <a:pt x="21214" y="3144"/>
                </a:cubicBezTo>
                <a:cubicBezTo>
                  <a:pt x="21301" y="1395"/>
                  <a:pt x="20024" y="144"/>
                  <a:pt x="18780" y="84"/>
                </a:cubicBezTo>
                <a:cubicBezTo>
                  <a:pt x="17075" y="0"/>
                  <a:pt x="15894" y="1368"/>
                  <a:pt x="15806" y="3116"/>
                </a:cubicBezTo>
                <a:cubicBezTo>
                  <a:pt x="15962" y="5977"/>
                  <a:pt x="17960" y="7488"/>
                  <a:pt x="19135" y="7307"/>
                </a:cubicBezTo>
                <a:close/>
                <a:moveTo>
                  <a:pt x="20117" y="11100"/>
                </a:moveTo>
                <a:cubicBezTo>
                  <a:pt x="20053" y="11635"/>
                  <a:pt x="19745" y="12390"/>
                  <a:pt x="19745" y="12390"/>
                </a:cubicBezTo>
                <a:lnTo>
                  <a:pt x="22634" y="13300"/>
                </a:lnTo>
                <a:cubicBezTo>
                  <a:pt x="23015" y="13427"/>
                  <a:pt x="23422" y="13355"/>
                  <a:pt x="23746" y="13124"/>
                </a:cubicBezTo>
                <a:lnTo>
                  <a:pt x="27435" y="10466"/>
                </a:lnTo>
                <a:cubicBezTo>
                  <a:pt x="27998" y="10063"/>
                  <a:pt x="28124" y="9275"/>
                  <a:pt x="27720" y="8718"/>
                </a:cubicBezTo>
                <a:cubicBezTo>
                  <a:pt x="27314" y="8150"/>
                  <a:pt x="26530" y="8024"/>
                  <a:pt x="25969" y="8431"/>
                </a:cubicBezTo>
                <a:lnTo>
                  <a:pt x="22790" y="10720"/>
                </a:lnTo>
                <a:lnTo>
                  <a:pt x="19976" y="9832"/>
                </a:lnTo>
                <a:cubicBezTo>
                  <a:pt x="19976" y="9832"/>
                  <a:pt x="20176" y="10576"/>
                  <a:pt x="20117" y="11100"/>
                </a:cubicBezTo>
                <a:close/>
                <a:moveTo>
                  <a:pt x="12778" y="20650"/>
                </a:moveTo>
                <a:lnTo>
                  <a:pt x="11809" y="25425"/>
                </a:lnTo>
                <a:lnTo>
                  <a:pt x="7045" y="30685"/>
                </a:lnTo>
                <a:cubicBezTo>
                  <a:pt x="6476" y="31314"/>
                  <a:pt x="6525" y="32279"/>
                  <a:pt x="7153" y="32852"/>
                </a:cubicBezTo>
                <a:cubicBezTo>
                  <a:pt x="7780" y="33420"/>
                  <a:pt x="8750" y="33370"/>
                  <a:pt x="9318" y="32741"/>
                </a:cubicBezTo>
                <a:lnTo>
                  <a:pt x="14365" y="27173"/>
                </a:lnTo>
                <a:cubicBezTo>
                  <a:pt x="14552" y="26968"/>
                  <a:pt x="14676" y="26715"/>
                  <a:pt x="14732" y="26445"/>
                </a:cubicBezTo>
                <a:lnTo>
                  <a:pt x="15426" y="23037"/>
                </a:lnTo>
                <a:cubicBezTo>
                  <a:pt x="15117" y="22679"/>
                  <a:pt x="14780" y="22298"/>
                  <a:pt x="14461" y="21951"/>
                </a:cubicBezTo>
                <a:cubicBezTo>
                  <a:pt x="13819" y="21604"/>
                  <a:pt x="13226" y="21108"/>
                  <a:pt x="12778" y="206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262626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PA_椭圆 6"/>
          <p:cNvSpPr/>
          <p:nvPr>
            <p:custDataLst>
              <p:tags r:id="rId9"/>
            </p:custDataLst>
          </p:nvPr>
        </p:nvSpPr>
        <p:spPr>
          <a:xfrm>
            <a:off x="1689421" y="1182129"/>
            <a:ext cx="622370" cy="829828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9" name="PA_椭圆 8"/>
          <p:cNvSpPr/>
          <p:nvPr>
            <p:custDataLst>
              <p:tags r:id="rId10"/>
            </p:custDataLst>
          </p:nvPr>
        </p:nvSpPr>
        <p:spPr>
          <a:xfrm>
            <a:off x="4075595" y="2229437"/>
            <a:ext cx="547058" cy="729412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88324" y="5589271"/>
            <a:ext cx="1996440" cy="4044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4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ea"/>
              </a:rPr>
              <a:t>杭州二中许丽君</a:t>
            </a:r>
            <a:endParaRPr lang="zh-CN" altLang="en-US" sz="204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6151" y="183133"/>
            <a:ext cx="5891373" cy="497904"/>
          </a:xfr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zh-CN" sz="2400" b="1" u="wavyHeavy" kern="0" dirty="0">
                <a:solidFill>
                  <a:schemeClr val="tx1"/>
                </a:solidFill>
                <a:effectLst/>
                <a:uFill>
                  <a:solidFill>
                    <a:srgbClr val="00B05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倡议信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题型训练</a:t>
            </a:r>
            <a:r>
              <a:rPr lang="en-US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en-US" altLang="zh-CN" sz="2400" b="1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倡议高考结束后捐书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br>
              <a:rPr lang="zh-CN" altLang="zh-CN" sz="2400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zh-CN" sz="2400" kern="10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5757" y="910734"/>
            <a:ext cx="11760485" cy="503653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Writing 4 (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浙江十校联盟高三期中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133985" algn="just">
              <a:lnSpc>
                <a:spcPct val="150000"/>
              </a:lnSpc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假设你是高三学生李华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请你写一封</a:t>
            </a:r>
            <a:r>
              <a:rPr lang="zh-CN" altLang="zh-CN" sz="2800" b="1" u="sng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倡议书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号召同学们在</a:t>
            </a:r>
            <a:r>
              <a:rPr lang="zh-CN" altLang="zh-CN" sz="2800" b="1" u="wavyHeavy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高考结束后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捐出旧书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送给需要的同学。内容包括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133985" algn="just">
              <a:lnSpc>
                <a:spcPct val="150000"/>
              </a:lnSpc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800" b="1" u="wavyHeavy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捐书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的种类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参考书、课本等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     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133985" algn="just">
              <a:lnSpc>
                <a:spcPct val="150000"/>
              </a:lnSpc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800" b="1" u="wavyHeavy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捐书的意义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注意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:1.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词数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80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左右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  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32448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2.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可适当增加细节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以使行文连贯。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pic>
        <p:nvPicPr>
          <p:cNvPr id="5" name="图片 4" descr="一群人正在用餐聊天&#10;&#10;中度可信度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67" y="3228406"/>
            <a:ext cx="5541817" cy="3112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6425" y="129615"/>
            <a:ext cx="6538645" cy="44653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zh-CN" altLang="zh-CN" sz="2400" b="1" kern="100" dirty="0">
                <a:effectLst/>
                <a:latin typeface="Calibri" panose="020F050202020403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400" b="1" u="wavyHeavy" kern="0" dirty="0">
                <a:solidFill>
                  <a:srgbClr val="FF0000"/>
                </a:solidFill>
                <a:effectLst/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倡议信</a:t>
            </a:r>
            <a:r>
              <a:rPr lang="en-US" altLang="zh-CN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zh-CN" sz="2400" b="1" u="wavyHeavy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倡议高考结束后捐书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】 【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写作提示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br>
              <a:rPr lang="zh-CN" altLang="zh-CN" sz="24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endParaRPr lang="zh-CN" altLang="en-US" sz="24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844992" y="-129280"/>
          <a:ext cx="1074077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6" name="图片 5" descr="图表&#10;&#10;中度可信度描述已自动生成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70" y="3187065"/>
            <a:ext cx="6844030" cy="2810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0925" y="995926"/>
            <a:ext cx="7804566" cy="5417657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zh-CN" altLang="zh-CN" sz="2800" b="1" kern="100" dirty="0">
                <a:solidFill>
                  <a:srgbClr val="00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en-US" altLang="zh-CN" sz="2800" b="1" kern="100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One possible version</a:t>
            </a:r>
            <a:r>
              <a:rPr lang="zh-CN" altLang="zh-CN" sz="2800" b="1" kern="100" dirty="0">
                <a:solidFill>
                  <a:srgbClr val="00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Dear fellow students,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00660" algn="just">
              <a:lnSpc>
                <a:spcPct val="150000"/>
              </a:lnSpc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Soon we are going to </a:t>
            </a:r>
            <a:r>
              <a:rPr lang="en-US" altLang="zh-CN" sz="2800" b="1" u="wavyHeavy" kern="100" dirty="0">
                <a:solidFill>
                  <a:srgbClr val="FF33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say farewell to middle school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and become freshmen in universities. </a:t>
            </a:r>
            <a:r>
              <a:rPr lang="en-US" altLang="zh-CN" sz="2800" b="1" u="wavyHeavy" kern="100" dirty="0">
                <a:solidFill>
                  <a:srgbClr val="FF33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How to deal with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loads of used reference books and textbooks? </a:t>
            </a:r>
            <a:r>
              <a:rPr lang="en-US" altLang="zh-CN" sz="2800" b="1" u="wavyHeavy" kern="100" dirty="0">
                <a:solidFill>
                  <a:srgbClr val="FF33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urge/call on that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after the college entrance examination, we collect/</a:t>
            </a:r>
            <a:r>
              <a:rPr lang="en-US" altLang="zh-CN" sz="2800" b="1" u="wavyHeavy" kern="100" dirty="0">
                <a:solidFill>
                  <a:srgbClr val="FF33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gather the books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and</a:t>
            </a:r>
            <a:r>
              <a:rPr lang="en-US" altLang="zh-CN" sz="2800" b="1" u="wavyHeavy" kern="100" dirty="0">
                <a:solidFill>
                  <a:srgbClr val="FF33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donate them to those who need them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By doing so, we can not only </a:t>
            </a:r>
            <a:r>
              <a:rPr lang="en-US" altLang="zh-CN" sz="2800" b="1" u="wavyHeavy" kern="100" dirty="0">
                <a:solidFill>
                  <a:srgbClr val="FF33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bring warmth to those in need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but also </a:t>
            </a:r>
            <a:r>
              <a:rPr lang="en-US" altLang="zh-CN" sz="2800" b="1" u="wavyHeavy" kern="100" dirty="0">
                <a:solidFill>
                  <a:srgbClr val="FF33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give the second-hand books a new life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which is far </a:t>
            </a:r>
            <a:r>
              <a:rPr lang="en-US" altLang="zh-CN" sz="2800" b="1" u="wavyHeavy" kern="100" dirty="0">
                <a:solidFill>
                  <a:srgbClr val="FF33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more environmentally-friendly than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throwing them into the dustbins. Let’s </a:t>
            </a:r>
            <a:r>
              <a:rPr lang="en-US" altLang="zh-CN" sz="2800" b="1" u="wavyHeavy" kern="100" dirty="0">
                <a:solidFill>
                  <a:srgbClr val="FF33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act hand in hand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!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algn="r">
              <a:lnSpc>
                <a:spcPct val="150000"/>
              </a:lnSpc>
              <a:buNone/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									Li Hua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pic>
        <p:nvPicPr>
          <p:cNvPr id="5" name="图片 4" descr="桌子上放了不同类型的书本&#10;&#10;中度可信度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197" y="765739"/>
            <a:ext cx="3267182" cy="5647844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136015" y="182880"/>
            <a:ext cx="8355965" cy="497840"/>
          </a:xfr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p>
            <a:r>
              <a:rPr lang="zh-CN" altLang="zh-CN" sz="2400" b="1" u="wavyHeavy" kern="0" dirty="0">
                <a:solidFill>
                  <a:schemeClr val="tx1"/>
                </a:solidFill>
                <a:effectLst/>
                <a:uFill>
                  <a:solidFill>
                    <a:srgbClr val="00B05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倡议信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题型训练</a:t>
            </a:r>
            <a:r>
              <a:rPr lang="en-US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en-US" altLang="zh-CN" sz="2400" b="1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倡议高考结束后捐书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zh-CN" sz="2400" b="1" kern="100" dirty="0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参考范文</a:t>
            </a:r>
            <a:br>
              <a:rPr lang="zh-CN" altLang="zh-CN" sz="2400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zh-CN" sz="2400" kern="10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0667" y="193407"/>
            <a:ext cx="6117404" cy="487630"/>
          </a:xfr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zh-CN" sz="2400" b="1" u="wavyHeavy" kern="0" dirty="0">
                <a:solidFill>
                  <a:schemeClr val="tx1"/>
                </a:solidFill>
                <a:effectLst/>
                <a:uFill>
                  <a:solidFill>
                    <a:srgbClr val="00B05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倡议信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题型训练</a:t>
            </a:r>
            <a:r>
              <a:rPr lang="en-US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en-US" altLang="zh-CN" sz="2400" b="1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倡议垃圾分类</a:t>
            </a:r>
            <a:r>
              <a:rPr lang="en-US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从我做起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b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zh-CN" sz="2400" b="1" kern="10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0798" y="1116707"/>
            <a:ext cx="11192838" cy="4801207"/>
          </a:xfrm>
        </p:spPr>
        <p:txBody>
          <a:bodyPr>
            <a:normAutofit lnSpcReduction="10000"/>
          </a:bodyPr>
          <a:lstStyle/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Writing 5 (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浙江金华外国语月考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为配合学校开展的垃圾分类工作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学生会向全校学生发出了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垃圾分类</a:t>
            </a:r>
            <a:r>
              <a:rPr lang="en-US" altLang="zh-CN" sz="28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从我做起</a:t>
            </a:r>
            <a:r>
              <a:rPr lang="en-US" altLang="zh-CN" sz="2800" b="1" u="sng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u="sng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的倡议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。请你代表学生会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用英语写一封倡议书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内容包括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垃圾分类的</a:t>
            </a:r>
            <a:r>
              <a:rPr lang="zh-CN" altLang="zh-CN" sz="28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做法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垃圾分类的</a:t>
            </a:r>
            <a:r>
              <a:rPr lang="zh-CN" altLang="zh-CN" sz="28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益处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28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呼吁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全体学生一起</a:t>
            </a:r>
            <a:r>
              <a:rPr lang="zh-CN" altLang="zh-CN" sz="28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参加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注意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:1.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词数在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80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左右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   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开头已给出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不计入总词数。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参考词汇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垃圾分类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garbage classification;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厨余垃圾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leftovers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废旧电池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:used batteries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pic>
        <p:nvPicPr>
          <p:cNvPr id="5" name="图片 4" descr="图示&#10;&#10;中度可信度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331" y="2270590"/>
            <a:ext cx="5003515" cy="2753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636999" y="863029"/>
          <a:ext cx="6287783" cy="5313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5" name="图片 4" descr="图形用户界面&#10;&#10;中度可信度描述已自动生成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5" b="10121"/>
          <a:stretch>
            <a:fillRect/>
          </a:stretch>
        </p:blipFill>
        <p:spPr>
          <a:xfrm>
            <a:off x="8249920" y="1311275"/>
            <a:ext cx="3304540" cy="4260215"/>
          </a:xfrm>
          <a:prstGeom prst="rect">
            <a:avLst/>
          </a:prstGeom>
        </p:spPr>
      </p:pic>
      <p:sp>
        <p:nvSpPr>
          <p:cNvPr id="3" name="标题 1"/>
          <p:cNvSpPr>
            <a:spLocks noGrp="1"/>
          </p:cNvSpPr>
          <p:nvPr/>
        </p:nvSpPr>
        <p:spPr>
          <a:xfrm>
            <a:off x="930910" y="193675"/>
            <a:ext cx="8052435" cy="48768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2400" b="1" u="wavyHeavy" kern="0" dirty="0">
                <a:solidFill>
                  <a:schemeClr val="tx1"/>
                </a:solidFill>
                <a:effectLst/>
                <a:uFill>
                  <a:solidFill>
                    <a:srgbClr val="00B05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倡议信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题型训练</a:t>
            </a:r>
            <a:r>
              <a:rPr lang="en-US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en-US" altLang="zh-CN" sz="2400" b="1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倡议垃圾分类</a:t>
            </a:r>
            <a:r>
              <a:rPr lang="en-US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从我做起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zh-CN" sz="2400" b="1" kern="100" dirty="0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写作提示</a:t>
            </a:r>
            <a:br>
              <a:rPr lang="zh-CN" altLang="zh-CN" sz="2400" b="1" kern="100" dirty="0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zh-CN" sz="2400" b="1" kern="100" dirty="0">
              <a:solidFill>
                <a:srgbClr val="00206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1345" y="955496"/>
            <a:ext cx="11388047" cy="5167901"/>
          </a:xfrm>
        </p:spPr>
        <p:txBody>
          <a:bodyPr>
            <a:normAutofit lnSpcReduction="10000"/>
          </a:bodyPr>
          <a:lstStyle/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en-US" altLang="zh-CN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Possible version 1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Dear fellow students, 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00660"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Our school has started </a:t>
            </a:r>
            <a:r>
              <a:rPr lang="en-US" altLang="zh-CN" sz="28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program of garbage classification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Different kinds of garbage </a:t>
            </a:r>
            <a:r>
              <a:rPr lang="en-US" altLang="zh-CN" sz="28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are required to be sorted out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and placed in different dustbins. Paper can be recycled, </a:t>
            </a:r>
            <a:r>
              <a:rPr lang="en-US" altLang="zh-CN" sz="28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while leftovers can be collected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as food for pigs or </a:t>
            </a:r>
            <a:r>
              <a:rPr lang="en-US" altLang="zh-CN" sz="28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processed as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fertilizer for plants. Above all, harmful things such as plastics and used batteries </a:t>
            </a:r>
            <a:r>
              <a:rPr lang="en-US" altLang="zh-CN" sz="28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should not be mixed with other wastes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 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①垃圾分类的做法。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program </a:t>
            </a:r>
            <a:r>
              <a:rPr lang="en-US" altLang="zh-CN" sz="28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of great benefit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We will be able to </a:t>
            </a:r>
            <a:r>
              <a:rPr lang="en-US" altLang="zh-CN" sz="28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save resources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by </a:t>
            </a:r>
            <a:r>
              <a:rPr lang="en-US" altLang="zh-CN" sz="28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making use of 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recyclable garbage and harmful things </a:t>
            </a:r>
            <a:r>
              <a:rPr lang="en-US" altLang="zh-CN" sz="28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which will not pollute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our environment </a:t>
            </a:r>
            <a:r>
              <a:rPr lang="en-US" altLang="zh-CN" sz="28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after special treatment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垃圾分类的益处。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Let’s work together for</a:t>
            </a:r>
            <a:r>
              <a:rPr lang="en-US" altLang="zh-CN" sz="28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 better campus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! 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③呼吁全体学生一起参加。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930910" y="193675"/>
            <a:ext cx="8052435" cy="48768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2400" b="1" u="wavyHeavy" kern="0" dirty="0">
                <a:solidFill>
                  <a:schemeClr val="tx1"/>
                </a:solidFill>
                <a:effectLst/>
                <a:uFill>
                  <a:solidFill>
                    <a:srgbClr val="00B05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倡议信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题型训练</a:t>
            </a:r>
            <a:r>
              <a:rPr lang="en-US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en-US" altLang="zh-CN" sz="2400" b="1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倡议垃圾分类</a:t>
            </a:r>
            <a:r>
              <a:rPr lang="en-US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从我做起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zh-CN" sz="2400" b="1" kern="100" dirty="0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参考范文</a:t>
            </a:r>
            <a:br>
              <a:rPr lang="zh-CN" altLang="zh-CN" sz="2400" b="1" kern="100" dirty="0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zh-CN" sz="2400" b="1" kern="100" dirty="0">
              <a:solidFill>
                <a:srgbClr val="00206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图示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570" y="4473575"/>
            <a:ext cx="5125720" cy="181864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8994" y="739811"/>
            <a:ext cx="11151741" cy="4955318"/>
          </a:xfrm>
        </p:spPr>
        <p:txBody>
          <a:bodyPr>
            <a:normAutofit/>
          </a:bodyPr>
          <a:lstStyle/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en-US" altLang="zh-CN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Possible version 2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Dear fellow students, 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Our school has started </a:t>
            </a:r>
            <a:r>
              <a:rPr lang="en-US" altLang="zh-CN" sz="2800" b="1" u="sng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program of garbage classification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2800" b="1" u="wavyHeavy" kern="100" dirty="0">
                <a:solidFill>
                  <a:srgbClr val="FF3300"/>
                </a:solidFill>
                <a:effectLst/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Therefore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we </a:t>
            </a:r>
            <a:r>
              <a:rPr lang="en-US" altLang="zh-CN" sz="2800" b="1" u="wavyHeavy" kern="100" dirty="0">
                <a:solidFill>
                  <a:srgbClr val="FF3300"/>
                </a:solidFill>
                <a:effectLst/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are supposed to learn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the ways about </a:t>
            </a:r>
            <a:r>
              <a:rPr lang="en-US" altLang="zh-CN" sz="2800" b="1" u="wavyHeavy" kern="100" dirty="0">
                <a:solidFill>
                  <a:srgbClr val="FF3300"/>
                </a:solidFill>
                <a:effectLst/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garbage classification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2800" b="1" u="wavyHeavy" kern="100" dirty="0">
                <a:solidFill>
                  <a:srgbClr val="FF3300"/>
                </a:solidFill>
                <a:effectLst/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As we know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we produce a lot of garbage every day. </a:t>
            </a:r>
            <a:r>
              <a:rPr lang="en-US" altLang="zh-CN" sz="2800" b="1" u="wavyHeavy" kern="100" dirty="0">
                <a:solidFill>
                  <a:srgbClr val="FF3300"/>
                </a:solidFill>
                <a:effectLst/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However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some garbage can be used again but some garbage can </a:t>
            </a:r>
            <a:r>
              <a:rPr lang="en-US" altLang="zh-CN" sz="2800" b="1" u="wavyHeavy" kern="100" dirty="0">
                <a:solidFill>
                  <a:srgbClr val="FF3300"/>
                </a:solidFill>
                <a:effectLst/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 harm to our environment 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and body health. So we should </a:t>
            </a:r>
            <a:r>
              <a:rPr lang="en-US" altLang="zh-CN" sz="2800" b="1" u="wavyHeavy" kern="100" dirty="0">
                <a:solidFill>
                  <a:srgbClr val="FF3300"/>
                </a:solidFill>
                <a:effectLst/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recycle the used batteries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and make the leftovers together. </a:t>
            </a:r>
            <a:r>
              <a:rPr lang="en-US" altLang="zh-CN" sz="2800" b="1" u="wavyHeavy" kern="100" dirty="0">
                <a:solidFill>
                  <a:srgbClr val="FF3300"/>
                </a:solidFill>
                <a:effectLst/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It’s obvious that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our world will </a:t>
            </a:r>
            <a:r>
              <a:rPr lang="en-US" altLang="zh-CN" sz="2800" b="1" u="wavyHeavy" kern="100" dirty="0">
                <a:solidFill>
                  <a:srgbClr val="FF3300"/>
                </a:solidFill>
                <a:effectLst/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 more comfortable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! </a:t>
            </a:r>
            <a:r>
              <a:rPr lang="en-US" altLang="zh-CN" sz="2800" b="1" u="wavyHeavy" kern="100" dirty="0">
                <a:solidFill>
                  <a:srgbClr val="FF3300"/>
                </a:solidFill>
                <a:effectLst/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order to help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with school’s work, let’s do this from now on. 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algn="r">
              <a:buNone/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Students club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930910" y="193675"/>
            <a:ext cx="8052435" cy="48768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2400" b="1" u="wavyHeavy" kern="0" dirty="0">
                <a:solidFill>
                  <a:schemeClr val="tx1"/>
                </a:solidFill>
                <a:effectLst/>
                <a:uFill>
                  <a:solidFill>
                    <a:srgbClr val="00B05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倡议信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题型训练</a:t>
            </a:r>
            <a:r>
              <a:rPr lang="en-US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en-US" altLang="zh-CN" sz="2400" b="1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倡议垃圾分类</a:t>
            </a:r>
            <a:r>
              <a:rPr lang="en-US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从我做起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zh-CN" sz="2400" b="1" kern="100" dirty="0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参考范文</a:t>
            </a:r>
            <a:br>
              <a:rPr lang="zh-CN" altLang="zh-CN" sz="2400" b="1" kern="100" dirty="0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zh-CN" sz="2400" b="1" kern="100" dirty="0">
              <a:solidFill>
                <a:srgbClr val="00206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8370" y="1047964"/>
            <a:ext cx="11270750" cy="5128999"/>
          </a:xfrm>
        </p:spPr>
        <p:txBody>
          <a:bodyPr>
            <a:normAutofit/>
          </a:bodyPr>
          <a:lstStyle/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en-US" altLang="zh-CN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Possible version 3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Dear fellow students, 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fontAlgn="base">
              <a:spcBef>
                <a:spcPts val="1080"/>
              </a:spcBef>
              <a:buNone/>
            </a:pPr>
            <a:r>
              <a:rPr lang="en-US" altLang="zh-CN" sz="36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Our school has started </a:t>
            </a:r>
            <a:r>
              <a:rPr lang="en-US" altLang="zh-CN" sz="2800" b="1" u="sng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a program of garbage classification</a:t>
            </a: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. Since it does help </a:t>
            </a:r>
            <a:r>
              <a:rPr lang="en-US" altLang="zh-CN" sz="2800" b="1" u="wavyHeavy" dirty="0">
                <a:solidFill>
                  <a:srgbClr val="00B050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to create a neat environment</a:t>
            </a: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. I hope that everyone could join it. </a:t>
            </a:r>
            <a:r>
              <a:rPr lang="en-US" altLang="zh-CN" sz="2800" b="1" u="wavyHeavy" dirty="0">
                <a:solidFill>
                  <a:srgbClr val="00B050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What you could do</a:t>
            </a: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daily is greatly simple. </a:t>
            </a:r>
            <a:r>
              <a:rPr lang="en-US" altLang="zh-CN" sz="2800" b="1" u="wavyHeavy" dirty="0">
                <a:solidFill>
                  <a:srgbClr val="00B050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Take out the trash</a:t>
            </a: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of your kitchen and </a:t>
            </a:r>
            <a:r>
              <a:rPr lang="en-US" altLang="zh-CN" sz="2800" b="1" u="wavyHeavy" dirty="0">
                <a:solidFill>
                  <a:srgbClr val="00B050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throw it into</a:t>
            </a: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the dustbin that is prepared for leftovers every day. </a:t>
            </a:r>
            <a:r>
              <a:rPr lang="en-US" altLang="zh-CN" sz="2800" b="1" u="wavyHeavy" dirty="0">
                <a:solidFill>
                  <a:srgbClr val="00B050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What’s more</a:t>
            </a: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, place used batteries in special areas, which you could all </a:t>
            </a:r>
            <a:r>
              <a:rPr lang="en-US" altLang="zh-CN" sz="2800" b="1" u="wavyHeavy" dirty="0">
                <a:solidFill>
                  <a:srgbClr val="00B050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do it with ease</a:t>
            </a: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base">
              <a:spcBef>
                <a:spcPts val="1080"/>
              </a:spcBef>
              <a:buNone/>
            </a:pP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If everyone </a:t>
            </a:r>
            <a:r>
              <a:rPr lang="en-US" altLang="zh-CN" sz="2800" b="1" u="wavyHeavy" dirty="0">
                <a:solidFill>
                  <a:srgbClr val="00B050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takes the responsibility</a:t>
            </a: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, the city will surely be </a:t>
            </a:r>
            <a:r>
              <a:rPr lang="en-US" altLang="zh-CN" sz="2800" b="1" u="wavyHeavy" dirty="0">
                <a:solidFill>
                  <a:srgbClr val="00B050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a more beautiful one.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r">
              <a:buNone/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Students club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930910" y="193675"/>
            <a:ext cx="8052435" cy="48768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2400" b="1" u="wavyHeavy" kern="0" dirty="0">
                <a:solidFill>
                  <a:schemeClr val="tx1"/>
                </a:solidFill>
                <a:effectLst/>
                <a:uFill>
                  <a:solidFill>
                    <a:srgbClr val="00B05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倡议信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题型训练</a:t>
            </a:r>
            <a:r>
              <a:rPr lang="en-US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en-US" altLang="zh-CN" sz="2400" b="1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倡议垃圾分类</a:t>
            </a:r>
            <a:r>
              <a:rPr lang="en-US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从我做起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zh-CN" sz="2400" b="1" kern="100" dirty="0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参考范文</a:t>
            </a:r>
            <a:br>
              <a:rPr lang="zh-CN" altLang="zh-CN" sz="2400" b="1" kern="100" dirty="0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zh-CN" sz="2400" b="1" kern="100" dirty="0">
              <a:solidFill>
                <a:srgbClr val="00206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0360" y="1480435"/>
            <a:ext cx="11342670" cy="5200918"/>
          </a:xfrm>
        </p:spPr>
        <p:txBody>
          <a:bodyPr>
            <a:normAutofit/>
          </a:bodyPr>
          <a:lstStyle/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en-US" altLang="zh-CN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Possible version 4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Dear fellow students, 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26352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Our school has started </a:t>
            </a:r>
            <a:r>
              <a:rPr lang="en-US" altLang="zh-CN" sz="2800" b="1" u="sng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program of garbage classification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28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As is known to all,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saving resources </a:t>
            </a:r>
            <a:r>
              <a:rPr lang="en-US" altLang="zh-CN" sz="28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of vital importance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Garbage classification would help </a:t>
            </a:r>
            <a:r>
              <a:rPr lang="en-US" altLang="zh-CN" sz="28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protect the environment 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and solve the resources shortage in some ways. So we have </a:t>
            </a:r>
            <a:r>
              <a:rPr lang="en-US" altLang="zh-CN" sz="28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some proposals as follows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26352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8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First and foremost,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learn to </a:t>
            </a:r>
            <a:r>
              <a:rPr lang="en-US" altLang="zh-CN" sz="28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sort out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the garbage. You must know </a:t>
            </a:r>
            <a:r>
              <a:rPr lang="en-US" altLang="zh-CN" sz="28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whether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leftovers or used batteries </a:t>
            </a:r>
            <a:r>
              <a:rPr lang="en-US" altLang="zh-CN" sz="28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can be recycled or not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Secondly, you may ask your friends to join us. Please </a:t>
            </a:r>
            <a:r>
              <a:rPr lang="en-US" altLang="zh-CN" sz="28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take actions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from now on!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algn="r">
              <a:buNone/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Students club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zh-CN" sz="2800" b="1" u="none" strike="noStrike" kern="0" dirty="0">
                <a:solidFill>
                  <a:srgbClr val="FF0000"/>
                </a:solidFill>
                <a:effectLst/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pic>
        <p:nvPicPr>
          <p:cNvPr id="5" name="图片 4" descr="徽标, 公司名称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50" y="776605"/>
            <a:ext cx="3922395" cy="1684655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/>
        </p:nvSpPr>
        <p:spPr>
          <a:xfrm>
            <a:off x="930910" y="193675"/>
            <a:ext cx="8052435" cy="48768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2400" b="1" u="wavyHeavy" kern="0" dirty="0">
                <a:solidFill>
                  <a:schemeClr val="tx1"/>
                </a:solidFill>
                <a:effectLst/>
                <a:uFill>
                  <a:solidFill>
                    <a:srgbClr val="00B05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倡议信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题型训练</a:t>
            </a:r>
            <a:r>
              <a:rPr lang="en-US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en-US" altLang="zh-CN" sz="2400" b="1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倡议垃圾分类</a:t>
            </a:r>
            <a:r>
              <a:rPr lang="en-US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从我做起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zh-CN" sz="2400" b="1" kern="100" dirty="0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参考范文</a:t>
            </a:r>
            <a:br>
              <a:rPr lang="zh-CN" altLang="zh-CN" sz="2400" b="1" kern="100" dirty="0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zh-CN" sz="2400" b="1" kern="100" dirty="0">
              <a:solidFill>
                <a:srgbClr val="00206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8499" y="1037690"/>
            <a:ext cx="11435137" cy="5139273"/>
          </a:xfrm>
        </p:spPr>
        <p:txBody>
          <a:bodyPr>
            <a:normAutofit/>
          </a:bodyPr>
          <a:lstStyle/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en-US" altLang="zh-CN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Possible version 5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Dear fellow students, 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Our school has started </a:t>
            </a:r>
            <a:r>
              <a:rPr lang="en-US" altLang="zh-CN" sz="2800" b="1" u="sng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program of garbage classification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2800" b="1" u="wavyHeavy" kern="0" dirty="0">
                <a:solidFill>
                  <a:srgbClr val="FF00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It’s generally acknowledged that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sorting out the waste can definitely </a:t>
            </a:r>
            <a:r>
              <a:rPr lang="en-US" altLang="zh-CN" sz="2800" b="1" u="wavyHeavy" kern="0" dirty="0">
                <a:solidFill>
                  <a:srgbClr val="FF00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contribute to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recycling and </a:t>
            </a:r>
            <a:r>
              <a:rPr lang="en-US" altLang="zh-CN" sz="2800" b="1" u="wavyHeavy" kern="0" dirty="0">
                <a:solidFill>
                  <a:srgbClr val="FF00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energy-saving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Thus, </a:t>
            </a:r>
            <a:r>
              <a:rPr lang="en-US" altLang="zh-CN" sz="2800" b="1" u="wavyHeavy" kern="0" dirty="0">
                <a:solidFill>
                  <a:srgbClr val="FF00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what we are supposed to do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is dividing the garbage into </a:t>
            </a:r>
            <a:r>
              <a:rPr lang="en-US" altLang="zh-CN" sz="2800" b="1" u="wavyHeavy" kern="0" dirty="0">
                <a:solidFill>
                  <a:srgbClr val="FF00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diverse kinds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For instance, leftovers should be put into “other garbage” </a:t>
            </a:r>
            <a:r>
              <a:rPr lang="en-US" altLang="zh-CN" sz="2800" b="1" u="wavyHeavy" kern="0" dirty="0">
                <a:solidFill>
                  <a:srgbClr val="FF00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apart from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used batteries, which undoubtedly </a:t>
            </a:r>
            <a:r>
              <a:rPr lang="en-US" altLang="zh-CN" sz="2800" b="1" u="wavyHeavy" kern="0" dirty="0">
                <a:solidFill>
                  <a:srgbClr val="FF00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have a bad effect on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the earth. Come on, dear schoolmates! Let’s all </a:t>
            </a:r>
            <a:r>
              <a:rPr lang="en-US" altLang="zh-CN" sz="2800" b="1" u="wavyHeavy" kern="0" dirty="0">
                <a:solidFill>
                  <a:srgbClr val="FF00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bathe in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the environmental protection and </a:t>
            </a:r>
            <a:r>
              <a:rPr lang="en-US" altLang="zh-CN" sz="2800" b="1" u="wavyHeavy" kern="0" dirty="0">
                <a:solidFill>
                  <a:srgbClr val="FF00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dedicate ourselves to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it.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algn="r">
              <a:buNone/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Students club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pic>
        <p:nvPicPr>
          <p:cNvPr id="5" name="图片 4" descr="图片包含 游戏机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330" y="681037"/>
            <a:ext cx="5008820" cy="1417453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/>
        </p:nvSpPr>
        <p:spPr>
          <a:xfrm>
            <a:off x="930910" y="193675"/>
            <a:ext cx="8052435" cy="48768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2400" b="1" u="wavyHeavy" kern="0" dirty="0">
                <a:solidFill>
                  <a:schemeClr val="tx1"/>
                </a:solidFill>
                <a:effectLst/>
                <a:uFill>
                  <a:solidFill>
                    <a:srgbClr val="00B05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倡议信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题型训练</a:t>
            </a:r>
            <a:r>
              <a:rPr lang="en-US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en-US" altLang="zh-CN" sz="2400" b="1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倡议垃圾分类</a:t>
            </a:r>
            <a:r>
              <a:rPr lang="en-US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从我做起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zh-CN" sz="2400" b="1" kern="100" dirty="0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参考范文</a:t>
            </a:r>
            <a:br>
              <a:rPr lang="zh-CN" altLang="zh-CN" sz="2400" b="1" kern="100" dirty="0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zh-CN" sz="2400" b="1" kern="100" dirty="0">
              <a:solidFill>
                <a:srgbClr val="00206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41960" y="1531620"/>
            <a:ext cx="752602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CN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After Teaching this lesson, students will</a:t>
            </a:r>
            <a:endParaRPr kumimoji="1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8645" y="2613025"/>
            <a:ext cx="934974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CN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1. learn about the layout and contents of an advocate letter;</a:t>
            </a:r>
            <a:endParaRPr kumimoji="1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88345" y="3628964"/>
            <a:ext cx="86328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CN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2. write the advocate letter correctly;</a:t>
            </a:r>
            <a:endParaRPr kumimoji="1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44530" y="4470319"/>
            <a:ext cx="57124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CN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3. Polish your advocate letter;</a:t>
            </a:r>
            <a:endParaRPr kumimoji="1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44530" y="5311775"/>
            <a:ext cx="7642261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CN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4. know what an advocate letter is like.</a:t>
            </a:r>
            <a:endParaRPr kumimoji="1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56701" y="221243"/>
            <a:ext cx="6107986" cy="51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4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4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4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0" algn="just">
              <a:lnSpc>
                <a:spcPct val="11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zh-CN" altLang="zh-CN" sz="2400" b="1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教学目标： </a:t>
            </a:r>
            <a:r>
              <a:rPr lang="en-US" altLang="zh-CN" sz="2400" b="1" u="sng" kern="1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Teaching Goals</a:t>
            </a:r>
            <a:endParaRPr lang="zh-CN" altLang="zh-CN" sz="2400" kern="100" dirty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 autoUpdateAnimBg="0"/>
      <p:bldP spid="6" grpId="0" bldLvl="0" animBg="1" autoUpdateAnimBg="0"/>
      <p:bldP spid="7" grpId="0" bldLvl="0" animBg="1" autoUpdateAnimBg="0"/>
      <p:bldP spid="8" grpId="0" bldLvl="0" animBg="1" autoUpdateAnimBg="0"/>
      <p:bldP spid="9" grpId="0" bldLvl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4466" y="774027"/>
            <a:ext cx="11558427" cy="5106256"/>
          </a:xfrm>
        </p:spPr>
        <p:txBody>
          <a:bodyPr>
            <a:normAutofit lnSpcReduction="10000"/>
          </a:bodyPr>
          <a:lstStyle/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en-US" altLang="zh-CN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Possible version 6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Dear fellow students, 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 fontAlgn="base">
              <a:spcBef>
                <a:spcPts val="1080"/>
              </a:spcBef>
            </a:pP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Our school has started </a:t>
            </a:r>
            <a:r>
              <a:rPr lang="en-US" altLang="zh-CN" sz="2800" b="1" u="sng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a program of garbage classification</a:t>
            </a: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. </a:t>
            </a:r>
            <a:r>
              <a:rPr lang="en-US" altLang="zh-CN" sz="2800" b="1" u="wavyHeavy" dirty="0">
                <a:solidFill>
                  <a:srgbClr val="00B050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On behalf of </a:t>
            </a: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the Students</a:t>
            </a:r>
            <a:r>
              <a:rPr lang="zh-CN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’</a:t>
            </a: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Union of our school. I hope that everyone can </a:t>
            </a:r>
            <a:r>
              <a:rPr lang="en-US" altLang="zh-CN" sz="2800" b="1" u="wavyHeavy" dirty="0">
                <a:solidFill>
                  <a:srgbClr val="00B050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take an active part in it</a:t>
            </a: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. Now let me tell you </a:t>
            </a:r>
            <a:r>
              <a:rPr lang="en-US" altLang="zh-CN" sz="2800" b="1" u="wavyHeavy" dirty="0">
                <a:solidFill>
                  <a:srgbClr val="00B050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how to do it</a:t>
            </a: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. First of all, </a:t>
            </a:r>
            <a:r>
              <a:rPr lang="en-US" altLang="zh-CN" sz="2800" b="1" u="wavyHeavy" dirty="0">
                <a:solidFill>
                  <a:srgbClr val="00B050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you are supposed to</a:t>
            </a: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distinguish different garbage, </a:t>
            </a:r>
            <a:r>
              <a:rPr lang="en-US" altLang="zh-CN" sz="2800" b="1" u="wavyHeavy" dirty="0">
                <a:solidFill>
                  <a:srgbClr val="00B050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in which case</a:t>
            </a: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you can know which garbage can </a:t>
            </a:r>
            <a:r>
              <a:rPr lang="en-US" altLang="zh-CN" sz="2800" b="1" u="wavyHeavy" dirty="0">
                <a:solidFill>
                  <a:srgbClr val="00B050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be reused,</a:t>
            </a: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which can’t. You need to put used batteries into a special bin.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6700" algn="just" fontAlgn="base">
              <a:spcBef>
                <a:spcPts val="1080"/>
              </a:spcBef>
            </a:pP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It has </a:t>
            </a:r>
            <a:r>
              <a:rPr lang="en-US" altLang="zh-CN" sz="2800" b="1" u="wavyHeavy" dirty="0">
                <a:solidFill>
                  <a:srgbClr val="00B050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come to our notice</a:t>
            </a: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that the environmental pollution is serious. Garbage classification </a:t>
            </a:r>
            <a:r>
              <a:rPr lang="en-US" altLang="zh-CN" sz="2800" b="1" u="wavyHeavy" dirty="0">
                <a:solidFill>
                  <a:srgbClr val="00B050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does good to environment</a:t>
            </a: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. 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6700" fontAlgn="base">
              <a:spcBef>
                <a:spcPts val="1080"/>
              </a:spcBef>
            </a:pP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Come and join us!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r">
              <a:buNone/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Students club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pic>
        <p:nvPicPr>
          <p:cNvPr id="5" name="图片 4" descr="图示, 工程绘图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984" y="4755263"/>
            <a:ext cx="5009319" cy="1480075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/>
        </p:nvSpPr>
        <p:spPr>
          <a:xfrm>
            <a:off x="930910" y="193675"/>
            <a:ext cx="8052435" cy="48768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2400" b="1" u="wavyHeavy" kern="0" dirty="0">
                <a:solidFill>
                  <a:schemeClr val="tx1"/>
                </a:solidFill>
                <a:effectLst/>
                <a:uFill>
                  <a:solidFill>
                    <a:srgbClr val="00B05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倡议信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题型训练</a:t>
            </a:r>
            <a:r>
              <a:rPr lang="en-US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en-US" altLang="zh-CN" sz="2400" b="1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倡议垃圾分类</a:t>
            </a:r>
            <a:r>
              <a:rPr lang="en-US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从我做起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zh-CN" sz="2400" b="1" kern="100" dirty="0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参考范文</a:t>
            </a:r>
            <a:br>
              <a:rPr lang="zh-CN" altLang="zh-CN" sz="2400" b="1" kern="100" dirty="0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zh-CN" sz="2400" b="1" kern="100" dirty="0">
              <a:solidFill>
                <a:srgbClr val="00206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3113" y="1124818"/>
            <a:ext cx="11558426" cy="5118725"/>
          </a:xfrm>
        </p:spPr>
        <p:txBody>
          <a:bodyPr>
            <a:normAutofit/>
          </a:bodyPr>
          <a:lstStyle/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en-US" altLang="zh-CN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Possible version 7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Dear fellow students, 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 fontAlgn="base">
              <a:spcBef>
                <a:spcPts val="1080"/>
              </a:spcBef>
            </a:pP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Our school has started </a:t>
            </a:r>
            <a:r>
              <a:rPr lang="en-US" altLang="zh-CN" sz="2800" b="1" u="sng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a program of garbage classification</a:t>
            </a: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. As our environment has been polluted seriously, </a:t>
            </a:r>
            <a:r>
              <a:rPr lang="en-US" altLang="zh-CN" sz="2800" b="1" u="wavyHeavy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garbage classification</a:t>
            </a: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has been acknowledged to be </a:t>
            </a:r>
            <a:r>
              <a:rPr lang="en-US" altLang="zh-CN" sz="2800" b="1" u="wavyHeavy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an important method</a:t>
            </a: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to keep the environment </a:t>
            </a:r>
            <a:r>
              <a:rPr lang="en-US" altLang="zh-CN" sz="2800" b="1" u="wavyHeavy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from further pollution</a:t>
            </a: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. Here are some ways of it. First, garbage like used paper </a:t>
            </a:r>
            <a:r>
              <a:rPr lang="en-US" altLang="zh-CN" sz="2800" b="1" u="wavyHeavy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should be recycled and reused</a:t>
            </a: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. Second, leftovers should be collected. </a:t>
            </a:r>
            <a:r>
              <a:rPr lang="en-US" altLang="zh-CN" sz="2800" b="1" u="wavyHeavy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Last but not least</a:t>
            </a: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, used batteries shouldn’t </a:t>
            </a:r>
            <a:r>
              <a:rPr lang="en-US" altLang="zh-CN" sz="2800" b="1" u="wavyHeavy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be thrown casually</a:t>
            </a: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. By these ways, we can </a:t>
            </a:r>
            <a:r>
              <a:rPr lang="en-US" altLang="zh-CN" sz="2800" b="1" u="wavyHeavy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make our own effort</a:t>
            </a: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to rescue our environment and </a:t>
            </a:r>
            <a:r>
              <a:rPr lang="en-US" altLang="zh-CN" sz="2800" b="1" u="wavyHeavy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save energy</a:t>
            </a: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6700" algn="just" fontAlgn="base">
              <a:spcBef>
                <a:spcPts val="1080"/>
              </a:spcBef>
            </a:pP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Let’s try our best to </a:t>
            </a:r>
            <a:r>
              <a:rPr lang="en-US" altLang="zh-CN" sz="2800" b="1" u="wavyHeavy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make our earth more and more beautiful</a:t>
            </a: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r">
              <a:buNone/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Students club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930910" y="193675"/>
            <a:ext cx="8052435" cy="48768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2400" b="1" u="wavyHeavy" kern="0" dirty="0">
                <a:solidFill>
                  <a:schemeClr val="tx1"/>
                </a:solidFill>
                <a:effectLst/>
                <a:uFill>
                  <a:solidFill>
                    <a:srgbClr val="00B05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倡议信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题型训练</a:t>
            </a:r>
            <a:r>
              <a:rPr lang="en-US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en-US" altLang="zh-CN" sz="2400" b="1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倡议垃圾分类</a:t>
            </a:r>
            <a:r>
              <a:rPr lang="en-US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从我做起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zh-CN" sz="2400" b="1" kern="100" dirty="0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参考范文</a:t>
            </a:r>
            <a:br>
              <a:rPr lang="zh-CN" altLang="zh-CN" sz="2400" b="1" kern="100" dirty="0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zh-CN" sz="2400" b="1" kern="100" dirty="0">
              <a:solidFill>
                <a:srgbClr val="00206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3087" y="785780"/>
            <a:ext cx="11346523" cy="4520629"/>
          </a:xfrm>
        </p:spPr>
        <p:txBody>
          <a:bodyPr>
            <a:normAutofit/>
          </a:bodyPr>
          <a:lstStyle/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zh-CN" altLang="zh-CN" sz="2600" b="1" kern="100" dirty="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en-US" altLang="zh-CN" sz="26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Possible version 8</a:t>
            </a:r>
            <a:r>
              <a:rPr lang="zh-CN" altLang="zh-CN" sz="2600" b="1" kern="100" dirty="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6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Dear fellow students, </a:t>
            </a:r>
            <a:endParaRPr lang="zh-CN" altLang="zh-CN" sz="26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algn="just">
              <a:buNone/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Our school has started </a:t>
            </a:r>
            <a:r>
              <a:rPr lang="en-US" altLang="zh-CN" sz="2600" b="1" u="sng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program of garbage classification</a:t>
            </a: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If you are interested in it, come to </a:t>
            </a:r>
            <a:r>
              <a:rPr lang="en-US" altLang="zh-CN" sz="2600" b="1" u="wavyHeavy" kern="100" dirty="0">
                <a:solidFill>
                  <a:srgbClr val="FF0000"/>
                </a:solidFill>
                <a:effectLst/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join us</a:t>
            </a: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right now. Here are the </a:t>
            </a:r>
            <a:r>
              <a:rPr lang="en-US" altLang="zh-CN" sz="2600" b="1" u="wavyHeavy" kern="100" dirty="0">
                <a:solidFill>
                  <a:srgbClr val="FF0000"/>
                </a:solidFill>
                <a:effectLst/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tips on how to </a:t>
            </a:r>
            <a:r>
              <a:rPr lang="en-US" altLang="zh-CN" sz="2600" b="1" u="wavyHeavy" kern="100" dirty="0" err="1">
                <a:solidFill>
                  <a:srgbClr val="FF0000"/>
                </a:solidFill>
                <a:effectLst/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classificate</a:t>
            </a:r>
            <a:r>
              <a:rPr lang="en-US" altLang="zh-CN" sz="2600" b="1" u="wavyHeavy" kern="100" dirty="0">
                <a:solidFill>
                  <a:srgbClr val="FF0000"/>
                </a:solidFill>
                <a:effectLst/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the garbage</a:t>
            </a: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Leftovers will </a:t>
            </a:r>
            <a:r>
              <a:rPr lang="en-US" altLang="zh-CN" sz="2600" b="1" u="wavyHeavy" kern="100" dirty="0">
                <a:solidFill>
                  <a:srgbClr val="FF0000"/>
                </a:solidFill>
                <a:effectLst/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 dealt with </a:t>
            </a: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canteen. And used batteries </a:t>
            </a:r>
            <a:r>
              <a:rPr lang="en-US" altLang="zh-CN" sz="2600" b="1" u="wavyHeavy" kern="100" dirty="0">
                <a:solidFill>
                  <a:srgbClr val="FF0000"/>
                </a:solidFill>
                <a:effectLst/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should be recycled</a:t>
            </a: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By doing these, not only can we </a:t>
            </a:r>
            <a:r>
              <a:rPr lang="en-US" altLang="zh-CN" sz="2600" b="1" u="wavyHeavy" kern="100" dirty="0">
                <a:solidFill>
                  <a:srgbClr val="FF0000"/>
                </a:solidFill>
                <a:effectLst/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beautify our campus</a:t>
            </a: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but it can also </a:t>
            </a:r>
            <a:r>
              <a:rPr lang="en-US" altLang="zh-CN" sz="2600" b="1" u="wavyHeavy" kern="100" dirty="0">
                <a:solidFill>
                  <a:srgbClr val="FF0000"/>
                </a:solidFill>
                <a:effectLst/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raise our awareness of</a:t>
            </a: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protecting the environment.</a:t>
            </a:r>
            <a:endParaRPr lang="zh-CN" altLang="zh-CN" sz="26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Dear fellow students, let us </a:t>
            </a:r>
            <a:r>
              <a:rPr lang="en-US" altLang="zh-CN" sz="2600" b="1" u="wavyHeavy" kern="100" dirty="0">
                <a:solidFill>
                  <a:srgbClr val="FF0000"/>
                </a:solidFill>
                <a:effectLst/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actively participate in</a:t>
            </a: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the program to </a:t>
            </a:r>
            <a:r>
              <a:rPr lang="en-US" altLang="zh-CN" sz="2600" b="1" u="wavyHeavy" kern="100" dirty="0">
                <a:solidFill>
                  <a:srgbClr val="FF0000"/>
                </a:solidFill>
                <a:effectLst/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beautify our campus</a:t>
            </a: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US" altLang="zh-CN" sz="26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r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Students club</a:t>
            </a:r>
            <a:endParaRPr lang="zh-CN" altLang="zh-CN" sz="26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600" dirty="0"/>
          </a:p>
        </p:txBody>
      </p:sp>
      <p:pic>
        <p:nvPicPr>
          <p:cNvPr id="5" name="图片 4" descr="图片包含 形状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280" y="4171315"/>
            <a:ext cx="5727065" cy="2092960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/>
        </p:nvSpPr>
        <p:spPr>
          <a:xfrm>
            <a:off x="930910" y="193675"/>
            <a:ext cx="8052435" cy="48768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2400" b="1" u="wavyHeavy" kern="0" dirty="0">
                <a:solidFill>
                  <a:schemeClr val="tx1"/>
                </a:solidFill>
                <a:effectLst/>
                <a:uFill>
                  <a:solidFill>
                    <a:srgbClr val="00B05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倡议信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题型训练</a:t>
            </a:r>
            <a:r>
              <a:rPr lang="en-US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en-US" altLang="zh-CN" sz="2400" b="1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倡议垃圾分类</a:t>
            </a:r>
            <a:r>
              <a:rPr lang="en-US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从我做起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zh-CN" sz="2400" b="1" kern="100" dirty="0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参考范文</a:t>
            </a:r>
            <a:br>
              <a:rPr lang="zh-CN" altLang="zh-CN" sz="2400" b="1" kern="100" dirty="0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zh-CN" sz="2400" b="1" kern="100" dirty="0">
              <a:solidFill>
                <a:srgbClr val="00206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376" y="1213122"/>
            <a:ext cx="11589248" cy="4861871"/>
          </a:xfrm>
        </p:spPr>
        <p:txBody>
          <a:bodyPr>
            <a:normAutofit/>
          </a:bodyPr>
          <a:lstStyle/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en-US" altLang="zh-CN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Possible version 9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Dear fellow students, 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Our school has started </a:t>
            </a:r>
            <a:r>
              <a:rPr lang="en-US" altLang="zh-CN" sz="2800" b="1" u="sng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program of garbage classification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It’s important to </a:t>
            </a:r>
            <a:r>
              <a:rPr lang="en-US" altLang="zh-CN" sz="2800" b="1" u="wavyHeavy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 the following things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Firstly, we should </a:t>
            </a:r>
            <a:r>
              <a:rPr lang="en-US" altLang="zh-CN" sz="2800" b="1" u="wavyHeavy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sort out the garbage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They should </a:t>
            </a:r>
            <a:r>
              <a:rPr lang="en-US" altLang="zh-CN" sz="2800" b="1" u="wavyHeavy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 gathered as 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three kinds-leftovers, used batteries and other garbage. Next, you need to put them into </a:t>
            </a:r>
            <a:r>
              <a:rPr lang="en-US" altLang="zh-CN" sz="2800" b="1" u="wavyHeavy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where they should be.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Garbage classification </a:t>
            </a:r>
            <a:r>
              <a:rPr lang="en-US" altLang="zh-CN" sz="2800" b="1" u="wavyHeavy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good for our environment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and we can reuse things </a:t>
            </a:r>
            <a:r>
              <a:rPr lang="en-US" altLang="zh-CN" sz="2800" b="1" u="wavyHeavy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instead of 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wasting them. By the way, our country can </a:t>
            </a:r>
            <a:r>
              <a:rPr lang="en-US" altLang="zh-CN" sz="2800" b="1" u="wavyHeavy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save money and energy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Come on, boys and girls, let’s do it together </a:t>
            </a:r>
            <a:r>
              <a:rPr lang="en-US" altLang="zh-CN" sz="2800" b="1" u="wavyHeavy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 protect our environment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 algn="r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Students club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930910" y="193675"/>
            <a:ext cx="8052435" cy="48768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p>
            <a:r>
              <a:rPr lang="zh-CN" altLang="zh-CN" sz="2400" b="1" u="wavyHeavy" kern="0" dirty="0">
                <a:solidFill>
                  <a:schemeClr val="tx1"/>
                </a:solidFill>
                <a:effectLst/>
                <a:uFill>
                  <a:solidFill>
                    <a:srgbClr val="00B05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倡议信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题型训练</a:t>
            </a:r>
            <a:r>
              <a:rPr lang="en-US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en-US" altLang="zh-CN" sz="2400" b="1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倡议垃圾分类</a:t>
            </a:r>
            <a:r>
              <a:rPr lang="en-US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从我做起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zh-CN" sz="2400" b="1" kern="100" dirty="0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参考范文</a:t>
            </a:r>
            <a:br>
              <a:rPr lang="zh-CN" altLang="zh-CN" sz="2400" b="1" kern="100" dirty="0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zh-CN" sz="2400" b="1" kern="100" dirty="0">
              <a:solidFill>
                <a:srgbClr val="00206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图片 4" descr="蓝色的卡通人物&#10;&#10;低可信度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r="-1" b="-1"/>
          <a:stretch>
            <a:fillRect/>
          </a:stretch>
        </p:blipFill>
        <p:spPr>
          <a:xfrm>
            <a:off x="0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!!Arc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内容占位符 2"/>
          <p:cNvGraphicFramePr>
            <a:graphicFrameLocks noGrp="1"/>
          </p:cNvGraphicFramePr>
          <p:nvPr>
            <p:ph idx="1"/>
          </p:nvPr>
        </p:nvGraphicFramePr>
        <p:xfrm>
          <a:off x="5827048" y="1868487"/>
          <a:ext cx="572148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6160" y="178435"/>
            <a:ext cx="10247630" cy="514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4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4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4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fontAlgn="base"/>
            <a:r>
              <a:rPr lang="zh-CN" altLang="zh-CN" sz="2400" b="1" kern="1200" dirty="0">
                <a:solidFill>
                  <a:srgbClr val="0000FF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倡议信之</a:t>
            </a:r>
            <a:r>
              <a:rPr lang="zh-CN" altLang="zh-CN" sz="2400" b="1" u="dotDotDashHeavy" kern="1200" dirty="0"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题型解读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1695" y="1477010"/>
            <a:ext cx="10740390" cy="3293110"/>
          </a:xfrm>
        </p:spPr>
        <p:txBody>
          <a:bodyPr>
            <a:normAutofit fontScale="82500"/>
          </a:bodyPr>
          <a:lstStyle/>
          <a:p>
            <a:pPr indent="266700" fontAlgn="base">
              <a:lnSpc>
                <a:spcPct val="200000"/>
              </a:lnSpc>
            </a:pPr>
            <a:r>
              <a:rPr lang="zh-CN" altLang="zh-CN" sz="28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倡议信是个人或集体</a:t>
            </a:r>
            <a:r>
              <a:rPr lang="zh-CN" altLang="zh-CN" sz="2800" b="1" u="dotDotDashHeavy" kern="1200" dirty="0"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提议</a:t>
            </a:r>
            <a:r>
              <a:rPr lang="zh-CN" altLang="zh-CN" sz="28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某种</a:t>
            </a:r>
            <a:r>
              <a:rPr lang="zh-CN" altLang="zh-CN" sz="2800" b="1" u="dotDotDashHeavy" kern="1200" dirty="0"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做法</a:t>
            </a:r>
            <a:r>
              <a:rPr lang="zh-CN" altLang="zh-CN" sz="28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800" b="1" u="dotDotDashHeavy" kern="1200" dirty="0"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倡议</a:t>
            </a:r>
            <a:r>
              <a:rPr lang="zh-CN" altLang="zh-CN" sz="28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某种</a:t>
            </a:r>
            <a:r>
              <a:rPr lang="zh-CN" altLang="zh-CN" sz="2800" b="1" u="dotDotDashHeavy" kern="1200" dirty="0"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活动的开展</a:t>
            </a:r>
            <a:r>
              <a:rPr lang="zh-CN" altLang="zh-CN" sz="28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，并希望能够得到广泛响应，有更多的人来</a:t>
            </a:r>
            <a:r>
              <a:rPr lang="zh-CN" altLang="zh-CN" sz="2800" b="1" u="dotDotDashHeavy" kern="1200" dirty="0"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参与和支持的应用文</a:t>
            </a:r>
            <a:r>
              <a:rPr lang="zh-CN" altLang="zh-CN" sz="28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800" b="1" kern="1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fontAlgn="base">
              <a:lnSpc>
                <a:spcPct val="200000"/>
              </a:lnSpc>
            </a:pPr>
            <a:r>
              <a:rPr lang="zh-CN" altLang="zh-CN" sz="28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倡议书必须将语言</a:t>
            </a:r>
            <a:r>
              <a:rPr lang="zh-CN" altLang="zh-CN" sz="2800" b="1" u="dotDotDashHeavy" kern="1200" dirty="0"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建立在客观事实的基础</a:t>
            </a:r>
            <a:r>
              <a:rPr lang="zh-CN" altLang="zh-CN" sz="28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上，讲究可信性和劝说性。</a:t>
            </a:r>
            <a:endParaRPr lang="zh-CN" altLang="zh-CN" sz="2800" b="1" kern="1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fontAlgn="base">
              <a:lnSpc>
                <a:spcPct val="200000"/>
              </a:lnSpc>
            </a:pPr>
            <a:r>
              <a:rPr lang="zh-CN" altLang="zh-CN" sz="28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倡议书的</a:t>
            </a:r>
            <a:r>
              <a:rPr lang="zh-CN" altLang="zh-CN" sz="2800" b="1" u="dotDotDashHeavy" kern="1200" dirty="0"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格式较为固定</a:t>
            </a:r>
            <a:r>
              <a:rPr lang="zh-CN" altLang="zh-CN" sz="28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，依次为</a:t>
            </a:r>
            <a:r>
              <a:rPr lang="zh-CN" altLang="zh-CN" sz="2800" b="1" u="dotDotDashHeavy" kern="1200" dirty="0"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标题</a:t>
            </a:r>
            <a:r>
              <a:rPr lang="zh-CN" altLang="zh-CN" sz="28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800" b="1" u="dotDotDashHeavy" kern="1200" dirty="0"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称呼</a:t>
            </a:r>
            <a:r>
              <a:rPr lang="zh-CN" altLang="zh-CN" sz="28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800" b="1" u="dotDotDashHeavy" kern="1200" dirty="0"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正文</a:t>
            </a:r>
            <a:r>
              <a:rPr lang="zh-CN" altLang="zh-CN" sz="28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800" b="1" u="dotDotDashHeavy" kern="1200" dirty="0"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结尾</a:t>
            </a:r>
            <a:r>
              <a:rPr lang="zh-CN" altLang="zh-CN" sz="28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800" b="1" u="dotDotDashHeavy" kern="1200" dirty="0"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署名和日期</a:t>
            </a:r>
            <a:r>
              <a:rPr lang="zh-CN" altLang="zh-CN" sz="28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1070" y="265430"/>
            <a:ext cx="7411085" cy="4159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4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4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4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FF33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篇首句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：夺人眼球开头句</a:t>
            </a:r>
            <a:r>
              <a:rPr lang="en-US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发出倡议的原因和目的</a:t>
            </a:r>
            <a:br>
              <a:rPr lang="zh-CN" altLang="zh-CN" sz="2400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zh-CN" sz="2400" kern="10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7402" y="924674"/>
            <a:ext cx="11640620" cy="5252289"/>
          </a:xfrm>
        </p:spPr>
        <p:txBody>
          <a:bodyPr>
            <a:normAutofit fontScale="77500" lnSpcReduction="20000"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I'm </a:t>
            </a:r>
            <a:r>
              <a:rPr lang="en-US" altLang="zh-CN" sz="2800" b="1" u="wavyHeavy" kern="100" dirty="0">
                <a:solidFill>
                  <a:srgbClr val="0000FF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appealing to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you to </a:t>
            </a:r>
            <a:r>
              <a:rPr lang="en-US" altLang="zh-CN" sz="2800" b="1" u="wavyHeavy" kern="100" dirty="0">
                <a:solidFill>
                  <a:srgbClr val="0000FF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pay attention to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proper and frequent </a:t>
            </a:r>
            <a:r>
              <a:rPr lang="en-US" altLang="zh-CN" sz="2800" b="1" u="wavyHeavy" kern="100" dirty="0">
                <a:solidFill>
                  <a:srgbClr val="0000FF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hand washing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28600" indent="266700" algn="just"/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我呼吁大家正确而且经常洗手。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Our handwriting is </a:t>
            </a:r>
            <a:r>
              <a:rPr lang="en-US" altLang="zh-CN" sz="2800" b="1" u="wavyHeavy" kern="100" dirty="0">
                <a:solidFill>
                  <a:srgbClr val="0000FF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not as good as 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 was in the past. To solve the problem, we should do </a:t>
            </a:r>
            <a:r>
              <a:rPr lang="en-US" altLang="zh-CN" sz="2800" b="1" u="wavyHeavy" kern="100" dirty="0">
                <a:solidFill>
                  <a:srgbClr val="0000FF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as follow.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我们的书写不如过去好。为解决这个问题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我们应采取如下做法。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In order to </a:t>
            </a:r>
            <a:r>
              <a:rPr lang="en-US" altLang="zh-CN" sz="2800" b="1" u="wavyHeavy" kern="100" dirty="0">
                <a:solidFill>
                  <a:srgbClr val="0000FF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ease the 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present </a:t>
            </a:r>
            <a:r>
              <a:rPr lang="en-US" altLang="zh-CN" sz="2800" b="1" u="wavyHeavy" kern="100" dirty="0">
                <a:solidFill>
                  <a:srgbClr val="0000FF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serious situation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all students had better do as follows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133985" algn="just"/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为缓解目前的严重情况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所有学生最好做以下事情。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It develops rapidly and now has become </a:t>
            </a:r>
            <a:r>
              <a:rPr lang="en-US" altLang="zh-CN" sz="2800" b="1" u="wavyHeavy" kern="100" dirty="0">
                <a:solidFill>
                  <a:srgbClr val="0000FF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one of the hottest topics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But still, problems </a:t>
            </a:r>
            <a:r>
              <a:rPr lang="en-US" altLang="zh-CN" sz="2800" b="1" u="wavyHeavy" kern="100" dirty="0">
                <a:solidFill>
                  <a:srgbClr val="0000FF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cannot be overlooked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它发展迅速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现在已成为最热门的话题之一。但问题仍然不容忽视。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5. Recently, </a:t>
            </a:r>
            <a:r>
              <a:rPr lang="en-US" altLang="zh-CN" sz="2800" b="1" u="wavyHeavy" dirty="0">
                <a:solidFill>
                  <a:srgbClr val="0000FF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there exists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(=is) a problem that…(</a:t>
            </a:r>
            <a:r>
              <a:rPr lang="zh-CN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问题内容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), </a:t>
            </a:r>
            <a:r>
              <a:rPr lang="en-US" altLang="zh-CN" sz="2800" b="1" u="wavyHeavy" dirty="0">
                <a:solidFill>
                  <a:srgbClr val="0000FF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leading to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(=causing) </a:t>
            </a:r>
            <a:r>
              <a:rPr lang="en-US" altLang="zh-C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many bad effects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. </a:t>
            </a:r>
            <a:r>
              <a:rPr lang="en-US" altLang="zh-CN" sz="2800" b="1" u="wavyHeavy" dirty="0">
                <a:solidFill>
                  <a:srgbClr val="0000FF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Therefore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, we </a:t>
            </a:r>
            <a:r>
              <a:rPr lang="en-US" altLang="zh-CN" sz="2800" b="1" u="wavyHeavy" dirty="0">
                <a:solidFill>
                  <a:srgbClr val="0000FF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call on</a:t>
            </a:r>
            <a:r>
              <a:rPr lang="en-US" altLang="zh-CN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zh-CN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号召</a:t>
            </a:r>
            <a:r>
              <a:rPr lang="en-US" altLang="zh-CN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) </a:t>
            </a:r>
            <a:r>
              <a:rPr lang="en-US" altLang="zh-CN" sz="2800" b="1" u="wavyHeavy" dirty="0">
                <a:solidFill>
                  <a:srgbClr val="0000FF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people to do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…  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66675"/>
            <a:r>
              <a:rPr lang="zh-CN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最近，存在一个关于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……</a:t>
            </a:r>
            <a:r>
              <a:rPr lang="zh-CN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的问题，导致了不良后果，因此，我们号召人们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……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6. We are now </a:t>
            </a:r>
            <a:r>
              <a:rPr lang="en-US" altLang="zh-CN" sz="2800" b="1" u="wavyHeavy" dirty="0">
                <a:solidFill>
                  <a:srgbClr val="0000FF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faced with</a:t>
            </a:r>
            <a:r>
              <a:rPr lang="en-US" altLang="zh-CN" sz="2800" b="1" u="sng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(=facing)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the problem that…(</a:t>
            </a:r>
            <a:r>
              <a:rPr lang="zh-CN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问题内容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), so</a:t>
            </a:r>
            <a:r>
              <a:rPr lang="en-US" altLang="zh-CN" sz="2800" b="1" u="wavyHeavy" dirty="0">
                <a:solidFill>
                  <a:srgbClr val="0000FF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on behalf of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…, I call on you to do… </a:t>
            </a:r>
            <a:r>
              <a:rPr lang="zh-CN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目前，我们面临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……</a:t>
            </a:r>
            <a:r>
              <a:rPr lang="zh-CN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问题，代表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…, </a:t>
            </a:r>
            <a:r>
              <a:rPr lang="zh-CN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我号召大家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…..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7. </a:t>
            </a:r>
            <a:r>
              <a:rPr lang="en-US" altLang="zh-CN" sz="2800" b="1" u="wavyHeavy" dirty="0">
                <a:solidFill>
                  <a:srgbClr val="0000FF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Due to </a:t>
            </a:r>
            <a:r>
              <a:rPr lang="en-US" altLang="zh-CN" sz="2800" b="1" u="sng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(=because of) </a:t>
            </a:r>
            <a:r>
              <a:rPr lang="en-US" altLang="zh-CN" sz="2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sth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, … </a:t>
            </a:r>
            <a:r>
              <a:rPr lang="en-US" altLang="zh-CN" sz="2800" b="1" u="sng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is/are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now </a:t>
            </a:r>
            <a:r>
              <a:rPr lang="en-US" altLang="zh-CN" sz="2800" b="1" u="wavyHeavy" dirty="0">
                <a:solidFill>
                  <a:srgbClr val="0000FF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under threat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=</a:t>
            </a:r>
            <a:r>
              <a:rPr lang="zh-CN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句子，</a:t>
            </a:r>
            <a:r>
              <a:rPr lang="en-US" altLang="zh-CN" sz="2800" b="1" u="wavyHeavy" dirty="0">
                <a:solidFill>
                  <a:srgbClr val="0000FF"/>
                </a:solidFill>
                <a:effectLst/>
                <a:uFill>
                  <a:solidFill>
                    <a:srgbClr val="FF33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leaving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使得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)… </a:t>
            </a:r>
            <a:r>
              <a:rPr lang="en-US" altLang="zh-CN" sz="2800" b="1" u="sng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under threat/in danger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133985" algn="just"/>
            <a:r>
              <a:rPr lang="zh-CN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zh-CN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原因，</a:t>
            </a:r>
            <a:r>
              <a:rPr lang="zh-CN" altLang="zh-CN" sz="2800" b="1" kern="1200" dirty="0">
                <a:solidFill>
                  <a:srgbClr val="000000"/>
                </a:solidFill>
                <a:effectLst/>
                <a:latin typeface="Calibri" panose="020F050202020403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Calibri" panose="020F050202020403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zh-CN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正受到威胁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处在危险中。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0557" y="210288"/>
            <a:ext cx="7309207" cy="56982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4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4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4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zh-CN" sz="2400" b="1" u="wavyHeavy" kern="1200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篇中句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：亮点出彩篇中句</a:t>
            </a:r>
            <a:r>
              <a:rPr lang="en-US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所倡议的具体内容和要求</a:t>
            </a:r>
            <a:br>
              <a:rPr lang="zh-CN" altLang="zh-CN" sz="2400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zh-CN" sz="2400" kern="10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9870" y="1027416"/>
            <a:ext cx="11548152" cy="5496674"/>
          </a:xfrm>
        </p:spPr>
        <p:txBody>
          <a:bodyPr>
            <a:norm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Never </a:t>
            </a:r>
            <a:r>
              <a:rPr lang="en-US" altLang="zh-CN" sz="1800" b="1" u="wavyHeavy" kern="12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does it produce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pollution, contributing to </a:t>
            </a:r>
            <a:r>
              <a:rPr lang="en-US" altLang="zh-CN" sz="1800" b="1" u="wavyHeavy" kern="12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a low- carbon lifestyle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28600" algn="just"/>
            <a:r>
              <a:rPr lang="zh-CN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它从不产生污染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有助于低碳的生活方式。</a:t>
            </a: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It's everyone's </a:t>
            </a:r>
            <a:r>
              <a:rPr lang="en-US" altLang="zh-CN" sz="1800" b="1" u="wavyHeavy" kern="12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responsibility to protect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the environment. If we can </a:t>
            </a:r>
            <a:r>
              <a:rPr lang="en-US" altLang="zh-CN" sz="1800" b="1" u="wavyHeavy" kern="12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change our way of life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we can </a:t>
            </a:r>
            <a:r>
              <a:rPr lang="en-US" altLang="zh-CN" sz="1800" b="1" u="wavyHeavy" kern="12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make a big difference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to the earth.</a:t>
            </a: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133985" algn="just"/>
            <a:r>
              <a:rPr lang="zh-CN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保护环境是每个人的责任。如果我们能改变我们的生活方式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我们就能使地球大为改观。</a:t>
            </a: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Our environment can </a:t>
            </a:r>
            <a:r>
              <a:rPr lang="en-US" altLang="zh-CN" sz="1800" b="1" u="wavyHeavy" kern="12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benefit from 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such a sport, which can </a:t>
            </a:r>
            <a:r>
              <a:rPr lang="en-US" altLang="zh-CN" sz="1800" b="1" u="wavyHeavy" kern="12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make our world a better place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to live in.</a:t>
            </a:r>
            <a:r>
              <a:rPr lang="zh-CN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这样的运动有益环境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它能使世界成为一个更宜居住的地方。</a:t>
            </a: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Everyone ought to </a:t>
            </a:r>
            <a:r>
              <a:rPr lang="en-US" altLang="zh-CN" sz="1800" b="1" u="wavyHeavy" kern="12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have a positive attitude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to the campaign </a:t>
            </a:r>
            <a:r>
              <a:rPr lang="en-US" altLang="zh-CN" sz="1800" b="1" u="wavyHeavy" kern="12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against the disease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133985" algn="just"/>
            <a:r>
              <a:rPr lang="zh-CN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人人都应对抗击疫情持积极的态度。</a:t>
            </a: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5. In order to do…, we are </a:t>
            </a:r>
            <a:r>
              <a:rPr lang="en-US" altLang="zh-CN" sz="1800" b="1" u="wavyHeavy" kern="12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encouraged/supposed/required/expected</a:t>
            </a:r>
            <a:r>
              <a:rPr lang="en-US" altLang="zh-CN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to…</a:t>
            </a:r>
            <a:endParaRPr lang="zh-CN" altLang="zh-CN" sz="18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133985"/>
            <a:r>
              <a:rPr lang="zh-CN" altLang="zh-CN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为了达成</a:t>
            </a:r>
            <a:r>
              <a:rPr lang="en-US" altLang="zh-CN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…….</a:t>
            </a:r>
            <a:r>
              <a:rPr lang="zh-CN" altLang="zh-CN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目的，我们被鼓励做</a:t>
            </a:r>
            <a:r>
              <a:rPr lang="en-US" altLang="zh-CN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……</a:t>
            </a:r>
            <a:r>
              <a:rPr lang="zh-CN" altLang="zh-CN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。</a:t>
            </a:r>
            <a:endParaRPr lang="zh-CN" altLang="zh-CN" sz="18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6. </a:t>
            </a:r>
            <a:r>
              <a:rPr lang="en-US" altLang="zh-CN" sz="1800" b="1" u="wavyHeavy" kern="12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It is suggested that </a:t>
            </a:r>
            <a:r>
              <a:rPr lang="en-US" altLang="zh-CN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we do… </a:t>
            </a:r>
            <a:r>
              <a:rPr lang="zh-CN" altLang="zh-CN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倡议我们做</a:t>
            </a:r>
            <a:r>
              <a:rPr lang="en-US" altLang="zh-CN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……</a:t>
            </a:r>
            <a:endParaRPr lang="zh-CN" altLang="zh-CN" sz="18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7. It </a:t>
            </a:r>
            <a:r>
              <a:rPr lang="en-US" altLang="zh-CN" sz="1800" b="1" u="wavyHeavy" kern="12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would be better</a:t>
            </a:r>
            <a:r>
              <a:rPr lang="en-US" altLang="zh-CN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if we could do… </a:t>
            </a:r>
            <a:r>
              <a:rPr lang="zh-CN" altLang="zh-CN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如果我们做</a:t>
            </a:r>
            <a:r>
              <a:rPr lang="en-US" altLang="zh-CN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…, </a:t>
            </a:r>
            <a:r>
              <a:rPr lang="zh-CN" altLang="zh-CN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结果会更好。</a:t>
            </a:r>
            <a:endParaRPr lang="zh-CN" altLang="zh-CN" sz="18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8.</a:t>
            </a:r>
            <a:r>
              <a:rPr lang="en-US" altLang="zh-CN" sz="1800" b="1" u="wavyHeavy" kern="12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It is highly recommended</a:t>
            </a:r>
            <a:r>
              <a:rPr lang="en-US" altLang="zh-CN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that …, which </a:t>
            </a:r>
            <a:r>
              <a:rPr lang="en-US" altLang="zh-CN" sz="1800" b="1" u="wavyHeavy" kern="12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aims to do</a:t>
            </a:r>
            <a:r>
              <a:rPr lang="en-US" altLang="zh-CN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(</a:t>
            </a:r>
            <a:r>
              <a:rPr lang="zh-CN" altLang="zh-CN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旨在</a:t>
            </a:r>
            <a:r>
              <a:rPr lang="en-US" altLang="zh-CN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)/enables us to do(</a:t>
            </a:r>
            <a:r>
              <a:rPr lang="zh-CN" altLang="zh-CN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使我们能</a:t>
            </a:r>
            <a:r>
              <a:rPr lang="en-US" altLang="zh-CN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)… </a:t>
            </a:r>
            <a:endParaRPr lang="zh-CN" altLang="zh-CN" sz="18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133985" algn="just"/>
            <a:r>
              <a:rPr lang="zh-CN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强烈推荐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……, </a:t>
            </a:r>
            <a:r>
              <a:rPr lang="zh-CN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目的是为了让我们能够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65989" y="269096"/>
            <a:ext cx="6939338" cy="6109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4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4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4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0000F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篇尾句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：韵味无穷结尾句</a:t>
            </a:r>
            <a:r>
              <a:rPr lang="en-US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再次呼吁</a:t>
            </a:r>
            <a:r>
              <a:rPr lang="en-US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表达信念</a:t>
            </a:r>
            <a:endParaRPr lang="zh-CN" altLang="zh-CN" sz="2400" kern="10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5459" y="1168079"/>
            <a:ext cx="11079822" cy="43513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Let's </a:t>
            </a:r>
            <a:r>
              <a:rPr lang="en-US" altLang="zh-CN" sz="2800" b="1" u="wavyHeavy" kern="100" dirty="0">
                <a:solidFill>
                  <a:srgbClr val="FF33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work hand in hand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to overcome anxiety and </a:t>
            </a:r>
            <a:r>
              <a:rPr lang="en-US" altLang="zh-CN" sz="2800" b="1" u="wavyHeavy" kern="100" dirty="0">
                <a:solidFill>
                  <a:srgbClr val="FF33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 our bits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让我们一起努力克服焦虑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尽好我们的一份力。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Hoping to see you </a:t>
            </a:r>
            <a:r>
              <a:rPr lang="en-US" altLang="zh-CN" sz="2800" b="1" u="wavyHeavy" kern="100" dirty="0">
                <a:solidFill>
                  <a:srgbClr val="FF33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participate in the activity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! Take action now and you </a:t>
            </a:r>
            <a:r>
              <a:rPr lang="en-US" altLang="zh-CN" sz="2800" b="1" u="wavyHeavy" kern="100" dirty="0">
                <a:solidFill>
                  <a:srgbClr val="FF33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won't regret it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!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希望看到你参加活动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!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现在就采取行动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你不会后悔的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!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Let's </a:t>
            </a:r>
            <a:r>
              <a:rPr lang="en-US" altLang="zh-CN" sz="2800" b="1" u="wavyHeavy" kern="100" dirty="0">
                <a:solidFill>
                  <a:srgbClr val="FF33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take action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right now! I'm convinced </a:t>
            </a:r>
            <a:r>
              <a:rPr lang="en-US" altLang="zh-CN" sz="2800" b="1" u="wavyHeavy" kern="100" dirty="0">
                <a:solidFill>
                  <a:srgbClr val="FF33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our efforts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will eventually </a:t>
            </a:r>
            <a:r>
              <a:rPr lang="en-US" altLang="zh-CN" sz="2800" b="1" u="wavyHeavy" kern="100" dirty="0">
                <a:solidFill>
                  <a:srgbClr val="FF33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pay off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让我们现在就采取行动吧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!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我相信我们的努力最终会有回报的。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Please </a:t>
            </a:r>
            <a:r>
              <a:rPr lang="en-US" altLang="zh-CN" sz="2800" b="1" u="wavyHeavy" kern="100" dirty="0">
                <a:solidFill>
                  <a:srgbClr val="FF33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keep in mind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that a small action can </a:t>
            </a:r>
            <a:r>
              <a:rPr lang="en-US" altLang="zh-CN" sz="2800" b="1" u="wavyHeavy" kern="100" dirty="0">
                <a:solidFill>
                  <a:srgbClr val="FF33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make a huge difference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133985" algn="just"/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请记住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一个小小的行动可以产生巨大的影响。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 Let's </a:t>
            </a:r>
            <a:r>
              <a:rPr lang="en-US" altLang="zh-CN" sz="2800" b="1" u="wavyHeavy" kern="100" dirty="0">
                <a:solidFill>
                  <a:srgbClr val="FF33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make joint efforts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to </a:t>
            </a:r>
            <a:r>
              <a:rPr lang="en-US" altLang="zh-CN" sz="2800" b="1" u="wavyHeavy" kern="100" dirty="0">
                <a:solidFill>
                  <a:srgbClr val="FF33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create a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green and harmonious </a:t>
            </a:r>
            <a:r>
              <a:rPr lang="en-US" altLang="zh-CN" sz="2800" b="1" u="wavyHeavy" kern="100" dirty="0">
                <a:solidFill>
                  <a:srgbClr val="FF33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environment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133985" algn="just"/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让我们共同努力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创造一个绿色和谐的环境。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3265" y="793678"/>
            <a:ext cx="11275032" cy="5270643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 </a:t>
            </a:r>
            <a:r>
              <a:rPr lang="en-US" altLang="zh-CN" sz="2800" b="1" u="wavyHeavy" kern="100" dirty="0">
                <a:solidFill>
                  <a:srgbClr val="FF33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Immediate measures</a:t>
            </a:r>
            <a:r>
              <a:rPr lang="en-US" altLang="zh-CN" sz="28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should be taken to do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 </a:t>
            </a:r>
            <a:r>
              <a:rPr lang="zh-CN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要立即采取措施来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 </a:t>
            </a:r>
            <a:r>
              <a:rPr lang="en-US" altLang="zh-CN" sz="2800" b="1" u="wavyHeavy" kern="100" dirty="0">
                <a:solidFill>
                  <a:srgbClr val="FF33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Let’s work together to</a:t>
            </a:r>
            <a:r>
              <a:rPr lang="en-US" altLang="zh-CN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…   </a:t>
            </a:r>
            <a:r>
              <a:rPr lang="zh-CN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让我们共同努力来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 If everyone </a:t>
            </a:r>
            <a:r>
              <a:rPr lang="en-US" altLang="zh-CN" sz="2800" b="1" u="wavyHeavy" kern="100" dirty="0">
                <a:solidFill>
                  <a:srgbClr val="FF33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spares no efforts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to do </a:t>
            </a:r>
            <a:r>
              <a:rPr lang="en-US" altLang="zh-CN" sz="2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sth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u="wavyHeavy" kern="100" dirty="0">
                <a:solidFill>
                  <a:srgbClr val="FF33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With joint efforts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we will </a:t>
            </a:r>
            <a:r>
              <a:rPr lang="en-US" altLang="zh-C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66675" algn="l">
              <a:lnSpc>
                <a:spcPct val="150000"/>
              </a:lnSpc>
            </a:pPr>
            <a:r>
              <a:rPr lang="zh-CN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假如人人努力去做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……/ </a:t>
            </a:r>
            <a:r>
              <a:rPr lang="zh-CN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在共同努力下，我们会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…….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9. We </a:t>
            </a:r>
            <a:r>
              <a:rPr lang="en-US" altLang="zh-CN" sz="2800" b="1" u="wavyHeavy" kern="100" dirty="0">
                <a:solidFill>
                  <a:srgbClr val="FF33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have faith in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sth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我们对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有信心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10. We </a:t>
            </a:r>
            <a:r>
              <a:rPr lang="en-US" altLang="zh-CN" sz="2800" b="1" u="wavyHeavy" kern="100" dirty="0">
                <a:solidFill>
                  <a:srgbClr val="FF33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are bound to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succeed (in…)   </a:t>
            </a:r>
            <a:r>
              <a:rPr lang="zh-CN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我们一定会成功</a:t>
            </a:r>
            <a:r>
              <a:rPr lang="en-US" altLang="zh-C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(……)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11. </a:t>
            </a:r>
            <a:r>
              <a:rPr lang="en-US" altLang="zh-CN" sz="2800" b="1" u="wavyHeavy" kern="100" dirty="0">
                <a:solidFill>
                  <a:srgbClr val="FF33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strongly believe that 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better world </a:t>
            </a:r>
            <a:r>
              <a:rPr lang="en-US" altLang="zh-CN" sz="2800" b="1" u="wavyHeavy" kern="100" dirty="0">
                <a:solidFill>
                  <a:srgbClr val="FF33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owes to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zh-CN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归功于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)the commitment </a:t>
            </a:r>
            <a:r>
              <a:rPr lang="en-US" altLang="zh-CN" sz="28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(=devotion) 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and dedication</a:t>
            </a:r>
            <a:r>
              <a:rPr lang="en-US" altLang="zh-CN" sz="28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(=</a:t>
            </a:r>
            <a:r>
              <a:rPr lang="en-US" altLang="zh-CN" sz="2800" b="1" u="wavyHeavy" kern="100" dirty="0">
                <a:solidFill>
                  <a:srgbClr val="FF33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devotion</a:t>
            </a:r>
            <a:r>
              <a:rPr lang="en-US" altLang="zh-CN" sz="28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of everyone</a:t>
            </a:r>
            <a:r>
              <a:rPr lang="en-US" altLang="zh-C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 </a:t>
            </a:r>
            <a:r>
              <a:rPr lang="zh-CN" altLang="zh-CN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我坚信美好的世界归功于每个人的付出与奉献。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300537" y="183133"/>
            <a:ext cx="6764676" cy="49790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4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4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4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0000F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篇尾句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：韵味无穷结尾句</a:t>
            </a:r>
            <a:r>
              <a:rPr lang="en-US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再次呼吁</a:t>
            </a:r>
            <a:r>
              <a:rPr lang="en-US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表达信念</a:t>
            </a:r>
            <a:br>
              <a:rPr lang="zh-CN" altLang="zh-CN" sz="2400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zh-CN" sz="2400" kern="10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4255" y="178435"/>
            <a:ext cx="3949700" cy="437515"/>
          </a:xfr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0000F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倡议信模板</a:t>
            </a:r>
            <a:r>
              <a:rPr lang="en-US" altLang="zh-CN" sz="2400" b="1" u="wavyHeavy" kern="100" dirty="0">
                <a:solidFill>
                  <a:schemeClr val="tx1"/>
                </a:solidFill>
                <a:effectLst/>
                <a:uFill>
                  <a:solidFill>
                    <a:srgbClr val="0000F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en-US" altLang="zh-CN" sz="24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 </a:t>
            </a:r>
            <a:endParaRPr lang="zh-CN" altLang="zh-CN" sz="2400" b="1" kern="10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9321" y="1078788"/>
            <a:ext cx="11548153" cy="495214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Dear</a:t>
            </a:r>
            <a:r>
              <a:rPr lang="zh-CN" altLang="zh-CN" sz="2800" b="1" u="sng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 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（被呼吁的对象）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effectLst/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rPr>
              <a:t>②（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写信目的</a:t>
            </a:r>
            <a:r>
              <a:rPr lang="zh-CN" altLang="zh-CN" sz="2800" b="1" kern="100" dirty="0">
                <a:effectLst/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am </a:t>
            </a:r>
            <a:r>
              <a:rPr lang="en-US" altLang="zh-CN" sz="2800" b="1" u="wavyHeavy" kern="12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writing this letter to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call on </a:t>
            </a:r>
            <a:r>
              <a:rPr lang="zh-CN" altLang="zh-CN" sz="2800" b="1" u="sng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800" b="1" kern="100" dirty="0">
                <a:effectLst/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rPr>
              <a:t>③（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描述目前现状</a:t>
            </a:r>
            <a:r>
              <a:rPr lang="zh-CN" altLang="zh-CN" sz="2800" b="1" kern="100" dirty="0">
                <a:effectLst/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As some of you may know,</a:t>
            </a:r>
            <a:r>
              <a:rPr lang="zh-CN" altLang="zh-CN" sz="2800" b="1" u="sng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zh-CN" altLang="zh-CN" sz="2800" b="1" u="sng" kern="100" dirty="0">
                <a:effectLst/>
                <a:latin typeface="Calibri" panose="020F050202020403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In fact, </a:t>
            </a:r>
            <a:r>
              <a:rPr lang="zh-CN" altLang="zh-CN" sz="2800" b="1" u="sng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800" b="1" kern="100" dirty="0">
                <a:effectLst/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rPr>
              <a:t>④（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呼吁大家行动起来的必要性</a:t>
            </a:r>
            <a:r>
              <a:rPr lang="zh-CN" altLang="zh-CN" sz="2800" b="1" kern="100" dirty="0">
                <a:effectLst/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zh-CN" sz="2800" b="1" u="wavyHeavy" kern="12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 is necessary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for us to </a:t>
            </a:r>
            <a:r>
              <a:rPr lang="zh-CN" altLang="zh-CN" sz="2800" b="1" u="sng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On the one hand,</a:t>
            </a:r>
            <a:r>
              <a:rPr lang="zh-CN" altLang="zh-CN" sz="2800" b="1" u="sng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On the other hand,</a:t>
            </a:r>
            <a:r>
              <a:rPr lang="zh-CN" altLang="zh-CN" sz="2800" b="1" u="sng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zh-CN" altLang="zh-CN" sz="2800" b="1" kern="100" dirty="0">
                <a:effectLst/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rPr>
              <a:t>⑤（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具体采取的行动</a:t>
            </a:r>
            <a:r>
              <a:rPr lang="zh-CN" altLang="zh-CN" sz="2800" b="1" kern="100" dirty="0">
                <a:effectLst/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zh-CN" sz="2800" b="1" u="wavyHeavy" kern="12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Hence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it is high time </a:t>
            </a:r>
            <a:r>
              <a:rPr lang="zh-CN" altLang="zh-CN" sz="2800" b="1" u="sng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2800" b="1" u="wavyHeavy" kern="12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Firstly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we should </a:t>
            </a:r>
            <a:r>
              <a:rPr lang="zh-CN" altLang="zh-CN" sz="2800" b="1" u="sng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2800" b="1" u="wavyHeavy" kern="12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Secondly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b="1" u="sng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zh-CN" altLang="zh-CN" sz="2800" b="1" kern="100" dirty="0">
                <a:effectLst/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rPr>
              <a:t>⑥（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再次呼吁大家</a:t>
            </a:r>
            <a:r>
              <a:rPr lang="zh-CN" altLang="zh-CN" sz="2800" b="1" kern="100" dirty="0">
                <a:effectLst/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Please </a:t>
            </a:r>
            <a:r>
              <a:rPr lang="en-US" altLang="zh-CN" sz="2800" b="1" u="wavyHeavy" kern="12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contact us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via</a:t>
            </a:r>
            <a:r>
              <a:rPr lang="zh-CN" altLang="zh-CN" sz="2800" b="1" u="sng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Please join us </a:t>
            </a:r>
            <a:r>
              <a:rPr lang="en-US" altLang="zh-CN" sz="2800" b="1" u="wavyHeavy" kern="12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the effort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to</a:t>
            </a:r>
            <a:r>
              <a:rPr lang="zh-CN" altLang="zh-CN" sz="2800" b="1" u="sng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zh-CN" altLang="zh-CN" sz="2800" b="1" kern="100" dirty="0">
                <a:effectLst/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rPr>
              <a:t>⑦（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表示感谢</a:t>
            </a:r>
            <a:r>
              <a:rPr lang="zh-CN" altLang="zh-CN" sz="2800" b="1" kern="100" dirty="0">
                <a:effectLst/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Thank you for </a:t>
            </a:r>
            <a:r>
              <a:rPr lang="en-US" altLang="zh-CN" sz="2800" b="1" u="wavyHeavy" kern="12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your participation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! 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Yours,</a:t>
            </a:r>
            <a:endParaRPr lang="zh-CN" altLang="zh-CN" sz="2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uild="p"/>
    </p:bldLst>
  </p:timing>
</p:sld>
</file>

<file path=ppt/tags/tag1.xml><?xml version="1.0" encoding="utf-8"?>
<p:tagLst xmlns:p="http://schemas.openxmlformats.org/presentationml/2006/main">
  <p:tag name="PA" val="v4.1.3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4.1.3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13724</Words>
  <Application>WPS 演示</Application>
  <PresentationFormat>宽屏</PresentationFormat>
  <Paragraphs>298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54" baseType="lpstr">
      <vt:lpstr>Arial</vt:lpstr>
      <vt:lpstr>宋体</vt:lpstr>
      <vt:lpstr>Wingdings</vt:lpstr>
      <vt:lpstr>Times New Roman</vt:lpstr>
      <vt:lpstr>Calibri</vt:lpstr>
      <vt:lpstr>华文楷体</vt:lpstr>
      <vt:lpstr>Abadi Extra Light</vt:lpstr>
      <vt:lpstr>Yu Gothic UI Light</vt:lpstr>
      <vt:lpstr>Daytona Light</vt:lpstr>
      <vt:lpstr>Calibri</vt:lpstr>
      <vt:lpstr>华文行楷</vt:lpstr>
      <vt:lpstr>微软雅黑</vt:lpstr>
      <vt:lpstr>等线</vt:lpstr>
      <vt:lpstr>Segoe Print</vt:lpstr>
      <vt:lpstr>Arial Unicode MS</vt:lpstr>
      <vt:lpstr>等线 Light</vt:lpstr>
      <vt:lpstr>HelveticaNeue</vt:lpstr>
      <vt:lpstr>Corbel</vt:lpstr>
      <vt:lpstr>华文新魏</vt:lpstr>
      <vt:lpstr>Office 主题​​</vt:lpstr>
      <vt:lpstr>PowerPoint 演示文稿</vt:lpstr>
      <vt:lpstr>PowerPoint 演示文稿</vt:lpstr>
      <vt:lpstr>PowerPoint 演示文稿</vt:lpstr>
      <vt:lpstr>倡议信之题型解读</vt:lpstr>
      <vt:lpstr>篇首句：夺人眼球开头句--发出倡议的原因和目的 </vt:lpstr>
      <vt:lpstr>篇中句：亮点出彩篇中句---所倡议的具体内容和要求 </vt:lpstr>
      <vt:lpstr>篇尾句：韵味无穷结尾句---再次呼吁, 表达信念</vt:lpstr>
      <vt:lpstr>篇尾句：韵味无穷结尾句---再次呼吁, 表达信念 </vt:lpstr>
      <vt:lpstr>倡议信模板-1 </vt:lpstr>
      <vt:lpstr>PowerPoint 演示文稿</vt:lpstr>
      <vt:lpstr>倡议信题型训练-1【倡议全校同学阅读英语文学作品】 </vt:lpstr>
      <vt:lpstr>PowerPoint 演示文稿</vt:lpstr>
      <vt:lpstr>PowerPoint 演示文稿</vt:lpstr>
      <vt:lpstr>PowerPoint 演示文稿</vt:lpstr>
      <vt:lpstr>PowerPoint 演示文稿</vt:lpstr>
      <vt:lpstr>倡议信题型训练-2【倡议珍惜水资源,节约用水】 </vt:lpstr>
      <vt:lpstr>PowerPoint 演示文稿</vt:lpstr>
      <vt:lpstr>PowerPoint 演示文稿</vt:lpstr>
      <vt:lpstr>PowerPoint 演示文稿</vt:lpstr>
      <vt:lpstr>倡议信题型训练-3【倡议高考结束后捐书】 </vt:lpstr>
      <vt:lpstr> 倡议信3【倡议高考结束后捐书】 【写作提示】 </vt:lpstr>
      <vt:lpstr>倡议信题型训练-3【倡议高考结束后捐书】参考范文 </vt:lpstr>
      <vt:lpstr>倡议信题型训练-4【倡议垃圾分类,从我做起】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南山有谷堆</cp:lastModifiedBy>
  <cp:revision>43</cp:revision>
  <dcterms:created xsi:type="dcterms:W3CDTF">2021-05-22T14:52:00Z</dcterms:created>
  <dcterms:modified xsi:type="dcterms:W3CDTF">2021-07-23T14:51:12Z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07AEF00C67EC45AFAD091ACFD0941DE6</vt:lpwstr>
  </property>
  <property fmtid="{D5CDD505-2E9C-101B-9397-08002B2CF9AE}" pid="3" name="KSOProductBuildVer">
    <vt:lpwstr>2052-11.8.2.8506</vt:lpwstr>
  </property>
</Properties>
</file>