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6" r:id="rId3"/>
    <p:sldId id="256" r:id="rId4"/>
    <p:sldId id="258" r:id="rId5"/>
    <p:sldId id="259" r:id="rId6"/>
    <p:sldId id="260" r:id="rId7"/>
    <p:sldId id="262" r:id="rId8"/>
    <p:sldId id="261" r:id="rId9"/>
    <p:sldId id="263" r:id="rId11"/>
    <p:sldId id="257"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2D13F-C7BD-4832-A00B-956E2957482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7DCCB-7C1D-454A-9B25-298704730C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67DCCB-7C1D-454A-9B25-298704730CB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446CC15-033E-4894-87A5-B89F8A23D7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BE77D2-DF93-4233-A53D-B8C01E1D37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6CC15-033E-4894-87A5-B89F8A23D7F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E77D2-DF93-4233-A53D-B8C01E1D372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402421" y="28765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360安全浏览器下载\厨房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154605" y="836712"/>
            <a:ext cx="6396317" cy="2369880"/>
          </a:xfrm>
          <a:prstGeom prst="rect">
            <a:avLst/>
          </a:prstGeom>
          <a:solidFill>
            <a:srgbClr val="FFFFFF">
              <a:alpha val="50196"/>
            </a:srgbClr>
          </a:solidFill>
        </p:spPr>
        <p:txBody>
          <a:bodyPr wrap="square">
            <a:spAutoFit/>
          </a:bodyPr>
          <a:lstStyle/>
          <a:p>
            <a:pPr algn="ct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The Crystals </a:t>
            </a:r>
            <a:r>
              <a:rPr lang="zh-CN" altLang="zh-CN" sz="2800" b="1" dirty="0">
                <a:latin typeface="Times New Roman" panose="02020603050405020304" pitchFamily="18" charset="0"/>
                <a:ea typeface="楷体" panose="02010609060101010101" pitchFamily="49" charset="-122"/>
                <a:cs typeface="Times New Roman" panose="02020603050405020304" pitchFamily="18" charset="0"/>
              </a:rPr>
              <a:t>萨曼萨的晶体实验</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endParaRPr>
          </a:p>
          <a:p>
            <a:pPr algn="ctr"/>
            <a:endParaRPr lang="en-US" altLang="zh-CN" sz="2400" dirty="0" smtClean="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2400"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Jacqueline </a:t>
            </a:r>
            <a:r>
              <a:rPr lang="en-US" altLang="zh-CN" sz="2400" dirty="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Crompton </a:t>
            </a:r>
            <a:r>
              <a:rPr lang="en-US" altLang="zh-CN" sz="2400" dirty="0" err="1">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Ottaway</a:t>
            </a:r>
            <a:r>
              <a:rPr lang="en-US" altLang="zh-CN" sz="2400" dirty="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2400"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New Zealand</a:t>
            </a:r>
            <a:r>
              <a:rPr lang="en-US" altLang="zh-CN" sz="2400"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solidFill>
                <a:schemeClr val="tx1">
                  <a:lumMod val="95000"/>
                  <a:lumOff val="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endParaRPr lang="en-US" altLang="zh-CN" sz="24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2400" dirty="0" smtClean="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Act 8</a:t>
            </a:r>
            <a:endParaRPr lang="zh-CN" altLang="zh-CN" sz="24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6247864"/>
          </a:xfrm>
          <a:prstGeom prst="rect">
            <a:avLst/>
          </a:prstGeom>
          <a:noFill/>
        </p:spPr>
        <p:txBody>
          <a:bodyPr wrap="square" rtlCol="0">
            <a:spAutoFit/>
          </a:bodyPr>
          <a:lstStyle/>
          <a:p>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⑧</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________________________</a:t>
            </a:r>
            <a:endParaRPr lang="zh-CN"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000" baseline="30000" dirty="0" smtClean="0">
                <a:latin typeface="Times New Roman" panose="02020603050405020304" pitchFamily="18" charset="0"/>
                <a:ea typeface="楷体" panose="02010609060101010101" pitchFamily="49" charset="-122"/>
                <a:cs typeface="Times New Roman" panose="02020603050405020304" pitchFamily="18" charset="0"/>
              </a:rPr>
              <a:t>	38</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Samantha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stared at the three dirty </a:t>
            </a:r>
            <a:r>
              <a:rPr lang="en-US" altLang="zh-CN" sz="2000" u="sng" dirty="0">
                <a:latin typeface="Times New Roman" panose="02020603050405020304" pitchFamily="18" charset="0"/>
                <a:ea typeface="楷体" panose="02010609060101010101" pitchFamily="49" charset="-122"/>
                <a:cs typeface="Times New Roman" panose="02020603050405020304" pitchFamily="18" charset="0"/>
              </a:rPr>
              <a:t>dinner plates</a:t>
            </a:r>
            <a:r>
              <a:rPr lang="zh-CN" altLang="zh-CN" sz="2000" u="sng" dirty="0">
                <a:latin typeface="Times New Roman" panose="02020603050405020304" pitchFamily="18" charset="0"/>
                <a:ea typeface="楷体" panose="02010609060101010101" pitchFamily="49" charset="-122"/>
                <a:cs typeface="Times New Roman" panose="02020603050405020304" pitchFamily="18" charset="0"/>
              </a:rPr>
              <a:t>餐盘</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and the clutter</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一堆杂物</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of pots, pans</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平底锅</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and </a:t>
            </a:r>
            <a:r>
              <a:rPr lang="en-US" altLang="zh-CN" sz="2000" u="sng" dirty="0">
                <a:latin typeface="Times New Roman" panose="02020603050405020304" pitchFamily="18" charset="0"/>
                <a:ea typeface="楷体" panose="02010609060101010101" pitchFamily="49" charset="-122"/>
                <a:cs typeface="Times New Roman" panose="02020603050405020304" pitchFamily="18" charset="0"/>
              </a:rPr>
              <a:t>serving dishes</a:t>
            </a:r>
            <a:r>
              <a:rPr lang="zh-CN" altLang="zh-CN" sz="2000" u="sng" dirty="0">
                <a:latin typeface="Times New Roman" panose="02020603050405020304" pitchFamily="18" charset="0"/>
                <a:ea typeface="楷体" panose="02010609060101010101" pitchFamily="49" charset="-122"/>
                <a:cs typeface="Times New Roman" panose="02020603050405020304" pitchFamily="18" charset="0"/>
              </a:rPr>
              <a:t>装菜的盘子</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She never could work out why it took so long to prepare a meal and just a few minutes to eat it!</a:t>
            </a:r>
            <a:endParaRPr lang="zh-CN"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000" baseline="30000" dirty="0" smtClean="0">
                <a:latin typeface="Times New Roman" panose="02020603050405020304" pitchFamily="18" charset="0"/>
                <a:ea typeface="楷体" panose="02010609060101010101" pitchFamily="49" charset="-122"/>
                <a:cs typeface="Times New Roman" panose="02020603050405020304" pitchFamily="18" charset="0"/>
              </a:rPr>
              <a:t>	39</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“I'll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help you clean up this mess, Sam.” Thomas stood behind her, </a:t>
            </a:r>
            <a:r>
              <a:rPr lang="en-US" altLang="zh-CN" sz="2000" u="sng" dirty="0">
                <a:latin typeface="Times New Roman" panose="02020603050405020304" pitchFamily="18" charset="0"/>
                <a:ea typeface="楷体" panose="02010609060101010101" pitchFamily="49" charset="-122"/>
                <a:cs typeface="Times New Roman" panose="02020603050405020304" pitchFamily="18" charset="0"/>
              </a:rPr>
              <a:t>stacking up</a:t>
            </a:r>
            <a:r>
              <a:rPr lang="zh-CN" altLang="zh-CN" sz="2000" u="sng" dirty="0">
                <a:latin typeface="Times New Roman" panose="02020603050405020304" pitchFamily="18" charset="0"/>
                <a:ea typeface="楷体" panose="02010609060101010101" pitchFamily="49" charset="-122"/>
                <a:cs typeface="Times New Roman" panose="02020603050405020304" pitchFamily="18" charset="0"/>
              </a:rPr>
              <a:t>把…堆起</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the plates and whistling a medley</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混成曲</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from a Beatles' album. He was crazy about the Beatles.</a:t>
            </a:r>
            <a:endParaRPr lang="zh-CN"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000" baseline="30000" dirty="0" smtClean="0">
                <a:latin typeface="Times New Roman" panose="02020603050405020304" pitchFamily="18" charset="0"/>
                <a:ea typeface="楷体" panose="02010609060101010101" pitchFamily="49" charset="-122"/>
                <a:cs typeface="Times New Roman" panose="02020603050405020304" pitchFamily="18" charset="0"/>
              </a:rPr>
              <a:t>	40</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Samantha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often thought he was like some lanky</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瘦长而行动笨拙的</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overgrown</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成长过快的</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hippie</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嬉皮模样的年青人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 a relic from the 1960s who'd never grown up. The way he kept calling her “Sam” really annoyed her. One day she'd tell him so, too. She wiped the table in silence.</a:t>
            </a:r>
            <a:endParaRPr lang="zh-CN"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000" baseline="30000" dirty="0" smtClean="0">
                <a:latin typeface="Times New Roman" panose="02020603050405020304" pitchFamily="18" charset="0"/>
                <a:ea typeface="楷体" panose="02010609060101010101" pitchFamily="49" charset="-122"/>
                <a:cs typeface="Times New Roman" panose="02020603050405020304" pitchFamily="18" charset="0"/>
              </a:rPr>
              <a:t>	41</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Thomas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pushed up his sleeves and plunged the plug</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塞子</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into the sink</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水槽</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"I'll wash, Sam. You dry."</a:t>
            </a:r>
            <a:endParaRPr lang="zh-CN"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000" baseline="30000" dirty="0" smtClean="0">
                <a:latin typeface="Times New Roman" panose="02020603050405020304" pitchFamily="18" charset="0"/>
                <a:ea typeface="楷体" panose="02010609060101010101" pitchFamily="49" charset="-122"/>
                <a:cs typeface="Times New Roman" panose="02020603050405020304" pitchFamily="18" charset="0"/>
              </a:rPr>
              <a:t>	42</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Thomas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whistled the opening bars</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开头几个小节</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of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“Yesterday</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as he squirted</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喷</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detergent</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洗涤剂</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into the running water and frothed</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起泡沫</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it up. Samantha picked up a dish towel. (157/1960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words)</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Did Samantha regret preparing the meal. If not, what was she unhappy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about</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Did Samantha dislike the Beatles? Or did she dislike Thomas then?</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Did Thomas often do household chores like this? How can you tell?</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〇</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Was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Thomas really a lanky hippie?	</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3"/>
          <p:cNvSpPr txBox="1"/>
          <p:nvPr/>
        </p:nvSpPr>
        <p:spPr>
          <a:xfrm>
            <a:off x="467544" y="188640"/>
            <a:ext cx="3024336" cy="400110"/>
          </a:xfrm>
          <a:prstGeom prst="rect">
            <a:avLst/>
          </a:prstGeom>
          <a:noFill/>
        </p:spPr>
        <p:txBody>
          <a:bodyPr wrap="square" rtlCol="0">
            <a:spAutoFit/>
          </a:bodyPr>
          <a:lstStyle>
            <a:defPPr>
              <a:defRPr lang="zh-CN"/>
            </a:defPPr>
            <a:lvl1pPr>
              <a:defRPr sz="2000">
                <a:latin typeface="Times New Roman" panose="02020603050405020304" pitchFamily="18" charset="0"/>
                <a:ea typeface="楷体" panose="02010609060101010101" pitchFamily="49" charset="-122"/>
                <a:cs typeface="Times New Roman" panose="02020603050405020304" pitchFamily="18" charset="0"/>
              </a:defRPr>
            </a:lvl1pPr>
          </a:lstStyle>
          <a:p>
            <a:r>
              <a:rPr lang="en-US" altLang="zh-CN" dirty="0"/>
              <a:t>B</a:t>
            </a:r>
            <a:r>
              <a:rPr lang="en-US" altLang="zh-CN" dirty="0" smtClean="0"/>
              <a:t>efore </a:t>
            </a:r>
            <a:r>
              <a:rPr lang="en-US" altLang="zh-CN" dirty="0"/>
              <a:t>washing the dishes</a:t>
            </a:r>
            <a:endParaRPr lang="zh-CN" altLang="en-US" dirty="0"/>
          </a:p>
        </p:txBody>
      </p:sp>
      <p:pic>
        <p:nvPicPr>
          <p:cNvPr id="3" name="水晶8.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308304" y="8389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7963"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905"/>
            <a:ext cx="9144000" cy="6986528"/>
          </a:xfrm>
          <a:prstGeom prst="rect">
            <a:avLst/>
          </a:prstGeom>
          <a:noFill/>
        </p:spPr>
        <p:txBody>
          <a:bodyPr wrap="square" rtlCol="0">
            <a:spAutoFit/>
          </a:bodyPr>
          <a:lstStyle/>
          <a:p>
            <a:r>
              <a:rPr lang="en-US" altLang="zh-CN" sz="1600" baseline="30000" dirty="0" smtClean="0">
                <a:latin typeface="Times New Roman" panose="02020603050405020304" pitchFamily="18" charset="0"/>
                <a:ea typeface="楷体" panose="02010609060101010101" pitchFamily="49" charset="-122"/>
                <a:cs typeface="Times New Roman" panose="02020603050405020304" pitchFamily="18" charset="0"/>
              </a:rPr>
              <a:t>	38</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Samantha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stared at the three dirty </a:t>
            </a:r>
            <a:r>
              <a:rPr lang="en-US" altLang="zh-CN" sz="1600" u="sng" dirty="0">
                <a:latin typeface="Times New Roman" panose="02020603050405020304" pitchFamily="18" charset="0"/>
                <a:ea typeface="楷体" panose="02010609060101010101" pitchFamily="49" charset="-122"/>
                <a:cs typeface="Times New Roman" panose="02020603050405020304" pitchFamily="18" charset="0"/>
              </a:rPr>
              <a:t>dinner plates</a:t>
            </a:r>
            <a:r>
              <a:rPr lang="zh-CN" altLang="zh-CN" sz="1600" u="sng" dirty="0">
                <a:latin typeface="Times New Roman" panose="02020603050405020304" pitchFamily="18" charset="0"/>
                <a:ea typeface="楷体" panose="02010609060101010101" pitchFamily="49" charset="-122"/>
                <a:cs typeface="Times New Roman" panose="02020603050405020304" pitchFamily="18" charset="0"/>
              </a:rPr>
              <a:t>餐盘</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and the clutter</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一堆杂物</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of pots, pans</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平底锅</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and </a:t>
            </a:r>
            <a:r>
              <a:rPr lang="en-US" altLang="zh-CN" sz="1600" u="sng" dirty="0">
                <a:latin typeface="Times New Roman" panose="02020603050405020304" pitchFamily="18" charset="0"/>
                <a:ea typeface="楷体" panose="02010609060101010101" pitchFamily="49" charset="-122"/>
                <a:cs typeface="Times New Roman" panose="02020603050405020304" pitchFamily="18" charset="0"/>
              </a:rPr>
              <a:t>serving dishes</a:t>
            </a:r>
            <a:r>
              <a:rPr lang="zh-CN" altLang="zh-CN" sz="1600" u="sng" dirty="0">
                <a:latin typeface="Times New Roman" panose="02020603050405020304" pitchFamily="18" charset="0"/>
                <a:ea typeface="楷体" panose="02010609060101010101" pitchFamily="49" charset="-122"/>
                <a:cs typeface="Times New Roman" panose="02020603050405020304" pitchFamily="18" charset="0"/>
              </a:rPr>
              <a:t>装菜的盘子</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She never could work out why it took so long to prepare a meal and just a few minutes to eat it!</a:t>
            </a:r>
            <a:endParaRPr lang="zh-CN" altLang="zh-CN" sz="16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1600" baseline="30000" dirty="0" smtClean="0">
                <a:latin typeface="Times New Roman" panose="02020603050405020304" pitchFamily="18" charset="0"/>
                <a:ea typeface="楷体" panose="02010609060101010101" pitchFamily="49" charset="-122"/>
                <a:cs typeface="Times New Roman" panose="02020603050405020304" pitchFamily="18" charset="0"/>
              </a:rPr>
              <a:t>	39</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“I'll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help you clean up this mess, Sam.” Thomas stood behind her, </a:t>
            </a:r>
            <a:r>
              <a:rPr lang="en-US" altLang="zh-CN" sz="1600" u="sng" dirty="0">
                <a:latin typeface="Times New Roman" panose="02020603050405020304" pitchFamily="18" charset="0"/>
                <a:ea typeface="楷体" panose="02010609060101010101" pitchFamily="49" charset="-122"/>
                <a:cs typeface="Times New Roman" panose="02020603050405020304" pitchFamily="18" charset="0"/>
              </a:rPr>
              <a:t>stacking up</a:t>
            </a:r>
            <a:r>
              <a:rPr lang="zh-CN" altLang="zh-CN" sz="1600" u="sng" dirty="0">
                <a:latin typeface="Times New Roman" panose="02020603050405020304" pitchFamily="18" charset="0"/>
                <a:ea typeface="楷体" panose="02010609060101010101" pitchFamily="49" charset="-122"/>
                <a:cs typeface="Times New Roman" panose="02020603050405020304" pitchFamily="18" charset="0"/>
              </a:rPr>
              <a:t>把…堆起</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the plates and whistling a medley</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混成曲</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from a Beatles' album. He was crazy about the Beatles.</a:t>
            </a:r>
            <a:endParaRPr lang="zh-CN" altLang="zh-CN" sz="16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1600" baseline="30000" dirty="0" smtClean="0">
                <a:latin typeface="Times New Roman" panose="02020603050405020304" pitchFamily="18" charset="0"/>
                <a:ea typeface="楷体" panose="02010609060101010101" pitchFamily="49" charset="-122"/>
                <a:cs typeface="Times New Roman" panose="02020603050405020304" pitchFamily="18" charset="0"/>
              </a:rPr>
              <a:t>	40</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Samantha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often thought he was like some lanky</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瘦长而行动笨拙的</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overgrown</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成长过快的</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hippie</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嬉皮模样的年青人</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 a relic from the 1960s who'd never grown up. The way he kept calling her “Sam” really annoyed her. One day she'd tell him so, too. She wiped the table in silence.</a:t>
            </a:r>
            <a:endParaRPr lang="zh-CN" altLang="zh-CN" sz="16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1600" baseline="30000" dirty="0" smtClean="0">
                <a:latin typeface="Times New Roman" panose="02020603050405020304" pitchFamily="18" charset="0"/>
                <a:ea typeface="楷体" panose="02010609060101010101" pitchFamily="49" charset="-122"/>
                <a:cs typeface="Times New Roman" panose="02020603050405020304" pitchFamily="18" charset="0"/>
              </a:rPr>
              <a:t>	41</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Thomas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pushed up his sleeves and plunged the plug</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塞子</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into the sink</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水槽</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"I'll wash, Sam. You dry."</a:t>
            </a:r>
            <a:endParaRPr lang="zh-CN" altLang="zh-CN" sz="16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1600" baseline="30000" dirty="0" smtClean="0">
                <a:latin typeface="Times New Roman" panose="02020603050405020304" pitchFamily="18" charset="0"/>
                <a:ea typeface="楷体" panose="02010609060101010101" pitchFamily="49" charset="-122"/>
                <a:cs typeface="Times New Roman" panose="02020603050405020304" pitchFamily="18" charset="0"/>
              </a:rPr>
              <a:t>	42</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Thomas </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whistled the opening bars</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开头几个小节</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of </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“Yesterday</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as he squirted</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喷</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detergent</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洗涤剂</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into the running water and frothed</a:t>
            </a:r>
            <a:r>
              <a:rPr lang="zh-CN" altLang="zh-CN" sz="1600" dirty="0">
                <a:latin typeface="Times New Roman" panose="02020603050405020304" pitchFamily="18" charset="0"/>
                <a:ea typeface="楷体" panose="02010609060101010101" pitchFamily="49" charset="-122"/>
                <a:cs typeface="Times New Roman" panose="02020603050405020304" pitchFamily="18" charset="0"/>
              </a:rPr>
              <a:t>起泡沫</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 it up. Samantha picked up a dish towel. (157/1960 </a:t>
            </a:r>
            <a:r>
              <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rPr>
              <a:t>words)</a:t>
            </a:r>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16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Did Samantha regret preparing the meal. If not, what was she unhappy with?</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Did Samantha dislike the Beatles? Or did she dislike Thomas then?</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Did Thomas often do household chores like this? How can you tell?</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〇</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Was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Thomas really a lanky hippie?	</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p:cNvSpPr txBox="1"/>
          <p:nvPr/>
        </p:nvSpPr>
        <p:spPr>
          <a:xfrm>
            <a:off x="414693" y="3429000"/>
            <a:ext cx="8729307" cy="707886"/>
          </a:xfrm>
          <a:prstGeom prst="rect">
            <a:avLst/>
          </a:prstGeom>
          <a:noFill/>
        </p:spPr>
        <p:txBody>
          <a:bodyPr wrap="square" rtlCol="0">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She didn’t actually regret it. From what’s learned in the former part, she was unhappy with her mother’s departure.</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TextBox 5"/>
          <p:cNvSpPr txBox="1"/>
          <p:nvPr/>
        </p:nvSpPr>
        <p:spPr>
          <a:xfrm>
            <a:off x="477122" y="4293096"/>
            <a:ext cx="8604448" cy="1323439"/>
          </a:xfrm>
          <a:prstGeom prst="rect">
            <a:avLst/>
          </a:prstGeom>
          <a:noFill/>
        </p:spPr>
        <p:txBody>
          <a:bodyPr wrap="square" rtlCol="0">
            <a:spAutoFit/>
          </a:bodyPr>
          <a:lstStyle>
            <a:defPPr>
              <a:defRPr lang="zh-CN"/>
            </a:defPPr>
            <a:lvl1pPr>
              <a:defRPr sz="2000">
                <a:latin typeface="Times New Roman" panose="02020603050405020304" pitchFamily="18" charset="0"/>
                <a:ea typeface="楷体" panose="02010609060101010101" pitchFamily="49" charset="-122"/>
                <a:cs typeface="Times New Roman" panose="02020603050405020304" pitchFamily="18" charset="0"/>
              </a:defRPr>
            </a:lvl1pPr>
          </a:lstStyle>
          <a:p>
            <a:r>
              <a:rPr lang="en-US" altLang="zh-CN" dirty="0"/>
              <a:t>Not really. From the previous parts, we know that she had trouble with her homework and family life, so she was unhappy and didn’t know how to deal with them. While Thomas </a:t>
            </a:r>
            <a:r>
              <a:rPr lang="en-US" altLang="zh-CN" dirty="0" smtClean="0"/>
              <a:t>came </a:t>
            </a:r>
            <a:r>
              <a:rPr lang="en-US" altLang="zh-CN" dirty="0"/>
              <a:t>to help her with her trouble like washing dishes, </a:t>
            </a:r>
            <a:r>
              <a:rPr lang="en-US" altLang="zh-CN" dirty="0" smtClean="0"/>
              <a:t>she began to express herself before she knew it.   </a:t>
            </a:r>
            <a:endParaRPr lang="zh-CN" altLang="en-US" dirty="0"/>
          </a:p>
        </p:txBody>
      </p:sp>
      <p:sp>
        <p:nvSpPr>
          <p:cNvPr id="4" name="TextBox 3"/>
          <p:cNvSpPr txBox="1"/>
          <p:nvPr/>
        </p:nvSpPr>
        <p:spPr>
          <a:xfrm>
            <a:off x="477122" y="5877272"/>
            <a:ext cx="8666878" cy="707886"/>
          </a:xfrm>
          <a:prstGeom prst="rect">
            <a:avLst/>
          </a:prstGeom>
          <a:noFill/>
        </p:spPr>
        <p:txBody>
          <a:bodyPr wrap="square" rtlCol="0">
            <a:spAutoFit/>
          </a:bodyPr>
          <a:lstStyle>
            <a:defPPr>
              <a:defRPr lang="zh-CN"/>
            </a:defPPr>
            <a:lvl1pPr>
              <a:defRPr sz="2000">
                <a:latin typeface="Times New Roman" panose="02020603050405020304" pitchFamily="18" charset="0"/>
                <a:ea typeface="楷体" panose="02010609060101010101" pitchFamily="49" charset="-122"/>
                <a:cs typeface="Times New Roman" panose="02020603050405020304" pitchFamily="18" charset="0"/>
              </a:defRPr>
            </a:lvl1pPr>
          </a:lstStyle>
          <a:p>
            <a:r>
              <a:rPr lang="en-US" altLang="zh-CN" dirty="0"/>
              <a:t>He must do a lot of household chores regularly. We can tell from his familiarity with the process</a:t>
            </a:r>
            <a:endParaRPr lang="zh-CN" altLang="en-US" dirty="0"/>
          </a:p>
        </p:txBody>
      </p:sp>
      <p:sp>
        <p:nvSpPr>
          <p:cNvPr id="5" name="TextBox 4"/>
          <p:cNvSpPr txBox="1"/>
          <p:nvPr/>
        </p:nvSpPr>
        <p:spPr>
          <a:xfrm>
            <a:off x="4211959" y="6488668"/>
            <a:ext cx="1643399" cy="400110"/>
          </a:xfrm>
          <a:prstGeom prst="rect">
            <a:avLst/>
          </a:prstGeom>
          <a:noFill/>
        </p:spPr>
        <p:txBody>
          <a:bodyPr wrap="square" rtlCol="0">
            <a:spAutoFit/>
          </a:bodyPr>
          <a:lstStyle>
            <a:defPPr>
              <a:defRPr lang="zh-CN"/>
            </a:defPPr>
            <a:lvl1pPr>
              <a:defRPr sz="2000">
                <a:latin typeface="Times New Roman" panose="02020603050405020304" pitchFamily="18" charset="0"/>
                <a:ea typeface="楷体" panose="02010609060101010101" pitchFamily="49" charset="-122"/>
                <a:cs typeface="Times New Roman" panose="02020603050405020304" pitchFamily="18" charset="0"/>
              </a:defRPr>
            </a:lvl1pPr>
          </a:lstStyle>
          <a:p>
            <a:r>
              <a:rPr lang="en-US" altLang="zh-CN" dirty="0"/>
              <a:t>Of course not.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6488251" cy="646331"/>
          </a:xfrm>
          <a:prstGeom prst="rect">
            <a:avLst/>
          </a:prstGeom>
          <a:noFill/>
        </p:spPr>
        <p:txBody>
          <a:bodyPr wrap="none" rtlCol="0">
            <a:spAutoFit/>
          </a:bodyPr>
          <a:lstStyle/>
          <a:p>
            <a:r>
              <a:rPr lang="en-US" altLang="zh-CN" dirty="0" smtClean="0"/>
              <a:t>After reading this part, can you tell these people see in the kitchen:</a:t>
            </a:r>
            <a:endParaRPr lang="en-US" altLang="zh-CN" dirty="0" smtClean="0"/>
          </a:p>
          <a:p>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4869159"/>
            <a:ext cx="2676525" cy="167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洗碗 的图像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38300"/>
            <a:ext cx="23812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766" b="10563"/>
          <a:stretch>
            <a:fillRect/>
          </a:stretch>
        </p:blipFill>
        <p:spPr bwMode="auto">
          <a:xfrm>
            <a:off x="2885925" y="1638300"/>
            <a:ext cx="2162891"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dinner plate 的图像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38300"/>
            <a:ext cx="21526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69" y="3976799"/>
            <a:ext cx="1671737" cy="25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连接符 4"/>
          <p:cNvCxnSpPr/>
          <p:nvPr/>
        </p:nvCxnSpPr>
        <p:spPr>
          <a:xfrm flipH="1">
            <a:off x="755576" y="2708920"/>
            <a:ext cx="504056" cy="864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755576" y="2996952"/>
            <a:ext cx="743024"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498600" y="1268760"/>
            <a:ext cx="697136" cy="1080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47168" y="1268760"/>
            <a:ext cx="348568" cy="12267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195736" y="1268760"/>
            <a:ext cx="0" cy="1440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495645" y="2495550"/>
            <a:ext cx="315560" cy="11901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811205" y="2996952"/>
            <a:ext cx="328747" cy="6887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368405" y="2495550"/>
            <a:ext cx="371366" cy="10774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436096" y="4365104"/>
            <a:ext cx="576064"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691680" y="5260454"/>
            <a:ext cx="513541" cy="5448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21452" y="3995772"/>
            <a:ext cx="3579506" cy="646331"/>
          </a:xfrm>
          <a:prstGeom prst="rect">
            <a:avLst/>
          </a:prstGeom>
          <a:noFill/>
        </p:spPr>
        <p:txBody>
          <a:bodyPr wrap="none" rtlCol="0">
            <a:spAutoFit/>
          </a:bodyPr>
          <a:lstStyle/>
          <a:p>
            <a:r>
              <a:rPr lang="en-US" altLang="zh-CN" dirty="0" smtClean="0"/>
              <a:t>What people do in these 2 pictures?</a:t>
            </a:r>
            <a:endParaRPr lang="en-US" altLang="zh-CN" dirty="0" smtClean="0"/>
          </a:p>
          <a:p>
            <a:r>
              <a:rPr lang="en-US" altLang="zh-CN" dirty="0" smtClean="0"/>
              <a:t>How?</a:t>
            </a:r>
            <a:endParaRPr lang="zh-CN" altLang="en-US" dirty="0"/>
          </a:p>
        </p:txBody>
      </p:sp>
      <p:sp>
        <p:nvSpPr>
          <p:cNvPr id="29" name="TextBox 28"/>
          <p:cNvSpPr txBox="1"/>
          <p:nvPr/>
        </p:nvSpPr>
        <p:spPr>
          <a:xfrm>
            <a:off x="1907704" y="908720"/>
            <a:ext cx="595035" cy="369332"/>
          </a:xfrm>
          <a:prstGeom prst="rect">
            <a:avLst/>
          </a:prstGeom>
          <a:noFill/>
        </p:spPr>
        <p:txBody>
          <a:bodyPr wrap="none" rtlCol="0">
            <a:spAutoFit/>
          </a:bodyPr>
          <a:lstStyle/>
          <a:p>
            <a:r>
              <a:rPr lang="en-US" altLang="zh-CN" dirty="0" smtClean="0">
                <a:solidFill>
                  <a:srgbClr val="FF0000"/>
                </a:solidFill>
              </a:rPr>
              <a:t>pots</a:t>
            </a:r>
            <a:endParaRPr lang="zh-CN" altLang="en-US" dirty="0">
              <a:solidFill>
                <a:srgbClr val="FF0000"/>
              </a:solidFill>
            </a:endParaRPr>
          </a:p>
        </p:txBody>
      </p:sp>
      <p:sp>
        <p:nvSpPr>
          <p:cNvPr id="30" name="TextBox 29"/>
          <p:cNvSpPr txBox="1"/>
          <p:nvPr/>
        </p:nvSpPr>
        <p:spPr>
          <a:xfrm>
            <a:off x="460375" y="3501008"/>
            <a:ext cx="628698" cy="369332"/>
          </a:xfrm>
          <a:prstGeom prst="rect">
            <a:avLst/>
          </a:prstGeom>
          <a:noFill/>
        </p:spPr>
        <p:txBody>
          <a:bodyPr wrap="none" rtlCol="0">
            <a:spAutoFit/>
          </a:bodyPr>
          <a:lstStyle/>
          <a:p>
            <a:r>
              <a:rPr lang="en-US" altLang="zh-CN" dirty="0" smtClean="0">
                <a:solidFill>
                  <a:srgbClr val="FF0000"/>
                </a:solidFill>
              </a:rPr>
              <a:t>pans</a:t>
            </a:r>
            <a:endParaRPr lang="zh-CN" altLang="en-US" dirty="0">
              <a:solidFill>
                <a:srgbClr val="FF0000"/>
              </a:solidFill>
            </a:endParaRPr>
          </a:p>
        </p:txBody>
      </p:sp>
      <p:sp>
        <p:nvSpPr>
          <p:cNvPr id="31" name="TextBox 30"/>
          <p:cNvSpPr txBox="1"/>
          <p:nvPr/>
        </p:nvSpPr>
        <p:spPr>
          <a:xfrm>
            <a:off x="3101548" y="3635732"/>
            <a:ext cx="1504451" cy="369332"/>
          </a:xfrm>
          <a:prstGeom prst="rect">
            <a:avLst/>
          </a:prstGeom>
          <a:noFill/>
        </p:spPr>
        <p:txBody>
          <a:bodyPr wrap="none" rtlCol="0">
            <a:spAutoFit/>
          </a:bodyPr>
          <a:lstStyle/>
          <a:p>
            <a:r>
              <a:rPr lang="en-US" altLang="zh-CN" dirty="0">
                <a:solidFill>
                  <a:srgbClr val="FF0000"/>
                </a:solidFill>
              </a:rPr>
              <a:t>s</a:t>
            </a:r>
            <a:r>
              <a:rPr lang="en-US" altLang="zh-CN" dirty="0" smtClean="0">
                <a:solidFill>
                  <a:srgbClr val="FF0000"/>
                </a:solidFill>
              </a:rPr>
              <a:t>erving dishes</a:t>
            </a:r>
            <a:endParaRPr lang="zh-CN" altLang="en-US" dirty="0">
              <a:solidFill>
                <a:srgbClr val="FF0000"/>
              </a:solidFill>
            </a:endParaRPr>
          </a:p>
        </p:txBody>
      </p:sp>
      <p:sp>
        <p:nvSpPr>
          <p:cNvPr id="1029" name="TextBox 1028"/>
          <p:cNvSpPr txBox="1"/>
          <p:nvPr/>
        </p:nvSpPr>
        <p:spPr>
          <a:xfrm>
            <a:off x="6032590" y="3573016"/>
            <a:ext cx="1414362" cy="369332"/>
          </a:xfrm>
          <a:prstGeom prst="rect">
            <a:avLst/>
          </a:prstGeom>
          <a:noFill/>
        </p:spPr>
        <p:txBody>
          <a:bodyPr wrap="none" rtlCol="0">
            <a:spAutoFit/>
          </a:bodyPr>
          <a:lstStyle/>
          <a:p>
            <a:r>
              <a:rPr lang="en-US" altLang="zh-CN" dirty="0">
                <a:solidFill>
                  <a:srgbClr val="FF0000"/>
                </a:solidFill>
              </a:rPr>
              <a:t>d</a:t>
            </a:r>
            <a:r>
              <a:rPr lang="en-US" altLang="zh-CN" dirty="0" smtClean="0">
                <a:solidFill>
                  <a:srgbClr val="FF0000"/>
                </a:solidFill>
              </a:rPr>
              <a:t>inner plates</a:t>
            </a:r>
            <a:endParaRPr lang="zh-CN" altLang="en-US" dirty="0">
              <a:solidFill>
                <a:srgbClr val="FF0000"/>
              </a:solidFill>
            </a:endParaRPr>
          </a:p>
        </p:txBody>
      </p:sp>
      <p:sp>
        <p:nvSpPr>
          <p:cNvPr id="1030" name="TextBox 1029"/>
          <p:cNvSpPr txBox="1"/>
          <p:nvPr/>
        </p:nvSpPr>
        <p:spPr>
          <a:xfrm>
            <a:off x="2058002" y="4941168"/>
            <a:ext cx="920445" cy="369332"/>
          </a:xfrm>
          <a:prstGeom prst="rect">
            <a:avLst/>
          </a:prstGeom>
          <a:noFill/>
        </p:spPr>
        <p:txBody>
          <a:bodyPr wrap="none" rtlCol="0">
            <a:spAutoFit/>
          </a:bodyPr>
          <a:lstStyle/>
          <a:p>
            <a:r>
              <a:rPr lang="en-US" altLang="zh-CN" dirty="0">
                <a:solidFill>
                  <a:srgbClr val="FF0000"/>
                </a:solidFill>
              </a:rPr>
              <a:t>t</a:t>
            </a:r>
            <a:r>
              <a:rPr lang="en-US" altLang="zh-CN" dirty="0" smtClean="0">
                <a:solidFill>
                  <a:srgbClr val="FF0000"/>
                </a:solidFill>
              </a:rPr>
              <a:t>he sink</a:t>
            </a:r>
            <a:endParaRPr lang="zh-CN" altLang="en-US" dirty="0">
              <a:solidFill>
                <a:srgbClr val="FF0000"/>
              </a:solidFill>
            </a:endParaRPr>
          </a:p>
        </p:txBody>
      </p:sp>
      <p:sp>
        <p:nvSpPr>
          <p:cNvPr id="1032" name="TextBox 1031"/>
          <p:cNvSpPr txBox="1"/>
          <p:nvPr/>
        </p:nvSpPr>
        <p:spPr>
          <a:xfrm>
            <a:off x="5452729" y="4077072"/>
            <a:ext cx="1507977" cy="369332"/>
          </a:xfrm>
          <a:prstGeom prst="rect">
            <a:avLst/>
          </a:prstGeom>
          <a:noFill/>
        </p:spPr>
        <p:txBody>
          <a:bodyPr wrap="none" rtlCol="0">
            <a:spAutoFit/>
          </a:bodyPr>
          <a:lstStyle/>
          <a:p>
            <a:r>
              <a:rPr lang="en-US" altLang="zh-CN" dirty="0">
                <a:solidFill>
                  <a:srgbClr val="FF0000"/>
                </a:solidFill>
              </a:rPr>
              <a:t>r</a:t>
            </a:r>
            <a:r>
              <a:rPr lang="en-US" altLang="zh-CN" dirty="0" smtClean="0">
                <a:solidFill>
                  <a:srgbClr val="FF0000"/>
                </a:solidFill>
              </a:rPr>
              <a:t>unning water</a:t>
            </a:r>
            <a:endParaRPr lang="zh-CN" altLang="en-US" dirty="0">
              <a:solidFill>
                <a:srgbClr val="FF0000"/>
              </a:solidFill>
            </a:endParaRPr>
          </a:p>
        </p:txBody>
      </p:sp>
      <p:sp>
        <p:nvSpPr>
          <p:cNvPr id="1036" name="TextBox 1035"/>
          <p:cNvSpPr txBox="1"/>
          <p:nvPr/>
        </p:nvSpPr>
        <p:spPr>
          <a:xfrm>
            <a:off x="1907704" y="6174777"/>
            <a:ext cx="1703030" cy="369332"/>
          </a:xfrm>
          <a:prstGeom prst="rect">
            <a:avLst/>
          </a:prstGeom>
          <a:noFill/>
        </p:spPr>
        <p:txBody>
          <a:bodyPr wrap="none" rtlCol="0">
            <a:spAutoFit/>
          </a:bodyPr>
          <a:lstStyle/>
          <a:p>
            <a:r>
              <a:rPr lang="en-US" altLang="zh-CN" dirty="0">
                <a:solidFill>
                  <a:srgbClr val="002060"/>
                </a:solidFill>
              </a:rPr>
              <a:t>squirt detergent</a:t>
            </a:r>
            <a:endParaRPr lang="zh-CN" altLang="en-US" dirty="0">
              <a:solidFill>
                <a:srgbClr val="002060"/>
              </a:solidFill>
            </a:endParaRPr>
          </a:p>
        </p:txBody>
      </p:sp>
      <p:sp>
        <p:nvSpPr>
          <p:cNvPr id="1037" name="TextBox 1036"/>
          <p:cNvSpPr txBox="1"/>
          <p:nvPr/>
        </p:nvSpPr>
        <p:spPr>
          <a:xfrm>
            <a:off x="7248525" y="6174777"/>
            <a:ext cx="1121910" cy="369332"/>
          </a:xfrm>
          <a:prstGeom prst="rect">
            <a:avLst/>
          </a:prstGeom>
          <a:noFill/>
        </p:spPr>
        <p:txBody>
          <a:bodyPr wrap="none" rtlCol="0">
            <a:spAutoFit/>
          </a:bodyPr>
          <a:lstStyle>
            <a:defPPr>
              <a:defRPr lang="zh-CN"/>
            </a:defPPr>
            <a:lvl1pPr>
              <a:defRPr>
                <a:solidFill>
                  <a:srgbClr val="002060"/>
                </a:solidFill>
              </a:defRPr>
            </a:lvl1pPr>
          </a:lstStyle>
          <a:p>
            <a:r>
              <a:rPr lang="en-US" altLang="zh-CN" dirty="0"/>
              <a:t>froth it up</a:t>
            </a:r>
            <a:endParaRPr lang="zh-CN" altLang="en-US" dirty="0"/>
          </a:p>
        </p:txBody>
      </p:sp>
      <p:sp>
        <p:nvSpPr>
          <p:cNvPr id="1038" name="TextBox 1037"/>
          <p:cNvSpPr txBox="1"/>
          <p:nvPr/>
        </p:nvSpPr>
        <p:spPr>
          <a:xfrm>
            <a:off x="3491880" y="6174777"/>
            <a:ext cx="1138453" cy="369332"/>
          </a:xfrm>
          <a:prstGeom prst="rect">
            <a:avLst/>
          </a:prstGeom>
          <a:noFill/>
        </p:spPr>
        <p:txBody>
          <a:bodyPr wrap="none" rtlCol="0">
            <a:spAutoFit/>
          </a:bodyPr>
          <a:lstStyle/>
          <a:p>
            <a:r>
              <a:rPr lang="en-US" altLang="zh-CN" dirty="0" smtClean="0">
                <a:solidFill>
                  <a:srgbClr val="002060"/>
                </a:solidFill>
              </a:rPr>
              <a:t>, and then</a:t>
            </a:r>
            <a:endParaRPr lang="zh-CN" altLang="en-US" dirty="0">
              <a:solidFill>
                <a:srgbClr val="002060"/>
              </a:solidFill>
            </a:endParaRPr>
          </a:p>
        </p:txBody>
      </p:sp>
      <p:sp>
        <p:nvSpPr>
          <p:cNvPr id="1039" name="TextBox 1038"/>
          <p:cNvSpPr txBox="1"/>
          <p:nvPr/>
        </p:nvSpPr>
        <p:spPr>
          <a:xfrm>
            <a:off x="1907704" y="5446965"/>
            <a:ext cx="2861809" cy="646331"/>
          </a:xfrm>
          <a:prstGeom prst="rect">
            <a:avLst/>
          </a:prstGeom>
          <a:noFill/>
        </p:spPr>
        <p:txBody>
          <a:bodyPr wrap="none" rtlCol="0">
            <a:spAutoFit/>
          </a:bodyPr>
          <a:lstStyle/>
          <a:p>
            <a:r>
              <a:rPr lang="en-US" altLang="zh-CN" dirty="0" smtClean="0">
                <a:solidFill>
                  <a:srgbClr val="002060"/>
                </a:solidFill>
              </a:rPr>
              <a:t>Before that,</a:t>
            </a:r>
            <a:endParaRPr lang="en-US" altLang="zh-CN" dirty="0" smtClean="0">
              <a:solidFill>
                <a:srgbClr val="002060"/>
              </a:solidFill>
            </a:endParaRPr>
          </a:p>
          <a:p>
            <a:r>
              <a:rPr lang="en-US" altLang="zh-CN" dirty="0" smtClean="0">
                <a:solidFill>
                  <a:srgbClr val="002060"/>
                </a:solidFill>
              </a:rPr>
              <a:t>plunge the plug into the sink</a:t>
            </a:r>
            <a:endParaRPr lang="zh-CN" altLang="en-US" dirty="0">
              <a:solidFill>
                <a:srgbClr val="002060"/>
              </a:solidFill>
            </a:endParaRPr>
          </a:p>
        </p:txBody>
      </p:sp>
      <p:cxnSp>
        <p:nvCxnSpPr>
          <p:cNvPr id="1041" name="直接连接符 1040"/>
          <p:cNvCxnSpPr/>
          <p:nvPr/>
        </p:nvCxnSpPr>
        <p:spPr>
          <a:xfrm flipV="1">
            <a:off x="5600958" y="5409220"/>
            <a:ext cx="1995378" cy="684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7236296" y="5085184"/>
            <a:ext cx="1314399" cy="369332"/>
          </a:xfrm>
          <a:prstGeom prst="rect">
            <a:avLst/>
          </a:prstGeom>
          <a:noFill/>
        </p:spPr>
        <p:txBody>
          <a:bodyPr wrap="none" rtlCol="0">
            <a:spAutoFit/>
          </a:bodyPr>
          <a:lstStyle/>
          <a:p>
            <a:r>
              <a:rPr lang="en-US" altLang="zh-CN" dirty="0">
                <a:solidFill>
                  <a:srgbClr val="FF0000"/>
                </a:solidFill>
              </a:rPr>
              <a:t>a</a:t>
            </a:r>
            <a:r>
              <a:rPr lang="en-US" altLang="zh-CN" dirty="0" smtClean="0">
                <a:solidFill>
                  <a:srgbClr val="FF0000"/>
                </a:solidFill>
              </a:rPr>
              <a:t> dish towel</a:t>
            </a:r>
            <a:endParaRPr lang="zh-CN" altLang="en-US" dirty="0">
              <a:solidFill>
                <a:srgbClr val="FF0000"/>
              </a:solidFill>
            </a:endParaRPr>
          </a:p>
        </p:txBody>
      </p:sp>
      <p:sp>
        <p:nvSpPr>
          <p:cNvPr id="6" name="TextBox 5"/>
          <p:cNvSpPr txBox="1"/>
          <p:nvPr/>
        </p:nvSpPr>
        <p:spPr>
          <a:xfrm>
            <a:off x="2051720" y="4499828"/>
            <a:ext cx="3590214" cy="369332"/>
          </a:xfrm>
          <a:prstGeom prst="rect">
            <a:avLst/>
          </a:prstGeom>
          <a:noFill/>
        </p:spPr>
        <p:txBody>
          <a:bodyPr wrap="none" rtlCol="0">
            <a:spAutoFit/>
          </a:bodyPr>
          <a:lstStyle>
            <a:defPPr>
              <a:defRPr lang="zh-CN"/>
            </a:defPPr>
            <a:lvl1pPr>
              <a:defRPr>
                <a:solidFill>
                  <a:srgbClr val="002060"/>
                </a:solidFill>
              </a:defRPr>
            </a:lvl1pPr>
          </a:lstStyle>
          <a:p>
            <a:r>
              <a:rPr lang="en-US" altLang="zh-CN" dirty="0"/>
              <a:t>People </a:t>
            </a:r>
            <a:r>
              <a:rPr lang="en-US" altLang="zh-CN" dirty="0" smtClean="0"/>
              <a:t>prepare to wash </a:t>
            </a:r>
            <a:r>
              <a:rPr lang="en-US" altLang="zh-CN" dirty="0"/>
              <a:t>dishes here.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029" grpId="0"/>
      <p:bldP spid="1030" grpId="0"/>
      <p:bldP spid="10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1200329"/>
          </a:xfrm>
          <a:prstGeom prst="rect">
            <a:avLst/>
          </a:prstGeom>
          <a:noFill/>
        </p:spPr>
        <p:txBody>
          <a:bodyPr wrap="square" rtlCol="0">
            <a:spAutoFit/>
          </a:bodyPr>
          <a:lstStyle/>
          <a:p>
            <a:r>
              <a:rPr lang="zh-CN" altLang="en-US" dirty="0" smtClean="0"/>
              <a:t>他从来都</a:t>
            </a:r>
            <a:r>
              <a:rPr lang="zh-CN" altLang="en-US" dirty="0"/>
              <a:t>想</a:t>
            </a:r>
            <a:r>
              <a:rPr lang="zh-CN" altLang="en-US" dirty="0" smtClean="0"/>
              <a:t>不通为什么他们花那么长时间准备考试却仅用几十分钟就完成了它！</a:t>
            </a:r>
            <a:endParaRPr lang="en-US" altLang="zh-CN" dirty="0" smtClean="0"/>
          </a:p>
          <a:p>
            <a:r>
              <a:rPr lang="en-US" altLang="zh-CN" dirty="0" smtClean="0"/>
              <a:t>He could never______________________________________________________________</a:t>
            </a:r>
            <a:endParaRPr lang="en-US" altLang="zh-CN" dirty="0" smtClean="0"/>
          </a:p>
          <a:p>
            <a:r>
              <a:rPr lang="en-US" altLang="zh-CN" dirty="0" smtClean="0"/>
              <a:t>____________________________</a:t>
            </a:r>
            <a:endParaRPr lang="en-US" altLang="zh-CN" dirty="0" smtClean="0"/>
          </a:p>
          <a:p>
            <a:r>
              <a:rPr lang="en-US" altLang="zh-CN" dirty="0" smtClean="0"/>
              <a:t>(tip: prepare the exam &lt;</a:t>
            </a:r>
            <a:r>
              <a:rPr lang="zh-CN" altLang="en-US" dirty="0" smtClean="0"/>
              <a:t>出考卷准备考试</a:t>
            </a:r>
            <a:r>
              <a:rPr lang="en-US" altLang="zh-CN" dirty="0" smtClean="0"/>
              <a:t>&gt;</a:t>
            </a:r>
            <a:r>
              <a:rPr lang="zh-CN" altLang="en-US" dirty="0" smtClean="0"/>
              <a:t>；</a:t>
            </a:r>
            <a:r>
              <a:rPr lang="en-US" altLang="zh-CN" dirty="0" smtClean="0"/>
              <a:t>prepare for the exam &lt;</a:t>
            </a:r>
            <a:r>
              <a:rPr lang="zh-CN" altLang="en-US" dirty="0" smtClean="0"/>
              <a:t>复习准备考试</a:t>
            </a:r>
            <a:r>
              <a:rPr lang="en-US" altLang="zh-CN" dirty="0" smtClean="0"/>
              <a:t>&gt;) </a:t>
            </a:r>
            <a:endParaRPr lang="zh-CN" altLang="en-US" dirty="0"/>
          </a:p>
        </p:txBody>
      </p:sp>
      <p:sp>
        <p:nvSpPr>
          <p:cNvPr id="3" name="TextBox 2"/>
          <p:cNvSpPr txBox="1"/>
          <p:nvPr/>
        </p:nvSpPr>
        <p:spPr>
          <a:xfrm>
            <a:off x="1475656" y="1067544"/>
            <a:ext cx="7159781" cy="369332"/>
          </a:xfrm>
          <a:prstGeom prst="rect">
            <a:avLst/>
          </a:prstGeom>
          <a:noFill/>
        </p:spPr>
        <p:txBody>
          <a:bodyPr wrap="none" rtlCol="0">
            <a:spAutoFit/>
          </a:bodyPr>
          <a:lstStyle/>
          <a:p>
            <a:r>
              <a:rPr lang="en-US" altLang="zh-CN" dirty="0"/>
              <a:t>w</a:t>
            </a:r>
            <a:r>
              <a:rPr lang="en-US" altLang="zh-CN" dirty="0" smtClean="0"/>
              <a:t>ork out why it took so long to prepare for the exam but only several tens</a:t>
            </a:r>
            <a:endParaRPr lang="zh-CN" altLang="en-US" dirty="0"/>
          </a:p>
        </p:txBody>
      </p:sp>
      <p:sp>
        <p:nvSpPr>
          <p:cNvPr id="4" name="TextBox 3"/>
          <p:cNvSpPr txBox="1"/>
          <p:nvPr/>
        </p:nvSpPr>
        <p:spPr>
          <a:xfrm>
            <a:off x="139619" y="1372126"/>
            <a:ext cx="2260619" cy="369332"/>
          </a:xfrm>
          <a:prstGeom prst="rect">
            <a:avLst/>
          </a:prstGeom>
          <a:noFill/>
        </p:spPr>
        <p:txBody>
          <a:bodyPr wrap="none" rtlCol="0">
            <a:spAutoFit/>
          </a:bodyPr>
          <a:lstStyle/>
          <a:p>
            <a:r>
              <a:rPr lang="en-US" altLang="zh-CN" dirty="0"/>
              <a:t>of minutes to finish it</a:t>
            </a:r>
            <a:r>
              <a:rPr lang="en-US" altLang="zh-CN" dirty="0" smtClean="0"/>
              <a:t>!</a:t>
            </a:r>
            <a:endParaRPr lang="zh-CN" altLang="en-US" dirty="0"/>
          </a:p>
        </p:txBody>
      </p:sp>
      <p:sp>
        <p:nvSpPr>
          <p:cNvPr id="6" name="TextBox 5"/>
          <p:cNvSpPr txBox="1"/>
          <p:nvPr/>
        </p:nvSpPr>
        <p:spPr>
          <a:xfrm>
            <a:off x="139619" y="2708920"/>
            <a:ext cx="8824869" cy="1200329"/>
          </a:xfrm>
          <a:prstGeom prst="rect">
            <a:avLst/>
          </a:prstGeom>
          <a:noFill/>
        </p:spPr>
        <p:txBody>
          <a:bodyPr wrap="square" rtlCol="0">
            <a:spAutoFit/>
          </a:bodyPr>
          <a:lstStyle/>
          <a:p>
            <a:r>
              <a:rPr lang="zh-CN" altLang="en-US" dirty="0" smtClean="0"/>
              <a:t>小明一直叫小亮“胖子”的样子使小亮恼火。有一天他也会对他这么说的。小亮（一边）沉默的擦着黑板。</a:t>
            </a:r>
            <a:endParaRPr lang="en-US" altLang="zh-CN" dirty="0" smtClean="0"/>
          </a:p>
          <a:p>
            <a:r>
              <a:rPr lang="en-US" altLang="zh-CN" dirty="0" smtClean="0"/>
              <a:t>___________________________________“</a:t>
            </a:r>
            <a:r>
              <a:rPr lang="en-US" altLang="zh-CN" dirty="0" err="1" smtClean="0"/>
              <a:t>Pangzi</a:t>
            </a:r>
            <a:r>
              <a:rPr lang="en-US" altLang="zh-CN" dirty="0" smtClean="0"/>
              <a:t>” _________________. </a:t>
            </a:r>
            <a:endParaRPr lang="en-US" altLang="zh-CN" dirty="0" smtClean="0"/>
          </a:p>
          <a:p>
            <a:r>
              <a:rPr lang="en-US" altLang="zh-CN" dirty="0" smtClean="0"/>
              <a:t>__________________________________________________________________.</a:t>
            </a:r>
            <a:endParaRPr lang="zh-CN" altLang="en-US" dirty="0"/>
          </a:p>
        </p:txBody>
      </p:sp>
      <p:sp>
        <p:nvSpPr>
          <p:cNvPr id="7" name="TextBox 6"/>
          <p:cNvSpPr txBox="1"/>
          <p:nvPr/>
        </p:nvSpPr>
        <p:spPr>
          <a:xfrm>
            <a:off x="323528" y="3203684"/>
            <a:ext cx="3904017" cy="369332"/>
          </a:xfrm>
          <a:prstGeom prst="rect">
            <a:avLst/>
          </a:prstGeom>
          <a:noFill/>
        </p:spPr>
        <p:txBody>
          <a:bodyPr wrap="none" rtlCol="0">
            <a:spAutoFit/>
          </a:bodyPr>
          <a:lstStyle/>
          <a:p>
            <a:r>
              <a:rPr lang="en-US" altLang="zh-CN" dirty="0" smtClean="0"/>
              <a:t>The way </a:t>
            </a:r>
            <a:r>
              <a:rPr lang="en-US" altLang="zh-CN" dirty="0" err="1" smtClean="0"/>
              <a:t>Xiaoming</a:t>
            </a:r>
            <a:r>
              <a:rPr lang="en-US" altLang="zh-CN" dirty="0" smtClean="0"/>
              <a:t> kept calling </a:t>
            </a:r>
            <a:r>
              <a:rPr lang="en-US" altLang="zh-CN" dirty="0" err="1" smtClean="0"/>
              <a:t>Xiaoliang</a:t>
            </a:r>
            <a:endParaRPr lang="zh-CN" altLang="en-US" dirty="0"/>
          </a:p>
        </p:txBody>
      </p:sp>
      <p:sp>
        <p:nvSpPr>
          <p:cNvPr id="8" name="TextBox 7"/>
          <p:cNvSpPr txBox="1"/>
          <p:nvPr/>
        </p:nvSpPr>
        <p:spPr>
          <a:xfrm>
            <a:off x="5063299" y="3203684"/>
            <a:ext cx="1976182" cy="369332"/>
          </a:xfrm>
          <a:prstGeom prst="rect">
            <a:avLst/>
          </a:prstGeom>
          <a:noFill/>
        </p:spPr>
        <p:txBody>
          <a:bodyPr wrap="none" rtlCol="0">
            <a:spAutoFit/>
          </a:bodyPr>
          <a:lstStyle/>
          <a:p>
            <a:r>
              <a:rPr lang="en-US" altLang="zh-CN" dirty="0"/>
              <a:t>r</a:t>
            </a:r>
            <a:r>
              <a:rPr lang="en-US" altLang="zh-CN" dirty="0" smtClean="0"/>
              <a:t>eally annoyed him</a:t>
            </a:r>
            <a:endParaRPr lang="zh-CN" altLang="en-US" dirty="0"/>
          </a:p>
        </p:txBody>
      </p:sp>
      <p:sp>
        <p:nvSpPr>
          <p:cNvPr id="9" name="TextBox 8"/>
          <p:cNvSpPr txBox="1"/>
          <p:nvPr/>
        </p:nvSpPr>
        <p:spPr>
          <a:xfrm>
            <a:off x="323528" y="3539917"/>
            <a:ext cx="7366889" cy="369332"/>
          </a:xfrm>
          <a:prstGeom prst="rect">
            <a:avLst/>
          </a:prstGeom>
          <a:noFill/>
        </p:spPr>
        <p:txBody>
          <a:bodyPr wrap="none" rtlCol="0">
            <a:spAutoFit/>
          </a:bodyPr>
          <a:lstStyle/>
          <a:p>
            <a:r>
              <a:rPr lang="en-US" altLang="zh-CN" dirty="0" smtClean="0"/>
              <a:t>One day he would tell him so, too. </a:t>
            </a:r>
            <a:r>
              <a:rPr lang="en-US" altLang="zh-CN" dirty="0" err="1" smtClean="0"/>
              <a:t>Xiaoliang</a:t>
            </a:r>
            <a:r>
              <a:rPr lang="en-US" altLang="zh-CN" dirty="0" smtClean="0"/>
              <a:t> wiped the blackboard in silence </a:t>
            </a:r>
            <a:endParaRPr lang="zh-CN" altLang="en-US" dirty="0"/>
          </a:p>
        </p:txBody>
      </p:sp>
      <p:sp>
        <p:nvSpPr>
          <p:cNvPr id="5" name="TextBox 4"/>
          <p:cNvSpPr txBox="1"/>
          <p:nvPr/>
        </p:nvSpPr>
        <p:spPr>
          <a:xfrm>
            <a:off x="139619" y="4653136"/>
            <a:ext cx="8824870" cy="1477328"/>
          </a:xfrm>
          <a:prstGeom prst="rect">
            <a:avLst/>
          </a:prstGeom>
          <a:noFill/>
          <a:ln>
            <a:solidFill>
              <a:srgbClr val="0070C0"/>
            </a:solidFill>
          </a:ln>
        </p:spPr>
        <p:txBody>
          <a:bodyPr wrap="square" rtlCol="0">
            <a:spAutoFit/>
          </a:bodyPr>
          <a:lstStyle/>
          <a:p>
            <a:r>
              <a:rPr lang="en-US" altLang="zh-CN" dirty="0" smtClean="0">
                <a:latin typeface="Times New Roman" panose="02020603050405020304" pitchFamily="18" charset="0"/>
                <a:ea typeface="楷体" panose="02010609060101010101" pitchFamily="49" charset="-122"/>
                <a:cs typeface="Times New Roman" panose="02020603050405020304" pitchFamily="18" charset="0"/>
              </a:rPr>
              <a:t>For your reference:</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endParaRPr>
          </a:p>
          <a:p>
            <a:r>
              <a:rPr lang="en-US" altLang="zh-CN" dirty="0" smtClean="0">
                <a:latin typeface="Times New Roman" panose="02020603050405020304" pitchFamily="18" charset="0"/>
                <a:ea typeface="楷体" panose="02010609060101010101" pitchFamily="49" charset="-122"/>
                <a:cs typeface="Times New Roman" panose="02020603050405020304" pitchFamily="18" charset="0"/>
              </a:rPr>
              <a:t>She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never could work out why it took so long to prepare a meal and just a few minutes to eat it!</a:t>
            </a:r>
            <a:endParaRPr lang="zh-CN" altLang="zh-CN"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楷体" panose="02010609060101010101" pitchFamily="49" charset="-122"/>
                <a:cs typeface="Times New Roman" panose="02020603050405020304" pitchFamily="18" charset="0"/>
              </a:rPr>
              <a:t>The way he kept calling her “Sam” really annoyed her. One day she'd tell him so, too. She wiped the table in silence</a:t>
            </a:r>
            <a:r>
              <a:rPr lang="en-US" altLang="zh-CN" dirty="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07" y="116632"/>
            <a:ext cx="6109692" cy="394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149081"/>
            <a:ext cx="5553223" cy="2144978"/>
          </a:xfrm>
          <a:prstGeom prst="rect">
            <a:avLst/>
          </a:prstGeom>
          <a:noFill/>
        </p:spPr>
        <p:txBody>
          <a:bodyPr wrap="square" rtlCol="0">
            <a:normAutofit/>
          </a:bodyPr>
          <a:lstStyle/>
          <a:p>
            <a:pPr eaLnBrk="0" hangingPunct="0"/>
            <a:r>
              <a:rPr lang="en-US" altLang="zh-CN" dirty="0"/>
              <a:t>The Beatles were </a:t>
            </a:r>
            <a:r>
              <a:rPr lang="en-US" altLang="zh-CN" dirty="0" smtClean="0"/>
              <a:t>an English rock-pop band, started in  Liverpool,</a:t>
            </a:r>
            <a:r>
              <a:rPr lang="en-US" altLang="zh-CN" dirty="0"/>
              <a:t> England in 1960. The members were John Lennon, Paul McCartney, George Harrison, and </a:t>
            </a:r>
            <a:r>
              <a:rPr lang="en-US" altLang="zh-CN" dirty="0" err="1"/>
              <a:t>Ringo</a:t>
            </a:r>
            <a:r>
              <a:rPr lang="en-US" altLang="zh-CN" dirty="0"/>
              <a:t> Starr. </a:t>
            </a:r>
            <a:endParaRPr lang="en-US" altLang="zh-CN" dirty="0" smtClean="0"/>
          </a:p>
          <a:p>
            <a:pPr eaLnBrk="0" hangingPunct="0"/>
            <a:r>
              <a:rPr lang="en-US" altLang="zh-CN" dirty="0" smtClean="0"/>
              <a:t>Most</a:t>
            </a:r>
            <a:r>
              <a:rPr lang="en-US" altLang="zh-CN" dirty="0"/>
              <a:t> people say they are the most successful and </a:t>
            </a:r>
            <a:endParaRPr lang="en-US" altLang="zh-CN" dirty="0" smtClean="0"/>
          </a:p>
          <a:p>
            <a:pPr eaLnBrk="0" hangingPunct="0"/>
            <a:r>
              <a:rPr lang="en-US" altLang="zh-CN" dirty="0" smtClean="0"/>
              <a:t>influential</a:t>
            </a:r>
            <a:r>
              <a:rPr lang="en-US" altLang="zh-CN" dirty="0"/>
              <a:t> band in the history of popular music. </a:t>
            </a:r>
            <a:endParaRPr lang="en-US" altLang="zh-CN" dirty="0" smtClean="0"/>
          </a:p>
          <a:p>
            <a:pPr eaLnBrk="0" hangingPunct="0"/>
            <a:r>
              <a:rPr lang="en-US" altLang="zh-CN" dirty="0" smtClean="0"/>
              <a:t>The</a:t>
            </a:r>
            <a:r>
              <a:rPr lang="en-US" altLang="zh-CN" dirty="0"/>
              <a:t> group were a  </a:t>
            </a:r>
            <a:r>
              <a:rPr lang="en-US" altLang="zh-CN" dirty="0" smtClean="0"/>
              <a:t>main</a:t>
            </a:r>
            <a:r>
              <a:rPr lang="en-US" altLang="zh-CN" dirty="0"/>
              <a:t> part of the creation of 1960s </a:t>
            </a:r>
            <a:endParaRPr lang="en-US" altLang="zh-CN" dirty="0" smtClean="0"/>
          </a:p>
          <a:p>
            <a:pPr eaLnBrk="0" hangingPunct="0"/>
            <a:r>
              <a:rPr lang="en-US" altLang="zh-CN" dirty="0" smtClean="0"/>
              <a:t>counterculture</a:t>
            </a:r>
            <a:r>
              <a:rPr lang="zh-CN" altLang="en-US" dirty="0" smtClean="0"/>
              <a:t>非主流文化</a:t>
            </a:r>
            <a:r>
              <a:rPr lang="en-US" altLang="zh-CN" dirty="0" smtClean="0"/>
              <a:t>.</a:t>
            </a:r>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16632"/>
            <a:ext cx="23042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698" y="2636912"/>
            <a:ext cx="25812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223" y="4703383"/>
            <a:ext cx="33337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ts3.mm.bing.net/th?id=OIP.IH9LtqKWYEj5mdl30ziMcwHaFj&amp;pid=15.1&amp;w=80&amp;h=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7" y="6110514"/>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5107" y="6488668"/>
            <a:ext cx="871136" cy="369332"/>
          </a:xfrm>
          <a:prstGeom prst="rect">
            <a:avLst/>
          </a:prstGeom>
          <a:noFill/>
        </p:spPr>
        <p:txBody>
          <a:bodyPr wrap="none" rtlCol="0">
            <a:spAutoFit/>
          </a:bodyPr>
          <a:lstStyle/>
          <a:p>
            <a:r>
              <a:rPr lang="en-US" altLang="zh-CN" dirty="0" smtClean="0"/>
              <a:t>beetles</a:t>
            </a:r>
            <a:endParaRPr lang="zh-CN" altLang="en-US" dirty="0"/>
          </a:p>
        </p:txBody>
      </p:sp>
      <p:sp>
        <p:nvSpPr>
          <p:cNvPr id="4" name="TextBox 3"/>
          <p:cNvSpPr txBox="1"/>
          <p:nvPr/>
        </p:nvSpPr>
        <p:spPr>
          <a:xfrm>
            <a:off x="6142799" y="6306848"/>
            <a:ext cx="2577116" cy="369332"/>
          </a:xfrm>
          <a:prstGeom prst="rect">
            <a:avLst/>
          </a:prstGeom>
          <a:noFill/>
        </p:spPr>
        <p:txBody>
          <a:bodyPr wrap="none" rtlCol="0">
            <a:spAutoFit/>
          </a:bodyPr>
          <a:lstStyle/>
          <a:p>
            <a:r>
              <a:rPr lang="en-US" altLang="zh-CN" dirty="0" smtClean="0">
                <a:solidFill>
                  <a:schemeClr val="bg1">
                    <a:lumMod val="50000"/>
                  </a:schemeClr>
                </a:solidFill>
              </a:rPr>
              <a:t>Quoted from the internet</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640960"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Can you figure out what happened next while they were washing dishes? What would they talk about?</a:t>
            </a:r>
            <a:endParaRPr lang="zh-CN" altLang="en-US" sz="2000" dirty="0">
              <a:latin typeface="Times New Roman" panose="02020603050405020304" pitchFamily="18" charset="0"/>
              <a:cs typeface="Times New Roman" panose="02020603050405020304" pitchFamily="18" charset="0"/>
            </a:endParaRPr>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9672" y="2261499"/>
            <a:ext cx="5328592" cy="3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47990"/>
            <a:ext cx="1387816" cy="400110"/>
          </a:xfrm>
          <a:prstGeom prst="rect">
            <a:avLst/>
          </a:prstGeom>
          <a:noFill/>
        </p:spPr>
        <p:txBody>
          <a:bodyPr wrap="square" rtlCol="0">
            <a:spAutoFit/>
          </a:bodyPr>
          <a:lstStyle>
            <a:defPPr>
              <a:defRPr lang="zh-CN"/>
            </a:defPPr>
            <a:lvl1pPr>
              <a:defRPr sz="2000">
                <a:latin typeface="Times New Roman" panose="02020603050405020304" pitchFamily="18" charset="0"/>
                <a:cs typeface="Times New Roman" panose="02020603050405020304" pitchFamily="18" charset="0"/>
              </a:defRPr>
            </a:lvl1pPr>
          </a:lstStyle>
          <a:p>
            <a:r>
              <a:rPr lang="en-US" altLang="zh-CN" b="1" dirty="0"/>
              <a:t>What next?</a:t>
            </a:r>
            <a:endParaRPr lang="zh-CN" alt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360安全浏览器下载\洗碗.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3645024"/>
            <a:ext cx="4082802" cy="2713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64704"/>
            <a:ext cx="23812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2690917"/>
            <a:ext cx="8064896" cy="954107"/>
          </a:xfrm>
          <a:prstGeom prst="rect">
            <a:avLst/>
          </a:prstGeom>
          <a:noFill/>
        </p:spPr>
        <p:txBody>
          <a:bodyPr wrap="square" rtlCol="0">
            <a:spAutoFit/>
          </a:bodyPr>
          <a:lstStyle>
            <a:defPPr>
              <a:defRPr lang="zh-CN"/>
            </a:defPPr>
            <a:lvl1pPr>
              <a:defRPr sz="2000">
                <a:latin typeface="Times New Roman" panose="02020603050405020304" pitchFamily="18" charset="0"/>
                <a:cs typeface="Times New Roman" panose="02020603050405020304" pitchFamily="18" charset="0"/>
              </a:defRPr>
            </a:lvl1pPr>
          </a:lstStyle>
          <a:p>
            <a:r>
              <a:rPr lang="en-US" altLang="zh-CN" sz="2800" dirty="0"/>
              <a:t>Do you ever help to wash dishes at home? Can you describe it?</a:t>
            </a:r>
            <a:endParaRPr lang="zh-CN" alt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4678</Words>
  <Application>WPS 演示</Application>
  <PresentationFormat>全屏显示(4:3)</PresentationFormat>
  <Paragraphs>123</Paragraphs>
  <Slides>9</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Times New Roman</vt:lpstr>
      <vt:lpstr>楷体</vt:lpstr>
      <vt:lpstr>微软雅黑</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HP10</dc:creator>
  <cp:lastModifiedBy>南山有谷堆</cp:lastModifiedBy>
  <cp:revision>31</cp:revision>
  <dcterms:created xsi:type="dcterms:W3CDTF">2021-06-22T02:59:00Z</dcterms:created>
  <dcterms:modified xsi:type="dcterms:W3CDTF">2021-08-06T03:08:49Z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