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09" r:id="rId3"/>
    <p:sldId id="447" r:id="rId4"/>
    <p:sldId id="479" r:id="rId6"/>
    <p:sldId id="449" r:id="rId7"/>
    <p:sldId id="448" r:id="rId8"/>
    <p:sldId id="466" r:id="rId9"/>
    <p:sldId id="451" r:id="rId10"/>
    <p:sldId id="452" r:id="rId11"/>
    <p:sldId id="453" r:id="rId12"/>
    <p:sldId id="450" r:id="rId13"/>
    <p:sldId id="454" r:id="rId14"/>
    <p:sldId id="468" r:id="rId15"/>
    <p:sldId id="467" r:id="rId16"/>
    <p:sldId id="465" r:id="rId17"/>
    <p:sldId id="464" r:id="rId18"/>
    <p:sldId id="463" r:id="rId19"/>
    <p:sldId id="462" r:id="rId20"/>
    <p:sldId id="461" r:id="rId21"/>
    <p:sldId id="460" r:id="rId22"/>
    <p:sldId id="455" r:id="rId23"/>
    <p:sldId id="459" r:id="rId24"/>
    <p:sldId id="457" r:id="rId25"/>
    <p:sldId id="458" r:id="rId26"/>
    <p:sldId id="456" r:id="rId27"/>
    <p:sldId id="475" r:id="rId28"/>
    <p:sldId id="474" r:id="rId29"/>
    <p:sldId id="470" r:id="rId30"/>
    <p:sldId id="471" r:id="rId31"/>
    <p:sldId id="473" r:id="rId32"/>
    <p:sldId id="472" r:id="rId33"/>
    <p:sldId id="477" r:id="rId34"/>
    <p:sldId id="446"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60"/>
      </p:cViewPr>
      <p:guideLst>
        <p:guide orient="horz" pos="2123"/>
        <p:guide pos="3839"/>
      </p:guideLst>
    </p:cSldViewPr>
  </p:slideViewPr>
  <p:notesTextViewPr>
    <p:cViewPr>
      <p:scale>
        <a:sx n="1" d="1"/>
        <a:sy n="1" d="1"/>
      </p:scale>
      <p:origin x="0" y="0"/>
    </p:cViewPr>
  </p:notesTextViewPr>
  <p:sorterViewPr>
    <p:cViewPr varScale="1">
      <p:scale>
        <a:sx n="100" d="100"/>
        <a:sy n="100" d="100"/>
      </p:scale>
      <p:origin x="0" y="-69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343C09E-2258-4E7E-9245-ADB1379562C5}"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zh-CN" altLang="en-US"/>
        </a:p>
      </dgm:t>
    </dgm:pt>
    <dgm:pt modelId="{F7825B3C-DB62-4300-BBA1-95495D8239BE}">
      <dgm:prSet custT="1"/>
      <dgm:spPr/>
      <dgm:t>
        <a:bodyPr/>
        <a:lstStyle/>
        <a:p>
          <a:r>
            <a:rPr lang="zh-CN" sz="4400" b="1" dirty="0"/>
            <a:t>祝贺信题型训练</a:t>
          </a:r>
          <a:r>
            <a:rPr lang="en-US" sz="4400" b="1" dirty="0"/>
            <a:t>&amp;</a:t>
          </a:r>
          <a:r>
            <a:rPr lang="zh-CN" sz="4400" b="1" dirty="0"/>
            <a:t>典型例析</a:t>
          </a:r>
          <a:endParaRPr lang="zh-CN" sz="4400" dirty="0"/>
        </a:p>
      </dgm:t>
    </dgm:pt>
    <dgm:pt modelId="{717C4285-FB8A-44B8-897A-58FA7BAB2555}" cxnId="{20FAE770-8104-4D01-A9F1-AFD6BB6742FE}" type="parTrans">
      <dgm:prSet/>
      <dgm:spPr/>
      <dgm:t>
        <a:bodyPr/>
        <a:lstStyle/>
        <a:p>
          <a:endParaRPr lang="zh-CN" altLang="en-US"/>
        </a:p>
      </dgm:t>
    </dgm:pt>
    <dgm:pt modelId="{CF916F0E-498D-4529-8038-C258CA8ED193}" cxnId="{20FAE770-8104-4D01-A9F1-AFD6BB6742FE}" type="sibTrans">
      <dgm:prSet/>
      <dgm:spPr/>
      <dgm:t>
        <a:bodyPr/>
        <a:lstStyle/>
        <a:p>
          <a:endParaRPr lang="zh-CN" altLang="en-US"/>
        </a:p>
      </dgm:t>
    </dgm:pt>
    <dgm:pt modelId="{D4A28E64-1A08-4C73-9128-5ABE456FC20D}" type="pres">
      <dgm:prSet presAssocID="{A343C09E-2258-4E7E-9245-ADB1379562C5}" presName="Name0" presStyleCnt="0">
        <dgm:presLayoutVars>
          <dgm:dir/>
          <dgm:resizeHandles val="exact"/>
        </dgm:presLayoutVars>
      </dgm:prSet>
      <dgm:spPr/>
    </dgm:pt>
    <dgm:pt modelId="{09386870-98B5-43BB-AD03-24870FAD09F1}" type="pres">
      <dgm:prSet presAssocID="{A343C09E-2258-4E7E-9245-ADB1379562C5}" presName="fgShape" presStyleLbl="fgShp" presStyleIdx="0" presStyleCnt="1" custLinFactY="100000" custLinFactNeighborX="-289" custLinFactNeighborY="190999"/>
      <dgm:spPr/>
    </dgm:pt>
    <dgm:pt modelId="{1954EE37-045C-4981-A4CE-8D5D3978E245}" type="pres">
      <dgm:prSet presAssocID="{A343C09E-2258-4E7E-9245-ADB1379562C5}" presName="linComp" presStyleCnt="0"/>
      <dgm:spPr/>
    </dgm:pt>
    <dgm:pt modelId="{4E97F89A-384F-405A-93F3-0C66CD64A21D}" type="pres">
      <dgm:prSet presAssocID="{F7825B3C-DB62-4300-BBA1-95495D8239BE}" presName="compNode" presStyleCnt="0"/>
      <dgm:spPr/>
    </dgm:pt>
    <dgm:pt modelId="{E482FA4D-00CC-4DF7-BE77-2B2AF911690E}" type="pres">
      <dgm:prSet presAssocID="{F7825B3C-DB62-4300-BBA1-95495D8239BE}" presName="bkgdShape" presStyleLbl="node1" presStyleIdx="0" presStyleCnt="1" custLinFactNeighborX="1594" custLinFactNeighborY="704"/>
      <dgm:spPr/>
    </dgm:pt>
    <dgm:pt modelId="{5720DEBF-EE23-4537-AAC5-A71BC96ADAE8}" type="pres">
      <dgm:prSet presAssocID="{F7825B3C-DB62-4300-BBA1-95495D8239BE}" presName="nodeTx" presStyleLbl="node1" presStyleIdx="0" presStyleCnt="1">
        <dgm:presLayoutVars>
          <dgm:bulletEnabled val="1"/>
        </dgm:presLayoutVars>
      </dgm:prSet>
      <dgm:spPr/>
    </dgm:pt>
    <dgm:pt modelId="{49B96C1A-42C8-435E-A2E0-E69ADF95460C}" type="pres">
      <dgm:prSet presAssocID="{F7825B3C-DB62-4300-BBA1-95495D8239BE}" presName="invisiNode" presStyleLbl="node1" presStyleIdx="0" presStyleCnt="1"/>
      <dgm:spPr/>
    </dgm:pt>
    <dgm:pt modelId="{DF64DD7C-F1D2-4CE5-A04D-DBC1F0147D91}" type="pres">
      <dgm:prSet presAssocID="{F7825B3C-DB62-4300-BBA1-95495D8239BE}" presName="imagNode" presStyleLbl="fgImgPlace1" presStyleIdx="0" presStyleCnt="1"/>
      <dgm:spPr/>
    </dgm:pt>
  </dgm:ptLst>
  <dgm:cxnLst>
    <dgm:cxn modelId="{2828611E-C06C-428B-99CD-3C579EC3B40D}" type="presOf" srcId="{F7825B3C-DB62-4300-BBA1-95495D8239BE}" destId="{5720DEBF-EE23-4537-AAC5-A71BC96ADAE8}" srcOrd="1" destOrd="0" presId="urn:microsoft.com/office/officeart/2005/8/layout/hList7"/>
    <dgm:cxn modelId="{20FAE770-8104-4D01-A9F1-AFD6BB6742FE}" srcId="{A343C09E-2258-4E7E-9245-ADB1379562C5}" destId="{F7825B3C-DB62-4300-BBA1-95495D8239BE}" srcOrd="0" destOrd="0" parTransId="{717C4285-FB8A-44B8-897A-58FA7BAB2555}" sibTransId="{CF916F0E-498D-4529-8038-C258CA8ED193}"/>
    <dgm:cxn modelId="{26B6AB80-EAC9-4A33-A561-395BE1EFFA1D}" type="presOf" srcId="{A343C09E-2258-4E7E-9245-ADB1379562C5}" destId="{D4A28E64-1A08-4C73-9128-5ABE456FC20D}" srcOrd="0" destOrd="0" presId="urn:microsoft.com/office/officeart/2005/8/layout/hList7"/>
    <dgm:cxn modelId="{385DC3F2-0552-4F2B-95A5-132DB87E64A8}" type="presOf" srcId="{F7825B3C-DB62-4300-BBA1-95495D8239BE}" destId="{E482FA4D-00CC-4DF7-BE77-2B2AF911690E}" srcOrd="0" destOrd="0" presId="urn:microsoft.com/office/officeart/2005/8/layout/hList7"/>
    <dgm:cxn modelId="{60209369-16B0-404C-A0F6-9B09E9E895B1}" type="presParOf" srcId="{D4A28E64-1A08-4C73-9128-5ABE456FC20D}" destId="{09386870-98B5-43BB-AD03-24870FAD09F1}" srcOrd="0" destOrd="0" presId="urn:microsoft.com/office/officeart/2005/8/layout/hList7"/>
    <dgm:cxn modelId="{1FE5FEE5-B389-4C00-87BE-2D81705224FB}" type="presParOf" srcId="{D4A28E64-1A08-4C73-9128-5ABE456FC20D}" destId="{1954EE37-045C-4981-A4CE-8D5D3978E245}" srcOrd="1" destOrd="0" presId="urn:microsoft.com/office/officeart/2005/8/layout/hList7"/>
    <dgm:cxn modelId="{D86674E8-44B1-4E68-95E0-A787AEEBFC7E}" type="presParOf" srcId="{1954EE37-045C-4981-A4CE-8D5D3978E245}" destId="{4E97F89A-384F-405A-93F3-0C66CD64A21D}" srcOrd="0" destOrd="0" presId="urn:microsoft.com/office/officeart/2005/8/layout/hList7"/>
    <dgm:cxn modelId="{EF80B45E-6D70-41CC-A58D-ED9BAF52F255}" type="presParOf" srcId="{4E97F89A-384F-405A-93F3-0C66CD64A21D}" destId="{E482FA4D-00CC-4DF7-BE77-2B2AF911690E}" srcOrd="0" destOrd="0" presId="urn:microsoft.com/office/officeart/2005/8/layout/hList7"/>
    <dgm:cxn modelId="{881768DF-D75B-46B9-96AD-215C226A5BED}" type="presParOf" srcId="{4E97F89A-384F-405A-93F3-0C66CD64A21D}" destId="{5720DEBF-EE23-4537-AAC5-A71BC96ADAE8}" srcOrd="1" destOrd="0" presId="urn:microsoft.com/office/officeart/2005/8/layout/hList7"/>
    <dgm:cxn modelId="{07254B36-1612-4D0F-95E3-674E8EF7D05E}" type="presParOf" srcId="{4E97F89A-384F-405A-93F3-0C66CD64A21D}" destId="{49B96C1A-42C8-435E-A2E0-E69ADF95460C}" srcOrd="2" destOrd="0" presId="urn:microsoft.com/office/officeart/2005/8/layout/hList7"/>
    <dgm:cxn modelId="{065A00BF-47E0-4B26-8AC5-2E0022CCA961}" type="presParOf" srcId="{4E97F89A-384F-405A-93F3-0C66CD64A21D}" destId="{DF64DD7C-F1D2-4CE5-A04D-DBC1F0147D9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2FA4D-00CC-4DF7-BE77-2B2AF911690E}">
      <dsp:nvSpPr>
        <dsp:cNvPr id="0" name=""/>
        <dsp:cNvSpPr/>
      </dsp:nvSpPr>
      <dsp:spPr>
        <a:xfrm>
          <a:off x="0" y="0"/>
          <a:ext cx="11600760" cy="145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zh-CN" sz="4400" b="1" kern="1200" dirty="0"/>
            <a:t>祝贺信题型训练</a:t>
          </a:r>
          <a:r>
            <a:rPr lang="en-US" sz="4400" b="1" kern="1200" dirty="0"/>
            <a:t>&amp;</a:t>
          </a:r>
          <a:r>
            <a:rPr lang="zh-CN" sz="4400" b="1" kern="1200" dirty="0"/>
            <a:t>典型例析</a:t>
          </a:r>
          <a:endParaRPr lang="zh-CN" sz="4400" kern="1200" dirty="0"/>
        </a:p>
      </dsp:txBody>
      <dsp:txXfrm>
        <a:off x="0" y="583734"/>
        <a:ext cx="11600760" cy="583734"/>
      </dsp:txXfrm>
    </dsp:sp>
    <dsp:sp modelId="{DF64DD7C-F1D2-4CE5-A04D-DBC1F0147D91}">
      <dsp:nvSpPr>
        <dsp:cNvPr id="0" name=""/>
        <dsp:cNvSpPr/>
      </dsp:nvSpPr>
      <dsp:spPr>
        <a:xfrm>
          <a:off x="5557400" y="87560"/>
          <a:ext cx="485958" cy="48595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386870-98B5-43BB-AD03-24870FAD09F1}">
      <dsp:nvSpPr>
        <dsp:cNvPr id="0" name=""/>
        <dsp:cNvSpPr/>
      </dsp:nvSpPr>
      <dsp:spPr>
        <a:xfrm>
          <a:off x="433186" y="1240434"/>
          <a:ext cx="10672699" cy="2189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85E96-EDED-4089-A310-F30C562DD0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72F6C-E1F7-4DD6-965D-753A311B36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C72F6C-E1F7-4DD6-965D-753A311B36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latin typeface="Arial" panose="020B0604020202020204" pitchFamily="34" charset="0"/>
            </a:endParaRPr>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31FA12C-FC38-47B6-97A2-9EB5FFBD9597}" type="slidenum">
              <a:rPr lang="en-US" altLang="zh-CN"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5" name="页脚占位符 4"/>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5" name="页脚占位符 4"/>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5" name="页脚占位符 4"/>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4" name="日期占位符 3"/>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5" name="页脚占位符 4"/>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5" name="页脚占位符 4"/>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6" name="页脚占位符 5"/>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8" name="页脚占位符 7"/>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4" name="页脚占位符 3"/>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3" name="页脚占位符 2"/>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6" name="页脚占位符 5"/>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1979207" y="7335874"/>
            <a:ext cx="1778076" cy="271425"/>
          </a:xfrm>
          <a:prstGeom prst="rect">
            <a:avLst/>
          </a:prstGeom>
        </p:spPr>
        <p:txBody>
          <a:bodyPr/>
          <a:lstStyle/>
          <a:p>
            <a:fld id="{6BB5EAAE-E36F-434C-9CAA-A0FDE5E62B8C}" type="datetimeFigureOut">
              <a:rPr lang="zh-CN" altLang="en-US" smtClean="0"/>
            </a:fld>
            <a:endParaRPr lang="zh-CN" altLang="en-US"/>
          </a:p>
        </p:txBody>
      </p:sp>
      <p:sp>
        <p:nvSpPr>
          <p:cNvPr id="6" name="页脚占位符 5"/>
          <p:cNvSpPr>
            <a:spLocks noGrp="1"/>
          </p:cNvSpPr>
          <p:nvPr>
            <p:ph type="ftr" sz="quarter" idx="11"/>
          </p:nvPr>
        </p:nvSpPr>
        <p:spPr>
          <a:xfrm>
            <a:off x="5584078" y="7335874"/>
            <a:ext cx="2667115" cy="2714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985FD05C-0549-49E3-8B1A-503F97B9B3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FD05C-0549-49E3-8B1A-503F97B9B37B}" type="slidenum">
              <a:rPr lang="zh-CN" altLang="en-US" smtClean="0"/>
            </a:fld>
            <a:endParaRPr lang="zh-CN" altLang="en-US"/>
          </a:p>
        </p:txBody>
      </p:sp>
      <p:grpSp>
        <p:nvGrpSpPr>
          <p:cNvPr id="7" name="组合 6"/>
          <p:cNvGrpSpPr/>
          <p:nvPr userDrawn="1"/>
        </p:nvGrpSpPr>
        <p:grpSpPr>
          <a:xfrm>
            <a:off x="-1" y="-30478"/>
            <a:ext cx="12192003" cy="6888477"/>
            <a:chOff x="-1" y="-30478"/>
            <a:chExt cx="12192003" cy="6888477"/>
          </a:xfrm>
        </p:grpSpPr>
        <p:sp>
          <p:nvSpPr>
            <p:cNvPr id="8" name="矩形 7"/>
            <p:cNvSpPr/>
            <p:nvPr userDrawn="1"/>
          </p:nvSpPr>
          <p:spPr bwMode="auto">
            <a:xfrm>
              <a:off x="1" y="6400425"/>
              <a:ext cx="12192001" cy="457574"/>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9" name="矩形 8"/>
            <p:cNvSpPr/>
            <p:nvPr userDrawn="1"/>
          </p:nvSpPr>
          <p:spPr bwMode="auto">
            <a:xfrm>
              <a:off x="-1" y="-30478"/>
              <a:ext cx="12192001" cy="9536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0" name="Google Shape;73;p13"/>
          <p:cNvGrpSpPr/>
          <p:nvPr userDrawn="1"/>
        </p:nvGrpSpPr>
        <p:grpSpPr>
          <a:xfrm>
            <a:off x="10632888" y="5548817"/>
            <a:ext cx="1376232" cy="1217432"/>
            <a:chOff x="1926350" y="995225"/>
            <a:chExt cx="428650" cy="356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1" name="Google Shape;74;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a:scene3d>
              <a:camera prst="orthographicFront"/>
              <a:lightRig rig="threePt" dir="t"/>
            </a:scene3d>
            <a:sp3d/>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35" b="0" i="0" u="none" strike="noStrike" kern="0" cap="none" spc="0" normalizeH="0" baseline="0" noProof="0">
                <a:ln>
                  <a:noFill/>
                </a:ln>
                <a:solidFill>
                  <a:srgbClr val="000000"/>
                </a:solidFill>
                <a:effectLst/>
                <a:uLnTx/>
                <a:uFillTx/>
              </a:endParaRPr>
            </a:p>
          </p:txBody>
        </p:sp>
        <p:sp>
          <p:nvSpPr>
            <p:cNvPr id="12" name="Google Shape;75;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a:scene3d>
              <a:camera prst="orthographicFront"/>
              <a:lightRig rig="threePt" dir="t"/>
            </a:scene3d>
            <a:sp3d/>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35" b="0" i="0" u="none" strike="noStrike" kern="0" cap="none" spc="0" normalizeH="0" baseline="0" noProof="0">
                <a:ln>
                  <a:noFill/>
                </a:ln>
                <a:solidFill>
                  <a:srgbClr val="000000"/>
                </a:solidFill>
                <a:effectLst/>
                <a:uLnTx/>
                <a:uFillTx/>
              </a:endParaRPr>
            </a:p>
          </p:txBody>
        </p:sp>
        <p:sp>
          <p:nvSpPr>
            <p:cNvPr id="13" name="Google Shape;76;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a:scene3d>
              <a:camera prst="orthographicFront"/>
              <a:lightRig rig="threePt" dir="t"/>
            </a:scene3d>
            <a:sp3d/>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35" b="0" i="0" u="none" strike="noStrike" kern="0" cap="none" spc="0" normalizeH="0" baseline="0" noProof="0">
                <a:ln>
                  <a:noFill/>
                </a:ln>
                <a:solidFill>
                  <a:srgbClr val="000000"/>
                </a:solidFill>
                <a:effectLst/>
                <a:uLnTx/>
                <a:uFillTx/>
              </a:endParaRPr>
            </a:p>
          </p:txBody>
        </p:sp>
        <p:sp>
          <p:nvSpPr>
            <p:cNvPr id="14" name="Google Shape;77;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a:scene3d>
              <a:camera prst="orthographicFront"/>
              <a:lightRig rig="threePt" dir="t"/>
            </a:scene3d>
            <a:sp3d/>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35" b="0" i="0" u="none" strike="noStrike" kern="0" cap="none" spc="0" normalizeH="0" baseline="0" noProof="0">
                <a:ln>
                  <a:noFill/>
                </a:ln>
                <a:solidFill>
                  <a:srgbClr val="000000"/>
                </a:solidFill>
                <a:effectLst/>
                <a:uLnTx/>
                <a:uFillTx/>
              </a:endParaRPr>
            </a:p>
          </p:txBody>
        </p:sp>
      </p:grpSp>
      <p:sp>
        <p:nvSpPr>
          <p:cNvPr id="15" name="椭圆 14"/>
          <p:cNvSpPr/>
          <p:nvPr userDrawn="1"/>
        </p:nvSpPr>
        <p:spPr>
          <a:xfrm>
            <a:off x="127246" y="6099364"/>
            <a:ext cx="668531" cy="742940"/>
          </a:xfrm>
          <a:prstGeom prst="ellipse">
            <a:avLst/>
          </a:prstGeom>
          <a:solidFill>
            <a:srgbClr val="FDC602"/>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 name="椭圆 15"/>
          <p:cNvSpPr/>
          <p:nvPr userDrawn="1"/>
        </p:nvSpPr>
        <p:spPr>
          <a:xfrm>
            <a:off x="3556507" y="6099364"/>
            <a:ext cx="668531" cy="742940"/>
          </a:xfrm>
          <a:prstGeom prst="ellipse">
            <a:avLst/>
          </a:prstGeom>
          <a:solidFill>
            <a:srgbClr val="F48C0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 name="椭圆 16"/>
          <p:cNvSpPr/>
          <p:nvPr userDrawn="1"/>
        </p:nvSpPr>
        <p:spPr>
          <a:xfrm>
            <a:off x="6956141" y="6099364"/>
            <a:ext cx="668531" cy="742940"/>
          </a:xfrm>
          <a:prstGeom prst="ellipse">
            <a:avLst/>
          </a:prstGeom>
          <a:solidFill>
            <a:srgbClr val="96B00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8" name="组合 17"/>
          <p:cNvGrpSpPr/>
          <p:nvPr userDrawn="1"/>
        </p:nvGrpSpPr>
        <p:grpSpPr>
          <a:xfrm>
            <a:off x="3695631" y="6205117"/>
            <a:ext cx="382510" cy="388080"/>
            <a:chOff x="550862" y="596106"/>
            <a:chExt cx="1495425" cy="1365250"/>
          </a:xfrm>
        </p:grpSpPr>
        <p:sp>
          <p:nvSpPr>
            <p:cNvPr id="19" name="Freeform 6"/>
            <p:cNvSpPr>
              <a:spLocks noEditPoints="1"/>
            </p:cNvSpPr>
            <p:nvPr/>
          </p:nvSpPr>
          <p:spPr bwMode="auto">
            <a:xfrm>
              <a:off x="550862" y="1583531"/>
              <a:ext cx="1495425" cy="377825"/>
            </a:xfrm>
            <a:custGeom>
              <a:avLst/>
              <a:gdLst>
                <a:gd name="T0" fmla="*/ 555 w 557"/>
                <a:gd name="T1" fmla="*/ 113 h 141"/>
                <a:gd name="T2" fmla="*/ 554 w 557"/>
                <a:gd name="T3" fmla="*/ 109 h 141"/>
                <a:gd name="T4" fmla="*/ 513 w 557"/>
                <a:gd name="T5" fmla="*/ 23 h 141"/>
                <a:gd name="T6" fmla="*/ 490 w 557"/>
                <a:gd name="T7" fmla="*/ 0 h 141"/>
                <a:gd name="T8" fmla="*/ 69 w 557"/>
                <a:gd name="T9" fmla="*/ 0 h 141"/>
                <a:gd name="T10" fmla="*/ 46 w 557"/>
                <a:gd name="T11" fmla="*/ 23 h 141"/>
                <a:gd name="T12" fmla="*/ 4 w 557"/>
                <a:gd name="T13" fmla="*/ 109 h 141"/>
                <a:gd name="T14" fmla="*/ 0 w 557"/>
                <a:gd name="T15" fmla="*/ 121 h 141"/>
                <a:gd name="T16" fmla="*/ 22 w 557"/>
                <a:gd name="T17" fmla="*/ 141 h 141"/>
                <a:gd name="T18" fmla="*/ 535 w 557"/>
                <a:gd name="T19" fmla="*/ 141 h 141"/>
                <a:gd name="T20" fmla="*/ 557 w 557"/>
                <a:gd name="T21" fmla="*/ 121 h 141"/>
                <a:gd name="T22" fmla="*/ 555 w 557"/>
                <a:gd name="T23" fmla="*/ 113 h 141"/>
                <a:gd name="T24" fmla="*/ 327 w 557"/>
                <a:gd name="T25" fmla="*/ 128 h 141"/>
                <a:gd name="T26" fmla="*/ 230 w 557"/>
                <a:gd name="T27" fmla="*/ 128 h 141"/>
                <a:gd name="T28" fmla="*/ 225 w 557"/>
                <a:gd name="T29" fmla="*/ 123 h 141"/>
                <a:gd name="T30" fmla="*/ 230 w 557"/>
                <a:gd name="T31" fmla="*/ 118 h 141"/>
                <a:gd name="T32" fmla="*/ 327 w 557"/>
                <a:gd name="T33" fmla="*/ 118 h 141"/>
                <a:gd name="T34" fmla="*/ 332 w 557"/>
                <a:gd name="T35" fmla="*/ 123 h 141"/>
                <a:gd name="T36" fmla="*/ 327 w 557"/>
                <a:gd name="T3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141">
                  <a:moveTo>
                    <a:pt x="555" y="113"/>
                  </a:moveTo>
                  <a:cubicBezTo>
                    <a:pt x="555" y="112"/>
                    <a:pt x="555" y="111"/>
                    <a:pt x="554" y="109"/>
                  </a:cubicBezTo>
                  <a:cubicBezTo>
                    <a:pt x="513" y="23"/>
                    <a:pt x="513" y="23"/>
                    <a:pt x="513" y="23"/>
                  </a:cubicBezTo>
                  <a:cubicBezTo>
                    <a:pt x="506" y="9"/>
                    <a:pt x="503" y="0"/>
                    <a:pt x="490" y="0"/>
                  </a:cubicBezTo>
                  <a:cubicBezTo>
                    <a:pt x="69" y="0"/>
                    <a:pt x="69" y="0"/>
                    <a:pt x="69" y="0"/>
                  </a:cubicBezTo>
                  <a:cubicBezTo>
                    <a:pt x="56" y="0"/>
                    <a:pt x="52" y="10"/>
                    <a:pt x="46" y="23"/>
                  </a:cubicBezTo>
                  <a:cubicBezTo>
                    <a:pt x="4" y="109"/>
                    <a:pt x="4" y="109"/>
                    <a:pt x="4" y="109"/>
                  </a:cubicBezTo>
                  <a:cubicBezTo>
                    <a:pt x="1" y="112"/>
                    <a:pt x="0" y="116"/>
                    <a:pt x="0" y="121"/>
                  </a:cubicBezTo>
                  <a:cubicBezTo>
                    <a:pt x="0" y="132"/>
                    <a:pt x="10" y="141"/>
                    <a:pt x="22" y="141"/>
                  </a:cubicBezTo>
                  <a:cubicBezTo>
                    <a:pt x="535" y="141"/>
                    <a:pt x="535" y="141"/>
                    <a:pt x="535" y="141"/>
                  </a:cubicBezTo>
                  <a:cubicBezTo>
                    <a:pt x="547" y="141"/>
                    <a:pt x="557" y="132"/>
                    <a:pt x="557" y="121"/>
                  </a:cubicBezTo>
                  <a:cubicBezTo>
                    <a:pt x="557" y="118"/>
                    <a:pt x="556" y="115"/>
                    <a:pt x="555" y="113"/>
                  </a:cubicBezTo>
                  <a:close/>
                  <a:moveTo>
                    <a:pt x="327" y="128"/>
                  </a:moveTo>
                  <a:cubicBezTo>
                    <a:pt x="230" y="128"/>
                    <a:pt x="230" y="128"/>
                    <a:pt x="230" y="128"/>
                  </a:cubicBezTo>
                  <a:cubicBezTo>
                    <a:pt x="227" y="128"/>
                    <a:pt x="225" y="126"/>
                    <a:pt x="225" y="123"/>
                  </a:cubicBezTo>
                  <a:cubicBezTo>
                    <a:pt x="225" y="120"/>
                    <a:pt x="227" y="118"/>
                    <a:pt x="230" y="118"/>
                  </a:cubicBezTo>
                  <a:cubicBezTo>
                    <a:pt x="327" y="118"/>
                    <a:pt x="327" y="118"/>
                    <a:pt x="327" y="118"/>
                  </a:cubicBezTo>
                  <a:cubicBezTo>
                    <a:pt x="329" y="118"/>
                    <a:pt x="332" y="120"/>
                    <a:pt x="332" y="123"/>
                  </a:cubicBezTo>
                  <a:cubicBezTo>
                    <a:pt x="332" y="126"/>
                    <a:pt x="329" y="128"/>
                    <a:pt x="327"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7"/>
            <p:cNvSpPr>
              <a:spLocks noEditPoints="1"/>
            </p:cNvSpPr>
            <p:nvPr/>
          </p:nvSpPr>
          <p:spPr bwMode="auto">
            <a:xfrm>
              <a:off x="1063625" y="842169"/>
              <a:ext cx="496888" cy="446088"/>
            </a:xfrm>
            <a:custGeom>
              <a:avLst/>
              <a:gdLst>
                <a:gd name="T0" fmla="*/ 161 w 185"/>
                <a:gd name="T1" fmla="*/ 97 h 166"/>
                <a:gd name="T2" fmla="*/ 47 w 185"/>
                <a:gd name="T3" fmla="*/ 166 h 166"/>
                <a:gd name="T4" fmla="*/ 2 w 185"/>
                <a:gd name="T5" fmla="*/ 111 h 166"/>
                <a:gd name="T6" fmla="*/ 116 w 185"/>
                <a:gd name="T7" fmla="*/ 0 h 166"/>
                <a:gd name="T8" fmla="*/ 146 w 185"/>
                <a:gd name="T9" fmla="*/ 20 h 166"/>
                <a:gd name="T10" fmla="*/ 44 w 185"/>
                <a:gd name="T11" fmla="*/ 98 h 166"/>
                <a:gd name="T12" fmla="*/ 44 w 185"/>
                <a:gd name="T13" fmla="*/ 108 h 166"/>
                <a:gd name="T14" fmla="*/ 70 w 185"/>
                <a:gd name="T15" fmla="*/ 129 h 166"/>
                <a:gd name="T16" fmla="*/ 157 w 185"/>
                <a:gd name="T17" fmla="*/ 81 h 166"/>
                <a:gd name="T18" fmla="*/ 161 w 185"/>
                <a:gd name="T19" fmla="*/ 97 h 166"/>
                <a:gd name="T20" fmla="*/ 109 w 185"/>
                <a:gd name="T21" fmla="*/ 29 h 166"/>
                <a:gd name="T22" fmla="*/ 104 w 185"/>
                <a:gd name="T23" fmla="*/ 24 h 166"/>
                <a:gd name="T24" fmla="*/ 47 w 185"/>
                <a:gd name="T25" fmla="*/ 78 h 166"/>
                <a:gd name="T26" fmla="*/ 109 w 185"/>
                <a:gd name="T27"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66">
                  <a:moveTo>
                    <a:pt x="161" y="97"/>
                  </a:moveTo>
                  <a:cubicBezTo>
                    <a:pt x="137" y="128"/>
                    <a:pt x="89" y="166"/>
                    <a:pt x="47" y="166"/>
                  </a:cubicBezTo>
                  <a:cubicBezTo>
                    <a:pt x="17" y="166"/>
                    <a:pt x="2" y="139"/>
                    <a:pt x="2" y="111"/>
                  </a:cubicBezTo>
                  <a:cubicBezTo>
                    <a:pt x="0" y="56"/>
                    <a:pt x="61" y="0"/>
                    <a:pt x="116" y="0"/>
                  </a:cubicBezTo>
                  <a:cubicBezTo>
                    <a:pt x="129" y="0"/>
                    <a:pt x="146" y="3"/>
                    <a:pt x="146" y="20"/>
                  </a:cubicBezTo>
                  <a:cubicBezTo>
                    <a:pt x="146" y="41"/>
                    <a:pt x="125" y="72"/>
                    <a:pt x="44" y="98"/>
                  </a:cubicBezTo>
                  <a:cubicBezTo>
                    <a:pt x="44" y="108"/>
                    <a:pt x="44" y="108"/>
                    <a:pt x="44" y="108"/>
                  </a:cubicBezTo>
                  <a:cubicBezTo>
                    <a:pt x="42" y="124"/>
                    <a:pt x="56" y="129"/>
                    <a:pt x="70" y="129"/>
                  </a:cubicBezTo>
                  <a:cubicBezTo>
                    <a:pt x="100" y="129"/>
                    <a:pt x="135" y="98"/>
                    <a:pt x="157" y="81"/>
                  </a:cubicBezTo>
                  <a:cubicBezTo>
                    <a:pt x="157" y="81"/>
                    <a:pt x="185" y="65"/>
                    <a:pt x="161" y="97"/>
                  </a:cubicBezTo>
                  <a:close/>
                  <a:moveTo>
                    <a:pt x="109" y="29"/>
                  </a:moveTo>
                  <a:cubicBezTo>
                    <a:pt x="109" y="26"/>
                    <a:pt x="107" y="24"/>
                    <a:pt x="104" y="24"/>
                  </a:cubicBezTo>
                  <a:cubicBezTo>
                    <a:pt x="83" y="30"/>
                    <a:pt x="58" y="50"/>
                    <a:pt x="47" y="78"/>
                  </a:cubicBezTo>
                  <a:cubicBezTo>
                    <a:pt x="84" y="65"/>
                    <a:pt x="109" y="36"/>
                    <a:pt x="109"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8"/>
            <p:cNvSpPr>
              <a:spLocks noEditPoints="1"/>
            </p:cNvSpPr>
            <p:nvPr/>
          </p:nvSpPr>
          <p:spPr bwMode="auto">
            <a:xfrm>
              <a:off x="620712" y="596106"/>
              <a:ext cx="1355725" cy="944563"/>
            </a:xfrm>
            <a:custGeom>
              <a:avLst/>
              <a:gdLst>
                <a:gd name="T0" fmla="*/ 443 w 505"/>
                <a:gd name="T1" fmla="*/ 0 h 352"/>
                <a:gd name="T2" fmla="*/ 62 w 505"/>
                <a:gd name="T3" fmla="*/ 0 h 352"/>
                <a:gd name="T4" fmla="*/ 0 w 505"/>
                <a:gd name="T5" fmla="*/ 62 h 352"/>
                <a:gd name="T6" fmla="*/ 0 w 505"/>
                <a:gd name="T7" fmla="*/ 290 h 352"/>
                <a:gd name="T8" fmla="*/ 62 w 505"/>
                <a:gd name="T9" fmla="*/ 352 h 352"/>
                <a:gd name="T10" fmla="*/ 443 w 505"/>
                <a:gd name="T11" fmla="*/ 352 h 352"/>
                <a:gd name="T12" fmla="*/ 505 w 505"/>
                <a:gd name="T13" fmla="*/ 290 h 352"/>
                <a:gd name="T14" fmla="*/ 505 w 505"/>
                <a:gd name="T15" fmla="*/ 62 h 352"/>
                <a:gd name="T16" fmla="*/ 443 w 505"/>
                <a:gd name="T17" fmla="*/ 0 h 352"/>
                <a:gd name="T18" fmla="*/ 382 w 505"/>
                <a:gd name="T19" fmla="*/ 339 h 352"/>
                <a:gd name="T20" fmla="*/ 332 w 505"/>
                <a:gd name="T21" fmla="*/ 339 h 352"/>
                <a:gd name="T22" fmla="*/ 326 w 505"/>
                <a:gd name="T23" fmla="*/ 333 h 352"/>
                <a:gd name="T24" fmla="*/ 332 w 505"/>
                <a:gd name="T25" fmla="*/ 327 h 352"/>
                <a:gd name="T26" fmla="*/ 382 w 505"/>
                <a:gd name="T27" fmla="*/ 327 h 352"/>
                <a:gd name="T28" fmla="*/ 389 w 505"/>
                <a:gd name="T29" fmla="*/ 333 h 352"/>
                <a:gd name="T30" fmla="*/ 382 w 505"/>
                <a:gd name="T31" fmla="*/ 339 h 352"/>
                <a:gd name="T32" fmla="*/ 403 w 505"/>
                <a:gd name="T33" fmla="*/ 339 h 352"/>
                <a:gd name="T34" fmla="*/ 397 w 505"/>
                <a:gd name="T35" fmla="*/ 333 h 352"/>
                <a:gd name="T36" fmla="*/ 403 w 505"/>
                <a:gd name="T37" fmla="*/ 326 h 352"/>
                <a:gd name="T38" fmla="*/ 410 w 505"/>
                <a:gd name="T39" fmla="*/ 333 h 352"/>
                <a:gd name="T40" fmla="*/ 403 w 505"/>
                <a:gd name="T41" fmla="*/ 339 h 352"/>
                <a:gd name="T42" fmla="*/ 469 w 505"/>
                <a:gd name="T43" fmla="*/ 290 h 352"/>
                <a:gd name="T44" fmla="*/ 443 w 505"/>
                <a:gd name="T45" fmla="*/ 316 h 352"/>
                <a:gd name="T46" fmla="*/ 62 w 505"/>
                <a:gd name="T47" fmla="*/ 316 h 352"/>
                <a:gd name="T48" fmla="*/ 36 w 505"/>
                <a:gd name="T49" fmla="*/ 290 h 352"/>
                <a:gd name="T50" fmla="*/ 36 w 505"/>
                <a:gd name="T51" fmla="*/ 62 h 352"/>
                <a:gd name="T52" fmla="*/ 62 w 505"/>
                <a:gd name="T53" fmla="*/ 36 h 352"/>
                <a:gd name="T54" fmla="*/ 443 w 505"/>
                <a:gd name="T55" fmla="*/ 36 h 352"/>
                <a:gd name="T56" fmla="*/ 469 w 505"/>
                <a:gd name="T57" fmla="*/ 62 h 352"/>
                <a:gd name="T58" fmla="*/ 469 w 505"/>
                <a:gd name="T59" fmla="*/ 29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5" h="352">
                  <a:moveTo>
                    <a:pt x="443" y="0"/>
                  </a:moveTo>
                  <a:cubicBezTo>
                    <a:pt x="62" y="0"/>
                    <a:pt x="62" y="0"/>
                    <a:pt x="62" y="0"/>
                  </a:cubicBezTo>
                  <a:cubicBezTo>
                    <a:pt x="28" y="0"/>
                    <a:pt x="0" y="28"/>
                    <a:pt x="0" y="62"/>
                  </a:cubicBezTo>
                  <a:cubicBezTo>
                    <a:pt x="0" y="290"/>
                    <a:pt x="0" y="290"/>
                    <a:pt x="0" y="290"/>
                  </a:cubicBezTo>
                  <a:cubicBezTo>
                    <a:pt x="0" y="324"/>
                    <a:pt x="28" y="352"/>
                    <a:pt x="62" y="352"/>
                  </a:cubicBezTo>
                  <a:cubicBezTo>
                    <a:pt x="443" y="352"/>
                    <a:pt x="443" y="352"/>
                    <a:pt x="443" y="352"/>
                  </a:cubicBezTo>
                  <a:cubicBezTo>
                    <a:pt x="477" y="352"/>
                    <a:pt x="505" y="324"/>
                    <a:pt x="505" y="290"/>
                  </a:cubicBezTo>
                  <a:cubicBezTo>
                    <a:pt x="505" y="62"/>
                    <a:pt x="505" y="62"/>
                    <a:pt x="505" y="62"/>
                  </a:cubicBezTo>
                  <a:cubicBezTo>
                    <a:pt x="505" y="28"/>
                    <a:pt x="477" y="0"/>
                    <a:pt x="443" y="0"/>
                  </a:cubicBezTo>
                  <a:close/>
                  <a:moveTo>
                    <a:pt x="382" y="339"/>
                  </a:moveTo>
                  <a:cubicBezTo>
                    <a:pt x="332" y="339"/>
                    <a:pt x="332" y="339"/>
                    <a:pt x="332" y="339"/>
                  </a:cubicBezTo>
                  <a:cubicBezTo>
                    <a:pt x="329" y="339"/>
                    <a:pt x="326" y="336"/>
                    <a:pt x="326" y="333"/>
                  </a:cubicBezTo>
                  <a:cubicBezTo>
                    <a:pt x="326" y="329"/>
                    <a:pt x="329" y="327"/>
                    <a:pt x="332" y="327"/>
                  </a:cubicBezTo>
                  <a:cubicBezTo>
                    <a:pt x="382" y="327"/>
                    <a:pt x="382" y="327"/>
                    <a:pt x="382" y="327"/>
                  </a:cubicBezTo>
                  <a:cubicBezTo>
                    <a:pt x="386" y="327"/>
                    <a:pt x="389" y="329"/>
                    <a:pt x="389" y="333"/>
                  </a:cubicBezTo>
                  <a:cubicBezTo>
                    <a:pt x="389" y="336"/>
                    <a:pt x="386" y="339"/>
                    <a:pt x="382" y="339"/>
                  </a:cubicBezTo>
                  <a:close/>
                  <a:moveTo>
                    <a:pt x="403" y="339"/>
                  </a:moveTo>
                  <a:cubicBezTo>
                    <a:pt x="400" y="339"/>
                    <a:pt x="397" y="337"/>
                    <a:pt x="397" y="333"/>
                  </a:cubicBezTo>
                  <a:cubicBezTo>
                    <a:pt x="397" y="329"/>
                    <a:pt x="400" y="326"/>
                    <a:pt x="403" y="326"/>
                  </a:cubicBezTo>
                  <a:cubicBezTo>
                    <a:pt x="407" y="326"/>
                    <a:pt x="410" y="329"/>
                    <a:pt x="410" y="333"/>
                  </a:cubicBezTo>
                  <a:cubicBezTo>
                    <a:pt x="410" y="337"/>
                    <a:pt x="407" y="339"/>
                    <a:pt x="403" y="339"/>
                  </a:cubicBezTo>
                  <a:close/>
                  <a:moveTo>
                    <a:pt x="469" y="290"/>
                  </a:moveTo>
                  <a:cubicBezTo>
                    <a:pt x="469" y="304"/>
                    <a:pt x="457" y="316"/>
                    <a:pt x="443" y="316"/>
                  </a:cubicBezTo>
                  <a:cubicBezTo>
                    <a:pt x="62" y="316"/>
                    <a:pt x="62" y="316"/>
                    <a:pt x="62" y="316"/>
                  </a:cubicBezTo>
                  <a:cubicBezTo>
                    <a:pt x="48" y="316"/>
                    <a:pt x="36" y="304"/>
                    <a:pt x="36" y="290"/>
                  </a:cubicBezTo>
                  <a:cubicBezTo>
                    <a:pt x="36" y="62"/>
                    <a:pt x="36" y="62"/>
                    <a:pt x="36" y="62"/>
                  </a:cubicBezTo>
                  <a:cubicBezTo>
                    <a:pt x="36" y="48"/>
                    <a:pt x="48" y="36"/>
                    <a:pt x="62" y="36"/>
                  </a:cubicBezTo>
                  <a:cubicBezTo>
                    <a:pt x="443" y="36"/>
                    <a:pt x="443" y="36"/>
                    <a:pt x="443" y="36"/>
                  </a:cubicBezTo>
                  <a:cubicBezTo>
                    <a:pt x="457" y="36"/>
                    <a:pt x="469" y="48"/>
                    <a:pt x="469" y="62"/>
                  </a:cubicBezTo>
                  <a:lnTo>
                    <a:pt x="469" y="2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2" name="组合 21"/>
          <p:cNvGrpSpPr/>
          <p:nvPr userDrawn="1"/>
        </p:nvGrpSpPr>
        <p:grpSpPr>
          <a:xfrm>
            <a:off x="245247" y="6213842"/>
            <a:ext cx="379347" cy="410528"/>
            <a:chOff x="7704137" y="2810669"/>
            <a:chExt cx="1333500" cy="1298575"/>
          </a:xfrm>
        </p:grpSpPr>
        <p:sp>
          <p:nvSpPr>
            <p:cNvPr id="23" name="Freeform 44"/>
            <p:cNvSpPr/>
            <p:nvPr/>
          </p:nvSpPr>
          <p:spPr bwMode="auto">
            <a:xfrm>
              <a:off x="7908925" y="3207544"/>
              <a:ext cx="785813" cy="90488"/>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6"/>
                    <a:pt x="286" y="34"/>
                    <a:pt x="276" y="34"/>
                  </a:cubicBezTo>
                  <a:cubicBezTo>
                    <a:pt x="17" y="34"/>
                    <a:pt x="17" y="34"/>
                    <a:pt x="17" y="34"/>
                  </a:cubicBezTo>
                  <a:cubicBezTo>
                    <a:pt x="7" y="34"/>
                    <a:pt x="0" y="26"/>
                    <a:pt x="0" y="17"/>
                  </a:cubicBezTo>
                  <a:cubicBezTo>
                    <a:pt x="0" y="17"/>
                    <a:pt x="0" y="17"/>
                    <a:pt x="0" y="17"/>
                  </a:cubicBezTo>
                  <a:cubicBezTo>
                    <a:pt x="0" y="7"/>
                    <a:pt x="7" y="0"/>
                    <a:pt x="17" y="0"/>
                  </a:cubicBezTo>
                  <a:cubicBezTo>
                    <a:pt x="276" y="0"/>
                    <a:pt x="276" y="0"/>
                    <a:pt x="276" y="0"/>
                  </a:cubicBezTo>
                  <a:cubicBezTo>
                    <a:pt x="286" y="0"/>
                    <a:pt x="293" y="7"/>
                    <a:pt x="29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45"/>
            <p:cNvSpPr/>
            <p:nvPr/>
          </p:nvSpPr>
          <p:spPr bwMode="auto">
            <a:xfrm>
              <a:off x="7908925" y="3026569"/>
              <a:ext cx="638175" cy="92075"/>
            </a:xfrm>
            <a:custGeom>
              <a:avLst/>
              <a:gdLst>
                <a:gd name="T0" fmla="*/ 238 w 238"/>
                <a:gd name="T1" fmla="*/ 17 h 34"/>
                <a:gd name="T2" fmla="*/ 221 w 238"/>
                <a:gd name="T3" fmla="*/ 34 h 34"/>
                <a:gd name="T4" fmla="*/ 17 w 238"/>
                <a:gd name="T5" fmla="*/ 34 h 34"/>
                <a:gd name="T6" fmla="*/ 0 w 238"/>
                <a:gd name="T7" fmla="*/ 17 h 34"/>
                <a:gd name="T8" fmla="*/ 0 w 238"/>
                <a:gd name="T9" fmla="*/ 17 h 34"/>
                <a:gd name="T10" fmla="*/ 17 w 238"/>
                <a:gd name="T11" fmla="*/ 0 h 34"/>
                <a:gd name="T12" fmla="*/ 221 w 238"/>
                <a:gd name="T13" fmla="*/ 0 h 34"/>
                <a:gd name="T14" fmla="*/ 238 w 23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4">
                  <a:moveTo>
                    <a:pt x="238" y="17"/>
                  </a:moveTo>
                  <a:cubicBezTo>
                    <a:pt x="238" y="27"/>
                    <a:pt x="230" y="34"/>
                    <a:pt x="221" y="34"/>
                  </a:cubicBezTo>
                  <a:cubicBezTo>
                    <a:pt x="17" y="34"/>
                    <a:pt x="17" y="34"/>
                    <a:pt x="17" y="34"/>
                  </a:cubicBezTo>
                  <a:cubicBezTo>
                    <a:pt x="7" y="34"/>
                    <a:pt x="0" y="27"/>
                    <a:pt x="0" y="17"/>
                  </a:cubicBezTo>
                  <a:cubicBezTo>
                    <a:pt x="0" y="17"/>
                    <a:pt x="0" y="17"/>
                    <a:pt x="0" y="17"/>
                  </a:cubicBezTo>
                  <a:cubicBezTo>
                    <a:pt x="0" y="8"/>
                    <a:pt x="7" y="0"/>
                    <a:pt x="17" y="0"/>
                  </a:cubicBezTo>
                  <a:cubicBezTo>
                    <a:pt x="221" y="0"/>
                    <a:pt x="221" y="0"/>
                    <a:pt x="221" y="0"/>
                  </a:cubicBezTo>
                  <a:cubicBezTo>
                    <a:pt x="230" y="0"/>
                    <a:pt x="238" y="8"/>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46"/>
            <p:cNvSpPr/>
            <p:nvPr/>
          </p:nvSpPr>
          <p:spPr bwMode="auto">
            <a:xfrm>
              <a:off x="7908925" y="3383756"/>
              <a:ext cx="785813" cy="92075"/>
            </a:xfrm>
            <a:custGeom>
              <a:avLst/>
              <a:gdLst>
                <a:gd name="T0" fmla="*/ 293 w 293"/>
                <a:gd name="T1" fmla="*/ 17 h 34"/>
                <a:gd name="T2" fmla="*/ 276 w 293"/>
                <a:gd name="T3" fmla="*/ 34 h 34"/>
                <a:gd name="T4" fmla="*/ 17 w 293"/>
                <a:gd name="T5" fmla="*/ 34 h 34"/>
                <a:gd name="T6" fmla="*/ 0 w 293"/>
                <a:gd name="T7" fmla="*/ 17 h 34"/>
                <a:gd name="T8" fmla="*/ 0 w 293"/>
                <a:gd name="T9" fmla="*/ 17 h 34"/>
                <a:gd name="T10" fmla="*/ 17 w 293"/>
                <a:gd name="T11" fmla="*/ 0 h 34"/>
                <a:gd name="T12" fmla="*/ 276 w 293"/>
                <a:gd name="T13" fmla="*/ 0 h 34"/>
                <a:gd name="T14" fmla="*/ 293 w 293"/>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4">
                  <a:moveTo>
                    <a:pt x="293" y="17"/>
                  </a:moveTo>
                  <a:cubicBezTo>
                    <a:pt x="293" y="27"/>
                    <a:pt x="286" y="34"/>
                    <a:pt x="276" y="34"/>
                  </a:cubicBezTo>
                  <a:cubicBezTo>
                    <a:pt x="17" y="34"/>
                    <a:pt x="17" y="34"/>
                    <a:pt x="17" y="34"/>
                  </a:cubicBezTo>
                  <a:cubicBezTo>
                    <a:pt x="7" y="34"/>
                    <a:pt x="0" y="27"/>
                    <a:pt x="0" y="17"/>
                  </a:cubicBezTo>
                  <a:cubicBezTo>
                    <a:pt x="0" y="17"/>
                    <a:pt x="0" y="17"/>
                    <a:pt x="0" y="17"/>
                  </a:cubicBezTo>
                  <a:cubicBezTo>
                    <a:pt x="0" y="8"/>
                    <a:pt x="7" y="0"/>
                    <a:pt x="17" y="0"/>
                  </a:cubicBezTo>
                  <a:cubicBezTo>
                    <a:pt x="276" y="0"/>
                    <a:pt x="276" y="0"/>
                    <a:pt x="276" y="0"/>
                  </a:cubicBezTo>
                  <a:cubicBezTo>
                    <a:pt x="286" y="0"/>
                    <a:pt x="293" y="8"/>
                    <a:pt x="29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47"/>
            <p:cNvSpPr/>
            <p:nvPr/>
          </p:nvSpPr>
          <p:spPr bwMode="auto">
            <a:xfrm>
              <a:off x="7908925" y="3564731"/>
              <a:ext cx="592138" cy="90488"/>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6"/>
                    <a:pt x="213" y="34"/>
                    <a:pt x="204" y="34"/>
                  </a:cubicBezTo>
                  <a:cubicBezTo>
                    <a:pt x="17" y="34"/>
                    <a:pt x="17" y="34"/>
                    <a:pt x="17" y="34"/>
                  </a:cubicBezTo>
                  <a:cubicBezTo>
                    <a:pt x="7" y="34"/>
                    <a:pt x="0" y="26"/>
                    <a:pt x="0" y="17"/>
                  </a:cubicBezTo>
                  <a:cubicBezTo>
                    <a:pt x="0" y="17"/>
                    <a:pt x="0" y="17"/>
                    <a:pt x="0" y="17"/>
                  </a:cubicBezTo>
                  <a:cubicBezTo>
                    <a:pt x="0" y="7"/>
                    <a:pt x="7" y="0"/>
                    <a:pt x="17" y="0"/>
                  </a:cubicBezTo>
                  <a:cubicBezTo>
                    <a:pt x="204" y="0"/>
                    <a:pt x="204" y="0"/>
                    <a:pt x="204" y="0"/>
                  </a:cubicBezTo>
                  <a:cubicBezTo>
                    <a:pt x="213" y="0"/>
                    <a:pt x="221" y="7"/>
                    <a:pt x="22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48"/>
            <p:cNvSpPr/>
            <p:nvPr/>
          </p:nvSpPr>
          <p:spPr bwMode="auto">
            <a:xfrm>
              <a:off x="7908925" y="3740944"/>
              <a:ext cx="592138" cy="92075"/>
            </a:xfrm>
            <a:custGeom>
              <a:avLst/>
              <a:gdLst>
                <a:gd name="T0" fmla="*/ 221 w 221"/>
                <a:gd name="T1" fmla="*/ 17 h 34"/>
                <a:gd name="T2" fmla="*/ 204 w 221"/>
                <a:gd name="T3" fmla="*/ 34 h 34"/>
                <a:gd name="T4" fmla="*/ 17 w 221"/>
                <a:gd name="T5" fmla="*/ 34 h 34"/>
                <a:gd name="T6" fmla="*/ 0 w 221"/>
                <a:gd name="T7" fmla="*/ 17 h 34"/>
                <a:gd name="T8" fmla="*/ 0 w 221"/>
                <a:gd name="T9" fmla="*/ 17 h 34"/>
                <a:gd name="T10" fmla="*/ 17 w 221"/>
                <a:gd name="T11" fmla="*/ 0 h 34"/>
                <a:gd name="T12" fmla="*/ 204 w 221"/>
                <a:gd name="T13" fmla="*/ 0 h 34"/>
                <a:gd name="T14" fmla="*/ 221 w 221"/>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4">
                  <a:moveTo>
                    <a:pt x="221" y="17"/>
                  </a:moveTo>
                  <a:cubicBezTo>
                    <a:pt x="221" y="27"/>
                    <a:pt x="213" y="34"/>
                    <a:pt x="204" y="34"/>
                  </a:cubicBezTo>
                  <a:cubicBezTo>
                    <a:pt x="17" y="34"/>
                    <a:pt x="17" y="34"/>
                    <a:pt x="17" y="34"/>
                  </a:cubicBezTo>
                  <a:cubicBezTo>
                    <a:pt x="7" y="34"/>
                    <a:pt x="0" y="27"/>
                    <a:pt x="0" y="17"/>
                  </a:cubicBezTo>
                  <a:cubicBezTo>
                    <a:pt x="0" y="17"/>
                    <a:pt x="0" y="17"/>
                    <a:pt x="0" y="17"/>
                  </a:cubicBezTo>
                  <a:cubicBezTo>
                    <a:pt x="0" y="8"/>
                    <a:pt x="7" y="0"/>
                    <a:pt x="17" y="0"/>
                  </a:cubicBezTo>
                  <a:cubicBezTo>
                    <a:pt x="204" y="0"/>
                    <a:pt x="204" y="0"/>
                    <a:pt x="204" y="0"/>
                  </a:cubicBezTo>
                  <a:cubicBezTo>
                    <a:pt x="213" y="0"/>
                    <a:pt x="221" y="8"/>
                    <a:pt x="22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Freeform 49"/>
            <p:cNvSpPr/>
            <p:nvPr/>
          </p:nvSpPr>
          <p:spPr bwMode="auto">
            <a:xfrm>
              <a:off x="8578850" y="3650456"/>
              <a:ext cx="446088" cy="444500"/>
            </a:xfrm>
            <a:custGeom>
              <a:avLst/>
              <a:gdLst>
                <a:gd name="T0" fmla="*/ 3 w 166"/>
                <a:gd name="T1" fmla="*/ 53 h 166"/>
                <a:gd name="T2" fmla="*/ 3 w 166"/>
                <a:gd name="T3" fmla="*/ 41 h 166"/>
                <a:gd name="T4" fmla="*/ 41 w 166"/>
                <a:gd name="T5" fmla="*/ 3 h 166"/>
                <a:gd name="T6" fmla="*/ 53 w 166"/>
                <a:gd name="T7" fmla="*/ 3 h 166"/>
                <a:gd name="T8" fmla="*/ 162 w 166"/>
                <a:gd name="T9" fmla="*/ 113 h 166"/>
                <a:gd name="T10" fmla="*/ 162 w 166"/>
                <a:gd name="T11" fmla="*/ 125 h 166"/>
                <a:gd name="T12" fmla="*/ 125 w 166"/>
                <a:gd name="T13" fmla="*/ 162 h 166"/>
                <a:gd name="T14" fmla="*/ 113 w 166"/>
                <a:gd name="T15" fmla="*/ 162 h 166"/>
                <a:gd name="T16" fmla="*/ 3 w 166"/>
                <a:gd name="T17"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3" y="53"/>
                  </a:moveTo>
                  <a:cubicBezTo>
                    <a:pt x="0" y="49"/>
                    <a:pt x="0" y="44"/>
                    <a:pt x="3" y="41"/>
                  </a:cubicBezTo>
                  <a:cubicBezTo>
                    <a:pt x="41" y="3"/>
                    <a:pt x="41" y="3"/>
                    <a:pt x="41" y="3"/>
                  </a:cubicBezTo>
                  <a:cubicBezTo>
                    <a:pt x="44" y="0"/>
                    <a:pt x="49" y="0"/>
                    <a:pt x="53" y="3"/>
                  </a:cubicBezTo>
                  <a:cubicBezTo>
                    <a:pt x="162" y="113"/>
                    <a:pt x="162" y="113"/>
                    <a:pt x="162" y="113"/>
                  </a:cubicBezTo>
                  <a:cubicBezTo>
                    <a:pt x="166" y="116"/>
                    <a:pt x="166" y="122"/>
                    <a:pt x="162" y="125"/>
                  </a:cubicBezTo>
                  <a:cubicBezTo>
                    <a:pt x="125" y="162"/>
                    <a:pt x="125" y="162"/>
                    <a:pt x="125" y="162"/>
                  </a:cubicBezTo>
                  <a:cubicBezTo>
                    <a:pt x="122" y="166"/>
                    <a:pt x="116" y="166"/>
                    <a:pt x="113" y="162"/>
                  </a:cubicBezTo>
                  <a:lnTo>
                    <a:pt x="3" y="5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50"/>
            <p:cNvSpPr/>
            <p:nvPr/>
          </p:nvSpPr>
          <p:spPr bwMode="auto">
            <a:xfrm>
              <a:off x="8920162" y="3991769"/>
              <a:ext cx="117475" cy="117475"/>
            </a:xfrm>
            <a:custGeom>
              <a:avLst/>
              <a:gdLst>
                <a:gd name="T0" fmla="*/ 0 w 44"/>
                <a:gd name="T1" fmla="*/ 39 h 44"/>
                <a:gd name="T2" fmla="*/ 19 w 44"/>
                <a:gd name="T3" fmla="*/ 39 h 44"/>
                <a:gd name="T4" fmla="*/ 39 w 44"/>
                <a:gd name="T5" fmla="*/ 19 h 44"/>
                <a:gd name="T6" fmla="*/ 39 w 44"/>
                <a:gd name="T7" fmla="*/ 0 h 44"/>
                <a:gd name="T8" fmla="*/ 0 w 44"/>
                <a:gd name="T9" fmla="*/ 39 h 44"/>
              </a:gdLst>
              <a:ahLst/>
              <a:cxnLst>
                <a:cxn ang="0">
                  <a:pos x="T0" y="T1"/>
                </a:cxn>
                <a:cxn ang="0">
                  <a:pos x="T2" y="T3"/>
                </a:cxn>
                <a:cxn ang="0">
                  <a:pos x="T4" y="T5"/>
                </a:cxn>
                <a:cxn ang="0">
                  <a:pos x="T6" y="T7"/>
                </a:cxn>
                <a:cxn ang="0">
                  <a:pos x="T8" y="T9"/>
                </a:cxn>
              </a:cxnLst>
              <a:rect l="0" t="0" r="r" b="b"/>
              <a:pathLst>
                <a:path w="44" h="44">
                  <a:moveTo>
                    <a:pt x="0" y="39"/>
                  </a:moveTo>
                  <a:cubicBezTo>
                    <a:pt x="6" y="44"/>
                    <a:pt x="14" y="44"/>
                    <a:pt x="19" y="39"/>
                  </a:cubicBezTo>
                  <a:cubicBezTo>
                    <a:pt x="39" y="19"/>
                    <a:pt x="39" y="19"/>
                    <a:pt x="39" y="19"/>
                  </a:cubicBezTo>
                  <a:cubicBezTo>
                    <a:pt x="44" y="14"/>
                    <a:pt x="44" y="6"/>
                    <a:pt x="39" y="0"/>
                  </a:cubicBezTo>
                  <a:lnTo>
                    <a:pt x="0" y="3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51"/>
            <p:cNvSpPr/>
            <p:nvPr/>
          </p:nvSpPr>
          <p:spPr bwMode="auto">
            <a:xfrm>
              <a:off x="8551862" y="3623469"/>
              <a:ext cx="139700" cy="139700"/>
            </a:xfrm>
            <a:custGeom>
              <a:avLst/>
              <a:gdLst>
                <a:gd name="T0" fmla="*/ 6 w 52"/>
                <a:gd name="T1" fmla="*/ 50 h 52"/>
                <a:gd name="T2" fmla="*/ 3 w 52"/>
                <a:gd name="T3" fmla="*/ 49 h 52"/>
                <a:gd name="T4" fmla="*/ 0 w 52"/>
                <a:gd name="T5" fmla="*/ 4 h 52"/>
                <a:gd name="T6" fmla="*/ 4 w 52"/>
                <a:gd name="T7" fmla="*/ 0 h 52"/>
                <a:gd name="T8" fmla="*/ 49 w 52"/>
                <a:gd name="T9" fmla="*/ 3 h 52"/>
                <a:gd name="T10" fmla="*/ 50 w 52"/>
                <a:gd name="T11" fmla="*/ 6 h 52"/>
                <a:gd name="T12" fmla="*/ 6 w 52"/>
                <a:gd name="T13" fmla="*/ 5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6" y="50"/>
                  </a:moveTo>
                  <a:cubicBezTo>
                    <a:pt x="5" y="52"/>
                    <a:pt x="3" y="51"/>
                    <a:pt x="3" y="49"/>
                  </a:cubicBezTo>
                  <a:cubicBezTo>
                    <a:pt x="0" y="4"/>
                    <a:pt x="0" y="4"/>
                    <a:pt x="0" y="4"/>
                  </a:cubicBezTo>
                  <a:cubicBezTo>
                    <a:pt x="0" y="2"/>
                    <a:pt x="2" y="0"/>
                    <a:pt x="4" y="0"/>
                  </a:cubicBezTo>
                  <a:cubicBezTo>
                    <a:pt x="49" y="3"/>
                    <a:pt x="49" y="3"/>
                    <a:pt x="49" y="3"/>
                  </a:cubicBezTo>
                  <a:cubicBezTo>
                    <a:pt x="51" y="3"/>
                    <a:pt x="52" y="5"/>
                    <a:pt x="50" y="6"/>
                  </a:cubicBezTo>
                  <a:lnTo>
                    <a:pt x="6" y="5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52"/>
            <p:cNvSpPr/>
            <p:nvPr/>
          </p:nvSpPr>
          <p:spPr bwMode="auto">
            <a:xfrm>
              <a:off x="7704137" y="2810669"/>
              <a:ext cx="1193800" cy="1241425"/>
            </a:xfrm>
            <a:custGeom>
              <a:avLst/>
              <a:gdLst>
                <a:gd name="T0" fmla="*/ 441 w 445"/>
                <a:gd name="T1" fmla="*/ 72 h 463"/>
                <a:gd name="T2" fmla="*/ 373 w 445"/>
                <a:gd name="T3" fmla="*/ 4 h 463"/>
                <a:gd name="T4" fmla="*/ 364 w 445"/>
                <a:gd name="T5" fmla="*/ 0 h 463"/>
                <a:gd name="T6" fmla="*/ 81 w 445"/>
                <a:gd name="T7" fmla="*/ 0 h 463"/>
                <a:gd name="T8" fmla="*/ 0 w 445"/>
                <a:gd name="T9" fmla="*/ 81 h 463"/>
                <a:gd name="T10" fmla="*/ 0 w 445"/>
                <a:gd name="T11" fmla="*/ 381 h 463"/>
                <a:gd name="T12" fmla="*/ 81 w 445"/>
                <a:gd name="T13" fmla="*/ 463 h 463"/>
                <a:gd name="T14" fmla="*/ 364 w 445"/>
                <a:gd name="T15" fmla="*/ 463 h 463"/>
                <a:gd name="T16" fmla="*/ 399 w 445"/>
                <a:gd name="T17" fmla="*/ 454 h 463"/>
                <a:gd name="T18" fmla="*/ 379 w 445"/>
                <a:gd name="T19" fmla="*/ 433 h 463"/>
                <a:gd name="T20" fmla="*/ 364 w 445"/>
                <a:gd name="T21" fmla="*/ 436 h 463"/>
                <a:gd name="T22" fmla="*/ 81 w 445"/>
                <a:gd name="T23" fmla="*/ 436 h 463"/>
                <a:gd name="T24" fmla="*/ 27 w 445"/>
                <a:gd name="T25" fmla="*/ 381 h 463"/>
                <a:gd name="T26" fmla="*/ 27 w 445"/>
                <a:gd name="T27" fmla="*/ 81 h 463"/>
                <a:gd name="T28" fmla="*/ 81 w 445"/>
                <a:gd name="T29" fmla="*/ 27 h 463"/>
                <a:gd name="T30" fmla="*/ 358 w 445"/>
                <a:gd name="T31" fmla="*/ 27 h 463"/>
                <a:gd name="T32" fmla="*/ 418 w 445"/>
                <a:gd name="T33" fmla="*/ 87 h 463"/>
                <a:gd name="T34" fmla="*/ 418 w 445"/>
                <a:gd name="T35" fmla="*/ 337 h 463"/>
                <a:gd name="T36" fmla="*/ 445 w 445"/>
                <a:gd name="T37" fmla="*/ 364 h 463"/>
                <a:gd name="T38" fmla="*/ 445 w 445"/>
                <a:gd name="T39" fmla="*/ 81 h 463"/>
                <a:gd name="T40" fmla="*/ 441 w 445"/>
                <a:gd name="T41" fmla="*/ 7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5" h="463">
                  <a:moveTo>
                    <a:pt x="441" y="72"/>
                  </a:moveTo>
                  <a:cubicBezTo>
                    <a:pt x="373" y="4"/>
                    <a:pt x="373" y="4"/>
                    <a:pt x="373" y="4"/>
                  </a:cubicBezTo>
                  <a:cubicBezTo>
                    <a:pt x="371" y="1"/>
                    <a:pt x="367" y="0"/>
                    <a:pt x="364" y="0"/>
                  </a:cubicBezTo>
                  <a:cubicBezTo>
                    <a:pt x="81" y="0"/>
                    <a:pt x="81" y="0"/>
                    <a:pt x="81" y="0"/>
                  </a:cubicBezTo>
                  <a:cubicBezTo>
                    <a:pt x="36" y="0"/>
                    <a:pt x="0" y="36"/>
                    <a:pt x="0" y="81"/>
                  </a:cubicBezTo>
                  <a:cubicBezTo>
                    <a:pt x="0" y="381"/>
                    <a:pt x="0" y="381"/>
                    <a:pt x="0" y="381"/>
                  </a:cubicBezTo>
                  <a:cubicBezTo>
                    <a:pt x="0" y="426"/>
                    <a:pt x="36" y="463"/>
                    <a:pt x="81" y="463"/>
                  </a:cubicBezTo>
                  <a:cubicBezTo>
                    <a:pt x="364" y="463"/>
                    <a:pt x="364" y="463"/>
                    <a:pt x="364" y="463"/>
                  </a:cubicBezTo>
                  <a:cubicBezTo>
                    <a:pt x="377" y="463"/>
                    <a:pt x="389" y="459"/>
                    <a:pt x="399" y="454"/>
                  </a:cubicBezTo>
                  <a:cubicBezTo>
                    <a:pt x="379" y="433"/>
                    <a:pt x="379" y="433"/>
                    <a:pt x="379" y="433"/>
                  </a:cubicBezTo>
                  <a:cubicBezTo>
                    <a:pt x="374" y="435"/>
                    <a:pt x="369" y="435"/>
                    <a:pt x="364" y="436"/>
                  </a:cubicBezTo>
                  <a:cubicBezTo>
                    <a:pt x="81" y="436"/>
                    <a:pt x="81" y="436"/>
                    <a:pt x="81" y="436"/>
                  </a:cubicBezTo>
                  <a:cubicBezTo>
                    <a:pt x="52" y="435"/>
                    <a:pt x="27" y="411"/>
                    <a:pt x="27" y="381"/>
                  </a:cubicBezTo>
                  <a:cubicBezTo>
                    <a:pt x="27" y="81"/>
                    <a:pt x="27" y="81"/>
                    <a:pt x="27" y="81"/>
                  </a:cubicBezTo>
                  <a:cubicBezTo>
                    <a:pt x="27" y="51"/>
                    <a:pt x="52" y="27"/>
                    <a:pt x="81" y="27"/>
                  </a:cubicBezTo>
                  <a:cubicBezTo>
                    <a:pt x="358" y="27"/>
                    <a:pt x="358" y="27"/>
                    <a:pt x="358" y="27"/>
                  </a:cubicBezTo>
                  <a:cubicBezTo>
                    <a:pt x="418" y="87"/>
                    <a:pt x="418" y="87"/>
                    <a:pt x="418" y="87"/>
                  </a:cubicBezTo>
                  <a:cubicBezTo>
                    <a:pt x="418" y="337"/>
                    <a:pt x="418" y="337"/>
                    <a:pt x="418" y="337"/>
                  </a:cubicBezTo>
                  <a:cubicBezTo>
                    <a:pt x="445" y="364"/>
                    <a:pt x="445" y="364"/>
                    <a:pt x="445" y="364"/>
                  </a:cubicBezTo>
                  <a:cubicBezTo>
                    <a:pt x="445" y="81"/>
                    <a:pt x="445" y="81"/>
                    <a:pt x="445" y="81"/>
                  </a:cubicBezTo>
                  <a:cubicBezTo>
                    <a:pt x="445" y="78"/>
                    <a:pt x="444" y="74"/>
                    <a:pt x="441" y="7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2" name="组合 31"/>
          <p:cNvGrpSpPr/>
          <p:nvPr userDrawn="1"/>
        </p:nvGrpSpPr>
        <p:grpSpPr>
          <a:xfrm>
            <a:off x="7181700" y="6097914"/>
            <a:ext cx="368755" cy="482034"/>
            <a:chOff x="8976325" y="2669435"/>
            <a:chExt cx="1287025" cy="1513890"/>
          </a:xfrm>
        </p:grpSpPr>
        <p:sp>
          <p:nvSpPr>
            <p:cNvPr id="33" name="矩形 32"/>
            <p:cNvSpPr/>
            <p:nvPr/>
          </p:nvSpPr>
          <p:spPr>
            <a:xfrm>
              <a:off x="10042637" y="3216241"/>
              <a:ext cx="189187" cy="693369"/>
            </a:xfrm>
            <a:prstGeom prst="rect">
              <a:avLst/>
            </a:prstGeom>
            <a:solidFill>
              <a:srgbClr val="F48C0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4" name="Freeform 444"/>
            <p:cNvSpPr>
              <a:spLocks noEditPoints="1"/>
            </p:cNvSpPr>
            <p:nvPr/>
          </p:nvSpPr>
          <p:spPr bwMode="auto">
            <a:xfrm>
              <a:off x="8976325" y="2669435"/>
              <a:ext cx="1287025" cy="1513890"/>
            </a:xfrm>
            <a:custGeom>
              <a:avLst/>
              <a:gdLst>
                <a:gd name="T0" fmla="*/ 17 w 207"/>
                <a:gd name="T1" fmla="*/ 19 h 243"/>
                <a:gd name="T2" fmla="*/ 17 w 207"/>
                <a:gd name="T3" fmla="*/ 0 h 243"/>
                <a:gd name="T4" fmla="*/ 25 w 207"/>
                <a:gd name="T5" fmla="*/ 14 h 243"/>
                <a:gd name="T6" fmla="*/ 54 w 207"/>
                <a:gd name="T7" fmla="*/ 51 h 243"/>
                <a:gd name="T8" fmla="*/ 73 w 207"/>
                <a:gd name="T9" fmla="*/ 9 h 243"/>
                <a:gd name="T10" fmla="*/ 92 w 207"/>
                <a:gd name="T11" fmla="*/ 9 h 243"/>
                <a:gd name="T12" fmla="*/ 69 w 207"/>
                <a:gd name="T13" fmla="*/ 51 h 243"/>
                <a:gd name="T14" fmla="*/ 75 w 207"/>
                <a:gd name="T15" fmla="*/ 61 h 243"/>
                <a:gd name="T16" fmla="*/ 207 w 207"/>
                <a:gd name="T17" fmla="*/ 90 h 243"/>
                <a:gd name="T18" fmla="*/ 178 w 207"/>
                <a:gd name="T19" fmla="*/ 221 h 243"/>
                <a:gd name="T20" fmla="*/ 0 w 207"/>
                <a:gd name="T21" fmla="*/ 192 h 243"/>
                <a:gd name="T22" fmla="*/ 25 w 207"/>
                <a:gd name="T23" fmla="*/ 61 h 243"/>
                <a:gd name="T24" fmla="*/ 31 w 207"/>
                <a:gd name="T25" fmla="*/ 51 h 243"/>
                <a:gd name="T26" fmla="*/ 173 w 207"/>
                <a:gd name="T27" fmla="*/ 226 h 243"/>
                <a:gd name="T28" fmla="*/ 153 w 207"/>
                <a:gd name="T29" fmla="*/ 243 h 243"/>
                <a:gd name="T30" fmla="*/ 31 w 207"/>
                <a:gd name="T31" fmla="*/ 226 h 243"/>
                <a:gd name="T32" fmla="*/ 50 w 207"/>
                <a:gd name="T33" fmla="*/ 243 h 243"/>
                <a:gd name="T34" fmla="*/ 31 w 207"/>
                <a:gd name="T35" fmla="*/ 226 h 243"/>
                <a:gd name="T36" fmla="*/ 175 w 207"/>
                <a:gd name="T37" fmla="*/ 178 h 243"/>
                <a:gd name="T38" fmla="*/ 201 w 207"/>
                <a:gd name="T39" fmla="*/ 178 h 243"/>
                <a:gd name="T40" fmla="*/ 43 w 207"/>
                <a:gd name="T41" fmla="*/ 81 h 243"/>
                <a:gd name="T42" fmla="*/ 23 w 207"/>
                <a:gd name="T43" fmla="*/ 173 h 243"/>
                <a:gd name="T44" fmla="*/ 148 w 207"/>
                <a:gd name="T45" fmla="*/ 194 h 243"/>
                <a:gd name="T46" fmla="*/ 168 w 207"/>
                <a:gd name="T47" fmla="*/ 101 h 243"/>
                <a:gd name="T48" fmla="*/ 43 w 207"/>
                <a:gd name="T49" fmla="*/ 81 h 243"/>
                <a:gd name="T50" fmla="*/ 34 w 207"/>
                <a:gd name="T51" fmla="*/ 105 h 243"/>
                <a:gd name="T52" fmla="*/ 148 w 207"/>
                <a:gd name="T53" fmla="*/ 103 h 243"/>
                <a:gd name="T54" fmla="*/ 141 w 207"/>
                <a:gd name="T55" fmla="*/ 90 h 243"/>
                <a:gd name="T56" fmla="*/ 188 w 207"/>
                <a:gd name="T57" fmla="*/ 100 h 243"/>
                <a:gd name="T58" fmla="*/ 188 w 207"/>
                <a:gd name="T59" fmla="*/ 116 h 243"/>
                <a:gd name="T60" fmla="*/ 188 w 207"/>
                <a:gd name="T61" fmla="*/ 100 h 243"/>
                <a:gd name="T62" fmla="*/ 180 w 207"/>
                <a:gd name="T63" fmla="*/ 136 h 243"/>
                <a:gd name="T64" fmla="*/ 196 w 207"/>
                <a:gd name="T65" fmla="*/ 13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43">
                  <a:moveTo>
                    <a:pt x="31" y="51"/>
                  </a:moveTo>
                  <a:cubicBezTo>
                    <a:pt x="17" y="19"/>
                    <a:pt x="17" y="19"/>
                    <a:pt x="17" y="19"/>
                  </a:cubicBezTo>
                  <a:cubicBezTo>
                    <a:pt x="12" y="18"/>
                    <a:pt x="7" y="14"/>
                    <a:pt x="7" y="9"/>
                  </a:cubicBezTo>
                  <a:cubicBezTo>
                    <a:pt x="7" y="4"/>
                    <a:pt x="12" y="0"/>
                    <a:pt x="17" y="0"/>
                  </a:cubicBezTo>
                  <a:cubicBezTo>
                    <a:pt x="22" y="0"/>
                    <a:pt x="26" y="4"/>
                    <a:pt x="26" y="9"/>
                  </a:cubicBezTo>
                  <a:cubicBezTo>
                    <a:pt x="26" y="11"/>
                    <a:pt x="26" y="12"/>
                    <a:pt x="25" y="14"/>
                  </a:cubicBezTo>
                  <a:cubicBezTo>
                    <a:pt x="46" y="51"/>
                    <a:pt x="46" y="51"/>
                    <a:pt x="46" y="51"/>
                  </a:cubicBezTo>
                  <a:cubicBezTo>
                    <a:pt x="54" y="51"/>
                    <a:pt x="54" y="51"/>
                    <a:pt x="54" y="51"/>
                  </a:cubicBezTo>
                  <a:cubicBezTo>
                    <a:pt x="75" y="14"/>
                    <a:pt x="75" y="14"/>
                    <a:pt x="75" y="14"/>
                  </a:cubicBezTo>
                  <a:cubicBezTo>
                    <a:pt x="74" y="12"/>
                    <a:pt x="73" y="11"/>
                    <a:pt x="73" y="9"/>
                  </a:cubicBezTo>
                  <a:cubicBezTo>
                    <a:pt x="73" y="4"/>
                    <a:pt x="78" y="0"/>
                    <a:pt x="83" y="0"/>
                  </a:cubicBezTo>
                  <a:cubicBezTo>
                    <a:pt x="88" y="0"/>
                    <a:pt x="92" y="4"/>
                    <a:pt x="92" y="9"/>
                  </a:cubicBezTo>
                  <a:cubicBezTo>
                    <a:pt x="92" y="14"/>
                    <a:pt x="88" y="18"/>
                    <a:pt x="83" y="19"/>
                  </a:cubicBezTo>
                  <a:cubicBezTo>
                    <a:pt x="69" y="51"/>
                    <a:pt x="69" y="51"/>
                    <a:pt x="69" y="51"/>
                  </a:cubicBezTo>
                  <a:cubicBezTo>
                    <a:pt x="72" y="51"/>
                    <a:pt x="75" y="54"/>
                    <a:pt x="75" y="58"/>
                  </a:cubicBezTo>
                  <a:cubicBezTo>
                    <a:pt x="75" y="61"/>
                    <a:pt x="75" y="61"/>
                    <a:pt x="75" y="61"/>
                  </a:cubicBezTo>
                  <a:cubicBezTo>
                    <a:pt x="178" y="61"/>
                    <a:pt x="178" y="61"/>
                    <a:pt x="178" y="61"/>
                  </a:cubicBezTo>
                  <a:cubicBezTo>
                    <a:pt x="194" y="61"/>
                    <a:pt x="207" y="74"/>
                    <a:pt x="207" y="90"/>
                  </a:cubicBezTo>
                  <a:cubicBezTo>
                    <a:pt x="207" y="192"/>
                    <a:pt x="207" y="192"/>
                    <a:pt x="207" y="192"/>
                  </a:cubicBezTo>
                  <a:cubicBezTo>
                    <a:pt x="207" y="208"/>
                    <a:pt x="194" y="221"/>
                    <a:pt x="178" y="221"/>
                  </a:cubicBezTo>
                  <a:cubicBezTo>
                    <a:pt x="29" y="221"/>
                    <a:pt x="29" y="221"/>
                    <a:pt x="29" y="221"/>
                  </a:cubicBezTo>
                  <a:cubicBezTo>
                    <a:pt x="13" y="221"/>
                    <a:pt x="0" y="208"/>
                    <a:pt x="0" y="192"/>
                  </a:cubicBezTo>
                  <a:cubicBezTo>
                    <a:pt x="0" y="90"/>
                    <a:pt x="0" y="90"/>
                    <a:pt x="0" y="90"/>
                  </a:cubicBezTo>
                  <a:cubicBezTo>
                    <a:pt x="0" y="75"/>
                    <a:pt x="11" y="63"/>
                    <a:pt x="25" y="61"/>
                  </a:cubicBezTo>
                  <a:cubicBezTo>
                    <a:pt x="25" y="58"/>
                    <a:pt x="25" y="58"/>
                    <a:pt x="25" y="58"/>
                  </a:cubicBezTo>
                  <a:cubicBezTo>
                    <a:pt x="25" y="54"/>
                    <a:pt x="28" y="51"/>
                    <a:pt x="31" y="51"/>
                  </a:cubicBezTo>
                  <a:close/>
                  <a:moveTo>
                    <a:pt x="149" y="226"/>
                  </a:moveTo>
                  <a:cubicBezTo>
                    <a:pt x="173" y="226"/>
                    <a:pt x="173" y="226"/>
                    <a:pt x="173" y="226"/>
                  </a:cubicBezTo>
                  <a:cubicBezTo>
                    <a:pt x="168" y="243"/>
                    <a:pt x="168" y="243"/>
                    <a:pt x="168" y="243"/>
                  </a:cubicBezTo>
                  <a:cubicBezTo>
                    <a:pt x="153" y="243"/>
                    <a:pt x="153" y="243"/>
                    <a:pt x="153" y="243"/>
                  </a:cubicBezTo>
                  <a:cubicBezTo>
                    <a:pt x="149" y="226"/>
                    <a:pt x="149" y="226"/>
                    <a:pt x="149" y="226"/>
                  </a:cubicBezTo>
                  <a:close/>
                  <a:moveTo>
                    <a:pt x="31" y="226"/>
                  </a:moveTo>
                  <a:cubicBezTo>
                    <a:pt x="55" y="226"/>
                    <a:pt x="55" y="226"/>
                    <a:pt x="55" y="226"/>
                  </a:cubicBezTo>
                  <a:cubicBezTo>
                    <a:pt x="50" y="243"/>
                    <a:pt x="50" y="243"/>
                    <a:pt x="50" y="243"/>
                  </a:cubicBezTo>
                  <a:cubicBezTo>
                    <a:pt x="35" y="243"/>
                    <a:pt x="35" y="243"/>
                    <a:pt x="35" y="243"/>
                  </a:cubicBezTo>
                  <a:cubicBezTo>
                    <a:pt x="31" y="226"/>
                    <a:pt x="31" y="226"/>
                    <a:pt x="31" y="226"/>
                  </a:cubicBezTo>
                  <a:close/>
                  <a:moveTo>
                    <a:pt x="188" y="166"/>
                  </a:moveTo>
                  <a:cubicBezTo>
                    <a:pt x="180" y="166"/>
                    <a:pt x="175" y="171"/>
                    <a:pt x="175" y="178"/>
                  </a:cubicBezTo>
                  <a:cubicBezTo>
                    <a:pt x="175" y="186"/>
                    <a:pt x="180" y="191"/>
                    <a:pt x="188" y="191"/>
                  </a:cubicBezTo>
                  <a:cubicBezTo>
                    <a:pt x="195" y="191"/>
                    <a:pt x="201" y="186"/>
                    <a:pt x="201" y="178"/>
                  </a:cubicBezTo>
                  <a:cubicBezTo>
                    <a:pt x="201" y="171"/>
                    <a:pt x="195" y="166"/>
                    <a:pt x="188" y="166"/>
                  </a:cubicBezTo>
                  <a:close/>
                  <a:moveTo>
                    <a:pt x="43" y="81"/>
                  </a:moveTo>
                  <a:cubicBezTo>
                    <a:pt x="32" y="81"/>
                    <a:pt x="23" y="90"/>
                    <a:pt x="23" y="101"/>
                  </a:cubicBezTo>
                  <a:cubicBezTo>
                    <a:pt x="23" y="173"/>
                    <a:pt x="23" y="173"/>
                    <a:pt x="23" y="173"/>
                  </a:cubicBezTo>
                  <a:cubicBezTo>
                    <a:pt x="23" y="184"/>
                    <a:pt x="32" y="194"/>
                    <a:pt x="43" y="194"/>
                  </a:cubicBezTo>
                  <a:cubicBezTo>
                    <a:pt x="148" y="194"/>
                    <a:pt x="148" y="194"/>
                    <a:pt x="148" y="194"/>
                  </a:cubicBezTo>
                  <a:cubicBezTo>
                    <a:pt x="159" y="194"/>
                    <a:pt x="168" y="184"/>
                    <a:pt x="168" y="173"/>
                  </a:cubicBezTo>
                  <a:cubicBezTo>
                    <a:pt x="168" y="101"/>
                    <a:pt x="168" y="101"/>
                    <a:pt x="168" y="101"/>
                  </a:cubicBezTo>
                  <a:cubicBezTo>
                    <a:pt x="168" y="90"/>
                    <a:pt x="159" y="81"/>
                    <a:pt x="148" y="81"/>
                  </a:cubicBezTo>
                  <a:cubicBezTo>
                    <a:pt x="43" y="81"/>
                    <a:pt x="43" y="81"/>
                    <a:pt x="43" y="81"/>
                  </a:cubicBezTo>
                  <a:close/>
                  <a:moveTo>
                    <a:pt x="51" y="90"/>
                  </a:moveTo>
                  <a:cubicBezTo>
                    <a:pt x="43" y="90"/>
                    <a:pt x="35" y="96"/>
                    <a:pt x="34" y="105"/>
                  </a:cubicBezTo>
                  <a:cubicBezTo>
                    <a:pt x="36" y="104"/>
                    <a:pt x="39" y="103"/>
                    <a:pt x="42" y="103"/>
                  </a:cubicBezTo>
                  <a:cubicBezTo>
                    <a:pt x="148" y="103"/>
                    <a:pt x="148" y="103"/>
                    <a:pt x="148" y="103"/>
                  </a:cubicBezTo>
                  <a:cubicBezTo>
                    <a:pt x="152" y="103"/>
                    <a:pt x="156" y="105"/>
                    <a:pt x="159" y="107"/>
                  </a:cubicBezTo>
                  <a:cubicBezTo>
                    <a:pt x="159" y="98"/>
                    <a:pt x="151" y="90"/>
                    <a:pt x="141" y="90"/>
                  </a:cubicBezTo>
                  <a:cubicBezTo>
                    <a:pt x="51" y="90"/>
                    <a:pt x="51" y="90"/>
                    <a:pt x="51" y="90"/>
                  </a:cubicBezTo>
                  <a:close/>
                  <a:moveTo>
                    <a:pt x="188" y="100"/>
                  </a:moveTo>
                  <a:cubicBezTo>
                    <a:pt x="183" y="100"/>
                    <a:pt x="180" y="103"/>
                    <a:pt x="180" y="108"/>
                  </a:cubicBezTo>
                  <a:cubicBezTo>
                    <a:pt x="180" y="112"/>
                    <a:pt x="183" y="116"/>
                    <a:pt x="188" y="116"/>
                  </a:cubicBezTo>
                  <a:cubicBezTo>
                    <a:pt x="192" y="116"/>
                    <a:pt x="196" y="112"/>
                    <a:pt x="196" y="108"/>
                  </a:cubicBezTo>
                  <a:cubicBezTo>
                    <a:pt x="196" y="103"/>
                    <a:pt x="192" y="100"/>
                    <a:pt x="188" y="100"/>
                  </a:cubicBezTo>
                  <a:close/>
                  <a:moveTo>
                    <a:pt x="188" y="128"/>
                  </a:moveTo>
                  <a:cubicBezTo>
                    <a:pt x="183" y="128"/>
                    <a:pt x="180" y="131"/>
                    <a:pt x="180" y="136"/>
                  </a:cubicBezTo>
                  <a:cubicBezTo>
                    <a:pt x="180" y="140"/>
                    <a:pt x="183" y="144"/>
                    <a:pt x="188" y="144"/>
                  </a:cubicBezTo>
                  <a:cubicBezTo>
                    <a:pt x="192" y="144"/>
                    <a:pt x="196" y="140"/>
                    <a:pt x="196" y="136"/>
                  </a:cubicBezTo>
                  <a:cubicBezTo>
                    <a:pt x="196" y="131"/>
                    <a:pt x="192" y="128"/>
                    <a:pt x="188" y="128"/>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圆角矩形 34"/>
            <p:cNvSpPr/>
            <p:nvPr/>
          </p:nvSpPr>
          <p:spPr>
            <a:xfrm>
              <a:off x="9187860" y="3248814"/>
              <a:ext cx="760181" cy="531281"/>
            </a:xfrm>
            <a:prstGeom prst="roundRect">
              <a:avLst/>
            </a:prstGeom>
            <a:noFill/>
            <a:ln w="571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36" name="组合 14"/>
          <p:cNvGrpSpPr/>
          <p:nvPr userDrawn="1"/>
        </p:nvGrpSpPr>
        <p:grpSpPr>
          <a:xfrm rot="10800000">
            <a:off x="47628" y="43921"/>
            <a:ext cx="7294245" cy="637646"/>
            <a:chOff x="0" y="0"/>
            <a:chExt cx="4611606" cy="765176"/>
          </a:xfrm>
        </p:grpSpPr>
        <p:sp>
          <p:nvSpPr>
            <p:cNvPr id="37" name="等腰三角形 19"/>
            <p:cNvSpPr/>
            <p:nvPr/>
          </p:nvSpPr>
          <p:spPr>
            <a:xfrm flipH="1" flipV="1">
              <a:off x="3424466" y="601663"/>
              <a:ext cx="176213" cy="163513"/>
            </a:xfrm>
            <a:prstGeom prst="triangle">
              <a:avLst>
                <a:gd name="adj" fmla="val 0"/>
              </a:avLst>
            </a:prstGeom>
            <a:solidFill>
              <a:srgbClr val="7F6000"/>
            </a:solidFill>
            <a:ln w="12700">
              <a:noFill/>
            </a:ln>
          </p:spPr>
          <p:txBody>
            <a:bodyPr anchor="ctr"/>
            <a:lstStyle/>
            <a:p>
              <a:pPr lvl="0" algn="ctr" eaLnBrk="1" hangingPunct="1"/>
              <a:endParaRPr lang="zh-CN" altLang="zh-CN" sz="2800" dirty="0">
                <a:solidFill>
                  <a:srgbClr val="FFFFFF"/>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38" name="等腰三角形 21"/>
            <p:cNvSpPr/>
            <p:nvPr/>
          </p:nvSpPr>
          <p:spPr>
            <a:xfrm flipH="1">
              <a:off x="3424466" y="0"/>
              <a:ext cx="176213" cy="165100"/>
            </a:xfrm>
            <a:prstGeom prst="triangle">
              <a:avLst>
                <a:gd name="adj" fmla="val 0"/>
              </a:avLst>
            </a:prstGeom>
            <a:solidFill>
              <a:srgbClr val="7F6000"/>
            </a:solidFill>
            <a:ln w="12700">
              <a:noFill/>
            </a:ln>
          </p:spPr>
          <p:txBody>
            <a:bodyPr anchor="ctr"/>
            <a:lstStyle/>
            <a:p>
              <a:pPr lvl="0" algn="ctr" eaLnBrk="1" hangingPunct="1"/>
              <a:endParaRPr lang="zh-CN" altLang="zh-CN" sz="2800" dirty="0">
                <a:solidFill>
                  <a:srgbClr val="FFFFFF"/>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39" name="文本框 22"/>
            <p:cNvSpPr/>
            <p:nvPr/>
          </p:nvSpPr>
          <p:spPr>
            <a:xfrm flipH="1">
              <a:off x="0" y="85727"/>
              <a:ext cx="4611606" cy="593725"/>
            </a:xfrm>
            <a:prstGeom prst="rect">
              <a:avLst/>
            </a:prstGeom>
            <a:solidFill>
              <a:srgbClr val="F48C06"/>
            </a:solidFill>
            <a:ln w="9525">
              <a:noFill/>
            </a:ln>
          </p:spPr>
          <p:txBody>
            <a:bodyPr lIns="180000" anchor="ctr"/>
            <a:lstStyle/>
            <a:p>
              <a:pPr lvl="0" eaLnBrk="1" hangingPunct="1"/>
              <a:endParaRPr lang="zh-CN" altLang="zh-CN" sz="1600" dirty="0">
                <a:solidFill>
                  <a:srgbClr val="525252"/>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40" name="文本框 23"/>
            <p:cNvSpPr/>
            <p:nvPr/>
          </p:nvSpPr>
          <p:spPr>
            <a:xfrm flipH="1">
              <a:off x="3600679" y="1"/>
              <a:ext cx="790575" cy="765175"/>
            </a:xfrm>
            <a:prstGeom prst="rect">
              <a:avLst/>
            </a:prstGeom>
            <a:solidFill>
              <a:srgbClr val="FDC602"/>
            </a:solidFill>
            <a:ln w="9525">
              <a:noFill/>
            </a:ln>
          </p:spPr>
          <p:txBody>
            <a:bodyPr lIns="0" tIns="0" rIns="0" bIns="0" anchor="ctr"/>
            <a:lstStyle/>
            <a:p>
              <a:pPr lvl="0" algn="ctr" eaLnBrk="1" hangingPunct="1"/>
              <a:endParaRPr lang="zh-CN" altLang="zh-CN" sz="3200" dirty="0">
                <a:solidFill>
                  <a:srgbClr val="FFFFFF"/>
                </a:solidFill>
                <a:latin typeface="Adobe Gothic Std B" pitchFamily="2" charset="-128"/>
                <a:ea typeface="Microsoft YaHei UI" panose="020B0503020204020204" pitchFamily="34" charset="-122"/>
                <a:sym typeface="Verdana" panose="020B0604030504040204" pitchFamily="34" charset="0"/>
              </a:endParaRPr>
            </a:p>
          </p:txBody>
        </p:sp>
      </p:grpSp>
      <p:pic>
        <p:nvPicPr>
          <p:cNvPr id="41" name="Picture 4" descr="img_logoa"/>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216328" y="0"/>
            <a:ext cx="975672" cy="86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9" descr="查看完整尺寸的图片">
            <a:hlinkClick r:id="" action="ppaction://noaction"/>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76897" y="923122"/>
            <a:ext cx="1415103" cy="72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jpe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8.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2.xml"/><Relationship Id="rId10" Type="http://schemas.openxmlformats.org/officeDocument/2006/relationships/tags" Target="../tags/tag1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74822" y="1335524"/>
            <a:ext cx="11442356" cy="4351338"/>
          </a:xfrm>
          <a:prstGeom prst="rect">
            <a:avLst/>
          </a:prstGeom>
        </p:spPr>
        <p:txBody>
          <a:bodyPr>
            <a:noAutofit/>
          </a:bodyPr>
          <a:lstStyle/>
          <a:p>
            <a:pPr marL="0" indent="0" algn="just">
              <a:buNone/>
            </a:pP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二</a:t>
            </a: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wavyHeavy" dirty="0">
                <a:solidFill>
                  <a:srgbClr val="00B050"/>
                </a:solidFill>
                <a:uFill>
                  <a:solidFill>
                    <a:srgbClr val="FF0000"/>
                  </a:solidFill>
                </a:uFill>
                <a:latin typeface="Times New Roman" panose="02020603050405020304" pitchFamily="18" charset="0"/>
                <a:ea typeface="宋体" panose="02010600030101010101" pitchFamily="2" charset="-122"/>
              </a:rPr>
              <a:t>篇中句</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The Body</a:t>
            </a: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u="wavyHeavy" kern="100" dirty="0">
                <a:solidFill>
                  <a:srgbClr val="FF0000"/>
                </a:solidFill>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画龙点睛篇中句</a:t>
            </a:r>
            <a:r>
              <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en-US" altLang="zh-CN" b="1" kern="100" dirty="0">
              <a:latin typeface="Times New Roman" panose="020206030504050203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4</a:t>
            </a:r>
            <a:r>
              <a:rPr lang="zh-CN" altLang="zh-CN" b="1" kern="100" dirty="0">
                <a:latin typeface="Times New Roman" panose="02020603050405020304"/>
                <a:ea typeface="宋体" panose="02010600030101010101" pitchFamily="2" charset="-122"/>
                <a:cs typeface="Times New Roman" panose="02020603050405020304"/>
              </a:rPr>
              <a:t>．</a:t>
            </a:r>
            <a:r>
              <a:rPr lang="en-US" altLang="zh-CN" b="1" kern="100" dirty="0">
                <a:latin typeface="Times New Roman" panose="02020603050405020304"/>
                <a:ea typeface="宋体" panose="02010600030101010101" pitchFamily="2" charset="-122"/>
                <a:cs typeface="Times New Roman" panose="02020603050405020304"/>
              </a:rPr>
              <a:t>It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is obvious that</a:t>
            </a:r>
            <a:r>
              <a:rPr lang="en-US" altLang="zh-CN" b="1" kern="100" dirty="0">
                <a:latin typeface="Times New Roman" panose="02020603050405020304"/>
                <a:ea typeface="宋体" panose="02010600030101010101" pitchFamily="2" charset="-122"/>
                <a:cs typeface="Times New Roman" panose="02020603050405020304"/>
              </a:rPr>
              <a:t> you will have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a promising future</a:t>
            </a:r>
            <a:r>
              <a:rPr lang="en-US" altLang="zh-CN" b="1" kern="100" dirty="0">
                <a:latin typeface="Times New Roman" panose="02020603050405020304"/>
                <a:ea typeface="宋体" panose="02010600030101010101" pitchFamily="2" charset="-122"/>
                <a:cs typeface="Times New Roman" panose="02020603050405020304"/>
              </a:rPr>
              <a:t>.</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很显然，你将会有一个充满希望的未来。</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5.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There is no denying</a:t>
            </a:r>
            <a:r>
              <a:rPr lang="en-US" altLang="zh-CN" b="1" kern="100" dirty="0">
                <a:latin typeface="Times New Roman" panose="02020603050405020304"/>
                <a:ea typeface="宋体" panose="02010600030101010101" pitchFamily="2" charset="-122"/>
                <a:cs typeface="Times New Roman" panose="02020603050405020304"/>
              </a:rPr>
              <a:t>/doubt that your success partly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lies in your talent</a:t>
            </a:r>
            <a:r>
              <a:rPr lang="en-US" altLang="zh-CN" b="1" kern="100" dirty="0">
                <a:latin typeface="Times New Roman" panose="02020603050405020304"/>
                <a:ea typeface="宋体" panose="02010600030101010101" pitchFamily="2" charset="-122"/>
                <a:cs typeface="Times New Roman" panose="02020603050405020304"/>
              </a:rPr>
              <a:t> for tennis. </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毫无疑问你的成功部分因归功于你对羽毛球的天赋。</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6. As your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close friend</a:t>
            </a:r>
            <a:r>
              <a:rPr lang="en-US" altLang="zh-CN" b="1" kern="100" dirty="0">
                <a:latin typeface="Times New Roman" panose="02020603050405020304"/>
                <a:ea typeface="宋体" panose="02010600030101010101" pitchFamily="2" charset="-122"/>
                <a:cs typeface="Times New Roman" panose="02020603050405020304"/>
              </a:rPr>
              <a:t>, I just want you to know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how lucky I am</a:t>
            </a:r>
            <a:r>
              <a:rPr lang="en-US" altLang="zh-CN" b="1" kern="100" dirty="0">
                <a:latin typeface="Times New Roman" panose="02020603050405020304"/>
                <a:ea typeface="宋体" panose="02010600030101010101" pitchFamily="2" charset="-122"/>
                <a:cs typeface="Times New Roman" panose="02020603050405020304"/>
              </a:rPr>
              <a:t> to be able to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share your pride</a:t>
            </a:r>
            <a:r>
              <a:rPr lang="en-US" altLang="zh-CN" b="1" kern="100" dirty="0">
                <a:latin typeface="Times New Roman" panose="02020603050405020304"/>
                <a:ea typeface="宋体" panose="02010600030101010101" pitchFamily="2" charset="-122"/>
                <a:cs typeface="Times New Roman" panose="02020603050405020304"/>
              </a:rPr>
              <a:t> and how pleased I am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at your success.</a:t>
            </a:r>
            <a:r>
              <a:rPr lang="en-US" altLang="zh-CN" b="1" kern="100" dirty="0">
                <a:latin typeface="Times New Roman" panose="02020603050405020304"/>
                <a:ea typeface="宋体" panose="02010600030101010101" pitchFamily="2" charset="-122"/>
                <a:cs typeface="Times New Roman" panose="02020603050405020304"/>
              </a:rPr>
              <a:t> </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作为你的密友，我只想让你知道能分享你的骄傲我有多幸运，我对你的成功有多高兴。</a:t>
            </a:r>
            <a:endParaRPr lang="zh-CN" altLang="zh-CN" kern="100" dirty="0">
              <a:latin typeface="Calibri" panose="020F0502020204030204"/>
              <a:ea typeface="宋体" panose="02010600030101010101" pitchFamily="2" charset="-122"/>
              <a:cs typeface="Times New Roman" panose="02020603050405020304"/>
            </a:endParaRPr>
          </a:p>
          <a:p>
            <a:pPr marL="0" indent="0" algn="just">
              <a:spcAft>
                <a:spcPts val="0"/>
              </a:spcAft>
              <a:buNone/>
            </a:pPr>
            <a:r>
              <a:rPr lang="en-US" altLang="zh-CN" b="1" kern="100" dirty="0">
                <a:latin typeface="Times New Roman" panose="02020603050405020304"/>
                <a:ea typeface="宋体" panose="02010600030101010101" pitchFamily="2" charset="-122"/>
                <a:cs typeface="Times New Roman" panose="02020603050405020304"/>
              </a:rPr>
              <a:t> </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
        <p:nvSpPr>
          <p:cNvPr id="4" name="文本框 3"/>
          <p:cNvSpPr txBox="1"/>
          <p:nvPr/>
        </p:nvSpPr>
        <p:spPr>
          <a:xfrm>
            <a:off x="1669415" y="140335"/>
            <a:ext cx="4220845" cy="4603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2400" b="1" u="wavyHeavy" kern="100" dirty="0">
                <a:solidFill>
                  <a:srgbClr val="0000FF"/>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祝贺信之靓点句式背一番</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277" y="1025888"/>
            <a:ext cx="11795446" cy="5159012"/>
          </a:xfrm>
        </p:spPr>
        <p:txBody>
          <a:bodyPr/>
          <a:lstStyle/>
          <a:p>
            <a:pPr>
              <a:lnSpc>
                <a:spcPct val="150000"/>
              </a:lnSpc>
            </a:pPr>
            <a:r>
              <a:rPr lang="zh-CN" altLang="zh-CN" sz="2800" b="1" kern="100" dirty="0">
                <a:latin typeface="Calibri" panose="020F0502020204030204" pitchFamily="34" charset="0"/>
                <a:ea typeface="Times New Roman" panose="02020603050405020304" pitchFamily="18" charset="0"/>
                <a:cs typeface="Times New Roman" panose="02020603050405020304" pitchFamily="18" charset="0"/>
              </a:rPr>
              <a:t> </a:t>
            </a:r>
            <a:r>
              <a:rPr lang="en-US" altLang="zh-CN" sz="2800" b="1" kern="100" dirty="0">
                <a:latin typeface="Calibri" panose="020F0502020204030204" pitchFamily="34"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三</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wavyHeavy" kern="100" dirty="0">
                <a:solidFill>
                  <a:srgbClr val="FF3300"/>
                </a:solidFill>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篇尾句</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ending-</a:t>
            </a:r>
            <a:r>
              <a:rPr lang="zh-CN" altLang="zh-CN" sz="2800" b="1" u="wavyHeavy" kern="100"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言简意赅结尾句</a:t>
            </a:r>
            <a:r>
              <a:rPr lang="zh-CN"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br>
              <a:rPr lang="zh-CN" altLang="zh-CN" sz="2800" kern="100" dirty="0">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Wish you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good luck and success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in the coming ...</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祝你在接下来的……中有好运并取得成功。</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I hope you can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make every effort</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to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realize your dream</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我希望你尽一切努力实现你的梦想。</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3. I wish you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greater success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in the university and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serve the hometown</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in the future.</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希望你在大学中取得更大的成功，</a:t>
            </a:r>
            <a:r>
              <a:rPr lang="zh-CN" altLang="zh-CN" sz="2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将来为家乡服务。</a:t>
            </a:r>
            <a:endParaRPr lang="zh-CN" altLang="en-US" sz="2800" dirty="0"/>
          </a:p>
        </p:txBody>
      </p:sp>
      <p:sp>
        <p:nvSpPr>
          <p:cNvPr id="4" name="文本框 3"/>
          <p:cNvSpPr txBox="1"/>
          <p:nvPr/>
        </p:nvSpPr>
        <p:spPr>
          <a:xfrm>
            <a:off x="1833936" y="108462"/>
            <a:ext cx="426206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2400" b="1" u="wavyHeavy" kern="100" dirty="0">
                <a:solidFill>
                  <a:srgbClr val="0000FF"/>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祝贺信之靓点句式背一番</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777" y="1027514"/>
            <a:ext cx="11796445" cy="5246286"/>
          </a:xfrm>
        </p:spPr>
        <p:txBody>
          <a:bodyPr/>
          <a:lstStyle/>
          <a:p>
            <a:pPr>
              <a:lnSpc>
                <a:spcPct val="150000"/>
              </a:lnSpc>
            </a:pPr>
            <a:r>
              <a:rPr lang="zh-CN" altLang="zh-CN" sz="2800" b="1" kern="100" dirty="0">
                <a:latin typeface="Calibri" panose="020F0502020204030204" pitchFamily="34" charset="0"/>
                <a:ea typeface="Times New Roman" panose="02020603050405020304" pitchFamily="18" charset="0"/>
                <a:cs typeface="Times New Roman" panose="02020603050405020304" pitchFamily="18" charset="0"/>
              </a:rPr>
              <a:t> </a:t>
            </a:r>
            <a:r>
              <a:rPr lang="en-US" altLang="zh-CN" sz="2800" b="1" kern="100" dirty="0">
                <a:latin typeface="Calibri" panose="020F0502020204030204" pitchFamily="34" charset="0"/>
                <a:ea typeface="Times New Roman" panose="02020603050405020304" pitchFamily="18" charset="0"/>
                <a:cs typeface="Times New Roman" panose="02020603050405020304" pitchFamily="18" charset="0"/>
              </a:rPr>
              <a:t>(</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三</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wavyHeavy" kern="100" dirty="0">
                <a:solidFill>
                  <a:srgbClr val="FF3300"/>
                </a:solidFill>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篇尾句</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ending-</a:t>
            </a:r>
            <a:r>
              <a:rPr lang="zh-CN" altLang="zh-CN" sz="2800" b="1" u="wavyHeavy" kern="100"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言简意赅结尾句</a:t>
            </a:r>
            <a:r>
              <a:rPr lang="zh-CN"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br>
              <a:rPr lang="zh-CN" altLang="zh-CN" sz="2800" kern="100" dirty="0">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4. We all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send our best wishes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for the future. </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我们都对未来致以最好的祝愿。</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5.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Congratulations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again, and I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wish you further success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再次向你表示祝贺，希望你获得更大的成功。</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6.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With my English improved</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 lot, I hope you can </a:t>
            </a:r>
            <a:r>
              <a:rPr lang="en-US"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accept my gratitude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 will learn from you.</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因为我的英语水平提高了很多，希望您能接受我的感谢。我愿意向你学习。</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800" dirty="0"/>
          </a:p>
        </p:txBody>
      </p:sp>
      <p:sp>
        <p:nvSpPr>
          <p:cNvPr id="4" name="文本框 3"/>
          <p:cNvSpPr txBox="1"/>
          <p:nvPr/>
        </p:nvSpPr>
        <p:spPr>
          <a:xfrm>
            <a:off x="1833936" y="108462"/>
            <a:ext cx="4895637"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2400" b="1" u="wavyHeavy" kern="100" dirty="0">
                <a:solidFill>
                  <a:srgbClr val="0000FF"/>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祝贺信之靓点句式背一番</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1852" y="904125"/>
            <a:ext cx="11928295" cy="5702158"/>
          </a:xfrm>
        </p:spPr>
        <p:txBody>
          <a:bodyPr/>
          <a:lstStyle/>
          <a:p>
            <a:pPr>
              <a:lnSpc>
                <a:spcPct val="15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Dear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①</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have learned </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with delight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that you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（点名祝贺事由）</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②</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would like to extend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to you my </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utmost congratulations 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（表示祝贺）</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③</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must be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（被祝贺人的心情）</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And I feel very happy for you.</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（表示自己的感受）</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④</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is quite </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exciting news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（说明对方取得的成绩）</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⑤</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know this is surely </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owing to</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（提及被祝贺人过去的努力）</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⑥</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It is </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a reward you</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richly </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deserve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for your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（描述被祝贺人的优点）</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⑦</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Kindly let me know when you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（咨询对方何时有空）</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⑧</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hope </a:t>
            </a:r>
            <a:r>
              <a:rPr lang="zh-CN"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（表达自己的愿望）</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⑨</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My best wishes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for your further success.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（再次表达祝贺）</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Yours sincerely,</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Li Ming</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400" dirty="0"/>
          </a:p>
        </p:txBody>
      </p:sp>
      <p:sp>
        <p:nvSpPr>
          <p:cNvPr id="4" name="文本框 3"/>
          <p:cNvSpPr txBox="1"/>
          <p:nvPr/>
        </p:nvSpPr>
        <p:spPr>
          <a:xfrm>
            <a:off x="2019300" y="107315"/>
            <a:ext cx="2673985" cy="5219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wavyDbl" kern="100" dirty="0">
                <a:solidFill>
                  <a:srgbClr val="0000FF"/>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祝贺信模板</a:t>
            </a:r>
            <a:r>
              <a:rPr lang="zh-CN"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0" fill="hold"/>
                                        <p:tgtEl>
                                          <p:spTgt spid="2"/>
                                        </p:tgtEl>
                                        <p:attrNameLst>
                                          <p:attrName>ppt_x</p:attrName>
                                        </p:attrNameLst>
                                      </p:cBhvr>
                                      <p:tavLst>
                                        <p:tav tm="0">
                                          <p:val>
                                            <p:strVal val="#ppt_x"/>
                                          </p:val>
                                        </p:tav>
                                        <p:tav tm="100000">
                                          <p:val>
                                            <p:strVal val="#ppt_x"/>
                                          </p:val>
                                        </p:tav>
                                      </p:tavLst>
                                    </p:anim>
                                    <p:anim calcmode="lin" valueType="num">
                                      <p:cBhvr additive="base">
                                        <p:cTn id="13" dur="2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50517" y="920812"/>
            <a:ext cx="10595766" cy="4432176"/>
          </a:xfrm>
          <a:prstGeom prst="rect">
            <a:avLst/>
          </a:prstGeom>
        </p:spPr>
      </p:pic>
      <p:pic>
        <p:nvPicPr>
          <p:cNvPr id="5" name="Picture 2" descr="c:\users\administrator\appdata\roaming\360se6\User Data\temp\538-13112Q35401941.png"/>
          <p:cNvPicPr>
            <a:picLocks noChangeAspect="1" noChangeArrowheads="1"/>
          </p:cNvPicPr>
          <p:nvPr/>
        </p:nvPicPr>
        <p:blipFill>
          <a:blip r:embed="rId2" cstate="print"/>
          <a:srcRect/>
          <a:stretch>
            <a:fillRect/>
          </a:stretch>
        </p:blipFill>
        <p:spPr bwMode="auto">
          <a:xfrm rot="20364584">
            <a:off x="137101" y="403483"/>
            <a:ext cx="2981783" cy="2273804"/>
          </a:xfrm>
          <a:prstGeom prst="rect">
            <a:avLst/>
          </a:prstGeom>
          <a:noFill/>
        </p:spPr>
      </p:pic>
      <p:graphicFrame>
        <p:nvGraphicFramePr>
          <p:cNvPr id="3" name="图示 2"/>
          <p:cNvGraphicFramePr/>
          <p:nvPr/>
        </p:nvGraphicFramePr>
        <p:xfrm>
          <a:off x="253389" y="2225407"/>
          <a:ext cx="11600760" cy="145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descr="图示&#10;&#10;描述已自动生成"/>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65" y="5280904"/>
            <a:ext cx="2189901" cy="115031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41215" y="1252855"/>
            <a:ext cx="7271385" cy="5027930"/>
          </a:xfrm>
        </p:spPr>
        <p:txBody>
          <a:bodyPr/>
          <a:lstStyle/>
          <a:p>
            <a:pPr fontAlgn="auto">
              <a:lnSpc>
                <a:spcPts val="3760"/>
              </a:lnSpc>
            </a:pP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假如你是李华，你的</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美国朋友</a:t>
            </a:r>
            <a:r>
              <a:rPr lang="en-US"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Peter</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最近在某电视台举办的</a:t>
            </a:r>
            <a:r>
              <a:rPr lang="zh-CN" altLang="zh-CN" sz="2800" b="1" u="wavyHeavy" kern="100" dirty="0">
                <a:solidFill>
                  <a:srgbClr val="FF0000"/>
                </a:solidFill>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汉语</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演讲比赛</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中</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获</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得了</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第一名</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。他给了你重要的人生启迪。请写信向他表示</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他</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获奖</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肯定</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他付出的</a:t>
            </a:r>
            <a:r>
              <a:rPr lang="zh-CN" altLang="zh-CN" sz="28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努力</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800" dirty="0"/>
          </a:p>
        </p:txBody>
      </p:sp>
      <p:sp>
        <p:nvSpPr>
          <p:cNvPr id="4" name="文本框 3"/>
          <p:cNvSpPr txBox="1"/>
          <p:nvPr/>
        </p:nvSpPr>
        <p:spPr>
          <a:xfrm>
            <a:off x="1700530" y="160020"/>
            <a:ext cx="8954770" cy="4603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祝贺信题型训练</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祝贺美国朋友</a:t>
            </a:r>
            <a:r>
              <a:rPr lang="en-US"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Peter</a:t>
            </a:r>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汉语演讲比赛获一等奖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6" descr="电视萤幕画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29005"/>
            <a:ext cx="4554220" cy="59289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1315" y="1002030"/>
            <a:ext cx="11320145" cy="5272405"/>
          </a:xfrm>
        </p:spPr>
        <p:txBody>
          <a:bodyPr/>
          <a:lstStyle/>
          <a:p>
            <a:pPr fontAlgn="ctr">
              <a:lnSpc>
                <a:spcPct val="150000"/>
              </a:lnSpc>
            </a:pPr>
            <a:r>
              <a:rPr lang="en-US" altLang="zh-CN" sz="2200" b="1" u="sng" kern="100" dirty="0">
                <a:effectLst/>
                <a:latin typeface="Times New Roman" panose="02020603050405020304" pitchFamily="18" charset="0"/>
                <a:ea typeface="宋体" panose="02010600030101010101" pitchFamily="2" charset="-122"/>
                <a:cs typeface="Times New Roman" panose="02020603050405020304" pitchFamily="18" charset="0"/>
              </a:rPr>
              <a:t>Dear Peter</a:t>
            </a:r>
            <a:r>
              <a:rPr lang="zh-CN" altLang="zh-CN" sz="2200" b="1" u="sng"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2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Congratulations on your winning</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first place in the Chinese Speech Competition.</a:t>
            </a:r>
            <a:br>
              <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2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 be honest</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what I admire most is</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your diligence and determination.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It’s from you that</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I have learnt a valuable lesson, that is, “No pains, no gains.”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Therefore</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I would like to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express my sincere thanks to you</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for what you have taught me.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 feel privileged</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if I can have dinner with you and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express my congratulations and gratitude</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face to face. Please kindly let me know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when it will be convenient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for you.</a:t>
            </a:r>
            <a:br>
              <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2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Wish you greater achievements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in your study! Looking forward to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your prompt reply</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2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Yours sincerely,</a:t>
            </a:r>
            <a:br>
              <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2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br>
              <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200" dirty="0"/>
          </a:p>
        </p:txBody>
      </p:sp>
      <p:sp>
        <p:nvSpPr>
          <p:cNvPr id="4" name="文本框 3"/>
          <p:cNvSpPr txBox="1"/>
          <p:nvPr/>
        </p:nvSpPr>
        <p:spPr>
          <a:xfrm>
            <a:off x="1669415" y="150495"/>
            <a:ext cx="9413875" cy="460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400" b="1" u="wavyDbl"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u="wavyDbl" dirty="0">
                <a:solidFill>
                  <a:srgbClr val="00B050"/>
                </a:solidFill>
                <a:effectLst/>
                <a:uFill>
                  <a:solidFill>
                    <a:srgbClr val="FF0000"/>
                  </a:solidFill>
                </a:uFill>
                <a:latin typeface="Times New Roman" panose="02020603050405020304" pitchFamily="18" charset="0"/>
                <a:ea typeface="宋体" panose="02010600030101010101" pitchFamily="2" charset="-122"/>
              </a:rPr>
              <a:t>1</a:t>
            </a:r>
            <a:r>
              <a:rPr lang="zh-CN"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dirty="0">
                <a:effectLst/>
                <a:latin typeface="Times New Roman" panose="02020603050405020304" pitchFamily="18" charset="0"/>
                <a:ea typeface="宋体" panose="02010600030101010101" pitchFamily="2" charset="-122"/>
                <a:cs typeface="Times New Roman" panose="02020603050405020304" pitchFamily="18" charset="0"/>
              </a:rPr>
              <a:t>参考范文</a:t>
            </a:r>
            <a:r>
              <a:rPr lang="zh-CN" altLang="zh-CN" sz="2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祝贺美国朋友</a:t>
            </a:r>
            <a:r>
              <a:rPr lang="en-US" altLang="zh-CN" sz="2400" b="1" u="wavyHeavy" dirty="0">
                <a:solidFill>
                  <a:srgbClr val="7030A0"/>
                </a:solidFill>
                <a:effectLst/>
                <a:uFill>
                  <a:solidFill>
                    <a:srgbClr val="00B050"/>
                  </a:solidFill>
                </a:uFill>
                <a:latin typeface="Times New Roman" panose="02020603050405020304" pitchFamily="18" charset="0"/>
                <a:ea typeface="宋体" panose="02010600030101010101" pitchFamily="2" charset="-122"/>
              </a:rPr>
              <a:t>Peter</a:t>
            </a:r>
            <a:r>
              <a:rPr lang="zh-CN" altLang="zh-CN" sz="2400" b="1" u="wavyHeavy"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汉语演讲比赛获一等奖</a:t>
            </a:r>
            <a:r>
              <a:rPr lang="zh-CN" altLang="zh-CN" sz="24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250" fill="hold"/>
                                        <p:tgtEl>
                                          <p:spTgt spid="2"/>
                                        </p:tgtEl>
                                        <p:attrNameLst>
                                          <p:attrName>ppt_x</p:attrName>
                                        </p:attrNameLst>
                                      </p:cBhvr>
                                      <p:tavLst>
                                        <p:tav tm="0">
                                          <p:val>
                                            <p:strVal val="#ppt_x"/>
                                          </p:val>
                                        </p:tav>
                                        <p:tav tm="100000">
                                          <p:val>
                                            <p:strVal val="#ppt_x"/>
                                          </p:val>
                                        </p:tav>
                                      </p:tavLst>
                                    </p:anim>
                                    <p:anim calcmode="lin" valueType="num">
                                      <p:cBhvr additive="base">
                                        <p:cTn id="13" dur="2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31995" y="1138555"/>
            <a:ext cx="7491730" cy="5069840"/>
          </a:xfrm>
        </p:spPr>
        <p:txBody>
          <a:bodyPr/>
          <a:lstStyle/>
          <a:p>
            <a:pPr fontAlgn="auto">
              <a:lnSpc>
                <a:spcPts val="3480"/>
              </a:lnSpc>
            </a:pP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假如你是李华，你的</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英国朋友</a:t>
            </a:r>
            <a:r>
              <a:rPr lang="en-US"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Michael</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在学校举办的</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中国诗词大会比赛</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中</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获</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得了</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外国选手组一等奖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。请根据以下提示写一封电子邮件向他表示</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他</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获奖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肯定</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他付出的</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努力</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．询问何时方便，一起</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交流</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一下中国古诗词</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学习心得</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参考词汇：中国诗词大会</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Chinese Poetry Contest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en-US" sz="2400" dirty="0"/>
          </a:p>
        </p:txBody>
      </p:sp>
      <p:sp>
        <p:nvSpPr>
          <p:cNvPr id="4" name="文本框 3"/>
          <p:cNvSpPr txBox="1"/>
          <p:nvPr/>
        </p:nvSpPr>
        <p:spPr>
          <a:xfrm>
            <a:off x="1633855" y="133985"/>
            <a:ext cx="9947910" cy="460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祝贺信题型训练</a:t>
            </a:r>
            <a:r>
              <a:rPr lang="en-US" altLang="zh-CN" sz="24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祝贺英国朋友</a:t>
            </a:r>
            <a:r>
              <a:rPr lang="en-US"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Michael</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中国诗词大会比赛获一等奖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6" descr="沙滩上放风筝&#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51865"/>
            <a:ext cx="4387215" cy="59061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0"/>
                                        <p:tgtEl>
                                          <p:spTgt spid="2"/>
                                        </p:tgtEl>
                                      </p:cBhvr>
                                    </p:animEffect>
                                    <p:anim calcmode="lin" valueType="num">
                                      <p:cBhvr>
                                        <p:cTn id="13" dur="2500" fill="hold"/>
                                        <p:tgtEl>
                                          <p:spTgt spid="2"/>
                                        </p:tgtEl>
                                        <p:attrNameLst>
                                          <p:attrName>ppt_x</p:attrName>
                                        </p:attrNameLst>
                                      </p:cBhvr>
                                      <p:tavLst>
                                        <p:tav tm="0">
                                          <p:val>
                                            <p:strVal val="#ppt_x"/>
                                          </p:val>
                                        </p:tav>
                                        <p:tav tm="100000">
                                          <p:val>
                                            <p:strVal val="#ppt_x"/>
                                          </p:val>
                                        </p:tav>
                                      </p:tavLst>
                                    </p:anim>
                                    <p:anim calcmode="lin" valueType="num">
                                      <p:cBhvr>
                                        <p:cTn id="14" dur="2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4485" y="1006475"/>
            <a:ext cx="11665585" cy="5450205"/>
          </a:xfrm>
        </p:spPr>
        <p:txBody>
          <a:bodyPr/>
          <a:lstStyle/>
          <a:p>
            <a:pPr>
              <a:lnSpc>
                <a:spcPct val="150000"/>
              </a:lnSpc>
            </a:pP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参考范文</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Dear Michael</a:t>
            </a:r>
            <a:r>
              <a:rPr lang="zh-CN"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am writing to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offer my congratulations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on your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winning the first prize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of your group in the Chinese Poetry Contest. As your friend, I just want you to know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how delighted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 am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at your success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For these years, you've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shown great interest in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Chinese poetry and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kept on reciting poems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every day. Not only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have you accumulated much knowledge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about Chinese poetry, but also you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have had a deep understanding of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it. Your appreciation towards those poems is sometimes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beyond our expectation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You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deserve to win this prize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hope to talk with you and </a:t>
            </a:r>
            <a:r>
              <a:rPr lang="en-US" altLang="zh-CN" sz="2000" b="1" u="wavyHeavy" kern="100" dirty="0">
                <a:solidFill>
                  <a:srgbClr val="7030A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exchange our views about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Chinese poetry. Looking forward to your reply.</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Yours</a:t>
            </a:r>
            <a:r>
              <a:rPr lang="zh-CN"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Li Hua</a:t>
            </a:r>
            <a:endParaRPr lang="zh-CN" altLang="en-US" sz="2000" dirty="0"/>
          </a:p>
        </p:txBody>
      </p:sp>
      <p:sp>
        <p:nvSpPr>
          <p:cNvPr id="4" name="文本框 3"/>
          <p:cNvSpPr txBox="1"/>
          <p:nvPr/>
        </p:nvSpPr>
        <p:spPr>
          <a:xfrm>
            <a:off x="1659276" y="154113"/>
            <a:ext cx="8501865"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祝贺英国朋友</a:t>
            </a:r>
            <a:r>
              <a:rPr lang="en-US"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Michael</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中国诗词大会比赛获一等奖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descr="图片包含 形状&#10;&#10;描述已自动生成"/>
          <p:cNvPicPr>
            <a:picLocks noChangeAspect="1"/>
          </p:cNvPicPr>
          <p:nvPr/>
        </p:nvPicPr>
        <p:blipFill>
          <a:blip r:embed="rId1">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6659880" y="5015865"/>
            <a:ext cx="4281170" cy="17868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6945" y="1091565"/>
            <a:ext cx="7242175" cy="5121275"/>
          </a:xfrm>
        </p:spPr>
        <p:txBody>
          <a:bodyPr/>
          <a:lstStyle/>
          <a:p>
            <a:pPr fontAlgn="auto">
              <a:lnSpc>
                <a:spcPts val="3660"/>
              </a:lnSpc>
            </a:pP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假如你是李华，你的</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朋友</a:t>
            </a:r>
            <a:r>
              <a:rPr lang="en-US"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Jack</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在第二十六届</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英语演讲比赛获</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得了</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第一名的好成绩</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，你写信向他表示</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，内容包括：</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得知他取得英语演讲比赛第一名的好成绩，你</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表示祝贺</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对他</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获奖</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一事的</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看法和认识</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希望与他</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共进晚餐</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以示</a:t>
            </a:r>
            <a:r>
              <a:rPr lang="zh-CN" altLang="zh-CN" sz="28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庆贺</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en-US" dirty="0"/>
          </a:p>
        </p:txBody>
      </p:sp>
      <p:sp>
        <p:nvSpPr>
          <p:cNvPr id="4" name="文本框 3"/>
          <p:cNvSpPr txBox="1"/>
          <p:nvPr/>
        </p:nvSpPr>
        <p:spPr>
          <a:xfrm>
            <a:off x="1669549" y="160718"/>
            <a:ext cx="995052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祝贺信题型训练</a:t>
            </a:r>
            <a:r>
              <a:rPr lang="en-US" altLang="zh-CN" sz="24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祝贺朋友</a:t>
            </a:r>
            <a:r>
              <a:rPr lang="en-US"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Jack</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英语演讲比赛中获第一名的好成绩</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descr="卡通人物&#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89635"/>
            <a:ext cx="4612640" cy="59683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715523" y="1893766"/>
            <a:ext cx="7912734" cy="2767080"/>
          </a:xfrm>
          <a:prstGeom prst="rect">
            <a:avLst/>
          </a:prstGeom>
        </p:spPr>
        <p:txBody>
          <a:bodyPr/>
          <a:lstStyle/>
          <a:p>
            <a:pPr marL="0" indent="0" algn="ctr">
              <a:buNone/>
            </a:pPr>
            <a:r>
              <a:rPr lang="zh-CN" altLang="zh-CN" sz="4000" b="1" dirty="0">
                <a:latin typeface="华文行楷" panose="02010800040101010101" pitchFamily="2" charset="-122"/>
                <a:ea typeface="华文行楷" panose="02010800040101010101" pitchFamily="2" charset="-122"/>
                <a:cs typeface="Times New Roman" panose="02020603050405020304"/>
              </a:rPr>
              <a:t>高中英语应用文</a:t>
            </a:r>
            <a:r>
              <a:rPr lang="en-US" altLang="zh-CN" sz="4000" b="1" dirty="0">
                <a:latin typeface="华文行楷" panose="02010800040101010101" pitchFamily="2" charset="-122"/>
                <a:ea typeface="华文行楷" panose="02010800040101010101" pitchFamily="2" charset="-122"/>
              </a:rPr>
              <a:t>-</a:t>
            </a:r>
            <a:r>
              <a:rPr lang="zh-CN" altLang="zh-CN" sz="4000" b="1" dirty="0">
                <a:latin typeface="华文行楷" panose="02010800040101010101" pitchFamily="2" charset="-122"/>
                <a:ea typeface="华文行楷" panose="02010800040101010101" pitchFamily="2" charset="-122"/>
                <a:cs typeface="Times New Roman" panose="02020603050405020304"/>
              </a:rPr>
              <a:t>祝贺信</a:t>
            </a:r>
            <a:endParaRPr lang="en-US" altLang="zh-CN" sz="4000" b="1" dirty="0">
              <a:latin typeface="华文行楷" panose="02010800040101010101" pitchFamily="2" charset="-122"/>
              <a:ea typeface="华文行楷" panose="02010800040101010101" pitchFamily="2" charset="-122"/>
              <a:cs typeface="Times New Roman" panose="02020603050405020304"/>
            </a:endParaRPr>
          </a:p>
          <a:p>
            <a:pPr marL="0" indent="0" algn="ctr">
              <a:spcAft>
                <a:spcPts val="0"/>
              </a:spcAft>
              <a:buNone/>
            </a:pPr>
            <a:r>
              <a:rPr lang="en-US" altLang="zh-CN" sz="3600" b="1" i="1" u="wavyHeavy" kern="100" dirty="0">
                <a:solidFill>
                  <a:srgbClr val="FF0000"/>
                </a:solidFill>
                <a:uFill>
                  <a:solidFill>
                    <a:srgbClr val="00B050"/>
                  </a:solidFill>
                </a:uFill>
                <a:latin typeface="Times New Roman" panose="02020603050405020304"/>
                <a:ea typeface="宋体" panose="02010600030101010101" pitchFamily="2" charset="-122"/>
                <a:cs typeface="Times New Roman" panose="02020603050405020304"/>
              </a:rPr>
              <a:t>Letters of Congratulations</a:t>
            </a:r>
            <a:endParaRPr lang="en-US" altLang="zh-CN" sz="3600" b="1" i="1" u="wavyHeavy" kern="100" dirty="0">
              <a:solidFill>
                <a:srgbClr val="FF0000"/>
              </a:solidFill>
              <a:uFill>
                <a:solidFill>
                  <a:srgbClr val="00B050"/>
                </a:solidFill>
              </a:uFill>
              <a:latin typeface="Times New Roman" panose="02020603050405020304"/>
              <a:ea typeface="宋体" panose="02010600030101010101" pitchFamily="2" charset="-122"/>
              <a:cs typeface="Times New Roman" panose="02020603050405020304"/>
            </a:endParaRPr>
          </a:p>
          <a:p>
            <a:pPr marL="0" indent="0" algn="ctr">
              <a:spcAft>
                <a:spcPts val="0"/>
              </a:spcAft>
              <a:buNone/>
            </a:pPr>
            <a:endParaRPr lang="zh-CN" altLang="zh-CN" sz="3600" i="1" kern="100" dirty="0">
              <a:latin typeface="Calibri" panose="020F0502020204030204"/>
              <a:ea typeface="宋体" panose="02010600030101010101" pitchFamily="2" charset="-122"/>
              <a:cs typeface="Times New Roman" panose="02020603050405020304"/>
            </a:endParaRPr>
          </a:p>
          <a:p>
            <a:pPr algn="ctr"/>
            <a:r>
              <a:rPr lang="zh-CN" altLang="en-US" dirty="0">
                <a:latin typeface="华文行楷" panose="02010800040101010101" pitchFamily="2" charset="-122"/>
                <a:ea typeface="华文行楷" panose="02010800040101010101" pitchFamily="2" charset="-122"/>
              </a:rPr>
              <a:t>杭州二中 许丽君</a:t>
            </a:r>
            <a:endParaRPr lang="en-US" altLang="zh-CN" dirty="0">
              <a:latin typeface="华文行楷" panose="02010800040101010101" pitchFamily="2" charset="-122"/>
              <a:ea typeface="华文行楷" panose="02010800040101010101" pitchFamily="2" charset="-122"/>
            </a:endParaRPr>
          </a:p>
          <a:p>
            <a:pPr algn="ctr"/>
            <a:endParaRPr lang="zh-CN" altLang="en-US"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文本&#10;&#10;描述已自动生成"/>
          <p:cNvPicPr>
            <a:picLocks noChangeAspect="1"/>
          </p:cNvPicPr>
          <p:nvPr/>
        </p:nvPicPr>
        <p:blipFill>
          <a:blip r:embed="rId1">
            <a:extLst>
              <a:ext uri="{28A0092B-C50C-407E-A947-70E740481C1C}">
                <a14:useLocalDpi xmlns:a14="http://schemas.microsoft.com/office/drawing/2010/main" val="0"/>
              </a:ext>
            </a:extLst>
          </a:blip>
          <a:srcRect r="5152"/>
          <a:stretch>
            <a:fillRect/>
          </a:stretch>
        </p:blipFill>
        <p:spPr>
          <a:xfrm>
            <a:off x="8334375" y="970280"/>
            <a:ext cx="3857625" cy="5887720"/>
          </a:xfrm>
          <a:prstGeom prst="rect">
            <a:avLst/>
          </a:prstGeom>
        </p:spPr>
      </p:pic>
      <p:sp>
        <p:nvSpPr>
          <p:cNvPr id="2" name="标题 1"/>
          <p:cNvSpPr>
            <a:spLocks noGrp="1"/>
          </p:cNvSpPr>
          <p:nvPr>
            <p:ph type="title"/>
          </p:nvPr>
        </p:nvSpPr>
        <p:spPr>
          <a:xfrm>
            <a:off x="196850" y="909320"/>
            <a:ext cx="8056880" cy="6027420"/>
          </a:xfrm>
        </p:spPr>
        <p:txBody>
          <a:bodyPr/>
          <a:lstStyle/>
          <a:p>
            <a:pPr indent="200660" fontAlgn="ctr">
              <a:lnSpc>
                <a:spcPts val="3200"/>
              </a:lnSpc>
            </a:pP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Dear Jack</a:t>
            </a:r>
            <a:r>
              <a:rPr lang="zh-CN"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have learnt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with great delight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that you have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won the championship of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the 26</a:t>
            </a:r>
            <a:r>
              <a:rPr lang="en-US" altLang="zh-CN" sz="2000" b="1" kern="100" baseline="30000" dirty="0">
                <a:effectLst/>
                <a:latin typeface="Times New Roman" panose="02020603050405020304" pitchFamily="18" charset="0"/>
                <a:ea typeface="宋体" panose="02010600030101010101" pitchFamily="2" charset="-122"/>
                <a:cs typeface="Times New Roman" panose="02020603050405020304" pitchFamily="18" charset="0"/>
              </a:rPr>
              <a:t>th</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English Speech Contest. I would like to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extend to you</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my congratulations on your success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Winning the championship</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is quite an exciting news! I know this is surely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the result of your diligence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and intelligence. It is</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 a reward you deserve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With your excellence, I am sure that you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will be successful</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in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whatever you undertake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 hope that I can have dinner with you and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express my congratulations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face to face. Again, please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accept my sincere congratulations.</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Best wishes for your </a:t>
            </a:r>
            <a:r>
              <a:rPr lang="en-US" altLang="zh-CN" sz="20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further success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b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Yours sincerely,</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sym typeface="+mn-ea"/>
              </a:rPr>
              <a:t> </a:t>
            </a:r>
            <a:b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sym typeface="+mn-ea"/>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sym typeface="+mn-ea"/>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Li Hua</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en-US" sz="2000" dirty="0"/>
          </a:p>
        </p:txBody>
      </p:sp>
      <p:sp>
        <p:nvSpPr>
          <p:cNvPr id="4" name="文本框 3"/>
          <p:cNvSpPr txBox="1"/>
          <p:nvPr/>
        </p:nvSpPr>
        <p:spPr>
          <a:xfrm>
            <a:off x="509427" y="132403"/>
            <a:ext cx="10504469"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参考范文</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祝贺朋友</a:t>
            </a:r>
            <a:r>
              <a:rPr lang="en-US"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Jack</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英语演讲比赛中获第一名的好成绩</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0"/>
                                        <p:tgtEl>
                                          <p:spTgt spid="2"/>
                                        </p:tgtEl>
                                      </p:cBhvr>
                                    </p:animEffect>
                                    <p:anim calcmode="lin" valueType="num">
                                      <p:cBhvr>
                                        <p:cTn id="13" dur="2500" fill="hold"/>
                                        <p:tgtEl>
                                          <p:spTgt spid="2"/>
                                        </p:tgtEl>
                                        <p:attrNameLst>
                                          <p:attrName>ppt_x</p:attrName>
                                        </p:attrNameLst>
                                      </p:cBhvr>
                                      <p:tavLst>
                                        <p:tav tm="0">
                                          <p:val>
                                            <p:strVal val="#ppt_x"/>
                                          </p:val>
                                        </p:tav>
                                        <p:tav tm="100000">
                                          <p:val>
                                            <p:strVal val="#ppt_x"/>
                                          </p:val>
                                        </p:tav>
                                      </p:tavLst>
                                    </p:anim>
                                    <p:anim calcmode="lin" valueType="num">
                                      <p:cBhvr>
                                        <p:cTn id="14" dur="2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8915" y="1073785"/>
            <a:ext cx="7445375" cy="4873625"/>
          </a:xfrm>
        </p:spPr>
        <p:txBody>
          <a:bodyPr/>
          <a:lstStyle/>
          <a:p>
            <a:pPr fontAlgn="auto">
              <a:lnSpc>
                <a:spcPts val="3480"/>
              </a:lnSpc>
            </a:pP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假如你是李华，你的</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美国网友</a:t>
            </a:r>
            <a:r>
              <a:rPr lang="en-US"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 Peter</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参加了</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中国首届外国留学生</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诗词朗诵竞赛</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并</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获</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得了</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一等奖</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，请给他写封</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，内容包括：</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祝贺获奖</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肯定</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成绩</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和努力；</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约时间在网上</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交流学习</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中国诗词的</a:t>
            </a: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心得</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参考词汇：中国首届外国留学生诗词朗诵竞赛</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First Chinese Poetry Recitation Contest for Foreign Students</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400" dirty="0"/>
          </a:p>
        </p:txBody>
      </p:sp>
      <p:sp>
        <p:nvSpPr>
          <p:cNvPr id="4" name="文本框 3"/>
          <p:cNvSpPr txBox="1"/>
          <p:nvPr/>
        </p:nvSpPr>
        <p:spPr>
          <a:xfrm>
            <a:off x="1659277" y="170993"/>
            <a:ext cx="9314379"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ctr"/>
            <a:r>
              <a:rPr lang="zh-CN"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祝贺信题型训练</a:t>
            </a:r>
            <a:r>
              <a:rPr lang="en-US" altLang="zh-CN" sz="24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4</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祝贺美国网友</a:t>
            </a:r>
            <a:r>
              <a:rPr lang="zh-CN" altLang="zh-CN" sz="2400" b="1" u="wavyHeavy" kern="100" dirty="0">
                <a:solidFill>
                  <a:srgbClr val="FF0000"/>
                </a:solidFill>
                <a:effectLst/>
                <a:uFill>
                  <a:solidFill>
                    <a:srgbClr val="00B05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altLang="zh-CN" sz="2400" b="1" u="wavyHeavy" kern="100" dirty="0">
                <a:solidFill>
                  <a:srgbClr val="FF0000"/>
                </a:solidFill>
                <a:effectLst/>
                <a:uFill>
                  <a:solidFill>
                    <a:srgbClr val="00B050"/>
                  </a:solidFill>
                </a:uFill>
                <a:latin typeface="Calibri" panose="020F0502020204030204" pitchFamily="34" charset="0"/>
                <a:ea typeface="Times New Roman" panose="02020603050405020304" pitchFamily="18" charset="0"/>
                <a:cs typeface="Times New Roman" panose="02020603050405020304" pitchFamily="18" charset="0"/>
              </a:rPr>
              <a:t>Peter</a:t>
            </a:r>
            <a:r>
              <a:rPr lang="zh-CN" altLang="zh-CN" sz="24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诗词朗诵竞赛获一等奖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descr="图片包含 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54290" y="935990"/>
            <a:ext cx="4537710" cy="59213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0"/>
                                        <p:tgtEl>
                                          <p:spTgt spid="2"/>
                                        </p:tgtEl>
                                      </p:cBhvr>
                                    </p:animEffect>
                                    <p:anim calcmode="lin" valueType="num">
                                      <p:cBhvr>
                                        <p:cTn id="13" dur="2500" fill="hold"/>
                                        <p:tgtEl>
                                          <p:spTgt spid="2"/>
                                        </p:tgtEl>
                                        <p:attrNameLst>
                                          <p:attrName>ppt_x</p:attrName>
                                        </p:attrNameLst>
                                      </p:cBhvr>
                                      <p:tavLst>
                                        <p:tav tm="0">
                                          <p:val>
                                            <p:strVal val="#ppt_x"/>
                                          </p:val>
                                        </p:tav>
                                        <p:tav tm="100000">
                                          <p:val>
                                            <p:strVal val="#ppt_x"/>
                                          </p:val>
                                        </p:tav>
                                      </p:tavLst>
                                    </p:anim>
                                    <p:anim calcmode="lin" valueType="num">
                                      <p:cBhvr>
                                        <p:cTn id="14" dur="2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345" y="894715"/>
            <a:ext cx="11781155" cy="3729355"/>
          </a:xfrm>
        </p:spPr>
        <p:txBody>
          <a:bodyPr/>
          <a:lstStyle/>
          <a:p>
            <a:pPr fontAlgn="ctr">
              <a:lnSpc>
                <a:spcPct val="150000"/>
              </a:lnSpc>
            </a:pP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【详解】第</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步：根据写作要求，确定</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关键词</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（组），如：</a:t>
            </a:r>
            <a:r>
              <a:rPr lang="en-US"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offer my sincere congratulations</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提供我真诚的祝贺）；</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the First Chinese Poetry Recitation Contest for Foreign Students</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（中国首届外国留学生</a:t>
            </a:r>
            <a:r>
              <a:rPr lang="zh-CN" altLang="zh-CN" sz="2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诗词朗诵</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竞赛）；</a:t>
            </a:r>
            <a:r>
              <a:rPr lang="en-US"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consulted some poets</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（咨询一些诗人）等。</a:t>
            </a:r>
            <a:b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第</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步：根据提示及关键词（组）进行</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遣词造句</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主谓一致</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时态问题</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第</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步：</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连句成文</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，注意使用恰当的连词进行句子间的</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衔接与过渡</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，书写要</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规范清晰</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，保持</a:t>
            </a:r>
            <a:r>
              <a:rPr lang="zh-CN" altLang="zh-CN" sz="26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整洁美观</a:t>
            </a:r>
            <a:r>
              <a:rPr lang="zh-CN"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effectLst/>
                <a:latin typeface="Times New Roman" panose="02020603050405020304" pitchFamily="18" charset="0"/>
                <a:ea typeface="等线" panose="02010600030101010101" charset="-122"/>
                <a:cs typeface="Times New Roman" panose="02020603050405020304" pitchFamily="18" charset="0"/>
              </a:rPr>
              <a:t> </a:t>
            </a:r>
            <a:b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600" dirty="0"/>
          </a:p>
        </p:txBody>
      </p:sp>
      <p:sp>
        <p:nvSpPr>
          <p:cNvPr id="4" name="文本框 3"/>
          <p:cNvSpPr txBox="1"/>
          <p:nvPr/>
        </p:nvSpPr>
        <p:spPr>
          <a:xfrm>
            <a:off x="1694281" y="171741"/>
            <a:ext cx="7207322" cy="3987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0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000" b="1" u="wavyDbl" dirty="0">
                <a:solidFill>
                  <a:srgbClr val="00B050"/>
                </a:solidFill>
                <a:uFill>
                  <a:solidFill>
                    <a:srgbClr val="FF0000"/>
                  </a:solidFill>
                </a:uFill>
                <a:latin typeface="Times New Roman" panose="02020603050405020304" pitchFamily="18" charset="0"/>
                <a:ea typeface="宋体" panose="02010600030101010101" pitchFamily="2" charset="-122"/>
              </a:rPr>
              <a:t>4</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祝贺美国网友</a:t>
            </a:r>
            <a:r>
              <a:rPr lang="en-US" altLang="zh-CN" sz="20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rPr>
              <a:t> Peter</a:t>
            </a:r>
            <a:r>
              <a:rPr lang="zh-CN" altLang="zh-CN" sz="20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诗词朗诵竞赛获一等奖</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【解析】</a:t>
            </a:r>
            <a:endParaRPr lang="zh-CN" altLang="en-US" sz="2000" dirty="0"/>
          </a:p>
        </p:txBody>
      </p:sp>
      <p:pic>
        <p:nvPicPr>
          <p:cNvPr id="5" name="图片 4" descr="图片包含 网站&#10;&#10;描述已自动生成"/>
          <p:cNvPicPr>
            <a:picLocks noChangeAspect="1"/>
          </p:cNvPicPr>
          <p:nvPr/>
        </p:nvPicPr>
        <p:blipFill>
          <a:blip r:embed="rId1">
            <a:extLst>
              <a:ext uri="{28A0092B-C50C-407E-A947-70E740481C1C}">
                <a14:useLocalDpi xmlns:a14="http://schemas.microsoft.com/office/drawing/2010/main" val="0"/>
              </a:ext>
            </a:extLst>
          </a:blip>
          <a:srcRect r="24742" b="16799"/>
          <a:stretch>
            <a:fillRect/>
          </a:stretch>
        </p:blipFill>
        <p:spPr>
          <a:xfrm>
            <a:off x="-60960" y="4948555"/>
            <a:ext cx="10716895" cy="2234565"/>
          </a:xfrm>
          <a:prstGeom prst="rect">
            <a:avLst/>
          </a:prstGeom>
          <a:effectLst>
            <a:softEdge rad="1270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0701" y="1014257"/>
            <a:ext cx="12017339" cy="5285661"/>
          </a:xfrm>
        </p:spPr>
        <p:txBody>
          <a:bodyPr/>
          <a:lstStyle/>
          <a:p>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Dear Peter,</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am writing to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offer my sincere congratulations 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your winning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the First Chinese Poetry Recitation Contest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for Foreign Students. As your friend</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am more than glad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your success.</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For these years, you’ve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shown great interest in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Chinese poems and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kept on practicing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it every day.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Not only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have you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referred to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many poems,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but also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have consulted some poets. Hard work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pays off</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Eventually, it was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through your hard work and talent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that you succeeded in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winning the championship</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I’m happy about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what you have achieved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and I hope to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exchange with</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you our experience in learning poems so that we can </a:t>
            </a:r>
            <a:r>
              <a:rPr lang="en-US" altLang="zh-CN" sz="2400" b="1" u="wavyHeavy" kern="1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make progress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together. Please tell me when you have time.</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Congratulations again.</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Yours</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Li Hua</a:t>
            </a:r>
            <a:br>
              <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文本框 3"/>
          <p:cNvSpPr txBox="1"/>
          <p:nvPr/>
        </p:nvSpPr>
        <p:spPr>
          <a:xfrm>
            <a:off x="1664414" y="195210"/>
            <a:ext cx="7818634"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ctr"/>
            <a:r>
              <a:rPr lang="zh-CN" altLang="zh-CN" sz="20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0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4</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参考范文</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祝贺美国网友</a:t>
            </a:r>
            <a:r>
              <a:rPr lang="en-US" altLang="zh-CN" sz="20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rPr>
              <a:t> Peter</a:t>
            </a:r>
            <a:r>
              <a:rPr lang="zh-CN" altLang="zh-CN" sz="20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诗词朗诵竞赛获一等奖</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3075" y="1564005"/>
            <a:ext cx="7700645" cy="4915535"/>
          </a:xfrm>
        </p:spPr>
        <p:txBody>
          <a:bodyPr/>
          <a:lstStyle/>
          <a:p>
            <a:pPr>
              <a:lnSpc>
                <a:spcPct val="150000"/>
              </a:lnSpc>
            </a:pP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a:t>
            </a:r>
            <a:r>
              <a:rPr lang="zh-CN" altLang="zh-CN" sz="24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点睛</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】本文</a:t>
            </a:r>
            <a:r>
              <a:rPr lang="zh-CN"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内容完整</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，语言</a:t>
            </a:r>
            <a:r>
              <a:rPr lang="zh-CN"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规范</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，语篇</a:t>
            </a:r>
            <a:r>
              <a:rPr lang="zh-CN"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连贯</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，词数适当。全文中没有中国式英语的句式，显示很高的驾驭英语的能力。同时文中使用</a:t>
            </a:r>
            <a:r>
              <a:rPr lang="zh-CN"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高级句子</a:t>
            </a:r>
            <a:r>
              <a:rPr lang="en-US" altLang="zh-CN" sz="2400" b="1" kern="100" dirty="0">
                <a:effectLst/>
                <a:latin typeface="Times New Roman" panose="02020603050405020304" pitchFamily="18" charset="0"/>
                <a:ea typeface="等线" panose="02010600030101010101" charset="-122"/>
                <a:cs typeface="Times New Roman" panose="02020603050405020304" pitchFamily="18" charset="0"/>
              </a:rPr>
              <a:t>, As your friend, I am </a:t>
            </a:r>
            <a:r>
              <a:rPr lang="en-US"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more than glad at</a:t>
            </a:r>
            <a:r>
              <a:rPr lang="en-US" altLang="zh-CN" sz="2400" b="1" kern="100" dirty="0">
                <a:effectLst/>
                <a:latin typeface="Times New Roman" panose="02020603050405020304" pitchFamily="18" charset="0"/>
                <a:ea typeface="等线" panose="02010600030101010101" charset="-122"/>
                <a:cs typeface="Times New Roman" panose="02020603050405020304" pitchFamily="18" charset="0"/>
              </a:rPr>
              <a:t> your success. </a:t>
            </a:r>
            <a:r>
              <a:rPr lang="zh-CN"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部分倒装</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用在句中</a:t>
            </a:r>
            <a:r>
              <a:rPr lang="en-US" altLang="zh-CN" sz="2400" b="1" kern="100" dirty="0">
                <a:effectLst/>
                <a:latin typeface="Times New Roman" panose="02020603050405020304" pitchFamily="18" charset="0"/>
                <a:ea typeface="等线" panose="02010600030101010101" charset="-122"/>
                <a:cs typeface="Times New Roman" panose="02020603050405020304" pitchFamily="18" charset="0"/>
              </a:rPr>
              <a:t>: Not only </a:t>
            </a:r>
            <a:r>
              <a:rPr lang="en-US"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have you referred to</a:t>
            </a:r>
            <a:r>
              <a:rPr lang="en-US" altLang="zh-CN" sz="2400" b="1" kern="100" dirty="0">
                <a:effectLst/>
                <a:latin typeface="Times New Roman" panose="02020603050405020304" pitchFamily="18" charset="0"/>
                <a:ea typeface="等线" panose="02010600030101010101" charset="-122"/>
                <a:cs typeface="Times New Roman" panose="02020603050405020304" pitchFamily="18" charset="0"/>
              </a:rPr>
              <a:t> many poems, but also you have </a:t>
            </a:r>
            <a:r>
              <a:rPr lang="en-US"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consulted some poets.</a:t>
            </a:r>
            <a:r>
              <a:rPr lang="en-US" altLang="zh-CN" sz="2400" b="1" kern="100" dirty="0">
                <a:effectLst/>
                <a:latin typeface="Times New Roman" panose="02020603050405020304" pitchFamily="18" charset="0"/>
                <a:ea typeface="等线" panose="02010600030101010101"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句中使用</a:t>
            </a:r>
            <a:r>
              <a:rPr lang="zh-CN"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强调句</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型</a:t>
            </a:r>
            <a:r>
              <a:rPr lang="en-US" altLang="zh-CN" sz="2400" b="1" kern="100" dirty="0">
                <a:effectLst/>
                <a:latin typeface="Times New Roman" panose="02020603050405020304" pitchFamily="18" charset="0"/>
                <a:ea typeface="等线" panose="02010600030101010101" charset="-122"/>
                <a:cs typeface="Times New Roman" panose="02020603050405020304" pitchFamily="18" charset="0"/>
              </a:rPr>
              <a:t>: Eventually, it was </a:t>
            </a:r>
            <a:r>
              <a:rPr lang="en-US" altLang="zh-CN" sz="2400" b="1" u="dotDotDashHeavy" kern="100" dirty="0">
                <a:solidFill>
                  <a:srgbClr val="0033CC"/>
                </a:solidFill>
                <a:effectLst/>
                <a:uFill>
                  <a:solidFill>
                    <a:srgbClr val="00B050"/>
                  </a:solidFill>
                </a:uFill>
                <a:latin typeface="Times New Roman" panose="02020603050405020304" pitchFamily="18" charset="0"/>
                <a:ea typeface="等线" panose="02010600030101010101" charset="-122"/>
                <a:cs typeface="Times New Roman" panose="02020603050405020304" pitchFamily="18" charset="0"/>
              </a:rPr>
              <a:t>through your hard work and talent</a:t>
            </a:r>
            <a:r>
              <a:rPr lang="en-US" altLang="zh-CN" sz="2400" b="1" kern="100" dirty="0">
                <a:effectLst/>
                <a:latin typeface="Times New Roman" panose="02020603050405020304" pitchFamily="18" charset="0"/>
                <a:ea typeface="等线" panose="02010600030101010101" charset="-122"/>
                <a:cs typeface="Times New Roman" panose="02020603050405020304" pitchFamily="18" charset="0"/>
              </a:rPr>
              <a:t> that you succeeded in winning the championship!</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400" dirty="0"/>
          </a:p>
        </p:txBody>
      </p:sp>
      <p:sp>
        <p:nvSpPr>
          <p:cNvPr id="3" name="文本框 2"/>
          <p:cNvSpPr txBox="1"/>
          <p:nvPr/>
        </p:nvSpPr>
        <p:spPr>
          <a:xfrm>
            <a:off x="1671836" y="136155"/>
            <a:ext cx="899961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400" b="1" u="wavyDbl"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u="wavyDbl" dirty="0">
                <a:solidFill>
                  <a:srgbClr val="00B050"/>
                </a:solidFill>
                <a:uFill>
                  <a:solidFill>
                    <a:srgbClr val="FF0000"/>
                  </a:solidFill>
                </a:uFill>
                <a:latin typeface="Times New Roman" panose="02020603050405020304" pitchFamily="18" charset="0"/>
                <a:ea typeface="宋体" panose="02010600030101010101" pitchFamily="2" charset="-122"/>
              </a:rPr>
              <a:t>4</a:t>
            </a:r>
            <a:r>
              <a:rPr lang="zh-CN" altLang="zh-CN" sz="2400" b="1"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祝贺美国网友</a:t>
            </a:r>
            <a:r>
              <a:rPr lang="en-US" altLang="zh-CN" sz="24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rPr>
              <a:t> Peter</a:t>
            </a:r>
            <a:r>
              <a:rPr lang="zh-CN" altLang="zh-CN" sz="2400" b="1" u="wavyHeavy"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诗词朗诵竞赛获一等奖</a:t>
            </a:r>
            <a:r>
              <a:rPr lang="zh-CN" altLang="zh-CN" sz="2400" b="1"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 【</a:t>
            </a:r>
            <a:r>
              <a:rPr lang="zh-CN" altLang="zh-CN" sz="24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点睛</a:t>
            </a:r>
            <a:r>
              <a:rPr lang="zh-CN" altLang="zh-CN" sz="2400" b="1" kern="100" dirty="0">
                <a:effectLst/>
                <a:latin typeface="Times New Roman" panose="02020603050405020304" pitchFamily="18" charset="0"/>
                <a:ea typeface="等线" panose="02010600030101010101" charset="-122"/>
                <a:cs typeface="Times New Roman" panose="02020603050405020304" pitchFamily="18" charset="0"/>
              </a:rPr>
              <a:t>】</a:t>
            </a:r>
            <a:endParaRPr lang="zh-CN" altLang="en-US" sz="2400" dirty="0"/>
          </a:p>
        </p:txBody>
      </p:sp>
      <p:pic>
        <p:nvPicPr>
          <p:cNvPr id="5" name="图片 4" descr="图片包含 站, 大, 水, 男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21385"/>
            <a:ext cx="4226560" cy="59359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0"/>
                                        <p:tgtEl>
                                          <p:spTgt spid="2"/>
                                        </p:tgtEl>
                                      </p:cBhvr>
                                    </p:animEffect>
                                    <p:anim calcmode="lin" valueType="num">
                                      <p:cBhvr>
                                        <p:cTn id="13" dur="2500" fill="hold"/>
                                        <p:tgtEl>
                                          <p:spTgt spid="2"/>
                                        </p:tgtEl>
                                        <p:attrNameLst>
                                          <p:attrName>ppt_x</p:attrName>
                                        </p:attrNameLst>
                                      </p:cBhvr>
                                      <p:tavLst>
                                        <p:tav tm="0">
                                          <p:val>
                                            <p:strVal val="#ppt_x"/>
                                          </p:val>
                                        </p:tav>
                                        <p:tav tm="100000">
                                          <p:val>
                                            <p:strVal val="#ppt_x"/>
                                          </p:val>
                                        </p:tav>
                                      </p:tavLst>
                                    </p:anim>
                                    <p:anim calcmode="lin" valueType="num">
                                      <p:cBhvr>
                                        <p:cTn id="14" dur="2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5275" y="1243965"/>
            <a:ext cx="6870700" cy="4696460"/>
          </a:xfrm>
        </p:spPr>
        <p:txBody>
          <a:bodyPr/>
          <a:lstStyle/>
          <a:p>
            <a:pPr fontAlgn="auto">
              <a:lnSpc>
                <a:spcPts val="3760"/>
              </a:lnSpc>
            </a:pP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假如你是李华，你的</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好友魏芳</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中学生英语演讲比赛</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中荣</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获一等奖</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。请你根据以下内容，给她写一封</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信。内容包括：</a:t>
            </a:r>
            <a:r>
              <a:rPr lang="en-US" altLang="zh-CN" sz="28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1. </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表达你的</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愉悦心情</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宋体" panose="02010600030101010101" pitchFamily="2" charset="-122"/>
              </a:rPr>
            </a:br>
            <a:r>
              <a:rPr lang="en-US" altLang="zh-CN" sz="2800" kern="100" dirty="0">
                <a:effectLst/>
                <a:latin typeface="Calibri" panose="020F0502020204030204" pitchFamily="34" charset="0"/>
                <a:ea typeface="宋体" panose="02010600030101010101" pitchFamily="2" charset="-122"/>
                <a:cs typeface="宋体" panose="02010600030101010101" pitchFamily="2" charset="-122"/>
              </a:rPr>
              <a:t>2. </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向她表示</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宋体" panose="02010600030101010101" pitchFamily="2" charset="-122"/>
              </a:rPr>
            </a:br>
            <a:r>
              <a:rPr lang="en-US" altLang="zh-CN" sz="2800" kern="100" dirty="0">
                <a:effectLst/>
                <a:latin typeface="Calibri" panose="020F0502020204030204" pitchFamily="34" charset="0"/>
                <a:ea typeface="宋体" panose="02010600030101010101" pitchFamily="2" charset="-122"/>
                <a:cs typeface="宋体" panose="02010600030101010101" pitchFamily="2" charset="-122"/>
              </a:rPr>
              <a:t>3. </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请她</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介绍成功的经验</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宋体" panose="02010600030101010101" pitchFamily="2" charset="-122"/>
              </a:rPr>
            </a:b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80</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2800" b="1" kern="0" spc="25"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可适当增加细节，以使行文连贯。</a:t>
            </a:r>
            <a:endParaRPr lang="zh-CN" altLang="en-US" sz="2800" dirty="0"/>
          </a:p>
        </p:txBody>
      </p:sp>
      <p:sp>
        <p:nvSpPr>
          <p:cNvPr id="4" name="文本框 3"/>
          <p:cNvSpPr txBox="1"/>
          <p:nvPr/>
        </p:nvSpPr>
        <p:spPr>
          <a:xfrm>
            <a:off x="1704833" y="134227"/>
            <a:ext cx="921163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祝贺信题型训练</a:t>
            </a:r>
            <a:r>
              <a:rPr lang="en-US" altLang="zh-CN" sz="2400" b="1" u="wavyHeavy" kern="100" dirty="0">
                <a:solidFill>
                  <a:srgbClr val="00B050"/>
                </a:solidFill>
                <a:effectLst/>
                <a:uFill>
                  <a:solidFill>
                    <a:srgbClr val="ED7D31"/>
                  </a:solidFill>
                </a:uFill>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祝贺好友魏芳中学生英语演讲比赛获一等奖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图片 5" descr="网站&#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5975" y="919480"/>
            <a:ext cx="5026025" cy="58883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113" y="830997"/>
            <a:ext cx="12037887" cy="5907249"/>
          </a:xfrm>
        </p:spPr>
        <p:txBody>
          <a:bodyPr/>
          <a:lstStyle/>
          <a:p>
            <a:pPr>
              <a:lnSpc>
                <a:spcPct val="150000"/>
              </a:lnSpc>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Dear Wei Fang,</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I hear that you have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won first prize in the English Speech Contest</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of Middle School Students, I’m writing to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give my sincere congratulations.</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You don’t know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how excited I was</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when I heard the good news. As your best friend, I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am proud of </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you! Your pronunciation and fluent English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left me with deep impression</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It came as no surprise to me that </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you won the contest. Could you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share with me </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how you improve your spoken English? Your experience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will be of great help to me</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in learning.</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I will </a:t>
            </a:r>
            <a:r>
              <a:rPr lang="en-US" altLang="zh-CN" sz="2000" b="1" u="wavyHeavy" kern="0" spc="25" dirty="0">
                <a:solidFill>
                  <a:srgbClr val="FF0000"/>
                </a:solidFill>
                <a:effectLst/>
                <a:uFill>
                  <a:solidFill>
                    <a:srgbClr val="00B050"/>
                  </a:solidFill>
                </a:uFill>
                <a:latin typeface="Times New Roman" panose="02020603050405020304" pitchFamily="18" charset="0"/>
                <a:ea typeface="微软雅黑" panose="020B0503020204020204" pitchFamily="34" charset="-122"/>
                <a:cs typeface="Times New Roman" panose="02020603050405020304" pitchFamily="18" charset="0"/>
              </a:rPr>
              <a:t>be grateful</a:t>
            </a:r>
            <a:r>
              <a:rPr lang="en-US" altLang="zh-CN" sz="2000" b="1" kern="0" spc="25"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if you can write me back and give me your advice. I am looking forward to your early reply.</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Yours sincerely,</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000" dirty="0"/>
          </a:p>
        </p:txBody>
      </p:sp>
      <p:sp>
        <p:nvSpPr>
          <p:cNvPr id="4" name="文本框 3"/>
          <p:cNvSpPr txBox="1"/>
          <p:nvPr/>
        </p:nvSpPr>
        <p:spPr>
          <a:xfrm>
            <a:off x="1647190" y="110490"/>
            <a:ext cx="7721600" cy="460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祝贺好友魏芳中学生英语演讲比赛获一等奖</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879" y="1279525"/>
            <a:ext cx="11439418" cy="4504826"/>
          </a:xfrm>
        </p:spPr>
        <p:txBody>
          <a:bodyPr/>
          <a:lstStyle/>
          <a:p>
            <a:pPr>
              <a:lnSpc>
                <a:spcPct val="150000"/>
              </a:lnSpc>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应用文写作：</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假定你是李华，得知你的</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英国好友</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Tom</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通过</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了</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来华支教的申请</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，将于今年七月到边远地区教学。请根据下面的提示给他写一封</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．表示祝贺；</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分析</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可能遇到的</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挑战</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告知</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提前了解当地的</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风俗习惯</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b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400" dirty="0"/>
          </a:p>
        </p:txBody>
      </p:sp>
      <p:sp>
        <p:nvSpPr>
          <p:cNvPr id="4" name="文本框 3"/>
          <p:cNvSpPr txBox="1"/>
          <p:nvPr/>
        </p:nvSpPr>
        <p:spPr>
          <a:xfrm>
            <a:off x="1690370" y="191770"/>
            <a:ext cx="8343265" cy="460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祝贺信题型训练</a:t>
            </a:r>
            <a:r>
              <a:rPr lang="en-US"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祝贺英国好友</a:t>
            </a:r>
            <a:r>
              <a:rPr lang="en-US"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Tom</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通过来华支教的申请</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6"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9605" y="5260357"/>
            <a:ext cx="2189901" cy="115031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2443" y="898849"/>
            <a:ext cx="11569557" cy="5060301"/>
          </a:xfrm>
        </p:spPr>
        <p:txBody>
          <a:bodyPr/>
          <a:lstStyle/>
          <a:p>
            <a:pPr>
              <a:lnSpc>
                <a:spcPct val="150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一</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思路解析：准确审题、准确表达保基本分</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定</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体裁</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祝贺信</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定人称</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第二人称</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为主</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定</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时态</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一般现在时和一般将来时为主</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定要点</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定</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结构</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开头</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：祝贺</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事由</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通过了来华支教申请</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主体</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：面临的</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挑战</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天气、学生基础、与人交流</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结尾</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：个人</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建议</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了解当地风俗</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；表达</a:t>
            </a:r>
            <a:r>
              <a:rPr lang="zh-CN" altLang="zh-CN" sz="28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祝愿</a:t>
            </a:r>
            <a:b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800" dirty="0"/>
          </a:p>
        </p:txBody>
      </p:sp>
      <p:sp>
        <p:nvSpPr>
          <p:cNvPr id="4" name="文本框 3"/>
          <p:cNvSpPr txBox="1"/>
          <p:nvPr/>
        </p:nvSpPr>
        <p:spPr>
          <a:xfrm>
            <a:off x="1679575" y="150495"/>
            <a:ext cx="7144385" cy="460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祝贺英国好友</a:t>
            </a:r>
            <a:r>
              <a:rPr lang="en-US"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Tom</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通过来华支教的申请</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02099" y="4489795"/>
            <a:ext cx="2189901" cy="115031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4439" y="924870"/>
            <a:ext cx="11703121" cy="5517027"/>
          </a:xfrm>
        </p:spPr>
        <p:txBody>
          <a:bodyPr/>
          <a:lstStyle/>
          <a:p>
            <a:pPr>
              <a:lnSpc>
                <a:spcPct val="150000"/>
              </a:lnSpc>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中档作文</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Dear Tom</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Congratulations to you</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❶</a:t>
            </a:r>
            <a:r>
              <a:rPr lang="zh-CN" altLang="zh-CN" sz="20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You have passed your application to be a volunteer teacher for rural areas</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❷</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.I’m more than delighted to learn you will come to China this July. I’m writing to tell you some relevant details. There is no doubt that you will face</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❸</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all kinds of</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❹</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challenges during this time. Firstly, the weather there is totally different from the weather</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❺</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of London. You must prepare for</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❻</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changeable weather in the mountainous area. Secondly, children there are poor in English</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❼</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 will have difficulty in communicating with each other</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❽</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Besides, you should</a:t>
            </a:r>
            <a:r>
              <a:rPr lang="zh-CN" altLang="zh-CN" sz="20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❾</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learn more about local customs and manners in advance. It will help you adapt to the new surroundings. You will be able to do your work better only when you are well prepared .</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000" dirty="0"/>
          </a:p>
        </p:txBody>
      </p:sp>
      <p:sp>
        <p:nvSpPr>
          <p:cNvPr id="4" name="文本框 3"/>
          <p:cNvSpPr txBox="1"/>
          <p:nvPr/>
        </p:nvSpPr>
        <p:spPr>
          <a:xfrm>
            <a:off x="1659277" y="129897"/>
            <a:ext cx="723814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祝贺英国好友</a:t>
            </a:r>
            <a:r>
              <a:rPr lang="en-US"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Tom</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通过来华支教的申请</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3055" y="1152099"/>
            <a:ext cx="4815618" cy="4553801"/>
            <a:chOff x="2210436" y="1016578"/>
            <a:chExt cx="4815618" cy="4892007"/>
          </a:xfrm>
        </p:grpSpPr>
        <p:sp>
          <p:nvSpPr>
            <p:cNvPr id="5" name="任意多边形 18"/>
            <p:cNvSpPr/>
            <p:nvPr>
              <p:custDataLst>
                <p:tags r:id="rId1"/>
              </p:custDataLst>
            </p:nvPr>
          </p:nvSpPr>
          <p:spPr>
            <a:xfrm rot="1684322">
              <a:off x="4381948" y="4513857"/>
              <a:ext cx="1337468" cy="971723"/>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sp>
          <p:nvSpPr>
            <p:cNvPr id="6" name="任意多边形 16"/>
            <p:cNvSpPr/>
            <p:nvPr>
              <p:custDataLst>
                <p:tags r:id="rId2"/>
              </p:custDataLst>
            </p:nvPr>
          </p:nvSpPr>
          <p:spPr>
            <a:xfrm rot="19858074">
              <a:off x="4432396" y="2388316"/>
              <a:ext cx="1426816" cy="971724"/>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sp>
          <p:nvSpPr>
            <p:cNvPr id="7" name="任意多边形 17"/>
            <p:cNvSpPr/>
            <p:nvPr>
              <p:custDataLst>
                <p:tags r:id="rId3"/>
              </p:custDataLst>
            </p:nvPr>
          </p:nvSpPr>
          <p:spPr>
            <a:xfrm rot="17886708">
              <a:off x="3655119" y="1823770"/>
              <a:ext cx="1133228" cy="971723"/>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sp>
          <p:nvSpPr>
            <p:cNvPr id="8" name="任意多边形 7"/>
            <p:cNvSpPr/>
            <p:nvPr>
              <p:custDataLst>
                <p:tags r:id="rId4"/>
              </p:custDataLst>
            </p:nvPr>
          </p:nvSpPr>
          <p:spPr>
            <a:xfrm>
              <a:off x="4801974" y="3435993"/>
              <a:ext cx="1463191" cy="971723"/>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sp>
          <p:nvSpPr>
            <p:cNvPr id="9" name="椭圆 8"/>
            <p:cNvSpPr/>
            <p:nvPr>
              <p:custDataLst>
                <p:tags r:id="rId5"/>
              </p:custDataLst>
            </p:nvPr>
          </p:nvSpPr>
          <p:spPr>
            <a:xfrm>
              <a:off x="2210436" y="2573121"/>
              <a:ext cx="2762527" cy="2762527"/>
            </a:xfrm>
            <a:prstGeom prst="ellipse">
              <a:avLst/>
            </a:prstGeom>
            <a:solidFill>
              <a:srgbClr val="D9D9D9"/>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sp>
          <p:nvSpPr>
            <p:cNvPr id="10" name="椭圆 9"/>
            <p:cNvSpPr/>
            <p:nvPr>
              <p:custDataLst>
                <p:tags r:id="rId6"/>
              </p:custDataLst>
            </p:nvPr>
          </p:nvSpPr>
          <p:spPr>
            <a:xfrm>
              <a:off x="2381426" y="2744111"/>
              <a:ext cx="2420548" cy="2420548"/>
            </a:xfrm>
            <a:prstGeom prst="ellipse">
              <a:avLst/>
            </a:prstGeom>
            <a:gradFill flip="none" rotWithShape="1">
              <a:gsLst>
                <a:gs pos="0">
                  <a:srgbClr val="FFFFFF"/>
                </a:gs>
                <a:gs pos="100000">
                  <a:srgbClr val="D9D9D9"/>
                </a:gs>
              </a:gsLst>
              <a:path path="circle">
                <a:fillToRect l="50000" t="50000" r="50000" b="50000"/>
              </a:path>
            </a:gradFill>
            <a:effectLst>
              <a:outerShdw blurRad="63500" sx="102000" sy="102000" algn="c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normAutofit fontScale="62500" lnSpcReduction="20000"/>
            </a:bodyPr>
            <a:lstStyle/>
            <a:p>
              <a:pPr algn="ctr">
                <a:lnSpc>
                  <a:spcPct val="130000"/>
                </a:lnSpc>
              </a:pPr>
              <a:r>
                <a:rPr kumimoji="0" lang="en-US" altLang="zh-CN" sz="36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After teaching this lesson, students will</a:t>
              </a:r>
              <a:endParaRPr lang="en-US" altLang="da-DK" sz="4000" b="1" kern="0"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椭圆 10"/>
            <p:cNvSpPr/>
            <p:nvPr>
              <p:custDataLst>
                <p:tags r:id="rId7"/>
              </p:custDataLst>
            </p:nvPr>
          </p:nvSpPr>
          <p:spPr>
            <a:xfrm>
              <a:off x="5989060" y="3435994"/>
              <a:ext cx="1036994" cy="1139850"/>
            </a:xfrm>
            <a:prstGeom prst="ellipse">
              <a:avLst/>
            </a:prstGeom>
            <a:solidFill>
              <a:srgbClr val="E6B07A"/>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Goal 3</a:t>
              </a:r>
              <a:r>
                <a:rPr lang="zh-CN" altLang="en-US"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2" name="椭圆 11"/>
            <p:cNvSpPr/>
            <p:nvPr>
              <p:custDataLst>
                <p:tags r:id="rId8"/>
              </p:custDataLst>
            </p:nvPr>
          </p:nvSpPr>
          <p:spPr>
            <a:xfrm>
              <a:off x="5063437" y="2074498"/>
              <a:ext cx="1091138" cy="1139350"/>
            </a:xfrm>
            <a:prstGeom prst="ellipse">
              <a:avLst/>
            </a:prstGeom>
            <a:solidFill>
              <a:srgbClr val="E7ABB1"/>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Goal 2</a:t>
              </a:r>
              <a:r>
                <a:rPr lang="zh-CN" altLang="en-US"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3" name="椭圆 12"/>
            <p:cNvSpPr/>
            <p:nvPr>
              <p:custDataLst>
                <p:tags r:id="rId9"/>
              </p:custDataLst>
            </p:nvPr>
          </p:nvSpPr>
          <p:spPr>
            <a:xfrm>
              <a:off x="4040883" y="1016578"/>
              <a:ext cx="1022554" cy="996215"/>
            </a:xfrm>
            <a:prstGeom prst="ellipse">
              <a:avLst/>
            </a:prstGeom>
            <a:solidFill>
              <a:srgbClr val="B2BD29"/>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Goal 1</a:t>
              </a:r>
              <a:r>
                <a:rPr lang="zh-CN" altLang="en-US"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zh-CN"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4" name="椭圆 13"/>
            <p:cNvSpPr/>
            <p:nvPr>
              <p:custDataLst>
                <p:tags r:id="rId10"/>
              </p:custDataLst>
            </p:nvPr>
          </p:nvSpPr>
          <p:spPr>
            <a:xfrm>
              <a:off x="5367592" y="4936861"/>
              <a:ext cx="1036994" cy="971724"/>
            </a:xfrm>
            <a:prstGeom prst="ellipse">
              <a:avLst/>
            </a:prstGeom>
            <a:solidFill>
              <a:srgbClr val="E3D417"/>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Goal 4:</a:t>
              </a:r>
              <a:endParaRPr lang="en-US" altLang="zh-CN" sz="2000" b="1" kern="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15" name="文本框 14"/>
          <p:cNvSpPr txBox="1"/>
          <p:nvPr/>
        </p:nvSpPr>
        <p:spPr>
          <a:xfrm>
            <a:off x="1750695" y="105410"/>
            <a:ext cx="2836545"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kumimoji="0" lang="en-US" altLang="zh-CN" sz="2400" b="1" i="0" u="sng"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Teaching Goals</a:t>
            </a:r>
            <a:endParaRPr kumimoji="0" lang="en-US" altLang="zh-CN" sz="2400" b="1" i="0" u="sng"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4043623" y="982390"/>
            <a:ext cx="676438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kumimoji="0" lang="en-US"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rPr>
              <a:t>1. </a:t>
            </a: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learn about the </a:t>
            </a:r>
            <a:r>
              <a:rPr kumimoji="0" lang="en-US" altLang="zh-CN" sz="2800" b="1" i="0" u="sng" strike="noStrike" kern="100" cap="none" spc="0" normalizeH="0" baseline="0" noProof="0" dirty="0">
                <a:ln>
                  <a:noFill/>
                </a:ln>
                <a:solidFill>
                  <a:srgbClr val="FF0000"/>
                </a:solidFill>
                <a:effectLst/>
                <a:uLnTx/>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layout</a:t>
            </a: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and </a:t>
            </a:r>
            <a:r>
              <a:rPr kumimoji="0" lang="en-US" altLang="zh-CN" sz="2800" b="1" i="0" u="sng" strike="noStrike" kern="100" cap="none" spc="0" normalizeH="0" baseline="0" noProof="0" dirty="0">
                <a:ln>
                  <a:noFill/>
                </a:ln>
                <a:solidFill>
                  <a:srgbClr val="FF0000"/>
                </a:solidFill>
                <a:effectLst/>
                <a:uLnTx/>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contents</a:t>
            </a: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of a </a:t>
            </a:r>
            <a:r>
              <a:rPr kumimoji="0" lang="en-US" altLang="zh-CN" sz="2800" b="1" i="0" u="sng" strike="noStrike" kern="100" cap="none" spc="0" normalizeH="0" baseline="0" noProof="0" dirty="0">
                <a:ln>
                  <a:noFill/>
                </a:ln>
                <a:solidFill>
                  <a:srgbClr val="FF0000"/>
                </a:solidFill>
                <a:effectLst/>
                <a:uLnTx/>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letter of congratulations</a:t>
            </a: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19" name="文本框 18"/>
          <p:cNvSpPr txBox="1"/>
          <p:nvPr/>
        </p:nvSpPr>
        <p:spPr>
          <a:xfrm>
            <a:off x="4527205" y="2364739"/>
            <a:ext cx="756182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2.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write the </a:t>
            </a:r>
            <a:r>
              <a:rPr lang="en-US" altLang="zh-CN" sz="2800" b="1" u="sng"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letter of congratulations</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correctly</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dirty="0"/>
          </a:p>
        </p:txBody>
      </p:sp>
      <p:sp>
        <p:nvSpPr>
          <p:cNvPr id="21" name="文本框 20"/>
          <p:cNvSpPr txBox="1"/>
          <p:nvPr/>
        </p:nvSpPr>
        <p:spPr>
          <a:xfrm>
            <a:off x="5284158" y="3763163"/>
            <a:ext cx="6146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3.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Polish your letter of congratulations;</a:t>
            </a:r>
            <a:endParaRPr lang="zh-CN" altLang="en-US" sz="2800" dirty="0"/>
          </a:p>
        </p:txBody>
      </p:sp>
      <p:sp>
        <p:nvSpPr>
          <p:cNvPr id="23" name="文本框 22"/>
          <p:cNvSpPr txBox="1"/>
          <p:nvPr/>
        </p:nvSpPr>
        <p:spPr>
          <a:xfrm>
            <a:off x="4690946" y="5050407"/>
            <a:ext cx="733322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4.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know </a:t>
            </a:r>
            <a:r>
              <a:rPr lang="en-US" altLang="zh-CN" sz="2800" b="1" u="sng"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 letter of congratulations </a:t>
            </a:r>
            <a:r>
              <a:rPr lang="en-US" altLang="zh-CN" sz="2800" b="1" u="sng"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is like.</a:t>
            </a:r>
            <a:endParaRPr lang="zh-CN" altLang="en-US"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animBg="1"/>
      <p:bldP spid="19" grpId="0" animBg="1"/>
      <p:bldP spid="21"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279" y="899382"/>
            <a:ext cx="11671442" cy="5306210"/>
          </a:xfrm>
        </p:spPr>
        <p:txBody>
          <a:bodyPr/>
          <a:lstStyle/>
          <a:p>
            <a:pPr>
              <a:lnSpc>
                <a:spcPct val="150000"/>
              </a:lnSpc>
              <a:tabLst>
                <a:tab pos="4572000" algn="l"/>
              </a:tabLst>
            </a:pPr>
            <a:r>
              <a:rPr lang="en-US" altLang="zh-CN" sz="1800" b="1" kern="100" dirty="0">
                <a:solidFill>
                  <a:srgbClr val="008000"/>
                </a:solidFill>
                <a:effectLst/>
                <a:latin typeface="Times New Roman" panose="02020603050405020304" pitchFamily="18" charset="0"/>
                <a:ea typeface="黑体" panose="02010609060101010101" pitchFamily="49" charset="-122"/>
                <a:cs typeface="Courier New" panose="02070309020205020404" pitchFamily="49" charset="0"/>
              </a:rPr>
              <a:t>(</a:t>
            </a:r>
            <a:r>
              <a:rPr lang="zh-CN" altLang="zh-CN" sz="1800" b="1" kern="100" dirty="0">
                <a:solidFill>
                  <a:srgbClr val="008000"/>
                </a:solidFill>
                <a:effectLst/>
                <a:latin typeface="Times New Roman" panose="02020603050405020304" pitchFamily="18" charset="0"/>
                <a:ea typeface="黑体" panose="02010609060101010101" pitchFamily="49" charset="-122"/>
                <a:cs typeface="Times New Roman" panose="02020603050405020304" pitchFamily="18" charset="0"/>
              </a:rPr>
              <a:t>二</a:t>
            </a:r>
            <a:r>
              <a:rPr lang="en-US" altLang="zh-CN" sz="1800" b="1" kern="100" dirty="0">
                <a:solidFill>
                  <a:srgbClr val="008000"/>
                </a:solidFill>
                <a:effectLst/>
                <a:latin typeface="Times New Roman" panose="02020603050405020304" pitchFamily="18" charset="0"/>
                <a:ea typeface="黑体" panose="02010609060101010101" pitchFamily="49" charset="-122"/>
                <a:cs typeface="Courier New" panose="02070309020205020404" pitchFamily="49" charset="0"/>
              </a:rPr>
              <a:t>)</a:t>
            </a:r>
            <a:r>
              <a:rPr lang="zh-CN" altLang="zh-CN" sz="1800" b="1" kern="100" dirty="0">
                <a:solidFill>
                  <a:srgbClr val="008000"/>
                </a:solidFill>
                <a:effectLst/>
                <a:latin typeface="Times New Roman" panose="02020603050405020304" pitchFamily="18" charset="0"/>
                <a:ea typeface="黑体" panose="02010609060101010101" pitchFamily="49" charset="-122"/>
                <a:cs typeface="Times New Roman" panose="02020603050405020304" pitchFamily="18" charset="0"/>
              </a:rPr>
              <a:t>巧润色、大升级创高分</a:t>
            </a:r>
            <a:br>
              <a:rPr lang="zh-CN" altLang="zh-CN" sz="1800" kern="100" dirty="0">
                <a:effectLst/>
                <a:latin typeface="宋体" panose="02010600030101010101" pitchFamily="2" charset="-122"/>
                <a:ea typeface="宋体" panose="02010600030101010101" pitchFamily="2" charset="-122"/>
                <a:cs typeface="Courier New" panose="02070309020205020404" pitchFamily="49" charset="0"/>
              </a:rPr>
            </a:br>
            <a:r>
              <a:rPr lang="en-US" altLang="zh-CN" sz="1800" b="1" kern="100" dirty="0">
                <a:effectLst/>
                <a:latin typeface="Times New Roman" panose="02020603050405020304" pitchFamily="18" charset="0"/>
                <a:ea typeface="楷体_GB2312"/>
                <a:cs typeface="Courier New" panose="02070309020205020404" pitchFamily="49" charset="0"/>
              </a:rPr>
              <a:t>(</a:t>
            </a:r>
            <a:r>
              <a:rPr lang="zh-CN" altLang="zh-CN" sz="1800" b="1" kern="100" dirty="0">
                <a:effectLst/>
                <a:latin typeface="Times New Roman" panose="02020603050405020304" pitchFamily="18" charset="0"/>
                <a:ea typeface="楷体_GB2312"/>
                <a:cs typeface="Times New Roman" panose="02020603050405020304" pitchFamily="18" charset="0"/>
              </a:rPr>
              <a:t>请根据括号内要求升级上面的中档作文</a:t>
            </a:r>
            <a:r>
              <a:rPr lang="en-US" altLang="zh-CN" sz="1800" b="1" kern="100" dirty="0">
                <a:effectLst/>
                <a:latin typeface="Times New Roman" panose="02020603050405020304" pitchFamily="18" charset="0"/>
                <a:ea typeface="楷体_GB2312"/>
                <a:cs typeface="Courier New" panose="02070309020205020404" pitchFamily="49" charset="0"/>
              </a:rPr>
              <a:t>)</a:t>
            </a:r>
            <a:br>
              <a:rPr lang="zh-CN" altLang="zh-CN" sz="1800" kern="100" dirty="0">
                <a:effectLst/>
                <a:latin typeface="宋体" panose="02010600030101010101" pitchFamily="2" charset="-122"/>
                <a:ea typeface="宋体" panose="02010600030101010101" pitchFamily="2" charset="-122"/>
                <a:cs typeface="Courier New" panose="02070309020205020404" pitchFamily="49" charset="0"/>
              </a:rPr>
            </a:br>
            <a:r>
              <a:rPr lang="en-US" altLang="zh-CN" sz="1800" b="1" kern="100" dirty="0">
                <a:effectLst/>
                <a:latin typeface="Times New Roman" panose="02020603050405020304" pitchFamily="18" charset="0"/>
                <a:ea typeface="宋体" panose="02010600030101010101" pitchFamily="2" charset="-122"/>
                <a:cs typeface="Courier New" panose="02070309020205020404" pitchFamily="49" charset="0"/>
              </a:rPr>
              <a:t>Dear Tom</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1800" kern="100" dirty="0">
                <a:effectLst/>
                <a:latin typeface="宋体" panose="02010600030101010101" pitchFamily="2" charset="-122"/>
                <a:ea typeface="宋体" panose="02010600030101010101" pitchFamily="2" charset="-122"/>
                <a:cs typeface="Courier New" panose="02070309020205020404" pitchFamily="49" charset="0"/>
              </a:rPr>
            </a:br>
            <a:r>
              <a:rPr lang="en-US" altLang="zh-CN" sz="1800" kern="100" dirty="0">
                <a:effectLst/>
                <a:latin typeface="宋体" panose="02010600030101010101" pitchFamily="2" charset="-122"/>
                <a:ea typeface="宋体" panose="02010600030101010101" pitchFamily="2" charset="-122"/>
                <a:cs typeface="Courier New" panose="02070309020205020404" pitchFamily="49" charset="0"/>
              </a:rPr>
              <a:t>     </a:t>
            </a:r>
            <a:r>
              <a:rPr lang="en-US" altLang="zh-CN" sz="1800" b="1" kern="100" dirty="0">
                <a:effectLst/>
                <a:latin typeface="Times New Roman" panose="02020603050405020304" pitchFamily="18" charset="0"/>
                <a:ea typeface="宋体" panose="02010600030101010101" pitchFamily="2" charset="-122"/>
                <a:cs typeface="Courier New" panose="02070309020205020404" pitchFamily="49" charset="0"/>
              </a:rPr>
              <a:t>(1)</a:t>
            </a:r>
            <a:r>
              <a:rPr lang="en-US" altLang="zh-CN" sz="18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800" b="1" u="sng" kern="100" dirty="0">
                <a:effectLst/>
                <a:latin typeface="Times New Roman" panose="02020603050405020304" pitchFamily="18" charset="0"/>
                <a:ea typeface="宋体" panose="02010600030101010101" pitchFamily="2" charset="-122"/>
                <a:cs typeface="Courier New" panose="02070309020205020404" pitchFamily="49" charset="0"/>
              </a:rPr>
              <a:t>Congratulations to you</a:t>
            </a:r>
            <a:r>
              <a:rPr lang="en-US" altLang="zh-CN" sz="18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800" b="1" kern="100" dirty="0">
                <a:effectLst/>
                <a:latin typeface="Times New Roman" panose="02020603050405020304" pitchFamily="18" charset="0"/>
                <a:ea typeface="宋体" panose="02010600030101010101" pitchFamily="2" charset="-122"/>
                <a:cs typeface="Courier New" panose="02070309020205020404" pitchFamily="49" charset="0"/>
              </a:rPr>
              <a:t>for</a:t>
            </a:r>
            <a:r>
              <a:rPr lang="en-US" altLang="zh-CN" sz="18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800" b="1" u="sng" kern="100" dirty="0">
                <a:effectLst/>
                <a:latin typeface="Times New Roman" panose="02020603050405020304" pitchFamily="18" charset="0"/>
                <a:ea typeface="宋体" panose="02010600030101010101" pitchFamily="2" charset="-122"/>
                <a:cs typeface="Courier New" panose="02070309020205020404" pitchFamily="49" charset="0"/>
              </a:rPr>
              <a:t>having passed your application</a:t>
            </a:r>
            <a:r>
              <a:rPr lang="en-US" altLang="zh-CN" sz="1800" b="1" kern="100" dirty="0">
                <a:effectLst/>
                <a:latin typeface="Times New Roman" panose="02020603050405020304" pitchFamily="18" charset="0"/>
                <a:ea typeface="宋体" panose="02010600030101010101" pitchFamily="2" charset="-122"/>
                <a:cs typeface="Courier New" panose="02070309020205020404" pitchFamily="49" charset="0"/>
              </a:rPr>
              <a:t> (</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合并句</a:t>
            </a:r>
            <a:r>
              <a:rPr lang="zh-CN" altLang="zh-CN" sz="1800" b="1" kern="100" dirty="0">
                <a:solidFill>
                  <a:srgbClr val="FF0000"/>
                </a:solidFill>
                <a:effectLst/>
                <a:latin typeface="宋体" panose="02010600030101010101" pitchFamily="2" charset="-122"/>
                <a:ea typeface="MS Gothic" panose="020B0609070205080204" pitchFamily="49" charset="-128"/>
                <a:cs typeface="MS Gothic" panose="020B0609070205080204" pitchFamily="49" charset="-128"/>
              </a:rPr>
              <a:t>❶❷</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为一个简单句</a:t>
            </a:r>
            <a:r>
              <a:rPr lang="en-US" altLang="zh-CN" sz="1800" b="1" kern="100" dirty="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Courier New" panose="02070309020205020404" pitchFamily="49" charset="0"/>
              </a:rPr>
              <a:t>I’m </a:t>
            </a:r>
            <a:r>
              <a:rPr lang="en-US" altLang="zh-CN" sz="1800" b="1" u="sng" kern="100" dirty="0">
                <a:effectLst/>
                <a:latin typeface="Times New Roman" panose="02020603050405020304" pitchFamily="18" charset="0"/>
                <a:ea typeface="宋体" panose="02010600030101010101" pitchFamily="2" charset="-122"/>
                <a:cs typeface="Courier New" panose="02070309020205020404" pitchFamily="49" charset="0"/>
              </a:rPr>
              <a:t>more than delighted</a:t>
            </a:r>
            <a:r>
              <a:rPr lang="en-US" altLang="zh-CN" sz="1800" b="1" kern="100" dirty="0">
                <a:effectLst/>
                <a:latin typeface="Times New Roman" panose="02020603050405020304" pitchFamily="18" charset="0"/>
                <a:ea typeface="宋体" panose="02010600030101010101" pitchFamily="2" charset="-122"/>
                <a:cs typeface="Courier New" panose="02070309020205020404" pitchFamily="49" charset="0"/>
              </a:rPr>
              <a:t> to learn you will come to China this July. I’m writing to tell you </a:t>
            </a:r>
            <a:r>
              <a:rPr lang="en-US" altLang="zh-CN" sz="1800" b="1" u="sng" kern="100" dirty="0">
                <a:effectLst/>
                <a:latin typeface="Times New Roman" panose="02020603050405020304" pitchFamily="18" charset="0"/>
                <a:ea typeface="宋体" panose="02010600030101010101" pitchFamily="2" charset="-122"/>
                <a:cs typeface="Courier New" panose="02070309020205020404" pitchFamily="49" charset="0"/>
              </a:rPr>
              <a:t>some relevant details.</a:t>
            </a:r>
            <a:br>
              <a:rPr lang="zh-CN" altLang="zh-CN" sz="1800" kern="100" dirty="0">
                <a:effectLst/>
                <a:latin typeface="宋体" panose="02010600030101010101" pitchFamily="2" charset="-122"/>
                <a:ea typeface="宋体" panose="02010600030101010101" pitchFamily="2" charset="-122"/>
                <a:cs typeface="Courier New" panose="02070309020205020404" pitchFamily="49" charset="0"/>
              </a:rPr>
            </a:br>
            <a:r>
              <a:rPr lang="en-US" altLang="zh-CN" sz="1800" kern="100" dirty="0">
                <a:effectLst/>
                <a:latin typeface="宋体" panose="02010600030101010101" pitchFamily="2" charset="-122"/>
                <a:ea typeface="宋体" panose="02010600030101010101" pitchFamily="2" charset="-122"/>
                <a:cs typeface="Courier New" panose="02070309020205020404" pitchFamily="49" charset="0"/>
              </a:rPr>
              <a:t>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There is no doubt that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you will (2)</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be faced with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词汇升级</a:t>
            </a:r>
            <a:r>
              <a:rPr lang="zh-CN" altLang="zh-CN" sz="18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❸</a:t>
            </a:r>
            <a:r>
              <a:rPr lang="en-US"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(3)</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varieties of</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词汇升级</a:t>
            </a:r>
            <a:r>
              <a:rPr lang="zh-CN" altLang="zh-CN" sz="18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❹</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challenges during this time. Firstly, the weather there is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totally different from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that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词汇替换</a:t>
            </a:r>
            <a:r>
              <a:rPr lang="zh-CN" altLang="zh-CN" sz="18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❺</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of London. You must (5)</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make preparations for</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词汇升级</a:t>
            </a:r>
            <a:r>
              <a:rPr lang="zh-CN" altLang="zh-CN" sz="18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❻</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the changeable weather in the mountainous area.(6)</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Secondly, children there are so poor in English that you will have difficulty in communicating with each other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合并句</a:t>
            </a:r>
            <a:r>
              <a:rPr lang="zh-CN" altLang="zh-CN" sz="1800" b="1" kern="100" dirty="0">
                <a:solidFill>
                  <a:srgbClr val="FF0000"/>
                </a:solidFill>
                <a:effectLst/>
                <a:latin typeface="Calibri" panose="020F0502020204030204" pitchFamily="34" charset="0"/>
                <a:ea typeface="MS Gothic" panose="020B0609070205080204" pitchFamily="49" charset="-128"/>
                <a:cs typeface="MS Gothic" panose="020B0609070205080204" pitchFamily="49" charset="-128"/>
              </a:rPr>
              <a:t>❼❽</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，升级为状语从句</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1800" b="1" dirty="0">
                <a:effectLst/>
                <a:latin typeface="Times New Roman" panose="02020603050405020304" pitchFamily="18" charset="0"/>
                <a:ea typeface="宋体" panose="02010600030101010101" pitchFamily="2" charset="-122"/>
              </a:rPr>
              <a:t>Besides, you (7)</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dirty="0">
                <a:effectLst/>
                <a:latin typeface="Times New Roman" panose="02020603050405020304" pitchFamily="18" charset="0"/>
                <a:ea typeface="宋体" panose="02010600030101010101" pitchFamily="2" charset="-122"/>
              </a:rPr>
              <a:t>are supposed to</a:t>
            </a:r>
            <a:r>
              <a:rPr lang="en-US" altLang="zh-CN" sz="1800" b="1" dirty="0">
                <a:effectLst/>
                <a:latin typeface="Times New Roman" panose="02020603050405020304" pitchFamily="18" charset="0"/>
                <a:ea typeface="宋体" panose="02010600030101010101" pitchFamily="2" charset="-122"/>
              </a:rPr>
              <a:t> (</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词汇升级</a:t>
            </a:r>
            <a:r>
              <a:rPr lang="zh-CN" altLang="zh-CN" sz="1800" b="1" dirty="0">
                <a:solidFill>
                  <a:srgbClr val="FF0000"/>
                </a:solidFill>
                <a:effectLst/>
                <a:ea typeface="MS Gothic" panose="020B0609070205080204" pitchFamily="49" charset="-128"/>
                <a:cs typeface="MS Gothic" panose="020B0609070205080204" pitchFamily="49" charset="-128"/>
              </a:rPr>
              <a:t>❾</a:t>
            </a:r>
            <a:r>
              <a:rPr lang="en-US" altLang="zh-CN" sz="1800" b="1" dirty="0">
                <a:effectLst/>
                <a:latin typeface="Times New Roman" panose="02020603050405020304" pitchFamily="18" charset="0"/>
                <a:ea typeface="宋体" panose="02010600030101010101" pitchFamily="2" charset="-122"/>
              </a:rPr>
              <a:t>) learn more about </a:t>
            </a:r>
            <a:r>
              <a:rPr lang="en-US" altLang="zh-CN" sz="1800" b="1" u="sng" dirty="0">
                <a:effectLst/>
                <a:latin typeface="Times New Roman" panose="02020603050405020304" pitchFamily="18" charset="0"/>
                <a:ea typeface="宋体" panose="02010600030101010101" pitchFamily="2" charset="-122"/>
              </a:rPr>
              <a:t>local customs and manners </a:t>
            </a:r>
            <a:r>
              <a:rPr lang="en-US" altLang="zh-CN" sz="1800" b="1" dirty="0">
                <a:effectLst/>
                <a:latin typeface="Times New Roman" panose="02020603050405020304" pitchFamily="18" charset="0"/>
                <a:ea typeface="宋体" panose="02010600030101010101" pitchFamily="2" charset="-122"/>
              </a:rPr>
              <a:t>in advance, (8)</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dirty="0">
                <a:effectLst/>
                <a:latin typeface="Times New Roman" panose="02020603050405020304" pitchFamily="18" charset="0"/>
                <a:ea typeface="宋体" panose="02010600030101010101" pitchFamily="2" charset="-122"/>
              </a:rPr>
              <a:t>which will help</a:t>
            </a:r>
            <a:r>
              <a:rPr lang="en-US" altLang="zh-CN" sz="1800" u="sng"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dirty="0">
                <a:effectLst/>
                <a:latin typeface="Times New Roman" panose="02020603050405020304" pitchFamily="18" charset="0"/>
                <a:ea typeface="宋体" panose="02010600030101010101" pitchFamily="2" charset="-122"/>
              </a:rPr>
              <a:t>you adapt to the new surroundings  </a:t>
            </a:r>
            <a:r>
              <a:rPr lang="en-US" altLang="zh-CN" sz="1800" b="1" dirty="0">
                <a:effectLst/>
                <a:latin typeface="Times New Roman" panose="02020603050405020304" pitchFamily="18" charset="0"/>
                <a:ea typeface="宋体" panose="02010600030101010101" pitchFamily="2" charset="-122"/>
              </a:rPr>
              <a:t>(</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升级句</a:t>
            </a:r>
            <a:r>
              <a:rPr lang="zh-CN" altLang="zh-CN" sz="1800" b="1" dirty="0">
                <a:solidFill>
                  <a:srgbClr val="FF0000"/>
                </a:solidFill>
                <a:effectLst/>
                <a:ea typeface="MS Gothic" panose="020B0609070205080204" pitchFamily="49" charset="-128"/>
                <a:cs typeface="MS Gothic" panose="020B0609070205080204" pitchFamily="49" charset="-128"/>
              </a:rPr>
              <a:t>⑩</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为定语从句</a:t>
            </a:r>
            <a:r>
              <a:rPr lang="en-US" altLang="zh-CN" sz="1800" b="1" dirty="0">
                <a:effectLst/>
                <a:latin typeface="Times New Roman" panose="02020603050405020304" pitchFamily="18" charset="0"/>
                <a:ea typeface="宋体" panose="02010600030101010101" pitchFamily="2" charset="-122"/>
              </a:rPr>
              <a:t>). (9)</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800" b="1" u="sng" dirty="0">
                <a:effectLst/>
                <a:latin typeface="Times New Roman" panose="02020603050405020304" pitchFamily="18" charset="0"/>
                <a:ea typeface="宋体" panose="02010600030101010101" pitchFamily="2" charset="-122"/>
              </a:rPr>
              <a:t>Only when you are well prepared will you be able to do your work better</a:t>
            </a:r>
            <a:r>
              <a:rPr lang="en-US" altLang="zh-CN" sz="1800" b="1" dirty="0">
                <a:effectLst/>
                <a:latin typeface="Times New Roman" panose="02020603050405020304" pitchFamily="18" charset="0"/>
                <a:ea typeface="宋体" panose="02010600030101010101" pitchFamily="2" charset="-122"/>
              </a:rPr>
              <a:t> (</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升级句</a:t>
            </a:r>
            <a:r>
              <a:rPr lang="zh-CN" altLang="zh-CN" sz="1800" b="1"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⑾</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为倒装句</a:t>
            </a:r>
            <a:r>
              <a:rPr lang="en-US" altLang="zh-CN" sz="1800" b="1" dirty="0">
                <a:effectLst/>
                <a:latin typeface="Times New Roman" panose="02020603050405020304" pitchFamily="18" charset="0"/>
                <a:ea typeface="宋体" panose="02010600030101010101" pitchFamily="2" charset="-122"/>
              </a:rPr>
              <a:t>)</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p>
        </p:txBody>
      </p:sp>
      <p:sp>
        <p:nvSpPr>
          <p:cNvPr id="4" name="文本框 3"/>
          <p:cNvSpPr txBox="1"/>
          <p:nvPr/>
        </p:nvSpPr>
        <p:spPr>
          <a:xfrm>
            <a:off x="1656751" y="129896"/>
            <a:ext cx="813199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u="wavyHeavy"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祝贺英国好友</a:t>
            </a:r>
            <a:r>
              <a:rPr lang="en-US"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Tom</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通过来华支教的申请</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988" y="1043219"/>
            <a:ext cx="11918023" cy="5326759"/>
          </a:xfrm>
        </p:spPr>
        <p:txBody>
          <a:bodyPr/>
          <a:lstStyle/>
          <a:p>
            <a:pPr>
              <a:lnSpc>
                <a:spcPct val="150000"/>
              </a:lnSpc>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Dear Tom</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Congratulations to</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you! I’m truly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happy to learn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that your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application to be a volunteer teacher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for rural areas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has been approved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and you’ll come to China this July.</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Since this is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your first visit to</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China, I would like to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list several things related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First,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prepare for the changeable weather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in the mountainous area. Second, children there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are poor in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English. Third, you might not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be accustomed to</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local diet.</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In addition,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don’t forget to learn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about local customs and manners in advance, which will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help you fit in with</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new surroundings.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Only when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you are well prepared </a:t>
            </a:r>
            <a:r>
              <a:rPr lang="en-US" altLang="zh-CN" sz="2000" b="1" u="wavyDbl" kern="10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will you be able to do</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your work better.</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Best wishes!</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 </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b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2000" dirty="0"/>
          </a:p>
        </p:txBody>
      </p:sp>
      <p:sp>
        <p:nvSpPr>
          <p:cNvPr id="4" name="文本框 3"/>
          <p:cNvSpPr txBox="1"/>
          <p:nvPr/>
        </p:nvSpPr>
        <p:spPr>
          <a:xfrm>
            <a:off x="1681129" y="136847"/>
            <a:ext cx="9910343"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u="wavyHeavy" dirty="0">
                <a:solidFill>
                  <a:srgbClr val="0000FF"/>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a:t>
            </a:r>
            <a:r>
              <a:rPr lang="en-US" altLang="zh-CN" sz="2400" b="1" u="wavyHeavy" dirty="0">
                <a:solidFill>
                  <a:srgbClr val="0000FF"/>
                </a:solidFill>
                <a:uFill>
                  <a:solidFill>
                    <a:srgbClr val="FF0000"/>
                  </a:solidFill>
                </a:uFill>
                <a:latin typeface="Times New Roman" panose="02020603050405020304" pitchFamily="18" charset="0"/>
                <a:ea typeface="宋体" panose="02010600030101010101" pitchFamily="2" charset="-122"/>
              </a:rPr>
              <a:t>6</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祝贺英国好友</a:t>
            </a:r>
            <a:r>
              <a:rPr lang="en-US"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Tom</a:t>
            </a:r>
            <a:r>
              <a:rPr lang="zh-CN" altLang="zh-CN" sz="24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通过来华支教的申请</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Possible Version 2:</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03296" y="2732924"/>
            <a:ext cx="7543800" cy="3298005"/>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Thanks For Your Attention!</a:t>
            </a:r>
            <a:endParaRPr lang="zh-CN" alt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0625" y="889107"/>
            <a:ext cx="11270750" cy="2604106"/>
          </a:xfrm>
        </p:spPr>
        <p:txBody>
          <a:bodyPr/>
          <a:lstStyle/>
          <a:p>
            <a:pPr marL="457200" indent="-457200">
              <a:lnSpc>
                <a:spcPct val="150000"/>
              </a:lnSpc>
              <a:spcAft>
                <a:spcPts val="0"/>
              </a:spcAft>
              <a:buFont typeface="Arial" panose="020B0604020202020204" pitchFamily="34" charset="0"/>
              <a:buChar char="•"/>
            </a:pPr>
            <a:r>
              <a:rPr lang="zh-CN" altLang="zh-CN" sz="2800" b="1" kern="100" dirty="0">
                <a:latin typeface="Times New Roman" panose="02020603050405020304"/>
                <a:ea typeface="宋体" panose="02010600030101010101" pitchFamily="2" charset="-122"/>
                <a:cs typeface="Times New Roman" panose="02020603050405020304"/>
              </a:rPr>
              <a:t>祝贺信之</a:t>
            </a:r>
            <a:r>
              <a:rPr lang="zh-CN" altLang="zh-CN" sz="2800" b="1" u="dotDotDashHeavy" kern="100" dirty="0">
                <a:solidFill>
                  <a:srgbClr val="0000FF"/>
                </a:solidFill>
                <a:uFill>
                  <a:solidFill>
                    <a:srgbClr val="FF0000"/>
                  </a:solidFill>
                </a:uFill>
                <a:latin typeface="Times New Roman" panose="02020603050405020304"/>
                <a:ea typeface="宋体" panose="02010600030101010101" pitchFamily="2" charset="-122"/>
                <a:cs typeface="Times New Roman" panose="02020603050405020304"/>
              </a:rPr>
              <a:t>写作特点</a:t>
            </a:r>
            <a:r>
              <a:rPr lang="zh-CN" altLang="zh-CN" sz="2800" b="1" kern="100" dirty="0">
                <a:latin typeface="Times New Roman" panose="02020603050405020304"/>
                <a:ea typeface="宋体" panose="02010600030101010101" pitchFamily="2" charset="-122"/>
                <a:cs typeface="Times New Roman" panose="02020603050405020304"/>
              </a:rPr>
              <a:t>：</a:t>
            </a:r>
            <a:br>
              <a:rPr lang="zh-CN" altLang="zh-CN" sz="2800" kern="100" dirty="0">
                <a:latin typeface="Calibri" panose="020F0502020204030204"/>
                <a:ea typeface="宋体" panose="02010600030101010101" pitchFamily="2" charset="-122"/>
                <a:cs typeface="Times New Roman" panose="02020603050405020304"/>
              </a:rPr>
            </a:br>
            <a:r>
              <a:rPr lang="en-US" altLang="zh-CN" sz="2800" kern="100" dirty="0">
                <a:latin typeface="Calibri" panose="020F0502020204030204"/>
                <a:ea typeface="宋体" panose="02010600030101010101" pitchFamily="2" charset="-122"/>
                <a:cs typeface="Times New Roman" panose="02020603050405020304"/>
              </a:rPr>
              <a:t>    </a:t>
            </a:r>
            <a:r>
              <a:rPr lang="zh-CN" altLang="zh-CN" sz="2800" b="1" kern="100" dirty="0">
                <a:latin typeface="Times New Roman" panose="02020603050405020304"/>
                <a:ea typeface="宋体" panose="02010600030101010101" pitchFamily="2" charset="-122"/>
                <a:cs typeface="Times New Roman" panose="02020603050405020304"/>
              </a:rPr>
              <a:t>祝贺信是</a:t>
            </a:r>
            <a:r>
              <a:rPr lang="zh-CN" altLang="zh-CN" sz="2800" b="1" u="dotDotDashHeavy" kern="100" dirty="0">
                <a:solidFill>
                  <a:srgbClr val="0000FF"/>
                </a:solidFill>
                <a:uFill>
                  <a:solidFill>
                    <a:srgbClr val="FF0000"/>
                  </a:solidFill>
                </a:uFill>
                <a:latin typeface="Times New Roman" panose="02020603050405020304"/>
                <a:ea typeface="宋体" panose="02010600030101010101" pitchFamily="2" charset="-122"/>
                <a:cs typeface="Times New Roman" panose="02020603050405020304"/>
              </a:rPr>
              <a:t>对亲朋好友</a:t>
            </a:r>
            <a:r>
              <a:rPr lang="zh-CN" altLang="zh-CN" sz="2800" b="1" kern="100" dirty="0">
                <a:latin typeface="Times New Roman" panose="02020603050405020304"/>
                <a:ea typeface="宋体" panose="02010600030101010101" pitchFamily="2" charset="-122"/>
                <a:cs typeface="Times New Roman" panose="02020603050405020304"/>
              </a:rPr>
              <a:t>毕业、晋升、获奖、开业、订婚、结婚、生</a:t>
            </a:r>
            <a:br>
              <a:rPr lang="zh-CN" altLang="zh-CN" sz="2800" b="1" kern="100" dirty="0">
                <a:latin typeface="Times New Roman" panose="02020603050405020304"/>
                <a:ea typeface="宋体" panose="02010600030101010101" pitchFamily="2" charset="-122"/>
                <a:cs typeface="Times New Roman" panose="02020603050405020304"/>
              </a:rPr>
            </a:br>
            <a:r>
              <a:rPr lang="zh-CN" altLang="zh-CN" sz="2800" b="1" kern="100" dirty="0">
                <a:latin typeface="Times New Roman" panose="02020603050405020304"/>
                <a:ea typeface="宋体" panose="02010600030101010101" pitchFamily="2" charset="-122"/>
                <a:cs typeface="Times New Roman" panose="02020603050405020304"/>
              </a:rPr>
              <a:t>日等</a:t>
            </a:r>
            <a:r>
              <a:rPr lang="zh-CN" altLang="zh-CN" sz="2800" b="1" u="dotDotDashHeavy" kern="100" dirty="0">
                <a:solidFill>
                  <a:srgbClr val="0000FF"/>
                </a:solidFill>
                <a:uFill>
                  <a:solidFill>
                    <a:srgbClr val="FF0000"/>
                  </a:solidFill>
                </a:uFill>
                <a:latin typeface="Times New Roman" panose="02020603050405020304"/>
                <a:ea typeface="宋体" panose="02010600030101010101" pitchFamily="2" charset="-122"/>
                <a:cs typeface="Times New Roman" panose="02020603050405020304"/>
              </a:rPr>
              <a:t>值得纪念的场合表示祝贺</a:t>
            </a:r>
            <a:r>
              <a:rPr lang="zh-CN" altLang="zh-CN" sz="2800" b="1" kern="100" dirty="0">
                <a:latin typeface="Times New Roman" panose="02020603050405020304"/>
                <a:ea typeface="宋体" panose="02010600030101010101" pitchFamily="2" charset="-122"/>
                <a:cs typeface="Times New Roman" panose="02020603050405020304"/>
              </a:rPr>
              <a:t>的信件。信中应表示</a:t>
            </a:r>
            <a:r>
              <a:rPr lang="zh-CN" altLang="zh-CN" sz="2800" b="1" u="dotDotDashHeavy" kern="100" dirty="0">
                <a:solidFill>
                  <a:srgbClr val="0000FF"/>
                </a:solidFill>
                <a:uFill>
                  <a:solidFill>
                    <a:srgbClr val="FF0000"/>
                  </a:solidFill>
                </a:uFill>
                <a:latin typeface="Times New Roman" panose="02020603050405020304"/>
                <a:ea typeface="宋体" panose="02010600030101010101" pitchFamily="2" charset="-122"/>
                <a:cs typeface="Times New Roman" panose="02020603050405020304"/>
              </a:rPr>
              <a:t>为对方感到高兴</a:t>
            </a:r>
            <a:r>
              <a:rPr lang="zh-CN" altLang="zh-CN" sz="2800" b="1" kern="100" dirty="0">
                <a:latin typeface="Times New Roman" panose="02020603050405020304"/>
                <a:ea typeface="宋体" panose="02010600030101010101" pitchFamily="2" charset="-122"/>
                <a:cs typeface="Times New Roman" panose="02020603050405020304"/>
              </a:rPr>
              <a:t>。祝贺信应当</a:t>
            </a:r>
            <a:r>
              <a:rPr lang="zh-CN" altLang="zh-CN" sz="2800" b="1" u="dotDotDashHeavy" kern="100" dirty="0">
                <a:solidFill>
                  <a:srgbClr val="0000FF"/>
                </a:solidFill>
                <a:uFill>
                  <a:solidFill>
                    <a:srgbClr val="FF0000"/>
                  </a:solidFill>
                </a:uFill>
                <a:latin typeface="Times New Roman" panose="02020603050405020304"/>
                <a:ea typeface="宋体" panose="02010600030101010101" pitchFamily="2" charset="-122"/>
                <a:cs typeface="Times New Roman" panose="02020603050405020304"/>
              </a:rPr>
              <a:t>充满真诚和热情</a:t>
            </a:r>
            <a:r>
              <a:rPr lang="zh-CN" altLang="zh-CN" sz="2800" b="1" kern="100" dirty="0">
                <a:latin typeface="Times New Roman" panose="02020603050405020304"/>
                <a:ea typeface="宋体" panose="02010600030101010101" pitchFamily="2" charset="-122"/>
                <a:cs typeface="Times New Roman" panose="02020603050405020304"/>
              </a:rPr>
              <a:t>，收信人读后会感到喜悦和振奋。</a:t>
            </a:r>
            <a:br>
              <a:rPr lang="en-US" altLang="zh-CN" sz="2800" b="1" kern="100" dirty="0">
                <a:latin typeface="Times New Roman" panose="02020603050405020304"/>
                <a:ea typeface="宋体" panose="02010600030101010101" pitchFamily="2" charset="-122"/>
                <a:cs typeface="Times New Roman" panose="02020603050405020304"/>
              </a:rPr>
            </a:br>
            <a:endParaRPr lang="zh-CN" altLang="en-US" sz="2800" dirty="0"/>
          </a:p>
        </p:txBody>
      </p:sp>
      <p:sp>
        <p:nvSpPr>
          <p:cNvPr id="3" name="内容占位符 2"/>
          <p:cNvSpPr>
            <a:spLocks noGrp="1"/>
          </p:cNvSpPr>
          <p:nvPr>
            <p:ph idx="4294967295"/>
          </p:nvPr>
        </p:nvSpPr>
        <p:spPr>
          <a:xfrm>
            <a:off x="460625" y="3575406"/>
            <a:ext cx="11590962" cy="2475679"/>
          </a:xfrm>
          <a:prstGeom prst="rect">
            <a:avLst/>
          </a:prstGeom>
        </p:spPr>
        <p:txBody>
          <a:bodyPr/>
          <a:lstStyle/>
          <a:p>
            <a:pPr algn="just">
              <a:lnSpc>
                <a:spcPct val="150000"/>
              </a:lnSpc>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祝贺信之</a:t>
            </a:r>
            <a:r>
              <a:rPr lang="zh-CN" altLang="zh-CN" sz="28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语言风格</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ct val="150000"/>
              </a:lnSpc>
              <a:buNone/>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祝贺信的语言风格要</a:t>
            </a:r>
            <a:r>
              <a:rPr lang="zh-CN" altLang="zh-CN" sz="28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视具体场合来定</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。给不太熟悉的朋友或领导写信，适合</a:t>
            </a:r>
            <a:r>
              <a:rPr lang="zh-CN" altLang="zh-CN" sz="28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用正式的语言</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，以</a:t>
            </a:r>
            <a:r>
              <a:rPr lang="zh-CN" altLang="zh-CN" sz="28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表示礼貌和尊重</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；给熟悉的朋友写信，则可以用一些</a:t>
            </a:r>
            <a:r>
              <a:rPr lang="zh-CN" altLang="zh-CN" sz="2800" b="1" u="wavy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口语化的表达</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spcAft>
                <a:spcPts val="0"/>
              </a:spcAft>
            </a:pPr>
            <a:endParaRPr lang="zh-CN" altLang="zh-CN" kern="100" dirty="0">
              <a:latin typeface="Calibri" panose="020F0502020204030204"/>
              <a:ea typeface="宋体" panose="02010600030101010101" pitchFamily="2" charset="-122"/>
              <a:cs typeface="Times New Roman" panose="02020603050405020304"/>
            </a:endParaRPr>
          </a:p>
          <a:p>
            <a:pPr>
              <a:lnSpc>
                <a:spcPct val="150000"/>
              </a:lnSpc>
            </a:pPr>
            <a:endParaRPr lang="zh-CN" altLang="en-US" dirty="0"/>
          </a:p>
        </p:txBody>
      </p:sp>
      <p:sp>
        <p:nvSpPr>
          <p:cNvPr id="5" name="文本框 4"/>
          <p:cNvSpPr txBox="1"/>
          <p:nvPr/>
        </p:nvSpPr>
        <p:spPr>
          <a:xfrm>
            <a:off x="1638728" y="160405"/>
            <a:ext cx="615422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kumimoji="0" lang="zh-CN" altLang="zh-CN" sz="2800" b="1" i="0" u="none" strike="noStrike" kern="100" cap="none" spc="0" normalizeH="0" baseline="0" noProof="0" dirty="0">
                <a:ln>
                  <a:noFill/>
                </a:ln>
                <a:solidFill>
                  <a:prstClr val="black"/>
                </a:solidFill>
                <a:effectLst/>
                <a:uLnTx/>
                <a:uFillTx/>
                <a:latin typeface="Times New Roman" panose="02020603050405020304"/>
                <a:ea typeface="宋体" panose="02010600030101010101" pitchFamily="2" charset="-122"/>
                <a:cs typeface="Times New Roman" panose="02020603050405020304"/>
              </a:rPr>
              <a:t>祝贺信之</a:t>
            </a:r>
            <a:r>
              <a:rPr kumimoji="0" lang="zh-CN" altLang="zh-CN" sz="2800" b="1" i="0" u="dotDotDashHeavy" strike="noStrike" kern="100" cap="none" spc="0" normalizeH="0" baseline="0" noProof="0" dirty="0">
                <a:ln>
                  <a:noFill/>
                </a:ln>
                <a:solidFill>
                  <a:srgbClr val="0000FF"/>
                </a:solidFill>
                <a:effectLst/>
                <a:uLnTx/>
                <a:uFill>
                  <a:solidFill>
                    <a:srgbClr val="FF0000"/>
                  </a:solidFill>
                </a:uFill>
                <a:latin typeface="Times New Roman" panose="02020603050405020304"/>
                <a:ea typeface="宋体" panose="02010600030101010101" pitchFamily="2" charset="-122"/>
                <a:cs typeface="Times New Roman" panose="02020603050405020304"/>
              </a:rPr>
              <a:t>写作特点</a:t>
            </a:r>
            <a:r>
              <a:rPr kumimoji="0" lang="en-US" altLang="zh-CN" sz="2800" b="1" i="0" u="dotDotDashHeavy" strike="noStrike" kern="100" cap="none" spc="0" normalizeH="0" baseline="0" noProof="0" dirty="0">
                <a:ln>
                  <a:noFill/>
                </a:ln>
                <a:solidFill>
                  <a:srgbClr val="0000FF"/>
                </a:solidFill>
                <a:effectLst/>
                <a:uLnTx/>
                <a:uFill>
                  <a:solidFill>
                    <a:srgbClr val="FF0000"/>
                  </a:solidFill>
                </a:uFill>
                <a:latin typeface="Times New Roman" panose="02020603050405020304"/>
                <a:ea typeface="宋体" panose="02010600030101010101" pitchFamily="2" charset="-122"/>
                <a:cs typeface="Times New Roman" panose="02020603050405020304"/>
              </a:rPr>
              <a:t>&amp;</a:t>
            </a:r>
            <a:r>
              <a:rPr kumimoji="0" lang="zh-CN" altLang="en-US" sz="2800" b="1" i="0" u="dotDotDashHeavy" strike="noStrike" kern="100" cap="none" spc="0" normalizeH="0" baseline="0" noProof="0" dirty="0">
                <a:ln>
                  <a:noFill/>
                </a:ln>
                <a:solidFill>
                  <a:srgbClr val="0000FF"/>
                </a:solidFill>
                <a:effectLst/>
                <a:uLnTx/>
                <a:uFill>
                  <a:solidFill>
                    <a:srgbClr val="FF0000"/>
                  </a:solidFill>
                </a:uFill>
                <a:latin typeface="Times New Roman" panose="02020603050405020304"/>
                <a:ea typeface="宋体" panose="02010600030101010101" pitchFamily="2" charset="-122"/>
                <a:cs typeface="Times New Roman" panose="02020603050405020304"/>
              </a:rPr>
              <a:t>语言风格</a:t>
            </a:r>
            <a:endParaRPr lang="zh-CN" altLang="en-US" dirty="0"/>
          </a:p>
        </p:txBody>
      </p:sp>
      <p:pic>
        <p:nvPicPr>
          <p:cNvPr id="7" name="图片 6" descr="(71)"/>
          <p:cNvPicPr>
            <a:picLocks noChangeAspect="1"/>
          </p:cNvPicPr>
          <p:nvPr/>
        </p:nvPicPr>
        <p:blipFill>
          <a:blip r:embed="rId1" cstate="print"/>
          <a:stretch>
            <a:fillRect/>
          </a:stretch>
        </p:blipFill>
        <p:spPr>
          <a:xfrm>
            <a:off x="9898722" y="3370618"/>
            <a:ext cx="1233805" cy="12338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604793" y="1879849"/>
            <a:ext cx="8371009" cy="871193"/>
            <a:chOff x="3237789" y="1193772"/>
            <a:chExt cx="3636000" cy="967932"/>
          </a:xfrm>
        </p:grpSpPr>
        <p:grpSp>
          <p:nvGrpSpPr>
            <p:cNvPr id="25" name="组合 24"/>
            <p:cNvGrpSpPr/>
            <p:nvPr/>
          </p:nvGrpSpPr>
          <p:grpSpPr>
            <a:xfrm>
              <a:off x="3237789" y="1193772"/>
              <a:ext cx="3636000" cy="967932"/>
              <a:chOff x="4139952" y="1170041"/>
              <a:chExt cx="3559469" cy="536519"/>
            </a:xfrm>
          </p:grpSpPr>
          <p:sp>
            <p:nvSpPr>
              <p:cNvPr id="27" name="圆角矩形 26"/>
              <p:cNvSpPr/>
              <p:nvPr/>
            </p:nvSpPr>
            <p:spPr>
              <a:xfrm>
                <a:off x="4139952" y="1170041"/>
                <a:ext cx="3559469"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8" name="圆角矩形 113"/>
              <p:cNvSpPr/>
              <p:nvPr/>
            </p:nvSpPr>
            <p:spPr>
              <a:xfrm>
                <a:off x="4515640" y="1250029"/>
                <a:ext cx="3183780"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lumMod val="60000"/>
                  <a:lumOff val="40000"/>
                </a:schemeClr>
              </a:solidFill>
              <a:ln w="6350" cap="flat" cmpd="sng" algn="ctr">
                <a:noFill/>
                <a:prstDash val="solid"/>
              </a:ln>
              <a:effectLst>
                <a:innerShdw blurRad="63500" dist="50800" dir="16200000">
                  <a:prstClr val="black">
                    <a:alpha val="32000"/>
                  </a:prstClr>
                </a:inn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9" name="TextBox 28"/>
              <p:cNvSpPr txBox="1"/>
              <p:nvPr/>
            </p:nvSpPr>
            <p:spPr>
              <a:xfrm>
                <a:off x="4265791" y="1338502"/>
                <a:ext cx="178986" cy="34052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C0504D"/>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rPr>
                  <a:t>1</a:t>
                </a:r>
                <a:endParaRPr kumimoji="0" lang="zh-CN" altLang="en-US" sz="3200" b="1" i="0" u="none" strike="noStrike" kern="0" cap="none" spc="0" normalizeH="0" baseline="0" noProof="0" dirty="0">
                  <a:ln>
                    <a:noFill/>
                  </a:ln>
                  <a:solidFill>
                    <a:srgbClr val="C0504D"/>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endParaRPr>
              </a:p>
            </p:txBody>
          </p:sp>
        </p:grpSp>
        <p:sp>
          <p:nvSpPr>
            <p:cNvPr id="26" name="TextBox 25"/>
            <p:cNvSpPr txBox="1"/>
            <p:nvPr/>
          </p:nvSpPr>
          <p:spPr>
            <a:xfrm>
              <a:off x="3660249" y="1375258"/>
              <a:ext cx="2243842" cy="6497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华康雅宋体W9(P)" panose="02020900000000000000" pitchFamily="18" charset="-122"/>
                  <a:ea typeface="华康雅宋体W9(P)" panose="02020900000000000000" pitchFamily="18" charset="-122"/>
                </a:rPr>
                <a:t>祝贺事由</a:t>
              </a:r>
              <a:endParaRPr kumimoji="0" lang="zh-CN" altLang="en-US" sz="32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华康雅宋体W9(P)" panose="02020900000000000000" pitchFamily="18" charset="-122"/>
                <a:ea typeface="华康雅宋体W9(P)" panose="02020900000000000000" pitchFamily="18" charset="-122"/>
              </a:endParaRPr>
            </a:p>
          </p:txBody>
        </p:sp>
      </p:grpSp>
      <p:grpSp>
        <p:nvGrpSpPr>
          <p:cNvPr id="6" name="组合 5"/>
          <p:cNvGrpSpPr/>
          <p:nvPr/>
        </p:nvGrpSpPr>
        <p:grpSpPr>
          <a:xfrm>
            <a:off x="557552" y="3076441"/>
            <a:ext cx="1338258" cy="1408515"/>
            <a:chOff x="391147" y="2871710"/>
            <a:chExt cx="1645963" cy="1645963"/>
          </a:xfrm>
        </p:grpSpPr>
        <p:grpSp>
          <p:nvGrpSpPr>
            <p:cNvPr id="21" name="组合 20"/>
            <p:cNvGrpSpPr/>
            <p:nvPr/>
          </p:nvGrpSpPr>
          <p:grpSpPr>
            <a:xfrm>
              <a:off x="391147" y="2871710"/>
              <a:ext cx="1645963" cy="164596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479423" y="696926"/>
                <a:ext cx="3825877"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2" name="TextBox 21"/>
            <p:cNvSpPr txBox="1"/>
            <p:nvPr/>
          </p:nvSpPr>
          <p:spPr>
            <a:xfrm>
              <a:off x="494967" y="3082600"/>
              <a:ext cx="1221443" cy="10237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布局谋篇</a:t>
              </a:r>
              <a:endParaRPr kumimoji="0" lang="zh-CN" altLang="en-US" sz="2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grpSp>
      <p:sp>
        <p:nvSpPr>
          <p:cNvPr id="7" name="Freeform 5"/>
          <p:cNvSpPr/>
          <p:nvPr/>
        </p:nvSpPr>
        <p:spPr bwMode="auto">
          <a:xfrm>
            <a:off x="1895809" y="2234211"/>
            <a:ext cx="547806" cy="320694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1323" tIns="35662" rIns="71323" bIns="3566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8" name="组合 7"/>
          <p:cNvGrpSpPr/>
          <p:nvPr/>
        </p:nvGrpSpPr>
        <p:grpSpPr>
          <a:xfrm>
            <a:off x="2443616" y="3402771"/>
            <a:ext cx="8981247" cy="871194"/>
            <a:chOff x="3237789" y="2461817"/>
            <a:chExt cx="3636000" cy="967932"/>
          </a:xfrm>
        </p:grpSpPr>
        <p:grpSp>
          <p:nvGrpSpPr>
            <p:cNvPr id="16" name="组合 15"/>
            <p:cNvGrpSpPr/>
            <p:nvPr/>
          </p:nvGrpSpPr>
          <p:grpSpPr>
            <a:xfrm>
              <a:off x="3237789" y="2461817"/>
              <a:ext cx="3636000" cy="967932"/>
              <a:chOff x="4139952" y="1170041"/>
              <a:chExt cx="3559469" cy="536519"/>
            </a:xfrm>
          </p:grpSpPr>
          <p:sp>
            <p:nvSpPr>
              <p:cNvPr id="18" name="圆角矩形 17"/>
              <p:cNvSpPr/>
              <p:nvPr/>
            </p:nvSpPr>
            <p:spPr>
              <a:xfrm>
                <a:off x="4139952" y="1170041"/>
                <a:ext cx="3559469"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圆角矩形 113"/>
              <p:cNvSpPr/>
              <p:nvPr/>
            </p:nvSpPr>
            <p:spPr>
              <a:xfrm>
                <a:off x="4595876" y="1250029"/>
                <a:ext cx="293952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75000"/>
                </a:schemeClr>
              </a:solidFill>
              <a:ln w="6350" cap="flat" cmpd="sng" algn="ctr">
                <a:noFill/>
                <a:prstDash val="solid"/>
              </a:ln>
              <a:effectLst>
                <a:innerShdw blurRad="63500" dist="50800" dir="16200000">
                  <a:prstClr val="black">
                    <a:alpha val="3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4403274" y="1333759"/>
                <a:ext cx="154612" cy="30468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F79646"/>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rPr>
                  <a:t>2</a:t>
                </a:r>
                <a:endParaRPr kumimoji="0" lang="zh-CN" altLang="en-US" sz="2800" b="1" i="0" u="none" strike="noStrike" kern="0" cap="none" spc="0" normalizeH="0" baseline="0" noProof="0" dirty="0">
                  <a:ln>
                    <a:noFill/>
                  </a:ln>
                  <a:solidFill>
                    <a:srgbClr val="F79646"/>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endParaRPr>
              </a:p>
            </p:txBody>
          </p:sp>
        </p:grpSp>
        <p:sp>
          <p:nvSpPr>
            <p:cNvPr id="17" name="TextBox 16"/>
            <p:cNvSpPr txBox="1"/>
            <p:nvPr/>
          </p:nvSpPr>
          <p:spPr>
            <a:xfrm>
              <a:off x="3700981" y="2616174"/>
              <a:ext cx="3110820" cy="6497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华康雅宋体W9(P)" panose="02020900000000000000" pitchFamily="18" charset="-122"/>
                  <a:ea typeface="华康雅宋体W9(P)" panose="02020900000000000000" pitchFamily="18" charset="-122"/>
                </a:rPr>
                <a:t>被祝贺人的努力及优点</a:t>
              </a:r>
              <a:endParaRPr kumimoji="0" lang="zh-CN" altLang="en-US" sz="3200" b="1" i="0" u="none" strike="noStrike" kern="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华康雅宋体W9(P)" panose="02020900000000000000" pitchFamily="18" charset="-122"/>
                <a:ea typeface="华康雅宋体W9(P)" panose="02020900000000000000" pitchFamily="18" charset="-122"/>
              </a:endParaRPr>
            </a:p>
          </p:txBody>
        </p:sp>
      </p:grpSp>
      <p:grpSp>
        <p:nvGrpSpPr>
          <p:cNvPr id="9" name="组合 8"/>
          <p:cNvGrpSpPr/>
          <p:nvPr/>
        </p:nvGrpSpPr>
        <p:grpSpPr>
          <a:xfrm>
            <a:off x="2443616" y="4800142"/>
            <a:ext cx="8442372" cy="871193"/>
            <a:chOff x="3249768" y="3729867"/>
            <a:chExt cx="3636000" cy="967932"/>
          </a:xfrm>
        </p:grpSpPr>
        <p:grpSp>
          <p:nvGrpSpPr>
            <p:cNvPr id="11" name="组合 10"/>
            <p:cNvGrpSpPr/>
            <p:nvPr/>
          </p:nvGrpSpPr>
          <p:grpSpPr>
            <a:xfrm>
              <a:off x="3249768" y="3729867"/>
              <a:ext cx="3636000" cy="967932"/>
              <a:chOff x="4139952" y="1170041"/>
              <a:chExt cx="3559469" cy="536519"/>
            </a:xfrm>
          </p:grpSpPr>
          <p:sp>
            <p:nvSpPr>
              <p:cNvPr id="13" name="圆角矩形 12"/>
              <p:cNvSpPr/>
              <p:nvPr/>
            </p:nvSpPr>
            <p:spPr>
              <a:xfrm>
                <a:off x="4139952" y="1170041"/>
                <a:ext cx="3559469" cy="536519"/>
              </a:xfrm>
              <a:prstGeom prst="roundRect">
                <a:avLst>
                  <a:gd name="adj" fmla="val 50000"/>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13"/>
              <p:cNvSpPr/>
              <p:nvPr/>
            </p:nvSpPr>
            <p:spPr>
              <a:xfrm>
                <a:off x="4641018" y="1243680"/>
                <a:ext cx="2991635"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C00000"/>
              </a:solidFill>
              <a:ln w="6350" cap="flat" cmpd="sng" algn="ctr">
                <a:noFill/>
                <a:prstDash val="solid"/>
              </a:ln>
              <a:effectLst>
                <a:innerShdw blurRad="63500" dist="50800" dir="16200000">
                  <a:prstClr val="black">
                    <a:alpha val="3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TextBox 14"/>
              <p:cNvSpPr txBox="1"/>
              <p:nvPr/>
            </p:nvSpPr>
            <p:spPr>
              <a:xfrm>
                <a:off x="4357458" y="1307206"/>
                <a:ext cx="177473" cy="34052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4BACC6"/>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rPr>
                  <a:t>3</a:t>
                </a:r>
                <a:endParaRPr kumimoji="0" lang="zh-CN" altLang="en-US" sz="3200" b="1" i="0" u="none" strike="noStrike" kern="0" cap="none" spc="0" normalizeH="0" baseline="0" noProof="0" dirty="0">
                  <a:ln>
                    <a:noFill/>
                  </a:ln>
                  <a:solidFill>
                    <a:srgbClr val="4BACC6"/>
                  </a:solidFill>
                  <a:effectLst>
                    <a:innerShdw blurRad="63500" dist="50800" dir="10800000">
                      <a:prstClr val="black">
                        <a:alpha val="50000"/>
                      </a:prstClr>
                    </a:innerShdw>
                  </a:effectLst>
                  <a:uLnTx/>
                  <a:uFillTx/>
                  <a:latin typeface="微软雅黑" panose="020B0503020204020204" pitchFamily="34" charset="-122"/>
                  <a:ea typeface="微软雅黑" panose="020B0503020204020204" pitchFamily="34" charset="-122"/>
                </a:endParaRPr>
              </a:p>
            </p:txBody>
          </p:sp>
        </p:grpSp>
        <p:sp>
          <p:nvSpPr>
            <p:cNvPr id="12" name="TextBox 11"/>
            <p:cNvSpPr txBox="1"/>
            <p:nvPr/>
          </p:nvSpPr>
          <p:spPr>
            <a:xfrm>
              <a:off x="3817225" y="3915235"/>
              <a:ext cx="2356412" cy="6497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华康雅宋体W9(P)" panose="02020900000000000000" pitchFamily="18" charset="-122"/>
                  <a:ea typeface="华康雅宋体W9(P)" panose="02020900000000000000" pitchFamily="18" charset="-122"/>
                </a:rPr>
                <a:t>再次祝贺并祝愿</a:t>
              </a:r>
              <a:endParaRPr kumimoji="0" lang="zh-CN" altLang="en-US" sz="3200" b="1" i="0" u="none" strike="noStrike" kern="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华康雅宋体W9(P)" panose="02020900000000000000" pitchFamily="18" charset="-122"/>
                <a:ea typeface="华康雅宋体W9(P)" panose="02020900000000000000" pitchFamily="18" charset="-122"/>
              </a:endParaRPr>
            </a:p>
          </p:txBody>
        </p:sp>
      </p:grpSp>
      <p:sp>
        <p:nvSpPr>
          <p:cNvPr id="10" name="TextBox 9"/>
          <p:cNvSpPr txBox="1"/>
          <p:nvPr/>
        </p:nvSpPr>
        <p:spPr>
          <a:xfrm>
            <a:off x="1695450" y="123825"/>
            <a:ext cx="2750185" cy="4603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400" b="1" kern="0" dirty="0">
                <a:solidFill>
                  <a:sysClr val="windowText" lastClr="000000"/>
                </a:solidFill>
                <a:latin typeface="Calibri" panose="020F0502020204030204"/>
                <a:ea typeface="宋体" panose="02010600030101010101" pitchFamily="2" charset="-122"/>
              </a:rPr>
              <a:t>祝贺信</a:t>
            </a:r>
            <a:r>
              <a:rPr kumimoji="0" lang="zh-CN" altLang="en-US" sz="2400" b="1" i="0" u="none" strike="noStrike" kern="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t>的篇章架构</a:t>
            </a:r>
            <a:endParaRPr kumimoji="0" lang="zh-CN" altLang="en-US" sz="2400" b="1" i="0" u="none" strike="noStrike" kern="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p:txBody>
      </p:sp>
      <p:pic>
        <p:nvPicPr>
          <p:cNvPr id="31" name="图片 51205" descr="t0185fc60e9c0e658e6"/>
          <p:cNvPicPr>
            <a:picLocks noChangeAspect="1"/>
          </p:cNvPicPr>
          <p:nvPr/>
        </p:nvPicPr>
        <p:blipFill>
          <a:blip r:embed="rId1"/>
          <a:stretch>
            <a:fillRect/>
          </a:stretch>
        </p:blipFill>
        <p:spPr>
          <a:xfrm>
            <a:off x="38715" y="1029559"/>
            <a:ext cx="1656993" cy="963107"/>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695708" y="1376737"/>
            <a:ext cx="9149880" cy="4229525"/>
          </a:xfrm>
          <a:prstGeom prst="rect">
            <a:avLst/>
          </a:prstGeom>
        </p:spPr>
      </p:pic>
      <p:sp>
        <p:nvSpPr>
          <p:cNvPr id="4" name="文本框 3"/>
          <p:cNvSpPr txBox="1"/>
          <p:nvPr/>
        </p:nvSpPr>
        <p:spPr>
          <a:xfrm>
            <a:off x="1773141" y="123494"/>
            <a:ext cx="3149029"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祝贺信的框架：</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51205" descr="t0185fc60e9c0e658e6"/>
          <p:cNvPicPr>
            <a:picLocks noChangeAspect="1"/>
          </p:cNvPicPr>
          <p:nvPr/>
        </p:nvPicPr>
        <p:blipFill>
          <a:blip r:embed="rId2"/>
          <a:stretch>
            <a:fillRect/>
          </a:stretch>
        </p:blipFill>
        <p:spPr>
          <a:xfrm>
            <a:off x="38715" y="1029559"/>
            <a:ext cx="1656993" cy="963107"/>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61160" y="144780"/>
            <a:ext cx="4193540"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2400" b="1" u="wavyHeavy" kern="100" dirty="0">
                <a:solidFill>
                  <a:srgbClr val="0000FF"/>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祝贺信之靓点句式背一番</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内容占位符 2"/>
          <p:cNvSpPr>
            <a:spLocks noGrp="1"/>
          </p:cNvSpPr>
          <p:nvPr>
            <p:ph idx="4294967295"/>
          </p:nvPr>
        </p:nvSpPr>
        <p:spPr>
          <a:xfrm>
            <a:off x="815547" y="1181528"/>
            <a:ext cx="9910674" cy="4280159"/>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marL="0" lvl="0" indent="0" algn="just">
              <a:buNone/>
            </a:pPr>
            <a:r>
              <a:rPr lang="zh-CN" altLang="en-US" b="1" kern="100" dirty="0">
                <a:latin typeface="Times New Roman" panose="02020603050405020304"/>
                <a:ea typeface="宋体" panose="02010600030101010101" pitchFamily="2" charset="-122"/>
                <a:cs typeface="Times New Roman" panose="02020603050405020304"/>
              </a:rPr>
              <a:t>一、</a:t>
            </a:r>
            <a:r>
              <a:rPr lang="zh-CN"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wavyHeavy" kern="100" dirty="0">
                <a:solidFill>
                  <a:srgbClr val="0000FF"/>
                </a:solidFill>
                <a:uFill>
                  <a:solidFill>
                    <a:srgbClr val="FF3300"/>
                  </a:solidFill>
                </a:uFill>
                <a:latin typeface="Times New Roman" panose="02020603050405020304" pitchFamily="18" charset="0"/>
                <a:ea typeface="宋体" panose="02010600030101010101" pitchFamily="2" charset="-122"/>
                <a:cs typeface="Times New Roman" panose="02020603050405020304" pitchFamily="18" charset="0"/>
              </a:rPr>
              <a:t>篇首句</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u="wavyHeavy" kern="100" dirty="0">
                <a:solidFill>
                  <a:srgbClr val="0000FF"/>
                </a:solidFill>
                <a:uFill>
                  <a:solidFill>
                    <a:srgbClr val="FF3300"/>
                  </a:solidFill>
                </a:uFill>
                <a:latin typeface="Times New Roman" panose="02020603050405020304" pitchFamily="18" charset="0"/>
                <a:ea typeface="宋体" panose="02010600030101010101" pitchFamily="2" charset="-122"/>
                <a:cs typeface="Times New Roman" panose="02020603050405020304" pitchFamily="18" charset="0"/>
              </a:rPr>
              <a:t>The beginning---</a:t>
            </a:r>
            <a:r>
              <a:rPr lang="zh-CN" altLang="zh-CN" b="1" u="wavyHeavy" kern="100"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引人入胜开头句</a:t>
            </a:r>
            <a:r>
              <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1</a:t>
            </a:r>
            <a:r>
              <a:rPr lang="zh-CN" altLang="zh-CN" b="1" kern="100" dirty="0">
                <a:latin typeface="Times New Roman" panose="02020603050405020304"/>
                <a:ea typeface="宋体" panose="02010600030101010101" pitchFamily="2" charset="-122"/>
                <a:cs typeface="Times New Roman" panose="02020603050405020304"/>
              </a:rPr>
              <a:t>．</a:t>
            </a:r>
            <a:r>
              <a:rPr lang="en-US" altLang="zh-CN" b="1" kern="100" dirty="0">
                <a:latin typeface="Times New Roman" panose="02020603050405020304"/>
                <a:ea typeface="宋体" panose="02010600030101010101" pitchFamily="2" charset="-122"/>
                <a:cs typeface="Times New Roman" panose="02020603050405020304"/>
              </a:rPr>
              <a:t>I want to </a:t>
            </a:r>
            <a:r>
              <a:rPr lang="en-US" altLang="zh-CN"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congratulate </a:t>
            </a:r>
            <a:r>
              <a:rPr lang="en-US" altLang="zh-CN" b="1" kern="100" dirty="0">
                <a:latin typeface="Times New Roman" panose="02020603050405020304"/>
                <a:ea typeface="宋体" panose="02010600030101010101" pitchFamily="2" charset="-122"/>
                <a:cs typeface="Times New Roman" panose="02020603050405020304"/>
              </a:rPr>
              <a:t>you </a:t>
            </a:r>
            <a:r>
              <a:rPr lang="en-US" altLang="zh-CN"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with all my heart</a:t>
            </a:r>
            <a:r>
              <a:rPr lang="en-US" altLang="zh-CN" b="1" kern="100" dirty="0">
                <a:latin typeface="Times New Roman" panose="02020603050405020304"/>
                <a:ea typeface="宋体" panose="02010600030101010101" pitchFamily="2" charset="-122"/>
                <a:cs typeface="Times New Roman" panose="02020603050405020304"/>
              </a:rPr>
              <a:t>.</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我想向你致以最诚挚的祝贺。</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2</a:t>
            </a:r>
            <a:r>
              <a:rPr lang="zh-CN" altLang="zh-CN" b="1" kern="100" dirty="0">
                <a:latin typeface="Times New Roman" panose="02020603050405020304"/>
                <a:ea typeface="宋体" panose="02010600030101010101" pitchFamily="2" charset="-122"/>
                <a:cs typeface="Times New Roman" panose="02020603050405020304"/>
              </a:rPr>
              <a:t>．</a:t>
            </a:r>
            <a:r>
              <a:rPr lang="en-US" altLang="zh-CN"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Congratulations on</a:t>
            </a:r>
            <a:r>
              <a:rPr lang="en-US" altLang="zh-CN" b="1" kern="100" dirty="0">
                <a:latin typeface="Times New Roman" panose="02020603050405020304"/>
                <a:ea typeface="宋体" panose="02010600030101010101" pitchFamily="2" charset="-122"/>
                <a:cs typeface="Times New Roman" panose="02020603050405020304"/>
              </a:rPr>
              <a:t> your </a:t>
            </a:r>
            <a:r>
              <a:rPr lang="en-US" altLang="zh-CN"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winning first prize</a:t>
            </a:r>
            <a:r>
              <a:rPr lang="en-US" altLang="zh-CN" b="1" kern="100" dirty="0">
                <a:latin typeface="Times New Roman" panose="02020603050405020304"/>
                <a:ea typeface="宋体" panose="02010600030101010101" pitchFamily="2" charset="-122"/>
                <a:cs typeface="Times New Roman" panose="02020603050405020304"/>
              </a:rPr>
              <a:t> in the ... contest.</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祝贺你在……比赛中获得一等奖。</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3</a:t>
            </a:r>
            <a:r>
              <a:rPr lang="zh-CN" altLang="zh-CN" b="1" kern="100" dirty="0">
                <a:latin typeface="Times New Roman" panose="02020603050405020304"/>
                <a:ea typeface="宋体" panose="02010600030101010101" pitchFamily="2" charset="-122"/>
                <a:cs typeface="Times New Roman" panose="02020603050405020304"/>
              </a:rPr>
              <a:t>．</a:t>
            </a:r>
            <a:r>
              <a:rPr lang="en-US" altLang="zh-CN" b="1" kern="100" dirty="0">
                <a:latin typeface="Times New Roman" panose="02020603050405020304"/>
                <a:ea typeface="宋体" panose="02010600030101010101" pitchFamily="2" charset="-122"/>
                <a:cs typeface="Times New Roman" panose="02020603050405020304"/>
              </a:rPr>
              <a:t>I would like to </a:t>
            </a:r>
            <a:r>
              <a:rPr lang="en-US" altLang="zh-CN"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express my congratulations</a:t>
            </a:r>
            <a:r>
              <a:rPr lang="en-US" altLang="zh-CN" b="1" kern="100" dirty="0">
                <a:latin typeface="Times New Roman" panose="02020603050405020304"/>
                <a:ea typeface="宋体" panose="02010600030101010101" pitchFamily="2" charset="-122"/>
                <a:cs typeface="Times New Roman" panose="02020603050405020304"/>
              </a:rPr>
              <a:t> on… </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我想表达我对</a:t>
            </a:r>
            <a:r>
              <a:rPr lang="en-US" altLang="zh-CN" b="1" kern="100" dirty="0">
                <a:latin typeface="Times New Roman" panose="02020603050405020304"/>
                <a:ea typeface="宋体" panose="02010600030101010101" pitchFamily="2" charset="-122"/>
                <a:cs typeface="Times New Roman" panose="02020603050405020304"/>
              </a:rPr>
              <a:t>…</a:t>
            </a:r>
            <a:r>
              <a:rPr lang="zh-CN" altLang="zh-CN" b="1" kern="100" dirty="0">
                <a:latin typeface="Times New Roman" panose="02020603050405020304"/>
                <a:ea typeface="宋体" panose="02010600030101010101" pitchFamily="2" charset="-122"/>
                <a:cs typeface="Times New Roman" panose="02020603050405020304"/>
              </a:rPr>
              <a:t>的祝贺。</a:t>
            </a:r>
            <a:endParaRPr lang="zh-CN" altLang="en-US" dirty="0"/>
          </a:p>
        </p:txBody>
      </p:sp>
      <p:pic>
        <p:nvPicPr>
          <p:cNvPr id="5" name="Picture 2" descr="c:\users\administrator\appdata\roaming\360se6\User Data\temp\538-13112Q35401941.png"/>
          <p:cNvPicPr>
            <a:picLocks noChangeAspect="1" noChangeArrowheads="1"/>
          </p:cNvPicPr>
          <p:nvPr/>
        </p:nvPicPr>
        <p:blipFill>
          <a:blip r:embed="rId1" cstate="print"/>
          <a:srcRect/>
          <a:stretch>
            <a:fillRect/>
          </a:stretch>
        </p:blipFill>
        <p:spPr bwMode="auto">
          <a:xfrm rot="20364584">
            <a:off x="9139437" y="3215922"/>
            <a:ext cx="2981783" cy="2273804"/>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74096" y="967123"/>
            <a:ext cx="11775989" cy="5758248"/>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algn="just">
              <a:spcAft>
                <a:spcPts val="0"/>
              </a:spcAft>
            </a:pPr>
            <a:endParaRPr lang="zh-CN" altLang="zh-CN" sz="2600" kern="100" dirty="0">
              <a:latin typeface="Calibri" panose="020F0502020204030204"/>
              <a:ea typeface="宋体" panose="02010600030101010101" pitchFamily="2" charset="-122"/>
              <a:cs typeface="Times New Roman" panose="02020603050405020304"/>
            </a:endParaRPr>
          </a:p>
          <a:p>
            <a:pPr marL="342900" lvl="0" indent="-342900" algn="just">
              <a:buFont typeface="+mj-ea"/>
              <a:buAutoNum type="ea1JpnKorPlain"/>
            </a:pPr>
            <a:r>
              <a:rPr lang="zh-CN" altLang="en-US" sz="2600" b="1" kern="100" dirty="0">
                <a:latin typeface="Times New Roman" panose="02020603050405020304"/>
                <a:ea typeface="宋体" panose="02010600030101010101" pitchFamily="2" charset="-122"/>
                <a:cs typeface="Times New Roman" panose="02020603050405020304"/>
              </a:rPr>
              <a:t>、</a:t>
            </a:r>
            <a:r>
              <a:rPr lang="en-US" altLang="zh-CN" sz="2600" b="1" kern="100" dirty="0">
                <a:latin typeface="Times New Roman" panose="02020603050405020304"/>
                <a:ea typeface="宋体" panose="02010600030101010101" pitchFamily="2" charset="-122"/>
                <a:cs typeface="Times New Roman" panose="02020603050405020304"/>
              </a:rPr>
              <a:t> </a:t>
            </a:r>
            <a:r>
              <a:rPr lang="zh-CN"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wavyHeavy" kern="100" dirty="0">
                <a:solidFill>
                  <a:srgbClr val="0000FF"/>
                </a:solidFill>
                <a:uFill>
                  <a:solidFill>
                    <a:srgbClr val="FF3300"/>
                  </a:solidFill>
                </a:uFill>
                <a:latin typeface="Times New Roman" panose="02020603050405020304" pitchFamily="18" charset="0"/>
                <a:ea typeface="宋体" panose="02010600030101010101" pitchFamily="2" charset="-122"/>
                <a:cs typeface="Times New Roman" panose="02020603050405020304" pitchFamily="18" charset="0"/>
              </a:rPr>
              <a:t>篇首句</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u="wavyHeavy" kern="100" dirty="0">
                <a:solidFill>
                  <a:srgbClr val="0000FF"/>
                </a:solidFill>
                <a:uFill>
                  <a:solidFill>
                    <a:srgbClr val="FF3300"/>
                  </a:solidFill>
                </a:uFill>
                <a:latin typeface="Times New Roman" panose="02020603050405020304" pitchFamily="18" charset="0"/>
                <a:ea typeface="宋体" panose="02010600030101010101" pitchFamily="2" charset="-122"/>
                <a:cs typeface="Times New Roman" panose="02020603050405020304" pitchFamily="18" charset="0"/>
              </a:rPr>
              <a:t>The beginning---</a:t>
            </a:r>
            <a:r>
              <a:rPr lang="zh-CN" altLang="zh-CN" b="1" u="wavyHeavy" kern="100"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引人入胜开头句</a:t>
            </a:r>
            <a:r>
              <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6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600" b="1" kern="100" dirty="0">
                <a:latin typeface="Times New Roman" panose="02020603050405020304"/>
                <a:ea typeface="宋体" panose="02010600030101010101" pitchFamily="2" charset="-122"/>
                <a:cs typeface="Times New Roman" panose="02020603050405020304"/>
              </a:rPr>
              <a:t>4. I am writing to tell you </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the thrilling news</a:t>
            </a:r>
            <a:r>
              <a:rPr lang="en-US" altLang="zh-CN" sz="2600" b="1" kern="100" dirty="0">
                <a:latin typeface="Times New Roman" panose="02020603050405020304"/>
                <a:ea typeface="宋体" panose="02010600030101010101" pitchFamily="2" charset="-122"/>
                <a:cs typeface="Times New Roman" panose="02020603050405020304"/>
              </a:rPr>
              <a:t> that you have </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won the first prize in</a:t>
            </a:r>
            <a:r>
              <a:rPr lang="en-US" altLang="zh-CN" sz="2600" b="1" kern="100" dirty="0">
                <a:latin typeface="Times New Roman" panose="02020603050405020304"/>
                <a:ea typeface="宋体" panose="02010600030101010101" pitchFamily="2" charset="-122"/>
                <a:cs typeface="Times New Roman" panose="02020603050405020304"/>
              </a:rPr>
              <a:t> the National High School </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Speech Contest</a:t>
            </a:r>
            <a:r>
              <a:rPr lang="en-US" altLang="zh-CN" sz="2600" b="1" kern="100" dirty="0">
                <a:latin typeface="Times New Roman" panose="02020603050405020304"/>
                <a:ea typeface="宋体" panose="02010600030101010101" pitchFamily="2" charset="-122"/>
                <a:cs typeface="Times New Roman" panose="02020603050405020304"/>
              </a:rPr>
              <a:t>.</a:t>
            </a:r>
            <a:endParaRPr lang="zh-CN" altLang="zh-CN" sz="2600"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sz="2600" b="1" kern="100" dirty="0">
                <a:latin typeface="Times New Roman" panose="02020603050405020304"/>
                <a:ea typeface="宋体" panose="02010600030101010101" pitchFamily="2" charset="-122"/>
                <a:cs typeface="Times New Roman" panose="02020603050405020304"/>
              </a:rPr>
              <a:t>我写信告诉你一个激动人心的消息，你获得了全国高中演讲比赛一等奖。</a:t>
            </a:r>
            <a:endParaRPr lang="zh-CN" altLang="zh-CN" sz="26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600" b="1" kern="100" dirty="0">
                <a:latin typeface="Times New Roman" panose="02020603050405020304"/>
                <a:ea typeface="宋体" panose="02010600030101010101" pitchFamily="2" charset="-122"/>
                <a:cs typeface="Times New Roman" panose="02020603050405020304"/>
              </a:rPr>
              <a:t>5. You don’t know</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 how excited and happy we felt</a:t>
            </a:r>
            <a:r>
              <a:rPr lang="en-US" altLang="zh-CN" sz="2600" b="1" kern="100" dirty="0">
                <a:latin typeface="Times New Roman" panose="02020603050405020304"/>
                <a:ea typeface="宋体" panose="02010600030101010101" pitchFamily="2" charset="-122"/>
                <a:cs typeface="Times New Roman" panose="02020603050405020304"/>
              </a:rPr>
              <a:t> at the news of ...We </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are proud of </a:t>
            </a:r>
            <a:r>
              <a:rPr lang="en-US" altLang="zh-CN" sz="2600" b="1" kern="100" dirty="0">
                <a:latin typeface="Times New Roman" panose="02020603050405020304"/>
                <a:ea typeface="宋体" panose="02010600030101010101" pitchFamily="2" charset="-122"/>
                <a:cs typeface="Times New Roman" panose="02020603050405020304"/>
              </a:rPr>
              <a:t>your achievement.</a:t>
            </a:r>
            <a:endParaRPr lang="zh-CN" altLang="zh-CN" sz="2600"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sz="2600" b="1" kern="100" dirty="0">
                <a:latin typeface="Times New Roman" panose="02020603050405020304"/>
                <a:ea typeface="宋体" panose="02010600030101010101" pitchFamily="2" charset="-122"/>
                <a:cs typeface="Times New Roman" panose="02020603050405020304"/>
              </a:rPr>
              <a:t>得知……的消息，你不知道我们有多激动、多开心。我们为你取得的成就而自豪！</a:t>
            </a:r>
            <a:endParaRPr lang="zh-CN" altLang="zh-CN" sz="2600" kern="100" dirty="0">
              <a:latin typeface="Calibri" panose="020F0502020204030204"/>
              <a:ea typeface="宋体" panose="02010600030101010101" pitchFamily="2" charset="-122"/>
              <a:cs typeface="Times New Roman" panose="02020603050405020304"/>
            </a:endParaRPr>
          </a:p>
          <a:p>
            <a:pPr marL="342900" lvl="0" indent="-342900" algn="just">
              <a:spcAft>
                <a:spcPts val="0"/>
              </a:spcAft>
              <a:buFont typeface="+mj-lt"/>
              <a:buAutoNum type="arabicPeriod" startAt="6"/>
            </a:pPr>
            <a:r>
              <a:rPr lang="en-US" altLang="zh-CN" sz="2600" b="1" kern="100" dirty="0">
                <a:latin typeface="Times New Roman" panose="02020603050405020304"/>
                <a:ea typeface="宋体" panose="02010600030101010101" pitchFamily="2" charset="-122"/>
                <a:cs typeface="Times New Roman" panose="02020603050405020304"/>
              </a:rPr>
              <a:t>I’m </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delighted</a:t>
            </a:r>
            <a:r>
              <a:rPr lang="en-US" altLang="zh-CN" sz="2600" b="1" kern="100" dirty="0">
                <a:latin typeface="Times New Roman" panose="02020603050405020304"/>
                <a:ea typeface="宋体" panose="02010600030101010101" pitchFamily="2" charset="-122"/>
                <a:cs typeface="Times New Roman" panose="02020603050405020304"/>
              </a:rPr>
              <a:t>/pleased/glad/</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excited to hear</a:t>
            </a:r>
            <a:r>
              <a:rPr lang="en-US" altLang="zh-CN" sz="2600" b="1" kern="100" dirty="0">
                <a:latin typeface="Times New Roman" panose="02020603050405020304"/>
                <a:ea typeface="宋体" panose="02010600030101010101" pitchFamily="2" charset="-122"/>
                <a:cs typeface="Times New Roman" panose="02020603050405020304"/>
              </a:rPr>
              <a:t>/learn/know that you </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have won first prize</a:t>
            </a:r>
            <a:r>
              <a:rPr lang="en-US" altLang="zh-CN" sz="2600" b="1" kern="100" dirty="0">
                <a:latin typeface="Times New Roman" panose="02020603050405020304"/>
                <a:ea typeface="宋体" panose="02010600030101010101" pitchFamily="2" charset="-122"/>
                <a:cs typeface="Times New Roman" panose="02020603050405020304"/>
              </a:rPr>
              <a:t> in the contest, so I’m writing to express/</a:t>
            </a:r>
            <a:r>
              <a:rPr lang="en-US" altLang="zh-CN" sz="2600" b="1" u="wavyHeavy" kern="100" dirty="0">
                <a:solidFill>
                  <a:srgbClr val="FF0000"/>
                </a:solidFill>
                <a:uFill>
                  <a:solidFill>
                    <a:srgbClr val="0000FF"/>
                  </a:solidFill>
                </a:uFill>
                <a:latin typeface="Times New Roman" panose="02020603050405020304"/>
                <a:ea typeface="宋体" panose="02010600030101010101" pitchFamily="2" charset="-122"/>
                <a:cs typeface="Times New Roman" panose="02020603050405020304"/>
              </a:rPr>
              <a:t>convey my congratulations</a:t>
            </a:r>
            <a:r>
              <a:rPr lang="en-US" altLang="zh-CN" sz="2600" b="1" kern="100" dirty="0">
                <a:latin typeface="Times New Roman" panose="02020603050405020304"/>
                <a:ea typeface="宋体" panose="02010600030101010101" pitchFamily="2" charset="-122"/>
                <a:cs typeface="Times New Roman" panose="02020603050405020304"/>
              </a:rPr>
              <a:t>.</a:t>
            </a:r>
            <a:endParaRPr lang="zh-CN" altLang="zh-CN" sz="2600"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sz="2600" b="1" kern="100" dirty="0">
                <a:latin typeface="Times New Roman" panose="02020603050405020304"/>
                <a:ea typeface="宋体" panose="02010600030101010101" pitchFamily="2" charset="-122"/>
                <a:cs typeface="Times New Roman" panose="02020603050405020304"/>
              </a:rPr>
              <a:t>我很开心得知你在比赛中获得了一等奖，我写信向你表达祝贺。</a:t>
            </a:r>
            <a:endParaRPr lang="zh-CN" altLang="zh-CN" sz="2600" kern="100" dirty="0">
              <a:latin typeface="Calibri" panose="020F0502020204030204"/>
              <a:ea typeface="宋体" panose="02010600030101010101" pitchFamily="2" charset="-122"/>
              <a:cs typeface="Times New Roman" panose="02020603050405020304"/>
            </a:endParaRPr>
          </a:p>
          <a:p>
            <a:endParaRPr lang="zh-CN" altLang="en-US" sz="2600" dirty="0"/>
          </a:p>
        </p:txBody>
      </p:sp>
      <p:sp>
        <p:nvSpPr>
          <p:cNvPr id="4" name="文本框 3"/>
          <p:cNvSpPr txBox="1"/>
          <p:nvPr/>
        </p:nvSpPr>
        <p:spPr>
          <a:xfrm>
            <a:off x="1706381" y="162632"/>
            <a:ext cx="4649605"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kumimoji="0" lang="zh-CN" altLang="zh-CN" sz="24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zh-CN" sz="2400" b="1" i="0" u="wavyHeavy" strike="noStrike" kern="100" cap="none" spc="0" normalizeH="0" baseline="0" noProof="0" dirty="0">
                <a:ln>
                  <a:noFill/>
                </a:ln>
                <a:solidFill>
                  <a:srgbClr val="0000FF"/>
                </a:solidFill>
                <a:effectLst/>
                <a:uLnTx/>
                <a:uFill>
                  <a:solidFill>
                    <a:srgbClr val="FF0000"/>
                  </a:solidFill>
                </a:uFill>
                <a:latin typeface="Times New Roman" panose="02020603050405020304"/>
                <a:ea typeface="宋体" panose="02010600030101010101" pitchFamily="2" charset="-122"/>
                <a:cs typeface="Times New Roman" panose="02020603050405020304"/>
              </a:rPr>
              <a:t>祝贺信之靓点句式背一番</a:t>
            </a:r>
            <a:r>
              <a:rPr kumimoji="0" lang="zh-CN" altLang="zh-CN" sz="2400" b="1"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Times New Roman" panose="02020603050405020304" pitchFamily="18" charset="0"/>
              </a:rPr>
              <a:t>】</a:t>
            </a:r>
            <a:endParaRPr lang="zh-CN" alt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86634" y="1374655"/>
            <a:ext cx="11018732" cy="4481615"/>
          </a:xfrm>
          <a:prstGeom prst="rect">
            <a:avLst/>
          </a:prstGeom>
        </p:spPr>
        <p:txBody>
          <a:bodyPr>
            <a:noAutofit/>
          </a:bodyPr>
          <a:lstStyle/>
          <a:p>
            <a:pPr marL="0" indent="0" algn="just">
              <a:buNone/>
            </a:pP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二</a:t>
            </a: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wavyHeavy" dirty="0">
                <a:solidFill>
                  <a:srgbClr val="00B050"/>
                </a:solidFill>
                <a:uFill>
                  <a:solidFill>
                    <a:srgbClr val="FF0000"/>
                  </a:solidFill>
                </a:uFill>
                <a:latin typeface="Times New Roman" panose="02020603050405020304" pitchFamily="18" charset="0"/>
                <a:ea typeface="宋体" panose="02010600030101010101" pitchFamily="2" charset="-122"/>
              </a:rPr>
              <a:t>篇中句</a:t>
            </a:r>
            <a:r>
              <a:rPr lang="zh-CN"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The Body</a:t>
            </a:r>
            <a:r>
              <a:rPr lang="en-US" altLang="zh-CN"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b="1" u="wavyHeavy" kern="100" dirty="0">
                <a:solidFill>
                  <a:srgbClr val="FF0000"/>
                </a:solidFill>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画龙点睛篇中句</a:t>
            </a:r>
            <a:r>
              <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en-US" altLang="zh-CN" b="1" kern="100" dirty="0">
              <a:latin typeface="Times New Roman" panose="020206030504050203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1</a:t>
            </a:r>
            <a:r>
              <a:rPr lang="zh-CN" altLang="zh-CN" b="1" kern="100" dirty="0">
                <a:latin typeface="Times New Roman" panose="02020603050405020304"/>
                <a:ea typeface="宋体" panose="02010600030101010101" pitchFamily="2" charset="-122"/>
                <a:cs typeface="Times New Roman" panose="02020603050405020304"/>
              </a:rPr>
              <a:t>．</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As far as</a:t>
            </a:r>
            <a:r>
              <a:rPr lang="en-US" altLang="zh-CN" b="1" kern="100" dirty="0">
                <a:latin typeface="Times New Roman" panose="02020603050405020304"/>
                <a:ea typeface="宋体" panose="02010600030101010101" pitchFamily="2" charset="-122"/>
                <a:cs typeface="Times New Roman" panose="02020603050405020304"/>
              </a:rPr>
              <a:t> I’m concerned, you’re</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 intelligent</a:t>
            </a:r>
            <a:r>
              <a:rPr lang="en-US" altLang="zh-CN" b="1" kern="100" dirty="0">
                <a:latin typeface="Times New Roman" panose="02020603050405020304"/>
                <a:ea typeface="宋体" panose="02010600030101010101" pitchFamily="2" charset="-122"/>
                <a:cs typeface="Times New Roman" panose="02020603050405020304"/>
              </a:rPr>
              <a:t>. </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我觉得你很聪明。</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2.  I have been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watching your progress</a:t>
            </a:r>
            <a:r>
              <a:rPr lang="en-US" altLang="zh-CN" b="1" kern="100" dirty="0">
                <a:latin typeface="Times New Roman" panose="02020603050405020304"/>
                <a:ea typeface="宋体" panose="02010600030101010101" pitchFamily="2" charset="-122"/>
                <a:cs typeface="Times New Roman" panose="02020603050405020304"/>
              </a:rPr>
              <a:t> with admiration all the years, and I know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more than</a:t>
            </a:r>
            <a:r>
              <a:rPr lang="en-US" altLang="zh-CN" b="1" kern="100" dirty="0">
                <a:latin typeface="Times New Roman" panose="02020603050405020304"/>
                <a:ea typeface="宋体" panose="02010600030101010101" pitchFamily="2" charset="-122"/>
                <a:cs typeface="Times New Roman" panose="02020603050405020304"/>
              </a:rPr>
              <a:t> anyone else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how much effort</a:t>
            </a:r>
            <a:r>
              <a:rPr lang="en-US" altLang="zh-CN" b="1" kern="100" dirty="0">
                <a:latin typeface="Times New Roman" panose="02020603050405020304"/>
                <a:ea typeface="宋体" panose="02010600030101010101" pitchFamily="2" charset="-122"/>
                <a:cs typeface="Times New Roman" panose="02020603050405020304"/>
              </a:rPr>
              <a:t> you have put in.</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这些年来，我一直钦佩地注视着你的进步，我比任何人都知道你付出了多大的努力。</a:t>
            </a:r>
            <a:endParaRPr lang="zh-CN" altLang="zh-CN"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b="1" kern="100" dirty="0">
                <a:latin typeface="Times New Roman" panose="02020603050405020304"/>
                <a:ea typeface="宋体" panose="02010600030101010101" pitchFamily="2" charset="-122"/>
                <a:cs typeface="Times New Roman" panose="02020603050405020304"/>
              </a:rPr>
              <a:t>3</a:t>
            </a:r>
            <a:r>
              <a:rPr lang="zh-CN" altLang="zh-CN" b="1" kern="100" dirty="0">
                <a:latin typeface="Times New Roman" panose="02020603050405020304"/>
                <a:ea typeface="宋体" panose="02010600030101010101" pitchFamily="2" charset="-122"/>
                <a:cs typeface="Times New Roman" panose="02020603050405020304"/>
              </a:rPr>
              <a:t>．</a:t>
            </a:r>
            <a:r>
              <a:rPr lang="en-US" altLang="zh-CN" b="1" kern="100" dirty="0">
                <a:latin typeface="Times New Roman" panose="02020603050405020304"/>
                <a:ea typeface="宋体" panose="02010600030101010101" pitchFamily="2" charset="-122"/>
                <a:cs typeface="Times New Roman" panose="02020603050405020304"/>
              </a:rPr>
              <a:t>I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am delighted that</a:t>
            </a:r>
            <a:r>
              <a:rPr lang="en-US" altLang="zh-CN" b="1" kern="100" dirty="0">
                <a:latin typeface="Times New Roman" panose="02020603050405020304"/>
                <a:ea typeface="宋体" panose="02010600030101010101" pitchFamily="2" charset="-122"/>
                <a:cs typeface="Times New Roman" panose="02020603050405020304"/>
              </a:rPr>
              <a:t> the three years of your effort </a:t>
            </a:r>
            <a:r>
              <a:rPr lang="en-US" altLang="zh-CN" b="1" u="wavyHeavy" kern="100" dirty="0">
                <a:solidFill>
                  <a:srgbClr val="00B050"/>
                </a:solidFill>
                <a:uFill>
                  <a:solidFill>
                    <a:srgbClr val="FF0000"/>
                  </a:solidFill>
                </a:uFill>
                <a:latin typeface="Times New Roman" panose="02020603050405020304"/>
                <a:ea typeface="宋体" panose="02010600030101010101" pitchFamily="2" charset="-122"/>
                <a:cs typeface="Times New Roman" panose="02020603050405020304"/>
              </a:rPr>
              <a:t>has been rewarded</a:t>
            </a:r>
            <a:r>
              <a:rPr lang="en-US" altLang="zh-CN" b="1" kern="100" dirty="0">
                <a:latin typeface="Times New Roman" panose="02020603050405020304"/>
                <a:ea typeface="宋体" panose="02010600030101010101" pitchFamily="2" charset="-122"/>
                <a:cs typeface="Times New Roman" panose="02020603050405020304"/>
              </a:rPr>
              <a:t> in this way. </a:t>
            </a:r>
            <a:endParaRPr lang="zh-CN" altLang="zh-CN" kern="100" dirty="0">
              <a:latin typeface="Calibri" panose="020F0502020204030204"/>
              <a:ea typeface="宋体" panose="02010600030101010101" pitchFamily="2" charset="-122"/>
              <a:cs typeface="Times New Roman" panose="02020603050405020304"/>
            </a:endParaRPr>
          </a:p>
          <a:p>
            <a:pPr indent="133985" algn="just">
              <a:spcAft>
                <a:spcPts val="0"/>
              </a:spcAft>
            </a:pPr>
            <a:r>
              <a:rPr lang="zh-CN" altLang="zh-CN" b="1" kern="100" dirty="0">
                <a:latin typeface="Times New Roman" panose="02020603050405020304"/>
                <a:ea typeface="宋体" panose="02010600030101010101" pitchFamily="2" charset="-122"/>
                <a:cs typeface="Times New Roman" panose="02020603050405020304"/>
              </a:rPr>
              <a:t>我很高兴你三年的努力得到了这样的回报。</a:t>
            </a:r>
            <a:endParaRPr lang="zh-CN" altLang="en-US" dirty="0"/>
          </a:p>
        </p:txBody>
      </p:sp>
      <p:sp>
        <p:nvSpPr>
          <p:cNvPr id="4" name="文本框 3"/>
          <p:cNvSpPr txBox="1"/>
          <p:nvPr/>
        </p:nvSpPr>
        <p:spPr>
          <a:xfrm>
            <a:off x="1684655" y="144145"/>
            <a:ext cx="4284345" cy="4603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2400" b="1" u="wavyHeavy" kern="100" dirty="0">
                <a:solidFill>
                  <a:srgbClr val="0000FF"/>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祝贺信之靓点句式背一番</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ldLvl="0" animBg="1"/>
    </p:bldLst>
  </p:timing>
</p:sld>
</file>

<file path=ppt/tags/tag1.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ID" val="diagram789_3*n_i*1_1"/>
  <p:tag name="KSO_WM_UNIT_INDEX" val="1_1"/>
  <p:tag name="KSO_WM_UNIT_LAYERLEVEL" val="1_1"/>
  <p:tag name="KSO_WM_UNIT_TYPE" val="n_i"/>
</p:tagLst>
</file>

<file path=ppt/tags/tag10.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COMPATIBLE" val="0"/>
  <p:tag name="KSO_WM_UNIT_FILL_FORE_SCHEMECOLOR_INDEX" val="8"/>
  <p:tag name="KSO_WM_UNIT_FILL_TYPE" val="1"/>
  <p:tag name="KSO_WM_UNIT_HIGHLIGHT" val="0"/>
  <p:tag name="KSO_WM_UNIT_ID" val="diagram789_3*n_h_f*1_2_4"/>
  <p:tag name="KSO_WM_UNIT_INDEX" val="1_2_4"/>
  <p:tag name="KSO_WM_UNIT_LAYERLEVEL" val="1_1_1"/>
  <p:tag name="KSO_WM_UNIT_PRESET_TEXT" val="LOREM"/>
  <p:tag name="KSO_WM_UNIT_TYPE" val="n_h_f"/>
  <p:tag name="KSO_WM_UNIT_VALUE" val="25"/>
</p:tagLst>
</file>

<file path=ppt/tags/tag2.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ID" val="diagram789_3*n_i*1_2"/>
  <p:tag name="KSO_WM_UNIT_INDEX" val="1_2"/>
  <p:tag name="KSO_WM_UNIT_LAYERLEVEL" val="1_1"/>
  <p:tag name="KSO_WM_UNIT_TYPE" val="n_i"/>
</p:tagLst>
</file>

<file path=ppt/tags/tag3.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ID" val="diagram789_3*n_i*1_3"/>
  <p:tag name="KSO_WM_UNIT_INDEX" val="1_3"/>
  <p:tag name="KSO_WM_UNIT_LAYERLEVEL" val="1_1"/>
  <p:tag name="KSO_WM_UNIT_TYPE" val="n_i"/>
</p:tagLst>
</file>

<file path=ppt/tags/tag4.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ID" val="diagram789_3*n_i*1_4"/>
  <p:tag name="KSO_WM_UNIT_INDEX" val="1_4"/>
  <p:tag name="KSO_WM_UNIT_LAYERLEVEL" val="1_1"/>
  <p:tag name="KSO_WM_UNIT_TYPE" val="n_i"/>
</p:tagLst>
</file>

<file path=ppt/tags/tag5.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ID" val="diagram789_3*n_i*1_5"/>
  <p:tag name="KSO_WM_UNIT_INDEX" val="1_5"/>
  <p:tag name="KSO_WM_UNIT_LAYERLEVEL" val="1_1"/>
  <p:tag name="KSO_WM_UNIT_TYPE" val="n_i"/>
</p:tagLst>
</file>

<file path=ppt/tags/tag6.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COMPATIBLE" val="0"/>
  <p:tag name="KSO_WM_UNIT_HIGHLIGHT" val="0"/>
  <p:tag name="KSO_WM_UNIT_ID" val="diagram789_3*n_h_f*1_1_1"/>
  <p:tag name="KSO_WM_UNIT_INDEX" val="1_1_1"/>
  <p:tag name="KSO_WM_UNIT_LAYERLEVEL" val="1_1_1"/>
  <p:tag name="KSO_WM_UNIT_PRESET_TEXT_INDEX" val="4"/>
  <p:tag name="KSO_WM_UNIT_PRESET_TEXT_LEN" val="26"/>
  <p:tag name="KSO_WM_UNIT_TYPE" val="n_h_f"/>
  <p:tag name="KSO_WM_UNIT_VALUE" val="54"/>
</p:tagLst>
</file>

<file path=ppt/tags/tag7.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COMPATIBLE" val="0"/>
  <p:tag name="KSO_WM_UNIT_FILL_FORE_SCHEMECOLOR_INDEX" val="7"/>
  <p:tag name="KSO_WM_UNIT_FILL_TYPE" val="1"/>
  <p:tag name="KSO_WM_UNIT_HIGHLIGHT" val="0"/>
  <p:tag name="KSO_WM_UNIT_ID" val="diagram789_3*n_h_f*1_2_3"/>
  <p:tag name="KSO_WM_UNIT_INDEX" val="1_2_3"/>
  <p:tag name="KSO_WM_UNIT_LAYERLEVEL" val="1_1_1"/>
  <p:tag name="KSO_WM_UNIT_PRESET_TEXT" val="LOREM"/>
  <p:tag name="KSO_WM_UNIT_TYPE" val="n_h_f"/>
  <p:tag name="KSO_WM_UNIT_VALUE" val="30"/>
</p:tagLst>
</file>

<file path=ppt/tags/tag8.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COMPATIBLE" val="0"/>
  <p:tag name="KSO_WM_UNIT_FILL_FORE_SCHEMECOLOR_INDEX" val="6"/>
  <p:tag name="KSO_WM_UNIT_FILL_TYPE" val="1"/>
  <p:tag name="KSO_WM_UNIT_HIGHLIGHT" val="0"/>
  <p:tag name="KSO_WM_UNIT_ID" val="diagram789_3*n_h_f*1_2_2"/>
  <p:tag name="KSO_WM_UNIT_INDEX" val="1_2_2"/>
  <p:tag name="KSO_WM_UNIT_LAYERLEVEL" val="1_1_1"/>
  <p:tag name="KSO_WM_UNIT_PRESET_TEXT" val="LOREM"/>
  <p:tag name="KSO_WM_UNIT_TYPE" val="n_h_f"/>
  <p:tag name="KSO_WM_UNIT_VALUE" val="25"/>
</p:tagLst>
</file>

<file path=ppt/tags/tag9.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789"/>
  <p:tag name="KSO_WM_UNIT_CLEAR" val="1"/>
  <p:tag name="KSO_WM_UNIT_COMPATIBLE" val="0"/>
  <p:tag name="KSO_WM_UNIT_FILL_FORE_SCHEMECOLOR_INDEX" val="5"/>
  <p:tag name="KSO_WM_UNIT_FILL_TYPE" val="1"/>
  <p:tag name="KSO_WM_UNIT_HIGHLIGHT" val="0"/>
  <p:tag name="KSO_WM_UNIT_ID" val="diagram789_3*n_h_f*1_2_1"/>
  <p:tag name="KSO_WM_UNIT_INDEX" val="1_2_1"/>
  <p:tag name="KSO_WM_UNIT_LAYERLEVEL" val="1_1_1"/>
  <p:tag name="KSO_WM_UNIT_PRESET_TEXT" val="LOREM"/>
  <p:tag name="KSO_WM_UNIT_TYPE" val="n_h_f"/>
  <p:tag name="KSO_WM_UNIT_VALUE" val="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11698</Words>
  <Application>WPS 演示</Application>
  <PresentationFormat>宽屏</PresentationFormat>
  <Paragraphs>185</Paragraphs>
  <Slides>32</Slides>
  <Notes>2</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32</vt:i4>
      </vt:variant>
    </vt:vector>
  </HeadingPairs>
  <TitlesOfParts>
    <vt:vector size="58" baseType="lpstr">
      <vt:lpstr>Arial</vt:lpstr>
      <vt:lpstr>宋体</vt:lpstr>
      <vt:lpstr>Wingdings</vt:lpstr>
      <vt:lpstr>Calibri</vt:lpstr>
      <vt:lpstr>微软雅黑</vt:lpstr>
      <vt:lpstr>Verdana</vt:lpstr>
      <vt:lpstr>Adobe Gothic Std B</vt:lpstr>
      <vt:lpstr>Microsoft YaHei UI</vt:lpstr>
      <vt:lpstr>华文行楷</vt:lpstr>
      <vt:lpstr>Times New Roman</vt:lpstr>
      <vt:lpstr>Times New Roman</vt:lpstr>
      <vt:lpstr>Calibri</vt:lpstr>
      <vt:lpstr>华康雅宋体W9(P)</vt:lpstr>
      <vt:lpstr>等线</vt:lpstr>
      <vt:lpstr>Arial Unicode MS</vt:lpstr>
      <vt:lpstr>Yu Gothic</vt:lpstr>
      <vt:lpstr>等线 Light</vt:lpstr>
      <vt:lpstr>MS Gothic</vt:lpstr>
      <vt:lpstr>黑体</vt:lpstr>
      <vt:lpstr>Courier New</vt:lpstr>
      <vt:lpstr>楷体_GB2312</vt:lpstr>
      <vt:lpstr>新宋体</vt:lpstr>
      <vt:lpstr>HelveticaNeue</vt:lpstr>
      <vt:lpstr>Corbel</vt:lpstr>
      <vt:lpstr>华文新魏</vt:lpstr>
      <vt:lpstr>Office 主题​​</vt:lpstr>
      <vt:lpstr>PowerPoint 演示文稿</vt:lpstr>
      <vt:lpstr>PowerPoint 演示文稿</vt:lpstr>
      <vt:lpstr>PowerPoint 演示文稿</vt:lpstr>
      <vt:lpstr>祝贺信之写作特点：     祝贺信是对亲朋好友毕业、晋升、获奖、开业、订婚、结婚、生 日等值得纪念的场合表示祝贺的信件。信中应表示为对方感到高兴。祝贺信应当充满真诚和热情，收信人读后会感到喜悦和振奋。 </vt:lpstr>
      <vt:lpstr>PowerPoint 演示文稿</vt:lpstr>
      <vt:lpstr>PowerPoint 演示文稿</vt:lpstr>
      <vt:lpstr>PowerPoint 演示文稿</vt:lpstr>
      <vt:lpstr>PowerPoint 演示文稿</vt:lpstr>
      <vt:lpstr>PowerPoint 演示文稿</vt:lpstr>
      <vt:lpstr>PowerPoint 演示文稿</vt:lpstr>
      <vt:lpstr> (三) 【篇尾句：The ending-言简意赅结尾句】 1．Wish you good luck and success in the coming ... 祝你在接下来的……中有好运并取得成功。 2．I hope you can make every effort to realize your dream. 我希望你尽一切努力实现你的梦想。 3. I wish you greater success in the university and serve the hometown in the future. 希望你在大学中取得更大的成功， 将来为家乡服务。</vt:lpstr>
      <vt:lpstr> (三) 【篇尾句：The ending-言简意赅结尾句】 4. We all send our best wishes for the future.  我们都对未来致以最好的祝愿。 5. Congratulations again, and I wish you further success! 再次向你表示祝贺，希望你获得更大的成功。 6. With my English improved a lot, I hope you can accept my gratitude. I will learn from you.  因为我的英语水平提高了很多，希望您能接受我的感谢。我愿意向你学习。 </vt:lpstr>
      <vt:lpstr>Dear 　　　,  ①I have learned with delight that you 　　　. （点名祝贺事由）②I would like to extend to you my utmost congratulations on 　　　. （表示祝贺）③You must be 　　　.（被祝贺人的心情）And I feel very happy for you.（表示自己的感受）④　　　 is quite exciting news!（说明对方取得的成绩）⑤I know this is surely owing to 　　　.（提及被祝贺人过去的努力）⑥It is a reward you richly deserve for your 　　　.（描述被祝贺人的优点）⑦Kindly let me know when you 　　　.（咨询对方何时有空）⑧I hope 　　　.（表达自己的愿望）⑨My best wishes for your further success. （再次表达祝贺） 								           	            Yours sincerely, 									   		Li Ming </vt:lpstr>
      <vt:lpstr>PowerPoint 演示文稿</vt:lpstr>
      <vt:lpstr>     假如你是李华，你的美国朋友Peter最近在某电视台举办的汉语演讲比赛中获得了第一名。他给了你重要的人生启迪。请写信向他表示祝贺。 1．祝贺他获奖； 2．肯定他付出的努力； 注意：1.词数80左右；              2．可以适当增加细节，以使行文连贯。 </vt:lpstr>
      <vt:lpstr>Dear Peter， 	Congratulations on your winning first place in the Chinese Speech Competition. 	To be honest, what I admire most is your diligence and determination. It’s from you that I have learnt a valuable lesson, that is, “No pains, no gains.” Therefore, I would like to express my sincere thanks to you for what you have taught me. I feel privileged if I can have dinner with you and express my congratulations and gratitude face to face. Please kindly let me know when it will be convenient for you. 	Wish you greater achievements in your study! Looking forward to your prompt reply!  										Yours sincerely, 											Li Hua </vt:lpstr>
      <vt:lpstr>    假如你是李华，你的英国朋友Michael在学校举办的中国诗词大会比赛中获得了外国选手组一等奖。请根据以下提示写一封电子邮件向他表示祝贺。 1．祝贺他获奖； 2．肯定他付出的努力； 3．询问何时方便，一起交流一下中国古诗词学习心得。 注意：1.词数80左右；              2．可以适当增加细节，以使行文连贯。 参考词汇：中国诗词大会 Chinese Poetry Contest 								</vt:lpstr>
      <vt:lpstr>【参考范文】 Dear Michael， 	I am writing to offer my congratulations on your winning the first prize of your group in the Chinese Poetry Contest. As your friend, I just want you to know how delighted I am at your success. 	For these years, you've shown great interest in Chinese poetry and kept on reciting poems every day. Not only have you accumulated much knowledge about Chinese poetry, but also you have had a deep understanding of it. Your appreciation towards those poems is sometimes beyond our expectation. You deserve to win this prize. 	I hope to talk with you and exchange our views about Chinese poetry. Looking forward to your reply. 											Yours， 											Li Hua</vt:lpstr>
      <vt:lpstr> 	假如你是李华，你的朋友Jack在第二十六届英语演讲比赛获得了第一名的好成绩，你写信向他表示祝贺，内容包括： 得知他取得英语演讲比赛第一名的好成绩，你表示祝贺； 对他获奖一事的看法和认识； 希望与他共进晚餐以示庆贺。 注意：1. 词数80左右； 	  2. 可以适当增加细节，以使行文连贯。 	  </vt:lpstr>
      <vt:lpstr>Dear Jack， 	I have learnt with great delight that you have won the championship of the 26th English Speech Contest. I would like to extend to you my congratulations on your success. 	Winning the championship is quite an exciting news! I know this is surely the result of your diligence and intelligence. It is a reward you deserve. With your excellence, I am sure that you will be successful in whatever you undertake. I hope that I can have dinner with you and express my congratulations face to face. Again, please accept my sincere congratulations. 	Best wishes for your further success!	                                                                                      Yours sincerely,                                                                                          Li Hua						                                                                                                             										        </vt:lpstr>
      <vt:lpstr>  假如你是李华，你的美国网友 Peter参加了“中国首届外国留学生诗词朗诵竞赛”并获得了一等奖，请给他写封祝贺信，内容包括： 1. 祝贺获奖； 2. 肯定成绩和努力； 3. 约时间在网上交流学习中国诗词的心得。 注意：1. 词数80左右； 	2. 可以适当增加细节，以使行文连贯； 参考词汇：中国首届外国留学生诗词朗诵竞赛the First Chinese Poetry Recitation Contest for Foreign Students </vt:lpstr>
      <vt:lpstr>【详解】第1步：根据写作要求，确定关键词（组），如：offer my sincere congratulations (提供我真诚的祝贺）； the First Chinese Poetry Recitation Contest for Foreign Students（中国首届外国留学生诗词朗诵竞赛）；consulted some poets（咨询一些诗人）等。 第2步：根据提示及关键词（组）进行遣词造句，注意主谓一致和时态问题。 第3步：连句成文，注意使用恰当的连词进行句子间的衔接与过渡，书写要规范清晰，保持整洁美观。  </vt:lpstr>
      <vt:lpstr>【Writing Sample】 Dear Peter, 	I am writing to offer my sincere congratulations on your winning the First Chinese Poetry Recitation Contest for Foreign Students. As your friend，I am more than glad at your success. 	For these years, you’ve shown great interest in Chinese poems and kept on practicing it every day. Not only have you referred to many poems, but also you have consulted some poets. Hard work pays off. Eventually, it was through your hard work and talent that you succeeded in winning the championship! 	I’m happy about what you have achieved and I hope to exchange with you our experience in learning poems so that we can make progress together. Please tell me when you have time. 	Congratulations again. 											Yours 											Li Hua </vt:lpstr>
      <vt:lpstr>【点睛】本文内容完整，语言规范，语篇连贯，词数适当。全文中没有中国式英语的句式，显示很高的驾驭英语的能力。同时文中使用高级句子, As your friend, I am more than glad at your success. 部分倒装用在句中: Not only have you referred to many poems, but also you have consulted some poets. 句中使用强调句型: Eventually, it was through your hard work and talent that you succeeded in winning the championship! </vt:lpstr>
      <vt:lpstr>     假如你是李华，你的好友魏芳在中学生英语演讲比赛中荣获一等奖。请你根据以下内容，给她写一封祝贺信。内容包括：  1. 表达你的愉悦心情； 2. 向她表示祝贺； 3. 请她介绍成功的经验。 注意：1. 词数80左右；   	  2. 可适当增加细节，以使行文连贯。</vt:lpstr>
      <vt:lpstr>【Writing sample】 Dear Wei Fang,       I hear that you have won first prize in the English Speech Contest of Middle School Students, I’m writing to give my sincere congratulations.       You don’t know how excited I was when I heard the good news. As your best friend, I am proud of you! Your pronunciation and fluent English left me with deep impression. It came as no surprise to me that you won the contest. Could you share with me how you improve your spoken English? Your experience will be of great help to me in learning.         I will be grateful if you can write me back and give me your advice. I am looking forward to your early reply. 										Yours sincerely, 											Li Hua </vt:lpstr>
      <vt:lpstr>应用文写作： 	假定你是李华，得知你的英国好友Tom通过了来华支教的申请，将于今年七月到边远地区教学。请根据下面的提示给他写一封祝贺信： 1．表示祝贺； 2．分析可能遇到的挑战； 3．告知提前了解当地的风俗习惯。 注意：1.词数80左右； 	2．可以适当增加细节，以使行文连贯。 </vt:lpstr>
      <vt:lpstr>(一)思路解析：准确审题、准确表达保基本分 定体裁: 祝贺信 定人称: 第二人称为主 定时态: 一般现在时和一般将来时为主 定要点\定结构:  开头：祝贺事由(通过了来华支教申请)  主体：面临的挑战(天气、学生基础、与人交流) 结尾：个人建议(了解当地风俗)；表达祝愿 </vt:lpstr>
      <vt:lpstr>[中档作文] Dear Tom， 	Congratulations to you❶！ You have passed your application to be a volunteer teacher for rural areas❷.I’m more than delighted to learn you will come to China this July. I’m writing to tell you some relevant details. There is no doubt that you will face❸ all kinds of❹ challenges during this time. Firstly, the weather there is totally different from the weather❺ of London. You must prepare for❻ the changeable weather in the mountainous area. Secondly, children there are poor in English❼.You will have difficulty in communicating with each other❽. 	Besides, you should❾ learn more about local customs and manners in advance. It will help you adapt to the new surroundings. You will be able to do your work better only when you are well prepared . 											Yours， 											Li Hua </vt:lpstr>
      <vt:lpstr>(二)巧润色、大升级创高分 (请根据括号内要求升级上面的中档作文) Dear Tom，      (1) Congratulations to you for having passed your application (合并句❶❷为一个简单句)．I’m more than delighted to learn you will come to China this July. I’m writing to tell you some relevant details.      There is no doubt that you will (2) be faced with (词汇升级❸) (3) varieties of (词汇升级❹) challenges during this time. Firstly, the weather there is totally different from (4) that (词汇替换❺) of London. You must (5) make preparations for (词汇升级❻) the changeable weather in the mountainous area.(6) Secondly, children there are so poor in English that you will have difficulty in communicating with each other . (合并句❼❽，升级为状语从句) Besides, you (7) are supposed to (词汇升级❾) learn more about local customs and manners in advance, (8) which will help you adapt to the new surroundings  (升级句⑩为定语从句). (9) Only when you are well prepared will you be able to do your work better (升级句⑾为倒装句)．</vt:lpstr>
      <vt:lpstr>Dear Tom， 	Congratulations to you! I’m truly happy to learn that your application to be a volunteer teacher for rural areas has been approved and you’ll come to China this July.                Since this is your first visit to China, I would like to list several things related. First, prepare for the changeable weather in the mountainous area. Second, children there are poor in English. Third, you might not be accustomed to the local diet. 	In addition, don’t forget to learn about local customs and manners in advance, which will help you fit in with the new surroundings. Only when you are well prepared will you be able to do your work better. 	Best wishes! 										Yours,  										Li Hua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南山有谷堆</cp:lastModifiedBy>
  <cp:revision>46</cp:revision>
  <dcterms:created xsi:type="dcterms:W3CDTF">2021-05-19T15:05:00Z</dcterms:created>
  <dcterms:modified xsi:type="dcterms:W3CDTF">2021-08-10T05:59:03Z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29118046A5454B44AAF2DC5483D19D24</vt:lpwstr>
  </property>
  <property fmtid="{D5CDD505-2E9C-101B-9397-08002B2CF9AE}" pid="3" name="KSOProductBuildVer">
    <vt:lpwstr>2052-11.8.2.8506</vt:lpwstr>
  </property>
</Properties>
</file>