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40" r:id="rId4"/>
    <p:sldId id="306" r:id="rId5"/>
    <p:sldId id="272" r:id="rId6"/>
    <p:sldId id="259" r:id="rId7"/>
    <p:sldId id="263" r:id="rId8"/>
    <p:sldId id="269" r:id="rId9"/>
    <p:sldId id="273" r:id="rId10"/>
    <p:sldId id="256" r:id="rId11"/>
    <p:sldId id="261" r:id="rId12"/>
    <p:sldId id="258" r:id="rId13"/>
    <p:sldId id="268" r:id="rId14"/>
    <p:sldId id="279" r:id="rId15"/>
    <p:sldId id="264" r:id="rId16"/>
    <p:sldId id="265" r:id="rId17"/>
    <p:sldId id="262" r:id="rId18"/>
    <p:sldId id="257" r:id="rId19"/>
    <p:sldId id="260" r:id="rId20"/>
    <p:sldId id="278" r:id="rId21"/>
    <p:sldId id="276" r:id="rId22"/>
    <p:sldId id="275" r:id="rId23"/>
    <p:sldId id="280" r:id="rId24"/>
    <p:sldId id="285" r:id="rId25"/>
    <p:sldId id="286" r:id="rId26"/>
    <p:sldId id="287" r:id="rId27"/>
    <p:sldId id="288" r:id="rId28"/>
    <p:sldId id="290" r:id="rId29"/>
    <p:sldId id="281" r:id="rId30"/>
    <p:sldId id="289" r:id="rId31"/>
    <p:sldId id="283" r:id="rId32"/>
    <p:sldId id="291" r:id="rId33"/>
    <p:sldId id="284" r:id="rId34"/>
    <p:sldId id="282" r:id="rId35"/>
    <p:sldId id="292" r:id="rId36"/>
    <p:sldId id="293" r:id="rId37"/>
    <p:sldId id="267"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FCC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174" autoAdjust="0"/>
    <p:restoredTop sz="94660"/>
  </p:normalViewPr>
  <p:slideViewPr>
    <p:cSldViewPr snapToGrid="0">
      <p:cViewPr varScale="1">
        <p:scale>
          <a:sx n="62" d="100"/>
          <a:sy n="62" d="100"/>
        </p:scale>
        <p:origin x="476" y="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F626D00-1DBF-41FF-ACD6-E7F09F3CE017}" type="doc">
      <dgm:prSet loTypeId="relationship" loCatId="relationship" qsTypeId="urn:microsoft.com/office/officeart/2005/8/quickstyle/simple1" qsCatId="simple" csTypeId="urn:microsoft.com/office/officeart/2005/8/colors/accent1_2" csCatId="accent1" phldr="1"/>
      <dgm:spPr/>
      <dgm:t>
        <a:bodyPr/>
        <a:lstStyle/>
        <a:p>
          <a:endParaRPr lang="zh-CN" altLang="en-US"/>
        </a:p>
      </dgm:t>
    </dgm:pt>
    <dgm:pt modelId="{2A2DF7E7-6DAD-4E20-8E7E-A55650CB2951}">
      <dgm:prSet phldrT="[文本]" phldr="0" custT="1"/>
      <dgm:spPr/>
      <dgm:t>
        <a:bodyPr vert="horz" wrap="square"/>
        <a:p>
          <a:pPr algn="ctr" defTabSz="977900">
            <a:lnSpc>
              <a:spcPct val="90000"/>
            </a:lnSpc>
            <a:spcBef>
              <a:spcPct val="0"/>
            </a:spcBef>
            <a:spcAft>
              <a:spcPct val="35000"/>
            </a:spcAft>
          </a:pPr>
          <a:r>
            <a:rPr lang="en-US" altLang="zh-CN" sz="2400" baseline="0" dirty="0">
              <a:latin typeface="华文行楷" panose="02010800040101010101" pitchFamily="2" charset="-122"/>
              <a:ea typeface="华文行楷" panose="02010800040101010101" pitchFamily="2" charset="-122"/>
            </a:rPr>
            <a:t/>
          </a:r>
          <a:endParaRPr lang="en-US" altLang="zh-CN" sz="2400" baseline="0" dirty="0">
            <a:latin typeface="华文行楷" panose="02010800040101010101" pitchFamily="2" charset="-122"/>
            <a:ea typeface="华文行楷" panose="02010800040101010101" pitchFamily="2" charset="-122"/>
          </a:endParaRPr>
        </a:p>
        <a:p>
          <a:pPr algn="ctr" defTabSz="977900">
            <a:lnSpc>
              <a:spcPct val="90000"/>
            </a:lnSpc>
            <a:spcBef>
              <a:spcPct val="0"/>
            </a:spcBef>
            <a:spcAft>
              <a:spcPct val="35000"/>
            </a:spcAft>
          </a:pPr>
          <a:r>
            <a:rPr lang="en-US" altLang="en-US" sz="2400" baseline="0" dirty="0">
              <a:latin typeface="华文行楷" panose="02010800040101010101" pitchFamily="2" charset="-122"/>
              <a:ea typeface="华文行楷" panose="02010800040101010101" pitchFamily="2" charset="-122"/>
            </a:rPr>
            <a:t>【</a:t>
          </a:r>
          <a:r>
            <a:rPr lang="zh-CN" altLang="en-US" sz="2400" baseline="0" dirty="0">
              <a:latin typeface="华文行楷" panose="02010800040101010101" pitchFamily="2" charset="-122"/>
              <a:ea typeface="华文行楷" panose="02010800040101010101" pitchFamily="2" charset="-122"/>
            </a:rPr>
            <a:t>约稿信写作要求</a:t>
          </a:r>
          <a:r>
            <a:rPr lang="en-US" altLang="en-US" sz="2400" baseline="0" dirty="0">
              <a:latin typeface="华文行楷" panose="02010800040101010101" pitchFamily="2" charset="-122"/>
              <a:ea typeface="华文行楷" panose="02010800040101010101" pitchFamily="2" charset="-122"/>
            </a:rPr>
            <a:t>】</a:t>
          </a:r>
          <a:r>
            <a:rPr lang="zh-CN" altLang="en-US" sz="2400" baseline="0" dirty="0">
              <a:latin typeface="华文行楷" panose="02010800040101010101" pitchFamily="2" charset="-122"/>
              <a:ea typeface="华文行楷" panose="02010800040101010101" pitchFamily="2" charset="-122"/>
            </a:rPr>
            <a:t/>
          </a:r>
          <a:endParaRPr lang="zh-CN" altLang="en-US" sz="2400" baseline="0" dirty="0">
            <a:latin typeface="华文行楷" panose="02010800040101010101" pitchFamily="2" charset="-122"/>
            <a:ea typeface="华文行楷" panose="02010800040101010101" pitchFamily="2" charset="-122"/>
          </a:endParaRPr>
        </a:p>
        <a:p>
          <a:pPr algn="ctr" defTabSz="977900">
            <a:lnSpc>
              <a:spcPct val="90000"/>
            </a:lnSpc>
            <a:spcBef>
              <a:spcPct val="0"/>
            </a:spcBef>
            <a:spcAft>
              <a:spcPct val="35000"/>
            </a:spcAft>
          </a:pPr>
          <a:r>
            <a:rPr lang="zh-CN" altLang="en-US" sz="2400" baseline="0" dirty="0">
              <a:latin typeface="华文行楷" panose="02010800040101010101" pitchFamily="2" charset="-122"/>
              <a:ea typeface="华文行楷" panose="02010800040101010101" pitchFamily="2" charset="-122"/>
            </a:rPr>
            <a:t>信件一般要求写</a:t>
          </a:r>
          <a:r>
            <a:rPr lang="en-US" altLang="en-US" sz="2400" baseline="0" dirty="0">
              <a:latin typeface="华文行楷" panose="02010800040101010101" pitchFamily="2" charset="-122"/>
              <a:ea typeface="华文行楷" panose="02010800040101010101" pitchFamily="2" charset="-122"/>
            </a:rPr>
            <a:t>80</a:t>
          </a:r>
          <a:r>
            <a:rPr lang="zh-CN" altLang="en-US" sz="2400" baseline="0" dirty="0">
              <a:latin typeface="华文行楷" panose="02010800040101010101" pitchFamily="2" charset="-122"/>
              <a:ea typeface="华文行楷" panose="02010800040101010101" pitchFamily="2" charset="-122"/>
            </a:rPr>
            <a:t>词左右，所以内容要写简洁一些，不要长篇大论、过于详细。若担心篇幅不够，可以适当增加少许细节和串接词。语言在流畅的基础上要适度组合和运用高级词汇。</a:t>
          </a:r>
          <a:r>
            <a:rPr lang="zh-CN" altLang="en-US" sz="2400" baseline="0" dirty="0">
              <a:latin typeface="华文行楷" panose="02010800040101010101" pitchFamily="2" charset="-122"/>
              <a:ea typeface="华文行楷" panose="02010800040101010101" pitchFamily="2" charset="-122"/>
            </a:rPr>
            <a:t/>
          </a:r>
          <a:endParaRPr lang="zh-CN" altLang="en-US" sz="2400" baseline="0" dirty="0">
            <a:latin typeface="华文行楷" panose="02010800040101010101" pitchFamily="2" charset="-122"/>
            <a:ea typeface="华文行楷" panose="02010800040101010101" pitchFamily="2" charset="-122"/>
          </a:endParaRPr>
        </a:p>
        <a:p>
          <a:pPr algn="ctr" defTabSz="977900">
            <a:lnSpc>
              <a:spcPct val="90000"/>
            </a:lnSpc>
            <a:spcBef>
              <a:spcPct val="0"/>
            </a:spcBef>
            <a:spcAft>
              <a:spcPct val="35000"/>
            </a:spcAft>
          </a:pPr>
          <a:r>
            <a:rPr lang="zh-CN" altLang="en-US" sz="2400" dirty="0">
              <a:latin typeface="华文行楷" panose="02010800040101010101" pitchFamily="2" charset="-122"/>
              <a:ea typeface="华文行楷" panose="02010800040101010101" pitchFamily="2" charset="-122"/>
            </a:rPr>
            <a:t/>
          </a:r>
          <a:endParaRPr lang="zh-CN" altLang="en-US" sz="2400" dirty="0">
            <a:latin typeface="华文行楷" panose="02010800040101010101" pitchFamily="2" charset="-122"/>
            <a:ea typeface="华文行楷" panose="02010800040101010101" pitchFamily="2" charset="-122"/>
          </a:endParaRPr>
        </a:p>
      </dgm:t>
    </dgm:pt>
    <dgm:pt modelId="{BBCCCAC2-254A-4BBD-AC63-10B16FA63E5F}" cxnId="{74AAE311-DA0E-4B2A-A888-2AEE44D9D2DE}" type="parTrans">
      <dgm:prSet/>
      <dgm:spPr/>
      <dgm:t>
        <a:bodyPr/>
        <a:lstStyle/>
        <a:p>
          <a:endParaRPr lang="zh-CN" altLang="en-US"/>
        </a:p>
      </dgm:t>
    </dgm:pt>
    <dgm:pt modelId="{4F923AE3-2F74-493D-A3E0-0FD237DB331A}" cxnId="{74AAE311-DA0E-4B2A-A888-2AEE44D9D2DE}" type="sibTrans">
      <dgm:prSet/>
      <dgm:spPr/>
      <dgm:t>
        <a:bodyPr/>
        <a:lstStyle/>
        <a:p>
          <a:endParaRPr lang="zh-CN" altLang="en-US"/>
        </a:p>
      </dgm:t>
    </dgm:pt>
    <dgm:pt modelId="{6410DB66-1916-4A6F-B55E-56DA787A49B6}">
      <dgm:prSet phldrT="[文本]"/>
      <dgm:spPr/>
      <dgm:t>
        <a:bodyPr/>
        <a:lstStyle/>
        <a:p>
          <a:endParaRPr lang="zh-CN" altLang="en-US" dirty="0">
            <a:latin typeface="华文行楷" panose="02010800040101010101" pitchFamily="2" charset="-122"/>
            <a:ea typeface="华文行楷" panose="02010800040101010101" pitchFamily="2" charset="-122"/>
          </a:endParaRPr>
        </a:p>
      </dgm:t>
    </dgm:pt>
    <dgm:pt modelId="{6F5C88A5-68AC-42AA-8302-14F722093206}" cxnId="{2B0BA26E-0C92-44F9-8F69-B546C870190F}" type="parTrans">
      <dgm:prSet/>
      <dgm:spPr/>
      <dgm:t>
        <a:bodyPr/>
        <a:lstStyle/>
        <a:p>
          <a:endParaRPr lang="zh-CN" altLang="en-US"/>
        </a:p>
      </dgm:t>
    </dgm:pt>
    <dgm:pt modelId="{C89CB0AD-503C-419F-93C0-F0911D5A8237}" cxnId="{2B0BA26E-0C92-44F9-8F69-B546C870190F}" type="sibTrans">
      <dgm:prSet/>
      <dgm:spPr/>
      <dgm:t>
        <a:bodyPr/>
        <a:lstStyle/>
        <a:p>
          <a:endParaRPr lang="zh-CN" altLang="en-US"/>
        </a:p>
      </dgm:t>
    </dgm:pt>
    <dgm:pt modelId="{CE2FC41B-58B3-4F2D-8C57-CE641D084FB5}">
      <dgm:prSet phldrT="[文本]" custT="1"/>
      <dgm:spPr/>
      <dgm:t>
        <a:bodyPr/>
        <a:lstStyle/>
        <a:p>
          <a:endParaRPr lang="zh-CN" altLang="en-US" sz="1200" dirty="0">
            <a:latin typeface="华文行楷" panose="02010800040101010101" pitchFamily="2" charset="-122"/>
            <a:ea typeface="华文行楷" panose="02010800040101010101" pitchFamily="2" charset="-122"/>
          </a:endParaRPr>
        </a:p>
      </dgm:t>
    </dgm:pt>
    <dgm:pt modelId="{0EFC4EB7-9826-4160-A304-1799D6F3A963}" cxnId="{70129DA4-E8A7-41A7-8B57-6411CCFE96A7}" type="parTrans">
      <dgm:prSet/>
      <dgm:spPr/>
      <dgm:t>
        <a:bodyPr/>
        <a:lstStyle/>
        <a:p>
          <a:endParaRPr lang="zh-CN" altLang="en-US"/>
        </a:p>
      </dgm:t>
    </dgm:pt>
    <dgm:pt modelId="{DFC8F403-E00E-4262-B42E-57485CE3B8C9}" cxnId="{70129DA4-E8A7-41A7-8B57-6411CCFE96A7}" type="sibTrans">
      <dgm:prSet/>
      <dgm:spPr/>
      <dgm:t>
        <a:bodyPr/>
        <a:lstStyle/>
        <a:p>
          <a:endParaRPr lang="zh-CN" altLang="en-US"/>
        </a:p>
      </dgm:t>
    </dgm:pt>
    <dgm:pt modelId="{9F1FBB0B-46D3-4A7D-8411-86D813F40583}" type="pres">
      <dgm:prSet presAssocID="{3F626D00-1DBF-41FF-ACD6-E7F09F3CE017}" presName="Name0" presStyleCnt="0">
        <dgm:presLayoutVars>
          <dgm:chMax val="1"/>
          <dgm:chPref val="1"/>
        </dgm:presLayoutVars>
      </dgm:prSet>
      <dgm:spPr/>
    </dgm:pt>
    <dgm:pt modelId="{89551548-3DB3-4CC2-98B1-22B2AE80DBEA}" type="pres">
      <dgm:prSet presAssocID="{2A2DF7E7-6DAD-4E20-8E7E-A55650CB2951}" presName="Parent" presStyleLbl="node0" presStyleIdx="0" presStyleCnt="1" custScaleX="238486" custLinFactNeighborX="-3087" custLinFactNeighborY="-6889">
        <dgm:presLayoutVars>
          <dgm:chMax val="5"/>
          <dgm:chPref val="5"/>
        </dgm:presLayoutVars>
      </dgm:prSet>
      <dgm:spPr/>
    </dgm:pt>
    <dgm:pt modelId="{475F1F2A-54C7-471F-86C8-A5DA5EA44C77}" type="pres">
      <dgm:prSet presAssocID="{2A2DF7E7-6DAD-4E20-8E7E-A55650CB2951}" presName="Accent1" presStyleLbl="node1" presStyleIdx="0" presStyleCnt="13" custLinFactX="292426" custLinFactNeighborX="300000" custLinFactNeighborY="-23485"/>
      <dgm:spPr/>
    </dgm:pt>
    <dgm:pt modelId="{7BAC0A0A-4247-47F3-8C00-332F085D0F7E}" type="pres">
      <dgm:prSet presAssocID="{2A2DF7E7-6DAD-4E20-8E7E-A55650CB2951}" presName="Accent2" presStyleLbl="node1" presStyleIdx="1" presStyleCnt="13" custLinFactX="-283806" custLinFactY="-600000" custLinFactNeighborX="-300000" custLinFactNeighborY="-669589"/>
      <dgm:spPr/>
    </dgm:pt>
    <dgm:pt modelId="{3C2E6AA4-B616-48B3-A5CF-918B221B77E7}" type="pres">
      <dgm:prSet presAssocID="{2A2DF7E7-6DAD-4E20-8E7E-A55650CB2951}" presName="Accent3" presStyleLbl="node1" presStyleIdx="2" presStyleCnt="13" custLinFactX="200000" custLinFactY="200000" custLinFactNeighborX="296694" custLinFactNeighborY="252834"/>
      <dgm:spPr/>
    </dgm:pt>
    <dgm:pt modelId="{6F1578D1-FA88-4A08-A3A5-740165B2823C}" type="pres">
      <dgm:prSet presAssocID="{2A2DF7E7-6DAD-4E20-8E7E-A55650CB2951}" presName="Accent4" presStyleLbl="node1" presStyleIdx="3" presStyleCnt="13" custLinFactX="300000" custLinFactNeighborX="323410" custLinFactNeighborY="-71840"/>
      <dgm:spPr/>
    </dgm:pt>
    <dgm:pt modelId="{CF696474-04F1-4B82-84B5-9C1B82CF7163}" type="pres">
      <dgm:prSet presAssocID="{2A2DF7E7-6DAD-4E20-8E7E-A55650CB2951}" presName="Accent5" presStyleLbl="node1" presStyleIdx="4" presStyleCnt="13" custLinFactX="-700000" custLinFactY="100000" custLinFactNeighborX="-738878" custLinFactNeighborY="151073"/>
      <dgm:spPr/>
    </dgm:pt>
    <dgm:pt modelId="{798BF051-051D-4AC9-AECC-C3B2B794A5D1}" type="pres">
      <dgm:prSet presAssocID="{2A2DF7E7-6DAD-4E20-8E7E-A55650CB2951}" presName="Accent6" presStyleLbl="node1" presStyleIdx="5" presStyleCnt="13" custLinFactX="-100000" custLinFactY="-245921" custLinFactNeighborX="-123713" custLinFactNeighborY="-300000"/>
      <dgm:spPr/>
    </dgm:pt>
    <dgm:pt modelId="{357E598D-D358-4C7D-951E-B1B12FB17D12}" type="pres">
      <dgm:prSet presAssocID="{6410DB66-1916-4A6F-B55E-56DA787A49B6}" presName="Child1" presStyleLbl="node1" presStyleIdx="6" presStyleCnt="13" custScaleX="32975" custScaleY="22687" custLinFactX="-59147" custLinFactNeighborX="-100000" custLinFactNeighborY="-86583">
        <dgm:presLayoutVars>
          <dgm:chMax val="0"/>
          <dgm:chPref val="0"/>
        </dgm:presLayoutVars>
      </dgm:prSet>
      <dgm:spPr/>
    </dgm:pt>
    <dgm:pt modelId="{7B5EC70A-8400-478F-BCF6-030F3C1CD80A}" type="pres">
      <dgm:prSet presAssocID="{6410DB66-1916-4A6F-B55E-56DA787A49B6}" presName="Accent7" presStyleCnt="0"/>
      <dgm:spPr/>
    </dgm:pt>
    <dgm:pt modelId="{1C8ACC1D-E976-412F-BCF4-4ABFA5E2638A}" type="pres">
      <dgm:prSet presAssocID="{6410DB66-1916-4A6F-B55E-56DA787A49B6}" presName="AccentHold1" presStyleLbl="node1" presStyleIdx="7" presStyleCnt="13" custLinFactX="288810" custLinFactY="400000" custLinFactNeighborX="300000" custLinFactNeighborY="463860"/>
      <dgm:spPr/>
    </dgm:pt>
    <dgm:pt modelId="{FE4C0B59-5F18-4517-8E5E-1D38C8B63CF0}" type="pres">
      <dgm:prSet presAssocID="{6410DB66-1916-4A6F-B55E-56DA787A49B6}" presName="Accent8" presStyleCnt="0"/>
      <dgm:spPr/>
    </dgm:pt>
    <dgm:pt modelId="{AE5C7AA4-1852-4F48-BDFB-79C66C1E4A93}" type="pres">
      <dgm:prSet presAssocID="{6410DB66-1916-4A6F-B55E-56DA787A49B6}" presName="AccentHold2" presStyleLbl="node1" presStyleIdx="8" presStyleCnt="13" custScaleY="41430" custLinFactNeighborX="64840" custLinFactNeighborY="97531"/>
      <dgm:spPr/>
    </dgm:pt>
    <dgm:pt modelId="{5216F32B-37BD-486C-BD94-9406C0F1D83D}" type="pres">
      <dgm:prSet presAssocID="{CE2FC41B-58B3-4F2D-8C57-CE641D084FB5}" presName="Child2" presStyleLbl="node1" presStyleIdx="9" presStyleCnt="13" custScaleX="40477" custScaleY="36709" custLinFactX="-219741" custLinFactNeighborX="-300000" custLinFactNeighborY="-45469">
        <dgm:presLayoutVars>
          <dgm:chMax val="0"/>
          <dgm:chPref val="0"/>
        </dgm:presLayoutVars>
      </dgm:prSet>
      <dgm:spPr/>
    </dgm:pt>
    <dgm:pt modelId="{D0D23894-46E3-4EF0-8B4F-58DF6491418D}" type="pres">
      <dgm:prSet presAssocID="{CE2FC41B-58B3-4F2D-8C57-CE641D084FB5}" presName="Accent9" presStyleCnt="0"/>
      <dgm:spPr/>
    </dgm:pt>
    <dgm:pt modelId="{71B870EF-1B62-4E21-87A7-066C54A6679E}" type="pres">
      <dgm:prSet presAssocID="{CE2FC41B-58B3-4F2D-8C57-CE641D084FB5}" presName="AccentHold1" presStyleLbl="node1" presStyleIdx="10" presStyleCnt="13" custLinFactX="220595" custLinFactY="-24022" custLinFactNeighborX="300000" custLinFactNeighborY="-100000"/>
      <dgm:spPr/>
    </dgm:pt>
    <dgm:pt modelId="{D4E7AA2D-73D8-4EB9-8B8F-9AD34A346FBE}" type="pres">
      <dgm:prSet presAssocID="{CE2FC41B-58B3-4F2D-8C57-CE641D084FB5}" presName="Accent10" presStyleCnt="0"/>
      <dgm:spPr/>
    </dgm:pt>
    <dgm:pt modelId="{37520B94-1A67-48E7-9B73-C876D2BFF4D5}" type="pres">
      <dgm:prSet presAssocID="{CE2FC41B-58B3-4F2D-8C57-CE641D084FB5}" presName="AccentHold2" presStyleLbl="node1" presStyleIdx="11" presStyleCnt="13"/>
      <dgm:spPr/>
    </dgm:pt>
    <dgm:pt modelId="{697BB456-68CB-4380-A040-5ED7FC0FE03F}" type="pres">
      <dgm:prSet presAssocID="{CE2FC41B-58B3-4F2D-8C57-CE641D084FB5}" presName="Accent11" presStyleCnt="0"/>
      <dgm:spPr/>
    </dgm:pt>
    <dgm:pt modelId="{3AFAF959-AB71-4D8E-80EB-0FEA6CE6E20B}" type="pres">
      <dgm:prSet presAssocID="{CE2FC41B-58B3-4F2D-8C57-CE641D084FB5}" presName="AccentHold3" presStyleLbl="node1" presStyleIdx="12" presStyleCnt="13" custLinFactX="200000" custLinFactY="100000" custLinFactNeighborX="295351" custLinFactNeighborY="170802"/>
      <dgm:spPr/>
    </dgm:pt>
  </dgm:ptLst>
  <dgm:cxnLst>
    <dgm:cxn modelId="{74AAE311-DA0E-4B2A-A888-2AEE44D9D2DE}" srcId="{3F626D00-1DBF-41FF-ACD6-E7F09F3CE017}" destId="{2A2DF7E7-6DAD-4E20-8E7E-A55650CB2951}" srcOrd="0" destOrd="0" parTransId="{BBCCCAC2-254A-4BBD-AC63-10B16FA63E5F}" sibTransId="{4F923AE3-2F74-493D-A3E0-0FD237DB331A}"/>
    <dgm:cxn modelId="{2B0BA26E-0C92-44F9-8F69-B546C870190F}" srcId="{2A2DF7E7-6DAD-4E20-8E7E-A55650CB2951}" destId="{6410DB66-1916-4A6F-B55E-56DA787A49B6}" srcOrd="0" destOrd="0" parTransId="{6F5C88A5-68AC-42AA-8302-14F722093206}" sibTransId="{C89CB0AD-503C-419F-93C0-F0911D5A8237}"/>
    <dgm:cxn modelId="{70129DA4-E8A7-41A7-8B57-6411CCFE96A7}" srcId="{2A2DF7E7-6DAD-4E20-8E7E-A55650CB2951}" destId="{CE2FC41B-58B3-4F2D-8C57-CE641D084FB5}" srcOrd="1" destOrd="0" parTransId="{0EFC4EB7-9826-4160-A304-1799D6F3A963}" sibTransId="{DFC8F403-E00E-4262-B42E-57485CE3B8C9}"/>
    <dgm:cxn modelId="{37D0F6FB-243F-42F1-A4E1-999760689606}" type="presOf" srcId="{3F626D00-1DBF-41FF-ACD6-E7F09F3CE017}" destId="{9F1FBB0B-46D3-4A7D-8411-86D813F40583}" srcOrd="0" destOrd="0" presId="urn:microsoft.com/office/officeart/2009/3/layout/CircleRelationship"/>
    <dgm:cxn modelId="{422704EE-C501-4D36-9EFA-C53D5A961355}" type="presParOf" srcId="{9F1FBB0B-46D3-4A7D-8411-86D813F40583}" destId="{89551548-3DB3-4CC2-98B1-22B2AE80DBEA}" srcOrd="0" destOrd="0" presId="urn:microsoft.com/office/officeart/2009/3/layout/CircleRelationship"/>
    <dgm:cxn modelId="{9C8E486B-3806-42F2-BE76-3C2BFAFCF5D1}" type="presOf" srcId="{2A2DF7E7-6DAD-4E20-8E7E-A55650CB2951}" destId="{89551548-3DB3-4CC2-98B1-22B2AE80DBEA}" srcOrd="0" destOrd="0" presId="urn:microsoft.com/office/officeart/2009/3/layout/CircleRelationship"/>
    <dgm:cxn modelId="{851932C2-AEAA-49D0-8669-C9E4E37034C6}" type="presParOf" srcId="{9F1FBB0B-46D3-4A7D-8411-86D813F40583}" destId="{475F1F2A-54C7-471F-86C8-A5DA5EA44C77}" srcOrd="1" destOrd="0" presId="urn:microsoft.com/office/officeart/2009/3/layout/CircleRelationship"/>
    <dgm:cxn modelId="{172DB3D8-966F-4125-901A-F4CBC0C6BDBB}" type="presParOf" srcId="{9F1FBB0B-46D3-4A7D-8411-86D813F40583}" destId="{7BAC0A0A-4247-47F3-8C00-332F085D0F7E}" srcOrd="2" destOrd="0" presId="urn:microsoft.com/office/officeart/2009/3/layout/CircleRelationship"/>
    <dgm:cxn modelId="{2AFF1EAD-47CF-48DE-BEEF-62D4A788E1E1}" type="presParOf" srcId="{9F1FBB0B-46D3-4A7D-8411-86D813F40583}" destId="{3C2E6AA4-B616-48B3-A5CF-918B221B77E7}" srcOrd="3" destOrd="0" presId="urn:microsoft.com/office/officeart/2009/3/layout/CircleRelationship"/>
    <dgm:cxn modelId="{1B00C215-EED9-4D8F-84D1-FC0CEBFDE303}" type="presParOf" srcId="{9F1FBB0B-46D3-4A7D-8411-86D813F40583}" destId="{6F1578D1-FA88-4A08-A3A5-740165B2823C}" srcOrd="4" destOrd="0" presId="urn:microsoft.com/office/officeart/2009/3/layout/CircleRelationship"/>
    <dgm:cxn modelId="{70925BA2-0F7E-47A4-999B-D70F442604B0}" type="presParOf" srcId="{9F1FBB0B-46D3-4A7D-8411-86D813F40583}" destId="{CF696474-04F1-4B82-84B5-9C1B82CF7163}" srcOrd="5" destOrd="0" presId="urn:microsoft.com/office/officeart/2009/3/layout/CircleRelationship"/>
    <dgm:cxn modelId="{EFFDEAB9-1D11-40C0-9AB8-138DC92D5AED}" type="presParOf" srcId="{9F1FBB0B-46D3-4A7D-8411-86D813F40583}" destId="{798BF051-051D-4AC9-AECC-C3B2B794A5D1}" srcOrd="6" destOrd="0" presId="urn:microsoft.com/office/officeart/2009/3/layout/CircleRelationship"/>
    <dgm:cxn modelId="{D58518B7-78D6-4BF5-B30B-6359EDFB4CDE}" type="presParOf" srcId="{9F1FBB0B-46D3-4A7D-8411-86D813F40583}" destId="{357E598D-D358-4C7D-951E-B1B12FB17D12}" srcOrd="7" destOrd="0" presId="urn:microsoft.com/office/officeart/2009/3/layout/CircleRelationship"/>
    <dgm:cxn modelId="{1FE4DA51-746D-43D8-92DA-CB31F25C8DF2}" type="presOf" srcId="{6410DB66-1916-4A6F-B55E-56DA787A49B6}" destId="{357E598D-D358-4C7D-951E-B1B12FB17D12}" srcOrd="0" destOrd="0" presId="urn:microsoft.com/office/officeart/2009/3/layout/CircleRelationship"/>
    <dgm:cxn modelId="{127359D3-64E8-4757-88D1-FF00565C8092}" type="presParOf" srcId="{9F1FBB0B-46D3-4A7D-8411-86D813F40583}" destId="{7B5EC70A-8400-478F-BCF6-030F3C1CD80A}" srcOrd="8" destOrd="0" presId="urn:microsoft.com/office/officeart/2009/3/layout/CircleRelationship"/>
    <dgm:cxn modelId="{8DC58ECF-5095-4D2C-8A10-3B5FAEBA9BDC}" type="presParOf" srcId="{7B5EC70A-8400-478F-BCF6-030F3C1CD80A}" destId="{1C8ACC1D-E976-412F-BCF4-4ABFA5E2638A}" srcOrd="0" destOrd="8" presId="urn:microsoft.com/office/officeart/2009/3/layout/CircleRelationship"/>
    <dgm:cxn modelId="{6C6BFD9D-47ED-4E52-8849-063A82A30939}" type="presParOf" srcId="{9F1FBB0B-46D3-4A7D-8411-86D813F40583}" destId="{FE4C0B59-5F18-4517-8E5E-1D38C8B63CF0}" srcOrd="9" destOrd="0" presId="urn:microsoft.com/office/officeart/2009/3/layout/CircleRelationship"/>
    <dgm:cxn modelId="{64919C3F-4B5C-4789-8757-AA1A536BC2E9}" type="presParOf" srcId="{FE4C0B59-5F18-4517-8E5E-1D38C8B63CF0}" destId="{AE5C7AA4-1852-4F48-BDFB-79C66C1E4A93}" srcOrd="0" destOrd="9" presId="urn:microsoft.com/office/officeart/2009/3/layout/CircleRelationship"/>
    <dgm:cxn modelId="{EE7D0D62-4C65-4995-98AA-A15A819B1A90}" type="presParOf" srcId="{9F1FBB0B-46D3-4A7D-8411-86D813F40583}" destId="{5216F32B-37BD-486C-BD94-9406C0F1D83D}" srcOrd="10" destOrd="0" presId="urn:microsoft.com/office/officeart/2009/3/layout/CircleRelationship"/>
    <dgm:cxn modelId="{FFA2AA58-4A1F-49FA-96DB-B6ACAC4F4E18}" type="presOf" srcId="{CE2FC41B-58B3-4F2D-8C57-CE641D084FB5}" destId="{5216F32B-37BD-486C-BD94-9406C0F1D83D}" srcOrd="0" destOrd="0" presId="urn:microsoft.com/office/officeart/2009/3/layout/CircleRelationship"/>
    <dgm:cxn modelId="{0A8C4DDB-16FD-481B-9121-FBA69C490996}" type="presParOf" srcId="{9F1FBB0B-46D3-4A7D-8411-86D813F40583}" destId="{D0D23894-46E3-4EF0-8B4F-58DF6491418D}" srcOrd="11" destOrd="0" presId="urn:microsoft.com/office/officeart/2009/3/layout/CircleRelationship"/>
    <dgm:cxn modelId="{4D51EE52-0E5A-42AC-9737-ED5F31C30B3B}" type="presParOf" srcId="{D0D23894-46E3-4EF0-8B4F-58DF6491418D}" destId="{71B870EF-1B62-4E21-87A7-066C54A6679E}" srcOrd="0" destOrd="11" presId="urn:microsoft.com/office/officeart/2009/3/layout/CircleRelationship"/>
    <dgm:cxn modelId="{56A7F37E-E6C9-4A81-9DC6-38C318D2E656}" type="presParOf" srcId="{9F1FBB0B-46D3-4A7D-8411-86D813F40583}" destId="{D4E7AA2D-73D8-4EB9-8B8F-9AD34A346FBE}" srcOrd="12" destOrd="0" presId="urn:microsoft.com/office/officeart/2009/3/layout/CircleRelationship"/>
    <dgm:cxn modelId="{C71B8B29-11F4-458E-BBA2-B085837A5CE5}" type="presParOf" srcId="{D4E7AA2D-73D8-4EB9-8B8F-9AD34A346FBE}" destId="{37520B94-1A67-48E7-9B73-C876D2BFF4D5}" srcOrd="0" destOrd="12" presId="urn:microsoft.com/office/officeart/2009/3/layout/CircleRelationship"/>
    <dgm:cxn modelId="{27FB5EC6-41B8-4E54-B631-1241B06A1BCB}" type="presParOf" srcId="{9F1FBB0B-46D3-4A7D-8411-86D813F40583}" destId="{697BB456-68CB-4380-A040-5ED7FC0FE03F}" srcOrd="13" destOrd="0" presId="urn:microsoft.com/office/officeart/2009/3/layout/CircleRelationship"/>
    <dgm:cxn modelId="{034275D4-9CBD-4286-A081-2D10CAD73CB0}" type="presParOf" srcId="{697BB456-68CB-4380-A040-5ED7FC0FE03F}" destId="{3AFAF959-AB71-4D8E-80EB-0FEA6CE6E20B}" srcOrd="0" destOrd="13" presId="urn:microsoft.com/office/officeart/2009/3/layout/CircleRelationship"/>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51548-3DB3-4CC2-98B1-22B2AE80DBEA}">
      <dsp:nvSpPr>
        <dsp:cNvPr id="0" name=""/>
        <dsp:cNvSpPr/>
      </dsp:nvSpPr>
      <dsp:spPr>
        <a:xfrm>
          <a:off x="-772154" y="0"/>
          <a:ext cx="10319508" cy="43269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algn="ctr" defTabSz="977900">
            <a:lnSpc>
              <a:spcPct val="90000"/>
            </a:lnSpc>
            <a:spcBef>
              <a:spcPct val="0"/>
            </a:spcBef>
            <a:spcAft>
              <a:spcPct val="35000"/>
            </a:spcAft>
            <a:buNone/>
          </a:pPr>
          <a:endParaRPr lang="en-US" altLang="zh-CN" sz="2200" kern="1200" baseline="0" dirty="0">
            <a:latin typeface="华文行楷" panose="02010800040101010101" pitchFamily="2" charset="-122"/>
            <a:ea typeface="华文行楷" panose="02010800040101010101" pitchFamily="2" charset="-122"/>
          </a:endParaRPr>
        </a:p>
        <a:p>
          <a:pPr marL="0" lvl="0" algn="ctr" defTabSz="977900">
            <a:lnSpc>
              <a:spcPct val="90000"/>
            </a:lnSpc>
            <a:spcBef>
              <a:spcPct val="0"/>
            </a:spcBef>
            <a:spcAft>
              <a:spcPct val="35000"/>
            </a:spcAft>
            <a:buNone/>
          </a:pPr>
          <a:endParaRPr lang="en-US" altLang="zh-CN" sz="2200" kern="1200" baseline="0" dirty="0">
            <a:latin typeface="华文行楷" panose="02010800040101010101" pitchFamily="2" charset="-122"/>
            <a:ea typeface="华文行楷" panose="0201080004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altLang="en-US" sz="2200" kern="1200" baseline="0" dirty="0">
            <a:latin typeface="华文行楷" panose="02010800040101010101" pitchFamily="2" charset="-122"/>
            <a:ea typeface="华文行楷" panose="02010800040101010101" pitchFamily="2"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3200" kern="1200" baseline="0" dirty="0">
              <a:latin typeface="华文行楷" panose="02010800040101010101" pitchFamily="2" charset="-122"/>
              <a:ea typeface="华文行楷" panose="02010800040101010101" pitchFamily="2" charset="-122"/>
            </a:rPr>
            <a:t>【</a:t>
          </a:r>
          <a:r>
            <a:rPr lang="zh-CN" altLang="en-US" sz="3200" kern="1200" baseline="0" dirty="0">
              <a:latin typeface="华文行楷" panose="02010800040101010101" pitchFamily="2" charset="-122"/>
              <a:ea typeface="华文行楷" panose="02010800040101010101" pitchFamily="2" charset="-122"/>
            </a:rPr>
            <a:t>约稿信写作要求</a:t>
          </a:r>
          <a:r>
            <a:rPr lang="en-US" altLang="en-US" sz="3200" kern="1200" baseline="0" dirty="0">
              <a:latin typeface="华文行楷" panose="02010800040101010101" pitchFamily="2" charset="-122"/>
              <a:ea typeface="华文行楷" panose="02010800040101010101" pitchFamily="2" charset="-122"/>
            </a:rPr>
            <a:t>】</a:t>
          </a:r>
          <a:endParaRPr lang="zh-CN" altLang="en-US" sz="3200" kern="1200" baseline="0" dirty="0">
            <a:latin typeface="华文行楷" panose="02010800040101010101" pitchFamily="2" charset="-122"/>
            <a:ea typeface="华文行楷" panose="02010800040101010101" pitchFamily="2" charset="-122"/>
          </a:endParaRPr>
        </a:p>
        <a:p>
          <a:pPr marL="0" lvl="0" algn="ctr" defTabSz="977900">
            <a:lnSpc>
              <a:spcPct val="90000"/>
            </a:lnSpc>
            <a:spcBef>
              <a:spcPct val="0"/>
            </a:spcBef>
            <a:spcAft>
              <a:spcPct val="35000"/>
            </a:spcAft>
            <a:buNone/>
          </a:pPr>
          <a:r>
            <a:rPr lang="zh-CN" altLang="en-US" sz="3200" kern="1200" baseline="0" dirty="0">
              <a:latin typeface="华文行楷" panose="02010800040101010101" pitchFamily="2" charset="-122"/>
              <a:ea typeface="华文行楷" panose="02010800040101010101" pitchFamily="2" charset="-122"/>
            </a:rPr>
            <a:t>信件一般要求写</a:t>
          </a:r>
          <a:r>
            <a:rPr lang="en-US" altLang="en-US" sz="3200" kern="1200" baseline="0" dirty="0">
              <a:latin typeface="华文行楷" panose="02010800040101010101" pitchFamily="2" charset="-122"/>
              <a:ea typeface="华文行楷" panose="02010800040101010101" pitchFamily="2" charset="-122"/>
            </a:rPr>
            <a:t>80</a:t>
          </a:r>
          <a:r>
            <a:rPr lang="zh-CN" altLang="en-US" sz="3200" kern="1200" baseline="0" dirty="0">
              <a:latin typeface="华文行楷" panose="02010800040101010101" pitchFamily="2" charset="-122"/>
              <a:ea typeface="华文行楷" panose="02010800040101010101" pitchFamily="2" charset="-122"/>
            </a:rPr>
            <a:t>词左右，所以内容要写简洁一些，不要长篇大论、过于详细。若担心篇幅不够，可以适当增加少许细节和串接词。语言在流畅的基础上要适度组合和运用高级词汇。</a:t>
          </a:r>
        </a:p>
        <a:p>
          <a:pPr marL="0" lvl="0" algn="ctr" defTabSz="977900">
            <a:lnSpc>
              <a:spcPct val="90000"/>
            </a:lnSpc>
            <a:spcBef>
              <a:spcPct val="0"/>
            </a:spcBef>
            <a:spcAft>
              <a:spcPct val="35000"/>
            </a:spcAft>
            <a:buNone/>
          </a:pPr>
          <a:endParaRPr lang="zh-CN" altLang="en-US" sz="6000" kern="1200" dirty="0">
            <a:latin typeface="华文行楷" panose="02010800040101010101" pitchFamily="2" charset="-122"/>
            <a:ea typeface="华文行楷" panose="02010800040101010101" pitchFamily="2" charset="-122"/>
          </a:endParaRPr>
        </a:p>
      </dsp:txBody>
      <dsp:txXfrm>
        <a:off x="739103" y="633672"/>
        <a:ext cx="7296994" cy="3059636"/>
      </dsp:txXfrm>
    </dsp:sp>
    <dsp:sp modelId="{475F1F2A-54C7-471F-86C8-A5DA5EA44C77}">
      <dsp:nvSpPr>
        <dsp:cNvPr id="0" name=""/>
        <dsp:cNvSpPr/>
      </dsp:nvSpPr>
      <dsp:spPr>
        <a:xfrm>
          <a:off x="7543947" y="0"/>
          <a:ext cx="481233" cy="4812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C0A0A-4247-47F3-8C00-332F085D0F7E}">
      <dsp:nvSpPr>
        <dsp:cNvPr id="0" name=""/>
        <dsp:cNvSpPr/>
      </dsp:nvSpPr>
      <dsp:spPr>
        <a:xfrm>
          <a:off x="1519209" y="0"/>
          <a:ext cx="348451" cy="34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E6AA4-B616-48B3-A5CF-918B221B77E7}">
      <dsp:nvSpPr>
        <dsp:cNvPr id="0" name=""/>
        <dsp:cNvSpPr/>
      </dsp:nvSpPr>
      <dsp:spPr>
        <a:xfrm>
          <a:off x="8426748" y="3532633"/>
          <a:ext cx="348451" cy="34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578D1-FA88-4A08-A3A5-740165B2823C}">
      <dsp:nvSpPr>
        <dsp:cNvPr id="0" name=""/>
        <dsp:cNvSpPr/>
      </dsp:nvSpPr>
      <dsp:spPr>
        <a:xfrm>
          <a:off x="8162214" y="4227947"/>
          <a:ext cx="481233" cy="4812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96474-04F1-4B82-84B5-9C1B82CF7163}">
      <dsp:nvSpPr>
        <dsp:cNvPr id="0" name=""/>
        <dsp:cNvSpPr/>
      </dsp:nvSpPr>
      <dsp:spPr>
        <a:xfrm>
          <a:off x="0" y="1559635"/>
          <a:ext cx="348451" cy="34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BF051-051D-4AC9-AECC-C3B2B794A5D1}">
      <dsp:nvSpPr>
        <dsp:cNvPr id="0" name=""/>
        <dsp:cNvSpPr/>
      </dsp:nvSpPr>
      <dsp:spPr>
        <a:xfrm>
          <a:off x="1774474" y="774987"/>
          <a:ext cx="348451" cy="34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E598D-D358-4C7D-951E-B1B12FB17D12}">
      <dsp:nvSpPr>
        <dsp:cNvPr id="0" name=""/>
        <dsp:cNvSpPr/>
      </dsp:nvSpPr>
      <dsp:spPr>
        <a:xfrm>
          <a:off x="0" y="135287"/>
          <a:ext cx="580081" cy="3989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zh-CN" altLang="en-US" sz="1100" kern="1200" dirty="0">
            <a:latin typeface="华文行楷" panose="02010800040101010101" pitchFamily="2" charset="-122"/>
            <a:ea typeface="华文行楷" panose="02010800040101010101" pitchFamily="2" charset="-122"/>
          </a:endParaRPr>
        </a:p>
      </dsp:txBody>
      <dsp:txXfrm>
        <a:off x="84951" y="193715"/>
        <a:ext cx="410179" cy="282116"/>
      </dsp:txXfrm>
    </dsp:sp>
    <dsp:sp modelId="{1C8ACC1D-E976-412F-BCF4-4ABFA5E2638A}">
      <dsp:nvSpPr>
        <dsp:cNvPr id="0" name=""/>
        <dsp:cNvSpPr/>
      </dsp:nvSpPr>
      <dsp:spPr>
        <a:xfrm>
          <a:off x="7039679" y="4573659"/>
          <a:ext cx="481233" cy="4812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C7AA4-1852-4F48-BDFB-79C66C1E4A93}">
      <dsp:nvSpPr>
        <dsp:cNvPr id="0" name=""/>
        <dsp:cNvSpPr/>
      </dsp:nvSpPr>
      <dsp:spPr>
        <a:xfrm>
          <a:off x="1601132" y="4355542"/>
          <a:ext cx="869921" cy="3604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6F32B-37BD-486C-BD94-9406C0F1D83D}">
      <dsp:nvSpPr>
        <dsp:cNvPr id="0" name=""/>
        <dsp:cNvSpPr/>
      </dsp:nvSpPr>
      <dsp:spPr>
        <a:xfrm>
          <a:off x="0" y="0"/>
          <a:ext cx="712053" cy="6455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zh-CN" altLang="en-US" sz="1200" kern="1200" dirty="0">
            <a:latin typeface="华文行楷" panose="02010800040101010101" pitchFamily="2" charset="-122"/>
            <a:ea typeface="华文行楷" panose="02010800040101010101" pitchFamily="2" charset="-122"/>
          </a:endParaRPr>
        </a:p>
      </dsp:txBody>
      <dsp:txXfrm>
        <a:off x="104278" y="94540"/>
        <a:ext cx="503497" cy="456482"/>
      </dsp:txXfrm>
    </dsp:sp>
    <dsp:sp modelId="{71B870EF-1B62-4E21-87A7-066C54A6679E}">
      <dsp:nvSpPr>
        <dsp:cNvPr id="0" name=""/>
        <dsp:cNvSpPr/>
      </dsp:nvSpPr>
      <dsp:spPr>
        <a:xfrm>
          <a:off x="8293966" y="767993"/>
          <a:ext cx="481233" cy="4812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20B94-1A67-48E7-9B73-C876D2BFF4D5}">
      <dsp:nvSpPr>
        <dsp:cNvPr id="0" name=""/>
        <dsp:cNvSpPr/>
      </dsp:nvSpPr>
      <dsp:spPr>
        <a:xfrm>
          <a:off x="706328" y="4287552"/>
          <a:ext cx="348451" cy="34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AF959-AB71-4D8E-80EB-0FEA6CE6E20B}">
      <dsp:nvSpPr>
        <dsp:cNvPr id="0" name=""/>
        <dsp:cNvSpPr/>
      </dsp:nvSpPr>
      <dsp:spPr>
        <a:xfrm>
          <a:off x="5907242" y="4706097"/>
          <a:ext cx="348451" cy="348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3EBF5F-5715-49DD-8307-E4ECF30281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37AD79-284E-4C8C-864F-83C44B4FD0F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5.png"/><Relationship Id="rId16" Type="http://schemas.openxmlformats.org/officeDocument/2006/relationships/image" Target="../media/image4.png"/><Relationship Id="rId15" Type="http://schemas.openxmlformats.org/officeDocument/2006/relationships/tags" Target="../tags/tag1.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GI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5.png"/><Relationship Id="rId16" Type="http://schemas.openxmlformats.org/officeDocument/2006/relationships/image" Target="../media/image4.png"/><Relationship Id="rId15" Type="http://schemas.openxmlformats.org/officeDocument/2006/relationships/tags" Target="../tags/tag2.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GIF"/><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EBF5F-5715-49DD-8307-E4ECF302814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7AD79-284E-4C8C-864F-83C44B4FD0FE}" type="slidenum">
              <a:rPr lang="zh-CN" altLang="en-US" smtClean="0"/>
            </a:fld>
            <a:endParaRPr lang="zh-CN" altLang="en-US"/>
          </a:p>
        </p:txBody>
      </p:sp>
      <p:pic>
        <p:nvPicPr>
          <p:cNvPr id="9" name="Picture 17" descr="01927D99"/>
          <p:cNvPicPr>
            <a:picLocks noChangeAspect="1" noChangeArrowheads="1" noCrop="1"/>
          </p:cNvPicPr>
          <p:nvPr userDrawn="1"/>
        </p:nvPicPr>
        <p:blipFill>
          <a:blip r:embed="rId12"/>
          <a:srcRect/>
          <a:stretch>
            <a:fillRect/>
          </a:stretch>
        </p:blipFill>
        <p:spPr bwMode="auto">
          <a:xfrm>
            <a:off x="11496675" y="-218336"/>
            <a:ext cx="952500" cy="952500"/>
          </a:xfrm>
          <a:prstGeom prst="rect">
            <a:avLst/>
          </a:prstGeom>
          <a:noFill/>
        </p:spPr>
      </p:pic>
      <p:pic>
        <p:nvPicPr>
          <p:cNvPr id="14" name="图片 13" descr="图片包含 文本&#10;&#10;描述已自动生成"/>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099" y="687422"/>
            <a:ext cx="12487274" cy="6178145"/>
          </a:xfrm>
          <a:prstGeom prst="rect">
            <a:avLst/>
          </a:prstGeom>
        </p:spPr>
      </p:pic>
      <p:grpSp>
        <p:nvGrpSpPr>
          <p:cNvPr id="10" name="组合 10"/>
          <p:cNvGrpSpPr/>
          <p:nvPr userDrawn="1"/>
        </p:nvGrpSpPr>
        <p:grpSpPr bwMode="auto">
          <a:xfrm>
            <a:off x="838200" y="0"/>
            <a:ext cx="6121400" cy="660400"/>
            <a:chOff x="968294" y="17837"/>
            <a:chExt cx="4966865" cy="725487"/>
          </a:xfrm>
        </p:grpSpPr>
        <p:pic>
          <p:nvPicPr>
            <p:cNvPr id="12"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8294" y="17837"/>
              <a:ext cx="496686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a:spLocks noChangeArrowheads="1"/>
            </p:cNvSpPr>
            <p:nvPr/>
          </p:nvSpPr>
          <p:spPr bwMode="auto">
            <a:xfrm>
              <a:off x="968294" y="47523"/>
              <a:ext cx="3264278" cy="33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000" b="1" dirty="0">
                <a:solidFill>
                  <a:srgbClr val="FFFFFF"/>
                </a:solidFill>
                <a:latin typeface="方正粗黑宋简体" pitchFamily="2" charset="-122"/>
                <a:ea typeface="方正粗黑宋简体" pitchFamily="2" charset="-122"/>
              </a:endParaRPr>
            </a:p>
          </p:txBody>
        </p:sp>
      </p:grpSp>
      <p:sp>
        <p:nvSpPr>
          <p:cNvPr id="2" name="矩形: 圆角 1"/>
          <p:cNvSpPr/>
          <p:nvPr userDrawn="1"/>
        </p:nvSpPr>
        <p:spPr>
          <a:xfrm>
            <a:off x="304800" y="734164"/>
            <a:ext cx="11582400" cy="6131404"/>
          </a:xfrm>
          <a:prstGeom prst="roundRect">
            <a:avLst/>
          </a:prstGeom>
          <a:noFill/>
          <a:ln w="47625">
            <a:solidFill>
              <a:srgbClr val="FF9900"/>
            </a:solidFill>
          </a:ln>
          <a:effectLst>
            <a:outerShdw blurRad="50800" dist="50800" dir="5400000" algn="ctr" rotWithShape="0">
              <a:schemeClr val="bg2"/>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b="1" cap="none" spc="0">
              <a:ln w="22225">
                <a:solidFill>
                  <a:schemeClr val="accent2"/>
                </a:solidFill>
                <a:prstDash val="solid"/>
              </a:ln>
              <a:solidFill>
                <a:schemeClr val="accent2">
                  <a:lumMod val="40000"/>
                  <a:lumOff val="60000"/>
                </a:schemeClr>
              </a:solidFill>
              <a:effectLst/>
            </a:endParaRPr>
          </a:p>
        </p:txBody>
      </p:sp>
      <p:pic>
        <p:nvPicPr>
          <p:cNvPr id="11" name="图片 10"/>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rcRect t="37400" r="30313"/>
          <a:stretch>
            <a:fillRect/>
          </a:stretch>
        </p:blipFill>
        <p:spPr>
          <a:xfrm>
            <a:off x="-38099" y="4250197"/>
            <a:ext cx="5107501" cy="2580780"/>
          </a:xfrm>
          <a:prstGeom prst="rect">
            <a:avLst/>
          </a:prstGeom>
        </p:spPr>
      </p:pic>
      <p:pic>
        <p:nvPicPr>
          <p:cNvPr id="3" name="图片 2"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EBF5F-5715-49DD-8307-E4ECF302814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7AD79-284E-4C8C-864F-83C44B4FD0FE}" type="slidenum">
              <a:rPr lang="zh-CN" altLang="en-US" smtClean="0"/>
            </a:fld>
            <a:endParaRPr lang="zh-CN" altLang="en-US"/>
          </a:p>
        </p:txBody>
      </p:sp>
      <p:pic>
        <p:nvPicPr>
          <p:cNvPr id="9" name="Picture 17" descr="01927D99"/>
          <p:cNvPicPr>
            <a:picLocks noChangeAspect="1" noChangeArrowheads="1" noCrop="1"/>
          </p:cNvPicPr>
          <p:nvPr userDrawn="1"/>
        </p:nvPicPr>
        <p:blipFill>
          <a:blip r:embed="rId12"/>
          <a:srcRect/>
          <a:stretch>
            <a:fillRect/>
          </a:stretch>
        </p:blipFill>
        <p:spPr bwMode="auto">
          <a:xfrm>
            <a:off x="11496675" y="-218336"/>
            <a:ext cx="952500" cy="952500"/>
          </a:xfrm>
          <a:prstGeom prst="rect">
            <a:avLst/>
          </a:prstGeom>
          <a:noFill/>
        </p:spPr>
      </p:pic>
      <p:pic>
        <p:nvPicPr>
          <p:cNvPr id="14" name="图片 13" descr="图片包含 文本&#10;&#10;描述已自动生成"/>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099" y="687422"/>
            <a:ext cx="12487274" cy="6178145"/>
          </a:xfrm>
          <a:prstGeom prst="rect">
            <a:avLst/>
          </a:prstGeom>
        </p:spPr>
      </p:pic>
      <p:grpSp>
        <p:nvGrpSpPr>
          <p:cNvPr id="10" name="组合 10"/>
          <p:cNvGrpSpPr/>
          <p:nvPr userDrawn="1"/>
        </p:nvGrpSpPr>
        <p:grpSpPr bwMode="auto">
          <a:xfrm>
            <a:off x="838200" y="0"/>
            <a:ext cx="6121400" cy="660400"/>
            <a:chOff x="968294" y="17837"/>
            <a:chExt cx="4966865" cy="725487"/>
          </a:xfrm>
        </p:grpSpPr>
        <p:pic>
          <p:nvPicPr>
            <p:cNvPr id="12" name="Picture 3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8294" y="17837"/>
              <a:ext cx="496686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3"/>
            <p:cNvSpPr txBox="1">
              <a:spLocks noChangeArrowheads="1"/>
            </p:cNvSpPr>
            <p:nvPr/>
          </p:nvSpPr>
          <p:spPr bwMode="auto">
            <a:xfrm>
              <a:off x="968294" y="47523"/>
              <a:ext cx="3264278" cy="33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2000" b="1" dirty="0">
                <a:solidFill>
                  <a:srgbClr val="FFFFFF"/>
                </a:solidFill>
                <a:latin typeface="方正粗黑宋简体" pitchFamily="2" charset="-122"/>
                <a:ea typeface="方正粗黑宋简体" pitchFamily="2" charset="-122"/>
              </a:endParaRPr>
            </a:p>
          </p:txBody>
        </p:sp>
      </p:grpSp>
      <p:sp>
        <p:nvSpPr>
          <p:cNvPr id="2" name="矩形: 圆角 1"/>
          <p:cNvSpPr/>
          <p:nvPr userDrawn="1"/>
        </p:nvSpPr>
        <p:spPr>
          <a:xfrm>
            <a:off x="304800" y="734164"/>
            <a:ext cx="11582400" cy="6131404"/>
          </a:xfrm>
          <a:prstGeom prst="roundRect">
            <a:avLst/>
          </a:prstGeom>
          <a:noFill/>
          <a:ln w="47625">
            <a:solidFill>
              <a:srgbClr val="FF9900"/>
            </a:solidFill>
          </a:ln>
          <a:effectLst>
            <a:outerShdw blurRad="50800" dist="50800" dir="5400000" algn="ctr" rotWithShape="0">
              <a:schemeClr val="bg2"/>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b="1" cap="none" spc="0">
              <a:ln w="22225">
                <a:solidFill>
                  <a:schemeClr val="accent2"/>
                </a:solidFill>
                <a:prstDash val="solid"/>
              </a:ln>
              <a:solidFill>
                <a:schemeClr val="accent2">
                  <a:lumMod val="40000"/>
                  <a:lumOff val="60000"/>
                </a:schemeClr>
              </a:solidFill>
              <a:effectLst/>
            </a:endParaRPr>
          </a:p>
        </p:txBody>
      </p:sp>
      <p:pic>
        <p:nvPicPr>
          <p:cNvPr id="11" name="图片 10"/>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rcRect t="37400" r="30313"/>
          <a:stretch>
            <a:fillRect/>
          </a:stretch>
        </p:blipFill>
        <p:spPr>
          <a:xfrm>
            <a:off x="-38099" y="4250197"/>
            <a:ext cx="5107501" cy="2580780"/>
          </a:xfrm>
          <a:prstGeom prst="rect">
            <a:avLst/>
          </a:prstGeom>
        </p:spPr>
      </p:pic>
      <p:pic>
        <p:nvPicPr>
          <p:cNvPr id="3" name="图片 2"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GI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1.GI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1.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1.GI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1.GI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GI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GIF"/><Relationship Id="rId1"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2224643" y="967933"/>
            <a:ext cx="2117408" cy="385060"/>
          </a:xfrm>
          <a:prstGeom prst="ellipse">
            <a:avLst/>
          </a:prstGeom>
          <a:gradFill flip="none" rotWithShape="1">
            <a:gsLst>
              <a:gs pos="22000">
                <a:schemeClr val="tx1">
                  <a:alpha val="18000"/>
                </a:schemeClr>
              </a:gs>
              <a:gs pos="100000">
                <a:schemeClr val="tx1">
                  <a:alpha val="0"/>
                </a:schemeClr>
              </a:gs>
            </a:gsLst>
            <a:path path="shap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89"/>
          <p:cNvSpPr>
            <a:spLocks noEditPoints="1"/>
          </p:cNvSpPr>
          <p:nvPr/>
        </p:nvSpPr>
        <p:spPr bwMode="auto">
          <a:xfrm>
            <a:off x="2140924" y="3261072"/>
            <a:ext cx="439738" cy="327025"/>
          </a:xfrm>
          <a:custGeom>
            <a:avLst/>
            <a:gdLst>
              <a:gd name="T0" fmla="*/ 58 w 117"/>
              <a:gd name="T1" fmla="*/ 16 h 87"/>
              <a:gd name="T2" fmla="*/ 94 w 117"/>
              <a:gd name="T3" fmla="*/ 51 h 87"/>
              <a:gd name="T4" fmla="*/ 58 w 117"/>
              <a:gd name="T5" fmla="*/ 87 h 87"/>
              <a:gd name="T6" fmla="*/ 23 w 117"/>
              <a:gd name="T7" fmla="*/ 51 h 87"/>
              <a:gd name="T8" fmla="*/ 58 w 117"/>
              <a:gd name="T9" fmla="*/ 16 h 87"/>
              <a:gd name="T10" fmla="*/ 59 w 117"/>
              <a:gd name="T11" fmla="*/ 0 h 87"/>
              <a:gd name="T12" fmla="*/ 22 w 117"/>
              <a:gd name="T13" fmla="*/ 15 h 87"/>
              <a:gd name="T14" fmla="*/ 9 w 117"/>
              <a:gd name="T15" fmla="*/ 37 h 87"/>
              <a:gd name="T16" fmla="*/ 7 w 117"/>
              <a:gd name="T17" fmla="*/ 37 h 87"/>
              <a:gd name="T18" fmla="*/ 0 w 117"/>
              <a:gd name="T19" fmla="*/ 44 h 87"/>
              <a:gd name="T20" fmla="*/ 0 w 117"/>
              <a:gd name="T21" fmla="*/ 56 h 87"/>
              <a:gd name="T22" fmla="*/ 7 w 117"/>
              <a:gd name="T23" fmla="*/ 64 h 87"/>
              <a:gd name="T24" fmla="*/ 17 w 117"/>
              <a:gd name="T25" fmla="*/ 64 h 87"/>
              <a:gd name="T26" fmla="*/ 17 w 117"/>
              <a:gd name="T27" fmla="*/ 38 h 87"/>
              <a:gd name="T28" fmla="*/ 28 w 117"/>
              <a:gd name="T29" fmla="*/ 21 h 87"/>
              <a:gd name="T30" fmla="*/ 59 w 117"/>
              <a:gd name="T31" fmla="*/ 8 h 87"/>
              <a:gd name="T32" fmla="*/ 89 w 117"/>
              <a:gd name="T33" fmla="*/ 21 h 87"/>
              <a:gd name="T34" fmla="*/ 100 w 117"/>
              <a:gd name="T35" fmla="*/ 37 h 87"/>
              <a:gd name="T36" fmla="*/ 100 w 117"/>
              <a:gd name="T37" fmla="*/ 64 h 87"/>
              <a:gd name="T38" fmla="*/ 110 w 117"/>
              <a:gd name="T39" fmla="*/ 64 h 87"/>
              <a:gd name="T40" fmla="*/ 117 w 117"/>
              <a:gd name="T41" fmla="*/ 56 h 87"/>
              <a:gd name="T42" fmla="*/ 117 w 117"/>
              <a:gd name="T43" fmla="*/ 44 h 87"/>
              <a:gd name="T44" fmla="*/ 110 w 117"/>
              <a:gd name="T45" fmla="*/ 37 h 87"/>
              <a:gd name="T46" fmla="*/ 108 w 117"/>
              <a:gd name="T47" fmla="*/ 37 h 87"/>
              <a:gd name="T48" fmla="*/ 95 w 117"/>
              <a:gd name="T49" fmla="*/ 15 h 87"/>
              <a:gd name="T50" fmla="*/ 59 w 117"/>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87">
                <a:moveTo>
                  <a:pt x="58" y="16"/>
                </a:moveTo>
                <a:cubicBezTo>
                  <a:pt x="78" y="16"/>
                  <a:pt x="94" y="32"/>
                  <a:pt x="94" y="51"/>
                </a:cubicBezTo>
                <a:cubicBezTo>
                  <a:pt x="94" y="71"/>
                  <a:pt x="78" y="87"/>
                  <a:pt x="58" y="87"/>
                </a:cubicBezTo>
                <a:cubicBezTo>
                  <a:pt x="39" y="87"/>
                  <a:pt x="23" y="71"/>
                  <a:pt x="23" y="51"/>
                </a:cubicBezTo>
                <a:cubicBezTo>
                  <a:pt x="23" y="32"/>
                  <a:pt x="39" y="16"/>
                  <a:pt x="58" y="16"/>
                </a:cubicBezTo>
                <a:close/>
                <a:moveTo>
                  <a:pt x="59" y="0"/>
                </a:moveTo>
                <a:cubicBezTo>
                  <a:pt x="44" y="0"/>
                  <a:pt x="32" y="6"/>
                  <a:pt x="22" y="15"/>
                </a:cubicBezTo>
                <a:cubicBezTo>
                  <a:pt x="16" y="21"/>
                  <a:pt x="12" y="29"/>
                  <a:pt x="9" y="37"/>
                </a:cubicBezTo>
                <a:cubicBezTo>
                  <a:pt x="7" y="37"/>
                  <a:pt x="7" y="37"/>
                  <a:pt x="7" y="37"/>
                </a:cubicBezTo>
                <a:cubicBezTo>
                  <a:pt x="3" y="37"/>
                  <a:pt x="0" y="40"/>
                  <a:pt x="0" y="44"/>
                </a:cubicBezTo>
                <a:cubicBezTo>
                  <a:pt x="0" y="56"/>
                  <a:pt x="0" y="56"/>
                  <a:pt x="0" y="56"/>
                </a:cubicBezTo>
                <a:cubicBezTo>
                  <a:pt x="0" y="60"/>
                  <a:pt x="3" y="64"/>
                  <a:pt x="7" y="64"/>
                </a:cubicBezTo>
                <a:cubicBezTo>
                  <a:pt x="17" y="64"/>
                  <a:pt x="17" y="64"/>
                  <a:pt x="17" y="64"/>
                </a:cubicBezTo>
                <a:cubicBezTo>
                  <a:pt x="17" y="38"/>
                  <a:pt x="17" y="38"/>
                  <a:pt x="17" y="38"/>
                </a:cubicBezTo>
                <a:cubicBezTo>
                  <a:pt x="20" y="31"/>
                  <a:pt x="23" y="26"/>
                  <a:pt x="28" y="21"/>
                </a:cubicBezTo>
                <a:cubicBezTo>
                  <a:pt x="36" y="13"/>
                  <a:pt x="47" y="8"/>
                  <a:pt x="59" y="8"/>
                </a:cubicBezTo>
                <a:cubicBezTo>
                  <a:pt x="71" y="8"/>
                  <a:pt x="82" y="13"/>
                  <a:pt x="89" y="21"/>
                </a:cubicBezTo>
                <a:cubicBezTo>
                  <a:pt x="94" y="25"/>
                  <a:pt x="97" y="31"/>
                  <a:pt x="100" y="37"/>
                </a:cubicBezTo>
                <a:cubicBezTo>
                  <a:pt x="100" y="64"/>
                  <a:pt x="100" y="64"/>
                  <a:pt x="100" y="64"/>
                </a:cubicBezTo>
                <a:cubicBezTo>
                  <a:pt x="110" y="64"/>
                  <a:pt x="110" y="64"/>
                  <a:pt x="110" y="64"/>
                </a:cubicBezTo>
                <a:cubicBezTo>
                  <a:pt x="114" y="64"/>
                  <a:pt x="117" y="60"/>
                  <a:pt x="117" y="56"/>
                </a:cubicBezTo>
                <a:cubicBezTo>
                  <a:pt x="117" y="44"/>
                  <a:pt x="117" y="44"/>
                  <a:pt x="117" y="44"/>
                </a:cubicBezTo>
                <a:cubicBezTo>
                  <a:pt x="117" y="40"/>
                  <a:pt x="114" y="37"/>
                  <a:pt x="110" y="37"/>
                </a:cubicBezTo>
                <a:cubicBezTo>
                  <a:pt x="108" y="37"/>
                  <a:pt x="108" y="37"/>
                  <a:pt x="108" y="37"/>
                </a:cubicBezTo>
                <a:cubicBezTo>
                  <a:pt x="106" y="29"/>
                  <a:pt x="101" y="21"/>
                  <a:pt x="95" y="15"/>
                </a:cubicBezTo>
                <a:cubicBezTo>
                  <a:pt x="86" y="6"/>
                  <a:pt x="73" y="0"/>
                  <a:pt x="59"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7" name="Freeform 11"/>
          <p:cNvSpPr>
            <a:spLocks noEditPoints="1"/>
          </p:cNvSpPr>
          <p:nvPr/>
        </p:nvSpPr>
        <p:spPr bwMode="auto">
          <a:xfrm>
            <a:off x="4333211" y="3298375"/>
            <a:ext cx="360363"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21 w 96"/>
              <a:gd name="T11" fmla="*/ 14 h 96"/>
              <a:gd name="T12" fmla="*/ 36 w 96"/>
              <a:gd name="T13" fmla="*/ 29 h 96"/>
              <a:gd name="T14" fmla="*/ 30 w 96"/>
              <a:gd name="T15" fmla="*/ 35 h 96"/>
              <a:gd name="T16" fmla="*/ 11 w 96"/>
              <a:gd name="T17" fmla="*/ 25 h 96"/>
              <a:gd name="T18" fmla="*/ 21 w 96"/>
              <a:gd name="T19" fmla="*/ 14 h 96"/>
              <a:gd name="T20" fmla="*/ 12 w 96"/>
              <a:gd name="T21" fmla="*/ 71 h 96"/>
              <a:gd name="T22" fmla="*/ 28 w 96"/>
              <a:gd name="T23" fmla="*/ 58 h 96"/>
              <a:gd name="T24" fmla="*/ 29 w 96"/>
              <a:gd name="T25" fmla="*/ 58 h 96"/>
              <a:gd name="T26" fmla="*/ 39 w 96"/>
              <a:gd name="T27" fmla="*/ 68 h 96"/>
              <a:gd name="T28" fmla="*/ 28 w 96"/>
              <a:gd name="T29" fmla="*/ 86 h 96"/>
              <a:gd name="T30" fmla="*/ 12 w 96"/>
              <a:gd name="T31" fmla="*/ 71 h 96"/>
              <a:gd name="T32" fmla="*/ 41 w 96"/>
              <a:gd name="T33" fmla="*/ 90 h 96"/>
              <a:gd name="T34" fmla="*/ 32 w 96"/>
              <a:gd name="T35" fmla="*/ 88 h 96"/>
              <a:gd name="T36" fmla="*/ 40 w 96"/>
              <a:gd name="T37" fmla="*/ 68 h 96"/>
              <a:gd name="T38" fmla="*/ 45 w 96"/>
              <a:gd name="T39" fmla="*/ 69 h 96"/>
              <a:gd name="T40" fmla="*/ 41 w 96"/>
              <a:gd name="T41" fmla="*/ 90 h 96"/>
              <a:gd name="T42" fmla="*/ 48 w 96"/>
              <a:gd name="T43" fmla="*/ 62 h 96"/>
              <a:gd name="T44" fmla="*/ 34 w 96"/>
              <a:gd name="T45" fmla="*/ 48 h 96"/>
              <a:gd name="T46" fmla="*/ 48 w 96"/>
              <a:gd name="T47" fmla="*/ 34 h 96"/>
              <a:gd name="T48" fmla="*/ 61 w 96"/>
              <a:gd name="T49" fmla="*/ 48 h 96"/>
              <a:gd name="T50" fmla="*/ 48 w 96"/>
              <a:gd name="T51" fmla="*/ 62 h 96"/>
              <a:gd name="T52" fmla="*/ 69 w 96"/>
              <a:gd name="T53" fmla="*/ 41 h 96"/>
              <a:gd name="T54" fmla="*/ 63 w 96"/>
              <a:gd name="T55" fmla="*/ 32 h 96"/>
              <a:gd name="T56" fmla="*/ 76 w 96"/>
              <a:gd name="T57" fmla="*/ 15 h 96"/>
              <a:gd name="T58" fmla="*/ 89 w 96"/>
              <a:gd name="T59" fmla="*/ 36 h 96"/>
              <a:gd name="T60" fmla="*/ 69 w 96"/>
              <a:gd name="T61"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96">
                <a:moveTo>
                  <a:pt x="48" y="0"/>
                </a:moveTo>
                <a:cubicBezTo>
                  <a:pt x="21" y="0"/>
                  <a:pt x="0" y="21"/>
                  <a:pt x="0" y="48"/>
                </a:cubicBezTo>
                <a:cubicBezTo>
                  <a:pt x="0" y="74"/>
                  <a:pt x="21" y="96"/>
                  <a:pt x="48" y="96"/>
                </a:cubicBezTo>
                <a:cubicBezTo>
                  <a:pt x="74" y="96"/>
                  <a:pt x="96" y="74"/>
                  <a:pt x="96" y="48"/>
                </a:cubicBezTo>
                <a:cubicBezTo>
                  <a:pt x="96" y="21"/>
                  <a:pt x="74" y="0"/>
                  <a:pt x="48" y="0"/>
                </a:cubicBezTo>
                <a:close/>
                <a:moveTo>
                  <a:pt x="21" y="14"/>
                </a:moveTo>
                <a:cubicBezTo>
                  <a:pt x="36" y="29"/>
                  <a:pt x="36" y="29"/>
                  <a:pt x="36" y="29"/>
                </a:cubicBezTo>
                <a:cubicBezTo>
                  <a:pt x="34" y="31"/>
                  <a:pt x="31" y="33"/>
                  <a:pt x="30" y="35"/>
                </a:cubicBezTo>
                <a:cubicBezTo>
                  <a:pt x="11" y="25"/>
                  <a:pt x="11" y="25"/>
                  <a:pt x="11" y="25"/>
                </a:cubicBezTo>
                <a:cubicBezTo>
                  <a:pt x="14" y="21"/>
                  <a:pt x="17" y="17"/>
                  <a:pt x="21" y="14"/>
                </a:cubicBezTo>
                <a:close/>
                <a:moveTo>
                  <a:pt x="12" y="71"/>
                </a:moveTo>
                <a:cubicBezTo>
                  <a:pt x="28" y="58"/>
                  <a:pt x="28" y="58"/>
                  <a:pt x="28" y="58"/>
                </a:cubicBezTo>
                <a:cubicBezTo>
                  <a:pt x="29" y="58"/>
                  <a:pt x="29" y="58"/>
                  <a:pt x="29" y="58"/>
                </a:cubicBezTo>
                <a:cubicBezTo>
                  <a:pt x="31" y="63"/>
                  <a:pt x="35" y="66"/>
                  <a:pt x="39" y="68"/>
                </a:cubicBezTo>
                <a:cubicBezTo>
                  <a:pt x="28" y="86"/>
                  <a:pt x="28" y="86"/>
                  <a:pt x="28" y="86"/>
                </a:cubicBezTo>
                <a:cubicBezTo>
                  <a:pt x="22" y="83"/>
                  <a:pt x="16" y="78"/>
                  <a:pt x="12" y="71"/>
                </a:cubicBezTo>
                <a:close/>
                <a:moveTo>
                  <a:pt x="41" y="90"/>
                </a:moveTo>
                <a:cubicBezTo>
                  <a:pt x="38" y="90"/>
                  <a:pt x="35" y="89"/>
                  <a:pt x="32" y="88"/>
                </a:cubicBezTo>
                <a:cubicBezTo>
                  <a:pt x="40" y="68"/>
                  <a:pt x="40" y="68"/>
                  <a:pt x="40" y="68"/>
                </a:cubicBezTo>
                <a:cubicBezTo>
                  <a:pt x="42" y="69"/>
                  <a:pt x="43" y="69"/>
                  <a:pt x="45" y="69"/>
                </a:cubicBezTo>
                <a:lnTo>
                  <a:pt x="41" y="90"/>
                </a:lnTo>
                <a:close/>
                <a:moveTo>
                  <a:pt x="48" y="62"/>
                </a:moveTo>
                <a:cubicBezTo>
                  <a:pt x="40" y="62"/>
                  <a:pt x="34" y="55"/>
                  <a:pt x="34" y="48"/>
                </a:cubicBezTo>
                <a:cubicBezTo>
                  <a:pt x="34" y="40"/>
                  <a:pt x="40" y="34"/>
                  <a:pt x="48" y="34"/>
                </a:cubicBezTo>
                <a:cubicBezTo>
                  <a:pt x="55" y="34"/>
                  <a:pt x="61" y="40"/>
                  <a:pt x="61" y="48"/>
                </a:cubicBezTo>
                <a:cubicBezTo>
                  <a:pt x="61" y="55"/>
                  <a:pt x="55" y="62"/>
                  <a:pt x="48" y="62"/>
                </a:cubicBezTo>
                <a:close/>
                <a:moveTo>
                  <a:pt x="69" y="41"/>
                </a:moveTo>
                <a:cubicBezTo>
                  <a:pt x="67" y="38"/>
                  <a:pt x="66" y="35"/>
                  <a:pt x="63" y="32"/>
                </a:cubicBezTo>
                <a:cubicBezTo>
                  <a:pt x="76" y="15"/>
                  <a:pt x="76" y="15"/>
                  <a:pt x="76" y="15"/>
                </a:cubicBezTo>
                <a:cubicBezTo>
                  <a:pt x="82" y="21"/>
                  <a:pt x="87" y="28"/>
                  <a:pt x="89" y="36"/>
                </a:cubicBezTo>
                <a:cubicBezTo>
                  <a:pt x="83" y="37"/>
                  <a:pt x="73" y="40"/>
                  <a:pt x="69" y="4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8" name="Freeform 274"/>
          <p:cNvSpPr>
            <a:spLocks noEditPoints="1"/>
          </p:cNvSpPr>
          <p:nvPr/>
        </p:nvSpPr>
        <p:spPr bwMode="auto">
          <a:xfrm>
            <a:off x="3271260" y="4350398"/>
            <a:ext cx="341313" cy="342900"/>
          </a:xfrm>
          <a:custGeom>
            <a:avLst/>
            <a:gdLst>
              <a:gd name="T0" fmla="*/ 49 w 97"/>
              <a:gd name="T1" fmla="*/ 0 h 97"/>
              <a:gd name="T2" fmla="*/ 83 w 97"/>
              <a:gd name="T3" fmla="*/ 14 h 97"/>
              <a:gd name="T4" fmla="*/ 97 w 97"/>
              <a:gd name="T5" fmla="*/ 49 h 97"/>
              <a:gd name="T6" fmla="*/ 83 w 97"/>
              <a:gd name="T7" fmla="*/ 83 h 97"/>
              <a:gd name="T8" fmla="*/ 49 w 97"/>
              <a:gd name="T9" fmla="*/ 97 h 97"/>
              <a:gd name="T10" fmla="*/ 14 w 97"/>
              <a:gd name="T11" fmla="*/ 83 h 97"/>
              <a:gd name="T12" fmla="*/ 0 w 97"/>
              <a:gd name="T13" fmla="*/ 49 h 97"/>
              <a:gd name="T14" fmla="*/ 14 w 97"/>
              <a:gd name="T15" fmla="*/ 14 h 97"/>
              <a:gd name="T16" fmla="*/ 49 w 97"/>
              <a:gd name="T17" fmla="*/ 0 h 97"/>
              <a:gd name="T18" fmla="*/ 55 w 97"/>
              <a:gd name="T19" fmla="*/ 47 h 97"/>
              <a:gd name="T20" fmla="*/ 54 w 97"/>
              <a:gd name="T21" fmla="*/ 45 h 97"/>
              <a:gd name="T22" fmla="*/ 68 w 97"/>
              <a:gd name="T23" fmla="*/ 24 h 97"/>
              <a:gd name="T24" fmla="*/ 65 w 97"/>
              <a:gd name="T25" fmla="*/ 21 h 97"/>
              <a:gd name="T26" fmla="*/ 50 w 97"/>
              <a:gd name="T27" fmla="*/ 43 h 97"/>
              <a:gd name="T28" fmla="*/ 45 w 97"/>
              <a:gd name="T29" fmla="*/ 43 h 97"/>
              <a:gd name="T30" fmla="*/ 42 w 97"/>
              <a:gd name="T31" fmla="*/ 52 h 97"/>
              <a:gd name="T32" fmla="*/ 51 w 97"/>
              <a:gd name="T33" fmla="*/ 56 h 97"/>
              <a:gd name="T34" fmla="*/ 52 w 97"/>
              <a:gd name="T35" fmla="*/ 55 h 97"/>
              <a:gd name="T36" fmla="*/ 69 w 97"/>
              <a:gd name="T37" fmla="*/ 61 h 97"/>
              <a:gd name="T38" fmla="*/ 71 w 97"/>
              <a:gd name="T39" fmla="*/ 56 h 97"/>
              <a:gd name="T40" fmla="*/ 55 w 97"/>
              <a:gd name="T41" fmla="*/ 50 h 97"/>
              <a:gd name="T42" fmla="*/ 55 w 97"/>
              <a:gd name="T43" fmla="*/ 47 h 97"/>
              <a:gd name="T44" fmla="*/ 74 w 97"/>
              <a:gd name="T45" fmla="*/ 24 h 97"/>
              <a:gd name="T46" fmla="*/ 49 w 97"/>
              <a:gd name="T47" fmla="*/ 13 h 97"/>
              <a:gd name="T48" fmla="*/ 23 w 97"/>
              <a:gd name="T49" fmla="*/ 24 h 97"/>
              <a:gd name="T50" fmla="*/ 13 w 97"/>
              <a:gd name="T51" fmla="*/ 49 h 97"/>
              <a:gd name="T52" fmla="*/ 23 w 97"/>
              <a:gd name="T53" fmla="*/ 74 h 97"/>
              <a:gd name="T54" fmla="*/ 49 w 97"/>
              <a:gd name="T55" fmla="*/ 84 h 97"/>
              <a:gd name="T56" fmla="*/ 74 w 97"/>
              <a:gd name="T57" fmla="*/ 74 h 97"/>
              <a:gd name="T58" fmla="*/ 84 w 97"/>
              <a:gd name="T59" fmla="*/ 49 h 97"/>
              <a:gd name="T60" fmla="*/ 74 w 97"/>
              <a:gd name="T6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97"/>
          <p:cNvSpPr>
            <a:spLocks noEditPoints="1"/>
          </p:cNvSpPr>
          <p:nvPr/>
        </p:nvSpPr>
        <p:spPr bwMode="auto">
          <a:xfrm>
            <a:off x="3287341" y="2254333"/>
            <a:ext cx="309152" cy="280912"/>
          </a:xfrm>
          <a:custGeom>
            <a:avLst/>
            <a:gdLst>
              <a:gd name="T0" fmla="*/ 160 w 208"/>
              <a:gd name="T1" fmla="*/ 0 h 189"/>
              <a:gd name="T2" fmla="*/ 170 w 208"/>
              <a:gd name="T3" fmla="*/ 7 h 189"/>
              <a:gd name="T4" fmla="*/ 153 w 208"/>
              <a:gd name="T5" fmla="*/ 54 h 189"/>
              <a:gd name="T6" fmla="*/ 35 w 208"/>
              <a:gd name="T7" fmla="*/ 14 h 189"/>
              <a:gd name="T8" fmla="*/ 45 w 208"/>
              <a:gd name="T9" fmla="*/ 23 h 189"/>
              <a:gd name="T10" fmla="*/ 59 w 208"/>
              <a:gd name="T11" fmla="*/ 35 h 189"/>
              <a:gd name="T12" fmla="*/ 35 w 208"/>
              <a:gd name="T13" fmla="*/ 45 h 189"/>
              <a:gd name="T14" fmla="*/ 45 w 208"/>
              <a:gd name="T15" fmla="*/ 49 h 189"/>
              <a:gd name="T16" fmla="*/ 59 w 208"/>
              <a:gd name="T17" fmla="*/ 61 h 189"/>
              <a:gd name="T18" fmla="*/ 35 w 208"/>
              <a:gd name="T19" fmla="*/ 71 h 189"/>
              <a:gd name="T20" fmla="*/ 45 w 208"/>
              <a:gd name="T21" fmla="*/ 78 h 189"/>
              <a:gd name="T22" fmla="*/ 59 w 208"/>
              <a:gd name="T23" fmla="*/ 90 h 189"/>
              <a:gd name="T24" fmla="*/ 35 w 208"/>
              <a:gd name="T25" fmla="*/ 99 h 189"/>
              <a:gd name="T26" fmla="*/ 45 w 208"/>
              <a:gd name="T27" fmla="*/ 104 h 189"/>
              <a:gd name="T28" fmla="*/ 59 w 208"/>
              <a:gd name="T29" fmla="*/ 116 h 189"/>
              <a:gd name="T30" fmla="*/ 35 w 208"/>
              <a:gd name="T31" fmla="*/ 125 h 189"/>
              <a:gd name="T32" fmla="*/ 45 w 208"/>
              <a:gd name="T33" fmla="*/ 132 h 189"/>
              <a:gd name="T34" fmla="*/ 59 w 208"/>
              <a:gd name="T35" fmla="*/ 144 h 189"/>
              <a:gd name="T36" fmla="*/ 35 w 208"/>
              <a:gd name="T37" fmla="*/ 153 h 189"/>
              <a:gd name="T38" fmla="*/ 35 w 208"/>
              <a:gd name="T39" fmla="*/ 172 h 189"/>
              <a:gd name="T40" fmla="*/ 153 w 208"/>
              <a:gd name="T41" fmla="*/ 137 h 189"/>
              <a:gd name="T42" fmla="*/ 170 w 208"/>
              <a:gd name="T43" fmla="*/ 179 h 189"/>
              <a:gd name="T44" fmla="*/ 160 w 208"/>
              <a:gd name="T45" fmla="*/ 189 h 189"/>
              <a:gd name="T46" fmla="*/ 19 w 208"/>
              <a:gd name="T47" fmla="*/ 189 h 189"/>
              <a:gd name="T48" fmla="*/ 19 w 208"/>
              <a:gd name="T49" fmla="*/ 168 h 189"/>
              <a:gd name="T50" fmla="*/ 0 w 208"/>
              <a:gd name="T51" fmla="*/ 151 h 189"/>
              <a:gd name="T52" fmla="*/ 19 w 208"/>
              <a:gd name="T53" fmla="*/ 139 h 189"/>
              <a:gd name="T54" fmla="*/ 0 w 208"/>
              <a:gd name="T55" fmla="*/ 123 h 189"/>
              <a:gd name="T56" fmla="*/ 19 w 208"/>
              <a:gd name="T57" fmla="*/ 113 h 189"/>
              <a:gd name="T58" fmla="*/ 0 w 208"/>
              <a:gd name="T59" fmla="*/ 97 h 189"/>
              <a:gd name="T60" fmla="*/ 19 w 208"/>
              <a:gd name="T61" fmla="*/ 85 h 189"/>
              <a:gd name="T62" fmla="*/ 0 w 208"/>
              <a:gd name="T63" fmla="*/ 68 h 189"/>
              <a:gd name="T64" fmla="*/ 19 w 208"/>
              <a:gd name="T65" fmla="*/ 59 h 189"/>
              <a:gd name="T66" fmla="*/ 0 w 208"/>
              <a:gd name="T67" fmla="*/ 42 h 189"/>
              <a:gd name="T68" fmla="*/ 19 w 208"/>
              <a:gd name="T69" fmla="*/ 7 h 189"/>
              <a:gd name="T70" fmla="*/ 28 w 208"/>
              <a:gd name="T71" fmla="*/ 0 h 189"/>
              <a:gd name="T72" fmla="*/ 73 w 208"/>
              <a:gd name="T73" fmla="*/ 90 h 189"/>
              <a:gd name="T74" fmla="*/ 94 w 208"/>
              <a:gd name="T75" fmla="*/ 99 h 189"/>
              <a:gd name="T76" fmla="*/ 73 w 208"/>
              <a:gd name="T77" fmla="*/ 90 h 189"/>
              <a:gd name="T78" fmla="*/ 73 w 208"/>
              <a:gd name="T79" fmla="*/ 71 h 189"/>
              <a:gd name="T80" fmla="*/ 113 w 208"/>
              <a:gd name="T81" fmla="*/ 78 h 189"/>
              <a:gd name="T82" fmla="*/ 73 w 208"/>
              <a:gd name="T83" fmla="*/ 71 h 189"/>
              <a:gd name="T84" fmla="*/ 73 w 208"/>
              <a:gd name="T85" fmla="*/ 49 h 189"/>
              <a:gd name="T86" fmla="*/ 132 w 208"/>
              <a:gd name="T87" fmla="*/ 59 h 189"/>
              <a:gd name="T88" fmla="*/ 73 w 208"/>
              <a:gd name="T89" fmla="*/ 49 h 189"/>
              <a:gd name="T90" fmla="*/ 73 w 208"/>
              <a:gd name="T91" fmla="*/ 30 h 189"/>
              <a:gd name="T92" fmla="*/ 132 w 208"/>
              <a:gd name="T93" fmla="*/ 40 h 189"/>
              <a:gd name="T94" fmla="*/ 73 w 208"/>
              <a:gd name="T95" fmla="*/ 30 h 189"/>
              <a:gd name="T96" fmla="*/ 97 w 208"/>
              <a:gd name="T97" fmla="*/ 151 h 189"/>
              <a:gd name="T98" fmla="*/ 123 w 208"/>
              <a:gd name="T99" fmla="*/ 149 h 189"/>
              <a:gd name="T100" fmla="*/ 99 w 208"/>
              <a:gd name="T101" fmla="*/ 123 h 189"/>
              <a:gd name="T102" fmla="*/ 97 w 208"/>
              <a:gd name="T103" fmla="*/ 151 h 189"/>
              <a:gd name="T104" fmla="*/ 184 w 208"/>
              <a:gd name="T105" fmla="*/ 40 h 189"/>
              <a:gd name="T106" fmla="*/ 132 w 208"/>
              <a:gd name="T107" fmla="*/ 139 h 189"/>
              <a:gd name="T108" fmla="*/ 184 w 208"/>
              <a:gd name="T109" fmla="*/ 4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89">
                <a:moveTo>
                  <a:pt x="28" y="0"/>
                </a:moveTo>
                <a:lnTo>
                  <a:pt x="160" y="0"/>
                </a:lnTo>
                <a:lnTo>
                  <a:pt x="170" y="0"/>
                </a:lnTo>
                <a:lnTo>
                  <a:pt x="170" y="7"/>
                </a:lnTo>
                <a:lnTo>
                  <a:pt x="170" y="37"/>
                </a:lnTo>
                <a:lnTo>
                  <a:pt x="153" y="54"/>
                </a:lnTo>
                <a:lnTo>
                  <a:pt x="153" y="14"/>
                </a:lnTo>
                <a:lnTo>
                  <a:pt x="35" y="14"/>
                </a:lnTo>
                <a:lnTo>
                  <a:pt x="35" y="26"/>
                </a:lnTo>
                <a:lnTo>
                  <a:pt x="45" y="23"/>
                </a:lnTo>
                <a:lnTo>
                  <a:pt x="52" y="19"/>
                </a:lnTo>
                <a:lnTo>
                  <a:pt x="59" y="35"/>
                </a:lnTo>
                <a:lnTo>
                  <a:pt x="49" y="37"/>
                </a:lnTo>
                <a:lnTo>
                  <a:pt x="35" y="45"/>
                </a:lnTo>
                <a:lnTo>
                  <a:pt x="35" y="52"/>
                </a:lnTo>
                <a:lnTo>
                  <a:pt x="45" y="49"/>
                </a:lnTo>
                <a:lnTo>
                  <a:pt x="52" y="45"/>
                </a:lnTo>
                <a:lnTo>
                  <a:pt x="59" y="61"/>
                </a:lnTo>
                <a:lnTo>
                  <a:pt x="49" y="64"/>
                </a:lnTo>
                <a:lnTo>
                  <a:pt x="35" y="71"/>
                </a:lnTo>
                <a:lnTo>
                  <a:pt x="35" y="80"/>
                </a:lnTo>
                <a:lnTo>
                  <a:pt x="45" y="78"/>
                </a:lnTo>
                <a:lnTo>
                  <a:pt x="52" y="73"/>
                </a:lnTo>
                <a:lnTo>
                  <a:pt x="59" y="90"/>
                </a:lnTo>
                <a:lnTo>
                  <a:pt x="49" y="92"/>
                </a:lnTo>
                <a:lnTo>
                  <a:pt x="35" y="99"/>
                </a:lnTo>
                <a:lnTo>
                  <a:pt x="35" y="106"/>
                </a:lnTo>
                <a:lnTo>
                  <a:pt x="45" y="104"/>
                </a:lnTo>
                <a:lnTo>
                  <a:pt x="52" y="99"/>
                </a:lnTo>
                <a:lnTo>
                  <a:pt x="59" y="116"/>
                </a:lnTo>
                <a:lnTo>
                  <a:pt x="49" y="118"/>
                </a:lnTo>
                <a:lnTo>
                  <a:pt x="35" y="125"/>
                </a:lnTo>
                <a:lnTo>
                  <a:pt x="35" y="134"/>
                </a:lnTo>
                <a:lnTo>
                  <a:pt x="45" y="132"/>
                </a:lnTo>
                <a:lnTo>
                  <a:pt x="52" y="130"/>
                </a:lnTo>
                <a:lnTo>
                  <a:pt x="59" y="144"/>
                </a:lnTo>
                <a:lnTo>
                  <a:pt x="49" y="146"/>
                </a:lnTo>
                <a:lnTo>
                  <a:pt x="35" y="153"/>
                </a:lnTo>
                <a:lnTo>
                  <a:pt x="35" y="168"/>
                </a:lnTo>
                <a:lnTo>
                  <a:pt x="35" y="172"/>
                </a:lnTo>
                <a:lnTo>
                  <a:pt x="153" y="172"/>
                </a:lnTo>
                <a:lnTo>
                  <a:pt x="153" y="137"/>
                </a:lnTo>
                <a:lnTo>
                  <a:pt x="170" y="120"/>
                </a:lnTo>
                <a:lnTo>
                  <a:pt x="170" y="179"/>
                </a:lnTo>
                <a:lnTo>
                  <a:pt x="170" y="189"/>
                </a:lnTo>
                <a:lnTo>
                  <a:pt x="160" y="189"/>
                </a:lnTo>
                <a:lnTo>
                  <a:pt x="28" y="189"/>
                </a:lnTo>
                <a:lnTo>
                  <a:pt x="19" y="189"/>
                </a:lnTo>
                <a:lnTo>
                  <a:pt x="19" y="179"/>
                </a:lnTo>
                <a:lnTo>
                  <a:pt x="19" y="168"/>
                </a:lnTo>
                <a:lnTo>
                  <a:pt x="2" y="168"/>
                </a:lnTo>
                <a:lnTo>
                  <a:pt x="0" y="151"/>
                </a:lnTo>
                <a:lnTo>
                  <a:pt x="19" y="144"/>
                </a:lnTo>
                <a:lnTo>
                  <a:pt x="19" y="139"/>
                </a:lnTo>
                <a:lnTo>
                  <a:pt x="2" y="139"/>
                </a:lnTo>
                <a:lnTo>
                  <a:pt x="0" y="123"/>
                </a:lnTo>
                <a:lnTo>
                  <a:pt x="19" y="113"/>
                </a:lnTo>
                <a:lnTo>
                  <a:pt x="19" y="113"/>
                </a:lnTo>
                <a:lnTo>
                  <a:pt x="2" y="113"/>
                </a:lnTo>
                <a:lnTo>
                  <a:pt x="0" y="97"/>
                </a:lnTo>
                <a:lnTo>
                  <a:pt x="19" y="87"/>
                </a:lnTo>
                <a:lnTo>
                  <a:pt x="19" y="85"/>
                </a:lnTo>
                <a:lnTo>
                  <a:pt x="2" y="85"/>
                </a:lnTo>
                <a:lnTo>
                  <a:pt x="0" y="68"/>
                </a:lnTo>
                <a:lnTo>
                  <a:pt x="19" y="59"/>
                </a:lnTo>
                <a:lnTo>
                  <a:pt x="19" y="59"/>
                </a:lnTo>
                <a:lnTo>
                  <a:pt x="2" y="59"/>
                </a:lnTo>
                <a:lnTo>
                  <a:pt x="0" y="42"/>
                </a:lnTo>
                <a:lnTo>
                  <a:pt x="19" y="33"/>
                </a:lnTo>
                <a:lnTo>
                  <a:pt x="19" y="7"/>
                </a:lnTo>
                <a:lnTo>
                  <a:pt x="19" y="0"/>
                </a:lnTo>
                <a:lnTo>
                  <a:pt x="28" y="0"/>
                </a:lnTo>
                <a:lnTo>
                  <a:pt x="28" y="0"/>
                </a:lnTo>
                <a:close/>
                <a:moveTo>
                  <a:pt x="73" y="90"/>
                </a:moveTo>
                <a:lnTo>
                  <a:pt x="73" y="99"/>
                </a:lnTo>
                <a:lnTo>
                  <a:pt x="94" y="99"/>
                </a:lnTo>
                <a:lnTo>
                  <a:pt x="94" y="90"/>
                </a:lnTo>
                <a:lnTo>
                  <a:pt x="73" y="90"/>
                </a:lnTo>
                <a:lnTo>
                  <a:pt x="73" y="90"/>
                </a:lnTo>
                <a:close/>
                <a:moveTo>
                  <a:pt x="73" y="71"/>
                </a:moveTo>
                <a:lnTo>
                  <a:pt x="73" y="78"/>
                </a:lnTo>
                <a:lnTo>
                  <a:pt x="113" y="78"/>
                </a:lnTo>
                <a:lnTo>
                  <a:pt x="113" y="71"/>
                </a:lnTo>
                <a:lnTo>
                  <a:pt x="73" y="71"/>
                </a:lnTo>
                <a:lnTo>
                  <a:pt x="73" y="71"/>
                </a:lnTo>
                <a:close/>
                <a:moveTo>
                  <a:pt x="73" y="49"/>
                </a:moveTo>
                <a:lnTo>
                  <a:pt x="73" y="59"/>
                </a:lnTo>
                <a:lnTo>
                  <a:pt x="132" y="59"/>
                </a:lnTo>
                <a:lnTo>
                  <a:pt x="132" y="49"/>
                </a:lnTo>
                <a:lnTo>
                  <a:pt x="73" y="49"/>
                </a:lnTo>
                <a:lnTo>
                  <a:pt x="73" y="49"/>
                </a:lnTo>
                <a:close/>
                <a:moveTo>
                  <a:pt x="73" y="30"/>
                </a:moveTo>
                <a:lnTo>
                  <a:pt x="73" y="40"/>
                </a:lnTo>
                <a:lnTo>
                  <a:pt x="132" y="40"/>
                </a:lnTo>
                <a:lnTo>
                  <a:pt x="132" y="30"/>
                </a:lnTo>
                <a:lnTo>
                  <a:pt x="73" y="30"/>
                </a:lnTo>
                <a:lnTo>
                  <a:pt x="73" y="30"/>
                </a:lnTo>
                <a:close/>
                <a:moveTo>
                  <a:pt x="97" y="151"/>
                </a:moveTo>
                <a:lnTo>
                  <a:pt x="108" y="149"/>
                </a:lnTo>
                <a:lnTo>
                  <a:pt x="123" y="149"/>
                </a:lnTo>
                <a:lnTo>
                  <a:pt x="111" y="137"/>
                </a:lnTo>
                <a:lnTo>
                  <a:pt x="99" y="123"/>
                </a:lnTo>
                <a:lnTo>
                  <a:pt x="97" y="137"/>
                </a:lnTo>
                <a:lnTo>
                  <a:pt x="97" y="151"/>
                </a:lnTo>
                <a:lnTo>
                  <a:pt x="97" y="151"/>
                </a:lnTo>
                <a:close/>
                <a:moveTo>
                  <a:pt x="184" y="40"/>
                </a:moveTo>
                <a:lnTo>
                  <a:pt x="108" y="113"/>
                </a:lnTo>
                <a:lnTo>
                  <a:pt x="132" y="139"/>
                </a:lnTo>
                <a:lnTo>
                  <a:pt x="208" y="66"/>
                </a:lnTo>
                <a:lnTo>
                  <a:pt x="184" y="4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0" name="组合 19"/>
          <p:cNvGrpSpPr/>
          <p:nvPr/>
        </p:nvGrpSpPr>
        <p:grpSpPr>
          <a:xfrm>
            <a:off x="11518900" y="4429240"/>
            <a:ext cx="673100" cy="673100"/>
            <a:chOff x="1930400" y="1114425"/>
            <a:chExt cx="673100" cy="673100"/>
          </a:xfrm>
        </p:grpSpPr>
        <p:cxnSp>
          <p:nvCxnSpPr>
            <p:cNvPr id="21" name="直接连接符 20"/>
            <p:cNvCxnSpPr/>
            <p:nvPr/>
          </p:nvCxnSpPr>
          <p:spPr>
            <a:xfrm>
              <a:off x="1930400" y="1169987"/>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1930400" y="1450975"/>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flipH="1" flipV="1">
            <a:off x="336549" y="5489965"/>
            <a:ext cx="673100" cy="673100"/>
            <a:chOff x="1930400" y="1114425"/>
            <a:chExt cx="673100" cy="673100"/>
          </a:xfrm>
        </p:grpSpPr>
        <p:cxnSp>
          <p:nvCxnSpPr>
            <p:cNvPr id="24" name="直接连接符 23"/>
            <p:cNvCxnSpPr/>
            <p:nvPr/>
          </p:nvCxnSpPr>
          <p:spPr>
            <a:xfrm>
              <a:off x="1930400" y="1169987"/>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1930400" y="1450975"/>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1" name="椭圆 30"/>
          <p:cNvSpPr/>
          <p:nvPr/>
        </p:nvSpPr>
        <p:spPr>
          <a:xfrm>
            <a:off x="3634870" y="4973259"/>
            <a:ext cx="2117408" cy="385060"/>
          </a:xfrm>
          <a:prstGeom prst="ellipse">
            <a:avLst/>
          </a:prstGeom>
          <a:gradFill flip="none" rotWithShape="1">
            <a:gsLst>
              <a:gs pos="22000">
                <a:schemeClr val="tx1">
                  <a:alpha val="18000"/>
                </a:schemeClr>
              </a:gs>
              <a:gs pos="100000">
                <a:schemeClr val="tx1">
                  <a:alpha val="0"/>
                </a:schemeClr>
              </a:gs>
            </a:gsLst>
            <a:path path="shap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a:off x="76899" y="1042254"/>
            <a:ext cx="2005824" cy="3305212"/>
            <a:chOff x="2465" y="1343416"/>
            <a:chExt cx="2005824" cy="3305212"/>
          </a:xfrm>
        </p:grpSpPr>
        <p:grpSp>
          <p:nvGrpSpPr>
            <p:cNvPr id="41" name="组合 40"/>
            <p:cNvGrpSpPr/>
            <p:nvPr/>
          </p:nvGrpSpPr>
          <p:grpSpPr>
            <a:xfrm>
              <a:off x="1181789" y="1343416"/>
              <a:ext cx="648366" cy="822094"/>
              <a:chOff x="3681156" y="1255633"/>
              <a:chExt cx="801804" cy="1016646"/>
            </a:xfrm>
          </p:grpSpPr>
          <p:cxnSp>
            <p:nvCxnSpPr>
              <p:cNvPr id="42" name="直接连接符 41"/>
              <p:cNvCxnSpPr/>
              <p:nvPr/>
            </p:nvCxnSpPr>
            <p:spPr>
              <a:xfrm flipV="1">
                <a:off x="3797440" y="1255633"/>
                <a:ext cx="685520" cy="70008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3681156" y="1572191"/>
                <a:ext cx="685520" cy="70008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2465" y="2354607"/>
              <a:ext cx="2005824" cy="2294021"/>
              <a:chOff x="-60930" y="2032182"/>
              <a:chExt cx="2519766" cy="2605355"/>
            </a:xfrm>
          </p:grpSpPr>
          <p:grpSp>
            <p:nvGrpSpPr>
              <p:cNvPr id="38" name="组合 37"/>
              <p:cNvGrpSpPr/>
              <p:nvPr/>
            </p:nvGrpSpPr>
            <p:grpSpPr>
              <a:xfrm>
                <a:off x="-16647" y="3815443"/>
                <a:ext cx="648366" cy="822094"/>
                <a:chOff x="3681156" y="1255633"/>
                <a:chExt cx="801804" cy="1016646"/>
              </a:xfrm>
            </p:grpSpPr>
            <p:cxnSp>
              <p:nvCxnSpPr>
                <p:cNvPr id="39" name="直接连接符 38"/>
                <p:cNvCxnSpPr/>
                <p:nvPr/>
              </p:nvCxnSpPr>
              <p:spPr>
                <a:xfrm flipV="1">
                  <a:off x="3797440" y="1255633"/>
                  <a:ext cx="685520" cy="70008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681156" y="1572191"/>
                  <a:ext cx="685520" cy="70008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60930" y="2032182"/>
                <a:ext cx="2519766" cy="2320028"/>
                <a:chOff x="1545875" y="1550509"/>
                <a:chExt cx="3550382" cy="3492532"/>
              </a:xfrm>
            </p:grpSpPr>
            <p:grpSp>
              <p:nvGrpSpPr>
                <p:cNvPr id="26" name="组合 25"/>
                <p:cNvGrpSpPr/>
                <p:nvPr/>
              </p:nvGrpSpPr>
              <p:grpSpPr>
                <a:xfrm>
                  <a:off x="1545875" y="1550509"/>
                  <a:ext cx="3550382" cy="3492532"/>
                  <a:chOff x="2016414" y="1748958"/>
                  <a:chExt cx="3550382" cy="3492532"/>
                </a:xfrm>
                <a:solidFill>
                  <a:schemeClr val="accent1"/>
                </a:solidFill>
              </p:grpSpPr>
              <p:sp>
                <p:nvSpPr>
                  <p:cNvPr id="27" name="Teardrop 2"/>
                  <p:cNvSpPr/>
                  <p:nvPr/>
                </p:nvSpPr>
                <p:spPr>
                  <a:xfrm rot="8100000">
                    <a:off x="3097538" y="1748958"/>
                    <a:ext cx="1388134" cy="1388134"/>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mn-ea"/>
                      <a:sym typeface="+mn-lt"/>
                    </a:endParaRPr>
                  </a:p>
                </p:txBody>
              </p:sp>
              <p:sp>
                <p:nvSpPr>
                  <p:cNvPr id="28" name="Teardrop 3"/>
                  <p:cNvSpPr/>
                  <p:nvPr/>
                </p:nvSpPr>
                <p:spPr>
                  <a:xfrm rot="2700000">
                    <a:off x="2016414" y="2801158"/>
                    <a:ext cx="1388134" cy="1388134"/>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mn-ea"/>
                      <a:sym typeface="+mn-lt"/>
                    </a:endParaRPr>
                  </a:p>
                </p:txBody>
              </p:sp>
              <p:sp>
                <p:nvSpPr>
                  <p:cNvPr id="29" name="Teardrop 4"/>
                  <p:cNvSpPr/>
                  <p:nvPr/>
                </p:nvSpPr>
                <p:spPr>
                  <a:xfrm rot="13500000">
                    <a:off x="4178662" y="2801158"/>
                    <a:ext cx="1388134" cy="1388134"/>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mn-ea"/>
                      <a:sym typeface="+mn-lt"/>
                    </a:endParaRPr>
                  </a:p>
                </p:txBody>
              </p:sp>
              <p:sp>
                <p:nvSpPr>
                  <p:cNvPr id="30" name="Teardrop 5"/>
                  <p:cNvSpPr/>
                  <p:nvPr/>
                </p:nvSpPr>
                <p:spPr>
                  <a:xfrm rot="18900000">
                    <a:off x="3097537" y="3853356"/>
                    <a:ext cx="1388134" cy="1388134"/>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cs typeface="+mn-ea"/>
                      <a:sym typeface="+mn-lt"/>
                    </a:endParaRPr>
                  </a:p>
                </p:txBody>
              </p:sp>
            </p:grpSp>
            <p:sp>
              <p:nvSpPr>
                <p:cNvPr id="46" name="Freeform 89"/>
                <p:cNvSpPr>
                  <a:spLocks noEditPoints="1"/>
                </p:cNvSpPr>
                <p:nvPr/>
              </p:nvSpPr>
              <p:spPr bwMode="auto">
                <a:xfrm>
                  <a:off x="2085370" y="3039212"/>
                  <a:ext cx="439738" cy="327025"/>
                </a:xfrm>
                <a:custGeom>
                  <a:avLst/>
                  <a:gdLst>
                    <a:gd name="T0" fmla="*/ 58 w 117"/>
                    <a:gd name="T1" fmla="*/ 16 h 87"/>
                    <a:gd name="T2" fmla="*/ 94 w 117"/>
                    <a:gd name="T3" fmla="*/ 51 h 87"/>
                    <a:gd name="T4" fmla="*/ 58 w 117"/>
                    <a:gd name="T5" fmla="*/ 87 h 87"/>
                    <a:gd name="T6" fmla="*/ 23 w 117"/>
                    <a:gd name="T7" fmla="*/ 51 h 87"/>
                    <a:gd name="T8" fmla="*/ 58 w 117"/>
                    <a:gd name="T9" fmla="*/ 16 h 87"/>
                    <a:gd name="T10" fmla="*/ 59 w 117"/>
                    <a:gd name="T11" fmla="*/ 0 h 87"/>
                    <a:gd name="T12" fmla="*/ 22 w 117"/>
                    <a:gd name="T13" fmla="*/ 15 h 87"/>
                    <a:gd name="T14" fmla="*/ 9 w 117"/>
                    <a:gd name="T15" fmla="*/ 37 h 87"/>
                    <a:gd name="T16" fmla="*/ 7 w 117"/>
                    <a:gd name="T17" fmla="*/ 37 h 87"/>
                    <a:gd name="T18" fmla="*/ 0 w 117"/>
                    <a:gd name="T19" fmla="*/ 44 h 87"/>
                    <a:gd name="T20" fmla="*/ 0 w 117"/>
                    <a:gd name="T21" fmla="*/ 56 h 87"/>
                    <a:gd name="T22" fmla="*/ 7 w 117"/>
                    <a:gd name="T23" fmla="*/ 64 h 87"/>
                    <a:gd name="T24" fmla="*/ 17 w 117"/>
                    <a:gd name="T25" fmla="*/ 64 h 87"/>
                    <a:gd name="T26" fmla="*/ 17 w 117"/>
                    <a:gd name="T27" fmla="*/ 38 h 87"/>
                    <a:gd name="T28" fmla="*/ 28 w 117"/>
                    <a:gd name="T29" fmla="*/ 21 h 87"/>
                    <a:gd name="T30" fmla="*/ 59 w 117"/>
                    <a:gd name="T31" fmla="*/ 8 h 87"/>
                    <a:gd name="T32" fmla="*/ 89 w 117"/>
                    <a:gd name="T33" fmla="*/ 21 h 87"/>
                    <a:gd name="T34" fmla="*/ 100 w 117"/>
                    <a:gd name="T35" fmla="*/ 37 h 87"/>
                    <a:gd name="T36" fmla="*/ 100 w 117"/>
                    <a:gd name="T37" fmla="*/ 64 h 87"/>
                    <a:gd name="T38" fmla="*/ 110 w 117"/>
                    <a:gd name="T39" fmla="*/ 64 h 87"/>
                    <a:gd name="T40" fmla="*/ 117 w 117"/>
                    <a:gd name="T41" fmla="*/ 56 h 87"/>
                    <a:gd name="T42" fmla="*/ 117 w 117"/>
                    <a:gd name="T43" fmla="*/ 44 h 87"/>
                    <a:gd name="T44" fmla="*/ 110 w 117"/>
                    <a:gd name="T45" fmla="*/ 37 h 87"/>
                    <a:gd name="T46" fmla="*/ 108 w 117"/>
                    <a:gd name="T47" fmla="*/ 37 h 87"/>
                    <a:gd name="T48" fmla="*/ 95 w 117"/>
                    <a:gd name="T49" fmla="*/ 15 h 87"/>
                    <a:gd name="T50" fmla="*/ 59 w 117"/>
                    <a:gd name="T5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87">
                      <a:moveTo>
                        <a:pt x="58" y="16"/>
                      </a:moveTo>
                      <a:cubicBezTo>
                        <a:pt x="78" y="16"/>
                        <a:pt x="94" y="32"/>
                        <a:pt x="94" y="51"/>
                      </a:cubicBezTo>
                      <a:cubicBezTo>
                        <a:pt x="94" y="71"/>
                        <a:pt x="78" y="87"/>
                        <a:pt x="58" y="87"/>
                      </a:cubicBezTo>
                      <a:cubicBezTo>
                        <a:pt x="39" y="87"/>
                        <a:pt x="23" y="71"/>
                        <a:pt x="23" y="51"/>
                      </a:cubicBezTo>
                      <a:cubicBezTo>
                        <a:pt x="23" y="32"/>
                        <a:pt x="39" y="16"/>
                        <a:pt x="58" y="16"/>
                      </a:cubicBezTo>
                      <a:close/>
                      <a:moveTo>
                        <a:pt x="59" y="0"/>
                      </a:moveTo>
                      <a:cubicBezTo>
                        <a:pt x="44" y="0"/>
                        <a:pt x="32" y="6"/>
                        <a:pt x="22" y="15"/>
                      </a:cubicBezTo>
                      <a:cubicBezTo>
                        <a:pt x="16" y="21"/>
                        <a:pt x="12" y="29"/>
                        <a:pt x="9" y="37"/>
                      </a:cubicBezTo>
                      <a:cubicBezTo>
                        <a:pt x="7" y="37"/>
                        <a:pt x="7" y="37"/>
                        <a:pt x="7" y="37"/>
                      </a:cubicBezTo>
                      <a:cubicBezTo>
                        <a:pt x="3" y="37"/>
                        <a:pt x="0" y="40"/>
                        <a:pt x="0" y="44"/>
                      </a:cubicBezTo>
                      <a:cubicBezTo>
                        <a:pt x="0" y="56"/>
                        <a:pt x="0" y="56"/>
                        <a:pt x="0" y="56"/>
                      </a:cubicBezTo>
                      <a:cubicBezTo>
                        <a:pt x="0" y="60"/>
                        <a:pt x="3" y="64"/>
                        <a:pt x="7" y="64"/>
                      </a:cubicBezTo>
                      <a:cubicBezTo>
                        <a:pt x="17" y="64"/>
                        <a:pt x="17" y="64"/>
                        <a:pt x="17" y="64"/>
                      </a:cubicBezTo>
                      <a:cubicBezTo>
                        <a:pt x="17" y="38"/>
                        <a:pt x="17" y="38"/>
                        <a:pt x="17" y="38"/>
                      </a:cubicBezTo>
                      <a:cubicBezTo>
                        <a:pt x="20" y="31"/>
                        <a:pt x="23" y="26"/>
                        <a:pt x="28" y="21"/>
                      </a:cubicBezTo>
                      <a:cubicBezTo>
                        <a:pt x="36" y="13"/>
                        <a:pt x="47" y="8"/>
                        <a:pt x="59" y="8"/>
                      </a:cubicBezTo>
                      <a:cubicBezTo>
                        <a:pt x="71" y="8"/>
                        <a:pt x="82" y="13"/>
                        <a:pt x="89" y="21"/>
                      </a:cubicBezTo>
                      <a:cubicBezTo>
                        <a:pt x="94" y="25"/>
                        <a:pt x="97" y="31"/>
                        <a:pt x="100" y="37"/>
                      </a:cubicBezTo>
                      <a:cubicBezTo>
                        <a:pt x="100" y="64"/>
                        <a:pt x="100" y="64"/>
                        <a:pt x="100" y="64"/>
                      </a:cubicBezTo>
                      <a:cubicBezTo>
                        <a:pt x="110" y="64"/>
                        <a:pt x="110" y="64"/>
                        <a:pt x="110" y="64"/>
                      </a:cubicBezTo>
                      <a:cubicBezTo>
                        <a:pt x="114" y="64"/>
                        <a:pt x="117" y="60"/>
                        <a:pt x="117" y="56"/>
                      </a:cubicBezTo>
                      <a:cubicBezTo>
                        <a:pt x="117" y="44"/>
                        <a:pt x="117" y="44"/>
                        <a:pt x="117" y="44"/>
                      </a:cubicBezTo>
                      <a:cubicBezTo>
                        <a:pt x="117" y="40"/>
                        <a:pt x="114" y="37"/>
                        <a:pt x="110" y="37"/>
                      </a:cubicBezTo>
                      <a:cubicBezTo>
                        <a:pt x="108" y="37"/>
                        <a:pt x="108" y="37"/>
                        <a:pt x="108" y="37"/>
                      </a:cubicBezTo>
                      <a:cubicBezTo>
                        <a:pt x="106" y="29"/>
                        <a:pt x="101" y="21"/>
                        <a:pt x="95" y="15"/>
                      </a:cubicBezTo>
                      <a:cubicBezTo>
                        <a:pt x="86" y="6"/>
                        <a:pt x="73" y="0"/>
                        <a:pt x="59"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7" name="Freeform 11"/>
                <p:cNvSpPr>
                  <a:spLocks noEditPoints="1"/>
                </p:cNvSpPr>
                <p:nvPr/>
              </p:nvSpPr>
              <p:spPr bwMode="auto">
                <a:xfrm>
                  <a:off x="4262814" y="3061173"/>
                  <a:ext cx="360363"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21 w 96"/>
                    <a:gd name="T11" fmla="*/ 14 h 96"/>
                    <a:gd name="T12" fmla="*/ 36 w 96"/>
                    <a:gd name="T13" fmla="*/ 29 h 96"/>
                    <a:gd name="T14" fmla="*/ 30 w 96"/>
                    <a:gd name="T15" fmla="*/ 35 h 96"/>
                    <a:gd name="T16" fmla="*/ 11 w 96"/>
                    <a:gd name="T17" fmla="*/ 25 h 96"/>
                    <a:gd name="T18" fmla="*/ 21 w 96"/>
                    <a:gd name="T19" fmla="*/ 14 h 96"/>
                    <a:gd name="T20" fmla="*/ 12 w 96"/>
                    <a:gd name="T21" fmla="*/ 71 h 96"/>
                    <a:gd name="T22" fmla="*/ 28 w 96"/>
                    <a:gd name="T23" fmla="*/ 58 h 96"/>
                    <a:gd name="T24" fmla="*/ 29 w 96"/>
                    <a:gd name="T25" fmla="*/ 58 h 96"/>
                    <a:gd name="T26" fmla="*/ 39 w 96"/>
                    <a:gd name="T27" fmla="*/ 68 h 96"/>
                    <a:gd name="T28" fmla="*/ 28 w 96"/>
                    <a:gd name="T29" fmla="*/ 86 h 96"/>
                    <a:gd name="T30" fmla="*/ 12 w 96"/>
                    <a:gd name="T31" fmla="*/ 71 h 96"/>
                    <a:gd name="T32" fmla="*/ 41 w 96"/>
                    <a:gd name="T33" fmla="*/ 90 h 96"/>
                    <a:gd name="T34" fmla="*/ 32 w 96"/>
                    <a:gd name="T35" fmla="*/ 88 h 96"/>
                    <a:gd name="T36" fmla="*/ 40 w 96"/>
                    <a:gd name="T37" fmla="*/ 68 h 96"/>
                    <a:gd name="T38" fmla="*/ 45 w 96"/>
                    <a:gd name="T39" fmla="*/ 69 h 96"/>
                    <a:gd name="T40" fmla="*/ 41 w 96"/>
                    <a:gd name="T41" fmla="*/ 90 h 96"/>
                    <a:gd name="T42" fmla="*/ 48 w 96"/>
                    <a:gd name="T43" fmla="*/ 62 h 96"/>
                    <a:gd name="T44" fmla="*/ 34 w 96"/>
                    <a:gd name="T45" fmla="*/ 48 h 96"/>
                    <a:gd name="T46" fmla="*/ 48 w 96"/>
                    <a:gd name="T47" fmla="*/ 34 h 96"/>
                    <a:gd name="T48" fmla="*/ 61 w 96"/>
                    <a:gd name="T49" fmla="*/ 48 h 96"/>
                    <a:gd name="T50" fmla="*/ 48 w 96"/>
                    <a:gd name="T51" fmla="*/ 62 h 96"/>
                    <a:gd name="T52" fmla="*/ 69 w 96"/>
                    <a:gd name="T53" fmla="*/ 41 h 96"/>
                    <a:gd name="T54" fmla="*/ 63 w 96"/>
                    <a:gd name="T55" fmla="*/ 32 h 96"/>
                    <a:gd name="T56" fmla="*/ 76 w 96"/>
                    <a:gd name="T57" fmla="*/ 15 h 96"/>
                    <a:gd name="T58" fmla="*/ 89 w 96"/>
                    <a:gd name="T59" fmla="*/ 36 h 96"/>
                    <a:gd name="T60" fmla="*/ 69 w 96"/>
                    <a:gd name="T61" fmla="*/ 4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96">
                      <a:moveTo>
                        <a:pt x="48" y="0"/>
                      </a:moveTo>
                      <a:cubicBezTo>
                        <a:pt x="21" y="0"/>
                        <a:pt x="0" y="21"/>
                        <a:pt x="0" y="48"/>
                      </a:cubicBezTo>
                      <a:cubicBezTo>
                        <a:pt x="0" y="74"/>
                        <a:pt x="21" y="96"/>
                        <a:pt x="48" y="96"/>
                      </a:cubicBezTo>
                      <a:cubicBezTo>
                        <a:pt x="74" y="96"/>
                        <a:pt x="96" y="74"/>
                        <a:pt x="96" y="48"/>
                      </a:cubicBezTo>
                      <a:cubicBezTo>
                        <a:pt x="96" y="21"/>
                        <a:pt x="74" y="0"/>
                        <a:pt x="48" y="0"/>
                      </a:cubicBezTo>
                      <a:close/>
                      <a:moveTo>
                        <a:pt x="21" y="14"/>
                      </a:moveTo>
                      <a:cubicBezTo>
                        <a:pt x="36" y="29"/>
                        <a:pt x="36" y="29"/>
                        <a:pt x="36" y="29"/>
                      </a:cubicBezTo>
                      <a:cubicBezTo>
                        <a:pt x="34" y="31"/>
                        <a:pt x="31" y="33"/>
                        <a:pt x="30" y="35"/>
                      </a:cubicBezTo>
                      <a:cubicBezTo>
                        <a:pt x="11" y="25"/>
                        <a:pt x="11" y="25"/>
                        <a:pt x="11" y="25"/>
                      </a:cubicBezTo>
                      <a:cubicBezTo>
                        <a:pt x="14" y="21"/>
                        <a:pt x="17" y="17"/>
                        <a:pt x="21" y="14"/>
                      </a:cubicBezTo>
                      <a:close/>
                      <a:moveTo>
                        <a:pt x="12" y="71"/>
                      </a:moveTo>
                      <a:cubicBezTo>
                        <a:pt x="28" y="58"/>
                        <a:pt x="28" y="58"/>
                        <a:pt x="28" y="58"/>
                      </a:cubicBezTo>
                      <a:cubicBezTo>
                        <a:pt x="29" y="58"/>
                        <a:pt x="29" y="58"/>
                        <a:pt x="29" y="58"/>
                      </a:cubicBezTo>
                      <a:cubicBezTo>
                        <a:pt x="31" y="63"/>
                        <a:pt x="35" y="66"/>
                        <a:pt x="39" y="68"/>
                      </a:cubicBezTo>
                      <a:cubicBezTo>
                        <a:pt x="28" y="86"/>
                        <a:pt x="28" y="86"/>
                        <a:pt x="28" y="86"/>
                      </a:cubicBezTo>
                      <a:cubicBezTo>
                        <a:pt x="22" y="83"/>
                        <a:pt x="16" y="78"/>
                        <a:pt x="12" y="71"/>
                      </a:cubicBezTo>
                      <a:close/>
                      <a:moveTo>
                        <a:pt x="41" y="90"/>
                      </a:moveTo>
                      <a:cubicBezTo>
                        <a:pt x="38" y="90"/>
                        <a:pt x="35" y="89"/>
                        <a:pt x="32" y="88"/>
                      </a:cubicBezTo>
                      <a:cubicBezTo>
                        <a:pt x="40" y="68"/>
                        <a:pt x="40" y="68"/>
                        <a:pt x="40" y="68"/>
                      </a:cubicBezTo>
                      <a:cubicBezTo>
                        <a:pt x="42" y="69"/>
                        <a:pt x="43" y="69"/>
                        <a:pt x="45" y="69"/>
                      </a:cubicBezTo>
                      <a:lnTo>
                        <a:pt x="41" y="90"/>
                      </a:lnTo>
                      <a:close/>
                      <a:moveTo>
                        <a:pt x="48" y="62"/>
                      </a:moveTo>
                      <a:cubicBezTo>
                        <a:pt x="40" y="62"/>
                        <a:pt x="34" y="55"/>
                        <a:pt x="34" y="48"/>
                      </a:cubicBezTo>
                      <a:cubicBezTo>
                        <a:pt x="34" y="40"/>
                        <a:pt x="40" y="34"/>
                        <a:pt x="48" y="34"/>
                      </a:cubicBezTo>
                      <a:cubicBezTo>
                        <a:pt x="55" y="34"/>
                        <a:pt x="61" y="40"/>
                        <a:pt x="61" y="48"/>
                      </a:cubicBezTo>
                      <a:cubicBezTo>
                        <a:pt x="61" y="55"/>
                        <a:pt x="55" y="62"/>
                        <a:pt x="48" y="62"/>
                      </a:cubicBezTo>
                      <a:close/>
                      <a:moveTo>
                        <a:pt x="69" y="41"/>
                      </a:moveTo>
                      <a:cubicBezTo>
                        <a:pt x="67" y="38"/>
                        <a:pt x="66" y="35"/>
                        <a:pt x="63" y="32"/>
                      </a:cubicBezTo>
                      <a:cubicBezTo>
                        <a:pt x="76" y="15"/>
                        <a:pt x="76" y="15"/>
                        <a:pt x="76" y="15"/>
                      </a:cubicBezTo>
                      <a:cubicBezTo>
                        <a:pt x="82" y="21"/>
                        <a:pt x="87" y="28"/>
                        <a:pt x="89" y="36"/>
                      </a:cubicBezTo>
                      <a:cubicBezTo>
                        <a:pt x="83" y="37"/>
                        <a:pt x="73" y="40"/>
                        <a:pt x="69" y="41"/>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prstClr val="black"/>
                    </a:solidFill>
                  </a:endParaRPr>
                </a:p>
              </p:txBody>
            </p:sp>
            <p:sp>
              <p:nvSpPr>
                <p:cNvPr id="48" name="Freeform 274"/>
                <p:cNvSpPr>
                  <a:spLocks noEditPoints="1"/>
                </p:cNvSpPr>
                <p:nvPr/>
              </p:nvSpPr>
              <p:spPr bwMode="auto">
                <a:xfrm>
                  <a:off x="3215706" y="4128538"/>
                  <a:ext cx="341313" cy="342900"/>
                </a:xfrm>
                <a:custGeom>
                  <a:avLst/>
                  <a:gdLst>
                    <a:gd name="T0" fmla="*/ 49 w 97"/>
                    <a:gd name="T1" fmla="*/ 0 h 97"/>
                    <a:gd name="T2" fmla="*/ 83 w 97"/>
                    <a:gd name="T3" fmla="*/ 14 h 97"/>
                    <a:gd name="T4" fmla="*/ 97 w 97"/>
                    <a:gd name="T5" fmla="*/ 49 h 97"/>
                    <a:gd name="T6" fmla="*/ 83 w 97"/>
                    <a:gd name="T7" fmla="*/ 83 h 97"/>
                    <a:gd name="T8" fmla="*/ 49 w 97"/>
                    <a:gd name="T9" fmla="*/ 97 h 97"/>
                    <a:gd name="T10" fmla="*/ 14 w 97"/>
                    <a:gd name="T11" fmla="*/ 83 h 97"/>
                    <a:gd name="T12" fmla="*/ 0 w 97"/>
                    <a:gd name="T13" fmla="*/ 49 h 97"/>
                    <a:gd name="T14" fmla="*/ 14 w 97"/>
                    <a:gd name="T15" fmla="*/ 14 h 97"/>
                    <a:gd name="T16" fmla="*/ 49 w 97"/>
                    <a:gd name="T17" fmla="*/ 0 h 97"/>
                    <a:gd name="T18" fmla="*/ 55 w 97"/>
                    <a:gd name="T19" fmla="*/ 47 h 97"/>
                    <a:gd name="T20" fmla="*/ 54 w 97"/>
                    <a:gd name="T21" fmla="*/ 45 h 97"/>
                    <a:gd name="T22" fmla="*/ 68 w 97"/>
                    <a:gd name="T23" fmla="*/ 24 h 97"/>
                    <a:gd name="T24" fmla="*/ 65 w 97"/>
                    <a:gd name="T25" fmla="*/ 21 h 97"/>
                    <a:gd name="T26" fmla="*/ 50 w 97"/>
                    <a:gd name="T27" fmla="*/ 43 h 97"/>
                    <a:gd name="T28" fmla="*/ 45 w 97"/>
                    <a:gd name="T29" fmla="*/ 43 h 97"/>
                    <a:gd name="T30" fmla="*/ 42 w 97"/>
                    <a:gd name="T31" fmla="*/ 52 h 97"/>
                    <a:gd name="T32" fmla="*/ 51 w 97"/>
                    <a:gd name="T33" fmla="*/ 56 h 97"/>
                    <a:gd name="T34" fmla="*/ 52 w 97"/>
                    <a:gd name="T35" fmla="*/ 55 h 97"/>
                    <a:gd name="T36" fmla="*/ 69 w 97"/>
                    <a:gd name="T37" fmla="*/ 61 h 97"/>
                    <a:gd name="T38" fmla="*/ 71 w 97"/>
                    <a:gd name="T39" fmla="*/ 56 h 97"/>
                    <a:gd name="T40" fmla="*/ 55 w 97"/>
                    <a:gd name="T41" fmla="*/ 50 h 97"/>
                    <a:gd name="T42" fmla="*/ 55 w 97"/>
                    <a:gd name="T43" fmla="*/ 47 h 97"/>
                    <a:gd name="T44" fmla="*/ 74 w 97"/>
                    <a:gd name="T45" fmla="*/ 24 h 97"/>
                    <a:gd name="T46" fmla="*/ 49 w 97"/>
                    <a:gd name="T47" fmla="*/ 13 h 97"/>
                    <a:gd name="T48" fmla="*/ 23 w 97"/>
                    <a:gd name="T49" fmla="*/ 24 h 97"/>
                    <a:gd name="T50" fmla="*/ 13 w 97"/>
                    <a:gd name="T51" fmla="*/ 49 h 97"/>
                    <a:gd name="T52" fmla="*/ 23 w 97"/>
                    <a:gd name="T53" fmla="*/ 74 h 97"/>
                    <a:gd name="T54" fmla="*/ 49 w 97"/>
                    <a:gd name="T55" fmla="*/ 84 h 97"/>
                    <a:gd name="T56" fmla="*/ 74 w 97"/>
                    <a:gd name="T57" fmla="*/ 74 h 97"/>
                    <a:gd name="T58" fmla="*/ 84 w 97"/>
                    <a:gd name="T59" fmla="*/ 49 h 97"/>
                    <a:gd name="T60" fmla="*/ 74 w 97"/>
                    <a:gd name="T61"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9" name="Freeform 97"/>
                <p:cNvSpPr>
                  <a:spLocks noEditPoints="1"/>
                </p:cNvSpPr>
                <p:nvPr/>
              </p:nvSpPr>
              <p:spPr bwMode="auto">
                <a:xfrm>
                  <a:off x="3231787" y="2032473"/>
                  <a:ext cx="309152" cy="280912"/>
                </a:xfrm>
                <a:custGeom>
                  <a:avLst/>
                  <a:gdLst>
                    <a:gd name="T0" fmla="*/ 160 w 208"/>
                    <a:gd name="T1" fmla="*/ 0 h 189"/>
                    <a:gd name="T2" fmla="*/ 170 w 208"/>
                    <a:gd name="T3" fmla="*/ 7 h 189"/>
                    <a:gd name="T4" fmla="*/ 153 w 208"/>
                    <a:gd name="T5" fmla="*/ 54 h 189"/>
                    <a:gd name="T6" fmla="*/ 35 w 208"/>
                    <a:gd name="T7" fmla="*/ 14 h 189"/>
                    <a:gd name="T8" fmla="*/ 45 w 208"/>
                    <a:gd name="T9" fmla="*/ 23 h 189"/>
                    <a:gd name="T10" fmla="*/ 59 w 208"/>
                    <a:gd name="T11" fmla="*/ 35 h 189"/>
                    <a:gd name="T12" fmla="*/ 35 w 208"/>
                    <a:gd name="T13" fmla="*/ 45 h 189"/>
                    <a:gd name="T14" fmla="*/ 45 w 208"/>
                    <a:gd name="T15" fmla="*/ 49 h 189"/>
                    <a:gd name="T16" fmla="*/ 59 w 208"/>
                    <a:gd name="T17" fmla="*/ 61 h 189"/>
                    <a:gd name="T18" fmla="*/ 35 w 208"/>
                    <a:gd name="T19" fmla="*/ 71 h 189"/>
                    <a:gd name="T20" fmla="*/ 45 w 208"/>
                    <a:gd name="T21" fmla="*/ 78 h 189"/>
                    <a:gd name="T22" fmla="*/ 59 w 208"/>
                    <a:gd name="T23" fmla="*/ 90 h 189"/>
                    <a:gd name="T24" fmla="*/ 35 w 208"/>
                    <a:gd name="T25" fmla="*/ 99 h 189"/>
                    <a:gd name="T26" fmla="*/ 45 w 208"/>
                    <a:gd name="T27" fmla="*/ 104 h 189"/>
                    <a:gd name="T28" fmla="*/ 59 w 208"/>
                    <a:gd name="T29" fmla="*/ 116 h 189"/>
                    <a:gd name="T30" fmla="*/ 35 w 208"/>
                    <a:gd name="T31" fmla="*/ 125 h 189"/>
                    <a:gd name="T32" fmla="*/ 45 w 208"/>
                    <a:gd name="T33" fmla="*/ 132 h 189"/>
                    <a:gd name="T34" fmla="*/ 59 w 208"/>
                    <a:gd name="T35" fmla="*/ 144 h 189"/>
                    <a:gd name="T36" fmla="*/ 35 w 208"/>
                    <a:gd name="T37" fmla="*/ 153 h 189"/>
                    <a:gd name="T38" fmla="*/ 35 w 208"/>
                    <a:gd name="T39" fmla="*/ 172 h 189"/>
                    <a:gd name="T40" fmla="*/ 153 w 208"/>
                    <a:gd name="T41" fmla="*/ 137 h 189"/>
                    <a:gd name="T42" fmla="*/ 170 w 208"/>
                    <a:gd name="T43" fmla="*/ 179 h 189"/>
                    <a:gd name="T44" fmla="*/ 160 w 208"/>
                    <a:gd name="T45" fmla="*/ 189 h 189"/>
                    <a:gd name="T46" fmla="*/ 19 w 208"/>
                    <a:gd name="T47" fmla="*/ 189 h 189"/>
                    <a:gd name="T48" fmla="*/ 19 w 208"/>
                    <a:gd name="T49" fmla="*/ 168 h 189"/>
                    <a:gd name="T50" fmla="*/ 0 w 208"/>
                    <a:gd name="T51" fmla="*/ 151 h 189"/>
                    <a:gd name="T52" fmla="*/ 19 w 208"/>
                    <a:gd name="T53" fmla="*/ 139 h 189"/>
                    <a:gd name="T54" fmla="*/ 0 w 208"/>
                    <a:gd name="T55" fmla="*/ 123 h 189"/>
                    <a:gd name="T56" fmla="*/ 19 w 208"/>
                    <a:gd name="T57" fmla="*/ 113 h 189"/>
                    <a:gd name="T58" fmla="*/ 0 w 208"/>
                    <a:gd name="T59" fmla="*/ 97 h 189"/>
                    <a:gd name="T60" fmla="*/ 19 w 208"/>
                    <a:gd name="T61" fmla="*/ 85 h 189"/>
                    <a:gd name="T62" fmla="*/ 0 w 208"/>
                    <a:gd name="T63" fmla="*/ 68 h 189"/>
                    <a:gd name="T64" fmla="*/ 19 w 208"/>
                    <a:gd name="T65" fmla="*/ 59 h 189"/>
                    <a:gd name="T66" fmla="*/ 0 w 208"/>
                    <a:gd name="T67" fmla="*/ 42 h 189"/>
                    <a:gd name="T68" fmla="*/ 19 w 208"/>
                    <a:gd name="T69" fmla="*/ 7 h 189"/>
                    <a:gd name="T70" fmla="*/ 28 w 208"/>
                    <a:gd name="T71" fmla="*/ 0 h 189"/>
                    <a:gd name="T72" fmla="*/ 73 w 208"/>
                    <a:gd name="T73" fmla="*/ 90 h 189"/>
                    <a:gd name="T74" fmla="*/ 94 w 208"/>
                    <a:gd name="T75" fmla="*/ 99 h 189"/>
                    <a:gd name="T76" fmla="*/ 73 w 208"/>
                    <a:gd name="T77" fmla="*/ 90 h 189"/>
                    <a:gd name="T78" fmla="*/ 73 w 208"/>
                    <a:gd name="T79" fmla="*/ 71 h 189"/>
                    <a:gd name="T80" fmla="*/ 113 w 208"/>
                    <a:gd name="T81" fmla="*/ 78 h 189"/>
                    <a:gd name="T82" fmla="*/ 73 w 208"/>
                    <a:gd name="T83" fmla="*/ 71 h 189"/>
                    <a:gd name="T84" fmla="*/ 73 w 208"/>
                    <a:gd name="T85" fmla="*/ 49 h 189"/>
                    <a:gd name="T86" fmla="*/ 132 w 208"/>
                    <a:gd name="T87" fmla="*/ 59 h 189"/>
                    <a:gd name="T88" fmla="*/ 73 w 208"/>
                    <a:gd name="T89" fmla="*/ 49 h 189"/>
                    <a:gd name="T90" fmla="*/ 73 w 208"/>
                    <a:gd name="T91" fmla="*/ 30 h 189"/>
                    <a:gd name="T92" fmla="*/ 132 w 208"/>
                    <a:gd name="T93" fmla="*/ 40 h 189"/>
                    <a:gd name="T94" fmla="*/ 73 w 208"/>
                    <a:gd name="T95" fmla="*/ 30 h 189"/>
                    <a:gd name="T96" fmla="*/ 97 w 208"/>
                    <a:gd name="T97" fmla="*/ 151 h 189"/>
                    <a:gd name="T98" fmla="*/ 123 w 208"/>
                    <a:gd name="T99" fmla="*/ 149 h 189"/>
                    <a:gd name="T100" fmla="*/ 99 w 208"/>
                    <a:gd name="T101" fmla="*/ 123 h 189"/>
                    <a:gd name="T102" fmla="*/ 97 w 208"/>
                    <a:gd name="T103" fmla="*/ 151 h 189"/>
                    <a:gd name="T104" fmla="*/ 184 w 208"/>
                    <a:gd name="T105" fmla="*/ 40 h 189"/>
                    <a:gd name="T106" fmla="*/ 132 w 208"/>
                    <a:gd name="T107" fmla="*/ 139 h 189"/>
                    <a:gd name="T108" fmla="*/ 184 w 208"/>
                    <a:gd name="T109" fmla="*/ 4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89">
                      <a:moveTo>
                        <a:pt x="28" y="0"/>
                      </a:moveTo>
                      <a:lnTo>
                        <a:pt x="160" y="0"/>
                      </a:lnTo>
                      <a:lnTo>
                        <a:pt x="170" y="0"/>
                      </a:lnTo>
                      <a:lnTo>
                        <a:pt x="170" y="7"/>
                      </a:lnTo>
                      <a:lnTo>
                        <a:pt x="170" y="37"/>
                      </a:lnTo>
                      <a:lnTo>
                        <a:pt x="153" y="54"/>
                      </a:lnTo>
                      <a:lnTo>
                        <a:pt x="153" y="14"/>
                      </a:lnTo>
                      <a:lnTo>
                        <a:pt x="35" y="14"/>
                      </a:lnTo>
                      <a:lnTo>
                        <a:pt x="35" y="26"/>
                      </a:lnTo>
                      <a:lnTo>
                        <a:pt x="45" y="23"/>
                      </a:lnTo>
                      <a:lnTo>
                        <a:pt x="52" y="19"/>
                      </a:lnTo>
                      <a:lnTo>
                        <a:pt x="59" y="35"/>
                      </a:lnTo>
                      <a:lnTo>
                        <a:pt x="49" y="37"/>
                      </a:lnTo>
                      <a:lnTo>
                        <a:pt x="35" y="45"/>
                      </a:lnTo>
                      <a:lnTo>
                        <a:pt x="35" y="52"/>
                      </a:lnTo>
                      <a:lnTo>
                        <a:pt x="45" y="49"/>
                      </a:lnTo>
                      <a:lnTo>
                        <a:pt x="52" y="45"/>
                      </a:lnTo>
                      <a:lnTo>
                        <a:pt x="59" y="61"/>
                      </a:lnTo>
                      <a:lnTo>
                        <a:pt x="49" y="64"/>
                      </a:lnTo>
                      <a:lnTo>
                        <a:pt x="35" y="71"/>
                      </a:lnTo>
                      <a:lnTo>
                        <a:pt x="35" y="80"/>
                      </a:lnTo>
                      <a:lnTo>
                        <a:pt x="45" y="78"/>
                      </a:lnTo>
                      <a:lnTo>
                        <a:pt x="52" y="73"/>
                      </a:lnTo>
                      <a:lnTo>
                        <a:pt x="59" y="90"/>
                      </a:lnTo>
                      <a:lnTo>
                        <a:pt x="49" y="92"/>
                      </a:lnTo>
                      <a:lnTo>
                        <a:pt x="35" y="99"/>
                      </a:lnTo>
                      <a:lnTo>
                        <a:pt x="35" y="106"/>
                      </a:lnTo>
                      <a:lnTo>
                        <a:pt x="45" y="104"/>
                      </a:lnTo>
                      <a:lnTo>
                        <a:pt x="52" y="99"/>
                      </a:lnTo>
                      <a:lnTo>
                        <a:pt x="59" y="116"/>
                      </a:lnTo>
                      <a:lnTo>
                        <a:pt x="49" y="118"/>
                      </a:lnTo>
                      <a:lnTo>
                        <a:pt x="35" y="125"/>
                      </a:lnTo>
                      <a:lnTo>
                        <a:pt x="35" y="134"/>
                      </a:lnTo>
                      <a:lnTo>
                        <a:pt x="45" y="132"/>
                      </a:lnTo>
                      <a:lnTo>
                        <a:pt x="52" y="130"/>
                      </a:lnTo>
                      <a:lnTo>
                        <a:pt x="59" y="144"/>
                      </a:lnTo>
                      <a:lnTo>
                        <a:pt x="49" y="146"/>
                      </a:lnTo>
                      <a:lnTo>
                        <a:pt x="35" y="153"/>
                      </a:lnTo>
                      <a:lnTo>
                        <a:pt x="35" y="168"/>
                      </a:lnTo>
                      <a:lnTo>
                        <a:pt x="35" y="172"/>
                      </a:lnTo>
                      <a:lnTo>
                        <a:pt x="153" y="172"/>
                      </a:lnTo>
                      <a:lnTo>
                        <a:pt x="153" y="137"/>
                      </a:lnTo>
                      <a:lnTo>
                        <a:pt x="170" y="120"/>
                      </a:lnTo>
                      <a:lnTo>
                        <a:pt x="170" y="179"/>
                      </a:lnTo>
                      <a:lnTo>
                        <a:pt x="170" y="189"/>
                      </a:lnTo>
                      <a:lnTo>
                        <a:pt x="160" y="189"/>
                      </a:lnTo>
                      <a:lnTo>
                        <a:pt x="28" y="189"/>
                      </a:lnTo>
                      <a:lnTo>
                        <a:pt x="19" y="189"/>
                      </a:lnTo>
                      <a:lnTo>
                        <a:pt x="19" y="179"/>
                      </a:lnTo>
                      <a:lnTo>
                        <a:pt x="19" y="168"/>
                      </a:lnTo>
                      <a:lnTo>
                        <a:pt x="2" y="168"/>
                      </a:lnTo>
                      <a:lnTo>
                        <a:pt x="0" y="151"/>
                      </a:lnTo>
                      <a:lnTo>
                        <a:pt x="19" y="144"/>
                      </a:lnTo>
                      <a:lnTo>
                        <a:pt x="19" y="139"/>
                      </a:lnTo>
                      <a:lnTo>
                        <a:pt x="2" y="139"/>
                      </a:lnTo>
                      <a:lnTo>
                        <a:pt x="0" y="123"/>
                      </a:lnTo>
                      <a:lnTo>
                        <a:pt x="19" y="113"/>
                      </a:lnTo>
                      <a:lnTo>
                        <a:pt x="19" y="113"/>
                      </a:lnTo>
                      <a:lnTo>
                        <a:pt x="2" y="113"/>
                      </a:lnTo>
                      <a:lnTo>
                        <a:pt x="0" y="97"/>
                      </a:lnTo>
                      <a:lnTo>
                        <a:pt x="19" y="87"/>
                      </a:lnTo>
                      <a:lnTo>
                        <a:pt x="19" y="85"/>
                      </a:lnTo>
                      <a:lnTo>
                        <a:pt x="2" y="85"/>
                      </a:lnTo>
                      <a:lnTo>
                        <a:pt x="0" y="68"/>
                      </a:lnTo>
                      <a:lnTo>
                        <a:pt x="19" y="59"/>
                      </a:lnTo>
                      <a:lnTo>
                        <a:pt x="19" y="59"/>
                      </a:lnTo>
                      <a:lnTo>
                        <a:pt x="2" y="59"/>
                      </a:lnTo>
                      <a:lnTo>
                        <a:pt x="0" y="42"/>
                      </a:lnTo>
                      <a:lnTo>
                        <a:pt x="19" y="33"/>
                      </a:lnTo>
                      <a:lnTo>
                        <a:pt x="19" y="7"/>
                      </a:lnTo>
                      <a:lnTo>
                        <a:pt x="19" y="0"/>
                      </a:lnTo>
                      <a:lnTo>
                        <a:pt x="28" y="0"/>
                      </a:lnTo>
                      <a:lnTo>
                        <a:pt x="28" y="0"/>
                      </a:lnTo>
                      <a:close/>
                      <a:moveTo>
                        <a:pt x="73" y="90"/>
                      </a:moveTo>
                      <a:lnTo>
                        <a:pt x="73" y="99"/>
                      </a:lnTo>
                      <a:lnTo>
                        <a:pt x="94" y="99"/>
                      </a:lnTo>
                      <a:lnTo>
                        <a:pt x="94" y="90"/>
                      </a:lnTo>
                      <a:lnTo>
                        <a:pt x="73" y="90"/>
                      </a:lnTo>
                      <a:lnTo>
                        <a:pt x="73" y="90"/>
                      </a:lnTo>
                      <a:close/>
                      <a:moveTo>
                        <a:pt x="73" y="71"/>
                      </a:moveTo>
                      <a:lnTo>
                        <a:pt x="73" y="78"/>
                      </a:lnTo>
                      <a:lnTo>
                        <a:pt x="113" y="78"/>
                      </a:lnTo>
                      <a:lnTo>
                        <a:pt x="113" y="71"/>
                      </a:lnTo>
                      <a:lnTo>
                        <a:pt x="73" y="71"/>
                      </a:lnTo>
                      <a:lnTo>
                        <a:pt x="73" y="71"/>
                      </a:lnTo>
                      <a:close/>
                      <a:moveTo>
                        <a:pt x="73" y="49"/>
                      </a:moveTo>
                      <a:lnTo>
                        <a:pt x="73" y="59"/>
                      </a:lnTo>
                      <a:lnTo>
                        <a:pt x="132" y="59"/>
                      </a:lnTo>
                      <a:lnTo>
                        <a:pt x="132" y="49"/>
                      </a:lnTo>
                      <a:lnTo>
                        <a:pt x="73" y="49"/>
                      </a:lnTo>
                      <a:lnTo>
                        <a:pt x="73" y="49"/>
                      </a:lnTo>
                      <a:close/>
                      <a:moveTo>
                        <a:pt x="73" y="30"/>
                      </a:moveTo>
                      <a:lnTo>
                        <a:pt x="73" y="40"/>
                      </a:lnTo>
                      <a:lnTo>
                        <a:pt x="132" y="40"/>
                      </a:lnTo>
                      <a:lnTo>
                        <a:pt x="132" y="30"/>
                      </a:lnTo>
                      <a:lnTo>
                        <a:pt x="73" y="30"/>
                      </a:lnTo>
                      <a:lnTo>
                        <a:pt x="73" y="30"/>
                      </a:lnTo>
                      <a:close/>
                      <a:moveTo>
                        <a:pt x="97" y="151"/>
                      </a:moveTo>
                      <a:lnTo>
                        <a:pt x="108" y="149"/>
                      </a:lnTo>
                      <a:lnTo>
                        <a:pt x="123" y="149"/>
                      </a:lnTo>
                      <a:lnTo>
                        <a:pt x="111" y="137"/>
                      </a:lnTo>
                      <a:lnTo>
                        <a:pt x="99" y="123"/>
                      </a:lnTo>
                      <a:lnTo>
                        <a:pt x="97" y="137"/>
                      </a:lnTo>
                      <a:lnTo>
                        <a:pt x="97" y="151"/>
                      </a:lnTo>
                      <a:lnTo>
                        <a:pt x="97" y="151"/>
                      </a:lnTo>
                      <a:close/>
                      <a:moveTo>
                        <a:pt x="184" y="40"/>
                      </a:moveTo>
                      <a:lnTo>
                        <a:pt x="108" y="113"/>
                      </a:lnTo>
                      <a:lnTo>
                        <a:pt x="132" y="139"/>
                      </a:lnTo>
                      <a:lnTo>
                        <a:pt x="208" y="66"/>
                      </a:lnTo>
                      <a:lnTo>
                        <a:pt x="184" y="40"/>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grpSp>
      <p:sp>
        <p:nvSpPr>
          <p:cNvPr id="44" name="TextBox 55"/>
          <p:cNvSpPr txBox="1"/>
          <p:nvPr/>
        </p:nvSpPr>
        <p:spPr>
          <a:xfrm>
            <a:off x="3922966" y="1072139"/>
            <a:ext cx="7195652" cy="1938992"/>
          </a:xfrm>
          <a:prstGeom prst="rect">
            <a:avLst/>
          </a:prstGeom>
          <a:noFill/>
        </p:spPr>
        <p:txBody>
          <a:bodyPr wrap="square" rtlCol="0">
            <a:spAutoFit/>
          </a:bodyPr>
          <a:lstStyle/>
          <a:p>
            <a:pPr marL="342900" lvl="0" indent="-342900" algn="l">
              <a:buFont typeface="+mj-lt"/>
              <a:buAutoNum type="arabicPeriod"/>
            </a:pP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invite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/ask sb. to do </a:t>
            </a:r>
            <a:r>
              <a:rPr lang="en-US" altLang="zh-CN" sz="2400" b="1" kern="100" dirty="0" err="1">
                <a:effectLst/>
                <a:latin typeface="Times New Roman" panose="02020603050405020304" pitchFamily="18" charset="0"/>
                <a:ea typeface="等线" panose="02010600030101010101" pitchFamily="2" charset="-122"/>
                <a:cs typeface="Times New Roman" panose="02020603050405020304" pitchFamily="18" charset="0"/>
              </a:rPr>
              <a:t>sth</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邀请某人做某事</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buFont typeface="+mj-lt"/>
              <a:buAutoNum type="arabicPeriod"/>
            </a:pP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write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an article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for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为</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写一篇文章</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buFont typeface="+mj-lt"/>
              <a:buAutoNum type="arabicPeriod"/>
            </a:pP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in order</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to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为了</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buFont typeface="+mj-lt"/>
              <a:buAutoNum type="arabicPeriod"/>
            </a:pP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make/help sb.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know </a:t>
            </a:r>
            <a:r>
              <a:rPr lang="en-US" altLang="zh-CN" sz="2400" b="1" u="wavyHeavy" kern="100" dirty="0" err="1">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sth</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 about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使某人了解</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buFont typeface="+mj-lt"/>
              <a:buAutoNum type="arabicPeriod"/>
            </a:pP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with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the purpose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/aim of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为了</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5" name="TextBox 57"/>
          <p:cNvSpPr txBox="1"/>
          <p:nvPr/>
        </p:nvSpPr>
        <p:spPr>
          <a:xfrm>
            <a:off x="3897181" y="3125972"/>
            <a:ext cx="7416807" cy="2677656"/>
          </a:xfrm>
          <a:prstGeom prst="rect">
            <a:avLst/>
          </a:prstGeom>
          <a:noFill/>
        </p:spPr>
        <p:txBody>
          <a:bodyPr wrap="square" rtlCol="0">
            <a:spAutoFit/>
          </a:bodyPr>
          <a:lstStyle/>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6. It’s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popular with</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受到</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欢迎</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7. I would like to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ask you to write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an article for…</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indent="266700"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我想请你为</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写一篇文章。</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8. You can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write something about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你可以写一些关于</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9. …is very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popular among</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indent="26670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是很受</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欢迎的。</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66" name="组合 65"/>
          <p:cNvGrpSpPr/>
          <p:nvPr/>
        </p:nvGrpSpPr>
        <p:grpSpPr>
          <a:xfrm>
            <a:off x="1906657" y="3364747"/>
            <a:ext cx="1639911" cy="2101543"/>
            <a:chOff x="1906657" y="3364747"/>
            <a:chExt cx="1639911" cy="2101543"/>
          </a:xfrm>
        </p:grpSpPr>
        <p:sp>
          <p:nvSpPr>
            <p:cNvPr id="35" name="Teardrop 2"/>
            <p:cNvSpPr/>
            <p:nvPr/>
          </p:nvSpPr>
          <p:spPr>
            <a:xfrm rot="8100000">
              <a:off x="2175531" y="3751235"/>
              <a:ext cx="1285173" cy="1229708"/>
            </a:xfrm>
            <a:prstGeom prst="teardrop">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cs typeface="+mn-ea"/>
                <a:sym typeface="+mn-lt"/>
              </a:endParaRPr>
            </a:p>
          </p:txBody>
        </p:sp>
        <p:cxnSp>
          <p:nvCxnSpPr>
            <p:cNvPr id="36" name="直接连接符 35"/>
            <p:cNvCxnSpPr/>
            <p:nvPr/>
          </p:nvCxnSpPr>
          <p:spPr>
            <a:xfrm flipV="1">
              <a:off x="3088520" y="3364747"/>
              <a:ext cx="458048" cy="697946"/>
            </a:xfrm>
            <a:prstGeom prst="line">
              <a:avLst/>
            </a:prstGeom>
            <a:ln w="127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906657" y="4684103"/>
              <a:ext cx="629475" cy="782187"/>
            </a:xfrm>
            <a:prstGeom prst="line">
              <a:avLst/>
            </a:prstGeom>
            <a:ln w="12700">
              <a:solidFill>
                <a:srgbClr val="262626"/>
              </a:solidFill>
            </a:ln>
          </p:spPr>
          <p:style>
            <a:lnRef idx="1">
              <a:schemeClr val="accent1"/>
            </a:lnRef>
            <a:fillRef idx="0">
              <a:schemeClr val="accent1"/>
            </a:fillRef>
            <a:effectRef idx="0">
              <a:schemeClr val="accent1"/>
            </a:effectRef>
            <a:fontRef idx="minor">
              <a:schemeClr val="tx1"/>
            </a:fontRef>
          </p:style>
        </p:cxnSp>
        <p:sp>
          <p:nvSpPr>
            <p:cNvPr id="50" name="Freeform 105"/>
            <p:cNvSpPr>
              <a:spLocks noEditPoints="1"/>
            </p:cNvSpPr>
            <p:nvPr/>
          </p:nvSpPr>
          <p:spPr bwMode="auto">
            <a:xfrm flipH="1">
              <a:off x="2476588" y="3989977"/>
              <a:ext cx="723188" cy="55608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0000FF">
                <a:alpha val="93000"/>
              </a:srgbClr>
            </a:solidFill>
            <a:ln>
              <a:noFill/>
            </a:ln>
          </p:spPr>
          <p:txBody>
            <a:bodyPr vert="horz" wrap="square" lIns="91440" tIns="45720" rIns="91440" bIns="45720" numCol="1" anchor="t" anchorCtr="0" compatLnSpc="1"/>
            <a:lstStyle/>
            <a:p>
              <a:endParaRPr lang="zh-CN" altLang="en-US" dirty="0">
                <a:solidFill>
                  <a:prstClr val="black"/>
                </a:solidFill>
              </a:endParaRPr>
            </a:p>
          </p:txBody>
        </p:sp>
      </p:grpSp>
      <p:grpSp>
        <p:nvGrpSpPr>
          <p:cNvPr id="65" name="组合 64"/>
          <p:cNvGrpSpPr/>
          <p:nvPr/>
        </p:nvGrpSpPr>
        <p:grpSpPr>
          <a:xfrm>
            <a:off x="2030177" y="1388053"/>
            <a:ext cx="1662801" cy="1672079"/>
            <a:chOff x="2092943" y="1394306"/>
            <a:chExt cx="1662801" cy="1672079"/>
          </a:xfrm>
        </p:grpSpPr>
        <p:sp>
          <p:nvSpPr>
            <p:cNvPr id="32" name="Teardrop 2"/>
            <p:cNvSpPr/>
            <p:nvPr/>
          </p:nvSpPr>
          <p:spPr>
            <a:xfrm rot="8100000">
              <a:off x="2359768" y="1488275"/>
              <a:ext cx="1247453" cy="1267424"/>
            </a:xfrm>
            <a:prstGeom prst="teardrop">
              <a:avLst/>
            </a:prstGeom>
            <a:solidFill>
              <a:srgbClr val="FF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cs typeface="+mn-ea"/>
                <a:sym typeface="+mn-lt"/>
              </a:endParaRPr>
            </a:p>
          </p:txBody>
        </p:sp>
        <p:cxnSp>
          <p:nvCxnSpPr>
            <p:cNvPr id="33" name="直接连接符 32"/>
            <p:cNvCxnSpPr/>
            <p:nvPr/>
          </p:nvCxnSpPr>
          <p:spPr>
            <a:xfrm flipV="1">
              <a:off x="3266407" y="1394306"/>
              <a:ext cx="489337" cy="502314"/>
            </a:xfrm>
            <a:prstGeom prst="line">
              <a:avLst/>
            </a:prstGeom>
            <a:ln w="127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092943" y="2340423"/>
              <a:ext cx="742457" cy="725962"/>
            </a:xfrm>
            <a:prstGeom prst="line">
              <a:avLst/>
            </a:prstGeom>
            <a:ln w="12700">
              <a:solidFill>
                <a:srgbClr val="262626"/>
              </a:solidFill>
            </a:ln>
          </p:spPr>
          <p:style>
            <a:lnRef idx="1">
              <a:schemeClr val="accent1"/>
            </a:lnRef>
            <a:fillRef idx="0">
              <a:schemeClr val="accent1"/>
            </a:fillRef>
            <a:effectRef idx="0">
              <a:schemeClr val="accent1"/>
            </a:effectRef>
            <a:fontRef idx="minor">
              <a:schemeClr val="tx1"/>
            </a:fontRef>
          </p:style>
        </p:cxnSp>
        <p:sp>
          <p:nvSpPr>
            <p:cNvPr id="51" name="Freeform 269"/>
            <p:cNvSpPr>
              <a:spLocks noEditPoints="1"/>
            </p:cNvSpPr>
            <p:nvPr/>
          </p:nvSpPr>
          <p:spPr bwMode="auto">
            <a:xfrm>
              <a:off x="2864294" y="1853796"/>
              <a:ext cx="337252" cy="485973"/>
            </a:xfrm>
            <a:custGeom>
              <a:avLst/>
              <a:gdLst>
                <a:gd name="T0" fmla="*/ 81 w 91"/>
                <a:gd name="T1" fmla="*/ 44 h 93"/>
                <a:gd name="T2" fmla="*/ 88 w 91"/>
                <a:gd name="T3" fmla="*/ 37 h 93"/>
                <a:gd name="T4" fmla="*/ 88 w 91"/>
                <a:gd name="T5" fmla="*/ 23 h 93"/>
                <a:gd name="T6" fmla="*/ 68 w 91"/>
                <a:gd name="T7" fmla="*/ 4 h 93"/>
                <a:gd name="T8" fmla="*/ 54 w 91"/>
                <a:gd name="T9" fmla="*/ 4 h 93"/>
                <a:gd name="T10" fmla="*/ 47 w 91"/>
                <a:gd name="T11" fmla="*/ 10 h 93"/>
                <a:gd name="T12" fmla="*/ 81 w 91"/>
                <a:gd name="T13" fmla="*/ 44 h 93"/>
                <a:gd name="T14" fmla="*/ 52 w 91"/>
                <a:gd name="T15" fmla="*/ 23 h 93"/>
                <a:gd name="T16" fmla="*/ 68 w 91"/>
                <a:gd name="T17" fmla="*/ 39 h 93"/>
                <a:gd name="T18" fmla="*/ 77 w 91"/>
                <a:gd name="T19" fmla="*/ 47 h 93"/>
                <a:gd name="T20" fmla="*/ 43 w 91"/>
                <a:gd name="T21" fmla="*/ 81 h 93"/>
                <a:gd name="T22" fmla="*/ 35 w 91"/>
                <a:gd name="T23" fmla="*/ 72 h 93"/>
                <a:gd name="T24" fmla="*/ 19 w 91"/>
                <a:gd name="T25" fmla="*/ 58 h 93"/>
                <a:gd name="T26" fmla="*/ 42 w 91"/>
                <a:gd name="T27" fmla="*/ 36 h 93"/>
                <a:gd name="T28" fmla="*/ 40 w 91"/>
                <a:gd name="T29" fmla="*/ 34 h 93"/>
                <a:gd name="T30" fmla="*/ 16 w 91"/>
                <a:gd name="T31" fmla="*/ 57 h 93"/>
                <a:gd name="T32" fmla="*/ 10 w 91"/>
                <a:gd name="T33" fmla="*/ 48 h 93"/>
                <a:gd name="T34" fmla="*/ 44 w 91"/>
                <a:gd name="T35" fmla="*/ 14 h 93"/>
                <a:gd name="T36" fmla="*/ 52 w 91"/>
                <a:gd name="T37" fmla="*/ 23 h 93"/>
                <a:gd name="T38" fmla="*/ 4 w 91"/>
                <a:gd name="T39" fmla="*/ 68 h 93"/>
                <a:gd name="T40" fmla="*/ 0 w 91"/>
                <a:gd name="T41" fmla="*/ 86 h 93"/>
                <a:gd name="T42" fmla="*/ 7 w 91"/>
                <a:gd name="T43" fmla="*/ 93 h 93"/>
                <a:gd name="T44" fmla="*/ 25 w 91"/>
                <a:gd name="T45" fmla="*/ 89 h 93"/>
                <a:gd name="T46" fmla="*/ 4 w 91"/>
                <a:gd name="T47" fmla="*/ 6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1" y="44"/>
                  </a:moveTo>
                  <a:cubicBezTo>
                    <a:pt x="88" y="37"/>
                    <a:pt x="88" y="37"/>
                    <a:pt x="88" y="37"/>
                  </a:cubicBezTo>
                  <a:cubicBezTo>
                    <a:pt x="91" y="33"/>
                    <a:pt x="91" y="27"/>
                    <a:pt x="88" y="23"/>
                  </a:cubicBezTo>
                  <a:cubicBezTo>
                    <a:pt x="68" y="4"/>
                    <a:pt x="68" y="4"/>
                    <a:pt x="68" y="4"/>
                  </a:cubicBezTo>
                  <a:cubicBezTo>
                    <a:pt x="64" y="0"/>
                    <a:pt x="58" y="0"/>
                    <a:pt x="54" y="4"/>
                  </a:cubicBezTo>
                  <a:cubicBezTo>
                    <a:pt x="47" y="10"/>
                    <a:pt x="47" y="10"/>
                    <a:pt x="47" y="10"/>
                  </a:cubicBezTo>
                  <a:cubicBezTo>
                    <a:pt x="81" y="44"/>
                    <a:pt x="81" y="44"/>
                    <a:pt x="81" y="44"/>
                  </a:cubicBezTo>
                  <a:close/>
                  <a:moveTo>
                    <a:pt x="52" y="23"/>
                  </a:moveTo>
                  <a:cubicBezTo>
                    <a:pt x="68" y="39"/>
                    <a:pt x="68" y="39"/>
                    <a:pt x="68" y="39"/>
                  </a:cubicBezTo>
                  <a:cubicBezTo>
                    <a:pt x="77" y="47"/>
                    <a:pt x="77" y="47"/>
                    <a:pt x="77" y="47"/>
                  </a:cubicBezTo>
                  <a:cubicBezTo>
                    <a:pt x="43" y="81"/>
                    <a:pt x="43" y="81"/>
                    <a:pt x="43" y="81"/>
                  </a:cubicBezTo>
                  <a:cubicBezTo>
                    <a:pt x="35" y="83"/>
                    <a:pt x="33" y="79"/>
                    <a:pt x="35" y="72"/>
                  </a:cubicBezTo>
                  <a:cubicBezTo>
                    <a:pt x="26" y="71"/>
                    <a:pt x="20" y="68"/>
                    <a:pt x="19" y="58"/>
                  </a:cubicBezTo>
                  <a:cubicBezTo>
                    <a:pt x="42" y="36"/>
                    <a:pt x="42" y="36"/>
                    <a:pt x="42" y="36"/>
                  </a:cubicBezTo>
                  <a:cubicBezTo>
                    <a:pt x="40" y="34"/>
                    <a:pt x="40" y="34"/>
                    <a:pt x="40" y="34"/>
                  </a:cubicBezTo>
                  <a:cubicBezTo>
                    <a:pt x="16" y="57"/>
                    <a:pt x="16" y="57"/>
                    <a:pt x="16" y="57"/>
                  </a:cubicBezTo>
                  <a:cubicBezTo>
                    <a:pt x="10" y="57"/>
                    <a:pt x="9" y="54"/>
                    <a:pt x="10" y="48"/>
                  </a:cubicBezTo>
                  <a:cubicBezTo>
                    <a:pt x="21" y="37"/>
                    <a:pt x="33" y="25"/>
                    <a:pt x="44" y="14"/>
                  </a:cubicBezTo>
                  <a:cubicBezTo>
                    <a:pt x="52" y="23"/>
                    <a:pt x="52" y="23"/>
                    <a:pt x="52" y="23"/>
                  </a:cubicBezTo>
                  <a:close/>
                  <a:moveTo>
                    <a:pt x="4" y="68"/>
                  </a:moveTo>
                  <a:cubicBezTo>
                    <a:pt x="0" y="86"/>
                    <a:pt x="0" y="86"/>
                    <a:pt x="0" y="86"/>
                  </a:cubicBezTo>
                  <a:cubicBezTo>
                    <a:pt x="7" y="93"/>
                    <a:pt x="7" y="93"/>
                    <a:pt x="7" y="93"/>
                  </a:cubicBezTo>
                  <a:cubicBezTo>
                    <a:pt x="25" y="89"/>
                    <a:pt x="25" y="89"/>
                    <a:pt x="25" y="89"/>
                  </a:cubicBezTo>
                  <a:lnTo>
                    <a:pt x="4" y="68"/>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4" name="标题 3"/>
          <p:cNvSpPr>
            <a:spLocks noGrp="1"/>
          </p:cNvSpPr>
          <p:nvPr>
            <p:ph type="title"/>
          </p:nvPr>
        </p:nvSpPr>
        <p:spPr>
          <a:xfrm>
            <a:off x="1009649" y="113049"/>
            <a:ext cx="6987156" cy="448601"/>
          </a:xfrm>
        </p:spPr>
        <p:style>
          <a:lnRef idx="3">
            <a:schemeClr val="lt1"/>
          </a:lnRef>
          <a:fillRef idx="1">
            <a:schemeClr val="accent4"/>
          </a:fillRef>
          <a:effectRef idx="1">
            <a:schemeClr val="accent4"/>
          </a:effectRef>
          <a:fontRef idx="minor">
            <a:schemeClr val="lt1"/>
          </a:fontRef>
        </p:style>
        <p:txBody>
          <a:bodyPr/>
          <a:lstStyle/>
          <a:p>
            <a:r>
              <a:rPr lang="zh-CN" altLang="en-US"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二、</a:t>
            </a:r>
            <a:r>
              <a:rPr lang="en-US"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常用语块</a:t>
            </a:r>
            <a:r>
              <a:rPr lang="en-US"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u="wavyHeavy" kern="1200" dirty="0">
                <a:solidFill>
                  <a:srgbClr val="FF0000"/>
                </a:solidFill>
                <a:effectLst/>
                <a:uFill>
                  <a:solidFill>
                    <a:srgbClr val="7030A0"/>
                  </a:solidFill>
                </a:uFill>
                <a:latin typeface="Times New Roman" panose="02020603050405020304" pitchFamily="18" charset="0"/>
                <a:ea typeface="宋体" panose="02010600030101010101" pitchFamily="2" charset="-122"/>
                <a:cs typeface="Times New Roman" panose="02020603050405020304" pitchFamily="18" charset="0"/>
              </a:rPr>
              <a:t>Writing help: Useful phrases and expressions</a:t>
            </a:r>
            <a:b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ppt_x"/>
                                          </p:val>
                                        </p:tav>
                                        <p:tav tm="100000">
                                          <p:val>
                                            <p:strVal val="#ppt_x"/>
                                          </p:val>
                                        </p:tav>
                                      </p:tavLst>
                                    </p:anim>
                                    <p:anim calcmode="lin" valueType="num">
                                      <p:cBhvr additive="base">
                                        <p:cTn id="1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barn(inVertical)">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4">
                                            <p:txEl>
                                              <p:pRg st="0" end="0"/>
                                            </p:txEl>
                                          </p:spTgt>
                                        </p:tgtEl>
                                        <p:attrNameLst>
                                          <p:attrName>style.visibility</p:attrName>
                                        </p:attrNameLst>
                                      </p:cBhvr>
                                      <p:to>
                                        <p:strVal val="visible"/>
                                      </p:to>
                                    </p:set>
                                    <p:animEffect transition="in" filter="wipe(down)">
                                      <p:cBhvr>
                                        <p:cTn id="24" dur="500"/>
                                        <p:tgtEl>
                                          <p:spTgt spid="4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xEl>
                                              <p:pRg st="1" end="1"/>
                                            </p:txEl>
                                          </p:spTgt>
                                        </p:tgtEl>
                                        <p:attrNameLst>
                                          <p:attrName>style.visibility</p:attrName>
                                        </p:attrNameLst>
                                      </p:cBhvr>
                                      <p:to>
                                        <p:strVal val="visible"/>
                                      </p:to>
                                    </p:set>
                                    <p:animEffect transition="in" filter="wipe(down)">
                                      <p:cBhvr>
                                        <p:cTn id="29" dur="500"/>
                                        <p:tgtEl>
                                          <p:spTgt spid="4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4">
                                            <p:txEl>
                                              <p:pRg st="2" end="2"/>
                                            </p:txEl>
                                          </p:spTgt>
                                        </p:tgtEl>
                                        <p:attrNameLst>
                                          <p:attrName>style.visibility</p:attrName>
                                        </p:attrNameLst>
                                      </p:cBhvr>
                                      <p:to>
                                        <p:strVal val="visible"/>
                                      </p:to>
                                    </p:set>
                                    <p:animEffect transition="in" filter="wipe(down)">
                                      <p:cBhvr>
                                        <p:cTn id="34" dur="500"/>
                                        <p:tgtEl>
                                          <p:spTgt spid="4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4">
                                            <p:txEl>
                                              <p:pRg st="3" end="3"/>
                                            </p:txEl>
                                          </p:spTgt>
                                        </p:tgtEl>
                                        <p:attrNameLst>
                                          <p:attrName>style.visibility</p:attrName>
                                        </p:attrNameLst>
                                      </p:cBhvr>
                                      <p:to>
                                        <p:strVal val="visible"/>
                                      </p:to>
                                    </p:set>
                                    <p:animEffect transition="in" filter="wipe(down)">
                                      <p:cBhvr>
                                        <p:cTn id="39" dur="500"/>
                                        <p:tgtEl>
                                          <p:spTgt spid="4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4">
                                            <p:txEl>
                                              <p:pRg st="4" end="4"/>
                                            </p:txEl>
                                          </p:spTgt>
                                        </p:tgtEl>
                                        <p:attrNameLst>
                                          <p:attrName>style.visibility</p:attrName>
                                        </p:attrNameLst>
                                      </p:cBhvr>
                                      <p:to>
                                        <p:strVal val="visible"/>
                                      </p:to>
                                    </p:set>
                                    <p:animEffect transition="in" filter="wipe(down)">
                                      <p:cBhvr>
                                        <p:cTn id="44" dur="500"/>
                                        <p:tgtEl>
                                          <p:spTgt spid="4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1000"/>
                                        <p:tgtEl>
                                          <p:spTgt spid="66"/>
                                        </p:tgtEl>
                                      </p:cBhvr>
                                    </p:animEffect>
                                    <p:anim calcmode="lin" valueType="num">
                                      <p:cBhvr>
                                        <p:cTn id="50" dur="1000" fill="hold"/>
                                        <p:tgtEl>
                                          <p:spTgt spid="66"/>
                                        </p:tgtEl>
                                        <p:attrNameLst>
                                          <p:attrName>ppt_x</p:attrName>
                                        </p:attrNameLst>
                                      </p:cBhvr>
                                      <p:tavLst>
                                        <p:tav tm="0">
                                          <p:val>
                                            <p:strVal val="#ppt_x"/>
                                          </p:val>
                                        </p:tav>
                                        <p:tav tm="100000">
                                          <p:val>
                                            <p:strVal val="#ppt_x"/>
                                          </p:val>
                                        </p:tav>
                                      </p:tavLst>
                                    </p:anim>
                                    <p:anim calcmode="lin" valueType="num">
                                      <p:cBhvr>
                                        <p:cTn id="5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additive="base">
                                        <p:cTn id="56"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5">
                                            <p:txEl>
                                              <p:pRg st="1" end="1"/>
                                            </p:txEl>
                                          </p:spTgt>
                                        </p:tgtEl>
                                        <p:attrNameLst>
                                          <p:attrName>style.visibility</p:attrName>
                                        </p:attrNameLst>
                                      </p:cBhvr>
                                      <p:to>
                                        <p:strVal val="visible"/>
                                      </p:to>
                                    </p:set>
                                    <p:anim calcmode="lin" valueType="num">
                                      <p:cBhvr additive="base">
                                        <p:cTn id="62" dur="500" fill="hold"/>
                                        <p:tgtEl>
                                          <p:spTgt spid="45">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5">
                                            <p:txEl>
                                              <p:pRg st="2" end="2"/>
                                            </p:txEl>
                                          </p:spTgt>
                                        </p:tgtEl>
                                        <p:attrNameLst>
                                          <p:attrName>style.visibility</p:attrName>
                                        </p:attrNameLst>
                                      </p:cBhvr>
                                      <p:to>
                                        <p:strVal val="visible"/>
                                      </p:to>
                                    </p:set>
                                    <p:anim calcmode="lin" valueType="num">
                                      <p:cBhvr additive="base">
                                        <p:cTn id="68"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5">
                                            <p:txEl>
                                              <p:pRg st="3" end="3"/>
                                            </p:txEl>
                                          </p:spTgt>
                                        </p:tgtEl>
                                        <p:attrNameLst>
                                          <p:attrName>style.visibility</p:attrName>
                                        </p:attrNameLst>
                                      </p:cBhvr>
                                      <p:to>
                                        <p:strVal val="visible"/>
                                      </p:to>
                                    </p:set>
                                    <p:anim calcmode="lin" valueType="num">
                                      <p:cBhvr additive="base">
                                        <p:cTn id="74"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5">
                                            <p:txEl>
                                              <p:pRg st="4" end="4"/>
                                            </p:txEl>
                                          </p:spTgt>
                                        </p:tgtEl>
                                        <p:attrNameLst>
                                          <p:attrName>style.visibility</p:attrName>
                                        </p:attrNameLst>
                                      </p:cBhvr>
                                      <p:to>
                                        <p:strVal val="visible"/>
                                      </p:to>
                                    </p:set>
                                    <p:anim calcmode="lin" valueType="num">
                                      <p:cBhvr additive="base">
                                        <p:cTn id="80" dur="500" fill="hold"/>
                                        <p:tgtEl>
                                          <p:spTgt spid="45">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5">
                                            <p:txEl>
                                              <p:pRg st="5" end="5"/>
                                            </p:txEl>
                                          </p:spTgt>
                                        </p:tgtEl>
                                        <p:attrNameLst>
                                          <p:attrName>style.visibility</p:attrName>
                                        </p:attrNameLst>
                                      </p:cBhvr>
                                      <p:to>
                                        <p:strVal val="visible"/>
                                      </p:to>
                                    </p:set>
                                    <p:anim calcmode="lin" valueType="num">
                                      <p:cBhvr additive="base">
                                        <p:cTn id="86"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45">
                                            <p:txEl>
                                              <p:pRg st="6" end="6"/>
                                            </p:txEl>
                                          </p:spTgt>
                                        </p:tgtEl>
                                        <p:attrNameLst>
                                          <p:attrName>style.visibility</p:attrName>
                                        </p:attrNameLst>
                                      </p:cBhvr>
                                      <p:to>
                                        <p:strVal val="visible"/>
                                      </p:to>
                                    </p:set>
                                    <p:anim calcmode="lin" valueType="num">
                                      <p:cBhvr additive="base">
                                        <p:cTn id="92" dur="500" fill="hold"/>
                                        <p:tgtEl>
                                          <p:spTgt spid="45">
                                            <p:txEl>
                                              <p:pRg st="6" end="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5"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1654" y="2424080"/>
            <a:ext cx="11495297" cy="954107"/>
            <a:chOff x="441654" y="2424080"/>
            <a:chExt cx="11495297" cy="954107"/>
          </a:xfrm>
        </p:grpSpPr>
        <p:sp>
          <p:nvSpPr>
            <p:cNvPr id="4" name="矩形 3"/>
            <p:cNvSpPr/>
            <p:nvPr/>
          </p:nvSpPr>
          <p:spPr>
            <a:xfrm>
              <a:off x="1010278" y="2424080"/>
              <a:ext cx="10926673" cy="954107"/>
            </a:xfrm>
            <a:prstGeom prst="rect">
              <a:avLst/>
            </a:prstGeom>
          </p:spPr>
          <p:txBody>
            <a:bodyPr wrap="square">
              <a:spAutoFit/>
            </a:bodyPr>
            <a:lstStyle/>
            <a:p>
              <a:r>
                <a:rPr lang="en-US" altLang="zh-CN" sz="2800" b="1" kern="100" dirty="0">
                  <a:latin typeface="Times New Roman" panose="02020603050405020304" pitchFamily="18" charset="0"/>
                  <a:cs typeface="Times New Roman" panose="02020603050405020304" pitchFamily="18" charset="0"/>
                </a:rPr>
                <a:t>1. I’d like to invite you to</a:t>
              </a:r>
              <a:r>
                <a:rPr lang="en-US" altLang="zh-CN" sz="2800" b="1" u="wavyHeavy" kern="100" dirty="0">
                  <a:solidFill>
                    <a:srgbClr val="00B050"/>
                  </a:solidFill>
                  <a:uFill>
                    <a:solidFill>
                      <a:srgbClr val="FF0000"/>
                    </a:solidFill>
                  </a:uFill>
                  <a:latin typeface="Times New Roman" panose="02020603050405020304" pitchFamily="18" charset="0"/>
                  <a:cs typeface="Times New Roman" panose="02020603050405020304" pitchFamily="18" charset="0"/>
                </a:rPr>
                <a:t> write an article</a:t>
              </a:r>
              <a:r>
                <a:rPr lang="en-US" altLang="zh-CN" sz="2800" b="1" kern="100" dirty="0">
                  <a:latin typeface="Times New Roman" panose="02020603050405020304" pitchFamily="18" charset="0"/>
                  <a:cs typeface="Times New Roman" panose="02020603050405020304" pitchFamily="18" charset="0"/>
                </a:rPr>
                <a:t> for the English newspaper. </a:t>
              </a:r>
              <a:endParaRPr lang="zh-CN" altLang="zh-CN" sz="2800" kern="100" dirty="0">
                <a:latin typeface="等线" panose="02010600030101010101" pitchFamily="2" charset="-122"/>
                <a:cs typeface="Times New Roman" panose="02020603050405020304" pitchFamily="18" charset="0"/>
              </a:endParaRPr>
            </a:p>
            <a:p>
              <a:pPr indent="133350"/>
              <a:r>
                <a:rPr lang="zh-CN" altLang="zh-CN" sz="2800" b="1" kern="100" dirty="0">
                  <a:latin typeface="Times New Roman" panose="02020603050405020304" pitchFamily="18" charset="0"/>
                  <a:cs typeface="Times New Roman" panose="02020603050405020304" pitchFamily="18" charset="0"/>
                </a:rPr>
                <a:t>我想请你为英文报写一篇文章。</a:t>
              </a:r>
              <a:endParaRPr lang="zh-CN" altLang="zh-CN" sz="2800" kern="100" dirty="0">
                <a:latin typeface="等线" panose="02010600030101010101" pitchFamily="2" charset="-122"/>
                <a:cs typeface="Times New Roman" panose="02020603050405020304" pitchFamily="18" charset="0"/>
              </a:endParaRPr>
            </a:p>
          </p:txBody>
        </p:sp>
        <p:sp>
          <p:nvSpPr>
            <p:cNvPr id="6" name="圆角矩形 26"/>
            <p:cNvSpPr/>
            <p:nvPr/>
          </p:nvSpPr>
          <p:spPr>
            <a:xfrm>
              <a:off x="441654" y="2546994"/>
              <a:ext cx="377395" cy="389717"/>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432071" y="3449100"/>
            <a:ext cx="11052443" cy="954107"/>
            <a:chOff x="432071" y="3449100"/>
            <a:chExt cx="11052443" cy="954107"/>
          </a:xfrm>
        </p:grpSpPr>
        <p:sp>
          <p:nvSpPr>
            <p:cNvPr id="5" name="矩形 4"/>
            <p:cNvSpPr/>
            <p:nvPr/>
          </p:nvSpPr>
          <p:spPr>
            <a:xfrm>
              <a:off x="1029002" y="3449100"/>
              <a:ext cx="10455512" cy="954107"/>
            </a:xfrm>
            <a:prstGeom prst="rect">
              <a:avLst/>
            </a:prstGeom>
          </p:spPr>
          <p:txBody>
            <a:bodyPr wrap="square">
              <a:spAutoFit/>
            </a:bodyPr>
            <a:lstStyle/>
            <a:p>
              <a:r>
                <a:rPr lang="en-US" altLang="zh-CN" sz="2800" b="1" kern="100" dirty="0">
                  <a:latin typeface="Times New Roman" panose="02020603050405020304" pitchFamily="18" charset="0"/>
                  <a:cs typeface="Times New Roman" panose="02020603050405020304" pitchFamily="18" charset="0"/>
                </a:rPr>
                <a:t> 2. </a:t>
              </a:r>
              <a:r>
                <a:rPr lang="en-US" altLang="zh-CN" sz="2800" b="1" u="wavyHeavy" kern="100" dirty="0">
                  <a:solidFill>
                    <a:srgbClr val="00B050"/>
                  </a:solidFill>
                  <a:uFill>
                    <a:solidFill>
                      <a:srgbClr val="FF0000"/>
                    </a:solidFill>
                  </a:uFill>
                  <a:latin typeface="Times New Roman" panose="02020603050405020304" pitchFamily="18" charset="0"/>
                  <a:cs typeface="Times New Roman" panose="02020603050405020304" pitchFamily="18" charset="0"/>
                </a:rPr>
                <a:t>I wonder if</a:t>
              </a:r>
              <a:r>
                <a:rPr lang="en-US" altLang="zh-CN" sz="2800" b="1" kern="100" dirty="0">
                  <a:latin typeface="Times New Roman" panose="02020603050405020304" pitchFamily="18" charset="0"/>
                  <a:cs typeface="Times New Roman" panose="02020603050405020304" pitchFamily="18" charset="0"/>
                </a:rPr>
                <a:t> you could write something about Chinese poems. </a:t>
              </a:r>
              <a:endParaRPr lang="zh-CN" altLang="zh-CN" sz="2800" kern="100" dirty="0">
                <a:latin typeface="等线" panose="02010600030101010101" pitchFamily="2" charset="-122"/>
                <a:cs typeface="Times New Roman" panose="02020603050405020304" pitchFamily="18" charset="0"/>
              </a:endParaRPr>
            </a:p>
            <a:p>
              <a:pPr indent="133350"/>
              <a:r>
                <a:rPr lang="zh-CN" altLang="zh-CN" sz="2800" b="1" kern="100" dirty="0">
                  <a:latin typeface="Times New Roman" panose="02020603050405020304" pitchFamily="18" charset="0"/>
                  <a:cs typeface="Times New Roman" panose="02020603050405020304" pitchFamily="18" charset="0"/>
                </a:rPr>
                <a:t>我想知道你是否可以写一些关于中国诗歌的文章。</a:t>
              </a:r>
              <a:endParaRPr lang="zh-CN" altLang="zh-CN" sz="2800" kern="100" dirty="0">
                <a:latin typeface="等线" panose="02010600030101010101" pitchFamily="2" charset="-122"/>
                <a:cs typeface="Times New Roman" panose="02020603050405020304" pitchFamily="18" charset="0"/>
              </a:endParaRPr>
            </a:p>
          </p:txBody>
        </p:sp>
        <p:sp>
          <p:nvSpPr>
            <p:cNvPr id="7" name="圆角矩形 28"/>
            <p:cNvSpPr/>
            <p:nvPr/>
          </p:nvSpPr>
          <p:spPr>
            <a:xfrm>
              <a:off x="432071" y="3531573"/>
              <a:ext cx="377395" cy="389717"/>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23580" y="4674298"/>
            <a:ext cx="10960934" cy="954107"/>
            <a:chOff x="523580" y="4674298"/>
            <a:chExt cx="10960934" cy="954107"/>
          </a:xfrm>
        </p:grpSpPr>
        <p:sp>
          <p:nvSpPr>
            <p:cNvPr id="9" name="矩形 8"/>
            <p:cNvSpPr/>
            <p:nvPr/>
          </p:nvSpPr>
          <p:spPr>
            <a:xfrm>
              <a:off x="1055611" y="4674298"/>
              <a:ext cx="10428903" cy="954107"/>
            </a:xfrm>
            <a:prstGeom prst="rect">
              <a:avLst/>
            </a:prstGeom>
          </p:spPr>
          <p:txBody>
            <a:bodyPr wrap="square">
              <a:spAutoFit/>
            </a:bodyPr>
            <a:lstStyle/>
            <a:p>
              <a:r>
                <a:rPr lang="en-US" altLang="zh-CN" sz="2800" b="1" kern="100" dirty="0">
                  <a:latin typeface="Times New Roman" panose="02020603050405020304" pitchFamily="18" charset="0"/>
                  <a:cs typeface="Times New Roman" panose="02020603050405020304" pitchFamily="18" charset="0"/>
                </a:rPr>
                <a:t>3. Can you </a:t>
              </a:r>
              <a:r>
                <a:rPr lang="en-US" altLang="zh-CN" sz="2800" b="1" u="wavyHeavy" kern="100" dirty="0">
                  <a:solidFill>
                    <a:srgbClr val="00B050"/>
                  </a:solidFill>
                  <a:uFill>
                    <a:solidFill>
                      <a:srgbClr val="FF0000"/>
                    </a:solidFill>
                  </a:uFill>
                  <a:latin typeface="Times New Roman" panose="02020603050405020304" pitchFamily="18" charset="0"/>
                  <a:cs typeface="Times New Roman" panose="02020603050405020304" pitchFamily="18" charset="0"/>
                </a:rPr>
                <a:t>write something about </a:t>
              </a:r>
              <a:r>
                <a:rPr lang="en-US" altLang="zh-CN" sz="2800" b="1" kern="100" dirty="0">
                  <a:latin typeface="Times New Roman" panose="02020603050405020304" pitchFamily="18" charset="0"/>
                  <a:cs typeface="Times New Roman" panose="02020603050405020304" pitchFamily="18" charset="0"/>
                </a:rPr>
                <a:t>your school life?  </a:t>
              </a:r>
              <a:endParaRPr lang="zh-CN" altLang="zh-CN" sz="2800" kern="100" dirty="0">
                <a:latin typeface="等线" panose="02010600030101010101" pitchFamily="2" charset="-122"/>
                <a:cs typeface="Times New Roman" panose="02020603050405020304" pitchFamily="18" charset="0"/>
              </a:endParaRPr>
            </a:p>
            <a:p>
              <a:pPr indent="133350"/>
              <a:r>
                <a:rPr lang="zh-CN" altLang="zh-CN" sz="2800" b="1" kern="100" dirty="0">
                  <a:latin typeface="Times New Roman" panose="02020603050405020304" pitchFamily="18" charset="0"/>
                  <a:cs typeface="Times New Roman" panose="02020603050405020304" pitchFamily="18" charset="0"/>
                </a:rPr>
                <a:t>你能写点关于你的学校生活的内容吗？</a:t>
              </a:r>
              <a:r>
                <a:rPr lang="en-US" altLang="zh-CN" sz="2800" b="1" kern="100" dirty="0">
                  <a:latin typeface="Times New Roman" panose="02020603050405020304" pitchFamily="18" charset="0"/>
                  <a:cs typeface="Times New Roman" panose="02020603050405020304" pitchFamily="18" charset="0"/>
                </a:rPr>
                <a:t> </a:t>
              </a:r>
              <a:endParaRPr lang="zh-CN" altLang="zh-CN" sz="2800" kern="100" dirty="0">
                <a:latin typeface="等线" panose="02010600030101010101" pitchFamily="2" charset="-122"/>
                <a:cs typeface="Times New Roman" panose="02020603050405020304" pitchFamily="18" charset="0"/>
              </a:endParaRPr>
            </a:p>
          </p:txBody>
        </p:sp>
        <p:sp>
          <p:nvSpPr>
            <p:cNvPr id="8" name="圆角矩形 32"/>
            <p:cNvSpPr/>
            <p:nvPr/>
          </p:nvSpPr>
          <p:spPr>
            <a:xfrm>
              <a:off x="523580" y="4725000"/>
              <a:ext cx="367812" cy="421815"/>
            </a:xfrm>
            <a:prstGeom prst="roundRect">
              <a:avLst>
                <a:gd name="adj" fmla="val 7822"/>
              </a:avLst>
            </a:prstGeom>
            <a:solidFill>
              <a:srgbClr val="FFC00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1018162" y="4674298"/>
            <a:ext cx="2306213" cy="523220"/>
          </a:xfrm>
          <a:prstGeom prst="rect">
            <a:avLst/>
          </a:prstGeom>
        </p:spPr>
        <p:txBody>
          <a:bodyPr wrap="square">
            <a:spAutoFit/>
          </a:bodyPr>
          <a:lstStyle/>
          <a:p>
            <a:pPr>
              <a:spcBef>
                <a:spcPct val="0"/>
              </a:spcBef>
            </a:pPr>
            <a:endParaRPr lang="en-US" altLang="zh-CN" sz="2800" cap="all" dirty="0">
              <a:latin typeface="微软雅黑" panose="020B0503020204020204" charset="-122"/>
              <a:ea typeface="微软雅黑" panose="020B0503020204020204" charset="-122"/>
            </a:endParaRPr>
          </a:p>
        </p:txBody>
      </p:sp>
      <p:sp>
        <p:nvSpPr>
          <p:cNvPr id="28" name="文本框 27"/>
          <p:cNvSpPr txBox="1"/>
          <p:nvPr/>
        </p:nvSpPr>
        <p:spPr>
          <a:xfrm>
            <a:off x="1192356" y="0"/>
            <a:ext cx="4034194"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CN" altLang="zh-CN" sz="2000" b="1"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三、</a:t>
            </a:r>
            <a:r>
              <a:rPr lang="en-US" altLang="zh-CN" sz="2000" b="1" kern="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000" b="1"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套用句式</a:t>
            </a:r>
            <a:endParaRPr lang="zh-CN" altLang="zh-CN" sz="2000" kern="100" dirty="0">
              <a:latin typeface="等线" panose="02010600030101010101" pitchFamily="2" charset="-122"/>
              <a:cs typeface="Times New Roman" panose="02020603050405020304" pitchFamily="18" charset="0"/>
            </a:endParaRPr>
          </a:p>
          <a:p>
            <a:r>
              <a:rPr lang="en-US" altLang="zh-CN" sz="2000" b="1" kern="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zh-CN" sz="2000" b="1" kern="0" dirty="0">
                <a:solidFill>
                  <a:srgbClr val="FF0000"/>
                </a:solidFill>
                <a:latin typeface="Times New Roman" panose="02020603050405020304" pitchFamily="18" charset="0"/>
                <a:cs typeface="Times New Roman" panose="02020603050405020304" pitchFamily="18" charset="0"/>
              </a:rPr>
              <a:t> </a:t>
            </a:r>
            <a:r>
              <a:rPr lang="zh-CN" altLang="zh-CN" sz="2000" b="1" u="sng" kern="0" dirty="0">
                <a:solidFill>
                  <a:srgbClr val="FF0000"/>
                </a:solidFill>
                <a:latin typeface="Times New Roman" panose="02020603050405020304" pitchFamily="18" charset="0"/>
                <a:cs typeface="Times New Roman" panose="02020603050405020304" pitchFamily="18" charset="0"/>
              </a:rPr>
              <a:t>如何写约稿信的开头</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2" name="TextBox 3"/>
          <p:cNvSpPr txBox="1"/>
          <p:nvPr/>
        </p:nvSpPr>
        <p:spPr>
          <a:xfrm>
            <a:off x="1018162" y="983386"/>
            <a:ext cx="10466352" cy="1200329"/>
          </a:xfrm>
          <a:prstGeom prst="rect">
            <a:avLst/>
          </a:prstGeom>
          <a:noFill/>
        </p:spPr>
        <p:txBody>
          <a:bodyPr wrap="square">
            <a:spAutoFit/>
          </a:bodyPr>
          <a:lstStyle/>
          <a:p>
            <a:pPr marL="342900" lvl="0" indent="-342900" algn="l">
              <a:buClr>
                <a:srgbClr val="FF0000"/>
              </a:buClr>
              <a:buFont typeface="Wingdings" panose="05000000000000000000" pitchFamily="2" charset="2"/>
              <a:buChar char=""/>
            </a:pPr>
            <a:r>
              <a:rPr lang="en-US" altLang="zh-CN" sz="2400" b="1" kern="100" dirty="0">
                <a:solidFill>
                  <a:srgbClr val="0000FF"/>
                </a:solidFill>
                <a:latin typeface="Times New Roman" panose="02020603050405020304" pitchFamily="18" charset="0"/>
                <a:cs typeface="Times New Roman" panose="02020603050405020304" pitchFamily="18" charset="0"/>
              </a:rPr>
              <a:t>Part 1: Beginning</a:t>
            </a:r>
            <a:r>
              <a:rPr lang="zh-CN" altLang="zh-CN" sz="2400" b="1" kern="100" dirty="0">
                <a:latin typeface="Times New Roman" panose="02020603050405020304" pitchFamily="18" charset="0"/>
                <a:cs typeface="Times New Roman" panose="02020603050405020304" pitchFamily="18" charset="0"/>
              </a:rPr>
              <a:t>【首段</a:t>
            </a:r>
            <a:r>
              <a:rPr lang="en-US" altLang="zh-CN" sz="2400" b="1" kern="100" dirty="0">
                <a:latin typeface="Times New Roman" panose="02020603050405020304" pitchFamily="18" charset="0"/>
                <a:cs typeface="Times New Roman" panose="02020603050405020304" pitchFamily="18" charset="0"/>
              </a:rPr>
              <a:t>-</a:t>
            </a:r>
            <a:r>
              <a:rPr lang="zh-CN" altLang="zh-CN" sz="2400" b="1" kern="100" dirty="0">
                <a:latin typeface="Times New Roman" panose="02020603050405020304" pitchFamily="18" charset="0"/>
                <a:cs typeface="Times New Roman" panose="02020603050405020304" pitchFamily="18" charset="0"/>
              </a:rPr>
              <a:t>引人入胜开头句】</a:t>
            </a:r>
            <a:endParaRPr lang="en-US" altLang="zh-CN" sz="2400" b="1" kern="100" dirty="0">
              <a:latin typeface="Times New Roman" panose="02020603050405020304" pitchFamily="18" charset="0"/>
              <a:cs typeface="Times New Roman" panose="02020603050405020304" pitchFamily="18" charset="0"/>
            </a:endParaRPr>
          </a:p>
          <a:p>
            <a:pPr marL="342900" lvl="0" indent="-342900" algn="l">
              <a:buClr>
                <a:srgbClr val="FF0000"/>
              </a:buClr>
              <a:buFont typeface="Wingdings" panose="05000000000000000000" pitchFamily="2" charset="2"/>
              <a:buChar char=""/>
            </a:pPr>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Purpose of writing the letter</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写信意图</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点明写信的目的</a:t>
            </a:r>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约稿】</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约稿信</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篇首：</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简单问候，表明写信的目的</a:t>
            </a:r>
            <a:endParaRPr lang="zh-CN" altLang="en-US" sz="2400" dirty="0">
              <a:solidFill>
                <a:prstClr val="black">
                  <a:lumMod val="65000"/>
                  <a:lumOff val="3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fade">
                                      <p:cBhvr>
                                        <p:cTn id="14" dur="1000"/>
                                        <p:tgtEl>
                                          <p:spTgt spid="32">
                                            <p:txEl>
                                              <p:pRg st="0" end="0"/>
                                            </p:txEl>
                                          </p:spTgt>
                                        </p:tgtEl>
                                      </p:cBhvr>
                                    </p:animEffect>
                                    <p:anim calcmode="lin" valueType="num">
                                      <p:cBhvr>
                                        <p:cTn id="1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xEl>
                                              <p:pRg st="1" end="1"/>
                                            </p:txEl>
                                          </p:spTgt>
                                        </p:tgtEl>
                                        <p:attrNameLst>
                                          <p:attrName>style.visibility</p:attrName>
                                        </p:attrNameLst>
                                      </p:cBhvr>
                                      <p:to>
                                        <p:strVal val="visible"/>
                                      </p:to>
                                    </p:set>
                                    <p:animEffect transition="in" filter="fade">
                                      <p:cBhvr>
                                        <p:cTn id="21" dur="1000"/>
                                        <p:tgtEl>
                                          <p:spTgt spid="32">
                                            <p:txEl>
                                              <p:pRg st="1" end="1"/>
                                            </p:txEl>
                                          </p:spTgt>
                                        </p:tgtEl>
                                      </p:cBhvr>
                                    </p:animEffect>
                                    <p:anim calcmode="lin" valueType="num">
                                      <p:cBhvr>
                                        <p:cTn id="22"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animEffect transition="in" filter="fade">
                                      <p:cBhvr>
                                        <p:cTn id="28" dur="1000"/>
                                        <p:tgtEl>
                                          <p:spTgt spid="32">
                                            <p:txEl>
                                              <p:pRg st="2" end="2"/>
                                            </p:txEl>
                                          </p:spTgt>
                                        </p:tgtEl>
                                      </p:cBhvr>
                                    </p:animEffect>
                                    <p:anim calcmode="lin" valueType="num">
                                      <p:cBhvr>
                                        <p:cTn id="29"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1184" y="2312755"/>
            <a:ext cx="10690225" cy="1383665"/>
            <a:chOff x="981184" y="2312755"/>
            <a:chExt cx="10690225" cy="1383665"/>
          </a:xfrm>
        </p:grpSpPr>
        <p:sp>
          <p:nvSpPr>
            <p:cNvPr id="10" name="圆角矩形 26"/>
            <p:cNvSpPr/>
            <p:nvPr/>
          </p:nvSpPr>
          <p:spPr>
            <a:xfrm>
              <a:off x="981184" y="2456038"/>
              <a:ext cx="391376" cy="389717"/>
            </a:xfrm>
            <a:prstGeom prst="roundRect">
              <a:avLst>
                <a:gd name="adj" fmla="val 7822"/>
              </a:avLst>
            </a:prstGeom>
            <a:solidFill>
              <a:schemeClr val="accent2">
                <a:lumMod val="60000"/>
                <a:lumOff val="40000"/>
              </a:schemeClr>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93019" y="2312755"/>
              <a:ext cx="9978390" cy="1383665"/>
            </a:xfrm>
            <a:prstGeom prst="rect">
              <a:avLst/>
            </a:prstGeom>
          </p:spPr>
          <p:txBody>
            <a:bodyPr wrap="square">
              <a:spAutoFit/>
            </a:bodyPr>
            <a:lstStyle/>
            <a:p>
              <a:pPr algn="l"/>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4. You can write anything relevant so long as it’s </a:t>
              </a:r>
              <a:r>
                <a:rPr lang="en-US"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interesting and informative</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33350" algn="l"/>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你可以写与之相关的任何东西，只要它寓教于乐。</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grpSp>
        <p:nvGrpSpPr>
          <p:cNvPr id="3" name="组合 2"/>
          <p:cNvGrpSpPr/>
          <p:nvPr/>
        </p:nvGrpSpPr>
        <p:grpSpPr>
          <a:xfrm>
            <a:off x="1008728" y="3877521"/>
            <a:ext cx="10777220" cy="953135"/>
            <a:chOff x="1008728" y="3877521"/>
            <a:chExt cx="10777220" cy="953135"/>
          </a:xfrm>
        </p:grpSpPr>
        <p:sp>
          <p:nvSpPr>
            <p:cNvPr id="11" name="圆角矩形 28"/>
            <p:cNvSpPr/>
            <p:nvPr/>
          </p:nvSpPr>
          <p:spPr>
            <a:xfrm>
              <a:off x="1008728" y="3919499"/>
              <a:ext cx="391376" cy="389717"/>
            </a:xfrm>
            <a:prstGeom prst="roundRect">
              <a:avLst>
                <a:gd name="adj" fmla="val 7822"/>
              </a:avLst>
            </a:prstGeom>
            <a:solidFill>
              <a:srgbClr val="FF33CC"/>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92623" y="3877521"/>
              <a:ext cx="10093325" cy="953135"/>
            </a:xfrm>
            <a:prstGeom prst="rect">
              <a:avLst/>
            </a:prstGeom>
          </p:spPr>
          <p:txBody>
            <a:bodyPr wrap="square">
              <a:spAutoFit/>
            </a:bodyPr>
            <a:lstStyle/>
            <a:p>
              <a:pPr algn="l"/>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5. It would be better if we could </a:t>
              </a:r>
              <a:r>
                <a:rPr lang="en-US"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have your article before</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 June 1.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00025" algn="l"/>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我们在</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6</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月</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1</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日之前能收到你的文章会更好。</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grpSp>
        <p:nvGrpSpPr>
          <p:cNvPr id="4" name="组合 3"/>
          <p:cNvGrpSpPr/>
          <p:nvPr/>
        </p:nvGrpSpPr>
        <p:grpSpPr>
          <a:xfrm>
            <a:off x="991122" y="5087658"/>
            <a:ext cx="11220789" cy="954107"/>
            <a:chOff x="991122" y="5087658"/>
            <a:chExt cx="11220789" cy="954107"/>
          </a:xfrm>
        </p:grpSpPr>
        <p:sp>
          <p:nvSpPr>
            <p:cNvPr id="12" name="圆角矩形 32"/>
            <p:cNvSpPr/>
            <p:nvPr/>
          </p:nvSpPr>
          <p:spPr>
            <a:xfrm>
              <a:off x="991122" y="5087658"/>
              <a:ext cx="381438" cy="421815"/>
            </a:xfrm>
            <a:prstGeom prst="roundRect">
              <a:avLst>
                <a:gd name="adj" fmla="val 7822"/>
              </a:avLst>
            </a:prstGeom>
            <a:solidFill>
              <a:srgbClr val="0070C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839264" y="5087658"/>
              <a:ext cx="10372647" cy="954107"/>
            </a:xfrm>
            <a:prstGeom prst="rect">
              <a:avLst/>
            </a:prstGeom>
          </p:spPr>
          <p:txBody>
            <a:bodyPr wrap="square">
              <a:spAutoFit/>
            </a:bodyPr>
            <a:lstStyle/>
            <a:p>
              <a:pPr algn="l"/>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6.  Would you please </a:t>
              </a:r>
              <a:r>
                <a:rPr lang="en-US"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write something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about/</a:t>
              </a:r>
              <a:r>
                <a:rPr lang="en-US"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regarding</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00025" algn="l"/>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你能写点关于</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东西吗</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sp>
        <p:nvSpPr>
          <p:cNvPr id="27" name="TextBox 3"/>
          <p:cNvSpPr txBox="1"/>
          <p:nvPr/>
        </p:nvSpPr>
        <p:spPr>
          <a:xfrm>
            <a:off x="1008728" y="978086"/>
            <a:ext cx="10466352" cy="1200329"/>
          </a:xfrm>
          <a:prstGeom prst="rect">
            <a:avLst/>
          </a:prstGeom>
          <a:noFill/>
        </p:spPr>
        <p:txBody>
          <a:bodyPr wrap="square">
            <a:spAutoFit/>
          </a:bodyPr>
          <a:lstStyle/>
          <a:p>
            <a:pPr marL="342900" lvl="0" indent="-342900" algn="l">
              <a:buClr>
                <a:srgbClr val="FF0000"/>
              </a:buClr>
              <a:buFont typeface="Wingdings" panose="05000000000000000000" pitchFamily="2" charset="2"/>
              <a:buChar char=""/>
            </a:pPr>
            <a:r>
              <a:rPr lang="en-US" altLang="zh-CN" sz="2400" b="1" kern="100" dirty="0">
                <a:solidFill>
                  <a:srgbClr val="0000FF"/>
                </a:solidFill>
                <a:latin typeface="Times New Roman" panose="02020603050405020304" pitchFamily="18" charset="0"/>
                <a:cs typeface="Times New Roman" panose="02020603050405020304" pitchFamily="18" charset="0"/>
              </a:rPr>
              <a:t>Part 1: Beginning</a:t>
            </a:r>
            <a:r>
              <a:rPr lang="zh-CN" altLang="zh-CN" sz="2400" b="1" kern="100" dirty="0">
                <a:latin typeface="Times New Roman" panose="02020603050405020304" pitchFamily="18" charset="0"/>
                <a:cs typeface="Times New Roman" panose="02020603050405020304" pitchFamily="18" charset="0"/>
              </a:rPr>
              <a:t>【首段</a:t>
            </a:r>
            <a:r>
              <a:rPr lang="en-US" altLang="zh-CN" sz="2400" b="1" kern="100" dirty="0">
                <a:latin typeface="Times New Roman" panose="02020603050405020304" pitchFamily="18" charset="0"/>
                <a:cs typeface="Times New Roman" panose="02020603050405020304" pitchFamily="18" charset="0"/>
              </a:rPr>
              <a:t>-</a:t>
            </a:r>
            <a:r>
              <a:rPr lang="zh-CN" altLang="zh-CN" sz="2400" b="1" kern="100" dirty="0">
                <a:latin typeface="Times New Roman" panose="02020603050405020304" pitchFamily="18" charset="0"/>
                <a:cs typeface="Times New Roman" panose="02020603050405020304" pitchFamily="18" charset="0"/>
              </a:rPr>
              <a:t>引人入胜开头句】</a:t>
            </a:r>
            <a:endParaRPr lang="en-US" altLang="zh-CN" sz="2400" b="1" kern="100" dirty="0">
              <a:latin typeface="Times New Roman" panose="02020603050405020304" pitchFamily="18" charset="0"/>
              <a:cs typeface="Times New Roman" panose="02020603050405020304" pitchFamily="18" charset="0"/>
            </a:endParaRPr>
          </a:p>
          <a:p>
            <a:pPr marL="342900" lvl="0" indent="-342900" algn="l">
              <a:buClr>
                <a:srgbClr val="FF0000"/>
              </a:buClr>
              <a:buFont typeface="Wingdings" panose="05000000000000000000" pitchFamily="2" charset="2"/>
              <a:buChar char=""/>
            </a:pPr>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Purpose of writing the letter</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写信意图</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点明写信的目的</a:t>
            </a:r>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约稿】</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约稿信</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篇首：</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简单问候，表明写信的目的</a:t>
            </a:r>
            <a:endParaRPr lang="zh-CN" altLang="en-US" sz="2400" dirty="0">
              <a:solidFill>
                <a:prstClr val="black">
                  <a:lumMod val="65000"/>
                  <a:lumOff val="35000"/>
                </a:prstClr>
              </a:solidFill>
              <a:latin typeface="微软雅黑" panose="020B0503020204020204" charset="-122"/>
              <a:ea typeface="微软雅黑" panose="020B0503020204020204" charset="-122"/>
            </a:endParaRPr>
          </a:p>
        </p:txBody>
      </p:sp>
      <p:sp>
        <p:nvSpPr>
          <p:cNvPr id="28" name="文本框 27"/>
          <p:cNvSpPr txBox="1"/>
          <p:nvPr/>
        </p:nvSpPr>
        <p:spPr>
          <a:xfrm>
            <a:off x="1204416" y="0"/>
            <a:ext cx="35042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CN" altLang="zh-CN" sz="2000" b="1"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三、</a:t>
            </a:r>
            <a:r>
              <a:rPr lang="en-US" altLang="zh-CN" sz="2000" b="1" kern="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000" b="1" kern="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000" b="1" kern="100"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套用句式</a:t>
            </a:r>
            <a:endParaRPr lang="zh-CN" altLang="zh-CN" sz="2000" kern="100" dirty="0">
              <a:latin typeface="等线" panose="02010600030101010101" pitchFamily="2" charset="-122"/>
              <a:cs typeface="Times New Roman" panose="02020603050405020304" pitchFamily="18" charset="0"/>
            </a:endParaRPr>
          </a:p>
          <a:p>
            <a:r>
              <a:rPr lang="en-US" altLang="zh-CN" sz="2000" b="1" kern="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zh-CN" sz="2000" b="1" kern="0" dirty="0">
                <a:solidFill>
                  <a:srgbClr val="FF0000"/>
                </a:solidFill>
                <a:latin typeface="Times New Roman" panose="02020603050405020304" pitchFamily="18" charset="0"/>
                <a:cs typeface="Times New Roman" panose="02020603050405020304" pitchFamily="18" charset="0"/>
              </a:rPr>
              <a:t> </a:t>
            </a:r>
            <a:r>
              <a:rPr lang="zh-CN" altLang="zh-CN" sz="2000" b="1" u="sng" kern="0" dirty="0">
                <a:solidFill>
                  <a:srgbClr val="FF0000"/>
                </a:solidFill>
                <a:latin typeface="Times New Roman" panose="02020603050405020304" pitchFamily="18" charset="0"/>
                <a:cs typeface="Times New Roman" panose="02020603050405020304" pitchFamily="18" charset="0"/>
              </a:rPr>
              <a:t>如何写约稿信的开头</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arn(inVertic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arn(inVertic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barn(inVertical)">
                                      <p:cBhvr>
                                        <p:cTn id="22" dur="5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3930" y="115172"/>
            <a:ext cx="3608191" cy="438524"/>
          </a:xfrm>
        </p:spPr>
        <p:style>
          <a:lnRef idx="1">
            <a:schemeClr val="accent4"/>
          </a:lnRef>
          <a:fillRef idx="3">
            <a:schemeClr val="accent4"/>
          </a:fillRef>
          <a:effectRef idx="2">
            <a:schemeClr val="accent4"/>
          </a:effectRef>
          <a:fontRef idx="minor">
            <a:schemeClr val="lt1"/>
          </a:fontRef>
        </p:style>
        <p:txBody>
          <a:bodyPr/>
          <a:lstStyle/>
          <a:p>
            <a:r>
              <a:rPr lang="en-US"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u="sng"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如何写约稿信的正文</a:t>
            </a:r>
            <a:endParaRPr lang="zh-CN" altLang="en-US" sz="2400" dirty="0"/>
          </a:p>
        </p:txBody>
      </p:sp>
      <p:grpSp>
        <p:nvGrpSpPr>
          <p:cNvPr id="24" name="组合 23"/>
          <p:cNvGrpSpPr/>
          <p:nvPr/>
        </p:nvGrpSpPr>
        <p:grpSpPr>
          <a:xfrm>
            <a:off x="688479" y="1768649"/>
            <a:ext cx="11014522" cy="989212"/>
            <a:chOff x="715514" y="1747129"/>
            <a:chExt cx="11014522" cy="989212"/>
          </a:xfrm>
        </p:grpSpPr>
        <p:grpSp>
          <p:nvGrpSpPr>
            <p:cNvPr id="23" name="组合 22"/>
            <p:cNvGrpSpPr/>
            <p:nvPr/>
          </p:nvGrpSpPr>
          <p:grpSpPr>
            <a:xfrm>
              <a:off x="715514" y="1747129"/>
              <a:ext cx="11014522" cy="989212"/>
              <a:chOff x="688480" y="1747129"/>
              <a:chExt cx="11014522" cy="989212"/>
            </a:xfrm>
          </p:grpSpPr>
          <p:sp>
            <p:nvSpPr>
              <p:cNvPr id="5" name="pa_     _1"/>
              <p:cNvSpPr/>
              <p:nvPr/>
            </p:nvSpPr>
            <p:spPr>
              <a:xfrm>
                <a:off x="1055948" y="1792371"/>
                <a:ext cx="10647054" cy="903183"/>
              </a:xfrm>
              <a:prstGeom prst="roundRect">
                <a:avLst/>
              </a:prstGeom>
              <a:solidFill>
                <a:schemeClr val="bg1"/>
              </a:solidFill>
              <a:ln w="12700">
                <a:solidFill>
                  <a:srgbClr val="A1BF32"/>
                </a:solid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chemeClr val="accent1"/>
                  </a:solidFill>
                  <a:cs typeface="+mn-ea"/>
                  <a:sym typeface="+mn-lt"/>
                </a:endParaRPr>
              </a:p>
            </p:txBody>
          </p:sp>
          <p:sp>
            <p:nvSpPr>
              <p:cNvPr id="6" name="pa_     _17"/>
              <p:cNvSpPr>
                <a:spLocks noChangeArrowheads="1"/>
              </p:cNvSpPr>
              <p:nvPr/>
            </p:nvSpPr>
            <p:spPr bwMode="gray">
              <a:xfrm>
                <a:off x="1867040" y="1747129"/>
                <a:ext cx="9815195" cy="952111"/>
              </a:xfrm>
              <a:prstGeom prst="roundRect">
                <a:avLst/>
              </a:prstGeom>
              <a:noFill/>
              <a:ln>
                <a:noFill/>
              </a:ln>
            </p:spPr>
            <p:txBody>
              <a:bodyPr wrap="square" lIns="121844" tIns="60922" rIns="121844" bIns="6092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1.Your article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is supposed to</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be within 300 words. / 300 words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would be </a:t>
                </a:r>
                <a:endPar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endParaRPr>
              </a:p>
              <a:p>
                <a:pPr algn="l"/>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 fine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200" b="1" kern="100" dirty="0">
                    <a:latin typeface="Times New Roman" panose="02020603050405020304" pitchFamily="18" charset="0"/>
                    <a:ea typeface="等线" panose="02010600030101010101" pitchFamily="2" charset="-122"/>
                    <a:cs typeface="Times New Roman" panose="02020603050405020304" pitchFamily="18" charset="0"/>
                  </a:rPr>
                  <a:t>你的文章的字数应控制在</a:t>
                </a:r>
                <a:r>
                  <a:rPr lang="en-US" altLang="zh-CN" sz="2200" b="1" kern="100" dirty="0">
                    <a:latin typeface="Times New Roman" panose="02020603050405020304" pitchFamily="18" charset="0"/>
                    <a:ea typeface="等线" panose="02010600030101010101" pitchFamily="2" charset="-122"/>
                    <a:cs typeface="Times New Roman" panose="02020603050405020304" pitchFamily="18" charset="0"/>
                  </a:rPr>
                  <a:t>300</a:t>
                </a:r>
                <a:r>
                  <a:rPr lang="zh-CN" altLang="zh-CN" sz="2200" b="1" kern="100" dirty="0">
                    <a:latin typeface="Times New Roman" panose="02020603050405020304" pitchFamily="18" charset="0"/>
                    <a:ea typeface="等线" panose="02010600030101010101" pitchFamily="2" charset="-122"/>
                    <a:cs typeface="Times New Roman" panose="02020603050405020304" pitchFamily="18" charset="0"/>
                  </a:rPr>
                  <a:t>字以内。</a:t>
                </a:r>
                <a:r>
                  <a:rPr lang="en-US" altLang="zh-CN" sz="2200" b="1" kern="100" dirty="0">
                    <a:latin typeface="Times New Roman" panose="02020603050405020304" pitchFamily="18" charset="0"/>
                    <a:ea typeface="等线" panose="02010600030101010101" pitchFamily="2" charset="-122"/>
                    <a:cs typeface="Times New Roman" panose="02020603050405020304" pitchFamily="18" charset="0"/>
                  </a:rPr>
                  <a:t>/300</a:t>
                </a:r>
                <a:r>
                  <a:rPr lang="zh-CN" altLang="zh-CN" sz="2200" b="1" kern="100" dirty="0">
                    <a:latin typeface="Times New Roman" panose="02020603050405020304" pitchFamily="18" charset="0"/>
                    <a:ea typeface="等线" panose="02010600030101010101" pitchFamily="2" charset="-122"/>
                    <a:cs typeface="Times New Roman" panose="02020603050405020304" pitchFamily="18" charset="0"/>
                  </a:rPr>
                  <a:t>字就够了</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pa_     _19"/>
              <p:cNvSpPr/>
              <p:nvPr/>
            </p:nvSpPr>
            <p:spPr>
              <a:xfrm>
                <a:off x="688480" y="1792371"/>
                <a:ext cx="1178782" cy="943970"/>
              </a:xfrm>
              <a:prstGeom prst="roundRect">
                <a:avLst/>
              </a:prstGeom>
              <a:solidFill>
                <a:srgbClr val="A1BF32"/>
              </a:solidFill>
              <a:ln w="12700">
                <a:gradFill flip="none" rotWithShape="1">
                  <a:gsLst>
                    <a:gs pos="0">
                      <a:schemeClr val="bg1">
                        <a:lumMod val="75000"/>
                      </a:schemeClr>
                    </a:gs>
                    <a:gs pos="100000">
                      <a:schemeClr val="bg1"/>
                    </a:gs>
                  </a:gsLst>
                  <a:lin ang="18900000" scaled="1"/>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accent1"/>
                  </a:solidFill>
                  <a:cs typeface="+mn-ea"/>
                  <a:sym typeface="+mn-lt"/>
                </a:endParaRPr>
              </a:p>
            </p:txBody>
          </p:sp>
        </p:grpSp>
        <p:sp>
          <p:nvSpPr>
            <p:cNvPr id="8" name="pa_     _24"/>
            <p:cNvSpPr>
              <a:spLocks noChangeArrowheads="1"/>
            </p:cNvSpPr>
            <p:nvPr/>
          </p:nvSpPr>
          <p:spPr bwMode="auto">
            <a:xfrm>
              <a:off x="1082982" y="1920832"/>
              <a:ext cx="515327" cy="60221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600" b="1" dirty="0">
                  <a:solidFill>
                    <a:schemeClr val="bg1"/>
                  </a:solidFill>
                  <a:effectLst>
                    <a:innerShdw blurRad="63500" dist="50800" dir="18900000">
                      <a:prstClr val="black">
                        <a:alpha val="50000"/>
                      </a:prstClr>
                    </a:innerShdw>
                  </a:effectLst>
                  <a:cs typeface="+mn-ea"/>
                  <a:sym typeface="+mn-lt"/>
                </a:rPr>
                <a:t>1</a:t>
              </a:r>
              <a:endParaRPr lang="zh-CN" altLang="en-US" sz="3600" b="1" dirty="0">
                <a:solidFill>
                  <a:schemeClr val="bg1"/>
                </a:solidFill>
                <a:effectLst>
                  <a:innerShdw blurRad="63500" dist="50800" dir="18900000">
                    <a:prstClr val="black">
                      <a:alpha val="50000"/>
                    </a:prstClr>
                  </a:innerShdw>
                </a:effectLst>
                <a:cs typeface="+mn-ea"/>
                <a:sym typeface="+mn-lt"/>
              </a:endParaRPr>
            </a:p>
          </p:txBody>
        </p:sp>
      </p:grpSp>
      <p:grpSp>
        <p:nvGrpSpPr>
          <p:cNvPr id="26" name="组合 25"/>
          <p:cNvGrpSpPr/>
          <p:nvPr/>
        </p:nvGrpSpPr>
        <p:grpSpPr>
          <a:xfrm>
            <a:off x="768677" y="3116690"/>
            <a:ext cx="10904543" cy="948213"/>
            <a:chOff x="842309" y="3136220"/>
            <a:chExt cx="10904543" cy="948213"/>
          </a:xfrm>
        </p:grpSpPr>
        <p:sp>
          <p:nvSpPr>
            <p:cNvPr id="9" name="pa_     _2"/>
            <p:cNvSpPr/>
            <p:nvPr/>
          </p:nvSpPr>
          <p:spPr>
            <a:xfrm>
              <a:off x="945969" y="3137425"/>
              <a:ext cx="10647054" cy="927478"/>
            </a:xfrm>
            <a:prstGeom prst="roundRect">
              <a:avLst/>
            </a:prstGeom>
            <a:solidFill>
              <a:schemeClr val="bg1"/>
            </a:solidFill>
            <a:ln w="12700">
              <a:solidFill>
                <a:srgbClr val="A1BF32"/>
              </a:solid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00" dirty="0">
                <a:solidFill>
                  <a:schemeClr val="accent1"/>
                </a:solidFill>
                <a:cs typeface="+mn-ea"/>
                <a:sym typeface="+mn-lt"/>
              </a:endParaRPr>
            </a:p>
          </p:txBody>
        </p:sp>
        <p:grpSp>
          <p:nvGrpSpPr>
            <p:cNvPr id="25" name="组合 24"/>
            <p:cNvGrpSpPr/>
            <p:nvPr/>
          </p:nvGrpSpPr>
          <p:grpSpPr>
            <a:xfrm>
              <a:off x="842309" y="3136220"/>
              <a:ext cx="10904543" cy="948213"/>
              <a:chOff x="688479" y="3104450"/>
              <a:chExt cx="10904543" cy="948213"/>
            </a:xfrm>
          </p:grpSpPr>
          <p:sp>
            <p:nvSpPr>
              <p:cNvPr id="10" name="pa_     _14"/>
              <p:cNvSpPr>
                <a:spLocks noChangeArrowheads="1"/>
              </p:cNvSpPr>
              <p:nvPr/>
            </p:nvSpPr>
            <p:spPr bwMode="gray">
              <a:xfrm>
                <a:off x="1971119" y="3104450"/>
                <a:ext cx="9621903" cy="885264"/>
              </a:xfrm>
              <a:prstGeom prst="roundRect">
                <a:avLst/>
              </a:prstGeom>
              <a:noFill/>
              <a:ln>
                <a:noFill/>
              </a:ln>
            </p:spPr>
            <p:txBody>
              <a:bodyPr wrap="square" lIns="121844" tIns="60922" rIns="121844" bIns="6092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200" b="1" kern="100" dirty="0">
                    <a:effectLst/>
                    <a:latin typeface="Times New Roman" panose="02020603050405020304" pitchFamily="18" charset="0"/>
                    <a:ea typeface="等线" panose="02010600030101010101" pitchFamily="2" charset="-122"/>
                    <a:cs typeface="Times New Roman" panose="02020603050405020304" pitchFamily="18" charset="0"/>
                  </a:rPr>
                  <a:t>2. If you </a:t>
                </a:r>
                <a:r>
                  <a:rPr lang="en-US" altLang="zh-CN" sz="22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make contributions</a:t>
                </a:r>
                <a:r>
                  <a:rPr lang="en-US" altLang="zh-CN" sz="2200" b="1" kern="100" dirty="0">
                    <a:effectLst/>
                    <a:latin typeface="Times New Roman" panose="02020603050405020304" pitchFamily="18" charset="0"/>
                    <a:ea typeface="等线" panose="02010600030101010101" pitchFamily="2" charset="-122"/>
                    <a:cs typeface="Times New Roman" panose="02020603050405020304" pitchFamily="18" charset="0"/>
                  </a:rPr>
                  <a:t> for us, we would like you to </a:t>
                </a:r>
                <a:r>
                  <a:rPr lang="en-US" altLang="zh-CN" sz="22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make your article lively</a:t>
                </a:r>
                <a:r>
                  <a:rPr lang="en-US" altLang="zh-CN" sz="2200" b="1" kern="100" dirty="0">
                    <a:effectLst/>
                    <a:latin typeface="Times New Roman" panose="02020603050405020304" pitchFamily="18" charset="0"/>
                    <a:ea typeface="等线" panose="02010600030101010101" pitchFamily="2" charset="-122"/>
                    <a:cs typeface="Times New Roman" panose="02020603050405020304" pitchFamily="18" charset="0"/>
                  </a:rPr>
                  <a:t> and interesting. </a:t>
                </a:r>
                <a:r>
                  <a:rPr lang="zh-CN" altLang="zh-CN" sz="2200" b="1" kern="100" dirty="0">
                    <a:effectLst/>
                    <a:latin typeface="Times New Roman" panose="02020603050405020304" pitchFamily="18" charset="0"/>
                    <a:ea typeface="等线" panose="02010600030101010101" pitchFamily="2" charset="-122"/>
                    <a:cs typeface="Times New Roman" panose="02020603050405020304" pitchFamily="18" charset="0"/>
                  </a:rPr>
                  <a:t>如果你向我们投稿，我们将会使你的文章生动有趣。</a:t>
                </a:r>
                <a:endParaRPr lang="zh-CN" altLang="zh-CN" sz="2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1" name="pa_     _20"/>
              <p:cNvSpPr/>
              <p:nvPr/>
            </p:nvSpPr>
            <p:spPr>
              <a:xfrm>
                <a:off x="688479" y="3122387"/>
                <a:ext cx="1178783" cy="930276"/>
              </a:xfrm>
              <a:prstGeom prst="roundRect">
                <a:avLst/>
              </a:prstGeom>
              <a:solidFill>
                <a:srgbClr val="CEBCBB"/>
              </a:solidFill>
              <a:ln w="12700">
                <a:gradFill flip="none" rotWithShape="1">
                  <a:gsLst>
                    <a:gs pos="0">
                      <a:schemeClr val="bg1">
                        <a:lumMod val="75000"/>
                      </a:schemeClr>
                    </a:gs>
                    <a:gs pos="100000">
                      <a:schemeClr val="bg1"/>
                    </a:gs>
                  </a:gsLst>
                  <a:lin ang="18900000" scaled="1"/>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accent1"/>
                  </a:solidFill>
                  <a:cs typeface="+mn-ea"/>
                  <a:sym typeface="+mn-lt"/>
                </a:endParaRPr>
              </a:p>
            </p:txBody>
          </p:sp>
          <p:sp>
            <p:nvSpPr>
              <p:cNvPr id="12" name="pa_     _25"/>
              <p:cNvSpPr>
                <a:spLocks noChangeArrowheads="1"/>
              </p:cNvSpPr>
              <p:nvPr/>
            </p:nvSpPr>
            <p:spPr bwMode="auto">
              <a:xfrm>
                <a:off x="1133930" y="3268416"/>
                <a:ext cx="515327" cy="60221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600" b="1" dirty="0">
                    <a:solidFill>
                      <a:schemeClr val="bg1"/>
                    </a:solidFill>
                    <a:effectLst>
                      <a:innerShdw blurRad="63500" dist="50800" dir="18900000">
                        <a:prstClr val="black">
                          <a:alpha val="50000"/>
                        </a:prstClr>
                      </a:innerShdw>
                    </a:effectLst>
                    <a:cs typeface="+mn-ea"/>
                    <a:sym typeface="+mn-lt"/>
                  </a:rPr>
                  <a:t>2</a:t>
                </a:r>
                <a:endParaRPr lang="zh-CN" altLang="en-US" sz="3600" b="1" dirty="0">
                  <a:solidFill>
                    <a:schemeClr val="bg1"/>
                  </a:solidFill>
                  <a:effectLst>
                    <a:innerShdw blurRad="63500" dist="50800" dir="18900000">
                      <a:prstClr val="black">
                        <a:alpha val="50000"/>
                      </a:prstClr>
                    </a:innerShdw>
                  </a:effectLst>
                  <a:cs typeface="+mn-ea"/>
                  <a:sym typeface="+mn-lt"/>
                </a:endParaRPr>
              </a:p>
            </p:txBody>
          </p:sp>
        </p:grpSp>
      </p:grpSp>
      <p:grpSp>
        <p:nvGrpSpPr>
          <p:cNvPr id="27" name="组合 26"/>
          <p:cNvGrpSpPr/>
          <p:nvPr/>
        </p:nvGrpSpPr>
        <p:grpSpPr>
          <a:xfrm>
            <a:off x="775839" y="4525487"/>
            <a:ext cx="11172598" cy="765130"/>
            <a:chOff x="775839" y="4525487"/>
            <a:chExt cx="11172598" cy="765130"/>
          </a:xfrm>
        </p:grpSpPr>
        <p:sp>
          <p:nvSpPr>
            <p:cNvPr id="13" name="pa_     _3"/>
            <p:cNvSpPr/>
            <p:nvPr/>
          </p:nvSpPr>
          <p:spPr>
            <a:xfrm>
              <a:off x="1055948" y="4525487"/>
              <a:ext cx="10647054" cy="732155"/>
            </a:xfrm>
            <a:prstGeom prst="roundRect">
              <a:avLst/>
            </a:prstGeom>
            <a:solidFill>
              <a:schemeClr val="bg1"/>
            </a:solidFill>
            <a:ln w="12700">
              <a:solidFill>
                <a:srgbClr val="A1BF32"/>
              </a:solid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accent1"/>
                </a:solidFill>
                <a:cs typeface="+mn-ea"/>
                <a:sym typeface="+mn-lt"/>
              </a:endParaRPr>
            </a:p>
          </p:txBody>
        </p:sp>
        <p:sp>
          <p:nvSpPr>
            <p:cNvPr id="14" name="pa_     _15"/>
            <p:cNvSpPr>
              <a:spLocks noChangeArrowheads="1"/>
            </p:cNvSpPr>
            <p:nvPr/>
          </p:nvSpPr>
          <p:spPr bwMode="gray">
            <a:xfrm>
              <a:off x="1970494" y="4666286"/>
              <a:ext cx="9977943" cy="544745"/>
            </a:xfrm>
            <a:prstGeom prst="roundRect">
              <a:avLst/>
            </a:prstGeom>
            <a:noFill/>
            <a:ln>
              <a:noFill/>
            </a:ln>
          </p:spPr>
          <p:txBody>
            <a:bodyPr wrap="square" lIns="121844" tIns="60922" rIns="121844" bIns="6092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3. Here are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some requirements</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about article.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以下是关于稿件的一些要求。</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5" name="pa_     _21"/>
            <p:cNvSpPr/>
            <p:nvPr/>
          </p:nvSpPr>
          <p:spPr>
            <a:xfrm>
              <a:off x="775839" y="4525487"/>
              <a:ext cx="1194344" cy="765130"/>
            </a:xfrm>
            <a:prstGeom prst="roundRect">
              <a:avLst/>
            </a:prstGeom>
            <a:solidFill>
              <a:srgbClr val="A1BF32"/>
            </a:solidFill>
            <a:ln w="12700">
              <a:gradFill flip="none" rotWithShape="1">
                <a:gsLst>
                  <a:gs pos="0">
                    <a:schemeClr val="bg1">
                      <a:lumMod val="75000"/>
                    </a:schemeClr>
                  </a:gs>
                  <a:gs pos="100000">
                    <a:schemeClr val="bg1"/>
                  </a:gs>
                </a:gsLst>
                <a:lin ang="18900000" scaled="1"/>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dirty="0">
                <a:solidFill>
                  <a:schemeClr val="accent1"/>
                </a:solidFill>
                <a:cs typeface="+mn-ea"/>
                <a:sym typeface="+mn-lt"/>
              </a:endParaRPr>
            </a:p>
          </p:txBody>
        </p:sp>
        <p:sp>
          <p:nvSpPr>
            <p:cNvPr id="16" name="pa_     _26"/>
            <p:cNvSpPr>
              <a:spLocks noChangeArrowheads="1"/>
            </p:cNvSpPr>
            <p:nvPr/>
          </p:nvSpPr>
          <p:spPr bwMode="auto">
            <a:xfrm>
              <a:off x="1071877" y="4616363"/>
              <a:ext cx="515327" cy="60221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600" b="1" dirty="0">
                  <a:solidFill>
                    <a:schemeClr val="bg1"/>
                  </a:solidFill>
                  <a:effectLst>
                    <a:innerShdw blurRad="63500" dist="50800" dir="18900000">
                      <a:prstClr val="black">
                        <a:alpha val="50000"/>
                      </a:prstClr>
                    </a:innerShdw>
                  </a:effectLst>
                  <a:cs typeface="+mn-ea"/>
                  <a:sym typeface="+mn-lt"/>
                </a:rPr>
                <a:t>3</a:t>
              </a:r>
              <a:endParaRPr lang="zh-CN" altLang="en-US" sz="3600" b="1" dirty="0">
                <a:solidFill>
                  <a:schemeClr val="bg1"/>
                </a:solidFill>
                <a:effectLst>
                  <a:innerShdw blurRad="63500" dist="50800" dir="18900000">
                    <a:prstClr val="black">
                      <a:alpha val="50000"/>
                    </a:prstClr>
                  </a:innerShdw>
                </a:effectLst>
                <a:cs typeface="+mn-ea"/>
                <a:sym typeface="+mn-lt"/>
              </a:endParaRPr>
            </a:p>
          </p:txBody>
        </p:sp>
      </p:grpSp>
      <p:grpSp>
        <p:nvGrpSpPr>
          <p:cNvPr id="28" name="组合 27"/>
          <p:cNvGrpSpPr/>
          <p:nvPr/>
        </p:nvGrpSpPr>
        <p:grpSpPr>
          <a:xfrm>
            <a:off x="864657" y="5626607"/>
            <a:ext cx="10927163" cy="765130"/>
            <a:chOff x="775839" y="5661795"/>
            <a:chExt cx="10927163" cy="765130"/>
          </a:xfrm>
        </p:grpSpPr>
        <p:sp>
          <p:nvSpPr>
            <p:cNvPr id="17" name="pa_     _4"/>
            <p:cNvSpPr/>
            <p:nvPr/>
          </p:nvSpPr>
          <p:spPr>
            <a:xfrm>
              <a:off x="946231" y="5702579"/>
              <a:ext cx="10646791" cy="683559"/>
            </a:xfrm>
            <a:prstGeom prst="roundRect">
              <a:avLst/>
            </a:prstGeom>
            <a:solidFill>
              <a:schemeClr val="bg1"/>
            </a:solidFill>
            <a:ln w="12700">
              <a:solidFill>
                <a:srgbClr val="A1BF32"/>
              </a:solid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accent1"/>
                </a:solidFill>
                <a:cs typeface="+mn-ea"/>
                <a:sym typeface="+mn-lt"/>
              </a:endParaRPr>
            </a:p>
          </p:txBody>
        </p:sp>
        <p:sp>
          <p:nvSpPr>
            <p:cNvPr id="18" name="pa_     _16"/>
            <p:cNvSpPr>
              <a:spLocks noChangeArrowheads="1"/>
            </p:cNvSpPr>
            <p:nvPr/>
          </p:nvSpPr>
          <p:spPr bwMode="gray">
            <a:xfrm>
              <a:off x="1881365" y="5718226"/>
              <a:ext cx="9821637" cy="544745"/>
            </a:xfrm>
            <a:prstGeom prst="roundRect">
              <a:avLst/>
            </a:prstGeom>
            <a:noFill/>
            <a:ln>
              <a:noFill/>
            </a:ln>
          </p:spPr>
          <p:txBody>
            <a:bodyPr wrap="square" lIns="121844" tIns="60922" rIns="121844" bIns="6092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4. The article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mainly talks about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__________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稿件主要是关于</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9" name="pa_     _22"/>
            <p:cNvSpPr/>
            <p:nvPr/>
          </p:nvSpPr>
          <p:spPr>
            <a:xfrm>
              <a:off x="775839" y="5661795"/>
              <a:ext cx="1075547" cy="765130"/>
            </a:xfrm>
            <a:prstGeom prst="roundRect">
              <a:avLst/>
            </a:prstGeom>
            <a:solidFill>
              <a:srgbClr val="CEBCBB"/>
            </a:solidFill>
            <a:ln w="12700">
              <a:gradFill flip="none" rotWithShape="1">
                <a:gsLst>
                  <a:gs pos="0">
                    <a:schemeClr val="bg1">
                      <a:lumMod val="75000"/>
                    </a:schemeClr>
                  </a:gs>
                  <a:gs pos="100000">
                    <a:schemeClr val="bg1"/>
                  </a:gs>
                </a:gsLst>
                <a:lin ang="18900000" scaled="1"/>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accent1"/>
                </a:solidFill>
                <a:cs typeface="+mn-ea"/>
                <a:sym typeface="+mn-lt"/>
              </a:endParaRPr>
            </a:p>
          </p:txBody>
        </p:sp>
        <p:sp>
          <p:nvSpPr>
            <p:cNvPr id="20" name="pa_     _27"/>
            <p:cNvSpPr>
              <a:spLocks noChangeArrowheads="1"/>
            </p:cNvSpPr>
            <p:nvPr/>
          </p:nvSpPr>
          <p:spPr bwMode="auto">
            <a:xfrm>
              <a:off x="1071877" y="5736027"/>
              <a:ext cx="515327" cy="60221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600" b="1" dirty="0">
                  <a:solidFill>
                    <a:schemeClr val="bg1"/>
                  </a:solidFill>
                  <a:effectLst>
                    <a:innerShdw blurRad="63500" dist="50800" dir="18900000">
                      <a:prstClr val="black">
                        <a:alpha val="50000"/>
                      </a:prstClr>
                    </a:innerShdw>
                  </a:effectLst>
                  <a:cs typeface="+mn-ea"/>
                  <a:sym typeface="+mn-lt"/>
                </a:rPr>
                <a:t>4</a:t>
              </a:r>
              <a:endParaRPr lang="zh-CN" altLang="en-US" sz="3600" b="1" dirty="0">
                <a:solidFill>
                  <a:schemeClr val="bg1"/>
                </a:solidFill>
                <a:effectLst>
                  <a:innerShdw blurRad="63500" dist="50800" dir="18900000">
                    <a:prstClr val="black">
                      <a:alpha val="50000"/>
                    </a:prstClr>
                  </a:innerShdw>
                </a:effectLst>
                <a:cs typeface="+mn-ea"/>
                <a:sym typeface="+mn-lt"/>
              </a:endParaRPr>
            </a:p>
          </p:txBody>
        </p:sp>
      </p:grpSp>
      <p:sp>
        <p:nvSpPr>
          <p:cNvPr id="3" name="文本框 2"/>
          <p:cNvSpPr txBox="1"/>
          <p:nvPr/>
        </p:nvSpPr>
        <p:spPr>
          <a:xfrm>
            <a:off x="775839" y="900455"/>
            <a:ext cx="10557551" cy="769441"/>
          </a:xfrm>
          <a:prstGeom prst="rect">
            <a:avLst/>
          </a:prstGeom>
          <a:noFill/>
        </p:spPr>
        <p:txBody>
          <a:bodyPr wrap="square" rtlCol="0">
            <a:spAutoFit/>
          </a:bodyPr>
          <a:lstStyle/>
          <a:p>
            <a:pPr marL="342900" lvl="0" indent="-342900" algn="just">
              <a:buFont typeface="Wingdings" panose="05000000000000000000" pitchFamily="2" charset="2"/>
              <a:buBlip>
                <a:blip r:embed="rId1"/>
              </a:buBlip>
            </a:pPr>
            <a:r>
              <a:rPr lang="en-US" altLang="zh-CN" sz="2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Part 2: Body Arrangements</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【主体段落</a:t>
            </a:r>
            <a:r>
              <a:rPr lang="en-US"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画龙点睛篇中句</a:t>
            </a:r>
            <a:r>
              <a:rPr lang="en-US"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2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介绍约稿的具体内容</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66675" algn="l"/>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）篇中介绍栏目特点和受众范围</a:t>
            </a:r>
            <a:r>
              <a:rPr lang="en-US" altLang="zh-CN" sz="22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约稿的内容要求</a:t>
            </a:r>
            <a:r>
              <a:rPr lang="en-US" altLang="zh-CN" sz="22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栏目设立的目的</a:t>
            </a:r>
            <a:r>
              <a:rPr lang="zh-CN" altLang="zh-CN" sz="2200" b="1" kern="100" dirty="0">
                <a:solidFill>
                  <a:srgbClr val="FF0000"/>
                </a:solidFill>
                <a:effectLst/>
                <a:latin typeface="等线" panose="02010600030101010101" pitchFamily="2" charset="-122"/>
                <a:ea typeface="Times New Roman" panose="02020603050405020304" pitchFamily="18" charset="0"/>
                <a:cs typeface="Times New Roman" panose="02020603050405020304" pitchFamily="18" charset="0"/>
              </a:rPr>
              <a:t> </a:t>
            </a:r>
            <a:endParaRPr lang="zh-CN" altLang="zh-CN" sz="2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2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62021" y="1905582"/>
            <a:ext cx="11521095" cy="817160"/>
            <a:chOff x="532414" y="2033630"/>
            <a:chExt cx="11521095" cy="817160"/>
          </a:xfrm>
        </p:grpSpPr>
        <p:sp>
          <p:nvSpPr>
            <p:cNvPr id="5" name="pa_     _1"/>
            <p:cNvSpPr/>
            <p:nvPr/>
          </p:nvSpPr>
          <p:spPr>
            <a:xfrm>
              <a:off x="532414" y="2099928"/>
              <a:ext cx="11001527" cy="683559"/>
            </a:xfrm>
            <a:prstGeom prst="roundRect">
              <a:avLst/>
            </a:prstGeom>
            <a:solidFill>
              <a:schemeClr val="bg1"/>
            </a:solidFill>
            <a:ln w="12700">
              <a:solidFill>
                <a:srgbClr val="A1BF32"/>
              </a:solid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accent1"/>
                </a:solidFill>
                <a:cs typeface="+mn-ea"/>
                <a:sym typeface="+mn-lt"/>
              </a:endParaRPr>
            </a:p>
          </p:txBody>
        </p:sp>
        <p:sp>
          <p:nvSpPr>
            <p:cNvPr id="6" name="pa_     _17"/>
            <p:cNvSpPr>
              <a:spLocks noChangeArrowheads="1"/>
            </p:cNvSpPr>
            <p:nvPr/>
          </p:nvSpPr>
          <p:spPr bwMode="gray">
            <a:xfrm>
              <a:off x="1607961" y="2033630"/>
              <a:ext cx="10445548" cy="817160"/>
            </a:xfrm>
            <a:prstGeom prst="roundRect">
              <a:avLst/>
            </a:prstGeom>
            <a:noFill/>
            <a:ln>
              <a:noFill/>
            </a:ln>
          </p:spPr>
          <p:txBody>
            <a:bodyPr wrap="square" lIns="121844" tIns="60922" rIns="121844" bIns="6092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5. You’d better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send your article to</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me next Sunday and about 120 words would be fine.</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66675" algn="l"/>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你最好下星期日把你的文章发送给我，字数约</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120</a:t>
              </a:r>
              <a:r>
                <a:rPr lang="zh-CN"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就好。</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pa_     _19"/>
            <p:cNvSpPr/>
            <p:nvPr/>
          </p:nvSpPr>
          <p:spPr>
            <a:xfrm>
              <a:off x="532414" y="2037263"/>
              <a:ext cx="1075547" cy="765130"/>
            </a:xfrm>
            <a:prstGeom prst="roundRect">
              <a:avLst/>
            </a:prstGeom>
            <a:solidFill>
              <a:srgbClr val="A1BF32"/>
            </a:solidFill>
            <a:ln w="12700">
              <a:gradFill flip="none" rotWithShape="1">
                <a:gsLst>
                  <a:gs pos="0">
                    <a:schemeClr val="bg1">
                      <a:lumMod val="75000"/>
                    </a:schemeClr>
                  </a:gs>
                  <a:gs pos="100000">
                    <a:schemeClr val="bg1"/>
                  </a:gs>
                </a:gsLst>
                <a:lin ang="18900000" scaled="1"/>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chemeClr val="accent1"/>
                </a:solidFill>
                <a:cs typeface="+mn-ea"/>
                <a:sym typeface="+mn-lt"/>
              </a:endParaRPr>
            </a:p>
          </p:txBody>
        </p:sp>
        <p:sp>
          <p:nvSpPr>
            <p:cNvPr id="8" name="pa_     _24"/>
            <p:cNvSpPr>
              <a:spLocks noChangeArrowheads="1"/>
            </p:cNvSpPr>
            <p:nvPr/>
          </p:nvSpPr>
          <p:spPr bwMode="auto">
            <a:xfrm>
              <a:off x="812523" y="2126910"/>
              <a:ext cx="515327" cy="60403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600" b="1" dirty="0">
                  <a:solidFill>
                    <a:schemeClr val="bg1"/>
                  </a:solidFill>
                  <a:effectLst>
                    <a:innerShdw blurRad="63500" dist="50800" dir="18900000">
                      <a:prstClr val="black">
                        <a:alpha val="50000"/>
                      </a:prstClr>
                    </a:innerShdw>
                  </a:effectLst>
                  <a:cs typeface="+mn-ea"/>
                  <a:sym typeface="+mn-lt"/>
                </a:rPr>
                <a:t>5</a:t>
              </a:r>
              <a:endParaRPr lang="en-US" altLang="zh-CN" sz="3600" b="1" dirty="0">
                <a:solidFill>
                  <a:schemeClr val="bg1"/>
                </a:solidFill>
                <a:effectLst>
                  <a:innerShdw blurRad="63500" dist="50800" dir="18900000">
                    <a:prstClr val="black">
                      <a:alpha val="50000"/>
                    </a:prstClr>
                  </a:innerShdw>
                </a:effectLst>
                <a:cs typeface="+mn-ea"/>
                <a:sym typeface="+mn-lt"/>
              </a:endParaRPr>
            </a:p>
          </p:txBody>
        </p:sp>
      </p:grpSp>
      <p:grpSp>
        <p:nvGrpSpPr>
          <p:cNvPr id="27" name="组合 26"/>
          <p:cNvGrpSpPr/>
          <p:nvPr/>
        </p:nvGrpSpPr>
        <p:grpSpPr>
          <a:xfrm>
            <a:off x="362021" y="3197061"/>
            <a:ext cx="11400883" cy="765130"/>
            <a:chOff x="362021" y="3197061"/>
            <a:chExt cx="11400883" cy="765130"/>
          </a:xfrm>
        </p:grpSpPr>
        <p:sp>
          <p:nvSpPr>
            <p:cNvPr id="9" name="pa_     _2"/>
            <p:cNvSpPr/>
            <p:nvPr/>
          </p:nvSpPr>
          <p:spPr>
            <a:xfrm>
              <a:off x="532414" y="3237845"/>
              <a:ext cx="11001526" cy="683559"/>
            </a:xfrm>
            <a:prstGeom prst="roundRect">
              <a:avLst/>
            </a:prstGeom>
            <a:solidFill>
              <a:schemeClr val="bg1"/>
            </a:solidFill>
            <a:ln w="12700">
              <a:solidFill>
                <a:srgbClr val="A1BF32"/>
              </a:solid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accent1"/>
                </a:solidFill>
                <a:cs typeface="+mn-ea"/>
                <a:sym typeface="+mn-lt"/>
              </a:endParaRPr>
            </a:p>
          </p:txBody>
        </p:sp>
        <p:sp>
          <p:nvSpPr>
            <p:cNvPr id="10" name="pa_     _14"/>
            <p:cNvSpPr>
              <a:spLocks noChangeArrowheads="1"/>
            </p:cNvSpPr>
            <p:nvPr/>
          </p:nvSpPr>
          <p:spPr bwMode="gray">
            <a:xfrm>
              <a:off x="1437568" y="3354951"/>
              <a:ext cx="10325336" cy="493667"/>
            </a:xfrm>
            <a:prstGeom prst="roundRect">
              <a:avLst/>
            </a:prstGeom>
            <a:noFill/>
            <a:ln>
              <a:noFill/>
            </a:ln>
          </p:spPr>
          <p:txBody>
            <a:bodyPr wrap="square" lIns="121844" tIns="60922" rIns="121844" bIns="6092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100" b="1" kern="100" dirty="0">
                  <a:effectLst/>
                  <a:latin typeface="Times New Roman" panose="02020603050405020304" pitchFamily="18" charset="0"/>
                  <a:ea typeface="等线" panose="02010600030101010101" pitchFamily="2" charset="-122"/>
                  <a:cs typeface="Times New Roman" panose="02020603050405020304" pitchFamily="18" charset="0"/>
                </a:rPr>
                <a:t>6. Could we /I </a:t>
              </a:r>
              <a:r>
                <a:rPr lang="en-US" altLang="zh-CN" sz="21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have your article</a:t>
              </a:r>
              <a:r>
                <a:rPr lang="en-US" altLang="zh-CN" sz="2100" b="1" kern="100" dirty="0">
                  <a:effectLst/>
                  <a:latin typeface="Times New Roman" panose="02020603050405020304" pitchFamily="18" charset="0"/>
                  <a:ea typeface="等线" panose="02010600030101010101" pitchFamily="2" charset="-122"/>
                  <a:cs typeface="Times New Roman" panose="02020603050405020304" pitchFamily="18" charset="0"/>
                </a:rPr>
                <a:t> before _______?   </a:t>
              </a:r>
              <a:r>
                <a:rPr lang="zh-CN" altLang="zh-CN" sz="2100" b="1" kern="100" dirty="0">
                  <a:effectLst/>
                  <a:latin typeface="Times New Roman" panose="02020603050405020304" pitchFamily="18" charset="0"/>
                  <a:ea typeface="等线" panose="02010600030101010101" pitchFamily="2" charset="-122"/>
                  <a:cs typeface="Times New Roman" panose="02020603050405020304" pitchFamily="18" charset="0"/>
                </a:rPr>
                <a:t>我们在</a:t>
              </a:r>
              <a:r>
                <a:rPr lang="en-US" altLang="zh-CN" sz="21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100" b="1" kern="100" dirty="0">
                  <a:effectLst/>
                  <a:latin typeface="Times New Roman" panose="02020603050405020304" pitchFamily="18" charset="0"/>
                  <a:ea typeface="等线" panose="02010600030101010101" pitchFamily="2" charset="-122"/>
                  <a:cs typeface="Times New Roman" panose="02020603050405020304" pitchFamily="18" charset="0"/>
                </a:rPr>
                <a:t>之前能收到你的文章吗？</a:t>
              </a:r>
              <a:endParaRPr lang="zh-CN" altLang="zh-CN" sz="21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1" name="pa_     _20"/>
            <p:cNvSpPr/>
            <p:nvPr/>
          </p:nvSpPr>
          <p:spPr>
            <a:xfrm>
              <a:off x="362021" y="3197061"/>
              <a:ext cx="1075547" cy="765130"/>
            </a:xfrm>
            <a:prstGeom prst="roundRect">
              <a:avLst/>
            </a:prstGeom>
            <a:solidFill>
              <a:srgbClr val="CEBCBB"/>
            </a:solidFill>
            <a:ln w="12700">
              <a:gradFill flip="none" rotWithShape="1">
                <a:gsLst>
                  <a:gs pos="0">
                    <a:schemeClr val="bg1">
                      <a:lumMod val="75000"/>
                    </a:schemeClr>
                  </a:gs>
                  <a:gs pos="100000">
                    <a:schemeClr val="bg1"/>
                  </a:gs>
                </a:gsLst>
                <a:lin ang="18900000" scaled="1"/>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accent1"/>
                </a:solidFill>
                <a:cs typeface="+mn-ea"/>
                <a:sym typeface="+mn-lt"/>
              </a:endParaRPr>
            </a:p>
          </p:txBody>
        </p:sp>
        <p:sp>
          <p:nvSpPr>
            <p:cNvPr id="12" name="pa_     _25"/>
            <p:cNvSpPr>
              <a:spLocks noChangeArrowheads="1"/>
            </p:cNvSpPr>
            <p:nvPr/>
          </p:nvSpPr>
          <p:spPr bwMode="auto">
            <a:xfrm>
              <a:off x="658059" y="3287881"/>
              <a:ext cx="515327" cy="60403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600" b="1" dirty="0">
                  <a:solidFill>
                    <a:schemeClr val="bg1"/>
                  </a:solidFill>
                  <a:effectLst>
                    <a:innerShdw blurRad="63500" dist="50800" dir="18900000">
                      <a:prstClr val="black">
                        <a:alpha val="50000"/>
                      </a:prstClr>
                    </a:innerShdw>
                  </a:effectLst>
                  <a:cs typeface="+mn-ea"/>
                  <a:sym typeface="+mn-lt"/>
                </a:rPr>
                <a:t>6</a:t>
              </a:r>
              <a:endParaRPr lang="en-US" altLang="zh-CN" sz="3600" b="1" dirty="0">
                <a:solidFill>
                  <a:schemeClr val="bg1"/>
                </a:solidFill>
                <a:effectLst>
                  <a:innerShdw blurRad="63500" dist="50800" dir="18900000">
                    <a:prstClr val="black">
                      <a:alpha val="50000"/>
                    </a:prstClr>
                  </a:innerShdw>
                </a:effectLst>
                <a:cs typeface="+mn-ea"/>
                <a:sym typeface="+mn-lt"/>
              </a:endParaRPr>
            </a:p>
          </p:txBody>
        </p:sp>
      </p:grpSp>
      <p:grpSp>
        <p:nvGrpSpPr>
          <p:cNvPr id="28" name="组合 27"/>
          <p:cNvGrpSpPr/>
          <p:nvPr/>
        </p:nvGrpSpPr>
        <p:grpSpPr>
          <a:xfrm>
            <a:off x="362021" y="4280587"/>
            <a:ext cx="11342309" cy="818875"/>
            <a:chOff x="362021" y="4280587"/>
            <a:chExt cx="11342309" cy="818875"/>
          </a:xfrm>
        </p:grpSpPr>
        <p:sp>
          <p:nvSpPr>
            <p:cNvPr id="13" name="pa_     _3"/>
            <p:cNvSpPr/>
            <p:nvPr/>
          </p:nvSpPr>
          <p:spPr>
            <a:xfrm>
              <a:off x="595237" y="4385444"/>
              <a:ext cx="11001525" cy="683559"/>
            </a:xfrm>
            <a:prstGeom prst="roundRect">
              <a:avLst/>
            </a:prstGeom>
            <a:solidFill>
              <a:schemeClr val="bg1"/>
            </a:solidFill>
            <a:ln w="12700">
              <a:solidFill>
                <a:srgbClr val="A1BF32"/>
              </a:solid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accent1"/>
                </a:solidFill>
                <a:cs typeface="+mn-ea"/>
                <a:sym typeface="+mn-lt"/>
              </a:endParaRPr>
            </a:p>
          </p:txBody>
        </p:sp>
        <p:sp>
          <p:nvSpPr>
            <p:cNvPr id="14" name="pa_     _15"/>
            <p:cNvSpPr>
              <a:spLocks noChangeArrowheads="1"/>
            </p:cNvSpPr>
            <p:nvPr/>
          </p:nvSpPr>
          <p:spPr bwMode="gray">
            <a:xfrm>
              <a:off x="1378994" y="4280587"/>
              <a:ext cx="10325336" cy="817160"/>
            </a:xfrm>
            <a:prstGeom prst="roundRect">
              <a:avLst/>
            </a:prstGeom>
            <a:noFill/>
            <a:ln>
              <a:noFill/>
            </a:ln>
          </p:spPr>
          <p:txBody>
            <a:bodyPr wrap="square" lIns="121844" tIns="60922" rIns="121844" bIns="6092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7. It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carries articles </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written by foreign students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concerning</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the culture of their home.</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它包括由外国学生写的关于他们自己国家文化的文章。</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5" name="pa_     _21"/>
            <p:cNvSpPr/>
            <p:nvPr/>
          </p:nvSpPr>
          <p:spPr>
            <a:xfrm>
              <a:off x="362021" y="4334332"/>
              <a:ext cx="1075547" cy="765130"/>
            </a:xfrm>
            <a:prstGeom prst="roundRect">
              <a:avLst/>
            </a:prstGeom>
            <a:solidFill>
              <a:srgbClr val="A1BF32"/>
            </a:solidFill>
            <a:ln w="12700">
              <a:gradFill flip="none" rotWithShape="1">
                <a:gsLst>
                  <a:gs pos="0">
                    <a:schemeClr val="bg1">
                      <a:lumMod val="75000"/>
                    </a:schemeClr>
                  </a:gs>
                  <a:gs pos="100000">
                    <a:schemeClr val="bg1"/>
                  </a:gs>
                </a:gsLst>
                <a:lin ang="18900000" scaled="1"/>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accent1"/>
                </a:solidFill>
                <a:cs typeface="+mn-ea"/>
                <a:sym typeface="+mn-lt"/>
              </a:endParaRPr>
            </a:p>
          </p:txBody>
        </p:sp>
        <p:sp>
          <p:nvSpPr>
            <p:cNvPr id="16" name="pa_     _26"/>
            <p:cNvSpPr>
              <a:spLocks noChangeArrowheads="1"/>
            </p:cNvSpPr>
            <p:nvPr/>
          </p:nvSpPr>
          <p:spPr bwMode="auto">
            <a:xfrm>
              <a:off x="658059" y="4425208"/>
              <a:ext cx="515327" cy="60403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600" b="1">
                  <a:solidFill>
                    <a:schemeClr val="bg1"/>
                  </a:solidFill>
                  <a:effectLst>
                    <a:innerShdw blurRad="63500" dist="50800" dir="18900000">
                      <a:prstClr val="black">
                        <a:alpha val="50000"/>
                      </a:prstClr>
                    </a:innerShdw>
                  </a:effectLst>
                  <a:cs typeface="+mn-ea"/>
                  <a:sym typeface="+mn-lt"/>
                </a:rPr>
                <a:t>7</a:t>
              </a:r>
              <a:endParaRPr lang="en-US" altLang="zh-CN" sz="3600" b="1">
                <a:solidFill>
                  <a:schemeClr val="bg1"/>
                </a:solidFill>
                <a:effectLst>
                  <a:innerShdw blurRad="63500" dist="50800" dir="18900000">
                    <a:prstClr val="black">
                      <a:alpha val="50000"/>
                    </a:prstClr>
                  </a:innerShdw>
                </a:effectLst>
                <a:cs typeface="+mn-ea"/>
                <a:sym typeface="+mn-lt"/>
              </a:endParaRPr>
            </a:p>
          </p:txBody>
        </p:sp>
      </p:grpSp>
      <p:grpSp>
        <p:nvGrpSpPr>
          <p:cNvPr id="31" name="组合 30"/>
          <p:cNvGrpSpPr/>
          <p:nvPr/>
        </p:nvGrpSpPr>
        <p:grpSpPr>
          <a:xfrm>
            <a:off x="331987" y="5416143"/>
            <a:ext cx="11264775" cy="953368"/>
            <a:chOff x="362021" y="5462541"/>
            <a:chExt cx="11264775" cy="953368"/>
          </a:xfrm>
        </p:grpSpPr>
        <p:sp>
          <p:nvSpPr>
            <p:cNvPr id="17" name="pa_     _4"/>
            <p:cNvSpPr/>
            <p:nvPr/>
          </p:nvSpPr>
          <p:spPr>
            <a:xfrm>
              <a:off x="658059" y="5529716"/>
              <a:ext cx="10968737" cy="683559"/>
            </a:xfrm>
            <a:prstGeom prst="roundRect">
              <a:avLst/>
            </a:prstGeom>
            <a:solidFill>
              <a:schemeClr val="bg1"/>
            </a:solidFill>
            <a:ln w="12700">
              <a:solidFill>
                <a:srgbClr val="A1BF32"/>
              </a:solid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accent1"/>
                </a:solidFill>
                <a:cs typeface="+mn-ea"/>
                <a:sym typeface="+mn-lt"/>
              </a:endParaRPr>
            </a:p>
          </p:txBody>
        </p:sp>
        <p:sp>
          <p:nvSpPr>
            <p:cNvPr id="18" name="pa_     _16"/>
            <p:cNvSpPr>
              <a:spLocks noChangeArrowheads="1"/>
            </p:cNvSpPr>
            <p:nvPr/>
          </p:nvSpPr>
          <p:spPr bwMode="gray">
            <a:xfrm>
              <a:off x="1437569" y="5462541"/>
              <a:ext cx="8780319" cy="953368"/>
            </a:xfrm>
            <a:prstGeom prst="roundRect">
              <a:avLst/>
            </a:prstGeom>
            <a:noFill/>
            <a:ln>
              <a:noFill/>
            </a:ln>
          </p:spPr>
          <p:txBody>
            <a:bodyPr wrap="square" lIns="121844" tIns="60922" rIns="121844" bIns="6092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300" b="1" kern="100" dirty="0">
                  <a:effectLst/>
                  <a:latin typeface="Times New Roman" panose="02020603050405020304" pitchFamily="18" charset="0"/>
                  <a:ea typeface="等线" panose="02010600030101010101" pitchFamily="2" charset="-122"/>
                  <a:cs typeface="Times New Roman" panose="02020603050405020304" pitchFamily="18" charset="0"/>
                </a:rPr>
                <a:t>8. We wonder if </a:t>
              </a:r>
              <a:r>
                <a:rPr lang="en-US" altLang="zh-CN" sz="23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it is practical </a:t>
              </a:r>
              <a:r>
                <a:rPr lang="en-US" altLang="zh-CN" sz="2300" b="1" kern="100" dirty="0">
                  <a:effectLst/>
                  <a:latin typeface="Times New Roman" panose="02020603050405020304" pitchFamily="18" charset="0"/>
                  <a:ea typeface="等线" panose="02010600030101010101" pitchFamily="2" charset="-122"/>
                  <a:cs typeface="Times New Roman" panose="02020603050405020304" pitchFamily="18" charset="0"/>
                </a:rPr>
                <a:t>to have it before ……?</a:t>
              </a:r>
              <a:endParaRPr lang="zh-CN" altLang="zh-CN" sz="23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3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300" b="1" kern="100" dirty="0">
                  <a:effectLst/>
                  <a:latin typeface="Times New Roman" panose="02020603050405020304" pitchFamily="18" charset="0"/>
                  <a:ea typeface="等线" panose="02010600030101010101" pitchFamily="2" charset="-122"/>
                  <a:cs typeface="Times New Roman" panose="02020603050405020304" pitchFamily="18" charset="0"/>
                </a:rPr>
                <a:t>我们想知道在</a:t>
              </a:r>
              <a:r>
                <a:rPr lang="en-US" altLang="zh-CN" sz="23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300" b="1" kern="100" dirty="0">
                  <a:effectLst/>
                  <a:latin typeface="Times New Roman" panose="02020603050405020304" pitchFamily="18" charset="0"/>
                  <a:ea typeface="等线" panose="02010600030101010101" pitchFamily="2" charset="-122"/>
                  <a:cs typeface="Times New Roman" panose="02020603050405020304" pitchFamily="18" charset="0"/>
                </a:rPr>
                <a:t>之前得到它是否可行？</a:t>
              </a:r>
              <a:endParaRPr lang="zh-CN" altLang="zh-CN" sz="23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9" name="pa_     _22"/>
            <p:cNvSpPr/>
            <p:nvPr/>
          </p:nvSpPr>
          <p:spPr>
            <a:xfrm>
              <a:off x="362021" y="5470640"/>
              <a:ext cx="1075547" cy="765130"/>
            </a:xfrm>
            <a:prstGeom prst="roundRect">
              <a:avLst/>
            </a:prstGeom>
            <a:solidFill>
              <a:srgbClr val="CEBCBB"/>
            </a:solidFill>
            <a:ln w="12700">
              <a:gradFill flip="none" rotWithShape="1">
                <a:gsLst>
                  <a:gs pos="0">
                    <a:schemeClr val="bg1">
                      <a:lumMod val="75000"/>
                    </a:schemeClr>
                  </a:gs>
                  <a:gs pos="100000">
                    <a:schemeClr val="bg1"/>
                  </a:gs>
                </a:gsLst>
                <a:lin ang="18900000" scaled="1"/>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b="1">
                <a:solidFill>
                  <a:schemeClr val="accent1"/>
                </a:solidFill>
                <a:cs typeface="+mn-ea"/>
                <a:sym typeface="+mn-lt"/>
              </a:endParaRPr>
            </a:p>
          </p:txBody>
        </p:sp>
        <p:sp>
          <p:nvSpPr>
            <p:cNvPr id="20" name="pa_     _27"/>
            <p:cNvSpPr>
              <a:spLocks noChangeArrowheads="1"/>
            </p:cNvSpPr>
            <p:nvPr/>
          </p:nvSpPr>
          <p:spPr bwMode="auto">
            <a:xfrm>
              <a:off x="783704" y="5563164"/>
              <a:ext cx="513791" cy="60403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600" b="1" dirty="0">
                  <a:solidFill>
                    <a:schemeClr val="bg1"/>
                  </a:solidFill>
                  <a:effectLst>
                    <a:innerShdw blurRad="63500" dist="50800" dir="18900000">
                      <a:prstClr val="black">
                        <a:alpha val="50000"/>
                      </a:prstClr>
                    </a:innerShdw>
                  </a:effectLst>
                  <a:cs typeface="+mn-ea"/>
                  <a:sym typeface="+mn-lt"/>
                </a:rPr>
                <a:t>8</a:t>
              </a:r>
              <a:endParaRPr lang="en-US" altLang="zh-CN" sz="3600" b="1" dirty="0">
                <a:solidFill>
                  <a:schemeClr val="bg1"/>
                </a:solidFill>
                <a:effectLst>
                  <a:innerShdw blurRad="63500" dist="50800" dir="18900000">
                    <a:prstClr val="black">
                      <a:alpha val="50000"/>
                    </a:prstClr>
                  </a:innerShdw>
                </a:effectLst>
                <a:cs typeface="+mn-ea"/>
                <a:sym typeface="+mn-lt"/>
              </a:endParaRPr>
            </a:p>
          </p:txBody>
        </p:sp>
      </p:grpSp>
      <p:sp>
        <p:nvSpPr>
          <p:cNvPr id="23" name="动作按钮: 结束 20">
            <a:hlinkClick r:id="" action="ppaction://hlinkshowjump?jump=lastslide"/>
          </p:cNvPr>
          <p:cNvSpPr/>
          <p:nvPr/>
        </p:nvSpPr>
        <p:spPr>
          <a:xfrm>
            <a:off x="5194209" y="7125063"/>
            <a:ext cx="506730" cy="34798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标题 1"/>
          <p:cNvSpPr>
            <a:spLocks noGrp="1"/>
          </p:cNvSpPr>
          <p:nvPr>
            <p:ph type="title"/>
          </p:nvPr>
        </p:nvSpPr>
        <p:spPr>
          <a:xfrm>
            <a:off x="1254142" y="130305"/>
            <a:ext cx="4446797" cy="349307"/>
          </a:xfrm>
        </p:spPr>
        <p:style>
          <a:lnRef idx="1">
            <a:schemeClr val="accent4"/>
          </a:lnRef>
          <a:fillRef idx="3">
            <a:schemeClr val="accent4"/>
          </a:fillRef>
          <a:effectRef idx="2">
            <a:schemeClr val="accent4"/>
          </a:effectRef>
          <a:fontRef idx="minor">
            <a:schemeClr val="lt1"/>
          </a:fontRef>
        </p:style>
        <p:txBody>
          <a:bodyPr/>
          <a:lstStyle/>
          <a:p>
            <a:r>
              <a:rPr lang="en-US"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u="sng"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如何写约稿信的正文</a:t>
            </a:r>
            <a:endParaRPr lang="zh-CN" altLang="en-US" sz="2400" dirty="0"/>
          </a:p>
        </p:txBody>
      </p:sp>
      <p:sp>
        <p:nvSpPr>
          <p:cNvPr id="25" name="文本框 24"/>
          <p:cNvSpPr txBox="1"/>
          <p:nvPr/>
        </p:nvSpPr>
        <p:spPr>
          <a:xfrm>
            <a:off x="658059" y="845565"/>
            <a:ext cx="10557551" cy="769441"/>
          </a:xfrm>
          <a:prstGeom prst="rect">
            <a:avLst/>
          </a:prstGeom>
          <a:noFill/>
        </p:spPr>
        <p:txBody>
          <a:bodyPr wrap="square" rtlCol="0">
            <a:spAutoFit/>
          </a:bodyPr>
          <a:lstStyle/>
          <a:p>
            <a:pPr marL="342900" lvl="0" indent="-342900" algn="just">
              <a:buFont typeface="Wingdings" panose="05000000000000000000" pitchFamily="2" charset="2"/>
              <a:buBlip>
                <a:blip r:embed="rId1"/>
              </a:buBlip>
            </a:pPr>
            <a:r>
              <a:rPr lang="en-US" altLang="zh-CN" sz="2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Part 2: Body Arrangements</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【主体段落</a:t>
            </a:r>
            <a:r>
              <a:rPr lang="en-US"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画龙点睛篇中句</a:t>
            </a:r>
            <a:r>
              <a:rPr lang="en-US"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2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介绍约稿的具体内容</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66675" algn="l"/>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）篇中介绍栏目特点和受众范围</a:t>
            </a:r>
            <a:r>
              <a:rPr lang="en-US" altLang="zh-CN" sz="22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约稿的内容要求</a:t>
            </a:r>
            <a:r>
              <a:rPr lang="en-US" altLang="zh-CN" sz="2200" b="1" kern="0" dirty="0">
                <a:solidFill>
                  <a:srgbClr val="7B0C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栏目设立的目的</a:t>
            </a:r>
            <a:r>
              <a:rPr lang="zh-CN" altLang="zh-CN" sz="2200" b="1" kern="100" dirty="0">
                <a:solidFill>
                  <a:srgbClr val="FF0000"/>
                </a:solidFill>
                <a:effectLst/>
                <a:latin typeface="等线" panose="02010600030101010101" pitchFamily="2" charset="-122"/>
                <a:ea typeface="Times New Roman" panose="02020603050405020304" pitchFamily="18" charset="0"/>
                <a:cs typeface="Times New Roman" panose="02020603050405020304" pitchFamily="18" charset="0"/>
              </a:rPr>
              <a:t> </a:t>
            </a:r>
            <a:endParaRPr lang="zh-CN" altLang="zh-CN" sz="2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ircle(in)">
                                      <p:cBhvr>
                                        <p:cTn id="30" dur="2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38339" y="159600"/>
            <a:ext cx="3928474" cy="384423"/>
          </a:xfrm>
        </p:spPr>
        <p:style>
          <a:lnRef idx="1">
            <a:schemeClr val="accent4"/>
          </a:lnRef>
          <a:fillRef idx="2">
            <a:schemeClr val="accent4"/>
          </a:fillRef>
          <a:effectRef idx="1">
            <a:schemeClr val="accent4"/>
          </a:effectRef>
          <a:fontRef idx="minor">
            <a:schemeClr val="dk1"/>
          </a:fontRef>
        </p:style>
        <p:txBody>
          <a:bodyPr/>
          <a:lstStyle/>
          <a:p>
            <a:r>
              <a:rPr lang="en-US" altLang="zh-CN" sz="20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2000" b="1" u="sng"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如何写约稿信的结尾</a:t>
            </a:r>
            <a:endParaRPr lang="zh-CN" altLang="en-US" sz="2000" dirty="0"/>
          </a:p>
        </p:txBody>
      </p:sp>
      <p:sp>
        <p:nvSpPr>
          <p:cNvPr id="4" name="矩形 3"/>
          <p:cNvSpPr/>
          <p:nvPr/>
        </p:nvSpPr>
        <p:spPr>
          <a:xfrm>
            <a:off x="920751" y="1075398"/>
            <a:ext cx="7803763" cy="875602"/>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endParaRPr lang="zh-CN" altLang="en-US" dirty="0"/>
          </a:p>
        </p:txBody>
      </p:sp>
      <p:grpSp>
        <p:nvGrpSpPr>
          <p:cNvPr id="5" name="组合 4"/>
          <p:cNvGrpSpPr/>
          <p:nvPr/>
        </p:nvGrpSpPr>
        <p:grpSpPr>
          <a:xfrm>
            <a:off x="11099800" y="487363"/>
            <a:ext cx="673100" cy="673100"/>
            <a:chOff x="1930400" y="1114425"/>
            <a:chExt cx="673100" cy="673100"/>
          </a:xfrm>
        </p:grpSpPr>
        <p:cxnSp>
          <p:nvCxnSpPr>
            <p:cNvPr id="6" name="直接连接符 5"/>
            <p:cNvCxnSpPr/>
            <p:nvPr/>
          </p:nvCxnSpPr>
          <p:spPr>
            <a:xfrm>
              <a:off x="1930400" y="1169987"/>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1930400" y="1450975"/>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H="1" flipV="1">
            <a:off x="392103" y="5711825"/>
            <a:ext cx="673100" cy="673100"/>
            <a:chOff x="1930400" y="1114425"/>
            <a:chExt cx="673100" cy="673100"/>
          </a:xfrm>
        </p:grpSpPr>
        <p:cxnSp>
          <p:nvCxnSpPr>
            <p:cNvPr id="9" name="直接连接符 8"/>
            <p:cNvCxnSpPr/>
            <p:nvPr/>
          </p:nvCxnSpPr>
          <p:spPr>
            <a:xfrm>
              <a:off x="1930400" y="1169987"/>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1930400" y="1450975"/>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Title 11"/>
          <p:cNvSpPr txBox="1"/>
          <p:nvPr/>
        </p:nvSpPr>
        <p:spPr>
          <a:xfrm>
            <a:off x="1138008" y="812174"/>
            <a:ext cx="9084574" cy="1447477"/>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1800" b="1" dirty="0">
                <a:solidFill>
                  <a:schemeClr val="bg1"/>
                </a:solidFill>
                <a:latin typeface="微软雅黑" panose="020B0503020204020204" charset="-122"/>
                <a:ea typeface="微软雅黑" panose="020B0503020204020204" charset="-122"/>
                <a:cs typeface="+mn-ea"/>
                <a:sym typeface="+mn-lt"/>
              </a:rPr>
              <a:t>  Part 3: Ending【</a:t>
            </a:r>
            <a:r>
              <a:rPr lang="zh-CN" altLang="en-US" sz="1800" b="1" dirty="0">
                <a:solidFill>
                  <a:schemeClr val="bg1"/>
                </a:solidFill>
                <a:latin typeface="微软雅黑" panose="020B0503020204020204" charset="-122"/>
                <a:ea typeface="微软雅黑" panose="020B0503020204020204" charset="-122"/>
                <a:cs typeface="+mn-ea"/>
                <a:sym typeface="+mn-lt"/>
              </a:rPr>
              <a:t>尾段</a:t>
            </a:r>
            <a:r>
              <a:rPr lang="en-US" altLang="zh-CN" sz="1800" b="1" dirty="0">
                <a:solidFill>
                  <a:schemeClr val="bg1"/>
                </a:solidFill>
                <a:latin typeface="微软雅黑" panose="020B0503020204020204" charset="-122"/>
                <a:ea typeface="微软雅黑" panose="020B0503020204020204" charset="-122"/>
                <a:cs typeface="+mn-ea"/>
                <a:sym typeface="+mn-lt"/>
              </a:rPr>
              <a:t>-</a:t>
            </a:r>
            <a:r>
              <a:rPr lang="zh-CN" altLang="en-US" sz="1800" b="1" dirty="0">
                <a:solidFill>
                  <a:schemeClr val="bg1"/>
                </a:solidFill>
                <a:latin typeface="微软雅黑" panose="020B0503020204020204" charset="-122"/>
                <a:ea typeface="微软雅黑" panose="020B0503020204020204" charset="-122"/>
                <a:cs typeface="+mn-ea"/>
                <a:sym typeface="+mn-lt"/>
              </a:rPr>
              <a:t>言简意赅篇尾句</a:t>
            </a:r>
            <a:r>
              <a:rPr lang="en-US" altLang="zh-CN" sz="1800" b="1" dirty="0">
                <a:solidFill>
                  <a:schemeClr val="bg1"/>
                </a:solidFill>
                <a:latin typeface="微软雅黑" panose="020B0503020204020204" charset="-122"/>
                <a:ea typeface="微软雅黑" panose="020B0503020204020204" charset="-122"/>
                <a:cs typeface="+mn-ea"/>
                <a:sym typeface="+mn-lt"/>
              </a:rPr>
              <a:t>-</a:t>
            </a:r>
            <a:r>
              <a:rPr lang="zh-CN" altLang="en-US" sz="1800" b="1" dirty="0">
                <a:solidFill>
                  <a:schemeClr val="bg1"/>
                </a:solidFill>
                <a:latin typeface="微软雅黑" panose="020B0503020204020204" charset="-122"/>
                <a:ea typeface="微软雅黑" panose="020B0503020204020204" charset="-122"/>
                <a:cs typeface="+mn-ea"/>
                <a:sym typeface="+mn-lt"/>
              </a:rPr>
              <a:t>表达希望得到对方的答复</a:t>
            </a:r>
            <a:r>
              <a:rPr lang="en-US" altLang="zh-CN" sz="1800" b="1" dirty="0">
                <a:solidFill>
                  <a:schemeClr val="bg1"/>
                </a:solidFill>
                <a:latin typeface="微软雅黑" panose="020B0503020204020204" charset="-122"/>
                <a:ea typeface="微软雅黑" panose="020B0503020204020204" charset="-122"/>
                <a:cs typeface="+mn-ea"/>
                <a:sym typeface="+mn-lt"/>
              </a:rPr>
              <a:t>】</a:t>
            </a:r>
            <a:endParaRPr lang="en-US" altLang="zh-CN" sz="1800" b="1" dirty="0">
              <a:solidFill>
                <a:schemeClr val="bg1"/>
              </a:solidFill>
              <a:latin typeface="微软雅黑" panose="020B0503020204020204" charset="-122"/>
              <a:ea typeface="微软雅黑" panose="020B0503020204020204" charset="-122"/>
              <a:cs typeface="+mn-ea"/>
              <a:sym typeface="+mn-lt"/>
            </a:endParaRPr>
          </a:p>
          <a:p>
            <a:pPr algn="l"/>
            <a:r>
              <a:rPr lang="en-US" altLang="zh-CN" sz="1800" b="1" dirty="0">
                <a:solidFill>
                  <a:schemeClr val="bg1"/>
                </a:solidFill>
                <a:latin typeface="微软雅黑" panose="020B0503020204020204" charset="-122"/>
                <a:ea typeface="微软雅黑" panose="020B0503020204020204" charset="-122"/>
                <a:cs typeface="+mn-ea"/>
                <a:sym typeface="+mn-lt"/>
              </a:rPr>
              <a:t>   </a:t>
            </a:r>
            <a:r>
              <a:rPr lang="zh-CN" altLang="en-US" sz="1800" b="1" dirty="0">
                <a:solidFill>
                  <a:schemeClr val="bg1"/>
                </a:solidFill>
                <a:latin typeface="微软雅黑" panose="020B0503020204020204" charset="-122"/>
                <a:ea typeface="微软雅黑" panose="020B0503020204020204" charset="-122"/>
                <a:cs typeface="+mn-ea"/>
                <a:sym typeface="+mn-lt"/>
              </a:rPr>
              <a:t>篇尾写希望得到的结果期待回复并表示感谢</a:t>
            </a:r>
            <a:endParaRPr lang="zh-CN" altLang="en-US" sz="1800" b="1" dirty="0">
              <a:solidFill>
                <a:schemeClr val="bg1"/>
              </a:solidFill>
              <a:latin typeface="微软雅黑" panose="020B0503020204020204" charset="-122"/>
              <a:ea typeface="微软雅黑" panose="020B0503020204020204" charset="-122"/>
              <a:cs typeface="+mn-ea"/>
              <a:sym typeface="+mn-lt"/>
            </a:endParaRPr>
          </a:p>
        </p:txBody>
      </p:sp>
      <p:grpSp>
        <p:nvGrpSpPr>
          <p:cNvPr id="17" name="Group 48"/>
          <p:cNvGrpSpPr/>
          <p:nvPr/>
        </p:nvGrpSpPr>
        <p:grpSpPr>
          <a:xfrm>
            <a:off x="10439839" y="871789"/>
            <a:ext cx="996510" cy="1959430"/>
            <a:chOff x="8470422" y="1"/>
            <a:chExt cx="2386264" cy="4968920"/>
          </a:xfrm>
        </p:grpSpPr>
        <p:sp>
          <p:nvSpPr>
            <p:cNvPr id="18" name="Rectangle 67"/>
            <p:cNvSpPr>
              <a:spLocks noChangeArrowheads="1"/>
            </p:cNvSpPr>
            <p:nvPr/>
          </p:nvSpPr>
          <p:spPr bwMode="auto">
            <a:xfrm>
              <a:off x="9642917" y="1"/>
              <a:ext cx="41275" cy="3913393"/>
            </a:xfrm>
            <a:prstGeom prst="rect">
              <a:avLst/>
            </a:prstGeom>
            <a:pattFill prst="ltUpDiag">
              <a:fgClr>
                <a:schemeClr val="accent1">
                  <a:lumMod val="50000"/>
                </a:schemeClr>
              </a:fgClr>
              <a:bgClr>
                <a:schemeClr val="tx1">
                  <a:lumMod val="90000"/>
                  <a:lumOff val="1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lumMod val="85000"/>
                    <a:lumOff val="15000"/>
                  </a:schemeClr>
                </a:solidFill>
                <a:cs typeface="+mn-ea"/>
                <a:sym typeface="+mn-lt"/>
              </a:endParaRPr>
            </a:p>
          </p:txBody>
        </p:sp>
        <p:grpSp>
          <p:nvGrpSpPr>
            <p:cNvPr id="19" name="Group 4"/>
            <p:cNvGrpSpPr/>
            <p:nvPr/>
          </p:nvGrpSpPr>
          <p:grpSpPr>
            <a:xfrm>
              <a:off x="8470422" y="1102623"/>
              <a:ext cx="2386264" cy="3866298"/>
              <a:chOff x="8470422" y="1102623"/>
              <a:chExt cx="2386264" cy="3866298"/>
            </a:xfrm>
          </p:grpSpPr>
          <p:sp>
            <p:nvSpPr>
              <p:cNvPr id="20" name="Freeform 28"/>
              <p:cNvSpPr/>
              <p:nvPr/>
            </p:nvSpPr>
            <p:spPr bwMode="auto">
              <a:xfrm>
                <a:off x="8496736" y="1102623"/>
                <a:ext cx="2359950" cy="3850232"/>
              </a:xfrm>
              <a:custGeom>
                <a:avLst/>
                <a:gdLst>
                  <a:gd name="connsiteX0" fmla="*/ 581983 w 1625540"/>
                  <a:gd name="connsiteY0" fmla="*/ 644031 h 2652050"/>
                  <a:gd name="connsiteX1" fmla="*/ 809425 w 1625540"/>
                  <a:gd name="connsiteY1" fmla="*/ 644031 h 2652050"/>
                  <a:gd name="connsiteX2" fmla="*/ 1043557 w 1625540"/>
                  <a:gd name="connsiteY2" fmla="*/ 644031 h 2652050"/>
                  <a:gd name="connsiteX3" fmla="*/ 1230862 w 1625540"/>
                  <a:gd name="connsiteY3" fmla="*/ 844166 h 2652050"/>
                  <a:gd name="connsiteX4" fmla="*/ 1511819 w 1625540"/>
                  <a:gd name="connsiteY4" fmla="*/ 1437899 h 2652050"/>
                  <a:gd name="connsiteX5" fmla="*/ 1625540 w 1625540"/>
                  <a:gd name="connsiteY5" fmla="*/ 1838169 h 2652050"/>
                  <a:gd name="connsiteX6" fmla="*/ 809425 w 1625540"/>
                  <a:gd name="connsiteY6" fmla="*/ 2652050 h 2652050"/>
                  <a:gd name="connsiteX7" fmla="*/ 0 w 1625540"/>
                  <a:gd name="connsiteY7" fmla="*/ 1838169 h 2652050"/>
                  <a:gd name="connsiteX8" fmla="*/ 107031 w 1625540"/>
                  <a:gd name="connsiteY8" fmla="*/ 1437899 h 2652050"/>
                  <a:gd name="connsiteX9" fmla="*/ 394678 w 1625540"/>
                  <a:gd name="connsiteY9" fmla="*/ 844166 h 2652050"/>
                  <a:gd name="connsiteX10" fmla="*/ 581983 w 1625540"/>
                  <a:gd name="connsiteY10" fmla="*/ 644031 h 2652050"/>
                  <a:gd name="connsiteX11" fmla="*/ 809438 w 1625540"/>
                  <a:gd name="connsiteY11" fmla="*/ 0 h 2652050"/>
                  <a:gd name="connsiteX12" fmla="*/ 809700 w 1625540"/>
                  <a:gd name="connsiteY12" fmla="*/ 29 h 2652050"/>
                  <a:gd name="connsiteX13" fmla="*/ 809959 w 1625540"/>
                  <a:gd name="connsiteY13" fmla="*/ 0 h 2652050"/>
                  <a:gd name="connsiteX14" fmla="*/ 809959 w 1625540"/>
                  <a:gd name="connsiteY14" fmla="*/ 58 h 2652050"/>
                  <a:gd name="connsiteX15" fmla="*/ 905579 w 1625540"/>
                  <a:gd name="connsiteY15" fmla="*/ 10730 h 2652050"/>
                  <a:gd name="connsiteX16" fmla="*/ 1082757 w 1625540"/>
                  <a:gd name="connsiteY16" fmla="*/ 151867 h 2652050"/>
                  <a:gd name="connsiteX17" fmla="*/ 1097180 w 1625540"/>
                  <a:gd name="connsiteY17" fmla="*/ 151867 h 2652050"/>
                  <a:gd name="connsiteX18" fmla="*/ 1110424 w 1625540"/>
                  <a:gd name="connsiteY18" fmla="*/ 151867 h 2652050"/>
                  <a:gd name="connsiteX19" fmla="*/ 1184001 w 1625540"/>
                  <a:gd name="connsiteY19" fmla="*/ 232020 h 2652050"/>
                  <a:gd name="connsiteX20" fmla="*/ 1110424 w 1625540"/>
                  <a:gd name="connsiteY20" fmla="*/ 312172 h 2652050"/>
                  <a:gd name="connsiteX21" fmla="*/ 1119402 w 1625540"/>
                  <a:gd name="connsiteY21" fmla="*/ 312172 h 2652050"/>
                  <a:gd name="connsiteX22" fmla="*/ 1123499 w 1625540"/>
                  <a:gd name="connsiteY22" fmla="*/ 312172 h 2652050"/>
                  <a:gd name="connsiteX23" fmla="*/ 1203687 w 1625540"/>
                  <a:gd name="connsiteY23" fmla="*/ 398456 h 2652050"/>
                  <a:gd name="connsiteX24" fmla="*/ 1152943 w 1625540"/>
                  <a:gd name="connsiteY24" fmla="*/ 472191 h 2652050"/>
                  <a:gd name="connsiteX25" fmla="*/ 1123509 w 1625540"/>
                  <a:gd name="connsiteY25" fmla="*/ 478100 h 2652050"/>
                  <a:gd name="connsiteX26" fmla="*/ 1133254 w 1625540"/>
                  <a:gd name="connsiteY26" fmla="*/ 478100 h 2652050"/>
                  <a:gd name="connsiteX27" fmla="*/ 1137528 w 1625540"/>
                  <a:gd name="connsiteY27" fmla="*/ 478100 h 2652050"/>
                  <a:gd name="connsiteX28" fmla="*/ 1217749 w 1625540"/>
                  <a:gd name="connsiteY28" fmla="*/ 557747 h 2652050"/>
                  <a:gd name="connsiteX29" fmla="*/ 1137528 w 1625540"/>
                  <a:gd name="connsiteY29" fmla="*/ 644030 h 2652050"/>
                  <a:gd name="connsiteX30" fmla="*/ 836889 w 1625540"/>
                  <a:gd name="connsiteY30" fmla="*/ 644030 h 2652050"/>
                  <a:gd name="connsiteX31" fmla="*/ 809959 w 1625540"/>
                  <a:gd name="connsiteY31" fmla="*/ 644030 h 2652050"/>
                  <a:gd name="connsiteX32" fmla="*/ 804945 w 1625540"/>
                  <a:gd name="connsiteY32" fmla="*/ 644030 h 2652050"/>
                  <a:gd name="connsiteX33" fmla="*/ 793037 w 1625540"/>
                  <a:gd name="connsiteY33" fmla="*/ 644030 h 2652050"/>
                  <a:gd name="connsiteX34" fmla="*/ 769848 w 1625540"/>
                  <a:gd name="connsiteY34" fmla="*/ 644030 h 2652050"/>
                  <a:gd name="connsiteX35" fmla="*/ 762640 w 1625540"/>
                  <a:gd name="connsiteY35" fmla="*/ 644030 h 2652050"/>
                  <a:gd name="connsiteX36" fmla="*/ 731618 w 1625540"/>
                  <a:gd name="connsiteY36" fmla="*/ 644030 h 2652050"/>
                  <a:gd name="connsiteX37" fmla="*/ 699789 w 1625540"/>
                  <a:gd name="connsiteY37" fmla="*/ 644030 h 2652050"/>
                  <a:gd name="connsiteX38" fmla="*/ 674585 w 1625540"/>
                  <a:gd name="connsiteY38" fmla="*/ 644030 h 2652050"/>
                  <a:gd name="connsiteX39" fmla="*/ 647387 w 1625540"/>
                  <a:gd name="connsiteY39" fmla="*/ 644030 h 2652050"/>
                  <a:gd name="connsiteX40" fmla="*/ 604484 w 1625540"/>
                  <a:gd name="connsiteY40" fmla="*/ 644030 h 2652050"/>
                  <a:gd name="connsiteX41" fmla="*/ 594990 w 1625540"/>
                  <a:gd name="connsiteY41" fmla="*/ 644030 h 2652050"/>
                  <a:gd name="connsiteX42" fmla="*/ 570130 w 1625540"/>
                  <a:gd name="connsiteY42" fmla="*/ 644030 h 2652050"/>
                  <a:gd name="connsiteX43" fmla="*/ 489073 w 1625540"/>
                  <a:gd name="connsiteY43" fmla="*/ 644030 h 2652050"/>
                  <a:gd name="connsiteX44" fmla="*/ 402167 w 1625540"/>
                  <a:gd name="connsiteY44" fmla="*/ 557747 h 2652050"/>
                  <a:gd name="connsiteX45" fmla="*/ 489073 w 1625540"/>
                  <a:gd name="connsiteY45" fmla="*/ 478100 h 2652050"/>
                  <a:gd name="connsiteX46" fmla="*/ 494087 w 1625540"/>
                  <a:gd name="connsiteY46" fmla="*/ 478100 h 2652050"/>
                  <a:gd name="connsiteX47" fmla="*/ 502031 w 1625540"/>
                  <a:gd name="connsiteY47" fmla="*/ 478100 h 2652050"/>
                  <a:gd name="connsiteX48" fmla="*/ 472597 w 1625540"/>
                  <a:gd name="connsiteY48" fmla="*/ 472191 h 2652050"/>
                  <a:gd name="connsiteX49" fmla="*/ 472281 w 1625540"/>
                  <a:gd name="connsiteY49" fmla="*/ 471944 h 2652050"/>
                  <a:gd name="connsiteX50" fmla="*/ 446946 w 1625540"/>
                  <a:gd name="connsiteY50" fmla="*/ 455702 h 2652050"/>
                  <a:gd name="connsiteX51" fmla="*/ 441015 w 1625540"/>
                  <a:gd name="connsiteY51" fmla="*/ 447485 h 2652050"/>
                  <a:gd name="connsiteX52" fmla="*/ 436653 w 1625540"/>
                  <a:gd name="connsiteY52" fmla="*/ 444074 h 2652050"/>
                  <a:gd name="connsiteX53" fmla="*/ 435104 w 1625540"/>
                  <a:gd name="connsiteY53" fmla="*/ 439297 h 2652050"/>
                  <a:gd name="connsiteX54" fmla="*/ 428754 w 1625540"/>
                  <a:gd name="connsiteY54" fmla="*/ 430501 h 2652050"/>
                  <a:gd name="connsiteX55" fmla="*/ 421853 w 1625540"/>
                  <a:gd name="connsiteY55" fmla="*/ 398456 h 2652050"/>
                  <a:gd name="connsiteX56" fmla="*/ 502041 w 1625540"/>
                  <a:gd name="connsiteY56" fmla="*/ 312172 h 2652050"/>
                  <a:gd name="connsiteX57" fmla="*/ 502151 w 1625540"/>
                  <a:gd name="connsiteY57" fmla="*/ 312172 h 2652050"/>
                  <a:gd name="connsiteX58" fmla="*/ 506961 w 1625540"/>
                  <a:gd name="connsiteY58" fmla="*/ 312172 h 2652050"/>
                  <a:gd name="connsiteX59" fmla="*/ 515117 w 1625540"/>
                  <a:gd name="connsiteY59" fmla="*/ 312172 h 2652050"/>
                  <a:gd name="connsiteX60" fmla="*/ 441540 w 1625540"/>
                  <a:gd name="connsiteY60" fmla="*/ 232020 h 2652050"/>
                  <a:gd name="connsiteX61" fmla="*/ 515117 w 1625540"/>
                  <a:gd name="connsiteY61" fmla="*/ 151867 h 2652050"/>
                  <a:gd name="connsiteX62" fmla="*/ 515224 w 1625540"/>
                  <a:gd name="connsiteY62" fmla="*/ 151867 h 2652050"/>
                  <a:gd name="connsiteX63" fmla="*/ 519829 w 1625540"/>
                  <a:gd name="connsiteY63" fmla="*/ 151867 h 2652050"/>
                  <a:gd name="connsiteX64" fmla="*/ 530767 w 1625540"/>
                  <a:gd name="connsiteY64" fmla="*/ 151867 h 2652050"/>
                  <a:gd name="connsiteX65" fmla="*/ 542785 w 1625540"/>
                  <a:gd name="connsiteY65" fmla="*/ 151867 h 2652050"/>
                  <a:gd name="connsiteX66" fmla="*/ 809438 w 1625540"/>
                  <a:gd name="connsiteY66" fmla="*/ 0 h 265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625540" h="2652050">
                    <a:moveTo>
                      <a:pt x="581983" y="644031"/>
                    </a:moveTo>
                    <a:cubicBezTo>
                      <a:pt x="635499" y="644031"/>
                      <a:pt x="722462" y="644031"/>
                      <a:pt x="809425" y="644031"/>
                    </a:cubicBezTo>
                    <a:cubicBezTo>
                      <a:pt x="903078" y="644031"/>
                      <a:pt x="990041" y="644031"/>
                      <a:pt x="1043557" y="644031"/>
                    </a:cubicBezTo>
                    <a:cubicBezTo>
                      <a:pt x="1163967" y="644031"/>
                      <a:pt x="1204104" y="677387"/>
                      <a:pt x="1230862" y="844166"/>
                    </a:cubicBezTo>
                    <a:cubicBezTo>
                      <a:pt x="1264309" y="1037630"/>
                      <a:pt x="1317825" y="1077657"/>
                      <a:pt x="1511819" y="1437899"/>
                    </a:cubicBezTo>
                    <a:cubicBezTo>
                      <a:pt x="1578714" y="1557980"/>
                      <a:pt x="1625540" y="1691403"/>
                      <a:pt x="1625540" y="1838169"/>
                    </a:cubicBezTo>
                    <a:cubicBezTo>
                      <a:pt x="1625540" y="2285136"/>
                      <a:pt x="1257619" y="2652050"/>
                      <a:pt x="809425" y="2652050"/>
                    </a:cubicBezTo>
                    <a:cubicBezTo>
                      <a:pt x="361231" y="2652050"/>
                      <a:pt x="0" y="2285136"/>
                      <a:pt x="0" y="1838169"/>
                    </a:cubicBezTo>
                    <a:cubicBezTo>
                      <a:pt x="0" y="1691403"/>
                      <a:pt x="40137" y="1557980"/>
                      <a:pt x="107031" y="1437899"/>
                    </a:cubicBezTo>
                    <a:cubicBezTo>
                      <a:pt x="307715" y="1077657"/>
                      <a:pt x="361231" y="1037630"/>
                      <a:pt x="394678" y="844166"/>
                    </a:cubicBezTo>
                    <a:cubicBezTo>
                      <a:pt x="421436" y="684058"/>
                      <a:pt x="454884" y="644031"/>
                      <a:pt x="581983" y="644031"/>
                    </a:cubicBezTo>
                    <a:close/>
                    <a:moveTo>
                      <a:pt x="809438" y="0"/>
                    </a:moveTo>
                    <a:lnTo>
                      <a:pt x="809700" y="29"/>
                    </a:lnTo>
                    <a:lnTo>
                      <a:pt x="809959" y="0"/>
                    </a:lnTo>
                    <a:lnTo>
                      <a:pt x="809959" y="58"/>
                    </a:lnTo>
                    <a:lnTo>
                      <a:pt x="905579" y="10730"/>
                    </a:lnTo>
                    <a:cubicBezTo>
                      <a:pt x="1000261" y="31777"/>
                      <a:pt x="1082757" y="82537"/>
                      <a:pt x="1082757" y="151867"/>
                    </a:cubicBezTo>
                    <a:lnTo>
                      <a:pt x="1097180" y="151867"/>
                    </a:lnTo>
                    <a:cubicBezTo>
                      <a:pt x="1110424" y="151867"/>
                      <a:pt x="1110424" y="151867"/>
                      <a:pt x="1110424" y="151867"/>
                    </a:cubicBezTo>
                    <a:cubicBezTo>
                      <a:pt x="1150557" y="151867"/>
                      <a:pt x="1184001" y="185264"/>
                      <a:pt x="1184001" y="232020"/>
                    </a:cubicBezTo>
                    <a:cubicBezTo>
                      <a:pt x="1184001" y="278775"/>
                      <a:pt x="1150557" y="312172"/>
                      <a:pt x="1110424" y="312172"/>
                    </a:cubicBezTo>
                    <a:lnTo>
                      <a:pt x="1119402" y="312172"/>
                    </a:lnTo>
                    <a:cubicBezTo>
                      <a:pt x="1123499" y="312172"/>
                      <a:pt x="1123499" y="312172"/>
                      <a:pt x="1123499" y="312172"/>
                    </a:cubicBezTo>
                    <a:cubicBezTo>
                      <a:pt x="1163593" y="312172"/>
                      <a:pt x="1203687" y="351995"/>
                      <a:pt x="1203687" y="398456"/>
                    </a:cubicBezTo>
                    <a:cubicBezTo>
                      <a:pt x="1203687" y="433301"/>
                      <a:pt x="1181134" y="460679"/>
                      <a:pt x="1152943" y="472191"/>
                    </a:cubicBezTo>
                    <a:lnTo>
                      <a:pt x="1123509" y="478100"/>
                    </a:lnTo>
                    <a:lnTo>
                      <a:pt x="1133254" y="478100"/>
                    </a:lnTo>
                    <a:cubicBezTo>
                      <a:pt x="1137528" y="478100"/>
                      <a:pt x="1137528" y="478100"/>
                      <a:pt x="1137528" y="478100"/>
                    </a:cubicBezTo>
                    <a:cubicBezTo>
                      <a:pt x="1184323" y="478100"/>
                      <a:pt x="1217749" y="517923"/>
                      <a:pt x="1217749" y="557747"/>
                    </a:cubicBezTo>
                    <a:cubicBezTo>
                      <a:pt x="1217749" y="604207"/>
                      <a:pt x="1184323" y="644030"/>
                      <a:pt x="1137528" y="644030"/>
                    </a:cubicBezTo>
                    <a:cubicBezTo>
                      <a:pt x="1015943" y="644030"/>
                      <a:pt x="917155" y="644030"/>
                      <a:pt x="836889" y="644030"/>
                    </a:cubicBezTo>
                    <a:lnTo>
                      <a:pt x="809959" y="644030"/>
                    </a:lnTo>
                    <a:lnTo>
                      <a:pt x="804945" y="644030"/>
                    </a:lnTo>
                    <a:lnTo>
                      <a:pt x="793037" y="644030"/>
                    </a:lnTo>
                    <a:lnTo>
                      <a:pt x="769848" y="644030"/>
                    </a:lnTo>
                    <a:lnTo>
                      <a:pt x="762640" y="644030"/>
                    </a:lnTo>
                    <a:lnTo>
                      <a:pt x="731618" y="644030"/>
                    </a:lnTo>
                    <a:lnTo>
                      <a:pt x="699789" y="644030"/>
                    </a:lnTo>
                    <a:lnTo>
                      <a:pt x="674585" y="644030"/>
                    </a:lnTo>
                    <a:lnTo>
                      <a:pt x="647387" y="644030"/>
                    </a:lnTo>
                    <a:cubicBezTo>
                      <a:pt x="631556" y="644030"/>
                      <a:pt x="617308" y="644030"/>
                      <a:pt x="604484" y="644030"/>
                    </a:cubicBezTo>
                    <a:lnTo>
                      <a:pt x="594990" y="644030"/>
                    </a:lnTo>
                    <a:lnTo>
                      <a:pt x="570130" y="644030"/>
                    </a:lnTo>
                    <a:cubicBezTo>
                      <a:pt x="489073" y="644030"/>
                      <a:pt x="489073" y="644030"/>
                      <a:pt x="489073" y="644030"/>
                    </a:cubicBezTo>
                    <a:cubicBezTo>
                      <a:pt x="442278" y="644030"/>
                      <a:pt x="402167" y="604207"/>
                      <a:pt x="402167" y="557747"/>
                    </a:cubicBezTo>
                    <a:cubicBezTo>
                      <a:pt x="402167" y="517923"/>
                      <a:pt x="442278" y="478100"/>
                      <a:pt x="489073" y="478100"/>
                    </a:cubicBezTo>
                    <a:lnTo>
                      <a:pt x="494087" y="478100"/>
                    </a:lnTo>
                    <a:lnTo>
                      <a:pt x="502031" y="478100"/>
                    </a:lnTo>
                    <a:lnTo>
                      <a:pt x="472597" y="472191"/>
                    </a:lnTo>
                    <a:lnTo>
                      <a:pt x="472281" y="471944"/>
                    </a:lnTo>
                    <a:lnTo>
                      <a:pt x="446946" y="455702"/>
                    </a:lnTo>
                    <a:lnTo>
                      <a:pt x="441015" y="447485"/>
                    </a:lnTo>
                    <a:lnTo>
                      <a:pt x="436653" y="444074"/>
                    </a:lnTo>
                    <a:lnTo>
                      <a:pt x="435104" y="439297"/>
                    </a:lnTo>
                    <a:lnTo>
                      <a:pt x="428754" y="430501"/>
                    </a:lnTo>
                    <a:cubicBezTo>
                      <a:pt x="424362" y="420856"/>
                      <a:pt x="421853" y="410071"/>
                      <a:pt x="421853" y="398456"/>
                    </a:cubicBezTo>
                    <a:cubicBezTo>
                      <a:pt x="421853" y="351995"/>
                      <a:pt x="461947" y="312172"/>
                      <a:pt x="502041" y="312172"/>
                    </a:cubicBezTo>
                    <a:lnTo>
                      <a:pt x="502151" y="312172"/>
                    </a:lnTo>
                    <a:lnTo>
                      <a:pt x="506961" y="312172"/>
                    </a:lnTo>
                    <a:lnTo>
                      <a:pt x="515117" y="312172"/>
                    </a:lnTo>
                    <a:cubicBezTo>
                      <a:pt x="474984" y="312172"/>
                      <a:pt x="441540" y="278775"/>
                      <a:pt x="441540" y="232020"/>
                    </a:cubicBezTo>
                    <a:cubicBezTo>
                      <a:pt x="441540" y="185264"/>
                      <a:pt x="474984" y="151867"/>
                      <a:pt x="515117" y="151867"/>
                    </a:cubicBezTo>
                    <a:lnTo>
                      <a:pt x="515224" y="151867"/>
                    </a:lnTo>
                    <a:lnTo>
                      <a:pt x="519829" y="151867"/>
                    </a:lnTo>
                    <a:lnTo>
                      <a:pt x="530767" y="151867"/>
                    </a:lnTo>
                    <a:lnTo>
                      <a:pt x="542785" y="151867"/>
                    </a:lnTo>
                    <a:cubicBezTo>
                      <a:pt x="542785" y="59426"/>
                      <a:pt x="682778" y="0"/>
                      <a:pt x="80943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lumMod val="85000"/>
                      <a:lumOff val="15000"/>
                    </a:schemeClr>
                  </a:solidFill>
                  <a:cs typeface="+mn-ea"/>
                  <a:sym typeface="+mn-lt"/>
                </a:endParaRPr>
              </a:p>
            </p:txBody>
          </p:sp>
          <p:sp>
            <p:nvSpPr>
              <p:cNvPr id="21" name="Chord 3"/>
              <p:cNvSpPr/>
              <p:nvPr/>
            </p:nvSpPr>
            <p:spPr>
              <a:xfrm>
                <a:off x="8470422" y="2585373"/>
                <a:ext cx="2383548" cy="2383548"/>
              </a:xfrm>
              <a:prstGeom prst="chord">
                <a:avLst>
                  <a:gd name="adj1" fmla="val 1692703"/>
                  <a:gd name="adj2" fmla="val 9068160"/>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cs typeface="+mn-ea"/>
                  <a:sym typeface="+mn-lt"/>
                </a:endParaRPr>
              </a:p>
            </p:txBody>
          </p:sp>
        </p:grpSp>
      </p:grpSp>
      <p:grpSp>
        <p:nvGrpSpPr>
          <p:cNvPr id="46" name="组合 45"/>
          <p:cNvGrpSpPr/>
          <p:nvPr/>
        </p:nvGrpSpPr>
        <p:grpSpPr>
          <a:xfrm>
            <a:off x="984207" y="2587449"/>
            <a:ext cx="9847094" cy="601059"/>
            <a:chOff x="984207" y="2587449"/>
            <a:chExt cx="9847094" cy="601059"/>
          </a:xfrm>
        </p:grpSpPr>
        <p:sp>
          <p:nvSpPr>
            <p:cNvPr id="12" name="Rectangle 29"/>
            <p:cNvSpPr/>
            <p:nvPr/>
          </p:nvSpPr>
          <p:spPr>
            <a:xfrm>
              <a:off x="2169042" y="2657147"/>
              <a:ext cx="8662259" cy="461665"/>
            </a:xfrm>
            <a:prstGeom prst="rect">
              <a:avLst/>
            </a:prstGeom>
          </p:spPr>
          <p:txBody>
            <a:bodyPr wrap="square">
              <a:spAutoFit/>
            </a:bodyPr>
            <a:lstStyle/>
            <a:p>
              <a:pPr marL="342900" lvl="0" indent="-342900" algn="l">
                <a:buFont typeface="+mj-lt"/>
                <a:buAutoNum type="arabicPeriod"/>
              </a:pP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Looking forward to your</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 early reply</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盼望着您的尽快答复。</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3" name="组合 2"/>
            <p:cNvGrpSpPr/>
            <p:nvPr/>
          </p:nvGrpSpPr>
          <p:grpSpPr>
            <a:xfrm>
              <a:off x="984207" y="2587449"/>
              <a:ext cx="657743" cy="601059"/>
              <a:chOff x="1868724" y="4729937"/>
              <a:chExt cx="657743" cy="601059"/>
            </a:xfrm>
          </p:grpSpPr>
          <p:sp>
            <p:nvSpPr>
              <p:cNvPr id="15" name="Rectangle 35"/>
              <p:cNvSpPr/>
              <p:nvPr/>
            </p:nvSpPr>
            <p:spPr>
              <a:xfrm rot="17100000">
                <a:off x="2207937" y="5012467"/>
                <a:ext cx="601059" cy="36000"/>
              </a:xfrm>
              <a:prstGeom prst="rect">
                <a:avLst/>
              </a:prstGeom>
              <a:solidFill>
                <a:srgbClr val="0000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cs typeface="+mn-ea"/>
                  <a:sym typeface="+mn-lt"/>
                </a:endParaRPr>
              </a:p>
            </p:txBody>
          </p:sp>
          <p:grpSp>
            <p:nvGrpSpPr>
              <p:cNvPr id="22" name="Group 34"/>
              <p:cNvGrpSpPr/>
              <p:nvPr/>
            </p:nvGrpSpPr>
            <p:grpSpPr>
              <a:xfrm>
                <a:off x="1868724" y="4735519"/>
                <a:ext cx="526639" cy="436887"/>
                <a:chOff x="6438901" y="3257551"/>
                <a:chExt cx="435238" cy="361064"/>
              </a:xfrm>
              <a:solidFill>
                <a:srgbClr val="FF9900"/>
              </a:solidFill>
            </p:grpSpPr>
            <p:sp>
              <p:nvSpPr>
                <p:cNvPr id="23" name="Shape 11292"/>
                <p:cNvSpPr/>
                <p:nvPr/>
              </p:nvSpPr>
              <p:spPr>
                <a:xfrm>
                  <a:off x="6438901" y="3257551"/>
                  <a:ext cx="383047" cy="361064"/>
                </a:xfrm>
                <a:custGeom>
                  <a:avLst/>
                  <a:gdLst/>
                  <a:ahLst/>
                  <a:cxnLst>
                    <a:cxn ang="0">
                      <a:pos x="wd2" y="hd2"/>
                    </a:cxn>
                    <a:cxn ang="5400000">
                      <a:pos x="wd2" y="hd2"/>
                    </a:cxn>
                    <a:cxn ang="10800000">
                      <a:pos x="wd2" y="hd2"/>
                    </a:cxn>
                    <a:cxn ang="16200000">
                      <a:pos x="wd2" y="hd2"/>
                    </a:cxn>
                  </a:cxnLst>
                  <a:rect l="0" t="0" r="r" b="b"/>
                  <a:pathLst>
                    <a:path w="21600" h="21600" extrusionOk="0">
                      <a:moveTo>
                        <a:pt x="21279" y="20918"/>
                      </a:moveTo>
                      <a:lnTo>
                        <a:pt x="19753" y="20918"/>
                      </a:lnTo>
                      <a:lnTo>
                        <a:pt x="19753" y="19819"/>
                      </a:lnTo>
                      <a:cubicBezTo>
                        <a:pt x="19753" y="19756"/>
                        <a:pt x="19705" y="19705"/>
                        <a:pt x="19646" y="19705"/>
                      </a:cubicBezTo>
                      <a:cubicBezTo>
                        <a:pt x="19587" y="19705"/>
                        <a:pt x="19539" y="19756"/>
                        <a:pt x="19539" y="19819"/>
                      </a:cubicBezTo>
                      <a:lnTo>
                        <a:pt x="19539" y="20918"/>
                      </a:lnTo>
                      <a:lnTo>
                        <a:pt x="17610" y="20918"/>
                      </a:lnTo>
                      <a:lnTo>
                        <a:pt x="17610" y="19819"/>
                      </a:lnTo>
                      <a:cubicBezTo>
                        <a:pt x="17610" y="19756"/>
                        <a:pt x="17562" y="19705"/>
                        <a:pt x="17502" y="19705"/>
                      </a:cubicBezTo>
                      <a:cubicBezTo>
                        <a:pt x="17444" y="19705"/>
                        <a:pt x="17395" y="19756"/>
                        <a:pt x="17395" y="19819"/>
                      </a:cubicBezTo>
                      <a:lnTo>
                        <a:pt x="17395" y="20918"/>
                      </a:lnTo>
                      <a:lnTo>
                        <a:pt x="15467" y="20918"/>
                      </a:lnTo>
                      <a:lnTo>
                        <a:pt x="15467" y="19819"/>
                      </a:lnTo>
                      <a:cubicBezTo>
                        <a:pt x="15467" y="19756"/>
                        <a:pt x="15419" y="19705"/>
                        <a:pt x="15359" y="19705"/>
                      </a:cubicBezTo>
                      <a:cubicBezTo>
                        <a:pt x="15301" y="19705"/>
                        <a:pt x="15253" y="19756"/>
                        <a:pt x="15253" y="19819"/>
                      </a:cubicBezTo>
                      <a:lnTo>
                        <a:pt x="15253" y="20918"/>
                      </a:lnTo>
                      <a:lnTo>
                        <a:pt x="13324" y="20918"/>
                      </a:lnTo>
                      <a:lnTo>
                        <a:pt x="13324" y="19819"/>
                      </a:lnTo>
                      <a:cubicBezTo>
                        <a:pt x="13324" y="19756"/>
                        <a:pt x="13275" y="19705"/>
                        <a:pt x="13216" y="19705"/>
                      </a:cubicBezTo>
                      <a:cubicBezTo>
                        <a:pt x="13157" y="19705"/>
                        <a:pt x="13109" y="19756"/>
                        <a:pt x="13109" y="19819"/>
                      </a:cubicBezTo>
                      <a:lnTo>
                        <a:pt x="13109" y="20918"/>
                      </a:lnTo>
                      <a:lnTo>
                        <a:pt x="11181" y="20918"/>
                      </a:lnTo>
                      <a:lnTo>
                        <a:pt x="11181" y="19819"/>
                      </a:lnTo>
                      <a:cubicBezTo>
                        <a:pt x="11181" y="19756"/>
                        <a:pt x="11133" y="19705"/>
                        <a:pt x="11073" y="19705"/>
                      </a:cubicBezTo>
                      <a:cubicBezTo>
                        <a:pt x="11014" y="19705"/>
                        <a:pt x="10966" y="19756"/>
                        <a:pt x="10966" y="19819"/>
                      </a:cubicBezTo>
                      <a:lnTo>
                        <a:pt x="10966" y="20918"/>
                      </a:lnTo>
                      <a:lnTo>
                        <a:pt x="9037" y="20918"/>
                      </a:lnTo>
                      <a:lnTo>
                        <a:pt x="9037" y="19819"/>
                      </a:lnTo>
                      <a:cubicBezTo>
                        <a:pt x="9037" y="19756"/>
                        <a:pt x="8990" y="19705"/>
                        <a:pt x="8930" y="19705"/>
                      </a:cubicBezTo>
                      <a:cubicBezTo>
                        <a:pt x="8871" y="19705"/>
                        <a:pt x="8823" y="19756"/>
                        <a:pt x="8823" y="19819"/>
                      </a:cubicBezTo>
                      <a:lnTo>
                        <a:pt x="8823" y="20918"/>
                      </a:lnTo>
                      <a:lnTo>
                        <a:pt x="6894" y="20918"/>
                      </a:lnTo>
                      <a:lnTo>
                        <a:pt x="6894" y="19819"/>
                      </a:lnTo>
                      <a:cubicBezTo>
                        <a:pt x="6894" y="19756"/>
                        <a:pt x="6846" y="19705"/>
                        <a:pt x="6787" y="19705"/>
                      </a:cubicBezTo>
                      <a:cubicBezTo>
                        <a:pt x="6728" y="19705"/>
                        <a:pt x="6680" y="19756"/>
                        <a:pt x="6680" y="19819"/>
                      </a:cubicBezTo>
                      <a:lnTo>
                        <a:pt x="6680" y="20918"/>
                      </a:lnTo>
                      <a:lnTo>
                        <a:pt x="4751" y="20918"/>
                      </a:lnTo>
                      <a:lnTo>
                        <a:pt x="4751" y="19819"/>
                      </a:lnTo>
                      <a:cubicBezTo>
                        <a:pt x="4751" y="19756"/>
                        <a:pt x="4703" y="19705"/>
                        <a:pt x="4643" y="19705"/>
                      </a:cubicBezTo>
                      <a:cubicBezTo>
                        <a:pt x="4585" y="19705"/>
                        <a:pt x="4537" y="19756"/>
                        <a:pt x="4537" y="19819"/>
                      </a:cubicBezTo>
                      <a:lnTo>
                        <a:pt x="4537" y="20918"/>
                      </a:lnTo>
                      <a:lnTo>
                        <a:pt x="643" y="20918"/>
                      </a:lnTo>
                      <a:lnTo>
                        <a:pt x="643" y="18342"/>
                      </a:lnTo>
                      <a:lnTo>
                        <a:pt x="1504" y="18342"/>
                      </a:lnTo>
                      <a:cubicBezTo>
                        <a:pt x="1562" y="18342"/>
                        <a:pt x="1611" y="18290"/>
                        <a:pt x="1611" y="18228"/>
                      </a:cubicBezTo>
                      <a:cubicBezTo>
                        <a:pt x="1611" y="18165"/>
                        <a:pt x="1562" y="18114"/>
                        <a:pt x="1504" y="18114"/>
                      </a:cubicBezTo>
                      <a:lnTo>
                        <a:pt x="643" y="18114"/>
                      </a:lnTo>
                      <a:lnTo>
                        <a:pt x="643" y="16068"/>
                      </a:lnTo>
                      <a:lnTo>
                        <a:pt x="1504" y="16068"/>
                      </a:lnTo>
                      <a:cubicBezTo>
                        <a:pt x="1562" y="16068"/>
                        <a:pt x="1611" y="16017"/>
                        <a:pt x="1611" y="15954"/>
                      </a:cubicBezTo>
                      <a:cubicBezTo>
                        <a:pt x="1611" y="15891"/>
                        <a:pt x="1562" y="15840"/>
                        <a:pt x="1504" y="15840"/>
                      </a:cubicBezTo>
                      <a:lnTo>
                        <a:pt x="643" y="15840"/>
                      </a:lnTo>
                      <a:lnTo>
                        <a:pt x="643" y="13794"/>
                      </a:lnTo>
                      <a:lnTo>
                        <a:pt x="1504" y="13794"/>
                      </a:lnTo>
                      <a:cubicBezTo>
                        <a:pt x="1562" y="13794"/>
                        <a:pt x="1611" y="13743"/>
                        <a:pt x="1611" y="13680"/>
                      </a:cubicBezTo>
                      <a:cubicBezTo>
                        <a:pt x="1611" y="13618"/>
                        <a:pt x="1562" y="13567"/>
                        <a:pt x="1504" y="13567"/>
                      </a:cubicBezTo>
                      <a:lnTo>
                        <a:pt x="643" y="13567"/>
                      </a:lnTo>
                      <a:lnTo>
                        <a:pt x="643" y="11521"/>
                      </a:lnTo>
                      <a:lnTo>
                        <a:pt x="1504" y="11521"/>
                      </a:lnTo>
                      <a:cubicBezTo>
                        <a:pt x="1562" y="11521"/>
                        <a:pt x="1611" y="11469"/>
                        <a:pt x="1611" y="11406"/>
                      </a:cubicBezTo>
                      <a:cubicBezTo>
                        <a:pt x="1611" y="11344"/>
                        <a:pt x="1562" y="11293"/>
                        <a:pt x="1504" y="11293"/>
                      </a:cubicBezTo>
                      <a:lnTo>
                        <a:pt x="643" y="11293"/>
                      </a:lnTo>
                      <a:lnTo>
                        <a:pt x="643" y="9247"/>
                      </a:lnTo>
                      <a:lnTo>
                        <a:pt x="1504" y="9247"/>
                      </a:lnTo>
                      <a:cubicBezTo>
                        <a:pt x="1562" y="9247"/>
                        <a:pt x="1611" y="9196"/>
                        <a:pt x="1611" y="9133"/>
                      </a:cubicBezTo>
                      <a:cubicBezTo>
                        <a:pt x="1611" y="9071"/>
                        <a:pt x="1562" y="9020"/>
                        <a:pt x="1504" y="9020"/>
                      </a:cubicBezTo>
                      <a:lnTo>
                        <a:pt x="643" y="9020"/>
                      </a:lnTo>
                      <a:lnTo>
                        <a:pt x="643" y="6973"/>
                      </a:lnTo>
                      <a:lnTo>
                        <a:pt x="1504" y="6973"/>
                      </a:lnTo>
                      <a:cubicBezTo>
                        <a:pt x="1562" y="6973"/>
                        <a:pt x="1611" y="6923"/>
                        <a:pt x="1611" y="6859"/>
                      </a:cubicBezTo>
                      <a:cubicBezTo>
                        <a:pt x="1611" y="6797"/>
                        <a:pt x="1562" y="6745"/>
                        <a:pt x="1504" y="6745"/>
                      </a:cubicBezTo>
                      <a:lnTo>
                        <a:pt x="643" y="6745"/>
                      </a:lnTo>
                      <a:lnTo>
                        <a:pt x="643" y="4700"/>
                      </a:lnTo>
                      <a:lnTo>
                        <a:pt x="1504" y="4700"/>
                      </a:lnTo>
                      <a:cubicBezTo>
                        <a:pt x="1562" y="4700"/>
                        <a:pt x="1611" y="4649"/>
                        <a:pt x="1611" y="4586"/>
                      </a:cubicBezTo>
                      <a:cubicBezTo>
                        <a:pt x="1611" y="4523"/>
                        <a:pt x="1562" y="4472"/>
                        <a:pt x="1504" y="4472"/>
                      </a:cubicBezTo>
                      <a:lnTo>
                        <a:pt x="643" y="4472"/>
                      </a:lnTo>
                      <a:lnTo>
                        <a:pt x="643" y="2426"/>
                      </a:lnTo>
                      <a:lnTo>
                        <a:pt x="1504" y="2426"/>
                      </a:lnTo>
                      <a:cubicBezTo>
                        <a:pt x="1562" y="2426"/>
                        <a:pt x="1611" y="2375"/>
                        <a:pt x="1611" y="2312"/>
                      </a:cubicBezTo>
                      <a:cubicBezTo>
                        <a:pt x="1611" y="2250"/>
                        <a:pt x="1562" y="2198"/>
                        <a:pt x="1504" y="2198"/>
                      </a:cubicBezTo>
                      <a:lnTo>
                        <a:pt x="643" y="2198"/>
                      </a:lnTo>
                      <a:lnTo>
                        <a:pt x="643" y="341"/>
                      </a:lnTo>
                      <a:cubicBezTo>
                        <a:pt x="643" y="154"/>
                        <a:pt x="499" y="0"/>
                        <a:pt x="321" y="0"/>
                      </a:cubicBezTo>
                      <a:cubicBezTo>
                        <a:pt x="145" y="0"/>
                        <a:pt x="0" y="154"/>
                        <a:pt x="0" y="341"/>
                      </a:cubicBezTo>
                      <a:lnTo>
                        <a:pt x="0" y="21259"/>
                      </a:lnTo>
                      <a:cubicBezTo>
                        <a:pt x="0" y="21447"/>
                        <a:pt x="145" y="21600"/>
                        <a:pt x="321" y="21600"/>
                      </a:cubicBezTo>
                      <a:lnTo>
                        <a:pt x="21279" y="21600"/>
                      </a:lnTo>
                      <a:cubicBezTo>
                        <a:pt x="21457" y="21600"/>
                        <a:pt x="21600" y="21447"/>
                        <a:pt x="21600" y="21259"/>
                      </a:cubicBezTo>
                      <a:cubicBezTo>
                        <a:pt x="21600" y="21071"/>
                        <a:pt x="21457" y="20918"/>
                        <a:pt x="21279" y="20918"/>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24" name="Shape 11293"/>
                <p:cNvSpPr/>
                <p:nvPr/>
              </p:nvSpPr>
              <p:spPr>
                <a:xfrm>
                  <a:off x="6496051" y="3308350"/>
                  <a:ext cx="38956" cy="2576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25" name="Shape 11294"/>
                <p:cNvSpPr/>
                <p:nvPr/>
              </p:nvSpPr>
              <p:spPr>
                <a:xfrm>
                  <a:off x="6578601" y="3409950"/>
                  <a:ext cx="38956" cy="157721"/>
                </a:xfrm>
                <a:custGeom>
                  <a:avLst/>
                  <a:gdLst/>
                  <a:ahLst/>
                  <a:cxnLst>
                    <a:cxn ang="0">
                      <a:pos x="wd2" y="hd2"/>
                    </a:cxn>
                    <a:cxn ang="5400000">
                      <a:pos x="wd2" y="hd2"/>
                    </a:cxn>
                    <a:cxn ang="10800000">
                      <a:pos x="wd2" y="hd2"/>
                    </a:cxn>
                    <a:cxn ang="16200000">
                      <a:pos x="wd2" y="hd2"/>
                    </a:cxn>
                  </a:cxnLst>
                  <a:rect l="0" t="0" r="r" b="b"/>
                  <a:pathLst>
                    <a:path w="21600" h="21600" extrusionOk="0">
                      <a:moveTo>
                        <a:pt x="21600" y="2921"/>
                      </a:moveTo>
                      <a:cubicBezTo>
                        <a:pt x="18774" y="2008"/>
                        <a:pt x="16484" y="1028"/>
                        <a:pt x="14723" y="0"/>
                      </a:cubicBezTo>
                      <a:lnTo>
                        <a:pt x="0" y="0"/>
                      </a:lnTo>
                      <a:lnTo>
                        <a:pt x="0" y="21600"/>
                      </a:lnTo>
                      <a:lnTo>
                        <a:pt x="21600" y="21600"/>
                      </a:lnTo>
                      <a:cubicBezTo>
                        <a:pt x="21600" y="21600"/>
                        <a:pt x="21600" y="2921"/>
                        <a:pt x="21600" y="2921"/>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26" name="Shape 11295"/>
                <p:cNvSpPr/>
                <p:nvPr/>
              </p:nvSpPr>
              <p:spPr>
                <a:xfrm>
                  <a:off x="6661151" y="3460751"/>
                  <a:ext cx="38968" cy="104365"/>
                </a:xfrm>
                <a:custGeom>
                  <a:avLst/>
                  <a:gdLst/>
                  <a:ahLst/>
                  <a:cxnLst>
                    <a:cxn ang="0">
                      <a:pos x="wd2" y="hd2"/>
                    </a:cxn>
                    <a:cxn ang="5400000">
                      <a:pos x="wd2" y="hd2"/>
                    </a:cxn>
                    <a:cxn ang="10800000">
                      <a:pos x="wd2" y="hd2"/>
                    </a:cxn>
                    <a:cxn ang="16200000">
                      <a:pos x="wd2" y="hd2"/>
                    </a:cxn>
                  </a:cxnLst>
                  <a:rect l="0" t="0" r="r" b="b"/>
                  <a:pathLst>
                    <a:path w="21600" h="21600" extrusionOk="0">
                      <a:moveTo>
                        <a:pt x="21600" y="1314"/>
                      </a:moveTo>
                      <a:cubicBezTo>
                        <a:pt x="20899" y="1326"/>
                        <a:pt x="20204" y="1340"/>
                        <a:pt x="19503" y="1340"/>
                      </a:cubicBezTo>
                      <a:cubicBezTo>
                        <a:pt x="12725" y="1340"/>
                        <a:pt x="6139" y="877"/>
                        <a:pt x="0" y="0"/>
                      </a:cubicBezTo>
                      <a:lnTo>
                        <a:pt x="0" y="21600"/>
                      </a:lnTo>
                      <a:lnTo>
                        <a:pt x="21600" y="21600"/>
                      </a:lnTo>
                      <a:cubicBezTo>
                        <a:pt x="21600" y="21600"/>
                        <a:pt x="21600" y="1314"/>
                        <a:pt x="21600" y="1314"/>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27" name="Shape 11296"/>
                <p:cNvSpPr/>
                <p:nvPr/>
              </p:nvSpPr>
              <p:spPr>
                <a:xfrm>
                  <a:off x="6750051" y="3454401"/>
                  <a:ext cx="38968" cy="112601"/>
                </a:xfrm>
                <a:custGeom>
                  <a:avLst/>
                  <a:gdLst/>
                  <a:ahLst/>
                  <a:cxnLst>
                    <a:cxn ang="0">
                      <a:pos x="wd2" y="hd2"/>
                    </a:cxn>
                    <a:cxn ang="5400000">
                      <a:pos x="wd2" y="hd2"/>
                    </a:cxn>
                    <a:cxn ang="10800000">
                      <a:pos x="wd2" y="hd2"/>
                    </a:cxn>
                    <a:cxn ang="16200000">
                      <a:pos x="wd2" y="hd2"/>
                    </a:cxn>
                  </a:cxnLst>
                  <a:rect l="0" t="0" r="r" b="b"/>
                  <a:pathLst>
                    <a:path w="21600" h="21600" extrusionOk="0">
                      <a:moveTo>
                        <a:pt x="21600" y="7293"/>
                      </a:moveTo>
                      <a:lnTo>
                        <a:pt x="825" y="0"/>
                      </a:lnTo>
                      <a:cubicBezTo>
                        <a:pt x="557" y="56"/>
                        <a:pt x="282" y="107"/>
                        <a:pt x="0" y="159"/>
                      </a:cubicBezTo>
                      <a:lnTo>
                        <a:pt x="0" y="21600"/>
                      </a:lnTo>
                      <a:lnTo>
                        <a:pt x="21600" y="21600"/>
                      </a:lnTo>
                      <a:cubicBezTo>
                        <a:pt x="21600" y="21600"/>
                        <a:pt x="21600" y="7293"/>
                        <a:pt x="21600" y="7293"/>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28" name="Shape 11297"/>
                <p:cNvSpPr/>
                <p:nvPr/>
              </p:nvSpPr>
              <p:spPr>
                <a:xfrm>
                  <a:off x="6610350" y="3276600"/>
                  <a:ext cx="263789" cy="265315"/>
                </a:xfrm>
                <a:custGeom>
                  <a:avLst/>
                  <a:gdLst/>
                  <a:ahLst/>
                  <a:cxnLst>
                    <a:cxn ang="0">
                      <a:pos x="wd2" y="hd2"/>
                    </a:cxn>
                    <a:cxn ang="5400000">
                      <a:pos x="wd2" y="hd2"/>
                    </a:cxn>
                    <a:cxn ang="10800000">
                      <a:pos x="wd2" y="hd2"/>
                    </a:cxn>
                    <a:cxn ang="16200000">
                      <a:pos x="wd2" y="hd2"/>
                    </a:cxn>
                  </a:cxnLst>
                  <a:rect l="0" t="0" r="r" b="b"/>
                  <a:pathLst>
                    <a:path w="20847" h="20851" extrusionOk="0">
                      <a:moveTo>
                        <a:pt x="10487" y="10430"/>
                      </a:moveTo>
                      <a:cubicBezTo>
                        <a:pt x="8487" y="12419"/>
                        <a:pt x="5231" y="12419"/>
                        <a:pt x="3231" y="10430"/>
                      </a:cubicBezTo>
                      <a:cubicBezTo>
                        <a:pt x="1229" y="8439"/>
                        <a:pt x="1230" y="5200"/>
                        <a:pt x="3231" y="3211"/>
                      </a:cubicBezTo>
                      <a:cubicBezTo>
                        <a:pt x="5231" y="1222"/>
                        <a:pt x="8487" y="1222"/>
                        <a:pt x="10487" y="3211"/>
                      </a:cubicBezTo>
                      <a:cubicBezTo>
                        <a:pt x="12489" y="5200"/>
                        <a:pt x="12489" y="8439"/>
                        <a:pt x="10487" y="10430"/>
                      </a:cubicBezTo>
                      <a:close/>
                      <a:moveTo>
                        <a:pt x="20592" y="19383"/>
                      </a:moveTo>
                      <a:lnTo>
                        <a:pt x="12279" y="10994"/>
                      </a:lnTo>
                      <a:cubicBezTo>
                        <a:pt x="14363" y="8320"/>
                        <a:pt x="14179" y="4450"/>
                        <a:pt x="11711" y="1994"/>
                      </a:cubicBezTo>
                      <a:cubicBezTo>
                        <a:pt x="9035" y="-665"/>
                        <a:pt x="4682" y="-665"/>
                        <a:pt x="2006" y="1994"/>
                      </a:cubicBezTo>
                      <a:cubicBezTo>
                        <a:pt x="-669" y="4655"/>
                        <a:pt x="-669" y="8985"/>
                        <a:pt x="2006" y="11646"/>
                      </a:cubicBezTo>
                      <a:cubicBezTo>
                        <a:pt x="4474" y="14100"/>
                        <a:pt x="8367" y="14284"/>
                        <a:pt x="11056" y="12212"/>
                      </a:cubicBezTo>
                      <a:lnTo>
                        <a:pt x="19369" y="20599"/>
                      </a:lnTo>
                      <a:cubicBezTo>
                        <a:pt x="19706" y="20935"/>
                        <a:pt x="20255" y="20935"/>
                        <a:pt x="20592" y="20599"/>
                      </a:cubicBezTo>
                      <a:cubicBezTo>
                        <a:pt x="20931" y="20264"/>
                        <a:pt x="20931" y="19719"/>
                        <a:pt x="20592" y="19383"/>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29" name="Shape 11298"/>
                <p:cNvSpPr/>
                <p:nvPr/>
              </p:nvSpPr>
              <p:spPr>
                <a:xfrm>
                  <a:off x="6673851" y="3314701"/>
                  <a:ext cx="45956" cy="96329"/>
                </a:xfrm>
                <a:custGeom>
                  <a:avLst/>
                  <a:gdLst/>
                  <a:ahLst/>
                  <a:cxnLst>
                    <a:cxn ang="0">
                      <a:pos x="wd2" y="hd2"/>
                    </a:cxn>
                    <a:cxn ang="5400000">
                      <a:pos x="wd2" y="hd2"/>
                    </a:cxn>
                    <a:cxn ang="10800000">
                      <a:pos x="wd2" y="hd2"/>
                    </a:cxn>
                    <a:cxn ang="16200000">
                      <a:pos x="wd2" y="hd2"/>
                    </a:cxn>
                  </a:cxnLst>
                  <a:rect l="0" t="0" r="r" b="b"/>
                  <a:pathLst>
                    <a:path w="21515" h="21600" extrusionOk="0">
                      <a:moveTo>
                        <a:pt x="12782" y="9233"/>
                      </a:moveTo>
                      <a:cubicBezTo>
                        <a:pt x="8137" y="8314"/>
                        <a:pt x="6796" y="7755"/>
                        <a:pt x="6796" y="6747"/>
                      </a:cubicBezTo>
                      <a:cubicBezTo>
                        <a:pt x="6796" y="5937"/>
                        <a:pt x="8021" y="4999"/>
                        <a:pt x="11493" y="4999"/>
                      </a:cubicBezTo>
                      <a:cubicBezTo>
                        <a:pt x="14762" y="4999"/>
                        <a:pt x="16823" y="5559"/>
                        <a:pt x="17700" y="5803"/>
                      </a:cubicBezTo>
                      <a:cubicBezTo>
                        <a:pt x="17927" y="5862"/>
                        <a:pt x="18194" y="5873"/>
                        <a:pt x="18449" y="5835"/>
                      </a:cubicBezTo>
                      <a:cubicBezTo>
                        <a:pt x="18687" y="5789"/>
                        <a:pt x="18885" y="5701"/>
                        <a:pt x="18978" y="5584"/>
                      </a:cubicBezTo>
                      <a:lnTo>
                        <a:pt x="20301" y="3911"/>
                      </a:lnTo>
                      <a:cubicBezTo>
                        <a:pt x="20452" y="3718"/>
                        <a:pt x="20290" y="3500"/>
                        <a:pt x="19912" y="3396"/>
                      </a:cubicBezTo>
                      <a:cubicBezTo>
                        <a:pt x="18020" y="2870"/>
                        <a:pt x="15918" y="2561"/>
                        <a:pt x="13496" y="2475"/>
                      </a:cubicBezTo>
                      <a:lnTo>
                        <a:pt x="13496" y="425"/>
                      </a:lnTo>
                      <a:cubicBezTo>
                        <a:pt x="13496" y="192"/>
                        <a:pt x="13096" y="0"/>
                        <a:pt x="12596" y="0"/>
                      </a:cubicBezTo>
                      <a:lnTo>
                        <a:pt x="9333" y="0"/>
                      </a:lnTo>
                      <a:cubicBezTo>
                        <a:pt x="8834" y="0"/>
                        <a:pt x="8445" y="192"/>
                        <a:pt x="8445" y="425"/>
                      </a:cubicBezTo>
                      <a:lnTo>
                        <a:pt x="8445" y="2625"/>
                      </a:lnTo>
                      <a:cubicBezTo>
                        <a:pt x="3573" y="3143"/>
                        <a:pt x="478" y="4849"/>
                        <a:pt x="478" y="7050"/>
                      </a:cubicBezTo>
                      <a:cubicBezTo>
                        <a:pt x="478" y="9707"/>
                        <a:pt x="4926" y="10910"/>
                        <a:pt x="9734" y="11818"/>
                      </a:cubicBezTo>
                      <a:cubicBezTo>
                        <a:pt x="13572" y="12562"/>
                        <a:pt x="15145" y="13321"/>
                        <a:pt x="15145" y="14428"/>
                      </a:cubicBezTo>
                      <a:cubicBezTo>
                        <a:pt x="15145" y="15654"/>
                        <a:pt x="12974" y="16479"/>
                        <a:pt x="9757" y="16479"/>
                      </a:cubicBezTo>
                      <a:cubicBezTo>
                        <a:pt x="7266" y="16479"/>
                        <a:pt x="4676" y="16108"/>
                        <a:pt x="2650" y="15464"/>
                      </a:cubicBezTo>
                      <a:cubicBezTo>
                        <a:pt x="2429" y="15393"/>
                        <a:pt x="2139" y="15376"/>
                        <a:pt x="1878" y="15414"/>
                      </a:cubicBezTo>
                      <a:cubicBezTo>
                        <a:pt x="1616" y="15454"/>
                        <a:pt x="1407" y="15551"/>
                        <a:pt x="1320" y="15676"/>
                      </a:cubicBezTo>
                      <a:lnTo>
                        <a:pt x="54" y="17370"/>
                      </a:lnTo>
                      <a:cubicBezTo>
                        <a:pt x="-85" y="17548"/>
                        <a:pt x="49" y="17748"/>
                        <a:pt x="374" y="17857"/>
                      </a:cubicBezTo>
                      <a:cubicBezTo>
                        <a:pt x="2226" y="18488"/>
                        <a:pt x="5170" y="18933"/>
                        <a:pt x="8073" y="19030"/>
                      </a:cubicBezTo>
                      <a:lnTo>
                        <a:pt x="8073" y="21177"/>
                      </a:lnTo>
                      <a:cubicBezTo>
                        <a:pt x="8073" y="21411"/>
                        <a:pt x="8474" y="21600"/>
                        <a:pt x="8961" y="21600"/>
                      </a:cubicBezTo>
                      <a:lnTo>
                        <a:pt x="12289" y="21600"/>
                      </a:lnTo>
                      <a:cubicBezTo>
                        <a:pt x="12782" y="21600"/>
                        <a:pt x="13171" y="21411"/>
                        <a:pt x="13171" y="21177"/>
                      </a:cubicBezTo>
                      <a:lnTo>
                        <a:pt x="13171" y="18900"/>
                      </a:lnTo>
                      <a:cubicBezTo>
                        <a:pt x="18194" y="18364"/>
                        <a:pt x="21515" y="16533"/>
                        <a:pt x="21515" y="14253"/>
                      </a:cubicBezTo>
                      <a:cubicBezTo>
                        <a:pt x="21515" y="11928"/>
                        <a:pt x="18902" y="10429"/>
                        <a:pt x="12782" y="9233"/>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grpSp>
        </p:grpSp>
      </p:grpSp>
      <p:grpSp>
        <p:nvGrpSpPr>
          <p:cNvPr id="49" name="组合 48"/>
          <p:cNvGrpSpPr/>
          <p:nvPr/>
        </p:nvGrpSpPr>
        <p:grpSpPr>
          <a:xfrm>
            <a:off x="1037829" y="3674765"/>
            <a:ext cx="10215786" cy="601059"/>
            <a:chOff x="1037829" y="3674765"/>
            <a:chExt cx="10215786" cy="601059"/>
          </a:xfrm>
        </p:grpSpPr>
        <p:sp>
          <p:nvSpPr>
            <p:cNvPr id="13" name="Rectangle 30"/>
            <p:cNvSpPr/>
            <p:nvPr/>
          </p:nvSpPr>
          <p:spPr>
            <a:xfrm rot="17100000">
              <a:off x="1305486" y="3957295"/>
              <a:ext cx="601059" cy="36000"/>
            </a:xfrm>
            <a:prstGeom prst="rect">
              <a:avLst/>
            </a:prstGeom>
            <a:solidFill>
              <a:srgbClr val="D7D7D7"/>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cs typeface="+mn-ea"/>
                <a:sym typeface="+mn-lt"/>
              </a:endParaRPr>
            </a:p>
          </p:txBody>
        </p:sp>
        <p:grpSp>
          <p:nvGrpSpPr>
            <p:cNvPr id="47" name="组合 46"/>
            <p:cNvGrpSpPr/>
            <p:nvPr/>
          </p:nvGrpSpPr>
          <p:grpSpPr>
            <a:xfrm>
              <a:off x="1037829" y="3699295"/>
              <a:ext cx="10215786" cy="483659"/>
              <a:chOff x="1037829" y="3699295"/>
              <a:chExt cx="10215786" cy="483659"/>
            </a:xfrm>
          </p:grpSpPr>
          <p:sp>
            <p:nvSpPr>
              <p:cNvPr id="14" name="Rectangle 31"/>
              <p:cNvSpPr/>
              <p:nvPr/>
            </p:nvSpPr>
            <p:spPr>
              <a:xfrm>
                <a:off x="2169041" y="3699295"/>
                <a:ext cx="9084574" cy="461665"/>
              </a:xfrm>
              <a:prstGeom prst="rect">
                <a:avLst/>
              </a:prstGeom>
            </p:spPr>
            <p:txBody>
              <a:bodyPr wrap="square">
                <a:spAutoFit/>
              </a:bodyPr>
              <a:lstStyle/>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2.  Looking forward to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your confirmation</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soon.</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盼望着您尽快确认。</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30" name="Group 56"/>
              <p:cNvGrpSpPr/>
              <p:nvPr/>
            </p:nvGrpSpPr>
            <p:grpSpPr>
              <a:xfrm>
                <a:off x="1037829" y="3708421"/>
                <a:ext cx="477751" cy="474533"/>
                <a:chOff x="7340600" y="3181350"/>
                <a:chExt cx="394835" cy="392176"/>
              </a:xfrm>
              <a:solidFill>
                <a:srgbClr val="0000FF"/>
              </a:solidFill>
            </p:grpSpPr>
            <p:sp>
              <p:nvSpPr>
                <p:cNvPr id="31" name="Shape 11299"/>
                <p:cNvSpPr/>
                <p:nvPr/>
              </p:nvSpPr>
              <p:spPr>
                <a:xfrm>
                  <a:off x="7397751" y="3181350"/>
                  <a:ext cx="202580" cy="202469"/>
                </a:xfrm>
                <a:custGeom>
                  <a:avLst/>
                  <a:gdLst/>
                  <a:ahLst/>
                  <a:cxnLst>
                    <a:cxn ang="0">
                      <a:pos x="wd2" y="hd2"/>
                    </a:cxn>
                    <a:cxn ang="5400000">
                      <a:pos x="wd2" y="hd2"/>
                    </a:cxn>
                    <a:cxn ang="10800000">
                      <a:pos x="wd2" y="hd2"/>
                    </a:cxn>
                    <a:cxn ang="16200000">
                      <a:pos x="wd2" y="hd2"/>
                    </a:cxn>
                  </a:cxnLst>
                  <a:rect l="0" t="0" r="r" b="b"/>
                  <a:pathLst>
                    <a:path w="21600" h="21600" extrusionOk="0">
                      <a:moveTo>
                        <a:pt x="10805" y="7981"/>
                      </a:moveTo>
                      <a:cubicBezTo>
                        <a:pt x="12350" y="7981"/>
                        <a:pt x="13623" y="9243"/>
                        <a:pt x="13623" y="10801"/>
                      </a:cubicBezTo>
                      <a:cubicBezTo>
                        <a:pt x="13623" y="12363"/>
                        <a:pt x="12359" y="13620"/>
                        <a:pt x="10805" y="13620"/>
                      </a:cubicBezTo>
                      <a:cubicBezTo>
                        <a:pt x="9250" y="13620"/>
                        <a:pt x="7989" y="12363"/>
                        <a:pt x="7989" y="10801"/>
                      </a:cubicBezTo>
                      <a:cubicBezTo>
                        <a:pt x="7989" y="9243"/>
                        <a:pt x="9250" y="7981"/>
                        <a:pt x="10805" y="7981"/>
                      </a:cubicBezTo>
                      <a:close/>
                      <a:moveTo>
                        <a:pt x="4597" y="15007"/>
                      </a:moveTo>
                      <a:lnTo>
                        <a:pt x="2165" y="17437"/>
                      </a:lnTo>
                      <a:lnTo>
                        <a:pt x="4171" y="19453"/>
                      </a:lnTo>
                      <a:lnTo>
                        <a:pt x="6609" y="17014"/>
                      </a:lnTo>
                      <a:cubicBezTo>
                        <a:pt x="7432" y="17579"/>
                        <a:pt x="8368" y="17968"/>
                        <a:pt x="9374" y="18163"/>
                      </a:cubicBezTo>
                      <a:lnTo>
                        <a:pt x="9374" y="21600"/>
                      </a:lnTo>
                      <a:lnTo>
                        <a:pt x="12228" y="21600"/>
                      </a:lnTo>
                      <a:lnTo>
                        <a:pt x="12228" y="18163"/>
                      </a:lnTo>
                      <a:cubicBezTo>
                        <a:pt x="13235" y="17968"/>
                        <a:pt x="14179" y="17579"/>
                        <a:pt x="15001" y="17023"/>
                      </a:cubicBezTo>
                      <a:lnTo>
                        <a:pt x="17430" y="19453"/>
                      </a:lnTo>
                      <a:lnTo>
                        <a:pt x="19435" y="17437"/>
                      </a:lnTo>
                      <a:lnTo>
                        <a:pt x="17015" y="15007"/>
                      </a:lnTo>
                      <a:cubicBezTo>
                        <a:pt x="17572" y="14185"/>
                        <a:pt x="17961" y="13239"/>
                        <a:pt x="18154" y="12232"/>
                      </a:cubicBezTo>
                      <a:lnTo>
                        <a:pt x="21600" y="12232"/>
                      </a:lnTo>
                      <a:lnTo>
                        <a:pt x="21600" y="9378"/>
                      </a:lnTo>
                      <a:lnTo>
                        <a:pt x="18154" y="9378"/>
                      </a:lnTo>
                      <a:cubicBezTo>
                        <a:pt x="17969" y="8370"/>
                        <a:pt x="17580" y="7424"/>
                        <a:pt x="17015" y="6601"/>
                      </a:cubicBezTo>
                      <a:lnTo>
                        <a:pt x="19444" y="4170"/>
                      </a:lnTo>
                      <a:lnTo>
                        <a:pt x="17430" y="2158"/>
                      </a:lnTo>
                      <a:lnTo>
                        <a:pt x="15001" y="4587"/>
                      </a:lnTo>
                      <a:cubicBezTo>
                        <a:pt x="14179" y="4030"/>
                        <a:pt x="13235" y="3640"/>
                        <a:pt x="12228" y="3448"/>
                      </a:cubicBezTo>
                      <a:lnTo>
                        <a:pt x="12228" y="0"/>
                      </a:lnTo>
                      <a:lnTo>
                        <a:pt x="9374" y="0"/>
                      </a:lnTo>
                      <a:lnTo>
                        <a:pt x="9374" y="3448"/>
                      </a:lnTo>
                      <a:cubicBezTo>
                        <a:pt x="8368" y="3640"/>
                        <a:pt x="7423" y="4030"/>
                        <a:pt x="6599" y="4587"/>
                      </a:cubicBezTo>
                      <a:lnTo>
                        <a:pt x="4171" y="2158"/>
                      </a:lnTo>
                      <a:lnTo>
                        <a:pt x="2165" y="4170"/>
                      </a:lnTo>
                      <a:lnTo>
                        <a:pt x="4597" y="6601"/>
                      </a:lnTo>
                      <a:cubicBezTo>
                        <a:pt x="4040" y="7424"/>
                        <a:pt x="3641" y="8370"/>
                        <a:pt x="3446" y="9378"/>
                      </a:cubicBezTo>
                      <a:lnTo>
                        <a:pt x="0" y="9378"/>
                      </a:lnTo>
                      <a:lnTo>
                        <a:pt x="0" y="12232"/>
                      </a:lnTo>
                      <a:lnTo>
                        <a:pt x="3446" y="12232"/>
                      </a:lnTo>
                      <a:cubicBezTo>
                        <a:pt x="3641" y="13239"/>
                        <a:pt x="4040" y="14176"/>
                        <a:pt x="4597" y="15007"/>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32" name="Shape 11300"/>
                <p:cNvSpPr/>
                <p:nvPr/>
              </p:nvSpPr>
              <p:spPr>
                <a:xfrm>
                  <a:off x="7340600" y="3200400"/>
                  <a:ext cx="394835" cy="304077"/>
                </a:xfrm>
                <a:custGeom>
                  <a:avLst/>
                  <a:gdLst/>
                  <a:ahLst/>
                  <a:cxnLst>
                    <a:cxn ang="0">
                      <a:pos x="wd2" y="hd2"/>
                    </a:cxn>
                    <a:cxn ang="5400000">
                      <a:pos x="wd2" y="hd2"/>
                    </a:cxn>
                    <a:cxn ang="10800000">
                      <a:pos x="wd2" y="hd2"/>
                    </a:cxn>
                    <a:cxn ang="16200000">
                      <a:pos x="wd2" y="hd2"/>
                    </a:cxn>
                  </a:cxnLst>
                  <a:rect l="0" t="0" r="r" b="b"/>
                  <a:pathLst>
                    <a:path w="21513" h="21474" extrusionOk="0">
                      <a:moveTo>
                        <a:pt x="21459" y="640"/>
                      </a:moveTo>
                      <a:cubicBezTo>
                        <a:pt x="21314" y="132"/>
                        <a:pt x="20872" y="-126"/>
                        <a:pt x="20479" y="61"/>
                      </a:cubicBezTo>
                      <a:lnTo>
                        <a:pt x="16470" y="2028"/>
                      </a:lnTo>
                      <a:cubicBezTo>
                        <a:pt x="16249" y="2133"/>
                        <a:pt x="16082" y="2366"/>
                        <a:pt x="16010" y="2658"/>
                      </a:cubicBezTo>
                      <a:lnTo>
                        <a:pt x="13094" y="14793"/>
                      </a:lnTo>
                      <a:lnTo>
                        <a:pt x="3537" y="14793"/>
                      </a:lnTo>
                      <a:cubicBezTo>
                        <a:pt x="3257" y="13559"/>
                        <a:pt x="1498" y="5607"/>
                        <a:pt x="1498" y="5607"/>
                      </a:cubicBezTo>
                      <a:cubicBezTo>
                        <a:pt x="1379" y="5082"/>
                        <a:pt x="956" y="4778"/>
                        <a:pt x="553" y="4928"/>
                      </a:cubicBezTo>
                      <a:cubicBezTo>
                        <a:pt x="147" y="5082"/>
                        <a:pt x="-87" y="5626"/>
                        <a:pt x="30" y="6154"/>
                      </a:cubicBezTo>
                      <a:lnTo>
                        <a:pt x="2224" y="16051"/>
                      </a:lnTo>
                      <a:cubicBezTo>
                        <a:pt x="2319" y="16478"/>
                        <a:pt x="2617" y="16771"/>
                        <a:pt x="2959" y="16771"/>
                      </a:cubicBezTo>
                      <a:lnTo>
                        <a:pt x="12634" y="16771"/>
                      </a:lnTo>
                      <a:cubicBezTo>
                        <a:pt x="12426" y="17706"/>
                        <a:pt x="12155" y="18911"/>
                        <a:pt x="12029" y="19498"/>
                      </a:cubicBezTo>
                      <a:lnTo>
                        <a:pt x="2861" y="19498"/>
                      </a:lnTo>
                      <a:cubicBezTo>
                        <a:pt x="2440" y="19498"/>
                        <a:pt x="2102" y="19937"/>
                        <a:pt x="2102" y="20487"/>
                      </a:cubicBezTo>
                      <a:cubicBezTo>
                        <a:pt x="2102" y="21035"/>
                        <a:pt x="2440" y="21474"/>
                        <a:pt x="2861" y="21474"/>
                      </a:cubicBezTo>
                      <a:lnTo>
                        <a:pt x="12602" y="21474"/>
                      </a:lnTo>
                      <a:cubicBezTo>
                        <a:pt x="12940" y="21474"/>
                        <a:pt x="13243" y="21183"/>
                        <a:pt x="13338" y="20761"/>
                      </a:cubicBezTo>
                      <a:lnTo>
                        <a:pt x="14389" y="16058"/>
                      </a:lnTo>
                      <a:cubicBezTo>
                        <a:pt x="14389" y="16058"/>
                        <a:pt x="14389" y="16051"/>
                        <a:pt x="14389" y="16046"/>
                      </a:cubicBezTo>
                      <a:cubicBezTo>
                        <a:pt x="14466" y="15729"/>
                        <a:pt x="17156" y="4554"/>
                        <a:pt x="17360" y="3707"/>
                      </a:cubicBezTo>
                      <a:cubicBezTo>
                        <a:pt x="17942" y="3419"/>
                        <a:pt x="21016" y="1916"/>
                        <a:pt x="21016" y="1916"/>
                      </a:cubicBezTo>
                      <a:cubicBezTo>
                        <a:pt x="21323" y="1765"/>
                        <a:pt x="21513" y="1390"/>
                        <a:pt x="21513" y="992"/>
                      </a:cubicBezTo>
                      <a:cubicBezTo>
                        <a:pt x="21508" y="874"/>
                        <a:pt x="21495" y="758"/>
                        <a:pt x="21459" y="640"/>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33" name="Shape 11301"/>
                <p:cNvSpPr/>
                <p:nvPr/>
              </p:nvSpPr>
              <p:spPr>
                <a:xfrm>
                  <a:off x="7537451" y="3511551"/>
                  <a:ext cx="61888" cy="61975"/>
                </a:xfrm>
                <a:custGeom>
                  <a:avLst/>
                  <a:gdLst/>
                  <a:ahLst/>
                  <a:cxnLst>
                    <a:cxn ang="0">
                      <a:pos x="wd2" y="hd2"/>
                    </a:cxn>
                    <a:cxn ang="5400000">
                      <a:pos x="wd2" y="hd2"/>
                    </a:cxn>
                    <a:cxn ang="10800000">
                      <a:pos x="wd2" y="hd2"/>
                    </a:cxn>
                    <a:cxn ang="16200000">
                      <a:pos x="wd2" y="hd2"/>
                    </a:cxn>
                  </a:cxnLst>
                  <a:rect l="0" t="0" r="r" b="b"/>
                  <a:pathLst>
                    <a:path w="21600" h="21600" extrusionOk="0">
                      <a:moveTo>
                        <a:pt x="10813" y="0"/>
                      </a:moveTo>
                      <a:cubicBezTo>
                        <a:pt x="4831" y="0"/>
                        <a:pt x="0" y="4828"/>
                        <a:pt x="0" y="10802"/>
                      </a:cubicBezTo>
                      <a:cubicBezTo>
                        <a:pt x="0" y="16746"/>
                        <a:pt x="4831" y="21600"/>
                        <a:pt x="10813" y="21600"/>
                      </a:cubicBezTo>
                      <a:cubicBezTo>
                        <a:pt x="16774" y="21600"/>
                        <a:pt x="21600" y="16746"/>
                        <a:pt x="21600" y="10802"/>
                      </a:cubicBezTo>
                      <a:cubicBezTo>
                        <a:pt x="21600" y="4828"/>
                        <a:pt x="16774" y="0"/>
                        <a:pt x="10813" y="0"/>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34" name="Shape 11302"/>
                <p:cNvSpPr/>
                <p:nvPr/>
              </p:nvSpPr>
              <p:spPr>
                <a:xfrm>
                  <a:off x="7372351" y="3511551"/>
                  <a:ext cx="61888" cy="61975"/>
                </a:xfrm>
                <a:custGeom>
                  <a:avLst/>
                  <a:gdLst/>
                  <a:ahLst/>
                  <a:cxnLst>
                    <a:cxn ang="0">
                      <a:pos x="wd2" y="hd2"/>
                    </a:cxn>
                    <a:cxn ang="5400000">
                      <a:pos x="wd2" y="hd2"/>
                    </a:cxn>
                    <a:cxn ang="10800000">
                      <a:pos x="wd2" y="hd2"/>
                    </a:cxn>
                    <a:cxn ang="16200000">
                      <a:pos x="wd2" y="hd2"/>
                    </a:cxn>
                  </a:cxnLst>
                  <a:rect l="0" t="0" r="r" b="b"/>
                  <a:pathLst>
                    <a:path w="21600" h="21600" extrusionOk="0">
                      <a:moveTo>
                        <a:pt x="10787" y="0"/>
                      </a:moveTo>
                      <a:cubicBezTo>
                        <a:pt x="4826" y="0"/>
                        <a:pt x="0" y="4828"/>
                        <a:pt x="0" y="10802"/>
                      </a:cubicBezTo>
                      <a:cubicBezTo>
                        <a:pt x="0" y="16746"/>
                        <a:pt x="4826" y="21600"/>
                        <a:pt x="10787" y="21600"/>
                      </a:cubicBezTo>
                      <a:cubicBezTo>
                        <a:pt x="16774" y="21600"/>
                        <a:pt x="21600" y="16746"/>
                        <a:pt x="21600" y="10802"/>
                      </a:cubicBezTo>
                      <a:cubicBezTo>
                        <a:pt x="21600" y="4828"/>
                        <a:pt x="16774" y="0"/>
                        <a:pt x="10787" y="0"/>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grpSp>
        </p:grpSp>
      </p:grpSp>
      <p:sp>
        <p:nvSpPr>
          <p:cNvPr id="35" name="椭圆 34"/>
          <p:cNvSpPr/>
          <p:nvPr/>
        </p:nvSpPr>
        <p:spPr>
          <a:xfrm>
            <a:off x="8422175" y="5283902"/>
            <a:ext cx="1790700" cy="385060"/>
          </a:xfrm>
          <a:prstGeom prst="ellipse">
            <a:avLst/>
          </a:prstGeom>
          <a:gradFill flip="none" rotWithShape="1">
            <a:gsLst>
              <a:gs pos="0">
                <a:schemeClr val="tx1">
                  <a:alpha val="18000"/>
                </a:schemeClr>
              </a:gs>
              <a:gs pos="100000">
                <a:schemeClr val="tx1">
                  <a:alpha val="0"/>
                </a:schemeClr>
              </a:gs>
            </a:gsLst>
            <a:path path="shap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1093949" y="4749907"/>
            <a:ext cx="8996349" cy="601059"/>
            <a:chOff x="1093949" y="4749907"/>
            <a:chExt cx="8996349" cy="601059"/>
          </a:xfrm>
        </p:grpSpPr>
        <p:sp>
          <p:nvSpPr>
            <p:cNvPr id="16" name="Rectangle 36"/>
            <p:cNvSpPr/>
            <p:nvPr/>
          </p:nvSpPr>
          <p:spPr>
            <a:xfrm>
              <a:off x="2169041" y="4804480"/>
              <a:ext cx="7921257" cy="461665"/>
            </a:xfrm>
            <a:prstGeom prst="rect">
              <a:avLst/>
            </a:prstGeom>
          </p:spPr>
          <p:txBody>
            <a:bodyPr wrap="square">
              <a:spAutoFit/>
            </a:bodyPr>
            <a:lstStyle/>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3</a:t>
              </a:r>
              <a:r>
                <a:rPr lang="en-US" altLang="zh-CN" sz="2400" b="1" kern="100" dirty="0">
                  <a:latin typeface="Times New Roman" panose="02020603050405020304" pitchFamily="18" charset="0"/>
                  <a:ea typeface="等线" panose="02010600030101010101" pitchFamily="2" charset="-122"/>
                  <a:cs typeface="Times New Roman" panose="02020603050405020304" pitchFamily="18" charset="0"/>
                </a:rPr>
                <a:t>.</a:t>
              </a:r>
              <a:r>
                <a:rPr lang="zh-CN" altLang="en-US" sz="2400" b="1"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Looking forward to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your response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期待你的回复</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36" name="组合 35"/>
            <p:cNvGrpSpPr/>
            <p:nvPr/>
          </p:nvGrpSpPr>
          <p:grpSpPr>
            <a:xfrm>
              <a:off x="1093949" y="4749907"/>
              <a:ext cx="657743" cy="601059"/>
              <a:chOff x="1868724" y="4729937"/>
              <a:chExt cx="657743" cy="601059"/>
            </a:xfrm>
          </p:grpSpPr>
          <p:sp>
            <p:nvSpPr>
              <p:cNvPr id="37" name="Rectangle 35"/>
              <p:cNvSpPr/>
              <p:nvPr/>
            </p:nvSpPr>
            <p:spPr>
              <a:xfrm rot="17100000">
                <a:off x="2207937" y="5012467"/>
                <a:ext cx="601059" cy="36000"/>
              </a:xfrm>
              <a:prstGeom prst="rect">
                <a:avLst/>
              </a:prstGeom>
              <a:solidFill>
                <a:srgbClr val="0000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cs typeface="+mn-ea"/>
                  <a:sym typeface="+mn-lt"/>
                </a:endParaRPr>
              </a:p>
            </p:txBody>
          </p:sp>
          <p:grpSp>
            <p:nvGrpSpPr>
              <p:cNvPr id="38" name="Group 34"/>
              <p:cNvGrpSpPr/>
              <p:nvPr/>
            </p:nvGrpSpPr>
            <p:grpSpPr>
              <a:xfrm>
                <a:off x="1868724" y="4735519"/>
                <a:ext cx="526639" cy="436887"/>
                <a:chOff x="6438901" y="3257551"/>
                <a:chExt cx="435238" cy="361064"/>
              </a:xfrm>
              <a:solidFill>
                <a:srgbClr val="FF9900"/>
              </a:solidFill>
            </p:grpSpPr>
            <p:sp>
              <p:nvSpPr>
                <p:cNvPr id="39" name="Shape 11292"/>
                <p:cNvSpPr/>
                <p:nvPr/>
              </p:nvSpPr>
              <p:spPr>
                <a:xfrm>
                  <a:off x="6438901" y="3257551"/>
                  <a:ext cx="383047" cy="361064"/>
                </a:xfrm>
                <a:custGeom>
                  <a:avLst/>
                  <a:gdLst/>
                  <a:ahLst/>
                  <a:cxnLst>
                    <a:cxn ang="0">
                      <a:pos x="wd2" y="hd2"/>
                    </a:cxn>
                    <a:cxn ang="5400000">
                      <a:pos x="wd2" y="hd2"/>
                    </a:cxn>
                    <a:cxn ang="10800000">
                      <a:pos x="wd2" y="hd2"/>
                    </a:cxn>
                    <a:cxn ang="16200000">
                      <a:pos x="wd2" y="hd2"/>
                    </a:cxn>
                  </a:cxnLst>
                  <a:rect l="0" t="0" r="r" b="b"/>
                  <a:pathLst>
                    <a:path w="21600" h="21600" extrusionOk="0">
                      <a:moveTo>
                        <a:pt x="21279" y="20918"/>
                      </a:moveTo>
                      <a:lnTo>
                        <a:pt x="19753" y="20918"/>
                      </a:lnTo>
                      <a:lnTo>
                        <a:pt x="19753" y="19819"/>
                      </a:lnTo>
                      <a:cubicBezTo>
                        <a:pt x="19753" y="19756"/>
                        <a:pt x="19705" y="19705"/>
                        <a:pt x="19646" y="19705"/>
                      </a:cubicBezTo>
                      <a:cubicBezTo>
                        <a:pt x="19587" y="19705"/>
                        <a:pt x="19539" y="19756"/>
                        <a:pt x="19539" y="19819"/>
                      </a:cubicBezTo>
                      <a:lnTo>
                        <a:pt x="19539" y="20918"/>
                      </a:lnTo>
                      <a:lnTo>
                        <a:pt x="17610" y="20918"/>
                      </a:lnTo>
                      <a:lnTo>
                        <a:pt x="17610" y="19819"/>
                      </a:lnTo>
                      <a:cubicBezTo>
                        <a:pt x="17610" y="19756"/>
                        <a:pt x="17562" y="19705"/>
                        <a:pt x="17502" y="19705"/>
                      </a:cubicBezTo>
                      <a:cubicBezTo>
                        <a:pt x="17444" y="19705"/>
                        <a:pt x="17395" y="19756"/>
                        <a:pt x="17395" y="19819"/>
                      </a:cubicBezTo>
                      <a:lnTo>
                        <a:pt x="17395" y="20918"/>
                      </a:lnTo>
                      <a:lnTo>
                        <a:pt x="15467" y="20918"/>
                      </a:lnTo>
                      <a:lnTo>
                        <a:pt x="15467" y="19819"/>
                      </a:lnTo>
                      <a:cubicBezTo>
                        <a:pt x="15467" y="19756"/>
                        <a:pt x="15419" y="19705"/>
                        <a:pt x="15359" y="19705"/>
                      </a:cubicBezTo>
                      <a:cubicBezTo>
                        <a:pt x="15301" y="19705"/>
                        <a:pt x="15253" y="19756"/>
                        <a:pt x="15253" y="19819"/>
                      </a:cubicBezTo>
                      <a:lnTo>
                        <a:pt x="15253" y="20918"/>
                      </a:lnTo>
                      <a:lnTo>
                        <a:pt x="13324" y="20918"/>
                      </a:lnTo>
                      <a:lnTo>
                        <a:pt x="13324" y="19819"/>
                      </a:lnTo>
                      <a:cubicBezTo>
                        <a:pt x="13324" y="19756"/>
                        <a:pt x="13275" y="19705"/>
                        <a:pt x="13216" y="19705"/>
                      </a:cubicBezTo>
                      <a:cubicBezTo>
                        <a:pt x="13157" y="19705"/>
                        <a:pt x="13109" y="19756"/>
                        <a:pt x="13109" y="19819"/>
                      </a:cubicBezTo>
                      <a:lnTo>
                        <a:pt x="13109" y="20918"/>
                      </a:lnTo>
                      <a:lnTo>
                        <a:pt x="11181" y="20918"/>
                      </a:lnTo>
                      <a:lnTo>
                        <a:pt x="11181" y="19819"/>
                      </a:lnTo>
                      <a:cubicBezTo>
                        <a:pt x="11181" y="19756"/>
                        <a:pt x="11133" y="19705"/>
                        <a:pt x="11073" y="19705"/>
                      </a:cubicBezTo>
                      <a:cubicBezTo>
                        <a:pt x="11014" y="19705"/>
                        <a:pt x="10966" y="19756"/>
                        <a:pt x="10966" y="19819"/>
                      </a:cubicBezTo>
                      <a:lnTo>
                        <a:pt x="10966" y="20918"/>
                      </a:lnTo>
                      <a:lnTo>
                        <a:pt x="9037" y="20918"/>
                      </a:lnTo>
                      <a:lnTo>
                        <a:pt x="9037" y="19819"/>
                      </a:lnTo>
                      <a:cubicBezTo>
                        <a:pt x="9037" y="19756"/>
                        <a:pt x="8990" y="19705"/>
                        <a:pt x="8930" y="19705"/>
                      </a:cubicBezTo>
                      <a:cubicBezTo>
                        <a:pt x="8871" y="19705"/>
                        <a:pt x="8823" y="19756"/>
                        <a:pt x="8823" y="19819"/>
                      </a:cubicBezTo>
                      <a:lnTo>
                        <a:pt x="8823" y="20918"/>
                      </a:lnTo>
                      <a:lnTo>
                        <a:pt x="6894" y="20918"/>
                      </a:lnTo>
                      <a:lnTo>
                        <a:pt x="6894" y="19819"/>
                      </a:lnTo>
                      <a:cubicBezTo>
                        <a:pt x="6894" y="19756"/>
                        <a:pt x="6846" y="19705"/>
                        <a:pt x="6787" y="19705"/>
                      </a:cubicBezTo>
                      <a:cubicBezTo>
                        <a:pt x="6728" y="19705"/>
                        <a:pt x="6680" y="19756"/>
                        <a:pt x="6680" y="19819"/>
                      </a:cubicBezTo>
                      <a:lnTo>
                        <a:pt x="6680" y="20918"/>
                      </a:lnTo>
                      <a:lnTo>
                        <a:pt x="4751" y="20918"/>
                      </a:lnTo>
                      <a:lnTo>
                        <a:pt x="4751" y="19819"/>
                      </a:lnTo>
                      <a:cubicBezTo>
                        <a:pt x="4751" y="19756"/>
                        <a:pt x="4703" y="19705"/>
                        <a:pt x="4643" y="19705"/>
                      </a:cubicBezTo>
                      <a:cubicBezTo>
                        <a:pt x="4585" y="19705"/>
                        <a:pt x="4537" y="19756"/>
                        <a:pt x="4537" y="19819"/>
                      </a:cubicBezTo>
                      <a:lnTo>
                        <a:pt x="4537" y="20918"/>
                      </a:lnTo>
                      <a:lnTo>
                        <a:pt x="643" y="20918"/>
                      </a:lnTo>
                      <a:lnTo>
                        <a:pt x="643" y="18342"/>
                      </a:lnTo>
                      <a:lnTo>
                        <a:pt x="1504" y="18342"/>
                      </a:lnTo>
                      <a:cubicBezTo>
                        <a:pt x="1562" y="18342"/>
                        <a:pt x="1611" y="18290"/>
                        <a:pt x="1611" y="18228"/>
                      </a:cubicBezTo>
                      <a:cubicBezTo>
                        <a:pt x="1611" y="18165"/>
                        <a:pt x="1562" y="18114"/>
                        <a:pt x="1504" y="18114"/>
                      </a:cubicBezTo>
                      <a:lnTo>
                        <a:pt x="643" y="18114"/>
                      </a:lnTo>
                      <a:lnTo>
                        <a:pt x="643" y="16068"/>
                      </a:lnTo>
                      <a:lnTo>
                        <a:pt x="1504" y="16068"/>
                      </a:lnTo>
                      <a:cubicBezTo>
                        <a:pt x="1562" y="16068"/>
                        <a:pt x="1611" y="16017"/>
                        <a:pt x="1611" y="15954"/>
                      </a:cubicBezTo>
                      <a:cubicBezTo>
                        <a:pt x="1611" y="15891"/>
                        <a:pt x="1562" y="15840"/>
                        <a:pt x="1504" y="15840"/>
                      </a:cubicBezTo>
                      <a:lnTo>
                        <a:pt x="643" y="15840"/>
                      </a:lnTo>
                      <a:lnTo>
                        <a:pt x="643" y="13794"/>
                      </a:lnTo>
                      <a:lnTo>
                        <a:pt x="1504" y="13794"/>
                      </a:lnTo>
                      <a:cubicBezTo>
                        <a:pt x="1562" y="13794"/>
                        <a:pt x="1611" y="13743"/>
                        <a:pt x="1611" y="13680"/>
                      </a:cubicBezTo>
                      <a:cubicBezTo>
                        <a:pt x="1611" y="13618"/>
                        <a:pt x="1562" y="13567"/>
                        <a:pt x="1504" y="13567"/>
                      </a:cubicBezTo>
                      <a:lnTo>
                        <a:pt x="643" y="13567"/>
                      </a:lnTo>
                      <a:lnTo>
                        <a:pt x="643" y="11521"/>
                      </a:lnTo>
                      <a:lnTo>
                        <a:pt x="1504" y="11521"/>
                      </a:lnTo>
                      <a:cubicBezTo>
                        <a:pt x="1562" y="11521"/>
                        <a:pt x="1611" y="11469"/>
                        <a:pt x="1611" y="11406"/>
                      </a:cubicBezTo>
                      <a:cubicBezTo>
                        <a:pt x="1611" y="11344"/>
                        <a:pt x="1562" y="11293"/>
                        <a:pt x="1504" y="11293"/>
                      </a:cubicBezTo>
                      <a:lnTo>
                        <a:pt x="643" y="11293"/>
                      </a:lnTo>
                      <a:lnTo>
                        <a:pt x="643" y="9247"/>
                      </a:lnTo>
                      <a:lnTo>
                        <a:pt x="1504" y="9247"/>
                      </a:lnTo>
                      <a:cubicBezTo>
                        <a:pt x="1562" y="9247"/>
                        <a:pt x="1611" y="9196"/>
                        <a:pt x="1611" y="9133"/>
                      </a:cubicBezTo>
                      <a:cubicBezTo>
                        <a:pt x="1611" y="9071"/>
                        <a:pt x="1562" y="9020"/>
                        <a:pt x="1504" y="9020"/>
                      </a:cubicBezTo>
                      <a:lnTo>
                        <a:pt x="643" y="9020"/>
                      </a:lnTo>
                      <a:lnTo>
                        <a:pt x="643" y="6973"/>
                      </a:lnTo>
                      <a:lnTo>
                        <a:pt x="1504" y="6973"/>
                      </a:lnTo>
                      <a:cubicBezTo>
                        <a:pt x="1562" y="6973"/>
                        <a:pt x="1611" y="6923"/>
                        <a:pt x="1611" y="6859"/>
                      </a:cubicBezTo>
                      <a:cubicBezTo>
                        <a:pt x="1611" y="6797"/>
                        <a:pt x="1562" y="6745"/>
                        <a:pt x="1504" y="6745"/>
                      </a:cubicBezTo>
                      <a:lnTo>
                        <a:pt x="643" y="6745"/>
                      </a:lnTo>
                      <a:lnTo>
                        <a:pt x="643" y="4700"/>
                      </a:lnTo>
                      <a:lnTo>
                        <a:pt x="1504" y="4700"/>
                      </a:lnTo>
                      <a:cubicBezTo>
                        <a:pt x="1562" y="4700"/>
                        <a:pt x="1611" y="4649"/>
                        <a:pt x="1611" y="4586"/>
                      </a:cubicBezTo>
                      <a:cubicBezTo>
                        <a:pt x="1611" y="4523"/>
                        <a:pt x="1562" y="4472"/>
                        <a:pt x="1504" y="4472"/>
                      </a:cubicBezTo>
                      <a:lnTo>
                        <a:pt x="643" y="4472"/>
                      </a:lnTo>
                      <a:lnTo>
                        <a:pt x="643" y="2426"/>
                      </a:lnTo>
                      <a:lnTo>
                        <a:pt x="1504" y="2426"/>
                      </a:lnTo>
                      <a:cubicBezTo>
                        <a:pt x="1562" y="2426"/>
                        <a:pt x="1611" y="2375"/>
                        <a:pt x="1611" y="2312"/>
                      </a:cubicBezTo>
                      <a:cubicBezTo>
                        <a:pt x="1611" y="2250"/>
                        <a:pt x="1562" y="2198"/>
                        <a:pt x="1504" y="2198"/>
                      </a:cubicBezTo>
                      <a:lnTo>
                        <a:pt x="643" y="2198"/>
                      </a:lnTo>
                      <a:lnTo>
                        <a:pt x="643" y="341"/>
                      </a:lnTo>
                      <a:cubicBezTo>
                        <a:pt x="643" y="154"/>
                        <a:pt x="499" y="0"/>
                        <a:pt x="321" y="0"/>
                      </a:cubicBezTo>
                      <a:cubicBezTo>
                        <a:pt x="145" y="0"/>
                        <a:pt x="0" y="154"/>
                        <a:pt x="0" y="341"/>
                      </a:cubicBezTo>
                      <a:lnTo>
                        <a:pt x="0" y="21259"/>
                      </a:lnTo>
                      <a:cubicBezTo>
                        <a:pt x="0" y="21447"/>
                        <a:pt x="145" y="21600"/>
                        <a:pt x="321" y="21600"/>
                      </a:cubicBezTo>
                      <a:lnTo>
                        <a:pt x="21279" y="21600"/>
                      </a:lnTo>
                      <a:cubicBezTo>
                        <a:pt x="21457" y="21600"/>
                        <a:pt x="21600" y="21447"/>
                        <a:pt x="21600" y="21259"/>
                      </a:cubicBezTo>
                      <a:cubicBezTo>
                        <a:pt x="21600" y="21071"/>
                        <a:pt x="21457" y="20918"/>
                        <a:pt x="21279" y="20918"/>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40" name="Shape 11293"/>
                <p:cNvSpPr/>
                <p:nvPr/>
              </p:nvSpPr>
              <p:spPr>
                <a:xfrm>
                  <a:off x="6496051" y="3308350"/>
                  <a:ext cx="38956" cy="2576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41" name="Shape 11294"/>
                <p:cNvSpPr/>
                <p:nvPr/>
              </p:nvSpPr>
              <p:spPr>
                <a:xfrm>
                  <a:off x="6578601" y="3409950"/>
                  <a:ext cx="38956" cy="157721"/>
                </a:xfrm>
                <a:custGeom>
                  <a:avLst/>
                  <a:gdLst/>
                  <a:ahLst/>
                  <a:cxnLst>
                    <a:cxn ang="0">
                      <a:pos x="wd2" y="hd2"/>
                    </a:cxn>
                    <a:cxn ang="5400000">
                      <a:pos x="wd2" y="hd2"/>
                    </a:cxn>
                    <a:cxn ang="10800000">
                      <a:pos x="wd2" y="hd2"/>
                    </a:cxn>
                    <a:cxn ang="16200000">
                      <a:pos x="wd2" y="hd2"/>
                    </a:cxn>
                  </a:cxnLst>
                  <a:rect l="0" t="0" r="r" b="b"/>
                  <a:pathLst>
                    <a:path w="21600" h="21600" extrusionOk="0">
                      <a:moveTo>
                        <a:pt x="21600" y="2921"/>
                      </a:moveTo>
                      <a:cubicBezTo>
                        <a:pt x="18774" y="2008"/>
                        <a:pt x="16484" y="1028"/>
                        <a:pt x="14723" y="0"/>
                      </a:cubicBezTo>
                      <a:lnTo>
                        <a:pt x="0" y="0"/>
                      </a:lnTo>
                      <a:lnTo>
                        <a:pt x="0" y="21600"/>
                      </a:lnTo>
                      <a:lnTo>
                        <a:pt x="21600" y="21600"/>
                      </a:lnTo>
                      <a:cubicBezTo>
                        <a:pt x="21600" y="21600"/>
                        <a:pt x="21600" y="2921"/>
                        <a:pt x="21600" y="2921"/>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42" name="Shape 11295"/>
                <p:cNvSpPr/>
                <p:nvPr/>
              </p:nvSpPr>
              <p:spPr>
                <a:xfrm>
                  <a:off x="6661151" y="3460751"/>
                  <a:ext cx="38968" cy="104365"/>
                </a:xfrm>
                <a:custGeom>
                  <a:avLst/>
                  <a:gdLst/>
                  <a:ahLst/>
                  <a:cxnLst>
                    <a:cxn ang="0">
                      <a:pos x="wd2" y="hd2"/>
                    </a:cxn>
                    <a:cxn ang="5400000">
                      <a:pos x="wd2" y="hd2"/>
                    </a:cxn>
                    <a:cxn ang="10800000">
                      <a:pos x="wd2" y="hd2"/>
                    </a:cxn>
                    <a:cxn ang="16200000">
                      <a:pos x="wd2" y="hd2"/>
                    </a:cxn>
                  </a:cxnLst>
                  <a:rect l="0" t="0" r="r" b="b"/>
                  <a:pathLst>
                    <a:path w="21600" h="21600" extrusionOk="0">
                      <a:moveTo>
                        <a:pt x="21600" y="1314"/>
                      </a:moveTo>
                      <a:cubicBezTo>
                        <a:pt x="20899" y="1326"/>
                        <a:pt x="20204" y="1340"/>
                        <a:pt x="19503" y="1340"/>
                      </a:cubicBezTo>
                      <a:cubicBezTo>
                        <a:pt x="12725" y="1340"/>
                        <a:pt x="6139" y="877"/>
                        <a:pt x="0" y="0"/>
                      </a:cubicBezTo>
                      <a:lnTo>
                        <a:pt x="0" y="21600"/>
                      </a:lnTo>
                      <a:lnTo>
                        <a:pt x="21600" y="21600"/>
                      </a:lnTo>
                      <a:cubicBezTo>
                        <a:pt x="21600" y="21600"/>
                        <a:pt x="21600" y="1314"/>
                        <a:pt x="21600" y="1314"/>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43" name="Shape 11296"/>
                <p:cNvSpPr/>
                <p:nvPr/>
              </p:nvSpPr>
              <p:spPr>
                <a:xfrm>
                  <a:off x="6750051" y="3454401"/>
                  <a:ext cx="38968" cy="112601"/>
                </a:xfrm>
                <a:custGeom>
                  <a:avLst/>
                  <a:gdLst/>
                  <a:ahLst/>
                  <a:cxnLst>
                    <a:cxn ang="0">
                      <a:pos x="wd2" y="hd2"/>
                    </a:cxn>
                    <a:cxn ang="5400000">
                      <a:pos x="wd2" y="hd2"/>
                    </a:cxn>
                    <a:cxn ang="10800000">
                      <a:pos x="wd2" y="hd2"/>
                    </a:cxn>
                    <a:cxn ang="16200000">
                      <a:pos x="wd2" y="hd2"/>
                    </a:cxn>
                  </a:cxnLst>
                  <a:rect l="0" t="0" r="r" b="b"/>
                  <a:pathLst>
                    <a:path w="21600" h="21600" extrusionOk="0">
                      <a:moveTo>
                        <a:pt x="21600" y="7293"/>
                      </a:moveTo>
                      <a:lnTo>
                        <a:pt x="825" y="0"/>
                      </a:lnTo>
                      <a:cubicBezTo>
                        <a:pt x="557" y="56"/>
                        <a:pt x="282" y="107"/>
                        <a:pt x="0" y="159"/>
                      </a:cubicBezTo>
                      <a:lnTo>
                        <a:pt x="0" y="21600"/>
                      </a:lnTo>
                      <a:lnTo>
                        <a:pt x="21600" y="21600"/>
                      </a:lnTo>
                      <a:cubicBezTo>
                        <a:pt x="21600" y="21600"/>
                        <a:pt x="21600" y="7293"/>
                        <a:pt x="21600" y="7293"/>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44" name="Shape 11297"/>
                <p:cNvSpPr/>
                <p:nvPr/>
              </p:nvSpPr>
              <p:spPr>
                <a:xfrm>
                  <a:off x="6610350" y="3276600"/>
                  <a:ext cx="263789" cy="265315"/>
                </a:xfrm>
                <a:custGeom>
                  <a:avLst/>
                  <a:gdLst/>
                  <a:ahLst/>
                  <a:cxnLst>
                    <a:cxn ang="0">
                      <a:pos x="wd2" y="hd2"/>
                    </a:cxn>
                    <a:cxn ang="5400000">
                      <a:pos x="wd2" y="hd2"/>
                    </a:cxn>
                    <a:cxn ang="10800000">
                      <a:pos x="wd2" y="hd2"/>
                    </a:cxn>
                    <a:cxn ang="16200000">
                      <a:pos x="wd2" y="hd2"/>
                    </a:cxn>
                  </a:cxnLst>
                  <a:rect l="0" t="0" r="r" b="b"/>
                  <a:pathLst>
                    <a:path w="20847" h="20851" extrusionOk="0">
                      <a:moveTo>
                        <a:pt x="10487" y="10430"/>
                      </a:moveTo>
                      <a:cubicBezTo>
                        <a:pt x="8487" y="12419"/>
                        <a:pt x="5231" y="12419"/>
                        <a:pt x="3231" y="10430"/>
                      </a:cubicBezTo>
                      <a:cubicBezTo>
                        <a:pt x="1229" y="8439"/>
                        <a:pt x="1230" y="5200"/>
                        <a:pt x="3231" y="3211"/>
                      </a:cubicBezTo>
                      <a:cubicBezTo>
                        <a:pt x="5231" y="1222"/>
                        <a:pt x="8487" y="1222"/>
                        <a:pt x="10487" y="3211"/>
                      </a:cubicBezTo>
                      <a:cubicBezTo>
                        <a:pt x="12489" y="5200"/>
                        <a:pt x="12489" y="8439"/>
                        <a:pt x="10487" y="10430"/>
                      </a:cubicBezTo>
                      <a:close/>
                      <a:moveTo>
                        <a:pt x="20592" y="19383"/>
                      </a:moveTo>
                      <a:lnTo>
                        <a:pt x="12279" y="10994"/>
                      </a:lnTo>
                      <a:cubicBezTo>
                        <a:pt x="14363" y="8320"/>
                        <a:pt x="14179" y="4450"/>
                        <a:pt x="11711" y="1994"/>
                      </a:cubicBezTo>
                      <a:cubicBezTo>
                        <a:pt x="9035" y="-665"/>
                        <a:pt x="4682" y="-665"/>
                        <a:pt x="2006" y="1994"/>
                      </a:cubicBezTo>
                      <a:cubicBezTo>
                        <a:pt x="-669" y="4655"/>
                        <a:pt x="-669" y="8985"/>
                        <a:pt x="2006" y="11646"/>
                      </a:cubicBezTo>
                      <a:cubicBezTo>
                        <a:pt x="4474" y="14100"/>
                        <a:pt x="8367" y="14284"/>
                        <a:pt x="11056" y="12212"/>
                      </a:cubicBezTo>
                      <a:lnTo>
                        <a:pt x="19369" y="20599"/>
                      </a:lnTo>
                      <a:cubicBezTo>
                        <a:pt x="19706" y="20935"/>
                        <a:pt x="20255" y="20935"/>
                        <a:pt x="20592" y="20599"/>
                      </a:cubicBezTo>
                      <a:cubicBezTo>
                        <a:pt x="20931" y="20264"/>
                        <a:pt x="20931" y="19719"/>
                        <a:pt x="20592" y="19383"/>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sp>
              <p:nvSpPr>
                <p:cNvPr id="45" name="Shape 11298"/>
                <p:cNvSpPr/>
                <p:nvPr/>
              </p:nvSpPr>
              <p:spPr>
                <a:xfrm>
                  <a:off x="6673851" y="3314701"/>
                  <a:ext cx="45956" cy="96329"/>
                </a:xfrm>
                <a:custGeom>
                  <a:avLst/>
                  <a:gdLst/>
                  <a:ahLst/>
                  <a:cxnLst>
                    <a:cxn ang="0">
                      <a:pos x="wd2" y="hd2"/>
                    </a:cxn>
                    <a:cxn ang="5400000">
                      <a:pos x="wd2" y="hd2"/>
                    </a:cxn>
                    <a:cxn ang="10800000">
                      <a:pos x="wd2" y="hd2"/>
                    </a:cxn>
                    <a:cxn ang="16200000">
                      <a:pos x="wd2" y="hd2"/>
                    </a:cxn>
                  </a:cxnLst>
                  <a:rect l="0" t="0" r="r" b="b"/>
                  <a:pathLst>
                    <a:path w="21515" h="21600" extrusionOk="0">
                      <a:moveTo>
                        <a:pt x="12782" y="9233"/>
                      </a:moveTo>
                      <a:cubicBezTo>
                        <a:pt x="8137" y="8314"/>
                        <a:pt x="6796" y="7755"/>
                        <a:pt x="6796" y="6747"/>
                      </a:cubicBezTo>
                      <a:cubicBezTo>
                        <a:pt x="6796" y="5937"/>
                        <a:pt x="8021" y="4999"/>
                        <a:pt x="11493" y="4999"/>
                      </a:cubicBezTo>
                      <a:cubicBezTo>
                        <a:pt x="14762" y="4999"/>
                        <a:pt x="16823" y="5559"/>
                        <a:pt x="17700" y="5803"/>
                      </a:cubicBezTo>
                      <a:cubicBezTo>
                        <a:pt x="17927" y="5862"/>
                        <a:pt x="18194" y="5873"/>
                        <a:pt x="18449" y="5835"/>
                      </a:cubicBezTo>
                      <a:cubicBezTo>
                        <a:pt x="18687" y="5789"/>
                        <a:pt x="18885" y="5701"/>
                        <a:pt x="18978" y="5584"/>
                      </a:cubicBezTo>
                      <a:lnTo>
                        <a:pt x="20301" y="3911"/>
                      </a:lnTo>
                      <a:cubicBezTo>
                        <a:pt x="20452" y="3718"/>
                        <a:pt x="20290" y="3500"/>
                        <a:pt x="19912" y="3396"/>
                      </a:cubicBezTo>
                      <a:cubicBezTo>
                        <a:pt x="18020" y="2870"/>
                        <a:pt x="15918" y="2561"/>
                        <a:pt x="13496" y="2475"/>
                      </a:cubicBezTo>
                      <a:lnTo>
                        <a:pt x="13496" y="425"/>
                      </a:lnTo>
                      <a:cubicBezTo>
                        <a:pt x="13496" y="192"/>
                        <a:pt x="13096" y="0"/>
                        <a:pt x="12596" y="0"/>
                      </a:cubicBezTo>
                      <a:lnTo>
                        <a:pt x="9333" y="0"/>
                      </a:lnTo>
                      <a:cubicBezTo>
                        <a:pt x="8834" y="0"/>
                        <a:pt x="8445" y="192"/>
                        <a:pt x="8445" y="425"/>
                      </a:cubicBezTo>
                      <a:lnTo>
                        <a:pt x="8445" y="2625"/>
                      </a:lnTo>
                      <a:cubicBezTo>
                        <a:pt x="3573" y="3143"/>
                        <a:pt x="478" y="4849"/>
                        <a:pt x="478" y="7050"/>
                      </a:cubicBezTo>
                      <a:cubicBezTo>
                        <a:pt x="478" y="9707"/>
                        <a:pt x="4926" y="10910"/>
                        <a:pt x="9734" y="11818"/>
                      </a:cubicBezTo>
                      <a:cubicBezTo>
                        <a:pt x="13572" y="12562"/>
                        <a:pt x="15145" y="13321"/>
                        <a:pt x="15145" y="14428"/>
                      </a:cubicBezTo>
                      <a:cubicBezTo>
                        <a:pt x="15145" y="15654"/>
                        <a:pt x="12974" y="16479"/>
                        <a:pt x="9757" y="16479"/>
                      </a:cubicBezTo>
                      <a:cubicBezTo>
                        <a:pt x="7266" y="16479"/>
                        <a:pt x="4676" y="16108"/>
                        <a:pt x="2650" y="15464"/>
                      </a:cubicBezTo>
                      <a:cubicBezTo>
                        <a:pt x="2429" y="15393"/>
                        <a:pt x="2139" y="15376"/>
                        <a:pt x="1878" y="15414"/>
                      </a:cubicBezTo>
                      <a:cubicBezTo>
                        <a:pt x="1616" y="15454"/>
                        <a:pt x="1407" y="15551"/>
                        <a:pt x="1320" y="15676"/>
                      </a:cubicBezTo>
                      <a:lnTo>
                        <a:pt x="54" y="17370"/>
                      </a:lnTo>
                      <a:cubicBezTo>
                        <a:pt x="-85" y="17548"/>
                        <a:pt x="49" y="17748"/>
                        <a:pt x="374" y="17857"/>
                      </a:cubicBezTo>
                      <a:cubicBezTo>
                        <a:pt x="2226" y="18488"/>
                        <a:pt x="5170" y="18933"/>
                        <a:pt x="8073" y="19030"/>
                      </a:cubicBezTo>
                      <a:lnTo>
                        <a:pt x="8073" y="21177"/>
                      </a:lnTo>
                      <a:cubicBezTo>
                        <a:pt x="8073" y="21411"/>
                        <a:pt x="8474" y="21600"/>
                        <a:pt x="8961" y="21600"/>
                      </a:cubicBezTo>
                      <a:lnTo>
                        <a:pt x="12289" y="21600"/>
                      </a:lnTo>
                      <a:cubicBezTo>
                        <a:pt x="12782" y="21600"/>
                        <a:pt x="13171" y="21411"/>
                        <a:pt x="13171" y="21177"/>
                      </a:cubicBezTo>
                      <a:lnTo>
                        <a:pt x="13171" y="18900"/>
                      </a:lnTo>
                      <a:cubicBezTo>
                        <a:pt x="18194" y="18364"/>
                        <a:pt x="21515" y="16533"/>
                        <a:pt x="21515" y="14253"/>
                      </a:cubicBezTo>
                      <a:cubicBezTo>
                        <a:pt x="21515" y="11928"/>
                        <a:pt x="18902" y="10429"/>
                        <a:pt x="12782" y="9233"/>
                      </a:cubicBezTo>
                      <a:close/>
                    </a:path>
                  </a:pathLst>
                </a:custGeom>
                <a:grp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85000"/>
                        <a:lumOff val="15000"/>
                      </a:schemeClr>
                    </a:solidFill>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circle(in)">
                                      <p:cBhvr>
                                        <p:cTn id="35"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6030" y="1297886"/>
            <a:ext cx="11179940" cy="4583431"/>
          </a:xfrm>
        </p:spPr>
        <p:txBody>
          <a:bodyPr/>
          <a:lstStyle/>
          <a:p>
            <a:pPr>
              <a:lnSpc>
                <a:spcPct val="100000"/>
              </a:lnSpc>
            </a:pP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Dear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被约稿人</a:t>
            </a:r>
            <a:r>
              <a:rPr lang="zh-CN"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t> </a:t>
            </a:r>
            <a:br>
              <a:rPr lang="en-US"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br>
            <a:b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I’d like to </a:t>
            </a:r>
            <a:r>
              <a:rPr lang="en-US" altLang="zh-CN" sz="24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ask you to write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an article for ________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某媒体</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 The “ ____________”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某栏目</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section in our ___________(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某媒体</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 is </a:t>
            </a:r>
            <a:r>
              <a:rPr lang="en-US" altLang="zh-CN" sz="24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very popular among</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____________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某些媒体受众</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to ____________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做某事</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 It </a:t>
            </a:r>
            <a:r>
              <a:rPr lang="en-US" altLang="zh-CN" sz="24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carries articles</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written by ______________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某些别的被约稿人</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about/</a:t>
            </a:r>
            <a:r>
              <a:rPr lang="en-US" altLang="zh-CN" sz="24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concerning</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the___________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某些话题</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Would you please write something about _______________?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某些话题</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方面</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and B</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方面</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You can write </a:t>
            </a:r>
            <a:r>
              <a:rPr lang="en-US" altLang="zh-CN" sz="24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anything relevant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so long as it’s </a:t>
            </a:r>
            <a:r>
              <a:rPr lang="en-US" altLang="zh-CN" sz="24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interesting and informative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某数量</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words would be fine. Could we </a:t>
            </a:r>
            <a:r>
              <a:rPr lang="en-US" altLang="zh-CN" sz="24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have your article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before  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某日期</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b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b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I’m looking forward to hearing from you. </a:t>
            </a:r>
            <a:b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b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Yours,         </a:t>
            </a:r>
            <a:b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b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写信人名字</a:t>
            </a:r>
            <a:b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br>
            <a:b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sz="2400" b="1" dirty="0">
              <a:solidFill>
                <a:srgbClr val="FF0000"/>
              </a:solidFill>
              <a:latin typeface="Amasis MT Pro Black" panose="02040A04050005020304" pitchFamily="18" charset="0"/>
              <a:cs typeface="Times New Roman" panose="02020603050405020304" pitchFamily="18" charset="0"/>
            </a:endParaRPr>
          </a:p>
        </p:txBody>
      </p:sp>
      <p:sp>
        <p:nvSpPr>
          <p:cNvPr id="13" name="文本框 12"/>
          <p:cNvSpPr txBox="1"/>
          <p:nvPr/>
        </p:nvSpPr>
        <p:spPr>
          <a:xfrm>
            <a:off x="1129261" y="142104"/>
            <a:ext cx="3538346"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Clr>
                <a:srgbClr val="0000FF"/>
              </a:buClr>
              <a:buFont typeface="Wingdings" panose="05000000000000000000" pitchFamily="2" charset="2"/>
              <a:buChar char="Ø"/>
            </a:pPr>
            <a:r>
              <a:rPr lang="zh-CN" altLang="zh-CN" sz="2000" b="1" dirty="0">
                <a:solidFill>
                  <a:srgbClr val="0000FF"/>
                </a:solidFill>
                <a:effectLst/>
                <a:ea typeface="宋体" panose="02010600030101010101" pitchFamily="2" charset="-122"/>
                <a:cs typeface="Times New Roman" panose="02020603050405020304" pitchFamily="18" charset="0"/>
              </a:rPr>
              <a:t>【</a:t>
            </a:r>
            <a:r>
              <a:rPr lang="zh-CN" altLang="zh-CN" sz="2000" b="1" u="wavyHeavy" dirty="0">
                <a:solidFill>
                  <a:srgbClr val="FF0000"/>
                </a:solidFill>
                <a:effectLst/>
                <a:uFill>
                  <a:solidFill>
                    <a:srgbClr val="0000FF"/>
                  </a:solidFill>
                </a:uFill>
                <a:ea typeface="宋体" panose="02010600030101010101" pitchFamily="2" charset="-122"/>
                <a:cs typeface="Times New Roman" panose="02020603050405020304" pitchFamily="18" charset="0"/>
              </a:rPr>
              <a:t>约稿信英语作文模板一</a:t>
            </a:r>
            <a:r>
              <a:rPr lang="zh-CN" altLang="zh-CN" sz="2000" b="1" dirty="0">
                <a:solidFill>
                  <a:srgbClr val="0000FF"/>
                </a:solidFill>
                <a:effectLst/>
                <a:ea typeface="宋体" panose="02010600030101010101" pitchFamily="2" charset="-122"/>
                <a:cs typeface="Times New Roman" panose="02020603050405020304" pitchFamily="18" charset="0"/>
              </a:rPr>
              <a:t>】</a:t>
            </a:r>
            <a:r>
              <a:rPr lang="zh-CN" altLang="zh-CN" sz="2000" b="1" dirty="0">
                <a:effectLst/>
                <a:ea typeface="宋体" panose="02010600030101010101" pitchFamily="2" charset="-122"/>
                <a:cs typeface="Times New Roman" panose="02020603050405020304" pitchFamily="18" charset="0"/>
              </a:rPr>
              <a:t>：</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334587" y="151503"/>
            <a:ext cx="446394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lvl="0" indent="-342900" algn="l">
              <a:buFont typeface="Wingdings" panose="05000000000000000000" pitchFamily="2" charset="2"/>
              <a:buBlip>
                <a:blip r:embed="rId1"/>
              </a:buBlip>
            </a:pPr>
            <a:r>
              <a:rPr lang="zh-CN" altLang="zh-CN" sz="2000" b="1" kern="100"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2000" b="1" u="wavyHeavy" kern="1200" dirty="0">
                <a:solidFill>
                  <a:srgbClr val="FF0000"/>
                </a:solidFill>
                <a:effectLst/>
                <a:uFill>
                  <a:solidFill>
                    <a:srgbClr val="0000FF"/>
                  </a:solidFill>
                </a:uFill>
                <a:latin typeface="等线" panose="02010600030101010101" pitchFamily="2" charset="-122"/>
                <a:ea typeface="宋体" panose="02010600030101010101" pitchFamily="2" charset="-122"/>
                <a:cs typeface="Times New Roman" panose="02020603050405020304" pitchFamily="18" charset="0"/>
              </a:rPr>
              <a:t>约稿信英语作文模板二</a:t>
            </a:r>
            <a:r>
              <a:rPr lang="zh-CN" altLang="zh-CN" sz="2000" b="1" kern="100" dirty="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2000" b="1"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2000" b="1" kern="100" dirty="0">
                <a:effectLst/>
                <a:latin typeface="等线" panose="02010600030101010101" pitchFamily="2" charset="-122"/>
                <a:ea typeface="宋体" panose="02010600030101010101" pitchFamily="2" charset="-122"/>
                <a:cs typeface="Times New Roman" panose="02020603050405020304" pitchFamily="18" charset="0"/>
              </a:rPr>
              <a:t>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5" name="文本框 14"/>
          <p:cNvSpPr txBox="1"/>
          <p:nvPr/>
        </p:nvSpPr>
        <p:spPr>
          <a:xfrm>
            <a:off x="830866" y="1073154"/>
            <a:ext cx="10916634" cy="4893647"/>
          </a:xfrm>
          <a:prstGeom prst="rect">
            <a:avLst/>
          </a:prstGeom>
          <a:noFill/>
        </p:spPr>
        <p:txBody>
          <a:bodyPr wrap="square">
            <a:spAutoFit/>
          </a:bodyPr>
          <a:lstStyle/>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Dear Peter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I’d like to ask you to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write an article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for _________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某媒体</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 The “_________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（某栏目）</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column/section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provides a nice platform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for _________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（某媒体受众）</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to _________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（做某事）</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In this section there are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 wide variety</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of materials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available to</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______________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（这些媒体受众）</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And here are some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relevant details</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about the articles we are eager for. To begin with, not only can you write something about _____________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方面）</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but also you can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focus on</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_________________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B</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方面）</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.What’s more, your article can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have a title made up</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by yourself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with a vocabulary of</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_________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（某数量）</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or so.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Last but not least, you are supposed to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subscribe your article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by ________</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（某日期</a:t>
            </a:r>
            <a:r>
              <a:rPr lang="zh-CN"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I am looking forward to your reply </a:t>
            </a:r>
            <a:r>
              <a:rPr lang="en-US" altLang="zh-CN" sz="2400" b="1" u="wavyHeavy" kern="100"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at your earliest convenience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Yours faithfully,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写信人名字</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1000"/>
                                        <p:tgtEl>
                                          <p:spTgt spid="15">
                                            <p:txEl>
                                              <p:pRg st="2" end="2"/>
                                            </p:txEl>
                                          </p:spTgt>
                                        </p:tgtEl>
                                      </p:cBhvr>
                                    </p:animEffect>
                                    <p:anim calcmode="lin" valueType="num">
                                      <p:cBhvr>
                                        <p:cTn id="27"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1000"/>
                                        <p:tgtEl>
                                          <p:spTgt spid="15">
                                            <p:txEl>
                                              <p:pRg st="3" end="3"/>
                                            </p:txEl>
                                          </p:spTgt>
                                        </p:tgtEl>
                                      </p:cBhvr>
                                    </p:animEffect>
                                    <p:anim calcmode="lin" valueType="num">
                                      <p:cBhvr>
                                        <p:cTn id="34"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1000"/>
                                        <p:tgtEl>
                                          <p:spTgt spid="15">
                                            <p:txEl>
                                              <p:pRg st="4" end="4"/>
                                            </p:txEl>
                                          </p:spTgt>
                                        </p:tgtEl>
                                      </p:cBhvr>
                                    </p:animEffect>
                                    <p:anim calcmode="lin" valueType="num">
                                      <p:cBhvr>
                                        <p:cTn id="41"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48588" y="172737"/>
            <a:ext cx="2794812" cy="462342"/>
          </a:xfrm>
          <a:prstGeom prst="rect">
            <a:avLst/>
          </a:prstGeom>
          <a:noFill/>
        </p:spPr>
        <p:txBody>
          <a:bodyPr wrap="square">
            <a:spAutoFit/>
          </a:bodyPr>
          <a:lstStyle/>
          <a:p>
            <a:pPr algn="l">
              <a:spcAft>
                <a:spcPts val="1000"/>
              </a:spcAft>
            </a:pPr>
            <a:r>
              <a:rPr lang="en-US" altLang="zh-CN" sz="2400" b="1" u="sng" kern="0" dirty="0">
                <a:solidFill>
                  <a:srgbClr val="7030A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400" b="1" u="sng" kern="0" dirty="0">
                <a:solidFill>
                  <a:srgbClr val="7030A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Evaluation:</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848995" y="862965"/>
            <a:ext cx="10720705" cy="1014730"/>
          </a:xfrm>
          <a:prstGeom prst="rect">
            <a:avLst/>
          </a:prstGeom>
          <a:noFill/>
        </p:spPr>
        <p:txBody>
          <a:bodyPr wrap="square">
            <a:spAutoFit/>
          </a:bodyPr>
          <a:lstStyle/>
          <a:p>
            <a:pPr indent="65405" algn="l">
              <a:spcAft>
                <a:spcPts val="1000"/>
              </a:spcAft>
            </a:pPr>
            <a:r>
              <a:rPr lang="en-US" altLang="zh-CN" sz="2000" b="1" kern="0" dirty="0">
                <a:solidFill>
                  <a:srgbClr val="0000FF"/>
                </a:solidFill>
                <a:effectLst/>
                <a:latin typeface="华文隶书" panose="02010800040101010101" pitchFamily="2" charset="-122"/>
                <a:ea typeface="华文隶书" panose="02010800040101010101" pitchFamily="2" charset="-122"/>
                <a:cs typeface="Times New Roman" panose="02020603050405020304" pitchFamily="18" charset="0"/>
              </a:rPr>
              <a:t>Work in groups of four. Each student read the article and others comment on others’ article. Then choose the best one to present in the class. When you are discussing, you can pay attention to the following hints.</a:t>
            </a:r>
            <a:endParaRPr lang="en-US" altLang="zh-CN" sz="2000" b="1" kern="0" dirty="0">
              <a:solidFill>
                <a:srgbClr val="0000FF"/>
              </a:solidFill>
              <a:effectLst/>
              <a:latin typeface="华文隶书" panose="02010800040101010101" pitchFamily="2" charset="-122"/>
              <a:ea typeface="华文隶书" panose="02010800040101010101" pitchFamily="2" charset="-122"/>
              <a:cs typeface="Times New Roman" panose="02020603050405020304" pitchFamily="18" charset="0"/>
            </a:endParaRPr>
          </a:p>
        </p:txBody>
      </p:sp>
      <p:graphicFrame>
        <p:nvGraphicFramePr>
          <p:cNvPr id="8" name="表格 7"/>
          <p:cNvGraphicFramePr>
            <a:graphicFrameLocks noGrp="1"/>
          </p:cNvGraphicFramePr>
          <p:nvPr>
            <p:custDataLst>
              <p:tags r:id="rId1"/>
            </p:custDataLst>
          </p:nvPr>
        </p:nvGraphicFramePr>
        <p:xfrm>
          <a:off x="911803" y="1960369"/>
          <a:ext cx="10368337" cy="3862739"/>
        </p:xfrm>
        <a:graphic>
          <a:graphicData uri="http://schemas.openxmlformats.org/drawingml/2006/table">
            <a:tbl>
              <a:tblPr/>
              <a:tblGrid>
                <a:gridCol w="4194810"/>
                <a:gridCol w="6173527"/>
              </a:tblGrid>
              <a:tr h="551180">
                <a:tc>
                  <a:txBody>
                    <a:bodyPr/>
                    <a:lstStyle/>
                    <a:p>
                      <a:pPr algn="l">
                        <a:spcAft>
                          <a:spcPts val="1000"/>
                        </a:spcAft>
                      </a:pPr>
                      <a:r>
                        <a:rPr lang="en-US" sz="1800" b="1" kern="0">
                          <a:solidFill>
                            <a:srgbClr val="0033CC"/>
                          </a:solidFill>
                          <a:effectLst/>
                          <a:latin typeface="+mj-ea"/>
                          <a:ea typeface="+mj-ea"/>
                          <a:cs typeface="Times New Roman" panose="02020603050405020304" pitchFamily="18" charset="0"/>
                        </a:rPr>
                        <a:t>Teaching Goal</a:t>
                      </a:r>
                      <a:endParaRPr lang="zh-CN" sz="18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1800" b="1" kern="0" dirty="0">
                          <a:effectLst/>
                          <a:latin typeface="+mj-ea"/>
                          <a:ea typeface="+mj-ea"/>
                          <a:cs typeface="Times New Roman" panose="02020603050405020304" pitchFamily="18" charset="0"/>
                        </a:rPr>
                        <a:t>Have you made the purpose clear?</a:t>
                      </a:r>
                      <a:endParaRPr lang="zh-CN" sz="180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557">
                <a:tc>
                  <a:txBody>
                    <a:bodyPr/>
                    <a:lstStyle/>
                    <a:p>
                      <a:pPr algn="l">
                        <a:spcAft>
                          <a:spcPts val="1000"/>
                        </a:spcAft>
                      </a:pPr>
                      <a:r>
                        <a:rPr lang="en-US" sz="1800" b="1" u="sng" kern="100">
                          <a:solidFill>
                            <a:srgbClr val="FF0000"/>
                          </a:solidFill>
                          <a:effectLst/>
                          <a:latin typeface="+mj-ea"/>
                          <a:ea typeface="+mj-ea"/>
                          <a:cs typeface="Times New Roman" panose="02020603050405020304" pitchFamily="18" charset="0"/>
                        </a:rPr>
                        <a:t>Frame/</a:t>
                      </a:r>
                      <a:r>
                        <a:rPr lang="en-US" sz="1800" b="1" kern="0">
                          <a:solidFill>
                            <a:srgbClr val="0033CC"/>
                          </a:solidFill>
                          <a:effectLst/>
                          <a:latin typeface="+mj-ea"/>
                          <a:ea typeface="+mj-ea"/>
                          <a:cs typeface="Times New Roman" panose="02020603050405020304" pitchFamily="18" charset="0"/>
                        </a:rPr>
                        <a:t> structure</a:t>
                      </a:r>
                      <a:endParaRPr lang="zh-CN" sz="18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1800" b="1" u="sng" kern="100">
                          <a:solidFill>
                            <a:srgbClr val="FF0000"/>
                          </a:solidFill>
                          <a:effectLst/>
                          <a:latin typeface="+mj-ea"/>
                          <a:ea typeface="+mj-ea"/>
                          <a:cs typeface="Times New Roman" panose="02020603050405020304" pitchFamily="18" charset="0"/>
                        </a:rPr>
                        <a:t>Does the structure conform to the requirements?</a:t>
                      </a:r>
                      <a:endParaRPr lang="zh-CN" sz="18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260">
                <a:tc>
                  <a:txBody>
                    <a:bodyPr/>
                    <a:lstStyle/>
                    <a:p>
                      <a:pPr algn="l">
                        <a:spcAft>
                          <a:spcPts val="1000"/>
                        </a:spcAft>
                      </a:pPr>
                      <a:r>
                        <a:rPr lang="en-US" sz="1800" b="1" kern="0">
                          <a:solidFill>
                            <a:srgbClr val="0033CC"/>
                          </a:solidFill>
                          <a:effectLst/>
                          <a:latin typeface="+mj-ea"/>
                          <a:ea typeface="+mj-ea"/>
                          <a:cs typeface="Times New Roman" panose="02020603050405020304" pitchFamily="18" charset="0"/>
                        </a:rPr>
                        <a:t>Language</a:t>
                      </a:r>
                      <a:endParaRPr lang="zh-CN" sz="18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1800" b="1" kern="0">
                          <a:effectLst/>
                          <a:latin typeface="+mj-ea"/>
                          <a:ea typeface="+mj-ea"/>
                          <a:cs typeface="Times New Roman" panose="02020603050405020304" pitchFamily="18" charset="0"/>
                        </a:rPr>
                        <a:t>Are the sentences concise and accurate?  </a:t>
                      </a:r>
                      <a:endParaRPr lang="zh-CN" sz="18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23">
                <a:tc>
                  <a:txBody>
                    <a:bodyPr/>
                    <a:lstStyle/>
                    <a:p>
                      <a:pPr algn="l">
                        <a:spcAft>
                          <a:spcPts val="1000"/>
                        </a:spcAft>
                      </a:pPr>
                      <a:r>
                        <a:rPr lang="en-US" sz="1800" b="1" u="sng" kern="100" dirty="0">
                          <a:solidFill>
                            <a:srgbClr val="FF0000"/>
                          </a:solidFill>
                          <a:effectLst/>
                          <a:latin typeface="+mj-ea"/>
                          <a:ea typeface="+mj-ea"/>
                          <a:cs typeface="Times New Roman" panose="02020603050405020304" pitchFamily="18" charset="0"/>
                        </a:rPr>
                        <a:t>Main points</a:t>
                      </a:r>
                      <a:endParaRPr lang="zh-CN" sz="180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1800" b="1" u="sng" kern="100">
                          <a:solidFill>
                            <a:srgbClr val="FF0000"/>
                          </a:solidFill>
                          <a:effectLst/>
                          <a:latin typeface="+mj-ea"/>
                          <a:ea typeface="+mj-ea"/>
                          <a:cs typeface="Times New Roman" panose="02020603050405020304" pitchFamily="18" charset="0"/>
                        </a:rPr>
                        <a:t>Have you included all the points of view?</a:t>
                      </a:r>
                      <a:endParaRPr lang="zh-CN" sz="18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554">
                <a:tc>
                  <a:txBody>
                    <a:bodyPr/>
                    <a:lstStyle/>
                    <a:p>
                      <a:pPr algn="l">
                        <a:spcAft>
                          <a:spcPts val="1000"/>
                        </a:spcAft>
                      </a:pPr>
                      <a:r>
                        <a:rPr lang="en-US" sz="1800" b="1" kern="0">
                          <a:solidFill>
                            <a:srgbClr val="0033CC"/>
                          </a:solidFill>
                          <a:effectLst/>
                          <a:latin typeface="+mj-ea"/>
                          <a:ea typeface="+mj-ea"/>
                          <a:cs typeface="Times New Roman" panose="02020603050405020304" pitchFamily="18" charset="0"/>
                        </a:rPr>
                        <a:t>Proper details</a:t>
                      </a:r>
                      <a:endParaRPr lang="zh-CN" sz="18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1800" b="1" kern="0">
                          <a:solidFill>
                            <a:srgbClr val="0033CC"/>
                          </a:solidFill>
                          <a:effectLst/>
                          <a:latin typeface="+mj-ea"/>
                          <a:ea typeface="+mj-ea"/>
                          <a:cs typeface="Times New Roman" panose="02020603050405020304" pitchFamily="18" charset="0"/>
                        </a:rPr>
                        <a:t>Are the details suitable?</a:t>
                      </a:r>
                      <a:endParaRPr lang="zh-CN" sz="18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365">
                <a:tc>
                  <a:txBody>
                    <a:bodyPr/>
                    <a:lstStyle/>
                    <a:p>
                      <a:pPr algn="l">
                        <a:spcAft>
                          <a:spcPts val="1000"/>
                        </a:spcAft>
                      </a:pPr>
                      <a:r>
                        <a:rPr lang="en-US" sz="1800" b="1" u="sng" kern="100">
                          <a:solidFill>
                            <a:srgbClr val="FF0000"/>
                          </a:solidFill>
                          <a:effectLst/>
                          <a:latin typeface="+mj-ea"/>
                          <a:ea typeface="+mj-ea"/>
                          <a:cs typeface="Times New Roman" panose="02020603050405020304" pitchFamily="18" charset="0"/>
                        </a:rPr>
                        <a:t>three Criteria of reservation</a:t>
                      </a:r>
                      <a:r>
                        <a:rPr lang="en-US" sz="1800" b="1" kern="0">
                          <a:solidFill>
                            <a:srgbClr val="0033CC"/>
                          </a:solidFill>
                          <a:effectLst/>
                          <a:latin typeface="+mj-ea"/>
                          <a:ea typeface="+mj-ea"/>
                          <a:cs typeface="Times New Roman" panose="02020603050405020304" pitchFamily="18" charset="0"/>
                        </a:rPr>
                        <a:t> Letters</a:t>
                      </a:r>
                      <a:endParaRPr lang="zh-CN" sz="1800" kern="10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1000"/>
                        </a:spcAft>
                      </a:pPr>
                      <a:r>
                        <a:rPr lang="en-US" sz="1800" b="1" kern="0" dirty="0">
                          <a:solidFill>
                            <a:srgbClr val="0033CC"/>
                          </a:solidFill>
                          <a:effectLst/>
                          <a:latin typeface="+mj-ea"/>
                          <a:ea typeface="+mj-ea"/>
                          <a:cs typeface="Times New Roman" panose="02020603050405020304" pitchFamily="18" charset="0"/>
                        </a:rPr>
                        <a:t>Does the letter meet </a:t>
                      </a:r>
                      <a:r>
                        <a:rPr lang="en-US" sz="1800" b="1" u="sng" kern="100" dirty="0">
                          <a:solidFill>
                            <a:srgbClr val="FF0000"/>
                          </a:solidFill>
                          <a:effectLst/>
                          <a:latin typeface="+mj-ea"/>
                          <a:ea typeface="+mj-ea"/>
                          <a:cs typeface="Times New Roman" panose="02020603050405020304" pitchFamily="18" charset="0"/>
                        </a:rPr>
                        <a:t>three Criteria of reservation</a:t>
                      </a:r>
                      <a:r>
                        <a:rPr lang="en-US" sz="1800" b="1" kern="0" dirty="0">
                          <a:solidFill>
                            <a:srgbClr val="0033CC"/>
                          </a:solidFill>
                          <a:effectLst/>
                          <a:latin typeface="+mj-ea"/>
                          <a:ea typeface="+mj-ea"/>
                          <a:cs typeface="Times New Roman" panose="02020603050405020304" pitchFamily="18" charset="0"/>
                        </a:rPr>
                        <a:t> Letters-To be appropriate/concise/</a:t>
                      </a:r>
                      <a:r>
                        <a:rPr lang="en-US" sz="1800" b="1" u="sng" kern="100" dirty="0">
                          <a:solidFill>
                            <a:srgbClr val="FF0000"/>
                          </a:solidFill>
                          <a:effectLst/>
                          <a:latin typeface="+mj-ea"/>
                          <a:ea typeface="+mj-ea"/>
                          <a:cs typeface="Times New Roman" panose="02020603050405020304" pitchFamily="18" charset="0"/>
                        </a:rPr>
                        <a:t>To get to the point</a:t>
                      </a:r>
                      <a:r>
                        <a:rPr lang="en-US" sz="1800" b="1" kern="0" dirty="0">
                          <a:solidFill>
                            <a:srgbClr val="0033CC"/>
                          </a:solidFill>
                          <a:effectLst/>
                          <a:latin typeface="+mj-ea"/>
                          <a:ea typeface="+mj-ea"/>
                          <a:cs typeface="Times New Roman" panose="02020603050405020304" pitchFamily="18" charset="0"/>
                        </a:rPr>
                        <a:t>?</a:t>
                      </a:r>
                      <a:endParaRPr lang="zh-CN" sz="1800" kern="100" dirty="0">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1421" y="2520008"/>
            <a:ext cx="8902700" cy="2305100"/>
            <a:chOff x="2091421" y="2520008"/>
            <a:chExt cx="8902700" cy="2305100"/>
          </a:xfrm>
        </p:grpSpPr>
        <p:sp>
          <p:nvSpPr>
            <p:cNvPr id="7" name="云形 6"/>
            <p:cNvSpPr/>
            <p:nvPr/>
          </p:nvSpPr>
          <p:spPr>
            <a:xfrm>
              <a:off x="2091421" y="2520008"/>
              <a:ext cx="8902700" cy="2305100"/>
            </a:xfrm>
            <a:prstGeom prst="cloud">
              <a:avLst/>
            </a:prstGeom>
            <a:solidFill>
              <a:srgbClr val="FFFFFF"/>
            </a:solidFill>
            <a:ln w="47625">
              <a:solidFill>
                <a:srgbClr val="0000FF"/>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319438" y="2795395"/>
              <a:ext cx="6843951" cy="1754326"/>
            </a:xfrm>
            <a:prstGeom prst="rect">
              <a:avLst/>
            </a:prstGeom>
            <a:noFill/>
          </p:spPr>
          <p:txBody>
            <a:bodyPr wrap="square">
              <a:spAutoFit/>
            </a:bodyPr>
            <a:lstStyle/>
            <a:p>
              <a:pPr algn="ctr"/>
              <a:r>
                <a:rPr lang="en-US" altLang="zh-CN" sz="3600" b="1" u="dotDotDash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zh-CN" altLang="zh-CN" sz="3600" b="1" u="dotDotDashHeavy" kern="100" dirty="0">
                  <a:solidFill>
                    <a:srgbClr val="FF0000"/>
                  </a:solidFill>
                  <a:effectLst/>
                  <a:uFill>
                    <a:solidFill>
                      <a:srgbClr val="0000FF"/>
                    </a:solidFill>
                  </a:uFill>
                  <a:latin typeface="Times New Roman" panose="02020603050405020304" pitchFamily="18" charset="0"/>
                  <a:ea typeface="宋体" panose="02010600030101010101" pitchFamily="2" charset="-122"/>
                  <a:cs typeface="Times New Roman" panose="02020603050405020304" pitchFamily="18" charset="0"/>
                </a:rPr>
                <a:t>应用文写作</a:t>
              </a:r>
              <a:r>
                <a:rPr lang="en-US" altLang="zh-CN" sz="3600" b="1" u="dotDotDashHeavy" kern="100" dirty="0">
                  <a:solidFill>
                    <a:srgbClr val="FF0000"/>
                  </a:solidFill>
                  <a:effectLst/>
                  <a:uFill>
                    <a:solidFill>
                      <a:srgbClr val="0000FF"/>
                    </a:solidFill>
                  </a:uFill>
                  <a:latin typeface="宋体" panose="02010600030101010101" pitchFamily="2" charset="-122"/>
                  <a:ea typeface="等线" panose="02010600030101010101" pitchFamily="2" charset="-122"/>
                  <a:cs typeface="Times New Roman" panose="02020603050405020304" pitchFamily="18" charset="0"/>
                </a:rPr>
                <a:t>—</a:t>
              </a:r>
              <a:r>
                <a:rPr lang="zh-CN" altLang="zh-CN" sz="3600" b="1" u="wavyHeavy" kern="0" dirty="0">
                  <a:solidFill>
                    <a:srgbClr val="0000FF"/>
                  </a:solidFill>
                  <a:effectLst/>
                  <a:uFill>
                    <a:solidFill>
                      <a:srgbClr val="FF0000"/>
                    </a:solidFill>
                  </a:uFill>
                  <a:latin typeface="等线" panose="02010600030101010101" pitchFamily="2" charset="-122"/>
                  <a:ea typeface="宋体" panose="02010600030101010101" pitchFamily="2" charset="-122"/>
                  <a:cs typeface="Times New Roman" panose="02020603050405020304" pitchFamily="18" charset="0"/>
                </a:rPr>
                <a:t>约稿信题型训练</a:t>
              </a:r>
              <a:r>
                <a:rPr lang="en-US" altLang="zh-CN" sz="3600" b="1" u="wavyHeavy" kern="0" dirty="0">
                  <a:solidFill>
                    <a:srgbClr val="0000FF"/>
                  </a:solidFill>
                  <a:effectLst/>
                  <a:uFill>
                    <a:solidFill>
                      <a:srgbClr val="FF0000"/>
                    </a:solidFill>
                  </a:uFill>
                  <a:latin typeface="等线" panose="02010600030101010101" pitchFamily="2" charset="-122"/>
                  <a:ea typeface="宋体" panose="02010600030101010101" pitchFamily="2" charset="-122"/>
                  <a:cs typeface="Times New Roman" panose="02020603050405020304" pitchFamily="18" charset="0"/>
                </a:rPr>
                <a:t>&amp;</a:t>
              </a:r>
              <a:r>
                <a:rPr lang="zh-CN" altLang="zh-CN" sz="3600" b="1" u="wavyHeavy" kern="0" dirty="0">
                  <a:solidFill>
                    <a:srgbClr val="0000FF"/>
                  </a:solidFill>
                  <a:effectLst/>
                  <a:uFill>
                    <a:solidFill>
                      <a:srgbClr val="FF0000"/>
                    </a:solidFill>
                  </a:uFill>
                  <a:latin typeface="等线" panose="02010600030101010101" pitchFamily="2" charset="-122"/>
                  <a:ea typeface="宋体" panose="02010600030101010101" pitchFamily="2" charset="-122"/>
                  <a:cs typeface="Times New Roman" panose="02020603050405020304" pitchFamily="18" charset="0"/>
                </a:rPr>
                <a:t>实战演练</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algn="ctr"/>
              <a:r>
                <a:rPr lang="en-US" altLang="zh-CN" sz="3600" b="1" kern="0" spc="25"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zh-CN" altLang="zh-CN" sz="3600" b="1" kern="0" spc="25"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参考范文</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custDataLst>
              <p:tags r:id="rId1"/>
            </p:custDataLst>
          </p:nvPr>
        </p:nvPicPr>
        <p:blipFill>
          <a:blip r:embed="rId2"/>
          <a:srcRect t="9426"/>
          <a:stretch>
            <a:fillRect/>
          </a:stretch>
        </p:blipFill>
        <p:spPr>
          <a:xfrm>
            <a:off x="0" y="-194310"/>
            <a:ext cx="12535535" cy="7122160"/>
          </a:xfrm>
          <a:prstGeom prst="rect">
            <a:avLst/>
          </a:prstGeom>
        </p:spPr>
      </p:pic>
      <p:cxnSp>
        <p:nvCxnSpPr>
          <p:cNvPr id="11" name="直接连接符 10"/>
          <p:cNvCxnSpPr/>
          <p:nvPr/>
        </p:nvCxnSpPr>
        <p:spPr>
          <a:xfrm>
            <a:off x="1278255" y="1114656"/>
            <a:ext cx="7701280" cy="60325"/>
          </a:xfrm>
          <a:prstGeom prst="line">
            <a:avLst/>
          </a:prstGeom>
          <a:ln>
            <a:solidFill>
              <a:srgbClr val="FBC3B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487175" y="3244472"/>
            <a:ext cx="7698105" cy="67945"/>
          </a:xfrm>
          <a:prstGeom prst="line">
            <a:avLst/>
          </a:prstGeom>
          <a:ln>
            <a:solidFill>
              <a:srgbClr val="FBC3B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590109" y="1538889"/>
            <a:ext cx="7907192" cy="1095576"/>
            <a:chOff x="763103" y="2418656"/>
            <a:chExt cx="7907192" cy="1095576"/>
          </a:xfrm>
        </p:grpSpPr>
        <p:grpSp>
          <p:nvGrpSpPr>
            <p:cNvPr id="6" name="组合 5"/>
            <p:cNvGrpSpPr/>
            <p:nvPr/>
          </p:nvGrpSpPr>
          <p:grpSpPr>
            <a:xfrm>
              <a:off x="763103" y="2418657"/>
              <a:ext cx="6811617" cy="1095575"/>
              <a:chOff x="980661" y="2001078"/>
              <a:chExt cx="5685183" cy="914400"/>
            </a:xfrm>
          </p:grpSpPr>
          <p:sp>
            <p:nvSpPr>
              <p:cNvPr id="7" name="椭圆 6"/>
              <p:cNvSpPr/>
              <p:nvPr/>
            </p:nvSpPr>
            <p:spPr>
              <a:xfrm>
                <a:off x="980661" y="2001078"/>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7200" b="1" dirty="0">
                    <a:ea typeface="宋体" panose="02010600030101010101" pitchFamily="2" charset="-122"/>
                    <a:cs typeface="+mn-ea"/>
                    <a:sym typeface="+mn-lt"/>
                  </a:rPr>
                  <a:t>高</a:t>
                </a:r>
                <a:endParaRPr lang="zh-CN" altLang="zh-CN" sz="7200" b="1" dirty="0">
                  <a:ea typeface="宋体" panose="02010600030101010101" pitchFamily="2" charset="-122"/>
                  <a:cs typeface="+mn-ea"/>
                  <a:sym typeface="+mn-lt"/>
                </a:endParaRPr>
              </a:p>
            </p:txBody>
          </p:sp>
          <p:sp>
            <p:nvSpPr>
              <p:cNvPr id="8" name="椭圆 7"/>
              <p:cNvSpPr/>
              <p:nvPr/>
            </p:nvSpPr>
            <p:spPr>
              <a:xfrm>
                <a:off x="1934818" y="2001078"/>
                <a:ext cx="914400" cy="914400"/>
              </a:xfrm>
              <a:prstGeom prst="ellipse">
                <a:avLst/>
              </a:prstGeom>
              <a:solidFill>
                <a:srgbClr val="A1B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7200" b="1" dirty="0">
                    <a:cs typeface="+mn-ea"/>
                    <a:sym typeface="+mn-lt"/>
                  </a:rPr>
                  <a:t>中</a:t>
                </a:r>
                <a:endParaRPr lang="zh-CN" altLang="en-US" sz="7200" b="1" dirty="0">
                  <a:cs typeface="+mn-ea"/>
                  <a:sym typeface="+mn-lt"/>
                </a:endParaRPr>
              </a:p>
            </p:txBody>
          </p:sp>
          <p:sp>
            <p:nvSpPr>
              <p:cNvPr id="9" name="椭圆 8"/>
              <p:cNvSpPr/>
              <p:nvPr/>
            </p:nvSpPr>
            <p:spPr>
              <a:xfrm>
                <a:off x="2888975" y="2001078"/>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7200" b="1" dirty="0">
                    <a:cs typeface="+mn-ea"/>
                    <a:sym typeface="+mn-lt"/>
                  </a:rPr>
                  <a:t>英</a:t>
                </a:r>
                <a:endParaRPr lang="zh-CN" altLang="en-US" sz="7200" b="1" dirty="0">
                  <a:cs typeface="+mn-ea"/>
                  <a:sym typeface="+mn-lt"/>
                </a:endParaRPr>
              </a:p>
            </p:txBody>
          </p:sp>
          <p:sp>
            <p:nvSpPr>
              <p:cNvPr id="10" name="椭圆 9"/>
              <p:cNvSpPr/>
              <p:nvPr/>
            </p:nvSpPr>
            <p:spPr>
              <a:xfrm>
                <a:off x="3843132" y="2001078"/>
                <a:ext cx="914400" cy="914400"/>
              </a:xfrm>
              <a:prstGeom prst="ellipse">
                <a:avLst/>
              </a:prstGeom>
              <a:solidFill>
                <a:srgbClr val="A1B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7200" b="1" dirty="0">
                    <a:cs typeface="+mn-ea"/>
                    <a:sym typeface="+mn-lt"/>
                  </a:rPr>
                  <a:t>语</a:t>
                </a:r>
                <a:endParaRPr lang="zh-CN" altLang="en-US" sz="7200" b="1" dirty="0">
                  <a:cs typeface="+mn-ea"/>
                  <a:sym typeface="+mn-lt"/>
                </a:endParaRPr>
              </a:p>
            </p:txBody>
          </p:sp>
          <p:sp>
            <p:nvSpPr>
              <p:cNvPr id="13" name="椭圆 12"/>
              <p:cNvSpPr/>
              <p:nvPr/>
            </p:nvSpPr>
            <p:spPr>
              <a:xfrm>
                <a:off x="4797289" y="2001078"/>
                <a:ext cx="914400" cy="9144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7200" b="1" dirty="0">
                    <a:cs typeface="+mn-ea"/>
                    <a:sym typeface="+mn-lt"/>
                  </a:rPr>
                  <a:t>应</a:t>
                </a:r>
                <a:endParaRPr lang="zh-CN" altLang="en-US" sz="7200" b="1" dirty="0">
                  <a:cs typeface="+mn-ea"/>
                  <a:sym typeface="+mn-lt"/>
                </a:endParaRPr>
              </a:p>
            </p:txBody>
          </p:sp>
          <p:sp>
            <p:nvSpPr>
              <p:cNvPr id="14" name="椭圆 13"/>
              <p:cNvSpPr/>
              <p:nvPr/>
            </p:nvSpPr>
            <p:spPr>
              <a:xfrm>
                <a:off x="5751444" y="2001078"/>
                <a:ext cx="914400" cy="914400"/>
              </a:xfrm>
              <a:prstGeom prst="ellipse">
                <a:avLst/>
              </a:prstGeom>
              <a:solidFill>
                <a:srgbClr val="C8C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7200" b="1" dirty="0">
                    <a:cs typeface="+mn-ea"/>
                    <a:sym typeface="+mn-lt"/>
                  </a:rPr>
                  <a:t>用</a:t>
                </a:r>
                <a:endParaRPr lang="zh-CN" altLang="en-US" sz="7200" b="1" dirty="0">
                  <a:cs typeface="+mn-ea"/>
                  <a:sym typeface="+mn-lt"/>
                </a:endParaRPr>
              </a:p>
            </p:txBody>
          </p:sp>
        </p:grpSp>
        <p:sp>
          <p:nvSpPr>
            <p:cNvPr id="15" name="椭圆 14"/>
            <p:cNvSpPr/>
            <p:nvPr/>
          </p:nvSpPr>
          <p:spPr>
            <a:xfrm>
              <a:off x="7574720" y="2418656"/>
              <a:ext cx="1095575" cy="1095575"/>
            </a:xfrm>
            <a:prstGeom prst="ellipse">
              <a:avLst/>
            </a:prstGeom>
            <a:solidFill>
              <a:srgbClr val="A1B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7200" b="1" dirty="0">
                  <a:cs typeface="+mn-ea"/>
                  <a:sym typeface="+mn-lt"/>
                </a:rPr>
                <a:t>文</a:t>
              </a:r>
              <a:endParaRPr lang="zh-CN" altLang="en-US" sz="7200" b="1" dirty="0">
                <a:cs typeface="+mn-ea"/>
                <a:sym typeface="+mn-lt"/>
              </a:endParaRPr>
            </a:p>
          </p:txBody>
        </p:sp>
      </p:grpSp>
      <p:sp>
        <p:nvSpPr>
          <p:cNvPr id="17" name="文本框 16"/>
          <p:cNvSpPr txBox="1"/>
          <p:nvPr/>
        </p:nvSpPr>
        <p:spPr>
          <a:xfrm>
            <a:off x="4075337" y="3450102"/>
            <a:ext cx="6299200" cy="584775"/>
          </a:xfrm>
          <a:prstGeom prst="rect">
            <a:avLst/>
          </a:prstGeom>
          <a:noFill/>
        </p:spPr>
        <p:txBody>
          <a:bodyPr wrap="square">
            <a:spAutoFit/>
          </a:bodyPr>
          <a:p>
            <a:r>
              <a:rPr kumimoji="0" lang="zh-CN" altLang="en-US" sz="3200" b="1" i="0" u="none" strike="noStrike" kern="1200" cap="none" spc="0" normalizeH="0" baseline="0" noProof="0" dirty="0">
                <a:ln>
                  <a:noFill/>
                </a:ln>
                <a:solidFill>
                  <a:srgbClr val="0000FF"/>
                </a:solidFill>
                <a:effectLst/>
                <a:uLnTx/>
                <a:uFillTx/>
                <a:latin typeface="Daytona Light" panose="020B0604020202020204" pitchFamily="34" charset="0"/>
                <a:ea typeface="宋体" panose="02010600030101010101" pitchFamily="2" charset="-122"/>
                <a:cs typeface="Times New Roman" panose="02020603050405020304" pitchFamily="18" charset="0"/>
              </a:rPr>
              <a:t>约稿</a:t>
            </a:r>
            <a:r>
              <a:rPr kumimoji="0" lang="zh-CN" altLang="zh-CN" sz="3200" b="1" i="0" u="none" strike="noStrike" kern="1200" cap="none" spc="0" normalizeH="0" baseline="0" noProof="0" dirty="0">
                <a:ln>
                  <a:noFill/>
                </a:ln>
                <a:solidFill>
                  <a:srgbClr val="0000FF"/>
                </a:solidFill>
                <a:effectLst/>
                <a:uLnTx/>
                <a:uFillTx/>
                <a:latin typeface="Daytona Light" panose="020B0604020202020204" pitchFamily="34" charset="0"/>
                <a:ea typeface="宋体" panose="02010600030101010101" pitchFamily="2" charset="-122"/>
                <a:cs typeface="Times New Roman" panose="02020603050405020304" pitchFamily="18" charset="0"/>
              </a:rPr>
              <a:t>信</a:t>
            </a:r>
            <a:r>
              <a:rPr kumimoji="0" lang="en-US" altLang="zh-CN" sz="3200" b="1" i="0" u="none" strike="noStrike" kern="1200" cap="none" spc="0" normalizeH="0" baseline="0" noProof="0" dirty="0">
                <a:ln>
                  <a:noFill/>
                </a:ln>
                <a:solidFill>
                  <a:prstClr val="white"/>
                </a:solidFill>
                <a:effectLst/>
                <a:uLnTx/>
                <a:uFillTx/>
                <a:latin typeface="Daytona Light" panose="020B0604020202020204" pitchFamily="34" charset="0"/>
                <a:ea typeface="宋体" panose="02010600030101010101" pitchFamily="2" charset="-122"/>
                <a:cs typeface="Times New Roman" panose="02020603050405020304" pitchFamily="18" charset="0"/>
              </a:rPr>
              <a:t> </a:t>
            </a:r>
            <a:r>
              <a:rPr kumimoji="0" lang="en-US" altLang="zh-CN" sz="3200" b="1" i="1"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Times New Roman" panose="02020603050405020304" pitchFamily="18" charset="0"/>
                <a:ea typeface="华文楷体" panose="02010600040101010101" pitchFamily="2" charset="-122"/>
                <a:cs typeface="Times New Roman" panose="02020603050405020304" pitchFamily="18" charset="0"/>
              </a:rPr>
              <a:t>a letter of  reservation</a:t>
            </a:r>
            <a:endParaRPr lang="zh-CN" altLang="en-US" dirty="0"/>
          </a:p>
        </p:txBody>
      </p:sp>
      <p:sp>
        <p:nvSpPr>
          <p:cNvPr id="26" name="文本框 1"/>
          <p:cNvSpPr txBox="1"/>
          <p:nvPr/>
        </p:nvSpPr>
        <p:spPr>
          <a:xfrm>
            <a:off x="5604138" y="4354906"/>
            <a:ext cx="1996440" cy="404495"/>
          </a:xfrm>
          <a:prstGeom prst="rect">
            <a:avLst/>
          </a:prstGeom>
          <a:noFill/>
        </p:spPr>
        <p:txBody>
          <a:bodyPr wrap="none" rtlCol="0" anchor="t">
            <a:spAutoFit/>
          </a:bodyPr>
          <a:p>
            <a:pPr defTabSz="1097280"/>
            <a:r>
              <a:rPr lang="zh-CN" altLang="en-US" sz="2040" b="1"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rPr>
              <a:t>杭州二中许丽君</a:t>
            </a:r>
            <a:endParaRPr lang="zh-CN" altLang="en-US" sz="2040" b="1" dirty="0">
              <a:solidFill>
                <a:srgbClr val="00206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ircle(in)">
                                      <p:cBhvr>
                                        <p:cTn id="1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1412" y="149858"/>
            <a:ext cx="7260888"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约稿信题型训练</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关于外国校园生活向美国笔友</a:t>
            </a:r>
            <a:r>
              <a:rPr lang="en-US" altLang="zh-CN" sz="20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Tom</a:t>
            </a:r>
            <a:r>
              <a:rPr lang="zh-CN" altLang="zh-CN" sz="20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约稿</a:t>
            </a:r>
            <a:r>
              <a:rPr lang="zh-CN" altLang="zh-CN" sz="2000" b="1" kern="0" spc="25"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981412" y="1012954"/>
            <a:ext cx="9717931" cy="4832092"/>
          </a:xfrm>
          <a:prstGeom prst="rect">
            <a:avLst/>
          </a:prstGeom>
          <a:noFill/>
        </p:spPr>
        <p:txBody>
          <a:bodyPr wrap="square">
            <a:spAutoFit/>
          </a:bodyPr>
          <a:lstStyle/>
          <a:p>
            <a:pPr algn="just">
              <a:tabLst>
                <a:tab pos="192405" algn="l"/>
                <a:tab pos="1530350" algn="l"/>
                <a:tab pos="2970530" algn="l"/>
                <a:tab pos="4410710" algn="l"/>
              </a:tabLst>
            </a:pPr>
            <a:r>
              <a:rPr lang="zh-CN" altLang="zh-CN" sz="2800" b="1" kern="0" spc="25" dirty="0">
                <a:effectLst/>
                <a:latin typeface="Times New Roman" panose="02020603050405020304" pitchFamily="18" charset="0"/>
                <a:ea typeface="等线" panose="02010600030101010101" pitchFamily="2" charset="-122"/>
                <a:cs typeface="Times New Roman" panose="02020603050405020304" pitchFamily="18" charset="0"/>
              </a:rPr>
              <a:t>第一节</a:t>
            </a:r>
            <a:r>
              <a:rPr lang="en-US" altLang="zh-CN" sz="2800" b="1" kern="0" spc="25"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800" b="1" kern="100" spc="25" dirty="0">
                <a:effectLst/>
                <a:latin typeface="Times New Roman" panose="02020603050405020304" pitchFamily="18" charset="0"/>
                <a:ea typeface="等线" panose="02010600030101010101" pitchFamily="2" charset="-122"/>
                <a:cs typeface="Times New Roman" panose="02020603050405020304" pitchFamily="18" charset="0"/>
              </a:rPr>
              <a:t>应用文写作（满分</a:t>
            </a:r>
            <a:r>
              <a:rPr lang="en-US" altLang="zh-CN" sz="2800" b="1" kern="100" spc="25" dirty="0">
                <a:effectLst/>
                <a:latin typeface="Times New Roman" panose="02020603050405020304" pitchFamily="18" charset="0"/>
                <a:ea typeface="等线" panose="02010600030101010101" pitchFamily="2" charset="-122"/>
                <a:cs typeface="Times New Roman" panose="02020603050405020304" pitchFamily="18" charset="0"/>
              </a:rPr>
              <a:t>15</a:t>
            </a:r>
            <a:r>
              <a:rPr lang="zh-CN" altLang="zh-CN" sz="2800" b="1" kern="100" spc="25" dirty="0">
                <a:effectLst/>
                <a:latin typeface="Times New Roman" panose="02020603050405020304" pitchFamily="18" charset="0"/>
                <a:ea typeface="等线" panose="02010600030101010101" pitchFamily="2" charset="-122"/>
                <a:cs typeface="Times New Roman" panose="02020603050405020304" pitchFamily="18" charset="0"/>
              </a:rPr>
              <a:t>分）</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假定你是李华，为了让你校学生能够了解外国的校园生活，你校英文报打算出一期</a:t>
            </a:r>
            <a:r>
              <a:rPr lang="zh-CN" altLang="zh-CN" sz="2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关于外国校园生活</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的报纸。请给你的</a:t>
            </a:r>
            <a:r>
              <a:rPr lang="zh-CN" altLang="zh-CN" sz="2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美国笔友</a:t>
            </a:r>
            <a:r>
              <a:rPr lang="en-US" altLang="zh-CN" sz="2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Tom</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写信</a:t>
            </a:r>
            <a:r>
              <a:rPr lang="zh-CN" altLang="zh-CN" sz="2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。内容包括：</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1. </a:t>
            </a:r>
            <a:r>
              <a:rPr lang="zh-CN" altLang="zh-CN" sz="2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稿件主题</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2. </a:t>
            </a:r>
            <a:r>
              <a:rPr lang="zh-CN" altLang="zh-CN" sz="2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稿件长度</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400</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词左右</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3. </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投稿</a:t>
            </a:r>
            <a:r>
              <a:rPr lang="zh-CN" altLang="zh-CN" sz="2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邮箱</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campuslife@article.com;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4. </a:t>
            </a:r>
            <a:r>
              <a:rPr lang="zh-CN" altLang="zh-CN" sz="2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截稿日期</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2020</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年</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6</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月</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18</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日</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sz="2800" b="1" dirty="0">
                <a:effectLst/>
                <a:latin typeface="Times New Roman" panose="02020603050405020304" pitchFamily="18" charset="0"/>
                <a:ea typeface="等线" panose="02010600030101010101" pitchFamily="2" charset="-122"/>
                <a:cs typeface="Times New Roman" panose="02020603050405020304" pitchFamily="18" charset="0"/>
              </a:rPr>
              <a:t>注意</a:t>
            </a:r>
            <a:r>
              <a:rPr lang="en-US" altLang="zh-CN" sz="2800" b="1" dirty="0">
                <a:effectLst/>
                <a:latin typeface="Times New Roman" panose="02020603050405020304" pitchFamily="18" charset="0"/>
                <a:ea typeface="等线" panose="02010600030101010101" pitchFamily="2" charset="-122"/>
              </a:rPr>
              <a:t>: 1. </a:t>
            </a:r>
            <a:r>
              <a:rPr lang="zh-CN" altLang="zh-CN" sz="2800" b="1" dirty="0">
                <a:effectLst/>
                <a:latin typeface="Times New Roman" panose="02020603050405020304" pitchFamily="18" charset="0"/>
                <a:ea typeface="等线" panose="02010600030101010101" pitchFamily="2" charset="-122"/>
                <a:cs typeface="Times New Roman" panose="02020603050405020304" pitchFamily="18" charset="0"/>
              </a:rPr>
              <a:t>词数</a:t>
            </a:r>
            <a:r>
              <a:rPr lang="en-US" altLang="zh-CN" sz="2800" b="1" dirty="0">
                <a:latin typeface="Times New Roman" panose="02020603050405020304" pitchFamily="18" charset="0"/>
                <a:ea typeface="等线" panose="02010600030101010101" pitchFamily="2" charset="-122"/>
                <a:cs typeface="Times New Roman" panose="02020603050405020304" pitchFamily="18" charset="0"/>
              </a:rPr>
              <a:t>8</a:t>
            </a:r>
            <a:r>
              <a:rPr lang="en-US" altLang="zh-CN" sz="2800" b="1" dirty="0">
                <a:effectLst/>
                <a:latin typeface="Times New Roman" panose="02020603050405020304" pitchFamily="18" charset="0"/>
                <a:ea typeface="等线" panose="02010600030101010101" pitchFamily="2" charset="-122"/>
              </a:rPr>
              <a:t>0</a:t>
            </a:r>
            <a:r>
              <a:rPr lang="zh-CN" altLang="zh-CN" sz="2800" b="1" dirty="0">
                <a:effectLst/>
                <a:latin typeface="Times New Roman" panose="02020603050405020304" pitchFamily="18" charset="0"/>
                <a:ea typeface="等线" panose="02010600030101010101" pitchFamily="2" charset="-122"/>
                <a:cs typeface="Times New Roman" panose="02020603050405020304" pitchFamily="18" charset="0"/>
              </a:rPr>
              <a:t>左右</a:t>
            </a:r>
            <a:r>
              <a:rPr lang="en-US" altLang="zh-CN" sz="2800" b="1" dirty="0">
                <a:effectLst/>
                <a:latin typeface="Times New Roman" panose="02020603050405020304" pitchFamily="18" charset="0"/>
                <a:ea typeface="等线" panose="02010600030101010101" pitchFamily="2" charset="-122"/>
              </a:rPr>
              <a:t>; </a:t>
            </a:r>
            <a:endParaRPr lang="en-US" altLang="zh-CN" sz="2800" b="1" dirty="0">
              <a:effectLst/>
              <a:latin typeface="Times New Roman" panose="02020603050405020304" pitchFamily="18" charset="0"/>
              <a:ea typeface="等线" panose="02010600030101010101" pitchFamily="2" charset="-122"/>
            </a:endParaRPr>
          </a:p>
          <a:p>
            <a:r>
              <a:rPr lang="en-US" altLang="zh-CN" sz="2800" b="1" dirty="0">
                <a:latin typeface="Times New Roman" panose="02020603050405020304" pitchFamily="18" charset="0"/>
                <a:ea typeface="等线" panose="02010600030101010101" pitchFamily="2" charset="-122"/>
              </a:rPr>
              <a:t>	</a:t>
            </a:r>
            <a:r>
              <a:rPr lang="en-US" altLang="zh-CN" sz="2800" b="1" dirty="0">
                <a:effectLst/>
                <a:latin typeface="Times New Roman" panose="02020603050405020304" pitchFamily="18" charset="0"/>
                <a:ea typeface="等线" panose="02010600030101010101" pitchFamily="2" charset="-122"/>
              </a:rPr>
              <a:t>2. </a:t>
            </a:r>
            <a:r>
              <a:rPr lang="zh-CN" altLang="zh-CN" sz="2800" b="1" dirty="0">
                <a:effectLst/>
                <a:latin typeface="Times New Roman" panose="02020603050405020304" pitchFamily="18" charset="0"/>
                <a:ea typeface="等线" panose="02010600030101010101" pitchFamily="2" charset="-122"/>
                <a:cs typeface="Times New Roman" panose="02020603050405020304" pitchFamily="18" charset="0"/>
              </a:rPr>
              <a:t>可以适当增加细节</a:t>
            </a:r>
            <a:r>
              <a:rPr lang="en-US" altLang="zh-CN" sz="2800" b="1" dirty="0">
                <a:effectLst/>
                <a:latin typeface="Times New Roman" panose="02020603050405020304" pitchFamily="18" charset="0"/>
                <a:ea typeface="等线" panose="02010600030101010101" pitchFamily="2" charset="-122"/>
              </a:rPr>
              <a:t>, </a:t>
            </a:r>
            <a:r>
              <a:rPr lang="zh-CN" altLang="zh-CN" sz="2800" b="1" dirty="0">
                <a:effectLst/>
                <a:latin typeface="Times New Roman" panose="02020603050405020304" pitchFamily="18" charset="0"/>
                <a:ea typeface="等线" panose="02010600030101010101" pitchFamily="2" charset="-122"/>
                <a:cs typeface="Times New Roman" panose="02020603050405020304" pitchFamily="18" charset="0"/>
              </a:rPr>
              <a:t>以使行文连贯</a:t>
            </a:r>
            <a:r>
              <a:rPr lang="en-US" altLang="zh-CN" sz="2800" b="1" dirty="0">
                <a:effectLst/>
                <a:latin typeface="Times New Roman" panose="02020603050405020304" pitchFamily="18" charset="0"/>
                <a:ea typeface="等线" panose="02010600030101010101" pitchFamily="2" charset="-122"/>
              </a:rPr>
              <a:t>;  </a:t>
            </a:r>
            <a:endParaRPr lang="en-US" altLang="zh-CN" sz="2800" b="1" dirty="0">
              <a:effectLst/>
              <a:latin typeface="Times New Roman" panose="02020603050405020304" pitchFamily="18" charset="0"/>
              <a:ea typeface="等线" panose="02010600030101010101" pitchFamily="2" charset="-122"/>
            </a:endParaRPr>
          </a:p>
          <a:p>
            <a:r>
              <a:rPr lang="en-US" altLang="zh-CN" sz="2800" b="1" dirty="0">
                <a:latin typeface="Times New Roman" panose="02020603050405020304" pitchFamily="18" charset="0"/>
                <a:ea typeface="等线" panose="02010600030101010101" pitchFamily="2" charset="-122"/>
              </a:rPr>
              <a:t>	</a:t>
            </a:r>
            <a:r>
              <a:rPr lang="en-US" altLang="zh-CN" sz="2800" b="1" dirty="0">
                <a:effectLst/>
                <a:latin typeface="Times New Roman" panose="02020603050405020304" pitchFamily="18" charset="0"/>
                <a:ea typeface="等线" panose="02010600030101010101" pitchFamily="2" charset="-122"/>
              </a:rPr>
              <a:t>3. </a:t>
            </a:r>
            <a:r>
              <a:rPr lang="zh-CN" altLang="zh-CN" sz="2800" b="1" dirty="0">
                <a:effectLst/>
                <a:latin typeface="Times New Roman" panose="02020603050405020304" pitchFamily="18" charset="0"/>
                <a:ea typeface="等线" panose="02010600030101010101" pitchFamily="2" charset="-122"/>
                <a:cs typeface="Times New Roman" panose="02020603050405020304" pitchFamily="18" charset="0"/>
              </a:rPr>
              <a:t>开头语已为你写好。</a:t>
            </a:r>
            <a:endParaRPr lang="zh-CN" altLang="en-US" sz="2800" dirty="0"/>
          </a:p>
        </p:txBody>
      </p:sp>
      <p:pic>
        <p:nvPicPr>
          <p:cNvPr id="7" name="图片 6" descr="书架上有许多书&#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32800" y="2603500"/>
            <a:ext cx="3137623" cy="30232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anim calcmode="lin" valueType="num">
                                      <p:cBhvr>
                                        <p:cTn id="4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1000"/>
                                        <p:tgtEl>
                                          <p:spTgt spid="5">
                                            <p:txEl>
                                              <p:pRg st="4" end="4"/>
                                            </p:txEl>
                                          </p:spTgt>
                                        </p:tgtEl>
                                      </p:cBhvr>
                                    </p:animEffect>
                                    <p:anim calcmode="lin" valueType="num">
                                      <p:cBhvr>
                                        <p:cTn id="4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fade">
                                      <p:cBhvr>
                                        <p:cTn id="53" dur="1000"/>
                                        <p:tgtEl>
                                          <p:spTgt spid="5">
                                            <p:txEl>
                                              <p:pRg st="5" end="5"/>
                                            </p:txEl>
                                          </p:spTgt>
                                        </p:tgtEl>
                                      </p:cBhvr>
                                    </p:animEffect>
                                    <p:anim calcmode="lin" valueType="num">
                                      <p:cBhvr>
                                        <p:cTn id="5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animEffect transition="in" filter="fade">
                                      <p:cBhvr>
                                        <p:cTn id="67" dur="1000"/>
                                        <p:tgtEl>
                                          <p:spTgt spid="5">
                                            <p:txEl>
                                              <p:pRg st="7" end="7"/>
                                            </p:txEl>
                                          </p:spTgt>
                                        </p:tgtEl>
                                      </p:cBhvr>
                                    </p:animEffect>
                                    <p:anim calcmode="lin" valueType="num">
                                      <p:cBhvr>
                                        <p:cTn id="6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5">
                                            <p:txEl>
                                              <p:pRg st="8" end="8"/>
                                            </p:txEl>
                                          </p:spTgt>
                                        </p:tgtEl>
                                        <p:attrNameLst>
                                          <p:attrName>style.visibility</p:attrName>
                                        </p:attrNameLst>
                                      </p:cBhvr>
                                      <p:to>
                                        <p:strVal val="visible"/>
                                      </p:to>
                                    </p:set>
                                    <p:animEffect transition="in" filter="fade">
                                      <p:cBhvr>
                                        <p:cTn id="74" dur="1000"/>
                                        <p:tgtEl>
                                          <p:spTgt spid="5">
                                            <p:txEl>
                                              <p:pRg st="8" end="8"/>
                                            </p:txEl>
                                          </p:spTgt>
                                        </p:tgtEl>
                                      </p:cBhvr>
                                    </p:animEffect>
                                    <p:anim calcmode="lin" valueType="num">
                                      <p:cBhvr>
                                        <p:cTn id="7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63038" y="143913"/>
            <a:ext cx="6822062"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tabLst>
                <a:tab pos="192405" algn="l"/>
                <a:tab pos="1530350" algn="l"/>
                <a:tab pos="2970530" algn="l"/>
                <a:tab pos="4410710" algn="l"/>
              </a:tabLst>
            </a:pP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a:t>
            </a:r>
            <a:r>
              <a:rPr lang="en-US" altLang="zh-CN" sz="2000" b="1" u="wavyHeavy" kern="100" dirty="0">
                <a:solidFill>
                  <a:srgbClr val="00B050"/>
                </a:solidFill>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参考范文</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关于外国校园生活向美国笔友</a:t>
            </a:r>
            <a:r>
              <a:rPr lang="en-US" altLang="zh-CN" sz="20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Tom</a:t>
            </a:r>
            <a:r>
              <a:rPr lang="zh-CN" altLang="zh-CN" sz="2000" b="1" u="wavyHeavy"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716458" y="1428108"/>
            <a:ext cx="8314526" cy="4171972"/>
          </a:xfrm>
          <a:prstGeom prst="rect">
            <a:avLst/>
          </a:prstGeom>
          <a:noFill/>
        </p:spPr>
        <p:txBody>
          <a:bodyPr wrap="square">
            <a:spAutoFit/>
          </a:bodyPr>
          <a:lstStyle/>
          <a:p>
            <a:pPr algn="just">
              <a:tabLst>
                <a:tab pos="192405" algn="l"/>
                <a:tab pos="1530350" algn="l"/>
                <a:tab pos="2970530" algn="l"/>
                <a:tab pos="4410710" algn="l"/>
              </a:tabLst>
            </a:pPr>
            <a:r>
              <a:rPr lang="zh-CN"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0" spc="25"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Dear Tom,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 am writing to </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invite you to contribute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an article for our school’s English newspaper. For enabling our school’s students to </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learn more about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the life in foreign high schools, we </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intend to publish</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 new edition of newspaper </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concerning foreign campus life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Would you please write something about your school life? About 400 words would be fine. If possible, please </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add several photos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in it, which will </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be particularly welcome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Please </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send your article to</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err="1">
                <a:effectLst/>
                <a:latin typeface="Times New Roman" panose="02020603050405020304" pitchFamily="18" charset="0"/>
                <a:ea typeface="宋体" panose="02010600030101010101" pitchFamily="2" charset="-122"/>
                <a:cs typeface="Times New Roman" panose="02020603050405020304" pitchFamily="18" charset="0"/>
              </a:rPr>
              <a:t>campuslife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 article.com. It would be better if we </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have your article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before June 18 in 2020.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 would appreciate it if you could </a:t>
            </a:r>
            <a:r>
              <a:rPr lang="en-US" altLang="zh-CN" sz="20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give me a reply</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as soon as possible.</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R="66675" algn="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Li Hua</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7" name="图片 6" descr="女孩站在书架旁边&#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08025" y="2034283"/>
            <a:ext cx="2596289" cy="26404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down)">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down)">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down)">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wipe(down)">
                                      <p:cBhvr>
                                        <p:cTn id="4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3582" y="0"/>
            <a:ext cx="7590817"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约稿信题型训练</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688369" y="1256634"/>
            <a:ext cx="6878548" cy="4524315"/>
          </a:xfrm>
          <a:prstGeom prst="rect">
            <a:avLst/>
          </a:prstGeom>
          <a:noFill/>
        </p:spPr>
        <p:txBody>
          <a:bodyPr wrap="square">
            <a:spAutoFit/>
          </a:bodyPr>
          <a:lstStyle/>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2015 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年全国卷</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I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zh-CN" altLang="zh-CN" sz="2400" b="1" kern="0" spc="25" dirty="0">
                <a:effectLst/>
                <a:latin typeface="Times New Roman" panose="02020603050405020304" pitchFamily="18" charset="0"/>
                <a:ea typeface="等线" panose="02010600030101010101" pitchFamily="2" charset="-122"/>
                <a:cs typeface="Times New Roman" panose="02020603050405020304" pitchFamily="18" charset="0"/>
              </a:rPr>
              <a:t>第一节</a:t>
            </a:r>
            <a:r>
              <a:rPr lang="en-US" altLang="zh-CN" sz="2400" b="1" kern="0" spc="25"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spc="25" dirty="0">
                <a:effectLst/>
                <a:latin typeface="Times New Roman" panose="02020603050405020304" pitchFamily="18" charset="0"/>
                <a:ea typeface="等线" panose="02010600030101010101" pitchFamily="2" charset="-122"/>
                <a:cs typeface="Times New Roman" panose="02020603050405020304" pitchFamily="18" charset="0"/>
              </a:rPr>
              <a:t>应用文写作（满分</a:t>
            </a:r>
            <a:r>
              <a:rPr lang="en-US" altLang="zh-CN" sz="2400" b="1" kern="100" spc="25" dirty="0">
                <a:effectLst/>
                <a:latin typeface="Times New Roman" panose="02020603050405020304" pitchFamily="18" charset="0"/>
                <a:ea typeface="等线" panose="02010600030101010101" pitchFamily="2" charset="-122"/>
                <a:cs typeface="Times New Roman" panose="02020603050405020304" pitchFamily="18" charset="0"/>
              </a:rPr>
              <a:t>15</a:t>
            </a:r>
            <a:r>
              <a:rPr lang="zh-CN" altLang="zh-CN" sz="2400" b="1" kern="100" spc="25" dirty="0">
                <a:effectLst/>
                <a:latin typeface="Times New Roman" panose="02020603050405020304" pitchFamily="18" charset="0"/>
                <a:ea typeface="等线" panose="02010600030101010101" pitchFamily="2" charset="-122"/>
                <a:cs typeface="Times New Roman" panose="02020603050405020304" pitchFamily="18" charset="0"/>
              </a:rPr>
              <a:t>分）</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假定你是李华，你校英文报</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拟刊登</a:t>
            </a:r>
            <a:r>
              <a:rPr lang="zh-CN"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介绍美国节日风俗</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和</a:t>
            </a:r>
            <a:r>
              <a:rPr lang="zh-CN"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中学生生活</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的短文。请给</a:t>
            </a:r>
            <a:r>
              <a:rPr lang="zh-CN"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美国朋友彼得</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写信</a:t>
            </a:r>
            <a:r>
              <a:rPr lang="zh-CN"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约稿</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要点如下：</a:t>
            </a:r>
            <a:r>
              <a:rPr lang="zh-CN"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1</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栏目介绍</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2</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稿件内容</a:t>
            </a:r>
            <a:r>
              <a:rPr lang="zh-CN" altLang="zh-CN" sz="2400" b="1" u="wavyHeavy" kern="100" dirty="0">
                <a:solidFill>
                  <a:srgbClr val="FF0000"/>
                </a:solidFill>
                <a:effectLst/>
                <a:uFill>
                  <a:solidFill>
                    <a:srgbClr val="0000FF"/>
                  </a:solidFill>
                </a:uFill>
                <a:latin typeface="等线" panose="02010600030101010101" pitchFamily="2" charset="-122"/>
                <a:ea typeface="Times New Roman" panose="02020603050405020304" pitchFamily="18" charset="0"/>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3</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、稿件</a:t>
            </a:r>
            <a:r>
              <a:rPr lang="zh-CN"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长度</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：约</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400</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词</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4</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交稿日期</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6</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月</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28</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日前</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注意</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1.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词数</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80</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左右</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l"/>
            <a:r>
              <a:rPr lang="en-US" altLang="zh-CN" sz="2400" b="1"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2. 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可以适当增加细节</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以使行文连贯</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l"/>
            <a:r>
              <a:rPr lang="en-US" altLang="zh-CN" sz="2400" b="1" kern="100" dirty="0">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3. 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开头语已为你写好。</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7" name="图片 6" descr="桌子上有许多花瓶&#10;&#10;低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66917" y="1859339"/>
            <a:ext cx="3844406" cy="313932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7382" y="0"/>
            <a:ext cx="790831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约稿信题型训练</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867382" y="1874683"/>
            <a:ext cx="6324528" cy="2554545"/>
          </a:xfrm>
          <a:prstGeom prst="rect">
            <a:avLst/>
          </a:prstGeom>
          <a:noFill/>
        </p:spPr>
        <p:txBody>
          <a:bodyPr wrap="square">
            <a:spAutoFit/>
          </a:bodyPr>
          <a:lstStyle/>
          <a:p>
            <a:pPr marL="342900" lvl="0" indent="-342900" algn="l">
              <a:buFont typeface="Wingdings" panose="05000000000000000000" pitchFamily="2" charset="2"/>
              <a:buBlip>
                <a:blip r:embed="rId1"/>
              </a:buBlip>
            </a:pP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写作提示</a:t>
            </a:r>
            <a:r>
              <a:rPr lang="zh-CN"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a:r>
              <a:rPr lang="zh-CN" altLang="zh-CN" sz="3200" b="1" kern="100" dirty="0">
                <a:effectLst/>
                <a:latin typeface="Times New Roman" panose="02020603050405020304" pitchFamily="18" charset="0"/>
                <a:ea typeface="等线" panose="02010600030101010101" pitchFamily="2" charset="-122"/>
                <a:cs typeface="Times New Roman" panose="02020603050405020304" pitchFamily="18" charset="0"/>
              </a:rPr>
              <a:t>对于书信作文强调两点，</a:t>
            </a:r>
            <a:r>
              <a:rPr lang="zh-CN" altLang="zh-CN" sz="32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简单</a:t>
            </a:r>
            <a:r>
              <a:rPr lang="en-US" altLang="zh-CN" sz="32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&amp;</a:t>
            </a:r>
            <a:r>
              <a:rPr lang="zh-CN" altLang="zh-CN" sz="32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通用</a:t>
            </a:r>
            <a:r>
              <a:rPr lang="zh-CN" altLang="zh-CN" sz="3200" b="1" kern="100" dirty="0">
                <a:effectLst/>
                <a:latin typeface="Times New Roman" panose="02020603050405020304" pitchFamily="18" charset="0"/>
                <a:ea typeface="等线" panose="02010600030101010101" pitchFamily="2" charset="-122"/>
                <a:cs typeface="Times New Roman" panose="02020603050405020304" pitchFamily="18" charset="0"/>
              </a:rPr>
              <a:t>。还需要注意书信作文</a:t>
            </a:r>
            <a:r>
              <a:rPr lang="zh-CN" altLang="zh-CN" sz="32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三段论</a:t>
            </a:r>
            <a:r>
              <a:rPr lang="zh-CN" altLang="zh-CN" sz="3200" b="1" kern="100" dirty="0">
                <a:effectLst/>
                <a:latin typeface="Times New Roman" panose="02020603050405020304" pitchFamily="18" charset="0"/>
                <a:ea typeface="等线" panose="02010600030101010101" pitchFamily="2" charset="-122"/>
                <a:cs typeface="Times New Roman" panose="02020603050405020304" pitchFamily="18" charset="0"/>
              </a:rPr>
              <a:t>，把</a:t>
            </a:r>
            <a:r>
              <a:rPr lang="zh-CN" altLang="zh-CN" sz="32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中间段</a:t>
            </a:r>
            <a:r>
              <a:rPr lang="zh-CN" altLang="zh-CN" sz="3200" b="1" kern="100" dirty="0">
                <a:effectLst/>
                <a:latin typeface="Times New Roman" panose="02020603050405020304" pitchFamily="18" charset="0"/>
                <a:ea typeface="等线" panose="02010600030101010101" pitchFamily="2" charset="-122"/>
                <a:cs typeface="Times New Roman" panose="02020603050405020304" pitchFamily="18" charset="0"/>
              </a:rPr>
              <a:t>的要点部分用</a:t>
            </a:r>
            <a:r>
              <a:rPr lang="zh-CN" altLang="zh-CN" sz="32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出彩的过渡词</a:t>
            </a:r>
            <a:r>
              <a:rPr lang="zh-CN" altLang="zh-CN" sz="3200" b="1" kern="100" dirty="0">
                <a:effectLst/>
                <a:latin typeface="Times New Roman" panose="02020603050405020304" pitchFamily="18" charset="0"/>
                <a:ea typeface="等线" panose="02010600030101010101" pitchFamily="2" charset="-122"/>
                <a:cs typeface="Times New Roman" panose="02020603050405020304" pitchFamily="18" charset="0"/>
              </a:rPr>
              <a:t>做链接，就能写出</a:t>
            </a:r>
            <a:r>
              <a:rPr lang="zh-CN" altLang="zh-CN" sz="32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漂亮的文章</a:t>
            </a:r>
            <a:r>
              <a:rPr lang="zh-CN" altLang="zh-CN" sz="32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4" name="组合 3"/>
          <p:cNvGrpSpPr/>
          <p:nvPr/>
        </p:nvGrpSpPr>
        <p:grpSpPr>
          <a:xfrm>
            <a:off x="8486505" y="4183744"/>
            <a:ext cx="2315966" cy="1816687"/>
            <a:chOff x="8814145" y="3724083"/>
            <a:chExt cx="1871667" cy="1933000"/>
          </a:xfrm>
        </p:grpSpPr>
        <p:sp>
          <p:nvSpPr>
            <p:cNvPr id="6" name="Rectangle 18"/>
            <p:cNvSpPr/>
            <p:nvPr/>
          </p:nvSpPr>
          <p:spPr>
            <a:xfrm>
              <a:off x="8814145" y="3724083"/>
              <a:ext cx="1871667" cy="1933000"/>
            </a:xfrm>
            <a:prstGeom prst="rect">
              <a:avLst/>
            </a:prstGeom>
            <a:solidFill>
              <a:schemeClr val="accent1"/>
            </a:solidFill>
            <a:ln>
              <a:noFill/>
            </a:ln>
            <a:effectLst>
              <a:outerShdw blurRad="2032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cs typeface="+mn-ea"/>
                <a:sym typeface="+mn-lt"/>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768" y="3850960"/>
              <a:ext cx="1646856" cy="1646856"/>
            </a:xfrm>
            <a:prstGeom prst="rect">
              <a:avLst/>
            </a:prstGeom>
          </p:spPr>
        </p:pic>
      </p:grpSp>
      <p:pic>
        <p:nvPicPr>
          <p:cNvPr id="8" name="图片 7" descr="手机屏幕的截图&#10;&#10;中度可信度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790" y="1042148"/>
            <a:ext cx="3904179" cy="280733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2779" y="0"/>
            <a:ext cx="777132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约稿信题型训练</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585627" y="1271014"/>
            <a:ext cx="5039670" cy="4524315"/>
          </a:xfrm>
          <a:prstGeom prst="rect">
            <a:avLst/>
          </a:prstGeom>
          <a:noFill/>
        </p:spPr>
        <p:txBody>
          <a:bodyPr wrap="square">
            <a:spAutoFit/>
          </a:bodyPr>
          <a:lstStyle/>
          <a:p>
            <a:pPr marL="342900" lvl="0" indent="-342900" algn="l">
              <a:buFont typeface="Wingdings" panose="05000000000000000000" pitchFamily="2" charset="2"/>
              <a:buBlip>
                <a:blip r:embed="rId1"/>
              </a:buBlip>
            </a:pP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写作提纲</a:t>
            </a:r>
            <a:r>
              <a:rPr lang="en-US" altLang="zh-CN" sz="24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根据题目的要求和注意点，列出提纲：</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66675" algn="l"/>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第一段：</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问候</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写信背景</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（我校办杂志）</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写信目的</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第二段：</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主题句</a:t>
            </a:r>
            <a:r>
              <a:rPr lang="en-US"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拓展句</a:t>
            </a:r>
            <a:r>
              <a:rPr lang="en-US"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（介绍外国生活）</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拓展句</a:t>
            </a:r>
            <a:r>
              <a:rPr lang="en-US"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（介绍外国节日）</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拓展句</a:t>
            </a:r>
            <a:r>
              <a:rPr lang="en-US"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3</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（不少于</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400</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字）</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拓展句</a:t>
            </a:r>
            <a:r>
              <a:rPr lang="en-US"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4</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6.28</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前交）</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第三段：</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我希望</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（你能帮助我）；</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我相信</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（大家会喜欢你的文章）；</a:t>
            </a:r>
            <a:r>
              <a:rPr lang="zh-CN" altLang="zh-CN" sz="2400" b="1" u="wavyHeavy" kern="0" dirty="0">
                <a:solidFill>
                  <a:srgbClr val="0000FF"/>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感谢你</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（读我的信）。请回信！</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4" name="图片 3" descr="图片包含 日历&#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234" y="1120543"/>
            <a:ext cx="6157731" cy="506333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arn(inVertical)">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barn(inVertical)">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66280" y="0"/>
            <a:ext cx="7949120" cy="70788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约稿信题型训练</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829499" y="1166842"/>
            <a:ext cx="8872061" cy="4524315"/>
          </a:xfrm>
          <a:prstGeom prst="rect">
            <a:avLst/>
          </a:prstGeom>
          <a:noFill/>
        </p:spPr>
        <p:txBody>
          <a:bodyPr wrap="square">
            <a:spAutoFit/>
          </a:bodyPr>
          <a:lstStyle/>
          <a:p>
            <a:pPr marL="342900" lvl="0" indent="-342900" algn="l">
              <a:buFont typeface="Wingdings" panose="05000000000000000000" pitchFamily="2" charset="2"/>
              <a:buBlip>
                <a:blip r:embed="rId1"/>
              </a:buBlip>
            </a:pP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第一段</a:t>
            </a:r>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学靓丽开头和高级表达：</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buFont typeface="+mj-lt"/>
              <a:buAutoNum type="arabicPeriod"/>
            </a:pP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It is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well-known</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that …. is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extremely important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in …, through which we can …. efficiently.</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indent="266700"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众所周知，</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在某方面是及其重要的，通过它我们能有效地做</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2. More and more people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accept the importance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of……</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indent="266700"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越来越多的人接受</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的重要性。</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3. There is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 growing acceptance of</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the importance of A.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对</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的重要性人们逐渐接受。</a:t>
            </a:r>
            <a:r>
              <a:rPr lang="zh-CN"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4. We felt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very excited</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我们感到非常兴奋。</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5. There was great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tremendous</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/enormous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excitement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/joy/</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delight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indent="266700"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大家感到及其开心。</a:t>
            </a:r>
            <a:r>
              <a:rPr lang="zh-CN"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4" name="图片 3" descr="桌子上有一些彩色的气球&#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560" y="2207940"/>
            <a:ext cx="2238203" cy="295795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down)">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down)">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down)">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wipe(down)">
                                      <p:cBhvr>
                                        <p:cTn id="43" dur="500"/>
                                        <p:tgtEl>
                                          <p:spTgt spid="5">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wipe(down)">
                                      <p:cBhvr>
                                        <p:cTn id="48" dur="500"/>
                                        <p:tgtEl>
                                          <p:spTgt spid="5">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wipe(down)">
                                      <p:cBhvr>
                                        <p:cTn id="53" dur="500"/>
                                        <p:tgtEl>
                                          <p:spTgt spid="5">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5">
                                            <p:txEl>
                                              <p:pRg st="8" end="8"/>
                                            </p:txEl>
                                          </p:spTgt>
                                        </p:tgtEl>
                                        <p:attrNameLst>
                                          <p:attrName>style.visibility</p:attrName>
                                        </p:attrNameLst>
                                      </p:cBhvr>
                                      <p:to>
                                        <p:strVal val="visible"/>
                                      </p:to>
                                    </p:set>
                                    <p:animEffect transition="in" filter="wipe(down)">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5480" y="0"/>
            <a:ext cx="793642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约稿信题型训练</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764679" y="884171"/>
            <a:ext cx="8920717" cy="6001643"/>
          </a:xfrm>
          <a:prstGeom prst="rect">
            <a:avLst/>
          </a:prstGeom>
          <a:noFill/>
        </p:spPr>
        <p:txBody>
          <a:bodyPr wrap="square">
            <a:spAutoFit/>
          </a:bodyPr>
          <a:lstStyle/>
          <a:p>
            <a:pPr marL="342900" lvl="0" indent="-342900" algn="l">
              <a:buFont typeface="Wingdings" panose="05000000000000000000" pitchFamily="2" charset="2"/>
              <a:buBlip>
                <a:blip r:embed="rId1"/>
              </a:buBlip>
            </a:pP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第三段</a:t>
            </a:r>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学经典句式和精彩结尾：</a:t>
            </a:r>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buFont typeface="+mj-lt"/>
              <a:buAutoNum type="arabicPeriod"/>
            </a:pP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Taking</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all these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factors into consideration</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we naturally come to the conclusion that…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把所有这些因素加以考虑</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我们自然会得出结论</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2. Hence/Therefore, we’d better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come to the conclusion</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that …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因此</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我们最好得出这样的结论</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3. It is high time that we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put an end to</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the (trend).</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indent="266700"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该是我们停止这一趋势的时候了</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latin typeface="Times New Roman" panose="02020603050405020304" pitchFamily="18" charset="0"/>
                <a:ea typeface="等线" panose="02010600030101010101" pitchFamily="2" charset="-122"/>
                <a:cs typeface="Times New Roman" panose="02020603050405020304" pitchFamily="18" charset="0"/>
              </a:rPr>
              <a:t>4.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Obviously</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 If we want to do something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 it is essential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that …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27965"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显然</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如果我们想做某事</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很重要的是</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5. Only in this way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can we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只有这样，我们才能</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l"/>
            <a:r>
              <a:rPr lang="en-US" altLang="zh-CN" sz="2400" b="1" kern="100" dirty="0">
                <a:latin typeface="Times New Roman" panose="02020603050405020304" pitchFamily="18" charset="0"/>
                <a:ea typeface="等线" panose="02010600030101010101" pitchFamily="2" charset="-122"/>
                <a:cs typeface="Times New Roman" panose="02020603050405020304" pitchFamily="18" charset="0"/>
              </a:rPr>
              <a:t>6.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Undoubtedly</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doing </a:t>
            </a:r>
            <a:r>
              <a:rPr lang="en-US" altLang="zh-CN" sz="2400" b="1" kern="100" dirty="0" err="1">
                <a:effectLst/>
                <a:latin typeface="Times New Roman" panose="02020603050405020304" pitchFamily="18" charset="0"/>
                <a:ea typeface="等线" panose="02010600030101010101" pitchFamily="2" charset="-122"/>
                <a:cs typeface="Times New Roman" panose="02020603050405020304" pitchFamily="18" charset="0"/>
              </a:rPr>
              <a:t>sth</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will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contribute to</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/lead to/result in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indent="266700"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毫无疑问，做某事会导致</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的结果。</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28600" indent="266700" algn="l"/>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4" name="图片 3" descr="亮着灯的圣诞树&#10;&#10;低可信度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395" y="2051823"/>
            <a:ext cx="2512483" cy="35349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 calcmode="lin" valueType="num">
                                      <p:cBhvr additive="base">
                                        <p:cTn id="4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additive="base">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 calcmode="lin" valueType="num">
                                      <p:cBhvr additive="base">
                                        <p:cTn id="5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 calcmode="lin" valueType="num">
                                      <p:cBhvr additive="base">
                                        <p:cTn id="6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 calcmode="lin" valueType="num">
                                      <p:cBhvr additive="base">
                                        <p:cTn id="6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
                                            <p:txEl>
                                              <p:pRg st="9" end="9"/>
                                            </p:txEl>
                                          </p:spTgt>
                                        </p:tgtEl>
                                        <p:attrNameLst>
                                          <p:attrName>style.visibility</p:attrName>
                                        </p:attrNameLst>
                                      </p:cBhvr>
                                      <p:to>
                                        <p:strVal val="visible"/>
                                      </p:to>
                                    </p:set>
                                    <p:anim calcmode="lin" valueType="num">
                                      <p:cBhvr additive="base">
                                        <p:cTn id="7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
                                            <p:txEl>
                                              <p:pRg st="10" end="10"/>
                                            </p:txEl>
                                          </p:spTgt>
                                        </p:tgtEl>
                                        <p:attrNameLst>
                                          <p:attrName>style.visibility</p:attrName>
                                        </p:attrNameLst>
                                      </p:cBhvr>
                                      <p:to>
                                        <p:strVal val="visible"/>
                                      </p:to>
                                    </p:set>
                                    <p:anim calcmode="lin" valueType="num">
                                      <p:cBhvr additive="base">
                                        <p:cTn id="80"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5">
                                            <p:txEl>
                                              <p:pRg st="11" end="11"/>
                                            </p:txEl>
                                          </p:spTgt>
                                        </p:tgtEl>
                                        <p:attrNameLst>
                                          <p:attrName>style.visibility</p:attrName>
                                        </p:attrNameLst>
                                      </p:cBhvr>
                                      <p:to>
                                        <p:strVal val="visible"/>
                                      </p:to>
                                    </p:set>
                                    <p:anim calcmode="lin" valueType="num">
                                      <p:cBhvr additive="base">
                                        <p:cTn id="8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76820" y="0"/>
            <a:ext cx="699824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1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a:t>
            </a:r>
            <a:r>
              <a:rPr lang="en-US" altLang="zh-CN" sz="1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1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参考范文</a:t>
            </a:r>
            <a:endParaRPr lang="en-US" altLang="zh-CN" sz="18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1800" b="1" kern="100" dirty="0">
                <a:solidFill>
                  <a:srgbClr val="FF0000"/>
                </a:solidFill>
                <a:effectLst/>
                <a:latin typeface="等线" panose="02010600030101010101" pitchFamily="2" charset="-122"/>
                <a:ea typeface="Times New Roman" panose="02020603050405020304" pitchFamily="18" charset="0"/>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586528" y="1105261"/>
            <a:ext cx="11233766" cy="4401205"/>
          </a:xfrm>
          <a:prstGeom prst="rect">
            <a:avLst/>
          </a:prstGeom>
          <a:noFill/>
        </p:spPr>
        <p:txBody>
          <a:bodyPr wrap="square">
            <a:spAutoFit/>
          </a:bodyPr>
          <a:lstStyle/>
          <a:p>
            <a:pPr algn="just">
              <a:tabLst>
                <a:tab pos="192405" algn="l"/>
                <a:tab pos="1530350" algn="l"/>
                <a:tab pos="2970530" algn="l"/>
                <a:tab pos="4410710" algn="l"/>
              </a:tabLst>
            </a:pP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Writing Sample</a:t>
            </a:r>
            <a:r>
              <a:rPr lang="zh-CN"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u="sng" kern="12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1:</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Dear Peter,</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I’d like to ask you to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write an article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for our school’s English newspaper. In order to make students know more about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American culture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our school has decided to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set up a column</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to publish some articles written by American students. Hearing the news, I was very happy. I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couldn’t wait to tell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 about it. As far as I know you are very good at writing and you always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dream of becoming a writer</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in the future. I think it’s a good opportunity that you are eager to get.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Here are some more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requirements about</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the article. Firstly, you are expected to write about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American festivals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and middle school student’s everyday life. Most important of all, you are required to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hand in your article </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before June 28th. In my opinion, by doing so not only can you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improve your writing skills</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but also can you become popular in China. I hope you can finish it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as soon as possible</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I’m looking forward to hearing from you soon.</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R="66675" algn="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Li Hua</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7" name="图片 6" descr="手机屏幕截图&#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03411" y="4760281"/>
            <a:ext cx="3854989" cy="198491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arn(inVertical)">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arn(inVertical)">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barn(inVertical)">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barn(inVertical)">
                                      <p:cBhvr>
                                        <p:cTn id="4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8991" y="0"/>
            <a:ext cx="813232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参考范文</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705467" y="826059"/>
            <a:ext cx="10997119" cy="4893647"/>
          </a:xfrm>
          <a:prstGeom prst="rect">
            <a:avLst/>
          </a:prstGeom>
          <a:noFill/>
        </p:spPr>
        <p:txBody>
          <a:bodyPr wrap="square">
            <a:spAutoFit/>
          </a:bodyPr>
          <a:lstStyle/>
          <a:p>
            <a:pPr algn="l"/>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4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Writing Sample</a:t>
            </a:r>
            <a:r>
              <a:rPr lang="zh-CN" altLang="zh-CN" sz="24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Possible Version 2</a:t>
            </a: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Dear Peter,</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I’d like to ask you to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write an article for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our school’s English newspaper. In order to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enrich our after-school life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we would especially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welcome articles about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how Americans spend their holidays and festivals, and the life of American high school students. so long as it’s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interesting and informative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it’s up to you to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choose anything relevant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to write about. You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are expected to finish</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the article before June 28th, with about 400 words.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7970" algn="just"/>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Hopefully</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you could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do me the favor</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and I </a:t>
            </a:r>
            <a:r>
              <a:rPr lang="en-US" altLang="zh-CN" sz="24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have the confidence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that everyone will like your article. Thanks for reading my letter in such a hot summer.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I’m looking forward to your reply and your article.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Yours,</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Li Hua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4" name="图片 3" descr="日历&#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64460" y="4973444"/>
            <a:ext cx="3496854" cy="187260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ircle(in)">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circle(in)">
                                      <p:cBhvr>
                                        <p:cTn id="34" dur="2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circle(in)">
                                      <p:cBhvr>
                                        <p:cTn id="39" dur="20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circle(in)">
                                      <p:cBhvr>
                                        <p:cTn id="44" dur="20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circle(in)">
                                      <p:cBhvr>
                                        <p:cTn id="49"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28991" y="1690874"/>
            <a:ext cx="10492632" cy="4555093"/>
          </a:xfrm>
          <a:prstGeom prst="rect">
            <a:avLst/>
          </a:prstGeom>
          <a:noFill/>
        </p:spPr>
        <p:txBody>
          <a:bodyPr wrap="square">
            <a:spAutoFit/>
          </a:bodyPr>
          <a:lstStyle/>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Writing Sample</a:t>
            </a:r>
            <a:r>
              <a:rPr lang="zh-CN"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Possible Version 3:</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lnSpc>
                <a:spcPct val="115000"/>
              </a:lnSpc>
            </a:pP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Dear Peter,</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ct val="115000"/>
              </a:lnSpc>
            </a:pP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I’d like to ask you to </a:t>
            </a:r>
            <a:r>
              <a:rPr lang="en-US" altLang="zh-CN" sz="2000" b="1" u="wavyHeavy" kern="0" spc="40" dirty="0">
                <a:solidFill>
                  <a:srgbClr val="0000FF"/>
                </a:solidFill>
                <a:effectLst/>
                <a:uFill>
                  <a:solidFill>
                    <a:srgbClr val="FF0000"/>
                  </a:solidFill>
                </a:uFill>
                <a:latin typeface="Times New Roman" panose="02020603050405020304" pitchFamily="18" charset="0"/>
                <a:ea typeface="微软雅黑" panose="020B0503020204020204" charset="-122"/>
                <a:cs typeface="Times New Roman" panose="02020603050405020304" pitchFamily="18" charset="0"/>
              </a:rPr>
              <a:t>write an article</a:t>
            </a: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 for our school’s English newspaper. The “</a:t>
            </a:r>
            <a:r>
              <a:rPr lang="en-US" altLang="zh-CN" sz="2000" b="1" u="wavyHeavy" kern="0" spc="40" dirty="0">
                <a:solidFill>
                  <a:srgbClr val="0000FF"/>
                </a:solidFill>
                <a:effectLst/>
                <a:uFill>
                  <a:solidFill>
                    <a:srgbClr val="FF0000"/>
                  </a:solidFill>
                </a:uFill>
                <a:latin typeface="Times New Roman" panose="02020603050405020304" pitchFamily="18" charset="0"/>
                <a:ea typeface="微软雅黑" panose="020B0503020204020204" charset="-122"/>
                <a:cs typeface="Times New Roman" panose="02020603050405020304" pitchFamily="18" charset="0"/>
              </a:rPr>
              <a:t>Foreign Cultures</a:t>
            </a: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 section in our newspaper is </a:t>
            </a:r>
            <a:r>
              <a:rPr lang="en-US" altLang="zh-CN" sz="2000" b="1" u="wavyHeavy" kern="0" spc="40" dirty="0">
                <a:solidFill>
                  <a:srgbClr val="0000FF"/>
                </a:solidFill>
                <a:effectLst/>
                <a:uFill>
                  <a:solidFill>
                    <a:srgbClr val="FF0000"/>
                  </a:solidFill>
                </a:uFill>
                <a:latin typeface="Times New Roman" panose="02020603050405020304" pitchFamily="18" charset="0"/>
                <a:ea typeface="微软雅黑" panose="020B0503020204020204" charset="-122"/>
                <a:cs typeface="Times New Roman" panose="02020603050405020304" pitchFamily="18" charset="0"/>
              </a:rPr>
              <a:t>very popular among</a:t>
            </a: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 us students. It </a:t>
            </a:r>
            <a:r>
              <a:rPr lang="en-US" altLang="zh-CN" sz="2000" b="1" u="wavyHeavy" kern="0" spc="40" dirty="0">
                <a:solidFill>
                  <a:srgbClr val="0000FF"/>
                </a:solidFill>
                <a:effectLst/>
                <a:uFill>
                  <a:solidFill>
                    <a:srgbClr val="FF0000"/>
                  </a:solidFill>
                </a:uFill>
                <a:latin typeface="Times New Roman" panose="02020603050405020304" pitchFamily="18" charset="0"/>
                <a:ea typeface="微软雅黑" panose="020B0503020204020204" charset="-122"/>
                <a:cs typeface="Times New Roman" panose="02020603050405020304" pitchFamily="18" charset="0"/>
              </a:rPr>
              <a:t>carries articles written by</a:t>
            </a: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 foreign friends about the cultures of their home countries. Would you please write </a:t>
            </a:r>
            <a:r>
              <a:rPr lang="en-US" altLang="zh-CN" sz="2000" b="1" u="wavyHeavy" kern="0" spc="40" dirty="0">
                <a:solidFill>
                  <a:srgbClr val="0000FF"/>
                </a:solidFill>
                <a:effectLst/>
                <a:uFill>
                  <a:solidFill>
                    <a:srgbClr val="FF0000"/>
                  </a:solidFill>
                </a:uFill>
                <a:latin typeface="Times New Roman" panose="02020603050405020304" pitchFamily="18" charset="0"/>
                <a:ea typeface="微软雅黑" panose="020B0503020204020204" charset="-122"/>
                <a:cs typeface="Times New Roman" panose="02020603050405020304" pitchFamily="18" charset="0"/>
              </a:rPr>
              <a:t>something about the culture</a:t>
            </a: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 in your part of the United States? And we would especially </a:t>
            </a:r>
            <a:r>
              <a:rPr lang="en-US" altLang="zh-CN" sz="2000" b="1" u="wavyHeavy" kern="0" spc="40" dirty="0">
                <a:solidFill>
                  <a:srgbClr val="0000FF"/>
                </a:solidFill>
                <a:effectLst/>
                <a:uFill>
                  <a:solidFill>
                    <a:srgbClr val="FF0000"/>
                  </a:solidFill>
                </a:uFill>
                <a:latin typeface="Times New Roman" panose="02020603050405020304" pitchFamily="18" charset="0"/>
                <a:ea typeface="微软雅黑" panose="020B0503020204020204" charset="-122"/>
                <a:cs typeface="Times New Roman" panose="02020603050405020304" pitchFamily="18" charset="0"/>
              </a:rPr>
              <a:t>welcome articles</a:t>
            </a: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 about how Americans celebrate their holidays and festivals, and the life of American high school students. You can write anything relevant </a:t>
            </a:r>
            <a:r>
              <a:rPr lang="en-US" altLang="zh-CN" sz="2000" b="1" u="wavyHeavy" kern="0" spc="40" dirty="0">
                <a:solidFill>
                  <a:srgbClr val="0000FF"/>
                </a:solidFill>
                <a:effectLst/>
                <a:uFill>
                  <a:solidFill>
                    <a:srgbClr val="FF0000"/>
                  </a:solidFill>
                </a:uFill>
                <a:latin typeface="Times New Roman" panose="02020603050405020304" pitchFamily="18" charset="0"/>
                <a:ea typeface="微软雅黑" panose="020B0503020204020204" charset="-122"/>
                <a:cs typeface="Times New Roman" panose="02020603050405020304" pitchFamily="18" charset="0"/>
              </a:rPr>
              <a:t>so long as</a:t>
            </a: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 it’s </a:t>
            </a:r>
            <a:r>
              <a:rPr lang="en-US" altLang="zh-CN" sz="2000" b="1" u="wavyHeavy" kern="0" spc="40" dirty="0">
                <a:solidFill>
                  <a:srgbClr val="0000FF"/>
                </a:solidFill>
                <a:effectLst/>
                <a:uFill>
                  <a:solidFill>
                    <a:srgbClr val="FF0000"/>
                  </a:solidFill>
                </a:uFill>
                <a:latin typeface="Times New Roman" panose="02020603050405020304" pitchFamily="18" charset="0"/>
                <a:ea typeface="微软雅黑" panose="020B0503020204020204" charset="-122"/>
                <a:cs typeface="Times New Roman" panose="02020603050405020304" pitchFamily="18" charset="0"/>
              </a:rPr>
              <a:t>interesting and informative</a:t>
            </a: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 400words would be fine. Could we have your article before June 28?</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a:lnSpc>
                <a:spcPct val="115000"/>
              </a:lnSpc>
            </a:pP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I’m </a:t>
            </a:r>
            <a:r>
              <a:rPr lang="en-US" altLang="zh-CN" sz="2000" b="1" u="wavyHeavy" kern="0" spc="40" dirty="0">
                <a:solidFill>
                  <a:srgbClr val="0000FF"/>
                </a:solidFill>
                <a:effectLst/>
                <a:uFill>
                  <a:solidFill>
                    <a:srgbClr val="FF0000"/>
                  </a:solidFill>
                </a:uFill>
                <a:latin typeface="Times New Roman" panose="02020603050405020304" pitchFamily="18" charset="0"/>
                <a:ea typeface="微软雅黑" panose="020B0503020204020204" charset="-122"/>
                <a:cs typeface="Times New Roman" panose="02020603050405020304" pitchFamily="18" charset="0"/>
              </a:rPr>
              <a:t>looking forward to</a:t>
            </a:r>
            <a:r>
              <a:rPr lang="en-US" altLang="zh-CN" sz="2000" b="1" kern="0" spc="40" dirty="0">
                <a:solidFill>
                  <a:srgbClr val="333333"/>
                </a:solidFill>
                <a:effectLst/>
                <a:latin typeface="Times New Roman" panose="02020603050405020304" pitchFamily="18" charset="0"/>
                <a:ea typeface="微软雅黑" panose="020B0503020204020204" charset="-122"/>
                <a:cs typeface="Times New Roman" panose="02020603050405020304" pitchFamily="18" charset="0"/>
              </a:rPr>
              <a:t> hearing from you.</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Yours,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Li Hua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文本框 5"/>
          <p:cNvSpPr txBox="1"/>
          <p:nvPr/>
        </p:nvSpPr>
        <p:spPr>
          <a:xfrm>
            <a:off x="928991" y="0"/>
            <a:ext cx="813232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参考范文</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descr="街道边立着牌子&#10;&#10;低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61087" y="832206"/>
            <a:ext cx="2558265" cy="151968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arn(inVertical)">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barn(inVertical)">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barn(inVertical)">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arn(inVertical)">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barn(inVertical)">
                                      <p:cBhvr>
                                        <p:cTn id="41" dur="500"/>
                                        <p:tgtEl>
                                          <p:spTgt spid="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barn(inVertical)">
                                      <p:cBhvr>
                                        <p:cTn id="4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96089" y="1595614"/>
            <a:ext cx="9739346" cy="3175309"/>
            <a:chOff x="483096" y="1594052"/>
            <a:chExt cx="9739346" cy="3175309"/>
          </a:xfrm>
        </p:grpSpPr>
        <p:sp>
          <p:nvSpPr>
            <p:cNvPr id="6" name="Freeform 81"/>
            <p:cNvSpPr/>
            <p:nvPr/>
          </p:nvSpPr>
          <p:spPr bwMode="auto">
            <a:xfrm>
              <a:off x="2484079" y="2248722"/>
              <a:ext cx="7738363" cy="2237383"/>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zh-CN" altLang="en-US" sz="2400" dirty="0">
                <a:latin typeface="微软雅黑" panose="020B0503020204020204" charset="-122"/>
                <a:ea typeface="微软雅黑" panose="020B0503020204020204" charset="-122"/>
              </a:endParaRPr>
            </a:p>
          </p:txBody>
        </p:sp>
        <p:grpSp>
          <p:nvGrpSpPr>
            <p:cNvPr id="23" name="组合 22"/>
            <p:cNvGrpSpPr/>
            <p:nvPr/>
          </p:nvGrpSpPr>
          <p:grpSpPr>
            <a:xfrm>
              <a:off x="1553576" y="3387337"/>
              <a:ext cx="1381681" cy="1382024"/>
              <a:chOff x="1041891" y="2887277"/>
              <a:chExt cx="1036261" cy="1036518"/>
            </a:xfrm>
          </p:grpSpPr>
          <p:sp>
            <p:nvSpPr>
              <p:cNvPr id="2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charset="-122"/>
                  <a:ea typeface="微软雅黑" panose="020B0503020204020204" charset="-122"/>
                </a:endParaRPr>
              </a:p>
            </p:txBody>
          </p:sp>
          <p:sp>
            <p:nvSpPr>
              <p:cNvPr id="25" name="Text Box 58"/>
              <p:cNvSpPr txBox="1">
                <a:spLocks noChangeArrowheads="1"/>
              </p:cNvSpPr>
              <p:nvPr/>
            </p:nvSpPr>
            <p:spPr bwMode="auto">
              <a:xfrm>
                <a:off x="1177282"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charset="-122"/>
                    <a:ea typeface="微软雅黑" panose="020B0503020204020204" charset="-122"/>
                  </a:rPr>
                  <a:t>01</a:t>
                </a:r>
                <a:endParaRPr lang="en-US" altLang="zh-CN" sz="5065" b="1" dirty="0">
                  <a:solidFill>
                    <a:schemeClr val="bg1"/>
                  </a:solidFill>
                  <a:latin typeface="微软雅黑" panose="020B0503020204020204" charset="-122"/>
                  <a:ea typeface="微软雅黑" panose="020B0503020204020204" charset="-122"/>
                </a:endParaRPr>
              </a:p>
            </p:txBody>
          </p:sp>
        </p:grpSp>
        <p:sp>
          <p:nvSpPr>
            <p:cNvPr id="26" name="文本框 25"/>
            <p:cNvSpPr txBox="1"/>
            <p:nvPr/>
          </p:nvSpPr>
          <p:spPr>
            <a:xfrm>
              <a:off x="483096" y="1594052"/>
              <a:ext cx="2726650" cy="1938992"/>
            </a:xfrm>
            <a:prstGeom prst="rect">
              <a:avLst/>
            </a:prstGeom>
            <a:noFill/>
          </p:spPr>
          <p:txBody>
            <a:bodyPr wrap="square" rtlCol="0" anchor="t">
              <a:spAutoFit/>
            </a:bodyPr>
            <a:lstStyle/>
            <a:p>
              <a:pPr marL="342900" lvl="0" indent="-342900">
                <a:buFont typeface="+mj-lt"/>
                <a:buAutoNum type="arabicPeriod"/>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learn about the structure and contents of letters</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of Reservation</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sp>
        <p:nvSpPr>
          <p:cNvPr id="4" name="Text Placeholder 4"/>
          <p:cNvSpPr txBox="1"/>
          <p:nvPr/>
        </p:nvSpPr>
        <p:spPr>
          <a:xfrm>
            <a:off x="1292581" y="-9992"/>
            <a:ext cx="4414928" cy="690103"/>
          </a:xfrm>
          <a:prstGeom prst="rect">
            <a:avLst/>
          </a:prstGeom>
        </p:spPr>
        <p:style>
          <a:lnRef idx="1">
            <a:schemeClr val="accent4"/>
          </a:lnRef>
          <a:fillRef idx="3">
            <a:schemeClr val="accent4"/>
          </a:fillRef>
          <a:effectRef idx="2">
            <a:schemeClr val="accent4"/>
          </a:effectRef>
          <a:fontRef idx="minor">
            <a:schemeClr val="lt1"/>
          </a:fontRef>
        </p:style>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0" indent="-342900" algn="l">
              <a:buClr>
                <a:srgbClr val="FF0000"/>
              </a:buClr>
              <a:buFont typeface="Wingdings" panose="05000000000000000000" pitchFamily="2" charset="2"/>
              <a:buChar char=""/>
            </a:pP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学习目标：</a:t>
            </a:r>
            <a:r>
              <a:rPr lang="zh-CN" altLang="zh-CN" sz="1600" b="1"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1600" b="1" kern="100" dirty="0">
                <a:solidFill>
                  <a:srgbClr val="FF0000"/>
                </a:solidFill>
                <a:effectLst/>
                <a:latin typeface="等线" panose="02010600030101010101" pitchFamily="2" charset="-122"/>
                <a:ea typeface="Times New Roman" panose="02020603050405020304" pitchFamily="18" charset="0"/>
                <a:cs typeface="Times New Roman" panose="02020603050405020304" pitchFamily="18" charset="0"/>
              </a:rPr>
              <a:t>Learning Goals</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l">
              <a:buClr>
                <a:srgbClr val="FF0000"/>
              </a:buClr>
              <a:buFont typeface="Wingdings" panose="05000000000000000000" pitchFamily="2" charset="2"/>
              <a:buChar char=""/>
            </a:pPr>
            <a:r>
              <a:rPr lang="en-US"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After learning this lesson, students will</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p:txBody>
      </p:sp>
      <p:cxnSp>
        <p:nvCxnSpPr>
          <p:cNvPr id="5" name="直接连接符 4"/>
          <p:cNvCxnSpPr/>
          <p:nvPr/>
        </p:nvCxnSpPr>
        <p:spPr>
          <a:xfrm>
            <a:off x="1149150" y="662379"/>
            <a:ext cx="101998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3061389" y="1718497"/>
            <a:ext cx="2713355" cy="2995930"/>
            <a:chOff x="3061389" y="1718497"/>
            <a:chExt cx="2713355" cy="2995930"/>
          </a:xfrm>
        </p:grpSpPr>
        <p:sp>
          <p:nvSpPr>
            <p:cNvPr id="7" name="Text Box 38"/>
            <p:cNvSpPr txBox="1">
              <a:spLocks noChangeArrowheads="1"/>
            </p:cNvSpPr>
            <p:nvPr/>
          </p:nvSpPr>
          <p:spPr bwMode="auto">
            <a:xfrm>
              <a:off x="3061389" y="3515547"/>
              <a:ext cx="2713355"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l"/>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 write the points completely and clearly.</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11" name="组合 10"/>
            <p:cNvGrpSpPr/>
            <p:nvPr/>
          </p:nvGrpSpPr>
          <p:grpSpPr>
            <a:xfrm>
              <a:off x="3500045" y="1718497"/>
              <a:ext cx="1381681" cy="1382024"/>
              <a:chOff x="2501743" y="1635646"/>
              <a:chExt cx="1036261" cy="1036518"/>
            </a:xfrm>
          </p:grpSpPr>
          <p:sp>
            <p:nvSpPr>
              <p:cNvPr id="12"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charset="-122"/>
                  <a:ea typeface="微软雅黑" panose="020B0503020204020204" charset="-122"/>
                </a:endParaRPr>
              </a:p>
            </p:txBody>
          </p:sp>
          <p:sp>
            <p:nvSpPr>
              <p:cNvPr id="13" name="Text Box 59"/>
              <p:cNvSpPr txBox="1">
                <a:spLocks noChangeArrowheads="1"/>
              </p:cNvSpPr>
              <p:nvPr/>
            </p:nvSpPr>
            <p:spPr bwMode="auto">
              <a:xfrm>
                <a:off x="2639226"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a:solidFill>
                      <a:schemeClr val="bg1"/>
                    </a:solidFill>
                    <a:latin typeface="微软雅黑" panose="020B0503020204020204" charset="-122"/>
                    <a:ea typeface="微软雅黑" panose="020B0503020204020204" charset="-122"/>
                  </a:rPr>
                  <a:t>02</a:t>
                </a:r>
                <a:endParaRPr lang="en-US" altLang="zh-CN" sz="5065" b="1">
                  <a:solidFill>
                    <a:schemeClr val="bg1"/>
                  </a:solidFill>
                  <a:latin typeface="微软雅黑" panose="020B0503020204020204" charset="-122"/>
                  <a:ea typeface="微软雅黑" panose="020B0503020204020204" charset="-122"/>
                </a:endParaRPr>
              </a:p>
            </p:txBody>
          </p:sp>
        </p:grpSp>
      </p:grpSp>
      <p:grpSp>
        <p:nvGrpSpPr>
          <p:cNvPr id="36" name="组合 35"/>
          <p:cNvGrpSpPr/>
          <p:nvPr/>
        </p:nvGrpSpPr>
        <p:grpSpPr>
          <a:xfrm>
            <a:off x="5075504" y="1099176"/>
            <a:ext cx="2667000" cy="3739145"/>
            <a:chOff x="5075504" y="1099176"/>
            <a:chExt cx="2667000" cy="3739145"/>
          </a:xfrm>
        </p:grpSpPr>
        <p:sp>
          <p:nvSpPr>
            <p:cNvPr id="8" name="Text Box 40"/>
            <p:cNvSpPr txBox="1">
              <a:spLocks noChangeArrowheads="1"/>
            </p:cNvSpPr>
            <p:nvPr/>
          </p:nvSpPr>
          <p:spPr bwMode="auto">
            <a:xfrm>
              <a:off x="5075504" y="1099176"/>
              <a:ext cx="2667000" cy="193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3. Use advanced expressions and sentence patterns to write a letter</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of Reservation</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14" name="组合 13"/>
            <p:cNvGrpSpPr/>
            <p:nvPr/>
          </p:nvGrpSpPr>
          <p:grpSpPr>
            <a:xfrm>
              <a:off x="5725456" y="3456297"/>
              <a:ext cx="1381681" cy="1382024"/>
              <a:chOff x="4170801" y="2938997"/>
              <a:chExt cx="1036261" cy="1036518"/>
            </a:xfrm>
          </p:grpSpPr>
          <p:sp>
            <p:nvSpPr>
              <p:cNvPr id="15"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charset="-122"/>
                  <a:ea typeface="微软雅黑" panose="020B0503020204020204" charset="-122"/>
                </a:endParaRPr>
              </a:p>
            </p:txBody>
          </p:sp>
          <p:sp>
            <p:nvSpPr>
              <p:cNvPr id="16" name="Text Box 60"/>
              <p:cNvSpPr txBox="1">
                <a:spLocks noChangeArrowheads="1"/>
              </p:cNvSpPr>
              <p:nvPr/>
            </p:nvSpPr>
            <p:spPr bwMode="auto">
              <a:xfrm>
                <a:off x="4292373"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a:solidFill>
                      <a:schemeClr val="bg1"/>
                    </a:solidFill>
                    <a:latin typeface="微软雅黑" panose="020B0503020204020204" charset="-122"/>
                    <a:ea typeface="微软雅黑" panose="020B0503020204020204" charset="-122"/>
                  </a:rPr>
                  <a:t>03</a:t>
                </a:r>
                <a:endParaRPr lang="en-US" altLang="zh-CN" sz="5065" b="1">
                  <a:solidFill>
                    <a:schemeClr val="bg1"/>
                  </a:solidFill>
                  <a:latin typeface="微软雅黑" panose="020B0503020204020204" charset="-122"/>
                  <a:ea typeface="微软雅黑" panose="020B0503020204020204" charset="-122"/>
                </a:endParaRPr>
              </a:p>
            </p:txBody>
          </p:sp>
        </p:grpSp>
      </p:grpSp>
      <p:grpSp>
        <p:nvGrpSpPr>
          <p:cNvPr id="37" name="组合 36"/>
          <p:cNvGrpSpPr/>
          <p:nvPr/>
        </p:nvGrpSpPr>
        <p:grpSpPr>
          <a:xfrm>
            <a:off x="7136982" y="1718497"/>
            <a:ext cx="2481580" cy="3529948"/>
            <a:chOff x="7136982" y="1718497"/>
            <a:chExt cx="2481580" cy="3529948"/>
          </a:xfrm>
        </p:grpSpPr>
        <p:sp>
          <p:nvSpPr>
            <p:cNvPr id="9" name="Text Box 42"/>
            <p:cNvSpPr txBox="1">
              <a:spLocks noChangeArrowheads="1"/>
            </p:cNvSpPr>
            <p:nvPr/>
          </p:nvSpPr>
          <p:spPr bwMode="auto">
            <a:xfrm>
              <a:off x="7136982" y="3678785"/>
              <a:ext cx="24815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l"/>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4. know what a good letter of </a:t>
              </a:r>
              <a:r>
                <a:rPr lang="en-US"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Reservation</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is like.</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17" name="组合 16"/>
            <p:cNvGrpSpPr/>
            <p:nvPr/>
          </p:nvGrpSpPr>
          <p:grpSpPr>
            <a:xfrm>
              <a:off x="7602956" y="1718497"/>
              <a:ext cx="1381681" cy="1382024"/>
              <a:chOff x="5578926" y="1635646"/>
              <a:chExt cx="1036261" cy="1036518"/>
            </a:xfrm>
          </p:grpSpPr>
          <p:sp>
            <p:nvSpPr>
              <p:cNvPr id="18"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charset="-122"/>
                  <a:ea typeface="微软雅黑" panose="020B0503020204020204" charset="-122"/>
                </a:endParaRPr>
              </a:p>
            </p:txBody>
          </p:sp>
          <p:sp>
            <p:nvSpPr>
              <p:cNvPr id="19" name="Text Box 61"/>
              <p:cNvSpPr txBox="1">
                <a:spLocks noChangeArrowheads="1"/>
              </p:cNvSpPr>
              <p:nvPr/>
            </p:nvSpPr>
            <p:spPr bwMode="auto">
              <a:xfrm>
                <a:off x="5721148"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a:solidFill>
                      <a:schemeClr val="bg1"/>
                    </a:solidFill>
                    <a:latin typeface="微软雅黑" panose="020B0503020204020204" charset="-122"/>
                    <a:ea typeface="微软雅黑" panose="020B0503020204020204" charset="-122"/>
                  </a:rPr>
                  <a:t>04</a:t>
                </a:r>
                <a:endParaRPr lang="en-US" altLang="zh-CN" sz="5065" b="1">
                  <a:solidFill>
                    <a:schemeClr val="bg1"/>
                  </a:solidFill>
                  <a:latin typeface="微软雅黑" panose="020B0503020204020204" charset="-122"/>
                  <a:ea typeface="微软雅黑" panose="020B0503020204020204" charset="-122"/>
                </a:endParaRPr>
              </a:p>
            </p:txBody>
          </p:sp>
        </p:grpSp>
      </p:grpSp>
      <p:grpSp>
        <p:nvGrpSpPr>
          <p:cNvPr id="38" name="组合 37"/>
          <p:cNvGrpSpPr/>
          <p:nvPr/>
        </p:nvGrpSpPr>
        <p:grpSpPr>
          <a:xfrm>
            <a:off x="9496774" y="1256258"/>
            <a:ext cx="2171065" cy="3520767"/>
            <a:chOff x="9496774" y="1256258"/>
            <a:chExt cx="2171065" cy="3520767"/>
          </a:xfrm>
        </p:grpSpPr>
        <p:sp>
          <p:nvSpPr>
            <p:cNvPr id="10" name="Text Box 45"/>
            <p:cNvSpPr txBox="1">
              <a:spLocks noChangeArrowheads="1"/>
            </p:cNvSpPr>
            <p:nvPr/>
          </p:nvSpPr>
          <p:spPr bwMode="auto">
            <a:xfrm>
              <a:off x="9496774" y="1256258"/>
              <a:ext cx="217106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en-US" altLang="zh-CN" sz="2000" b="1" dirty="0">
                  <a:effectLst/>
                  <a:latin typeface="Times New Roman" panose="02020603050405020304" pitchFamily="18" charset="0"/>
                  <a:ea typeface="宋体" panose="02010600030101010101" pitchFamily="2" charset="-122"/>
                </a:rPr>
                <a:t>5. write an appropriate letter of </a:t>
              </a:r>
              <a:r>
                <a:rPr lang="en-US" altLang="zh-CN" sz="2000" b="1" dirty="0">
                  <a:solidFill>
                    <a:srgbClr val="FF0000"/>
                  </a:solidFill>
                  <a:effectLst/>
                  <a:latin typeface="Times New Roman" panose="02020603050405020304" pitchFamily="18" charset="0"/>
                  <a:ea typeface="宋体" panose="02010600030101010101" pitchFamily="2" charset="-122"/>
                </a:rPr>
                <a:t>Reservation</a:t>
              </a:r>
              <a:r>
                <a:rPr lang="en-US" altLang="zh-CN" sz="2000" b="1" dirty="0">
                  <a:effectLst/>
                  <a:latin typeface="Times New Roman" panose="02020603050405020304" pitchFamily="18" charset="0"/>
                  <a:ea typeface="宋体" panose="02010600030101010101" pitchFamily="2" charset="-122"/>
                </a:rPr>
                <a:t>, especially pay attention to the tone and language.</a:t>
              </a:r>
              <a:endParaRPr lang="zh-CN" altLang="en-US" sz="2000" dirty="0">
                <a:solidFill>
                  <a:schemeClr val="tx1">
                    <a:lumMod val="75000"/>
                    <a:lumOff val="25000"/>
                  </a:schemeClr>
                </a:solidFill>
                <a:latin typeface="微软雅黑" panose="020B0503020204020204" charset="-122"/>
                <a:ea typeface="微软雅黑" panose="020B0503020204020204" charset="-122"/>
              </a:endParaRPr>
            </a:p>
          </p:txBody>
        </p:sp>
        <p:grpSp>
          <p:nvGrpSpPr>
            <p:cNvPr id="20" name="组合 19"/>
            <p:cNvGrpSpPr/>
            <p:nvPr/>
          </p:nvGrpSpPr>
          <p:grpSpPr>
            <a:xfrm>
              <a:off x="9618393" y="3395001"/>
              <a:ext cx="1381681" cy="1382024"/>
              <a:chOff x="7090504" y="2893023"/>
              <a:chExt cx="1036261" cy="1036518"/>
            </a:xfrm>
          </p:grpSpPr>
          <p:sp>
            <p:nvSpPr>
              <p:cNvPr id="21"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charset="-122"/>
                  <a:ea typeface="微软雅黑" panose="020B0503020204020204" charset="-122"/>
                </a:endParaRPr>
              </a:p>
            </p:txBody>
          </p:sp>
          <p:sp>
            <p:nvSpPr>
              <p:cNvPr id="22" name="Text Box 62"/>
              <p:cNvSpPr txBox="1">
                <a:spLocks noChangeArrowheads="1"/>
              </p:cNvSpPr>
              <p:nvPr/>
            </p:nvSpPr>
            <p:spPr bwMode="auto">
              <a:xfrm>
                <a:off x="7225896" y="3105837"/>
                <a:ext cx="782803" cy="6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a:solidFill>
                      <a:schemeClr val="bg1"/>
                    </a:solidFill>
                    <a:latin typeface="微软雅黑" panose="020B0503020204020204" charset="-122"/>
                    <a:ea typeface="微软雅黑" panose="020B0503020204020204" charset="-122"/>
                  </a:rPr>
                  <a:t>05</a:t>
                </a:r>
                <a:endParaRPr lang="en-US" altLang="zh-CN" sz="5065" b="1">
                  <a:solidFill>
                    <a:schemeClr val="bg1"/>
                  </a:solidFill>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inVertic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circle(in)">
                                      <p:cBhvr>
                                        <p:cTn id="34"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3697" y="1166842"/>
            <a:ext cx="11384605" cy="4524315"/>
          </a:xfrm>
          <a:prstGeom prst="rect">
            <a:avLst/>
          </a:prstGeom>
          <a:noFill/>
        </p:spPr>
        <p:txBody>
          <a:bodyPr wrap="square">
            <a:spAutoFit/>
          </a:bodyPr>
          <a:lstStyle/>
          <a:p>
            <a:pPr algn="l"/>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18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Writing Sample</a:t>
            </a:r>
            <a:r>
              <a:rPr lang="zh-CN" altLang="zh-CN" sz="18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Possible Version 4:</a:t>
            </a:r>
            <a:r>
              <a:rPr lang="en-US"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Dear Peter,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How are you doing?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问候</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Recently, our school newspaper will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start a column</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about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western life and culture</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in order to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cultivate our interests</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broaden our horizons and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enrich our after-school life</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（写信背景）</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As a result, I am writing to ask you to write an article on it.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（写信目的）</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Here are some details about it.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经典主题句</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To begin with,</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you may talk about your life in your middle school, so that we Chinese students can know more about you.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简单句</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目的状语从句</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Besides, you can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introduce a western festival</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such as the Christmas Day, the New Year or the Thanksgiving Day, which must be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not only meaningful</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but also interesting.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简单句</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平行并列结构</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定语从句</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What’s more, your article should be at least 400 words.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（简单句，不用升级，以便</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长短结合</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Finally, I hope you would be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so kind as to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send it to me before June 28th, so that it can be published in time.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求助信套话</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目的状语从句</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Hopefully, you could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do me the favor</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（六大结尾句之一）</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I </a:t>
            </a:r>
            <a:r>
              <a:rPr lang="en-US" altLang="zh-CN" sz="18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have the confidence</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that everyone will like your article.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六大结尾句之二）</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Thanks for reading my letter in such a hot summer.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书信必备结尾句）</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I’m looking forward to your reply and your article. (</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书信必备结尾句</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Best wishes!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R="66675" algn="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Li Hua</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928991" y="0"/>
            <a:ext cx="813232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参考范文</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descr="一群鸟飞在空中&#10;&#10;低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12475" y="4895385"/>
            <a:ext cx="2975050" cy="18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1000"/>
                                        <p:tgtEl>
                                          <p:spTgt spid="6">
                                            <p:txEl>
                                              <p:pRg st="3" end="3"/>
                                            </p:txEl>
                                          </p:spTgt>
                                        </p:tgtEl>
                                      </p:cBhvr>
                                    </p:animEffect>
                                    <p:anim calcmode="lin" valueType="num">
                                      <p:cBhvr>
                                        <p:cTn id="4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anim calcmode="lin" valueType="num">
                                      <p:cBhvr>
                                        <p:cTn id="4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1000"/>
                                        <p:tgtEl>
                                          <p:spTgt spid="6">
                                            <p:txEl>
                                              <p:pRg st="5" end="5"/>
                                            </p:txEl>
                                          </p:spTgt>
                                        </p:tgtEl>
                                      </p:cBhvr>
                                    </p:animEffect>
                                    <p:anim calcmode="lin" valueType="num">
                                      <p:cBhvr>
                                        <p:cTn id="5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Effect transition="in" filter="fade">
                                      <p:cBhvr>
                                        <p:cTn id="61" dur="1000"/>
                                        <p:tgtEl>
                                          <p:spTgt spid="6">
                                            <p:txEl>
                                              <p:pRg st="6" end="6"/>
                                            </p:txEl>
                                          </p:spTgt>
                                        </p:tgtEl>
                                      </p:cBhvr>
                                    </p:animEffect>
                                    <p:anim calcmode="lin" valueType="num">
                                      <p:cBhvr>
                                        <p:cTn id="6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29574" y="1012099"/>
            <a:ext cx="8531156" cy="5016758"/>
          </a:xfrm>
          <a:prstGeom prst="rect">
            <a:avLst/>
          </a:prstGeom>
          <a:noFill/>
        </p:spPr>
        <p:txBody>
          <a:bodyPr wrap="square">
            <a:spAutoFit/>
          </a:bodyPr>
          <a:lstStyle/>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Writing Sample</a:t>
            </a:r>
            <a:r>
              <a:rPr lang="zh-CN"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Possible Version 5:</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Dear Peter,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I’d like to ask you to write an article for our school’s English newspaper. The “Foreign Cultures” section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provides a nice platform</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for us students to learn more about foreign cultures. In this section there are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 wide variety of </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English materials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available to English learners</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And here are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some relevant details</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about the articles we are eager for. To begin with, not only can you write something about the life of American high school students, but also you can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focus on</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the ways you Americans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spend your festivals</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What’s more, your article can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have a title made up</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by yourself with a vocabulary of 400 or so.</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Last but not least, you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are supposed to</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 subscribe your article by June 28th. I am looking forward to your reply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at your earliest convenience</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R="66675" algn="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Li Hua</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000" b="1" u="none" strike="noStrike"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928991" y="0"/>
            <a:ext cx="813232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参考范文</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6" name="图片 5" descr="图形用户界面, 日历&#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60730" y="1574590"/>
            <a:ext cx="2476500" cy="38917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ipe(down)">
                                      <p:cBhvr>
                                        <p:cTn id="4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7947" y="977719"/>
            <a:ext cx="8132322" cy="5324535"/>
          </a:xfrm>
          <a:prstGeom prst="rect">
            <a:avLst/>
          </a:prstGeom>
          <a:noFill/>
        </p:spPr>
        <p:txBody>
          <a:bodyPr wrap="square">
            <a:spAutoFit/>
          </a:bodyPr>
          <a:lstStyle/>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Writing Sample</a:t>
            </a:r>
            <a:r>
              <a:rPr lang="zh-CN"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Possible Version 6:</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Dear Peter,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79400"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I’d like to ask you to write an article for our school’s English newspaper.</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260350"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Recently, our school newspaper has </a:t>
            </a:r>
            <a:r>
              <a:rPr lang="en-US" altLang="zh-CN" sz="2000" b="1" u="wavyHeavy" kern="0" spc="25"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started a column</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“The Foreign Cultures”, </a:t>
            </a:r>
            <a:r>
              <a:rPr lang="en-US" altLang="zh-CN" sz="2000" b="1" u="wavyHeavy" kern="0" spc="25"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designed to introduce</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American customs and the school life of the students. I believe this is </a:t>
            </a:r>
            <a:r>
              <a:rPr lang="en-US" altLang="zh-CN" sz="2000" b="1" u="wavyHeavy" kern="0" spc="25"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 wonderful opportunity</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for you to share your own experience. The subjects are about </a:t>
            </a:r>
            <a:r>
              <a:rPr lang="en-US" altLang="zh-CN" sz="2000" b="1" u="wavyHeavy" kern="0" spc="25"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western festivals and customs</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and you can also write about the students’ daily life. The article should </a:t>
            </a:r>
            <a:r>
              <a:rPr lang="en-US" altLang="zh-CN" sz="2000" b="1" u="wavyHeavy" kern="0" spc="25"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be limited to</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400 words or so. What you should </a:t>
            </a:r>
            <a:r>
              <a:rPr lang="en-US" altLang="zh-CN" sz="2000" b="1" u="wavyHeavy" kern="0" spc="25"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keep in mind</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is that you have to </a:t>
            </a:r>
            <a:r>
              <a:rPr lang="en-US" altLang="zh-CN" sz="2000" b="1" u="wavyHeavy" kern="0" spc="25"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submit your article</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before 28th, June.</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If you would like to </a:t>
            </a:r>
            <a:r>
              <a:rPr lang="en-US" altLang="zh-CN" sz="2000" b="1" u="wavyHeavy" kern="0" spc="25"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make contributions</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for our newspaper, please </a:t>
            </a:r>
            <a:r>
              <a:rPr lang="en-US" altLang="zh-CN" sz="2000" b="1" u="wavyHeavy" kern="0" spc="25" dirty="0">
                <a:solidFill>
                  <a:srgbClr val="0000FF"/>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send me your article</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before the deadline. Looking forward to your reply.</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R="66675" algn="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Li Hua</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928991" y="0"/>
            <a:ext cx="813232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参考范文</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descr="图片包含 灯光, 大, 桌子, 交通&#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61313" y="1456027"/>
            <a:ext cx="2561762" cy="36401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arn(inVertical)">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arn(inVertical)">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barn(inVertical)">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barn(inVertical)">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barn(inVertical)">
                                      <p:cBhvr>
                                        <p:cTn id="5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26850" y="1090642"/>
            <a:ext cx="10666650" cy="4401205"/>
          </a:xfrm>
          <a:prstGeom prst="rect">
            <a:avLst/>
          </a:prstGeom>
          <a:noFill/>
        </p:spPr>
        <p:txBody>
          <a:bodyPr wrap="square">
            <a:spAutoFit/>
          </a:bodyPr>
          <a:lstStyle/>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Writing Sample</a:t>
            </a:r>
            <a:r>
              <a:rPr lang="zh-CN"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Possible Version 7:</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Dear Peter,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79400"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I’d like to ask you to write an article for our school’s English newspaper.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The topics of this column</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are American customs and the life of American high school students.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tabLst>
                <a:tab pos="192405" algn="l"/>
                <a:tab pos="1530350" algn="l"/>
                <a:tab pos="2970530" algn="l"/>
                <a:tab pos="4410710" algn="l"/>
              </a:tabLst>
            </a:pP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Here are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some requirements</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First of all, you talk about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American customs and festivals</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because Chinese students are interested in them. For example, how Americans celebrate Christmas and Thanksgiving Day, what they eat, and what activities they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participate in</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during these festivals. Besides, the life of American high school students is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 good choice</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because Chinese students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are curious about</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the school life of American students. The article you write should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contain 400 words</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or so.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The last important thing</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you should remember is that you have to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send the article to</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me before June 28</a:t>
            </a:r>
            <a:r>
              <a:rPr lang="en-US" altLang="zh-CN" sz="2000" b="1" kern="0" spc="25" baseline="30000" dirty="0">
                <a:effectLst/>
                <a:latin typeface="Times New Roman" panose="02020603050405020304" pitchFamily="18" charset="0"/>
                <a:ea typeface="等线" panose="02010600030101010101" pitchFamily="2" charset="-122"/>
                <a:cs typeface="Times New Roman" panose="02020603050405020304" pitchFamily="18" charset="0"/>
              </a:rPr>
              <a:t>th</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79400"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I hope you </a:t>
            </a:r>
            <a:r>
              <a:rPr lang="en-US"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enjoy writing</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for our newspaper. Looking forward to your reply.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R="66675" algn="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Li Hua</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928991" y="0"/>
            <a:ext cx="813232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参考范文</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descr="图片包含 夜晚, 黑暗, 桌子, 灯&#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67308" y="4900300"/>
            <a:ext cx="3388205" cy="194860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ipe(down)">
                                      <p:cBhvr>
                                        <p:cTn id="4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87855" y="1074509"/>
            <a:ext cx="8414593" cy="4708981"/>
          </a:xfrm>
          <a:prstGeom prst="rect">
            <a:avLst/>
          </a:prstGeom>
          <a:noFill/>
        </p:spPr>
        <p:txBody>
          <a:bodyPr wrap="square">
            <a:spAutoFit/>
          </a:bodyPr>
          <a:lstStyle/>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Writing Sample</a:t>
            </a:r>
            <a:r>
              <a:rPr lang="zh-CN" altLang="zh-CN" sz="2000" b="1" kern="0" spc="25" dirty="0">
                <a:solidFill>
                  <a:srgbClr val="0000FF"/>
                </a:solidFill>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Possible Version 8:</a:t>
            </a:r>
            <a:r>
              <a:rPr lang="en-US"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Dear Peter,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I’d like to ask you to write an article for our school’s English newspaper.</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The new column</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“Foreign Culture”,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aiming to introduce</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western cultures to the students, needs articles about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American holiday customs</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and the life about high school students.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As far as I’m concerned</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as a native speaker, you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have no difficulty</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letting us know about</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 the custom and culture </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of your country, which helps us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broaden our horizons</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Just tell us how you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celebrate your traditional holidays</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and what you usually do at school. One thing you should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bear in mind</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is that you should write your article within approximately 400 word and </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send it to me</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 until June 28</a:t>
            </a:r>
            <a:r>
              <a:rPr lang="en-US" altLang="zh-CN" sz="2000" b="1" kern="0" spc="25" baseline="30000" dirty="0">
                <a:effectLst/>
                <a:latin typeface="Times New Roman" panose="02020603050405020304" pitchFamily="18" charset="0"/>
                <a:ea typeface="等线" panose="02010600030101010101" pitchFamily="2" charset="-122"/>
                <a:cs typeface="Times New Roman" panose="02020603050405020304" pitchFamily="18" charset="0"/>
              </a:rPr>
              <a:t>th</a:t>
            </a: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79400" algn="just">
              <a:tabLst>
                <a:tab pos="192405" algn="l"/>
                <a:tab pos="1530350" algn="l"/>
                <a:tab pos="2970530" algn="l"/>
                <a:tab pos="4410710" algn="l"/>
              </a:tabLst>
            </a:pPr>
            <a:r>
              <a:rPr lang="en-US" altLang="zh-CN" sz="2000" b="1" kern="0" spc="25" dirty="0">
                <a:effectLst/>
                <a:latin typeface="Times New Roman" panose="02020603050405020304" pitchFamily="18" charset="0"/>
                <a:ea typeface="等线" panose="02010600030101010101" pitchFamily="2" charset="-122"/>
                <a:cs typeface="Times New Roman" panose="02020603050405020304" pitchFamily="18" charset="0"/>
              </a:rPr>
              <a:t>Looking forward to your reply.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R="66675" algn="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Li Hua</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5" name="文本框 4"/>
          <p:cNvSpPr txBox="1"/>
          <p:nvPr/>
        </p:nvSpPr>
        <p:spPr>
          <a:xfrm>
            <a:off x="928991" y="0"/>
            <a:ext cx="813232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约稿信</a:t>
            </a:r>
            <a:r>
              <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rPr>
              <a:t>参考范文</a:t>
            </a:r>
            <a:endParaRPr lang="en-US" altLang="zh-CN" sz="2000" b="1" u="wavyHeavy" kern="100" dirty="0">
              <a:solidFill>
                <a:srgbClr val="00B050"/>
              </a:solidFill>
              <a:effectLst/>
              <a:uFill>
                <a:solidFill>
                  <a:srgbClr val="FF0000"/>
                </a:solidFill>
              </a:uFill>
              <a:latin typeface="Times New Roman" panose="02020603050405020304" pitchFamily="18" charset="0"/>
              <a:ea typeface="宋体" panose="02010600030101010101" pitchFamily="2" charset="-122"/>
              <a:cs typeface="Times New Roman" panose="02020603050405020304" pitchFamily="18" charset="0"/>
            </a:endParaRPr>
          </a:p>
          <a:p>
            <a:pPr algn="l"/>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0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外国文化”栏目介绍节日风俗和中学生生活向美国朋友彼得约稿</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descr="卡通人物&#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39415" y="1762018"/>
            <a:ext cx="2305865" cy="333396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arn(inVertical)">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arn(inVertic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barn(inVertic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barn(inVertical)">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barn(inVertical)">
                                      <p:cBhvr>
                                        <p:cTn id="50" dur="5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barn(inVertical)">
                                      <p:cBhvr>
                                        <p:cTn id="5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6861" y="1073573"/>
            <a:ext cx="8710395" cy="3668549"/>
            <a:chOff x="-8338255" y="349777"/>
            <a:chExt cx="9144000" cy="5720292"/>
          </a:xfrm>
        </p:grpSpPr>
        <p:pic>
          <p:nvPicPr>
            <p:cNvPr id="6" name="图片 2"/>
            <p:cNvPicPr>
              <a:picLocks noChangeAspect="1" noChangeArrowheads="1"/>
            </p:cNvPicPr>
            <p:nvPr/>
          </p:nvPicPr>
          <p:blipFill>
            <a:blip r:embed="rId1"/>
            <a:srcRect/>
            <a:stretch>
              <a:fillRect/>
            </a:stretch>
          </p:blipFill>
          <p:spPr bwMode="auto">
            <a:xfrm>
              <a:off x="-8338255" y="349777"/>
              <a:ext cx="9144000" cy="5720292"/>
            </a:xfrm>
            <a:prstGeom prst="rect">
              <a:avLst/>
            </a:prstGeom>
            <a:noFill/>
            <a:ln w="9525">
              <a:noFill/>
              <a:miter lim="800000"/>
              <a:headEnd/>
              <a:tailEnd/>
            </a:ln>
          </p:spPr>
        </p:pic>
        <p:sp>
          <p:nvSpPr>
            <p:cNvPr id="7" name="矩形 6"/>
            <p:cNvSpPr/>
            <p:nvPr/>
          </p:nvSpPr>
          <p:spPr>
            <a:xfrm>
              <a:off x="-7031447" y="2471535"/>
              <a:ext cx="6909435"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50800" dist="38100" dir="8100000" algn="tr"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rPr>
                <a:t>Thank you !</a:t>
              </a:r>
              <a:endParaRPr kumimoji="0" lang="en-US" altLang="zh-CN" sz="7200" b="1" i="0" u="none" strike="noStrike" kern="1200" cap="none" spc="0" normalizeH="0" baseline="0" noProof="0" dirty="0">
                <a:ln w="18000">
                  <a:solidFill>
                    <a:schemeClr val="accent2">
                      <a:satMod val="140000"/>
                    </a:schemeClr>
                  </a:solidFill>
                  <a:prstDash val="solid"/>
                  <a:miter lim="800000"/>
                </a:ln>
                <a:solidFill>
                  <a:srgbClr val="FF0000"/>
                </a:solidFill>
                <a:effectLst>
                  <a:outerShdw blurRad="50800" dist="38100" dir="8100000" algn="tr" rotWithShape="0">
                    <a:prstClr val="black">
                      <a:alpha val="40000"/>
                    </a:prstClr>
                  </a:outerShdw>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5" name="Picture 4" descr="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316" y="1212765"/>
            <a:ext cx="11043684"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686738" y="1705296"/>
            <a:ext cx="8922006" cy="5475917"/>
            <a:chOff x="719330" y="1530636"/>
            <a:chExt cx="8922006" cy="5475917"/>
          </a:xfrm>
        </p:grpSpPr>
        <p:sp>
          <p:nvSpPr>
            <p:cNvPr id="5" name="Freeform 29"/>
            <p:cNvSpPr/>
            <p:nvPr/>
          </p:nvSpPr>
          <p:spPr>
            <a:xfrm flipH="1">
              <a:off x="719330" y="1530636"/>
              <a:ext cx="8922006" cy="4207699"/>
            </a:xfrm>
            <a:custGeom>
              <a:avLst/>
              <a:gdLst>
                <a:gd name="connsiteX0" fmla="*/ 9093014 w 9093014"/>
                <a:gd name="connsiteY0" fmla="*/ 0 h 4376261"/>
                <a:gd name="connsiteX1" fmla="*/ 2333230 w 9093014"/>
                <a:gd name="connsiteY1" fmla="*/ 0 h 4376261"/>
                <a:gd name="connsiteX2" fmla="*/ 0 w 9093014"/>
                <a:gd name="connsiteY2" fmla="*/ 4376261 h 4376261"/>
                <a:gd name="connsiteX3" fmla="*/ 9093014 w 9093014"/>
                <a:gd name="connsiteY3" fmla="*/ 4376261 h 4376261"/>
              </a:gdLst>
              <a:ahLst/>
              <a:cxnLst>
                <a:cxn ang="0">
                  <a:pos x="connsiteX0" y="connsiteY0"/>
                </a:cxn>
                <a:cxn ang="0">
                  <a:pos x="connsiteX1" y="connsiteY1"/>
                </a:cxn>
                <a:cxn ang="0">
                  <a:pos x="connsiteX2" y="connsiteY2"/>
                </a:cxn>
                <a:cxn ang="0">
                  <a:pos x="connsiteX3" y="connsiteY3"/>
                </a:cxn>
              </a:cxnLst>
              <a:rect l="l" t="t" r="r" b="b"/>
              <a:pathLst>
                <a:path w="9093014" h="4376261">
                  <a:moveTo>
                    <a:pt x="9093014" y="0"/>
                  </a:moveTo>
                  <a:lnTo>
                    <a:pt x="2333230" y="0"/>
                  </a:lnTo>
                  <a:lnTo>
                    <a:pt x="0" y="4376261"/>
                  </a:lnTo>
                  <a:lnTo>
                    <a:pt x="9093014" y="43762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schemeClr val="tx1">
                    <a:lumMod val="85000"/>
                    <a:lumOff val="15000"/>
                  </a:schemeClr>
                </a:solidFill>
                <a:cs typeface="+mn-ea"/>
                <a:sym typeface="+mn-lt"/>
              </a:endParaRPr>
            </a:p>
          </p:txBody>
        </p:sp>
        <p:grpSp>
          <p:nvGrpSpPr>
            <p:cNvPr id="6" name="Group 12"/>
            <p:cNvGrpSpPr/>
            <p:nvPr/>
          </p:nvGrpSpPr>
          <p:grpSpPr>
            <a:xfrm>
              <a:off x="789214" y="1856953"/>
              <a:ext cx="3048000" cy="5149600"/>
              <a:chOff x="4932363" y="1933576"/>
              <a:chExt cx="2132013" cy="3602038"/>
            </a:xfrm>
          </p:grpSpPr>
          <p:sp>
            <p:nvSpPr>
              <p:cNvPr id="7" name="Rectangle 13"/>
              <p:cNvSpPr>
                <a:spLocks noChangeArrowheads="1"/>
              </p:cNvSpPr>
              <p:nvPr/>
            </p:nvSpPr>
            <p:spPr bwMode="auto">
              <a:xfrm>
                <a:off x="5822950" y="3968751"/>
                <a:ext cx="352425" cy="889000"/>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8" name="Freeform 15"/>
              <p:cNvSpPr/>
              <p:nvPr/>
            </p:nvSpPr>
            <p:spPr bwMode="auto">
              <a:xfrm>
                <a:off x="5738813" y="4460876"/>
                <a:ext cx="520700" cy="1074738"/>
              </a:xfrm>
              <a:custGeom>
                <a:avLst/>
                <a:gdLst>
                  <a:gd name="T0" fmla="*/ 33 w 203"/>
                  <a:gd name="T1" fmla="*/ 419 h 419"/>
                  <a:gd name="T2" fmla="*/ 170 w 203"/>
                  <a:gd name="T3" fmla="*/ 419 h 419"/>
                  <a:gd name="T4" fmla="*/ 203 w 203"/>
                  <a:gd name="T5" fmla="*/ 385 h 419"/>
                  <a:gd name="T6" fmla="*/ 203 w 203"/>
                  <a:gd name="T7" fmla="*/ 34 h 419"/>
                  <a:gd name="T8" fmla="*/ 170 w 203"/>
                  <a:gd name="T9" fmla="*/ 0 h 419"/>
                  <a:gd name="T10" fmla="*/ 33 w 203"/>
                  <a:gd name="T11" fmla="*/ 0 h 419"/>
                  <a:gd name="T12" fmla="*/ 0 w 203"/>
                  <a:gd name="T13" fmla="*/ 34 h 419"/>
                  <a:gd name="T14" fmla="*/ 0 w 203"/>
                  <a:gd name="T15" fmla="*/ 385 h 419"/>
                  <a:gd name="T16" fmla="*/ 33 w 203"/>
                  <a:gd name="T17"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419">
                    <a:moveTo>
                      <a:pt x="33" y="419"/>
                    </a:moveTo>
                    <a:cubicBezTo>
                      <a:pt x="170" y="419"/>
                      <a:pt x="170" y="419"/>
                      <a:pt x="170" y="419"/>
                    </a:cubicBezTo>
                    <a:cubicBezTo>
                      <a:pt x="188" y="419"/>
                      <a:pt x="203" y="404"/>
                      <a:pt x="203" y="385"/>
                    </a:cubicBezTo>
                    <a:cubicBezTo>
                      <a:pt x="203" y="34"/>
                      <a:pt x="203" y="34"/>
                      <a:pt x="203" y="34"/>
                    </a:cubicBezTo>
                    <a:cubicBezTo>
                      <a:pt x="203" y="15"/>
                      <a:pt x="188" y="0"/>
                      <a:pt x="170" y="0"/>
                    </a:cubicBezTo>
                    <a:cubicBezTo>
                      <a:pt x="33" y="0"/>
                      <a:pt x="33" y="0"/>
                      <a:pt x="33" y="0"/>
                    </a:cubicBezTo>
                    <a:cubicBezTo>
                      <a:pt x="15" y="0"/>
                      <a:pt x="0" y="15"/>
                      <a:pt x="0" y="34"/>
                    </a:cubicBezTo>
                    <a:cubicBezTo>
                      <a:pt x="0" y="385"/>
                      <a:pt x="0" y="385"/>
                      <a:pt x="0" y="385"/>
                    </a:cubicBezTo>
                    <a:cubicBezTo>
                      <a:pt x="0" y="404"/>
                      <a:pt x="15" y="419"/>
                      <a:pt x="33" y="4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9" name="Freeform 16"/>
              <p:cNvSpPr>
                <a:spLocks noEditPoints="1"/>
              </p:cNvSpPr>
              <p:nvPr/>
            </p:nvSpPr>
            <p:spPr bwMode="auto">
              <a:xfrm>
                <a:off x="4932363" y="1933576"/>
                <a:ext cx="2132013" cy="2132013"/>
              </a:xfrm>
              <a:custGeom>
                <a:avLst/>
                <a:gdLst>
                  <a:gd name="T0" fmla="*/ 416 w 831"/>
                  <a:gd name="T1" fmla="*/ 0 h 831"/>
                  <a:gd name="T2" fmla="*/ 831 w 831"/>
                  <a:gd name="T3" fmla="*/ 415 h 831"/>
                  <a:gd name="T4" fmla="*/ 416 w 831"/>
                  <a:gd name="T5" fmla="*/ 831 h 831"/>
                  <a:gd name="T6" fmla="*/ 416 w 831"/>
                  <a:gd name="T7" fmla="*/ 740 h 831"/>
                  <a:gd name="T8" fmla="*/ 740 w 831"/>
                  <a:gd name="T9" fmla="*/ 415 h 831"/>
                  <a:gd name="T10" fmla="*/ 416 w 831"/>
                  <a:gd name="T11" fmla="*/ 91 h 831"/>
                  <a:gd name="T12" fmla="*/ 416 w 831"/>
                  <a:gd name="T13" fmla="*/ 0 h 831"/>
                  <a:gd name="T14" fmla="*/ 416 w 831"/>
                  <a:gd name="T15" fmla="*/ 831 h 831"/>
                  <a:gd name="T16" fmla="*/ 0 w 831"/>
                  <a:gd name="T17" fmla="*/ 415 h 831"/>
                  <a:gd name="T18" fmla="*/ 416 w 831"/>
                  <a:gd name="T19" fmla="*/ 0 h 831"/>
                  <a:gd name="T20" fmla="*/ 416 w 831"/>
                  <a:gd name="T21" fmla="*/ 91 h 831"/>
                  <a:gd name="T22" fmla="*/ 91 w 831"/>
                  <a:gd name="T23" fmla="*/ 415 h 831"/>
                  <a:gd name="T24" fmla="*/ 416 w 831"/>
                  <a:gd name="T25" fmla="*/ 740 h 831"/>
                  <a:gd name="T26" fmla="*/ 416 w 831"/>
                  <a:gd name="T27"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1" h="831">
                    <a:moveTo>
                      <a:pt x="416" y="0"/>
                    </a:moveTo>
                    <a:cubicBezTo>
                      <a:pt x="645" y="0"/>
                      <a:pt x="831" y="186"/>
                      <a:pt x="831" y="415"/>
                    </a:cubicBezTo>
                    <a:cubicBezTo>
                      <a:pt x="831" y="645"/>
                      <a:pt x="645" y="831"/>
                      <a:pt x="416" y="831"/>
                    </a:cubicBezTo>
                    <a:cubicBezTo>
                      <a:pt x="416" y="740"/>
                      <a:pt x="416" y="740"/>
                      <a:pt x="416" y="740"/>
                    </a:cubicBezTo>
                    <a:cubicBezTo>
                      <a:pt x="595" y="740"/>
                      <a:pt x="740" y="594"/>
                      <a:pt x="740" y="415"/>
                    </a:cubicBezTo>
                    <a:cubicBezTo>
                      <a:pt x="740" y="236"/>
                      <a:pt x="595" y="91"/>
                      <a:pt x="416" y="91"/>
                    </a:cubicBezTo>
                    <a:lnTo>
                      <a:pt x="416" y="0"/>
                    </a:lnTo>
                    <a:close/>
                    <a:moveTo>
                      <a:pt x="416" y="831"/>
                    </a:moveTo>
                    <a:cubicBezTo>
                      <a:pt x="186" y="831"/>
                      <a:pt x="0" y="645"/>
                      <a:pt x="0" y="415"/>
                    </a:cubicBezTo>
                    <a:cubicBezTo>
                      <a:pt x="0" y="186"/>
                      <a:pt x="186" y="0"/>
                      <a:pt x="416" y="0"/>
                    </a:cubicBezTo>
                    <a:cubicBezTo>
                      <a:pt x="416" y="91"/>
                      <a:pt x="416" y="91"/>
                      <a:pt x="416" y="91"/>
                    </a:cubicBezTo>
                    <a:cubicBezTo>
                      <a:pt x="236" y="91"/>
                      <a:pt x="91" y="236"/>
                      <a:pt x="91" y="415"/>
                    </a:cubicBezTo>
                    <a:cubicBezTo>
                      <a:pt x="91" y="594"/>
                      <a:pt x="236" y="740"/>
                      <a:pt x="416" y="740"/>
                    </a:cubicBezTo>
                    <a:lnTo>
                      <a:pt x="416" y="831"/>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0" name="Freeform 18"/>
              <p:cNvSpPr>
                <a:spLocks noEditPoints="1"/>
              </p:cNvSpPr>
              <p:nvPr/>
            </p:nvSpPr>
            <p:spPr bwMode="auto">
              <a:xfrm>
                <a:off x="5040313" y="2041526"/>
                <a:ext cx="1917700" cy="1916113"/>
              </a:xfrm>
              <a:custGeom>
                <a:avLst/>
                <a:gdLst>
                  <a:gd name="T0" fmla="*/ 374 w 747"/>
                  <a:gd name="T1" fmla="*/ 0 h 747"/>
                  <a:gd name="T2" fmla="*/ 747 w 747"/>
                  <a:gd name="T3" fmla="*/ 373 h 747"/>
                  <a:gd name="T4" fmla="*/ 374 w 747"/>
                  <a:gd name="T5" fmla="*/ 747 h 747"/>
                  <a:gd name="T6" fmla="*/ 374 w 747"/>
                  <a:gd name="T7" fmla="*/ 724 h 747"/>
                  <a:gd name="T8" fmla="*/ 725 w 747"/>
                  <a:gd name="T9" fmla="*/ 373 h 747"/>
                  <a:gd name="T10" fmla="*/ 374 w 747"/>
                  <a:gd name="T11" fmla="*/ 22 h 747"/>
                  <a:gd name="T12" fmla="*/ 374 w 747"/>
                  <a:gd name="T13" fmla="*/ 0 h 747"/>
                  <a:gd name="T14" fmla="*/ 374 w 747"/>
                  <a:gd name="T15" fmla="*/ 0 h 747"/>
                  <a:gd name="T16" fmla="*/ 374 w 747"/>
                  <a:gd name="T17" fmla="*/ 0 h 747"/>
                  <a:gd name="T18" fmla="*/ 374 w 747"/>
                  <a:gd name="T19" fmla="*/ 22 h 747"/>
                  <a:gd name="T20" fmla="*/ 374 w 747"/>
                  <a:gd name="T21" fmla="*/ 22 h 747"/>
                  <a:gd name="T22" fmla="*/ 22 w 747"/>
                  <a:gd name="T23" fmla="*/ 373 h 747"/>
                  <a:gd name="T24" fmla="*/ 374 w 747"/>
                  <a:gd name="T25" fmla="*/ 724 h 747"/>
                  <a:gd name="T26" fmla="*/ 374 w 747"/>
                  <a:gd name="T27" fmla="*/ 724 h 747"/>
                  <a:gd name="T28" fmla="*/ 374 w 747"/>
                  <a:gd name="T29" fmla="*/ 747 h 747"/>
                  <a:gd name="T30" fmla="*/ 374 w 747"/>
                  <a:gd name="T31" fmla="*/ 747 h 747"/>
                  <a:gd name="T32" fmla="*/ 0 w 747"/>
                  <a:gd name="T33" fmla="*/ 373 h 747"/>
                  <a:gd name="T34" fmla="*/ 374 w 747"/>
                  <a:gd name="T35" fmla="*/ 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7" h="747">
                    <a:moveTo>
                      <a:pt x="374" y="0"/>
                    </a:moveTo>
                    <a:cubicBezTo>
                      <a:pt x="580" y="0"/>
                      <a:pt x="747" y="167"/>
                      <a:pt x="747" y="373"/>
                    </a:cubicBezTo>
                    <a:cubicBezTo>
                      <a:pt x="747" y="580"/>
                      <a:pt x="580" y="747"/>
                      <a:pt x="374" y="747"/>
                    </a:cubicBezTo>
                    <a:cubicBezTo>
                      <a:pt x="374" y="724"/>
                      <a:pt x="374" y="724"/>
                      <a:pt x="374" y="724"/>
                    </a:cubicBezTo>
                    <a:cubicBezTo>
                      <a:pt x="567" y="724"/>
                      <a:pt x="725" y="567"/>
                      <a:pt x="725" y="373"/>
                    </a:cubicBezTo>
                    <a:cubicBezTo>
                      <a:pt x="725" y="179"/>
                      <a:pt x="567" y="22"/>
                      <a:pt x="374" y="22"/>
                    </a:cubicBezTo>
                    <a:lnTo>
                      <a:pt x="374" y="0"/>
                    </a:lnTo>
                    <a:close/>
                    <a:moveTo>
                      <a:pt x="374" y="0"/>
                    </a:moveTo>
                    <a:cubicBezTo>
                      <a:pt x="374" y="0"/>
                      <a:pt x="374" y="0"/>
                      <a:pt x="374" y="0"/>
                    </a:cubicBezTo>
                    <a:cubicBezTo>
                      <a:pt x="374" y="22"/>
                      <a:pt x="374" y="22"/>
                      <a:pt x="374" y="22"/>
                    </a:cubicBezTo>
                    <a:cubicBezTo>
                      <a:pt x="374" y="22"/>
                      <a:pt x="374" y="22"/>
                      <a:pt x="374" y="22"/>
                    </a:cubicBezTo>
                    <a:cubicBezTo>
                      <a:pt x="180" y="22"/>
                      <a:pt x="22" y="179"/>
                      <a:pt x="22" y="373"/>
                    </a:cubicBezTo>
                    <a:cubicBezTo>
                      <a:pt x="22" y="567"/>
                      <a:pt x="180" y="724"/>
                      <a:pt x="374" y="724"/>
                    </a:cubicBezTo>
                    <a:cubicBezTo>
                      <a:pt x="374" y="724"/>
                      <a:pt x="374" y="724"/>
                      <a:pt x="374" y="724"/>
                    </a:cubicBezTo>
                    <a:cubicBezTo>
                      <a:pt x="374" y="747"/>
                      <a:pt x="374" y="747"/>
                      <a:pt x="374" y="747"/>
                    </a:cubicBezTo>
                    <a:cubicBezTo>
                      <a:pt x="374" y="747"/>
                      <a:pt x="374" y="747"/>
                      <a:pt x="374" y="747"/>
                    </a:cubicBezTo>
                    <a:cubicBezTo>
                      <a:pt x="167" y="747"/>
                      <a:pt x="0" y="580"/>
                      <a:pt x="0" y="373"/>
                    </a:cubicBezTo>
                    <a:cubicBezTo>
                      <a:pt x="0" y="167"/>
                      <a:pt x="167" y="0"/>
                      <a:pt x="374"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7" name="Freeform 157"/>
            <p:cNvSpPr>
              <a:spLocks noEditPoints="1"/>
            </p:cNvSpPr>
            <p:nvPr/>
          </p:nvSpPr>
          <p:spPr bwMode="auto">
            <a:xfrm>
              <a:off x="1907746" y="2598595"/>
              <a:ext cx="810935" cy="791277"/>
            </a:xfrm>
            <a:custGeom>
              <a:avLst/>
              <a:gdLst>
                <a:gd name="T0" fmla="*/ 63 w 209"/>
                <a:gd name="T1" fmla="*/ 86 h 204"/>
                <a:gd name="T2" fmla="*/ 63 w 209"/>
                <a:gd name="T3" fmla="*/ 60 h 204"/>
                <a:gd name="T4" fmla="*/ 95 w 209"/>
                <a:gd name="T5" fmla="*/ 59 h 204"/>
                <a:gd name="T6" fmla="*/ 95 w 209"/>
                <a:gd name="T7" fmla="*/ 70 h 204"/>
                <a:gd name="T8" fmla="*/ 95 w 209"/>
                <a:gd name="T9" fmla="*/ 90 h 204"/>
                <a:gd name="T10" fmla="*/ 76 w 209"/>
                <a:gd name="T11" fmla="*/ 97 h 204"/>
                <a:gd name="T12" fmla="*/ 89 w 209"/>
                <a:gd name="T13" fmla="*/ 86 h 204"/>
                <a:gd name="T14" fmla="*/ 69 w 209"/>
                <a:gd name="T15" fmla="*/ 70 h 204"/>
                <a:gd name="T16" fmla="*/ 69 w 209"/>
                <a:gd name="T17" fmla="*/ 89 h 204"/>
                <a:gd name="T18" fmla="*/ 50 w 209"/>
                <a:gd name="T19" fmla="*/ 97 h 204"/>
                <a:gd name="T20" fmla="*/ 160 w 209"/>
                <a:gd name="T21" fmla="*/ 170 h 204"/>
                <a:gd name="T22" fmla="*/ 195 w 209"/>
                <a:gd name="T23" fmla="*/ 101 h 204"/>
                <a:gd name="T24" fmla="*/ 191 w 209"/>
                <a:gd name="T25" fmla="*/ 90 h 204"/>
                <a:gd name="T26" fmla="*/ 101 w 209"/>
                <a:gd name="T27" fmla="*/ 0 h 204"/>
                <a:gd name="T28" fmla="*/ 12 w 209"/>
                <a:gd name="T29" fmla="*/ 90 h 204"/>
                <a:gd name="T30" fmla="*/ 2 w 209"/>
                <a:gd name="T31" fmla="*/ 101 h 204"/>
                <a:gd name="T32" fmla="*/ 44 w 209"/>
                <a:gd name="T33" fmla="*/ 168 h 204"/>
                <a:gd name="T34" fmla="*/ 55 w 209"/>
                <a:gd name="T35" fmla="*/ 145 h 204"/>
                <a:gd name="T36" fmla="*/ 34 w 209"/>
                <a:gd name="T37" fmla="*/ 97 h 204"/>
                <a:gd name="T38" fmla="*/ 53 w 209"/>
                <a:gd name="T39" fmla="*/ 42 h 204"/>
                <a:gd name="T40" fmla="*/ 149 w 209"/>
                <a:gd name="T41" fmla="*/ 42 h 204"/>
                <a:gd name="T42" fmla="*/ 169 w 209"/>
                <a:gd name="T43" fmla="*/ 94 h 204"/>
                <a:gd name="T44" fmla="*/ 142 w 209"/>
                <a:gd name="T45" fmla="*/ 145 h 204"/>
                <a:gd name="T46" fmla="*/ 156 w 209"/>
                <a:gd name="T47" fmla="*/ 199 h 204"/>
                <a:gd name="T48" fmla="*/ 194 w 209"/>
                <a:gd name="T49" fmla="*/ 188 h 204"/>
                <a:gd name="T50" fmla="*/ 209 w 209"/>
                <a:gd name="T51" fmla="*/ 183 h 204"/>
                <a:gd name="T52" fmla="*/ 183 w 209"/>
                <a:gd name="T53" fmla="*/ 183 h 204"/>
                <a:gd name="T54" fmla="*/ 160 w 209"/>
                <a:gd name="T55" fmla="*/ 170 h 204"/>
                <a:gd name="T56" fmla="*/ 72 w 209"/>
                <a:gd name="T57" fmla="*/ 133 h 204"/>
                <a:gd name="T58" fmla="*/ 115 w 209"/>
                <a:gd name="T59" fmla="*/ 116 h 204"/>
                <a:gd name="T60" fmla="*/ 128 w 209"/>
                <a:gd name="T61" fmla="*/ 100 h 204"/>
                <a:gd name="T62" fmla="*/ 136 w 209"/>
                <a:gd name="T63" fmla="*/ 75 h 204"/>
                <a:gd name="T64" fmla="*/ 115 w 209"/>
                <a:gd name="T65" fmla="*/ 47 h 204"/>
                <a:gd name="T66" fmla="*/ 104 w 209"/>
                <a:gd name="T67" fmla="*/ 47 h 204"/>
                <a:gd name="T68" fmla="*/ 88 w 209"/>
                <a:gd name="T69" fmla="*/ 1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9" h="204">
                  <a:moveTo>
                    <a:pt x="57" y="88"/>
                  </a:moveTo>
                  <a:cubicBezTo>
                    <a:pt x="59" y="87"/>
                    <a:pt x="61" y="86"/>
                    <a:pt x="63" y="86"/>
                  </a:cubicBezTo>
                  <a:cubicBezTo>
                    <a:pt x="63" y="70"/>
                    <a:pt x="63" y="70"/>
                    <a:pt x="63" y="70"/>
                  </a:cubicBezTo>
                  <a:cubicBezTo>
                    <a:pt x="63" y="60"/>
                    <a:pt x="63" y="60"/>
                    <a:pt x="63" y="60"/>
                  </a:cubicBezTo>
                  <a:cubicBezTo>
                    <a:pt x="63" y="59"/>
                    <a:pt x="63" y="59"/>
                    <a:pt x="63" y="59"/>
                  </a:cubicBezTo>
                  <a:cubicBezTo>
                    <a:pt x="95" y="59"/>
                    <a:pt x="95" y="59"/>
                    <a:pt x="95" y="59"/>
                  </a:cubicBezTo>
                  <a:cubicBezTo>
                    <a:pt x="95" y="60"/>
                    <a:pt x="95" y="60"/>
                    <a:pt x="95" y="60"/>
                  </a:cubicBezTo>
                  <a:cubicBezTo>
                    <a:pt x="95" y="70"/>
                    <a:pt x="95" y="70"/>
                    <a:pt x="95" y="70"/>
                  </a:cubicBezTo>
                  <a:cubicBezTo>
                    <a:pt x="95" y="90"/>
                    <a:pt x="95" y="90"/>
                    <a:pt x="95" y="90"/>
                  </a:cubicBezTo>
                  <a:cubicBezTo>
                    <a:pt x="95" y="90"/>
                    <a:pt x="95" y="90"/>
                    <a:pt x="95" y="90"/>
                  </a:cubicBezTo>
                  <a:cubicBezTo>
                    <a:pt x="95" y="92"/>
                    <a:pt x="92" y="96"/>
                    <a:pt x="88" y="98"/>
                  </a:cubicBezTo>
                  <a:cubicBezTo>
                    <a:pt x="83" y="100"/>
                    <a:pt x="77" y="100"/>
                    <a:pt x="76" y="97"/>
                  </a:cubicBezTo>
                  <a:cubicBezTo>
                    <a:pt x="75" y="94"/>
                    <a:pt x="78" y="90"/>
                    <a:pt x="83" y="88"/>
                  </a:cubicBezTo>
                  <a:cubicBezTo>
                    <a:pt x="85" y="87"/>
                    <a:pt x="87" y="86"/>
                    <a:pt x="89" y="86"/>
                  </a:cubicBezTo>
                  <a:cubicBezTo>
                    <a:pt x="89" y="70"/>
                    <a:pt x="89" y="70"/>
                    <a:pt x="89" y="70"/>
                  </a:cubicBezTo>
                  <a:cubicBezTo>
                    <a:pt x="69" y="70"/>
                    <a:pt x="69" y="70"/>
                    <a:pt x="69" y="70"/>
                  </a:cubicBezTo>
                  <a:cubicBezTo>
                    <a:pt x="69" y="89"/>
                    <a:pt x="69" y="89"/>
                    <a:pt x="69" y="89"/>
                  </a:cubicBezTo>
                  <a:cubicBezTo>
                    <a:pt x="69" y="89"/>
                    <a:pt x="69" y="89"/>
                    <a:pt x="69" y="89"/>
                  </a:cubicBezTo>
                  <a:cubicBezTo>
                    <a:pt x="69" y="92"/>
                    <a:pt x="66" y="96"/>
                    <a:pt x="62" y="98"/>
                  </a:cubicBezTo>
                  <a:cubicBezTo>
                    <a:pt x="57" y="100"/>
                    <a:pt x="51" y="100"/>
                    <a:pt x="50" y="97"/>
                  </a:cubicBezTo>
                  <a:cubicBezTo>
                    <a:pt x="49" y="94"/>
                    <a:pt x="52" y="90"/>
                    <a:pt x="57" y="88"/>
                  </a:cubicBezTo>
                  <a:close/>
                  <a:moveTo>
                    <a:pt x="160" y="170"/>
                  </a:moveTo>
                  <a:cubicBezTo>
                    <a:pt x="169" y="173"/>
                    <a:pt x="169" y="173"/>
                    <a:pt x="169" y="173"/>
                  </a:cubicBezTo>
                  <a:cubicBezTo>
                    <a:pt x="188" y="155"/>
                    <a:pt x="196" y="131"/>
                    <a:pt x="195" y="101"/>
                  </a:cubicBezTo>
                  <a:cubicBezTo>
                    <a:pt x="191" y="100"/>
                    <a:pt x="191" y="100"/>
                    <a:pt x="191" y="100"/>
                  </a:cubicBezTo>
                  <a:cubicBezTo>
                    <a:pt x="191" y="96"/>
                    <a:pt x="191" y="93"/>
                    <a:pt x="191" y="90"/>
                  </a:cubicBezTo>
                  <a:cubicBezTo>
                    <a:pt x="191" y="65"/>
                    <a:pt x="181" y="43"/>
                    <a:pt x="165" y="26"/>
                  </a:cubicBezTo>
                  <a:cubicBezTo>
                    <a:pt x="149" y="10"/>
                    <a:pt x="126" y="0"/>
                    <a:pt x="101" y="0"/>
                  </a:cubicBezTo>
                  <a:cubicBezTo>
                    <a:pt x="77" y="0"/>
                    <a:pt x="54" y="10"/>
                    <a:pt x="38" y="26"/>
                  </a:cubicBezTo>
                  <a:cubicBezTo>
                    <a:pt x="22" y="43"/>
                    <a:pt x="12" y="65"/>
                    <a:pt x="12" y="90"/>
                  </a:cubicBezTo>
                  <a:cubicBezTo>
                    <a:pt x="12" y="92"/>
                    <a:pt x="12" y="95"/>
                    <a:pt x="12" y="98"/>
                  </a:cubicBezTo>
                  <a:cubicBezTo>
                    <a:pt x="2" y="101"/>
                    <a:pt x="2" y="101"/>
                    <a:pt x="2" y="101"/>
                  </a:cubicBezTo>
                  <a:cubicBezTo>
                    <a:pt x="0" y="131"/>
                    <a:pt x="9" y="155"/>
                    <a:pt x="27" y="173"/>
                  </a:cubicBezTo>
                  <a:cubicBezTo>
                    <a:pt x="44" y="168"/>
                    <a:pt x="44" y="168"/>
                    <a:pt x="44" y="168"/>
                  </a:cubicBezTo>
                  <a:cubicBezTo>
                    <a:pt x="44" y="168"/>
                    <a:pt x="44" y="168"/>
                    <a:pt x="44" y="168"/>
                  </a:cubicBezTo>
                  <a:cubicBezTo>
                    <a:pt x="54" y="164"/>
                    <a:pt x="59" y="154"/>
                    <a:pt x="55" y="145"/>
                  </a:cubicBezTo>
                  <a:cubicBezTo>
                    <a:pt x="42" y="106"/>
                    <a:pt x="42" y="106"/>
                    <a:pt x="42" y="106"/>
                  </a:cubicBezTo>
                  <a:cubicBezTo>
                    <a:pt x="40" y="102"/>
                    <a:pt x="37" y="99"/>
                    <a:pt x="34" y="97"/>
                  </a:cubicBezTo>
                  <a:cubicBezTo>
                    <a:pt x="34" y="94"/>
                    <a:pt x="33" y="92"/>
                    <a:pt x="33" y="90"/>
                  </a:cubicBezTo>
                  <a:cubicBezTo>
                    <a:pt x="33" y="71"/>
                    <a:pt x="41" y="54"/>
                    <a:pt x="53" y="42"/>
                  </a:cubicBezTo>
                  <a:cubicBezTo>
                    <a:pt x="66" y="29"/>
                    <a:pt x="83" y="22"/>
                    <a:pt x="101" y="22"/>
                  </a:cubicBezTo>
                  <a:cubicBezTo>
                    <a:pt x="120" y="22"/>
                    <a:pt x="137" y="29"/>
                    <a:pt x="149" y="42"/>
                  </a:cubicBezTo>
                  <a:cubicBezTo>
                    <a:pt x="162" y="54"/>
                    <a:pt x="169" y="71"/>
                    <a:pt x="169" y="90"/>
                  </a:cubicBezTo>
                  <a:cubicBezTo>
                    <a:pt x="169" y="91"/>
                    <a:pt x="169" y="93"/>
                    <a:pt x="169" y="94"/>
                  </a:cubicBezTo>
                  <a:cubicBezTo>
                    <a:pt x="163" y="95"/>
                    <a:pt x="157" y="100"/>
                    <a:pt x="155" y="106"/>
                  </a:cubicBezTo>
                  <a:cubicBezTo>
                    <a:pt x="142" y="145"/>
                    <a:pt x="142" y="145"/>
                    <a:pt x="142" y="145"/>
                  </a:cubicBezTo>
                  <a:cubicBezTo>
                    <a:pt x="138" y="154"/>
                    <a:pt x="143" y="163"/>
                    <a:pt x="151" y="167"/>
                  </a:cubicBezTo>
                  <a:cubicBezTo>
                    <a:pt x="147" y="175"/>
                    <a:pt x="140" y="193"/>
                    <a:pt x="156" y="199"/>
                  </a:cubicBezTo>
                  <a:cubicBezTo>
                    <a:pt x="168" y="204"/>
                    <a:pt x="179" y="197"/>
                    <a:pt x="188" y="191"/>
                  </a:cubicBezTo>
                  <a:cubicBezTo>
                    <a:pt x="190" y="190"/>
                    <a:pt x="192" y="189"/>
                    <a:pt x="194" y="188"/>
                  </a:cubicBezTo>
                  <a:cubicBezTo>
                    <a:pt x="197" y="186"/>
                    <a:pt x="200" y="185"/>
                    <a:pt x="201" y="187"/>
                  </a:cubicBezTo>
                  <a:cubicBezTo>
                    <a:pt x="209" y="183"/>
                    <a:pt x="209" y="183"/>
                    <a:pt x="209" y="183"/>
                  </a:cubicBezTo>
                  <a:cubicBezTo>
                    <a:pt x="204" y="173"/>
                    <a:pt x="197" y="175"/>
                    <a:pt x="189" y="180"/>
                  </a:cubicBezTo>
                  <a:cubicBezTo>
                    <a:pt x="187" y="181"/>
                    <a:pt x="185" y="182"/>
                    <a:pt x="183" y="183"/>
                  </a:cubicBezTo>
                  <a:cubicBezTo>
                    <a:pt x="176" y="188"/>
                    <a:pt x="167" y="194"/>
                    <a:pt x="159" y="191"/>
                  </a:cubicBezTo>
                  <a:cubicBezTo>
                    <a:pt x="152" y="188"/>
                    <a:pt x="157" y="175"/>
                    <a:pt x="160" y="170"/>
                  </a:cubicBezTo>
                  <a:close/>
                  <a:moveTo>
                    <a:pt x="88" y="112"/>
                  </a:moveTo>
                  <a:cubicBezTo>
                    <a:pt x="77" y="117"/>
                    <a:pt x="70" y="127"/>
                    <a:pt x="72" y="133"/>
                  </a:cubicBezTo>
                  <a:cubicBezTo>
                    <a:pt x="75" y="139"/>
                    <a:pt x="87" y="140"/>
                    <a:pt x="98" y="135"/>
                  </a:cubicBezTo>
                  <a:cubicBezTo>
                    <a:pt x="109" y="130"/>
                    <a:pt x="116" y="122"/>
                    <a:pt x="115" y="116"/>
                  </a:cubicBezTo>
                  <a:cubicBezTo>
                    <a:pt x="115" y="82"/>
                    <a:pt x="115" y="82"/>
                    <a:pt x="115" y="82"/>
                  </a:cubicBezTo>
                  <a:cubicBezTo>
                    <a:pt x="127" y="84"/>
                    <a:pt x="134" y="85"/>
                    <a:pt x="128" y="100"/>
                  </a:cubicBezTo>
                  <a:cubicBezTo>
                    <a:pt x="132" y="102"/>
                    <a:pt x="132" y="102"/>
                    <a:pt x="132" y="102"/>
                  </a:cubicBezTo>
                  <a:cubicBezTo>
                    <a:pt x="141" y="93"/>
                    <a:pt x="144" y="86"/>
                    <a:pt x="136" y="75"/>
                  </a:cubicBezTo>
                  <a:cubicBezTo>
                    <a:pt x="131" y="66"/>
                    <a:pt x="120" y="57"/>
                    <a:pt x="115" y="47"/>
                  </a:cubicBezTo>
                  <a:cubicBezTo>
                    <a:pt x="115" y="47"/>
                    <a:pt x="115" y="47"/>
                    <a:pt x="115" y="47"/>
                  </a:cubicBezTo>
                  <a:cubicBezTo>
                    <a:pt x="115" y="47"/>
                    <a:pt x="115" y="47"/>
                    <a:pt x="115" y="47"/>
                  </a:cubicBezTo>
                  <a:cubicBezTo>
                    <a:pt x="104" y="47"/>
                    <a:pt x="104" y="47"/>
                    <a:pt x="104" y="47"/>
                  </a:cubicBezTo>
                  <a:cubicBezTo>
                    <a:pt x="104" y="109"/>
                    <a:pt x="104" y="109"/>
                    <a:pt x="104" y="109"/>
                  </a:cubicBezTo>
                  <a:cubicBezTo>
                    <a:pt x="99" y="109"/>
                    <a:pt x="94" y="110"/>
                    <a:pt x="88" y="11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TextBox 2"/>
            <p:cNvSpPr txBox="1"/>
            <p:nvPr/>
          </p:nvSpPr>
          <p:spPr>
            <a:xfrm>
              <a:off x="4206571" y="2282786"/>
              <a:ext cx="3499457" cy="2196883"/>
            </a:xfrm>
            <a:prstGeom prst="rect">
              <a:avLst/>
            </a:prstGeom>
            <a:noFill/>
          </p:spPr>
          <p:txBody>
            <a:bodyPr wrap="square" rtlCol="0">
              <a:spAutoFit/>
            </a:bodyPr>
            <a:lstStyle/>
            <a:p>
              <a:pPr marL="342900" indent="-342900" algn="ctr">
                <a:lnSpc>
                  <a:spcPct val="200000"/>
                </a:lnSpc>
                <a:buClr>
                  <a:srgbClr val="FF3300"/>
                </a:buClr>
                <a:buFont typeface="Wingdings" panose="05000000000000000000" pitchFamily="2" charset="2"/>
                <a:buChar char="Ø"/>
              </a:pPr>
              <a:r>
                <a:rPr lang="en-US" altLang="zh-CN" sz="2400" b="1" dirty="0">
                  <a:solidFill>
                    <a:schemeClr val="bg1"/>
                  </a:solidFill>
                  <a:latin typeface="微软雅黑" panose="020B0503020204020204" charset="-122"/>
                  <a:ea typeface="微软雅黑" panose="020B0503020204020204" charset="-122"/>
                </a:rPr>
                <a:t>When do you need to write letters of Reservation?</a:t>
              </a:r>
              <a:endParaRPr lang="en-US" altLang="zh-CN" sz="2400" b="1" dirty="0">
                <a:solidFill>
                  <a:schemeClr val="bg1"/>
                </a:solidFill>
                <a:latin typeface="微软雅黑" panose="020B0503020204020204" charset="-122"/>
                <a:ea typeface="微软雅黑" panose="020B0503020204020204" charset="-122"/>
              </a:endParaRPr>
            </a:p>
          </p:txBody>
        </p:sp>
      </p:grpSp>
      <p:sp>
        <p:nvSpPr>
          <p:cNvPr id="2" name="标题 1"/>
          <p:cNvSpPr>
            <a:spLocks noGrp="1"/>
          </p:cNvSpPr>
          <p:nvPr>
            <p:ph type="title"/>
          </p:nvPr>
        </p:nvSpPr>
        <p:spPr>
          <a:xfrm>
            <a:off x="1613118" y="70949"/>
            <a:ext cx="3196520" cy="526579"/>
          </a:xfrm>
        </p:spPr>
        <p:style>
          <a:lnRef idx="1">
            <a:schemeClr val="accent4"/>
          </a:lnRef>
          <a:fillRef idx="3">
            <a:schemeClr val="accent4"/>
          </a:fillRef>
          <a:effectRef idx="2">
            <a:schemeClr val="accent4"/>
          </a:effectRef>
          <a:fontRef idx="minor">
            <a:schemeClr val="lt1"/>
          </a:fontRef>
        </p:style>
        <p:txBody>
          <a:bodyPr/>
          <a:lstStyle/>
          <a:p>
            <a:r>
              <a:rPr lang="en-US" altLang="zh-CN" sz="3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3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Lead in: </a:t>
            </a:r>
            <a:b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sz="3600" dirty="0"/>
          </a:p>
        </p:txBody>
      </p:sp>
      <p:pic>
        <p:nvPicPr>
          <p:cNvPr id="4" name="图片 3"/>
          <p:cNvPicPr>
            <a:picLocks noChangeAspect="1"/>
          </p:cNvPicPr>
          <p:nvPr/>
        </p:nvPicPr>
        <p:blipFill>
          <a:blip r:embed="rId1">
            <a:grayscl/>
            <a:extLst>
              <a:ext uri="{28A0092B-C50C-407E-A947-70E740481C1C}">
                <a14:useLocalDpi xmlns:a14="http://schemas.microsoft.com/office/drawing/2010/main" val="0"/>
              </a:ext>
            </a:extLst>
          </a:blip>
          <a:stretch>
            <a:fillRect/>
          </a:stretch>
        </p:blipFill>
        <p:spPr>
          <a:xfrm>
            <a:off x="9127343" y="1308967"/>
            <a:ext cx="2153706" cy="2928576"/>
          </a:xfrm>
          <a:prstGeom prst="rect">
            <a:avLst/>
          </a:prstGeom>
        </p:spPr>
      </p:pic>
      <p:grpSp>
        <p:nvGrpSpPr>
          <p:cNvPr id="11" name="组合 10"/>
          <p:cNvGrpSpPr/>
          <p:nvPr/>
        </p:nvGrpSpPr>
        <p:grpSpPr>
          <a:xfrm>
            <a:off x="3753834" y="1154474"/>
            <a:ext cx="801804" cy="1016646"/>
            <a:chOff x="3681156" y="1255633"/>
            <a:chExt cx="801804" cy="1016646"/>
          </a:xfrm>
        </p:grpSpPr>
        <p:cxnSp>
          <p:nvCxnSpPr>
            <p:cNvPr id="12" name="直接连接符 11"/>
            <p:cNvCxnSpPr/>
            <p:nvPr/>
          </p:nvCxnSpPr>
          <p:spPr>
            <a:xfrm flipV="1">
              <a:off x="3797440" y="1255633"/>
              <a:ext cx="685520" cy="70008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681156" y="1572191"/>
              <a:ext cx="685520" cy="70008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434119" y="4893661"/>
            <a:ext cx="801804" cy="1016646"/>
            <a:chOff x="3681156" y="1255633"/>
            <a:chExt cx="801804" cy="1016646"/>
          </a:xfrm>
        </p:grpSpPr>
        <p:cxnSp>
          <p:nvCxnSpPr>
            <p:cNvPr id="15" name="直接连接符 14"/>
            <p:cNvCxnSpPr/>
            <p:nvPr/>
          </p:nvCxnSpPr>
          <p:spPr>
            <a:xfrm flipV="1">
              <a:off x="3797440" y="1255633"/>
              <a:ext cx="685520" cy="70008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81156" y="1572191"/>
              <a:ext cx="685520" cy="700088"/>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1393714" y="513873"/>
            <a:ext cx="673100" cy="673100"/>
            <a:chOff x="1930400" y="1114425"/>
            <a:chExt cx="673100" cy="673100"/>
          </a:xfrm>
        </p:grpSpPr>
        <p:cxnSp>
          <p:nvCxnSpPr>
            <p:cNvPr id="19" name="直接连接符 18"/>
            <p:cNvCxnSpPr/>
            <p:nvPr/>
          </p:nvCxnSpPr>
          <p:spPr>
            <a:xfrm>
              <a:off x="1930400" y="1169987"/>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1930400" y="1450975"/>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flipV="1">
            <a:off x="686017" y="5738335"/>
            <a:ext cx="673100" cy="673100"/>
            <a:chOff x="1930400" y="1114425"/>
            <a:chExt cx="673100" cy="673100"/>
          </a:xfrm>
        </p:grpSpPr>
        <p:cxnSp>
          <p:nvCxnSpPr>
            <p:cNvPr id="22" name="直接连接符 21"/>
            <p:cNvCxnSpPr/>
            <p:nvPr/>
          </p:nvCxnSpPr>
          <p:spPr>
            <a:xfrm>
              <a:off x="1930400" y="1169987"/>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1930400" y="1450975"/>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1"/>
          <p:cNvSpPr txBox="1"/>
          <p:nvPr/>
        </p:nvSpPr>
        <p:spPr>
          <a:xfrm>
            <a:off x="1138851" y="3350194"/>
            <a:ext cx="2731267" cy="954107"/>
          </a:xfrm>
          <a:prstGeom prst="rect">
            <a:avLst/>
          </a:prstGeom>
          <a:noFill/>
        </p:spPr>
        <p:txBody>
          <a:bodyPr wrap="square" rtlCol="0">
            <a:spAutoFit/>
          </a:bodyPr>
          <a:lstStyle/>
          <a:p>
            <a:pPr marL="342900" lvl="0" indent="-342900">
              <a:buClr>
                <a:srgbClr val="FF0000"/>
              </a:buClr>
              <a:buFont typeface="Wingdings" panose="05000000000000000000" pitchFamily="2" charset="2"/>
              <a:buChar char=""/>
              <a:tabLst>
                <a:tab pos="457200" algn="l"/>
              </a:tabLst>
            </a:pPr>
            <a:r>
              <a:rPr lang="en-US" altLang="zh-CN" sz="2800" b="1" kern="100" dirty="0">
                <a:solidFill>
                  <a:srgbClr val="FF9900"/>
                </a:solidFill>
                <a:effectLst/>
                <a:latin typeface="Times New Roman" panose="02020603050405020304" pitchFamily="18" charset="0"/>
                <a:ea typeface="宋体" panose="02010600030101010101" pitchFamily="2" charset="-122"/>
                <a:cs typeface="Times New Roman" panose="02020603050405020304" pitchFamily="18" charset="0"/>
              </a:rPr>
              <a:t>Reserve a manuscript</a:t>
            </a:r>
            <a:endParaRPr lang="zh-CN" altLang="zh-CN" sz="2800" kern="100" dirty="0">
              <a:solidFill>
                <a:srgbClr val="FF9900"/>
              </a:solidFill>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8214" y="837893"/>
            <a:ext cx="2430612" cy="3111808"/>
            <a:chOff x="910013" y="1129129"/>
            <a:chExt cx="2583127" cy="3410033"/>
          </a:xfrm>
        </p:grpSpPr>
        <p:grpSp>
          <p:nvGrpSpPr>
            <p:cNvPr id="4" name="组合 3"/>
            <p:cNvGrpSpPr/>
            <p:nvPr/>
          </p:nvGrpSpPr>
          <p:grpSpPr>
            <a:xfrm>
              <a:off x="1123418" y="1339959"/>
              <a:ext cx="2338012" cy="2195513"/>
              <a:chOff x="2381885" y="2174178"/>
              <a:chExt cx="2338012" cy="2195513"/>
            </a:xfrm>
          </p:grpSpPr>
          <p:grpSp>
            <p:nvGrpSpPr>
              <p:cNvPr id="5" name="组合 4"/>
              <p:cNvGrpSpPr/>
              <p:nvPr/>
            </p:nvGrpSpPr>
            <p:grpSpPr>
              <a:xfrm>
                <a:off x="2381885" y="2174178"/>
                <a:ext cx="2338012" cy="2195513"/>
                <a:chOff x="4413885" y="2174178"/>
                <a:chExt cx="2338012" cy="2195513"/>
              </a:xfrm>
            </p:grpSpPr>
            <p:sp>
              <p:nvSpPr>
                <p:cNvPr id="7" name="文本框 6"/>
                <p:cNvSpPr txBox="1"/>
                <p:nvPr/>
              </p:nvSpPr>
              <p:spPr>
                <a:xfrm>
                  <a:off x="4768985" y="2564549"/>
                  <a:ext cx="1982912" cy="113877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en-US" altLang="zh-CN" sz="4400" kern="0" spc="600" dirty="0">
                      <a:solidFill>
                        <a:prstClr val="white"/>
                      </a:solidFill>
                      <a:latin typeface="Agency FB" panose="020B0503020202020204" pitchFamily="34" charset="0"/>
                      <a:ea typeface="微软雅黑" panose="020B0503020204020204" charset="-122"/>
                      <a:cs typeface="Arial" panose="020B0604020202020204"/>
                    </a:rPr>
                    <a:t>                   </a:t>
                  </a:r>
                  <a:r>
                    <a:rPr lang="en-US" altLang="zh-CN" sz="2400" kern="0" spc="600" dirty="0">
                      <a:solidFill>
                        <a:prstClr val="white"/>
                      </a:solidFill>
                      <a:latin typeface="Agency FB" panose="020B0503020202020204" pitchFamily="34" charset="0"/>
                      <a:ea typeface="微软雅黑" panose="020B0503020204020204" charset="-122"/>
                      <a:cs typeface="Arial" panose="020B0604020202020204"/>
                    </a:rPr>
                    <a:t>01</a:t>
                  </a:r>
                  <a:endParaRPr kumimoji="0" lang="zh-CN" altLang="en-US" sz="2400" b="0" i="0" u="none" strike="noStrike" kern="0" cap="none" spc="600" normalizeH="0" baseline="0" noProof="0" dirty="0">
                    <a:ln>
                      <a:noFill/>
                    </a:ln>
                    <a:solidFill>
                      <a:prstClr val="white"/>
                    </a:solidFill>
                    <a:effectLst/>
                    <a:uLnTx/>
                    <a:uFillTx/>
                    <a:latin typeface="Agency FB" panose="020B0503020202020204" pitchFamily="34" charset="0"/>
                    <a:ea typeface="微软雅黑" panose="020B0503020204020204" charset="-122"/>
                    <a:cs typeface="Arial" panose="020B0604020202020204"/>
                  </a:endParaRPr>
                </a:p>
              </p:txBody>
            </p:sp>
            <p:sp>
              <p:nvSpPr>
                <p:cNvPr id="8" name="任意多边形 6"/>
                <p:cNvSpPr/>
                <p:nvPr/>
              </p:nvSpPr>
              <p:spPr>
                <a:xfrm>
                  <a:off x="4413885" y="2174178"/>
                  <a:ext cx="1743075" cy="2195513"/>
                </a:xfrm>
                <a:custGeom>
                  <a:avLst/>
                  <a:gdLst>
                    <a:gd name="connsiteX0" fmla="*/ 0 w 1743075"/>
                    <a:gd name="connsiteY0" fmla="*/ 0 h 2195513"/>
                    <a:gd name="connsiteX1" fmla="*/ 1743075 w 1743075"/>
                    <a:gd name="connsiteY1" fmla="*/ 0 h 2195513"/>
                    <a:gd name="connsiteX2" fmla="*/ 1743075 w 1743075"/>
                    <a:gd name="connsiteY2" fmla="*/ 952500 h 2195513"/>
                    <a:gd name="connsiteX3" fmla="*/ 1314450 w 1743075"/>
                    <a:gd name="connsiteY3" fmla="*/ 952500 h 2195513"/>
                    <a:gd name="connsiteX4" fmla="*/ 1314450 w 1743075"/>
                    <a:gd name="connsiteY4" fmla="*/ 2024063 h 2195513"/>
                    <a:gd name="connsiteX5" fmla="*/ 1743075 w 1743075"/>
                    <a:gd name="connsiteY5" fmla="*/ 2024063 h 2195513"/>
                    <a:gd name="connsiteX6" fmla="*/ 1743075 w 1743075"/>
                    <a:gd name="connsiteY6" fmla="*/ 2195513 h 2195513"/>
                    <a:gd name="connsiteX7" fmla="*/ 0 w 1743075"/>
                    <a:gd name="connsiteY7" fmla="*/ 2195513 h 2195513"/>
                    <a:gd name="connsiteX0-1" fmla="*/ 1314450 w 1743075"/>
                    <a:gd name="connsiteY0-2" fmla="*/ 952500 h 2195513"/>
                    <a:gd name="connsiteX1-3" fmla="*/ 1314450 w 1743075"/>
                    <a:gd name="connsiteY1-4" fmla="*/ 2024063 h 2195513"/>
                    <a:gd name="connsiteX2-5" fmla="*/ 1743075 w 1743075"/>
                    <a:gd name="connsiteY2-6" fmla="*/ 2024063 h 2195513"/>
                    <a:gd name="connsiteX3-7" fmla="*/ 1743075 w 1743075"/>
                    <a:gd name="connsiteY3-8" fmla="*/ 2195513 h 2195513"/>
                    <a:gd name="connsiteX4-9" fmla="*/ 0 w 1743075"/>
                    <a:gd name="connsiteY4-10" fmla="*/ 2195513 h 2195513"/>
                    <a:gd name="connsiteX5-11" fmla="*/ 0 w 1743075"/>
                    <a:gd name="connsiteY5-12" fmla="*/ 0 h 2195513"/>
                    <a:gd name="connsiteX6-13" fmla="*/ 1743075 w 1743075"/>
                    <a:gd name="connsiteY6-14" fmla="*/ 0 h 2195513"/>
                    <a:gd name="connsiteX7-15" fmla="*/ 1743075 w 1743075"/>
                    <a:gd name="connsiteY7-16" fmla="*/ 952500 h 2195513"/>
                    <a:gd name="connsiteX8" fmla="*/ 1405890 w 1743075"/>
                    <a:gd name="connsiteY8" fmla="*/ 1043940 h 2195513"/>
                    <a:gd name="connsiteX0-17" fmla="*/ 1314450 w 1743075"/>
                    <a:gd name="connsiteY0-18" fmla="*/ 952500 h 2195513"/>
                    <a:gd name="connsiteX1-19" fmla="*/ 1314450 w 1743075"/>
                    <a:gd name="connsiteY1-20" fmla="*/ 2024063 h 2195513"/>
                    <a:gd name="connsiteX2-21" fmla="*/ 1743075 w 1743075"/>
                    <a:gd name="connsiteY2-22" fmla="*/ 2024063 h 2195513"/>
                    <a:gd name="connsiteX3-23" fmla="*/ 1743075 w 1743075"/>
                    <a:gd name="connsiteY3-24" fmla="*/ 2195513 h 2195513"/>
                    <a:gd name="connsiteX4-25" fmla="*/ 0 w 1743075"/>
                    <a:gd name="connsiteY4-26" fmla="*/ 2195513 h 2195513"/>
                    <a:gd name="connsiteX5-27" fmla="*/ 0 w 1743075"/>
                    <a:gd name="connsiteY5-28" fmla="*/ 0 h 2195513"/>
                    <a:gd name="connsiteX6-29" fmla="*/ 1743075 w 1743075"/>
                    <a:gd name="connsiteY6-30" fmla="*/ 0 h 2195513"/>
                    <a:gd name="connsiteX7-31" fmla="*/ 1743075 w 1743075"/>
                    <a:gd name="connsiteY7-32" fmla="*/ 952500 h 2195513"/>
                    <a:gd name="connsiteX0-33" fmla="*/ 1314450 w 1743075"/>
                    <a:gd name="connsiteY0-34" fmla="*/ 2024063 h 2195513"/>
                    <a:gd name="connsiteX1-35" fmla="*/ 1743075 w 1743075"/>
                    <a:gd name="connsiteY1-36" fmla="*/ 2024063 h 2195513"/>
                    <a:gd name="connsiteX2-37" fmla="*/ 1743075 w 1743075"/>
                    <a:gd name="connsiteY2-38" fmla="*/ 2195513 h 2195513"/>
                    <a:gd name="connsiteX3-39" fmla="*/ 0 w 1743075"/>
                    <a:gd name="connsiteY3-40" fmla="*/ 2195513 h 2195513"/>
                    <a:gd name="connsiteX4-41" fmla="*/ 0 w 1743075"/>
                    <a:gd name="connsiteY4-42" fmla="*/ 0 h 2195513"/>
                    <a:gd name="connsiteX5-43" fmla="*/ 1743075 w 1743075"/>
                    <a:gd name="connsiteY5-44" fmla="*/ 0 h 2195513"/>
                    <a:gd name="connsiteX6-45" fmla="*/ 1743075 w 1743075"/>
                    <a:gd name="connsiteY6-46" fmla="*/ 952500 h 2195513"/>
                    <a:gd name="connsiteX0-47" fmla="*/ 1743075 w 1743075"/>
                    <a:gd name="connsiteY0-48" fmla="*/ 2024063 h 2195513"/>
                    <a:gd name="connsiteX1-49" fmla="*/ 1743075 w 1743075"/>
                    <a:gd name="connsiteY1-50" fmla="*/ 2195513 h 2195513"/>
                    <a:gd name="connsiteX2-51" fmla="*/ 0 w 1743075"/>
                    <a:gd name="connsiteY2-52" fmla="*/ 2195513 h 2195513"/>
                    <a:gd name="connsiteX3-53" fmla="*/ 0 w 1743075"/>
                    <a:gd name="connsiteY3-54" fmla="*/ 0 h 2195513"/>
                    <a:gd name="connsiteX4-55" fmla="*/ 1743075 w 1743075"/>
                    <a:gd name="connsiteY4-56" fmla="*/ 0 h 2195513"/>
                    <a:gd name="connsiteX5-57" fmla="*/ 1743075 w 1743075"/>
                    <a:gd name="connsiteY5-58" fmla="*/ 952500 h 21955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3075" h="2195513">
                      <a:moveTo>
                        <a:pt x="1743075" y="2024063"/>
                      </a:moveTo>
                      <a:lnTo>
                        <a:pt x="1743075" y="2195513"/>
                      </a:lnTo>
                      <a:lnTo>
                        <a:pt x="0" y="2195513"/>
                      </a:lnTo>
                      <a:lnTo>
                        <a:pt x="0" y="0"/>
                      </a:lnTo>
                      <a:lnTo>
                        <a:pt x="1743075" y="0"/>
                      </a:lnTo>
                      <a:lnTo>
                        <a:pt x="1743075" y="952500"/>
                      </a:lnTo>
                    </a:path>
                  </a:pathLst>
                </a:cu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Arial" panose="020B0604020202020204"/>
                  </a:endParaRPr>
                </a:p>
              </p:txBody>
            </p:sp>
          </p:grpSp>
          <p:sp>
            <p:nvSpPr>
              <p:cNvPr id="6" name="文本框 5"/>
              <p:cNvSpPr txBox="1"/>
              <p:nvPr/>
            </p:nvSpPr>
            <p:spPr>
              <a:xfrm>
                <a:off x="2539270" y="2266950"/>
                <a:ext cx="1585690" cy="92333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600" normalizeH="0" baseline="0" noProof="0" dirty="0">
                    <a:ln>
                      <a:noFill/>
                    </a:ln>
                    <a:solidFill>
                      <a:prstClr val="white"/>
                    </a:solidFill>
                    <a:effectLst/>
                    <a:uLnTx/>
                    <a:uFillTx/>
                    <a:latin typeface="Agency FB" panose="020B0503020202020204" pitchFamily="34" charset="0"/>
                    <a:ea typeface="微软雅黑" panose="020B0503020204020204" charset="-122"/>
                    <a:cs typeface="Arial" panose="020B0604020202020204"/>
                  </a:rPr>
                  <a:t>PART</a:t>
                </a:r>
                <a:endParaRPr kumimoji="0" lang="zh-CN" altLang="en-US" sz="5400" b="0" i="0" u="none" strike="noStrike" kern="0" cap="none" spc="600" normalizeH="0" baseline="0" noProof="0" dirty="0">
                  <a:ln>
                    <a:noFill/>
                  </a:ln>
                  <a:solidFill>
                    <a:prstClr val="white"/>
                  </a:solidFill>
                  <a:effectLst/>
                  <a:uLnTx/>
                  <a:uFillTx/>
                  <a:latin typeface="Agency FB" panose="020B0503020202020204" pitchFamily="34" charset="0"/>
                  <a:ea typeface="微软雅黑" panose="020B0503020204020204" charset="-122"/>
                  <a:cs typeface="Arial" panose="020B0604020202020204"/>
                </a:endParaRPr>
              </a:p>
            </p:txBody>
          </p:sp>
        </p:grpSp>
        <p:grpSp>
          <p:nvGrpSpPr>
            <p:cNvPr id="9" name="组合 8"/>
            <p:cNvGrpSpPr/>
            <p:nvPr/>
          </p:nvGrpSpPr>
          <p:grpSpPr>
            <a:xfrm>
              <a:off x="2691336" y="1129129"/>
              <a:ext cx="801804" cy="1016646"/>
              <a:chOff x="3681156" y="1255633"/>
              <a:chExt cx="801804" cy="1016646"/>
            </a:xfrm>
          </p:grpSpPr>
          <p:cxnSp>
            <p:nvCxnSpPr>
              <p:cNvPr id="10" name="直接连接符 9"/>
              <p:cNvCxnSpPr/>
              <p:nvPr/>
            </p:nvCxnSpPr>
            <p:spPr>
              <a:xfrm flipV="1">
                <a:off x="3797440" y="1255633"/>
                <a:ext cx="685520" cy="700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681156" y="1572191"/>
                <a:ext cx="685520" cy="7000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910013" y="3522516"/>
              <a:ext cx="801804" cy="1016646"/>
              <a:chOff x="3681156" y="1255633"/>
              <a:chExt cx="801804" cy="1016646"/>
            </a:xfrm>
          </p:grpSpPr>
          <p:cxnSp>
            <p:nvCxnSpPr>
              <p:cNvPr id="13" name="直接连接符 12"/>
              <p:cNvCxnSpPr/>
              <p:nvPr/>
            </p:nvCxnSpPr>
            <p:spPr>
              <a:xfrm flipV="1">
                <a:off x="3797440" y="1255633"/>
                <a:ext cx="685520" cy="700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681156" y="1572191"/>
                <a:ext cx="685520" cy="7000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1252773" y="2750906"/>
              <a:ext cx="1280255" cy="33855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altLang="zh-CN" sz="1600" spc="300">
                  <a:solidFill>
                    <a:prstClr val="white"/>
                  </a:solidFill>
                  <a:latin typeface="Agency FB" panose="020B0503020202020204" pitchFamily="34" charset="0"/>
                  <a:cs typeface="Arial" panose="020B0604020202020204"/>
                </a:rPr>
                <a:t>CONTEST</a:t>
              </a:r>
              <a:endParaRPr lang="zh-CN" altLang="en-US" sz="1600" spc="300">
                <a:solidFill>
                  <a:prstClr val="white"/>
                </a:solidFill>
                <a:latin typeface="Agency FB" panose="020B0503020202020204" pitchFamily="34" charset="0"/>
                <a:cs typeface="Arial" panose="020B0604020202020204"/>
              </a:endParaRPr>
            </a:p>
          </p:txBody>
        </p:sp>
      </p:gr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44975" y="3212003"/>
            <a:ext cx="2860614" cy="2860614"/>
          </a:xfrm>
          <a:prstGeom prst="rect">
            <a:avLst/>
          </a:prstGeom>
        </p:spPr>
      </p:pic>
      <p:sp>
        <p:nvSpPr>
          <p:cNvPr id="17" name="标题 1"/>
          <p:cNvSpPr>
            <a:spLocks noGrp="1"/>
          </p:cNvSpPr>
          <p:nvPr>
            <p:ph type="title"/>
          </p:nvPr>
        </p:nvSpPr>
        <p:spPr>
          <a:xfrm>
            <a:off x="1403068" y="79643"/>
            <a:ext cx="4294156" cy="481200"/>
          </a:xfrm>
        </p:spPr>
        <p:style>
          <a:lnRef idx="1">
            <a:schemeClr val="accent4"/>
          </a:lnRef>
          <a:fillRef idx="2">
            <a:schemeClr val="accent4"/>
          </a:fillRef>
          <a:effectRef idx="1">
            <a:schemeClr val="accent4"/>
          </a:effectRef>
          <a:fontRef idx="minor">
            <a:schemeClr val="dk1"/>
          </a:fontRef>
        </p:style>
        <p:txBody>
          <a:bodyPr/>
          <a:lstStyle/>
          <a:p>
            <a:r>
              <a:rPr lang="zh-CN" altLang="zh-CN" sz="28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一、【</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约稿信</a:t>
            </a:r>
            <a:r>
              <a:rPr lang="zh-CN"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题型解读</a:t>
            </a:r>
            <a:r>
              <a:rPr lang="zh-CN" altLang="zh-CN" sz="28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b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sz="2800" dirty="0"/>
          </a:p>
        </p:txBody>
      </p:sp>
      <p:sp>
        <p:nvSpPr>
          <p:cNvPr id="18" name="文本框 17"/>
          <p:cNvSpPr txBox="1"/>
          <p:nvPr/>
        </p:nvSpPr>
        <p:spPr>
          <a:xfrm>
            <a:off x="3483638" y="1853772"/>
            <a:ext cx="6134100" cy="1754326"/>
          </a:xfrm>
          <a:prstGeom prst="rect">
            <a:avLst/>
          </a:prstGeom>
          <a:noFill/>
        </p:spPr>
        <p:txBody>
          <a:bodyPr wrap="square">
            <a:spAutoFit/>
          </a:bodyPr>
          <a:lstStyle/>
          <a:p>
            <a:r>
              <a:rPr lang="zh-CN" altLang="zh-CN" sz="3600" b="1" dirty="0">
                <a:effectLst/>
                <a:latin typeface="Times New Roman" panose="02020603050405020304" pitchFamily="18" charset="0"/>
                <a:ea typeface="等线" panose="02010600030101010101" pitchFamily="2" charset="-122"/>
                <a:cs typeface="Times New Roman" panose="02020603050405020304" pitchFamily="18" charset="0"/>
              </a:rPr>
              <a:t>约稿信属于书信的一种，它指的是</a:t>
            </a:r>
            <a:r>
              <a:rPr lang="zh-CN" altLang="zh-CN" sz="3600" b="1" u="wavyHeavy"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报纸</a:t>
            </a:r>
            <a:r>
              <a:rPr lang="zh-CN" altLang="zh-CN" sz="3600" b="1"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3600" b="1" u="wavyHeavy"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杂志</a:t>
            </a:r>
            <a:r>
              <a:rPr lang="zh-CN" altLang="zh-CN" sz="3600" b="1"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3600" b="1" u="wavyHeavy"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文化栏目</a:t>
            </a:r>
            <a:r>
              <a:rPr lang="zh-CN" altLang="zh-CN" sz="3600" b="1" dirty="0">
                <a:effectLst/>
                <a:latin typeface="Times New Roman" panose="02020603050405020304" pitchFamily="18" charset="0"/>
                <a:ea typeface="等线" panose="02010600030101010101" pitchFamily="2" charset="-122"/>
                <a:cs typeface="Times New Roman" panose="02020603050405020304" pitchFamily="18" charset="0"/>
              </a:rPr>
              <a:t>等媒体</a:t>
            </a:r>
            <a:r>
              <a:rPr lang="zh-CN" altLang="zh-CN" sz="3600" b="1" u="wavyHeavy"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邀请别人写稿</a:t>
            </a:r>
            <a:r>
              <a:rPr lang="zh-CN" altLang="zh-CN" sz="3600" b="1" dirty="0">
                <a:effectLst/>
                <a:latin typeface="Times New Roman" panose="02020603050405020304" pitchFamily="18" charset="0"/>
                <a:ea typeface="等线" panose="02010600030101010101" pitchFamily="2" charset="-122"/>
                <a:cs typeface="Times New Roman" panose="02020603050405020304" pitchFamily="18" charset="0"/>
              </a:rPr>
              <a:t>的信件。</a:t>
            </a:r>
            <a:endParaRPr lang="zh-CN" altLang="en-US" sz="3600" dirty="0"/>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401" y="4432304"/>
            <a:ext cx="2201878" cy="103918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7129" y="90782"/>
            <a:ext cx="4805360" cy="525365"/>
          </a:xfrm>
        </p:spPr>
        <p:style>
          <a:lnRef idx="2">
            <a:schemeClr val="accent6"/>
          </a:lnRef>
          <a:fillRef idx="1">
            <a:schemeClr val="lt1"/>
          </a:fillRef>
          <a:effectRef idx="0">
            <a:schemeClr val="accent6"/>
          </a:effectRef>
          <a:fontRef idx="minor">
            <a:schemeClr val="dk1"/>
          </a:fontRef>
        </p:style>
        <p:txBody>
          <a:bodyPr/>
          <a:lstStyle/>
          <a:p>
            <a:pPr marL="571500" indent="-571500">
              <a:buClr>
                <a:srgbClr val="0000FF"/>
              </a:buClr>
              <a:buFont typeface="Wingdings" panose="05000000000000000000" pitchFamily="2" charset="2"/>
              <a:buChar char="Ø"/>
            </a:pPr>
            <a:r>
              <a:rPr lang="zh-CN" altLang="en-US" sz="2800" b="1" dirty="0">
                <a:solidFill>
                  <a:srgbClr val="FF9900"/>
                </a:solidFill>
              </a:rPr>
              <a:t>二、约稿信之谋篇布局</a:t>
            </a:r>
            <a:endParaRPr lang="zh-CN" altLang="en-US" sz="2800" b="1" dirty="0">
              <a:solidFill>
                <a:srgbClr val="FF9900"/>
              </a:solidFill>
            </a:endParaRPr>
          </a:p>
        </p:txBody>
      </p:sp>
      <p:grpSp>
        <p:nvGrpSpPr>
          <p:cNvPr id="43" name="组合 42"/>
          <p:cNvGrpSpPr/>
          <p:nvPr/>
        </p:nvGrpSpPr>
        <p:grpSpPr>
          <a:xfrm>
            <a:off x="7510258" y="1932721"/>
            <a:ext cx="4112785" cy="3427730"/>
            <a:chOff x="7510258" y="1932721"/>
            <a:chExt cx="4112785" cy="3427730"/>
          </a:xfrm>
        </p:grpSpPr>
        <p:grpSp>
          <p:nvGrpSpPr>
            <p:cNvPr id="42" name="组合 41"/>
            <p:cNvGrpSpPr/>
            <p:nvPr/>
          </p:nvGrpSpPr>
          <p:grpSpPr>
            <a:xfrm>
              <a:off x="7510258" y="1932721"/>
              <a:ext cx="4112785" cy="3427730"/>
              <a:chOff x="7510258" y="1932721"/>
              <a:chExt cx="4112785" cy="3427730"/>
            </a:xfrm>
          </p:grpSpPr>
          <p:grpSp>
            <p:nvGrpSpPr>
              <p:cNvPr id="4" name="Group 62"/>
              <p:cNvGrpSpPr/>
              <p:nvPr/>
            </p:nvGrpSpPr>
            <p:grpSpPr>
              <a:xfrm>
                <a:off x="7510258" y="2139731"/>
                <a:ext cx="4112785" cy="3220720"/>
                <a:chOff x="9683156" y="2245342"/>
                <a:chExt cx="1880262" cy="2278603"/>
              </a:xfrm>
              <a:effectLst>
                <a:outerShdw blurRad="368300" dir="13500000" sy="23000" kx="1200000" algn="br" rotWithShape="0">
                  <a:prstClr val="black">
                    <a:alpha val="25000"/>
                  </a:prstClr>
                </a:outerShdw>
              </a:effectLst>
            </p:grpSpPr>
            <p:sp>
              <p:nvSpPr>
                <p:cNvPr id="5" name="Freeform 63"/>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77A9D3"/>
                </a:solidFill>
                <a:ln>
                  <a:noFill/>
                </a:ln>
              </p:spPr>
              <p:txBody>
                <a:bodyPr lIns="96435" tIns="48218" rIns="96435" bIns="48218"/>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6"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lIns="96435" tIns="48218" rIns="96435" bIns="48218"/>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15" name="TextBox 27"/>
              <p:cNvSpPr txBox="1"/>
              <p:nvPr/>
            </p:nvSpPr>
            <p:spPr>
              <a:xfrm>
                <a:off x="8153513" y="1932721"/>
                <a:ext cx="3010535" cy="1244600"/>
              </a:xfrm>
              <a:prstGeom prst="rect">
                <a:avLst/>
              </a:prstGeom>
              <a:noFill/>
              <a:ln w="9525">
                <a:noFill/>
              </a:ln>
            </p:spPr>
            <p:txBody>
              <a:bodyPr wrap="square" lIns="63560" tIns="31780" rIns="63560" bIns="31780" anchor="t">
                <a:spAutoFit/>
              </a:bodyPr>
              <a:lstStyle/>
              <a:p>
                <a:pPr algn="ctr">
                  <a:lnSpc>
                    <a:spcPct val="120000"/>
                  </a:lnSpc>
                </a:pPr>
                <a:r>
                  <a:rPr lang="en-US" altLang="zh-CN" sz="3200" b="1" dirty="0">
                    <a:solidFill>
                      <a:srgbClr val="0000FF"/>
                    </a:solidFill>
                    <a:latin typeface="黑体" panose="02010609060101010101" pitchFamily="49" charset="-122"/>
                    <a:ea typeface="黑体" panose="02010609060101010101" pitchFamily="49" charset="-122"/>
                    <a:sym typeface="Arial" panose="020B0604020202020204" pitchFamily="34" charset="0"/>
                  </a:rPr>
                  <a:t>3. </a:t>
                </a:r>
                <a:r>
                  <a:rPr lang="zh-CN" altLang="en-US" sz="3200" b="1" dirty="0">
                    <a:solidFill>
                      <a:srgbClr val="0000FF"/>
                    </a:solidFill>
                    <a:latin typeface="黑体" panose="02010609060101010101" pitchFamily="49" charset="-122"/>
                    <a:ea typeface="黑体" panose="02010609060101010101" pitchFamily="49" charset="-122"/>
                    <a:sym typeface="Arial" panose="020B0604020202020204" pitchFamily="34" charset="0"/>
                  </a:rPr>
                  <a:t>期待参加并希望及时回复</a:t>
                </a:r>
                <a:endParaRPr lang="id-ID" altLang="zh-CN" sz="3200" b="1" dirty="0">
                  <a:solidFill>
                    <a:srgbClr val="0000FF"/>
                  </a:solidFill>
                  <a:latin typeface="黑体" panose="02010609060101010101" pitchFamily="49" charset="-122"/>
                  <a:ea typeface="黑体" panose="02010609060101010101" pitchFamily="49" charset="-122"/>
                  <a:sym typeface="Arial" panose="020B0604020202020204" pitchFamily="34" charset="0"/>
                </a:endParaRPr>
              </a:p>
            </p:txBody>
          </p:sp>
        </p:grpSp>
        <p:sp>
          <p:nvSpPr>
            <p:cNvPr id="16" name="Freeform 135"/>
            <p:cNvSpPr>
              <a:spLocks noEditPoints="1"/>
            </p:cNvSpPr>
            <p:nvPr/>
          </p:nvSpPr>
          <p:spPr bwMode="auto">
            <a:xfrm>
              <a:off x="9206488" y="4105317"/>
              <a:ext cx="750849" cy="396294"/>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rgbClr val="FF9900"/>
            </a:solidFill>
            <a:ln>
              <a:noFill/>
            </a:ln>
          </p:spPr>
          <p:txBody>
            <a:bodyPr lIns="67032" tIns="33516" rIns="67032" bIns="33516"/>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1" name="组合 40"/>
          <p:cNvGrpSpPr/>
          <p:nvPr/>
        </p:nvGrpSpPr>
        <p:grpSpPr>
          <a:xfrm>
            <a:off x="4039253" y="1996135"/>
            <a:ext cx="3446951" cy="3743325"/>
            <a:chOff x="4039253" y="1996135"/>
            <a:chExt cx="3446951" cy="3743325"/>
          </a:xfrm>
        </p:grpSpPr>
        <p:grpSp>
          <p:nvGrpSpPr>
            <p:cNvPr id="40" name="组合 39"/>
            <p:cNvGrpSpPr/>
            <p:nvPr/>
          </p:nvGrpSpPr>
          <p:grpSpPr>
            <a:xfrm>
              <a:off x="4039253" y="1996135"/>
              <a:ext cx="3446951" cy="3743325"/>
              <a:chOff x="4089386" y="1864957"/>
              <a:chExt cx="3446951" cy="3743325"/>
            </a:xfrm>
          </p:grpSpPr>
          <p:grpSp>
            <p:nvGrpSpPr>
              <p:cNvPr id="7" name="Group 65"/>
              <p:cNvGrpSpPr/>
              <p:nvPr/>
            </p:nvGrpSpPr>
            <p:grpSpPr>
              <a:xfrm>
                <a:off x="4089386" y="2108797"/>
                <a:ext cx="3446951" cy="3499485"/>
                <a:chOff x="4666657" y="2245342"/>
                <a:chExt cx="1880262" cy="2278603"/>
              </a:xfrm>
              <a:effectLst>
                <a:outerShdw blurRad="368300" dir="13500000" sy="23000" kx="1200000" algn="br" rotWithShape="0">
                  <a:prstClr val="black">
                    <a:alpha val="25000"/>
                  </a:prstClr>
                </a:outerShdw>
              </a:effectLst>
            </p:grpSpPr>
            <p:sp>
              <p:nvSpPr>
                <p:cNvPr id="8" name="Freeform 66"/>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A491BB"/>
                </a:solidFill>
                <a:ln>
                  <a:noFill/>
                </a:ln>
              </p:spPr>
              <p:txBody>
                <a:bodyPr lIns="96435" tIns="48218" rIns="96435" bIns="48218"/>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9"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lIns="96435" tIns="48218" rIns="96435" bIns="48218"/>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14" name="TextBox 24"/>
              <p:cNvSpPr txBox="1"/>
              <p:nvPr/>
            </p:nvSpPr>
            <p:spPr>
              <a:xfrm>
                <a:off x="4210036" y="1864957"/>
                <a:ext cx="3326130" cy="1244600"/>
              </a:xfrm>
              <a:prstGeom prst="rect">
                <a:avLst/>
              </a:prstGeom>
              <a:noFill/>
              <a:ln w="9525">
                <a:noFill/>
              </a:ln>
            </p:spPr>
            <p:txBody>
              <a:bodyPr wrap="square" lIns="63560" tIns="31780" rIns="63560" bIns="31780" anchor="t">
                <a:spAutoFit/>
              </a:bodyPr>
              <a:lstStyle>
                <a:defPPr>
                  <a:defRPr lang="zh-CN"/>
                </a:defPPr>
                <a:lvl1pPr algn="ctr">
                  <a:lnSpc>
                    <a:spcPct val="120000"/>
                  </a:lnSpc>
                  <a:defRPr sz="3200" b="1">
                    <a:solidFill>
                      <a:srgbClr val="0000FF"/>
                    </a:solidFill>
                    <a:latin typeface="黑体" panose="02010609060101010101" pitchFamily="49" charset="-122"/>
                    <a:ea typeface="黑体" panose="02010609060101010101" pitchFamily="49" charset="-122"/>
                  </a:defRPr>
                </a:lvl1pPr>
              </a:lstStyle>
              <a:p>
                <a:r>
                  <a:rPr lang="en-US" altLang="zh-CN" dirty="0">
                    <a:sym typeface="Arial" panose="020B0604020202020204" pitchFamily="34" charset="0"/>
                  </a:rPr>
                  <a:t>2. </a:t>
                </a:r>
                <a:r>
                  <a:rPr lang="zh-CN" altLang="en-US" dirty="0">
                    <a:sym typeface="Arial" panose="020B0604020202020204" pitchFamily="34" charset="0"/>
                  </a:rPr>
                  <a:t>主题、时间等约稿的具体要求</a:t>
                </a:r>
                <a:endParaRPr lang="zh-CN" altLang="en-US" dirty="0">
                  <a:sym typeface="Arial" panose="020B0604020202020204" pitchFamily="34" charset="0"/>
                </a:endParaRPr>
              </a:p>
            </p:txBody>
          </p:sp>
        </p:grpSp>
        <p:sp>
          <p:nvSpPr>
            <p:cNvPr id="17" name="Freeform 136"/>
            <p:cNvSpPr>
              <a:spLocks noEditPoints="1"/>
            </p:cNvSpPr>
            <p:nvPr/>
          </p:nvSpPr>
          <p:spPr bwMode="auto">
            <a:xfrm>
              <a:off x="5473302" y="4239417"/>
              <a:ext cx="622698" cy="610760"/>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rgbClr val="FF9900"/>
            </a:solidFill>
            <a:ln>
              <a:noFill/>
            </a:ln>
          </p:spPr>
          <p:txBody>
            <a:bodyPr lIns="67032" tIns="33516" rIns="67032" bIns="33516"/>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9" name="组合 38"/>
          <p:cNvGrpSpPr/>
          <p:nvPr/>
        </p:nvGrpSpPr>
        <p:grpSpPr>
          <a:xfrm>
            <a:off x="450119" y="2146011"/>
            <a:ext cx="3608150" cy="3353980"/>
            <a:chOff x="504797" y="2139731"/>
            <a:chExt cx="3608150" cy="3353980"/>
          </a:xfrm>
        </p:grpSpPr>
        <p:grpSp>
          <p:nvGrpSpPr>
            <p:cNvPr id="38" name="组合 37"/>
            <p:cNvGrpSpPr/>
            <p:nvPr/>
          </p:nvGrpSpPr>
          <p:grpSpPr>
            <a:xfrm>
              <a:off x="504797" y="2139731"/>
              <a:ext cx="3608150" cy="3353980"/>
              <a:chOff x="568957" y="2053436"/>
              <a:chExt cx="3608150" cy="3353980"/>
            </a:xfrm>
          </p:grpSpPr>
          <p:sp>
            <p:nvSpPr>
              <p:cNvPr id="11" name="Freeform 130"/>
              <p:cNvSpPr/>
              <p:nvPr/>
            </p:nvSpPr>
            <p:spPr bwMode="auto">
              <a:xfrm>
                <a:off x="594689" y="2535858"/>
                <a:ext cx="3582418" cy="2871558"/>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p:spPr>
            <p:style>
              <a:lnRef idx="1">
                <a:schemeClr val="accent4"/>
              </a:lnRef>
              <a:fillRef idx="2">
                <a:schemeClr val="accent4"/>
              </a:fillRef>
              <a:effectRef idx="1">
                <a:schemeClr val="accent4"/>
              </a:effectRef>
              <a:fontRef idx="minor">
                <a:schemeClr val="dk1"/>
              </a:fontRef>
            </p:style>
            <p:txBody>
              <a:bodyPr lIns="96435" tIns="48218" rIns="96435" bIns="48218"/>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2" name="Oval 6"/>
              <p:cNvSpPr>
                <a:spLocks noChangeArrowheads="1"/>
              </p:cNvSpPr>
              <p:nvPr/>
            </p:nvSpPr>
            <p:spPr bwMode="auto">
              <a:xfrm>
                <a:off x="568957" y="2053436"/>
                <a:ext cx="3595576" cy="946025"/>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lIns="96435" tIns="48218" rIns="96435" bIns="48218"/>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13" name="TextBox 23"/>
              <p:cNvSpPr txBox="1"/>
              <p:nvPr/>
            </p:nvSpPr>
            <p:spPr>
              <a:xfrm>
                <a:off x="783991" y="2237985"/>
                <a:ext cx="3278653" cy="576629"/>
              </a:xfrm>
              <a:prstGeom prst="rect">
                <a:avLst/>
              </a:prstGeom>
              <a:noFill/>
              <a:ln w="9525">
                <a:noFill/>
              </a:ln>
            </p:spPr>
            <p:txBody>
              <a:bodyPr wrap="square" lIns="63560" tIns="31780" rIns="63560" bIns="31780" anchor="t">
                <a:spAutoFit/>
              </a:bodyPr>
              <a:lstStyle/>
              <a:p>
                <a:pPr algn="ctr">
                  <a:lnSpc>
                    <a:spcPct val="120000"/>
                  </a:lnSpc>
                </a:pPr>
                <a:r>
                  <a:rPr lang="en-US" altLang="zh-CN" sz="3200" b="1" dirty="0">
                    <a:solidFill>
                      <a:srgbClr val="0000FF"/>
                    </a:solidFill>
                    <a:latin typeface="黑体" panose="02010609060101010101" pitchFamily="49" charset="-122"/>
                    <a:ea typeface="黑体" panose="02010609060101010101" pitchFamily="49" charset="-122"/>
                    <a:sym typeface="Arial" panose="020B0604020202020204" pitchFamily="34" charset="0"/>
                  </a:rPr>
                  <a:t>1.</a:t>
                </a:r>
                <a:r>
                  <a:rPr lang="zh-CN" altLang="en-US" sz="3200" b="1" dirty="0">
                    <a:solidFill>
                      <a:srgbClr val="0000FF"/>
                    </a:solidFill>
                    <a:latin typeface="黑体" panose="02010609060101010101" pitchFamily="49" charset="-122"/>
                    <a:ea typeface="黑体" panose="02010609060101010101" pitchFamily="49" charset="-122"/>
                    <a:sym typeface="Arial" panose="020B0604020202020204" pitchFamily="34" charset="0"/>
                  </a:rPr>
                  <a:t>点明约稿意图</a:t>
                </a:r>
                <a:endParaRPr lang="zh-CN" altLang="en-US" sz="3200" b="1" dirty="0">
                  <a:solidFill>
                    <a:srgbClr val="0000FF"/>
                  </a:solidFill>
                  <a:latin typeface="黑体" panose="02010609060101010101" pitchFamily="49" charset="-122"/>
                  <a:ea typeface="黑体" panose="02010609060101010101" pitchFamily="49" charset="-122"/>
                  <a:sym typeface="Arial" panose="020B0604020202020204" pitchFamily="34" charset="0"/>
                </a:endParaRPr>
              </a:p>
            </p:txBody>
          </p:sp>
        </p:grpSp>
        <p:grpSp>
          <p:nvGrpSpPr>
            <p:cNvPr id="18" name="Group 137"/>
            <p:cNvGrpSpPr/>
            <p:nvPr/>
          </p:nvGrpSpPr>
          <p:grpSpPr>
            <a:xfrm flipH="1">
              <a:off x="2042629" y="3924092"/>
              <a:ext cx="720220" cy="661089"/>
              <a:chOff x="1909763" y="950913"/>
              <a:chExt cx="782637" cy="793750"/>
            </a:xfrm>
            <a:solidFill>
              <a:srgbClr val="FF9900"/>
            </a:solidFill>
          </p:grpSpPr>
          <p:sp>
            <p:nvSpPr>
              <p:cNvPr id="19"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6435" tIns="48218" rIns="96435" bIns="48218"/>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sp>
            <p:nvSpPr>
              <p:cNvPr id="20"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6435" tIns="48218" rIns="96435" bIns="48218"/>
              <a:lstStyle/>
              <a:p>
                <a:pPr marL="0" marR="0" lvl="0" indent="0" algn="just" defTabSz="914400" rtl="0" eaLnBrk="1" fontAlgn="base" latinLnBrk="0" hangingPunct="1">
                  <a:lnSpc>
                    <a:spcPct val="120000"/>
                  </a:lnSpc>
                  <a:spcBef>
                    <a:spcPts val="0"/>
                  </a:spcBef>
                  <a:spcAft>
                    <a:spcPts val="0"/>
                  </a:spcAft>
                  <a:buClrTx/>
                  <a:buSzTx/>
                  <a:buFontTx/>
                  <a:buNone/>
                  <a:defRPr/>
                </a:pPr>
                <a:endParaRPr kumimoji="0" lang="id-ID" sz="6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ircle(in)">
                                      <p:cBhvr>
                                        <p:cTn id="2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079500" y="81529"/>
            <a:ext cx="4622799"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342900" indent="-342900">
              <a:buClr>
                <a:srgbClr val="0000FF"/>
              </a:buClr>
              <a:buFont typeface="Wingdings" panose="05000000000000000000" pitchFamily="2" charset="2"/>
              <a:buChar char="Ø"/>
            </a:pPr>
            <a:r>
              <a:rPr lang="zh-CN" altLang="en-US" sz="2800" b="1"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三、</a:t>
            </a:r>
            <a:r>
              <a:rPr lang="zh-CN" altLang="zh-CN" sz="2800" b="1"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800" b="1" dirty="0">
                <a:effectLst/>
                <a:latin typeface="Times New Roman" panose="02020603050405020304" pitchFamily="18" charset="0"/>
                <a:ea typeface="等线" panose="02010600030101010101" pitchFamily="2" charset="-122"/>
                <a:cs typeface="Times New Roman" panose="02020603050405020304" pitchFamily="18" charset="0"/>
              </a:rPr>
              <a:t>约稿信</a:t>
            </a:r>
            <a:r>
              <a:rPr lang="zh-CN" altLang="zh-CN" sz="2800" b="1" u="wavyHeavy"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写作步骤</a:t>
            </a:r>
            <a:r>
              <a:rPr lang="zh-CN" altLang="zh-CN" sz="2800" b="1"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sz="2800" dirty="0"/>
          </a:p>
        </p:txBody>
      </p:sp>
      <p:sp>
        <p:nvSpPr>
          <p:cNvPr id="13" name="Text Box 3"/>
          <p:cNvSpPr txBox="1">
            <a:spLocks noChangeArrowheads="1"/>
          </p:cNvSpPr>
          <p:nvPr/>
        </p:nvSpPr>
        <p:spPr bwMode="auto">
          <a:xfrm>
            <a:off x="857068" y="2657827"/>
            <a:ext cx="1888878" cy="1077218"/>
          </a:xfrm>
          <a:prstGeom prst="rect">
            <a:avLst/>
          </a:prstGeom>
          <a:noFill/>
          <a:ln w="63500" cmpd="sng">
            <a:solidFill>
              <a:srgbClr val="00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eaLnBrk="1" fontAlgn="auto" latinLnBrk="0" hangingPunct="1">
              <a:lnSpc>
                <a:spcPct val="100000"/>
              </a:lnSpc>
              <a:spcBef>
                <a:spcPct val="50000"/>
              </a:spcBef>
              <a:spcAft>
                <a:spcPts val="0"/>
              </a:spcAft>
              <a:buClrTx/>
              <a:buSzTx/>
              <a:buFontTx/>
              <a:buNone/>
              <a:defRPr/>
            </a:pPr>
            <a:r>
              <a:rPr lang="zh-CN" altLang="zh-CN" sz="3200" b="1" dirty="0">
                <a:effectLst/>
                <a:latin typeface="Times New Roman" panose="02020603050405020304" pitchFamily="18" charset="0"/>
                <a:ea typeface="等线" panose="02010600030101010101" pitchFamily="2" charset="-122"/>
                <a:cs typeface="Times New Roman" panose="02020603050405020304" pitchFamily="18" charset="0"/>
              </a:rPr>
              <a:t>约稿信</a:t>
            </a:r>
            <a:r>
              <a:rPr lang="zh-CN" altLang="zh-CN" sz="3200" b="1" u="wavyHeavy"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写作步骤</a:t>
            </a:r>
            <a:endParaRPr kumimoji="0" lang="zh-CN" altLang="en-US" sz="3200"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grpSp>
        <p:nvGrpSpPr>
          <p:cNvPr id="34" name="组合 33"/>
          <p:cNvGrpSpPr/>
          <p:nvPr/>
        </p:nvGrpSpPr>
        <p:grpSpPr>
          <a:xfrm>
            <a:off x="3272337" y="1723859"/>
            <a:ext cx="827891" cy="3240088"/>
            <a:chOff x="3307418" y="1723860"/>
            <a:chExt cx="827891" cy="3240088"/>
          </a:xfrm>
        </p:grpSpPr>
        <p:sp>
          <p:nvSpPr>
            <p:cNvPr id="10" name="Line 12"/>
            <p:cNvSpPr>
              <a:spLocks noChangeShapeType="1"/>
            </p:cNvSpPr>
            <p:nvPr/>
          </p:nvSpPr>
          <p:spPr bwMode="auto">
            <a:xfrm>
              <a:off x="3307418" y="1728426"/>
              <a:ext cx="730576" cy="7891"/>
            </a:xfrm>
            <a:prstGeom prst="line">
              <a:avLst/>
            </a:prstGeom>
            <a:noFill/>
            <a:ln w="63500" cmpd="sng">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1" name="Line 13"/>
            <p:cNvSpPr>
              <a:spLocks noChangeShapeType="1"/>
            </p:cNvSpPr>
            <p:nvPr/>
          </p:nvSpPr>
          <p:spPr bwMode="auto">
            <a:xfrm flipV="1">
              <a:off x="3324226" y="4963946"/>
              <a:ext cx="730579" cy="1"/>
            </a:xfrm>
            <a:prstGeom prst="line">
              <a:avLst/>
            </a:prstGeom>
            <a:noFill/>
            <a:ln w="63500" cmpd="sng">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Line 11"/>
            <p:cNvSpPr>
              <a:spLocks noChangeShapeType="1"/>
            </p:cNvSpPr>
            <p:nvPr/>
          </p:nvSpPr>
          <p:spPr bwMode="auto">
            <a:xfrm>
              <a:off x="3341981" y="3273573"/>
              <a:ext cx="793328" cy="0"/>
            </a:xfrm>
            <a:prstGeom prst="line">
              <a:avLst/>
            </a:prstGeom>
            <a:noFill/>
            <a:ln w="63500" cmpd="sng">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Line 14"/>
            <p:cNvSpPr>
              <a:spLocks noChangeShapeType="1"/>
            </p:cNvSpPr>
            <p:nvPr/>
          </p:nvSpPr>
          <p:spPr bwMode="auto">
            <a:xfrm>
              <a:off x="3341981" y="1723860"/>
              <a:ext cx="0" cy="3240088"/>
            </a:xfrm>
            <a:prstGeom prst="line">
              <a:avLst/>
            </a:prstGeom>
            <a:noFill/>
            <a:ln w="63500" cmpd="sng">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0" name="组合 29"/>
          <p:cNvGrpSpPr/>
          <p:nvPr/>
        </p:nvGrpSpPr>
        <p:grpSpPr>
          <a:xfrm>
            <a:off x="4037965" y="1426845"/>
            <a:ext cx="5609590" cy="566788"/>
            <a:chOff x="4037998" y="1426948"/>
            <a:chExt cx="4546384" cy="566611"/>
          </a:xfrm>
        </p:grpSpPr>
        <p:sp>
          <p:nvSpPr>
            <p:cNvPr id="16" name="Text Box 8"/>
            <p:cNvSpPr txBox="1">
              <a:spLocks noChangeArrowheads="1"/>
            </p:cNvSpPr>
            <p:nvPr/>
          </p:nvSpPr>
          <p:spPr bwMode="auto">
            <a:xfrm>
              <a:off x="4037998" y="1470339"/>
              <a:ext cx="4546384" cy="523220"/>
            </a:xfrm>
            <a:prstGeom prst="rect">
              <a:avLst/>
            </a:prstGeom>
            <a:noFill/>
            <a:ln w="63500" cmpd="sng">
              <a:solidFill>
                <a:srgbClr val="00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defRPr/>
              </a:pP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sp>
          <p:nvSpPr>
            <p:cNvPr id="22" name="文本框 21"/>
            <p:cNvSpPr txBox="1"/>
            <p:nvPr/>
          </p:nvSpPr>
          <p:spPr>
            <a:xfrm>
              <a:off x="4133130" y="1426948"/>
              <a:ext cx="4451252" cy="521807"/>
            </a:xfrm>
            <a:prstGeom prst="rect">
              <a:avLst/>
            </a:prstGeom>
            <a:noFill/>
          </p:spPr>
          <p:txBody>
            <a:bodyPr wrap="square">
              <a:spAutoFit/>
            </a:bodyPr>
            <a:lstStyle/>
            <a:p>
              <a:pPr algn="l"/>
              <a:r>
                <a:rPr lang="zh-CN" altLang="zh-CN" sz="28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第一步：点明</a:t>
              </a:r>
              <a:r>
                <a:rPr lang="zh-CN"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写信的目的</a:t>
              </a:r>
              <a:r>
                <a:rPr lang="en-US"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a:t>
              </a:r>
              <a:r>
                <a:rPr lang="zh-CN"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约稿</a:t>
              </a:r>
              <a:r>
                <a:rPr lang="zh-CN" altLang="zh-CN" sz="28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grpSp>
        <p:nvGrpSpPr>
          <p:cNvPr id="31" name="组合 30"/>
          <p:cNvGrpSpPr/>
          <p:nvPr/>
        </p:nvGrpSpPr>
        <p:grpSpPr>
          <a:xfrm>
            <a:off x="4055110" y="3042920"/>
            <a:ext cx="5593080" cy="559828"/>
            <a:chOff x="4054806" y="3042740"/>
            <a:chExt cx="4354978" cy="559548"/>
          </a:xfrm>
        </p:grpSpPr>
        <p:sp>
          <p:nvSpPr>
            <p:cNvPr id="15" name="Text Box 7"/>
            <p:cNvSpPr txBox="1">
              <a:spLocks noChangeArrowheads="1"/>
            </p:cNvSpPr>
            <p:nvPr/>
          </p:nvSpPr>
          <p:spPr bwMode="auto">
            <a:xfrm>
              <a:off x="4135309" y="3042740"/>
              <a:ext cx="4149718" cy="523220"/>
            </a:xfrm>
            <a:prstGeom prst="rect">
              <a:avLst/>
            </a:prstGeom>
            <a:noFill/>
            <a:ln w="63500" cmpd="sng">
              <a:solidFill>
                <a:srgbClr val="00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eaLnBrk="1" fontAlgn="auto" latinLnBrk="0" hangingPunct="1">
                <a:lnSpc>
                  <a:spcPct val="100000"/>
                </a:lnSpc>
                <a:spcBef>
                  <a:spcPct val="50000"/>
                </a:spcBef>
                <a:spcAft>
                  <a:spcPts val="0"/>
                </a:spcAft>
                <a:buClrTx/>
                <a:buSzTx/>
                <a:buFontTx/>
                <a:buNone/>
                <a:defRPr/>
              </a:pP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sp>
          <p:nvSpPr>
            <p:cNvPr id="24" name="文本框 23"/>
            <p:cNvSpPr txBox="1"/>
            <p:nvPr/>
          </p:nvSpPr>
          <p:spPr>
            <a:xfrm>
              <a:off x="4054806" y="3080579"/>
              <a:ext cx="4354978" cy="521709"/>
            </a:xfrm>
            <a:prstGeom prst="rect">
              <a:avLst/>
            </a:prstGeom>
            <a:noFill/>
          </p:spPr>
          <p:txBody>
            <a:bodyPr wrap="square">
              <a:spAutoFit/>
            </a:bodyPr>
            <a:lstStyle/>
            <a:p>
              <a:pPr algn="l"/>
              <a:r>
                <a:rPr lang="zh-CN" altLang="zh-CN" sz="28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第二步：介绍</a:t>
              </a:r>
              <a:r>
                <a:rPr lang="zh-CN"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约稿的具体内容</a:t>
              </a:r>
              <a:r>
                <a:rPr lang="zh-CN" altLang="zh-CN" sz="28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grpSp>
        <p:nvGrpSpPr>
          <p:cNvPr id="32" name="组合 31"/>
          <p:cNvGrpSpPr/>
          <p:nvPr/>
        </p:nvGrpSpPr>
        <p:grpSpPr>
          <a:xfrm>
            <a:off x="4073868" y="4711366"/>
            <a:ext cx="5573563" cy="975856"/>
            <a:chOff x="4073868" y="4711366"/>
            <a:chExt cx="4895467" cy="975856"/>
          </a:xfrm>
        </p:grpSpPr>
        <p:sp>
          <p:nvSpPr>
            <p:cNvPr id="14" name="Text Box 6"/>
            <p:cNvSpPr txBox="1">
              <a:spLocks noChangeArrowheads="1"/>
            </p:cNvSpPr>
            <p:nvPr/>
          </p:nvSpPr>
          <p:spPr bwMode="auto">
            <a:xfrm>
              <a:off x="4073868" y="4711366"/>
              <a:ext cx="4895467" cy="523220"/>
            </a:xfrm>
            <a:prstGeom prst="rect">
              <a:avLst/>
            </a:prstGeom>
            <a:noFill/>
            <a:ln w="63500" cmpd="sng">
              <a:solidFill>
                <a:srgbClr val="00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eaLnBrk="1" fontAlgn="auto" latinLnBrk="0" hangingPunct="1">
                <a:lnSpc>
                  <a:spcPct val="100000"/>
                </a:lnSpc>
                <a:spcBef>
                  <a:spcPct val="50000"/>
                </a:spcBef>
                <a:spcAft>
                  <a:spcPts val="0"/>
                </a:spcAft>
                <a:buClrTx/>
                <a:buSzTx/>
                <a:buFontTx/>
                <a:buNone/>
                <a:defRPr/>
              </a:pP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sp>
          <p:nvSpPr>
            <p:cNvPr id="26" name="文本框 25"/>
            <p:cNvSpPr txBox="1"/>
            <p:nvPr/>
          </p:nvSpPr>
          <p:spPr>
            <a:xfrm>
              <a:off x="4073868" y="4733115"/>
              <a:ext cx="4284984" cy="954107"/>
            </a:xfrm>
            <a:prstGeom prst="rect">
              <a:avLst/>
            </a:prstGeom>
            <a:noFill/>
          </p:spPr>
          <p:txBody>
            <a:bodyPr wrap="square">
              <a:spAutoFit/>
            </a:bodyPr>
            <a:lstStyle/>
            <a:p>
              <a:pPr algn="l"/>
              <a:r>
                <a:rPr lang="zh-CN" altLang="zh-CN" sz="28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第三步：</a:t>
              </a:r>
              <a:r>
                <a:rPr lang="zh-CN"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期待回复</a:t>
              </a:r>
              <a:r>
                <a:rPr lang="zh-CN" altLang="zh-CN" sz="28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并表示</a:t>
              </a:r>
              <a:r>
                <a:rPr lang="zh-CN" altLang="zh-CN" sz="2800" b="1" u="wavyHeavy" kern="100" dirty="0">
                  <a:solidFill>
                    <a:srgbClr val="00B050"/>
                  </a:solidFill>
                  <a:effectLst/>
                  <a:uFill>
                    <a:solidFill>
                      <a:srgbClr val="FF0000"/>
                    </a:solidFill>
                  </a:uFill>
                  <a:latin typeface="Times New Roman" panose="02020603050405020304" pitchFamily="18" charset="0"/>
                  <a:ea typeface="等线" panose="02010600030101010101" pitchFamily="2" charset="-122"/>
                  <a:cs typeface="Times New Roman" panose="02020603050405020304" pitchFamily="18" charset="0"/>
                </a:rPr>
                <a:t>感谢</a:t>
              </a:r>
              <a:r>
                <a:rPr lang="zh-CN" altLang="zh-CN" sz="28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cxnSp>
        <p:nvCxnSpPr>
          <p:cNvPr id="3" name="直接箭头连接符 2"/>
          <p:cNvCxnSpPr>
            <a:stCxn id="13" idx="3"/>
          </p:cNvCxnSpPr>
          <p:nvPr/>
        </p:nvCxnSpPr>
        <p:spPr>
          <a:xfrm>
            <a:off x="2745946" y="3196436"/>
            <a:ext cx="540000" cy="0"/>
          </a:xfrm>
          <a:prstGeom prst="straightConnector1">
            <a:avLst/>
          </a:prstGeom>
          <a:ln w="69850">
            <a:solidFill>
              <a:srgbClr val="FF99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ircle(in)">
                                      <p:cBhvr>
                                        <p:cTn id="4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24955" y="981882"/>
            <a:ext cx="8775200" cy="5593579"/>
            <a:chOff x="1624955" y="981882"/>
            <a:chExt cx="8775200" cy="5593579"/>
          </a:xfrm>
        </p:grpSpPr>
        <p:cxnSp>
          <p:nvCxnSpPr>
            <p:cNvPr id="2" name="直接连接符 1"/>
            <p:cNvCxnSpPr/>
            <p:nvPr/>
          </p:nvCxnSpPr>
          <p:spPr>
            <a:xfrm>
              <a:off x="1943453" y="981882"/>
              <a:ext cx="6721183" cy="0"/>
            </a:xfrm>
            <a:prstGeom prst="line">
              <a:avLst/>
            </a:prstGeom>
            <a:noFill/>
            <a:ln w="28575" cap="flat">
              <a:solidFill>
                <a:schemeClr val="accent1"/>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graphicFrame>
          <p:nvGraphicFramePr>
            <p:cNvPr id="3" name="图示 2"/>
            <p:cNvGraphicFramePr/>
            <p:nvPr/>
          </p:nvGraphicFramePr>
          <p:xfrm>
            <a:off x="1624955" y="1520577"/>
            <a:ext cx="8775200" cy="505488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sp>
        <p:nvSpPr>
          <p:cNvPr id="8" name="文本框 7"/>
          <p:cNvSpPr txBox="1"/>
          <p:nvPr/>
        </p:nvSpPr>
        <p:spPr>
          <a:xfrm>
            <a:off x="1287299" y="20929"/>
            <a:ext cx="4465801"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2800" baseline="0" dirty="0">
                <a:latin typeface="华文行楷" panose="02010800040101010101" pitchFamily="2" charset="-122"/>
                <a:ea typeface="华文行楷" panose="02010800040101010101" pitchFamily="2" charset="-122"/>
              </a:rPr>
              <a:t>四、</a:t>
            </a:r>
            <a:r>
              <a:rPr lang="en-US" altLang="en-US" sz="2800" baseline="0" dirty="0">
                <a:latin typeface="华文行楷" panose="02010800040101010101" pitchFamily="2" charset="-122"/>
                <a:ea typeface="华文行楷" panose="02010800040101010101" pitchFamily="2" charset="-122"/>
              </a:rPr>
              <a:t>【</a:t>
            </a:r>
            <a:r>
              <a:rPr lang="zh-CN" altLang="en-US" sz="2800" baseline="0" dirty="0">
                <a:latin typeface="华文行楷" panose="02010800040101010101" pitchFamily="2" charset="-122"/>
                <a:ea typeface="华文行楷" panose="02010800040101010101" pitchFamily="2" charset="-122"/>
              </a:rPr>
              <a:t>约稿信写作要求</a:t>
            </a:r>
            <a:r>
              <a:rPr lang="en-US" altLang="en-US" sz="2800" baseline="0" dirty="0">
                <a:latin typeface="华文行楷" panose="02010800040101010101" pitchFamily="2" charset="-122"/>
                <a:ea typeface="华文行楷" panose="02010800040101010101" pitchFamily="2" charset="-122"/>
              </a:rPr>
              <a:t>】</a:t>
            </a:r>
            <a:endParaRPr lang="zh-CN" altLang="en-US" sz="2800" baseline="0" dirty="0">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rot="0">
            <a:off x="586740" y="835660"/>
            <a:ext cx="5509260" cy="5937250"/>
            <a:chOff x="1289259" y="1690517"/>
            <a:chExt cx="1977155" cy="1899532"/>
          </a:xfrm>
        </p:grpSpPr>
        <p:grpSp>
          <p:nvGrpSpPr>
            <p:cNvPr id="5" name="组合 4"/>
            <p:cNvGrpSpPr/>
            <p:nvPr/>
          </p:nvGrpSpPr>
          <p:grpSpPr>
            <a:xfrm>
              <a:off x="1289259" y="1690517"/>
              <a:ext cx="359855" cy="442338"/>
              <a:chOff x="1366129" y="1585799"/>
              <a:chExt cx="359855" cy="442338"/>
            </a:xfrm>
          </p:grpSpPr>
          <p:sp>
            <p:nvSpPr>
              <p:cNvPr id="7" name="任意多边形 93"/>
              <p:cNvSpPr/>
              <p:nvPr/>
            </p:nvSpPr>
            <p:spPr>
              <a:xfrm>
                <a:off x="1366129" y="1585799"/>
                <a:ext cx="239184" cy="345549"/>
              </a:xfrm>
              <a:custGeom>
                <a:avLst/>
                <a:gdLst>
                  <a:gd name="connsiteX0" fmla="*/ 0 w 1743075"/>
                  <a:gd name="connsiteY0" fmla="*/ 0 h 2195513"/>
                  <a:gd name="connsiteX1" fmla="*/ 1743075 w 1743075"/>
                  <a:gd name="connsiteY1" fmla="*/ 0 h 2195513"/>
                  <a:gd name="connsiteX2" fmla="*/ 1743075 w 1743075"/>
                  <a:gd name="connsiteY2" fmla="*/ 952500 h 2195513"/>
                  <a:gd name="connsiteX3" fmla="*/ 1314450 w 1743075"/>
                  <a:gd name="connsiteY3" fmla="*/ 952500 h 2195513"/>
                  <a:gd name="connsiteX4" fmla="*/ 1314450 w 1743075"/>
                  <a:gd name="connsiteY4" fmla="*/ 2024063 h 2195513"/>
                  <a:gd name="connsiteX5" fmla="*/ 1743075 w 1743075"/>
                  <a:gd name="connsiteY5" fmla="*/ 2024063 h 2195513"/>
                  <a:gd name="connsiteX6" fmla="*/ 1743075 w 1743075"/>
                  <a:gd name="connsiteY6" fmla="*/ 2195513 h 2195513"/>
                  <a:gd name="connsiteX7" fmla="*/ 0 w 1743075"/>
                  <a:gd name="connsiteY7" fmla="*/ 2195513 h 2195513"/>
                  <a:gd name="connsiteX0-1" fmla="*/ 1314450 w 1743075"/>
                  <a:gd name="connsiteY0-2" fmla="*/ 952500 h 2195513"/>
                  <a:gd name="connsiteX1-3" fmla="*/ 1314450 w 1743075"/>
                  <a:gd name="connsiteY1-4" fmla="*/ 2024063 h 2195513"/>
                  <a:gd name="connsiteX2-5" fmla="*/ 1743075 w 1743075"/>
                  <a:gd name="connsiteY2-6" fmla="*/ 2024063 h 2195513"/>
                  <a:gd name="connsiteX3-7" fmla="*/ 1743075 w 1743075"/>
                  <a:gd name="connsiteY3-8" fmla="*/ 2195513 h 2195513"/>
                  <a:gd name="connsiteX4-9" fmla="*/ 0 w 1743075"/>
                  <a:gd name="connsiteY4-10" fmla="*/ 2195513 h 2195513"/>
                  <a:gd name="connsiteX5-11" fmla="*/ 0 w 1743075"/>
                  <a:gd name="connsiteY5-12" fmla="*/ 0 h 2195513"/>
                  <a:gd name="connsiteX6-13" fmla="*/ 1743075 w 1743075"/>
                  <a:gd name="connsiteY6-14" fmla="*/ 0 h 2195513"/>
                  <a:gd name="connsiteX7-15" fmla="*/ 1743075 w 1743075"/>
                  <a:gd name="connsiteY7-16" fmla="*/ 952500 h 2195513"/>
                  <a:gd name="connsiteX8" fmla="*/ 1405890 w 1743075"/>
                  <a:gd name="connsiteY8" fmla="*/ 1043940 h 2195513"/>
                  <a:gd name="connsiteX0-17" fmla="*/ 1314450 w 1743075"/>
                  <a:gd name="connsiteY0-18" fmla="*/ 952500 h 2195513"/>
                  <a:gd name="connsiteX1-19" fmla="*/ 1314450 w 1743075"/>
                  <a:gd name="connsiteY1-20" fmla="*/ 2024063 h 2195513"/>
                  <a:gd name="connsiteX2-21" fmla="*/ 1743075 w 1743075"/>
                  <a:gd name="connsiteY2-22" fmla="*/ 2024063 h 2195513"/>
                  <a:gd name="connsiteX3-23" fmla="*/ 1743075 w 1743075"/>
                  <a:gd name="connsiteY3-24" fmla="*/ 2195513 h 2195513"/>
                  <a:gd name="connsiteX4-25" fmla="*/ 0 w 1743075"/>
                  <a:gd name="connsiteY4-26" fmla="*/ 2195513 h 2195513"/>
                  <a:gd name="connsiteX5-27" fmla="*/ 0 w 1743075"/>
                  <a:gd name="connsiteY5-28" fmla="*/ 0 h 2195513"/>
                  <a:gd name="connsiteX6-29" fmla="*/ 1743075 w 1743075"/>
                  <a:gd name="connsiteY6-30" fmla="*/ 0 h 2195513"/>
                  <a:gd name="connsiteX7-31" fmla="*/ 1743075 w 1743075"/>
                  <a:gd name="connsiteY7-32" fmla="*/ 952500 h 2195513"/>
                  <a:gd name="connsiteX0-33" fmla="*/ 1314450 w 1743075"/>
                  <a:gd name="connsiteY0-34" fmla="*/ 2024063 h 2195513"/>
                  <a:gd name="connsiteX1-35" fmla="*/ 1743075 w 1743075"/>
                  <a:gd name="connsiteY1-36" fmla="*/ 2024063 h 2195513"/>
                  <a:gd name="connsiteX2-37" fmla="*/ 1743075 w 1743075"/>
                  <a:gd name="connsiteY2-38" fmla="*/ 2195513 h 2195513"/>
                  <a:gd name="connsiteX3-39" fmla="*/ 0 w 1743075"/>
                  <a:gd name="connsiteY3-40" fmla="*/ 2195513 h 2195513"/>
                  <a:gd name="connsiteX4-41" fmla="*/ 0 w 1743075"/>
                  <a:gd name="connsiteY4-42" fmla="*/ 0 h 2195513"/>
                  <a:gd name="connsiteX5-43" fmla="*/ 1743075 w 1743075"/>
                  <a:gd name="connsiteY5-44" fmla="*/ 0 h 2195513"/>
                  <a:gd name="connsiteX6-45" fmla="*/ 1743075 w 1743075"/>
                  <a:gd name="connsiteY6-46" fmla="*/ 952500 h 2195513"/>
                  <a:gd name="connsiteX0-47" fmla="*/ 1743075 w 1743075"/>
                  <a:gd name="connsiteY0-48" fmla="*/ 2024063 h 2195513"/>
                  <a:gd name="connsiteX1-49" fmla="*/ 1743075 w 1743075"/>
                  <a:gd name="connsiteY1-50" fmla="*/ 2195513 h 2195513"/>
                  <a:gd name="connsiteX2-51" fmla="*/ 0 w 1743075"/>
                  <a:gd name="connsiteY2-52" fmla="*/ 2195513 h 2195513"/>
                  <a:gd name="connsiteX3-53" fmla="*/ 0 w 1743075"/>
                  <a:gd name="connsiteY3-54" fmla="*/ 0 h 2195513"/>
                  <a:gd name="connsiteX4-55" fmla="*/ 1743075 w 1743075"/>
                  <a:gd name="connsiteY4-56" fmla="*/ 0 h 2195513"/>
                  <a:gd name="connsiteX5-57" fmla="*/ 1743075 w 1743075"/>
                  <a:gd name="connsiteY5-58" fmla="*/ 952500 h 21955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3075" h="2195513">
                    <a:moveTo>
                      <a:pt x="1743075" y="2024063"/>
                    </a:moveTo>
                    <a:lnTo>
                      <a:pt x="1743075" y="2195513"/>
                    </a:lnTo>
                    <a:lnTo>
                      <a:pt x="0" y="2195513"/>
                    </a:lnTo>
                    <a:lnTo>
                      <a:pt x="0" y="0"/>
                    </a:lnTo>
                    <a:lnTo>
                      <a:pt x="1743075" y="0"/>
                    </a:lnTo>
                    <a:lnTo>
                      <a:pt x="1743075" y="952500"/>
                    </a:lnTo>
                  </a:path>
                </a:pathLst>
              </a:cu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101"/>
              <p:cNvSpPr/>
              <p:nvPr/>
            </p:nvSpPr>
            <p:spPr>
              <a:xfrm>
                <a:off x="1472446" y="1635490"/>
                <a:ext cx="253538" cy="392647"/>
              </a:xfrm>
              <a:custGeom>
                <a:avLst/>
                <a:gdLst>
                  <a:gd name="connsiteX0" fmla="*/ 0 w 1743075"/>
                  <a:gd name="connsiteY0" fmla="*/ 0 h 2195513"/>
                  <a:gd name="connsiteX1" fmla="*/ 1743075 w 1743075"/>
                  <a:gd name="connsiteY1" fmla="*/ 0 h 2195513"/>
                  <a:gd name="connsiteX2" fmla="*/ 1743075 w 1743075"/>
                  <a:gd name="connsiteY2" fmla="*/ 952500 h 2195513"/>
                  <a:gd name="connsiteX3" fmla="*/ 1314450 w 1743075"/>
                  <a:gd name="connsiteY3" fmla="*/ 952500 h 2195513"/>
                  <a:gd name="connsiteX4" fmla="*/ 1314450 w 1743075"/>
                  <a:gd name="connsiteY4" fmla="*/ 2024063 h 2195513"/>
                  <a:gd name="connsiteX5" fmla="*/ 1743075 w 1743075"/>
                  <a:gd name="connsiteY5" fmla="*/ 2024063 h 2195513"/>
                  <a:gd name="connsiteX6" fmla="*/ 1743075 w 1743075"/>
                  <a:gd name="connsiteY6" fmla="*/ 2195513 h 2195513"/>
                  <a:gd name="connsiteX7" fmla="*/ 0 w 1743075"/>
                  <a:gd name="connsiteY7" fmla="*/ 2195513 h 2195513"/>
                  <a:gd name="connsiteX0-1" fmla="*/ 1314450 w 1743075"/>
                  <a:gd name="connsiteY0-2" fmla="*/ 952500 h 2195513"/>
                  <a:gd name="connsiteX1-3" fmla="*/ 1314450 w 1743075"/>
                  <a:gd name="connsiteY1-4" fmla="*/ 2024063 h 2195513"/>
                  <a:gd name="connsiteX2-5" fmla="*/ 1743075 w 1743075"/>
                  <a:gd name="connsiteY2-6" fmla="*/ 2024063 h 2195513"/>
                  <a:gd name="connsiteX3-7" fmla="*/ 1743075 w 1743075"/>
                  <a:gd name="connsiteY3-8" fmla="*/ 2195513 h 2195513"/>
                  <a:gd name="connsiteX4-9" fmla="*/ 0 w 1743075"/>
                  <a:gd name="connsiteY4-10" fmla="*/ 2195513 h 2195513"/>
                  <a:gd name="connsiteX5-11" fmla="*/ 0 w 1743075"/>
                  <a:gd name="connsiteY5-12" fmla="*/ 0 h 2195513"/>
                  <a:gd name="connsiteX6-13" fmla="*/ 1743075 w 1743075"/>
                  <a:gd name="connsiteY6-14" fmla="*/ 0 h 2195513"/>
                  <a:gd name="connsiteX7-15" fmla="*/ 1743075 w 1743075"/>
                  <a:gd name="connsiteY7-16" fmla="*/ 952500 h 2195513"/>
                  <a:gd name="connsiteX8" fmla="*/ 1405890 w 1743075"/>
                  <a:gd name="connsiteY8" fmla="*/ 1043940 h 2195513"/>
                  <a:gd name="connsiteX0-17" fmla="*/ 1314450 w 1743075"/>
                  <a:gd name="connsiteY0-18" fmla="*/ 952500 h 2195513"/>
                  <a:gd name="connsiteX1-19" fmla="*/ 1314450 w 1743075"/>
                  <a:gd name="connsiteY1-20" fmla="*/ 2024063 h 2195513"/>
                  <a:gd name="connsiteX2-21" fmla="*/ 1743075 w 1743075"/>
                  <a:gd name="connsiteY2-22" fmla="*/ 2024063 h 2195513"/>
                  <a:gd name="connsiteX3-23" fmla="*/ 1743075 w 1743075"/>
                  <a:gd name="connsiteY3-24" fmla="*/ 2195513 h 2195513"/>
                  <a:gd name="connsiteX4-25" fmla="*/ 0 w 1743075"/>
                  <a:gd name="connsiteY4-26" fmla="*/ 2195513 h 2195513"/>
                  <a:gd name="connsiteX5-27" fmla="*/ 0 w 1743075"/>
                  <a:gd name="connsiteY5-28" fmla="*/ 0 h 2195513"/>
                  <a:gd name="connsiteX6-29" fmla="*/ 1743075 w 1743075"/>
                  <a:gd name="connsiteY6-30" fmla="*/ 0 h 2195513"/>
                  <a:gd name="connsiteX7-31" fmla="*/ 1743075 w 1743075"/>
                  <a:gd name="connsiteY7-32" fmla="*/ 952500 h 2195513"/>
                  <a:gd name="connsiteX0-33" fmla="*/ 1314450 w 1743075"/>
                  <a:gd name="connsiteY0-34" fmla="*/ 2024063 h 2195513"/>
                  <a:gd name="connsiteX1-35" fmla="*/ 1743075 w 1743075"/>
                  <a:gd name="connsiteY1-36" fmla="*/ 2024063 h 2195513"/>
                  <a:gd name="connsiteX2-37" fmla="*/ 1743075 w 1743075"/>
                  <a:gd name="connsiteY2-38" fmla="*/ 2195513 h 2195513"/>
                  <a:gd name="connsiteX3-39" fmla="*/ 0 w 1743075"/>
                  <a:gd name="connsiteY3-40" fmla="*/ 2195513 h 2195513"/>
                  <a:gd name="connsiteX4-41" fmla="*/ 0 w 1743075"/>
                  <a:gd name="connsiteY4-42" fmla="*/ 0 h 2195513"/>
                  <a:gd name="connsiteX5-43" fmla="*/ 1743075 w 1743075"/>
                  <a:gd name="connsiteY5-44" fmla="*/ 0 h 2195513"/>
                  <a:gd name="connsiteX6-45" fmla="*/ 1743075 w 1743075"/>
                  <a:gd name="connsiteY6-46" fmla="*/ 952500 h 2195513"/>
                  <a:gd name="connsiteX0-47" fmla="*/ 1743075 w 1743075"/>
                  <a:gd name="connsiteY0-48" fmla="*/ 2024063 h 2195513"/>
                  <a:gd name="connsiteX1-49" fmla="*/ 1743075 w 1743075"/>
                  <a:gd name="connsiteY1-50" fmla="*/ 2195513 h 2195513"/>
                  <a:gd name="connsiteX2-51" fmla="*/ 0 w 1743075"/>
                  <a:gd name="connsiteY2-52" fmla="*/ 2195513 h 2195513"/>
                  <a:gd name="connsiteX3-53" fmla="*/ 0 w 1743075"/>
                  <a:gd name="connsiteY3-54" fmla="*/ 0 h 2195513"/>
                  <a:gd name="connsiteX4-55" fmla="*/ 1743075 w 1743075"/>
                  <a:gd name="connsiteY4-56" fmla="*/ 0 h 2195513"/>
                  <a:gd name="connsiteX5-57" fmla="*/ 1743075 w 1743075"/>
                  <a:gd name="connsiteY5-58" fmla="*/ 952500 h 21955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3075" h="2195513">
                    <a:moveTo>
                      <a:pt x="1743075" y="2024063"/>
                    </a:moveTo>
                    <a:lnTo>
                      <a:pt x="1743075" y="2195513"/>
                    </a:lnTo>
                    <a:lnTo>
                      <a:pt x="0" y="2195513"/>
                    </a:lnTo>
                    <a:lnTo>
                      <a:pt x="0" y="0"/>
                    </a:lnTo>
                    <a:lnTo>
                      <a:pt x="1743075" y="0"/>
                    </a:lnTo>
                    <a:lnTo>
                      <a:pt x="1743075" y="952500"/>
                    </a:ln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Rectangle 3"/>
            <p:cNvSpPr/>
            <p:nvPr/>
          </p:nvSpPr>
          <p:spPr>
            <a:xfrm>
              <a:off x="1423485" y="1800223"/>
              <a:ext cx="1842929" cy="1789826"/>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cs typeface="+mn-ea"/>
                <a:sym typeface="+mn-lt"/>
              </a:endParaRPr>
            </a:p>
          </p:txBody>
        </p:sp>
      </p:grpSp>
      <p:sp>
        <p:nvSpPr>
          <p:cNvPr id="2" name="标题 1"/>
          <p:cNvSpPr>
            <a:spLocks noGrp="1"/>
          </p:cNvSpPr>
          <p:nvPr>
            <p:ph type="title"/>
          </p:nvPr>
        </p:nvSpPr>
        <p:spPr>
          <a:xfrm>
            <a:off x="1334746" y="152248"/>
            <a:ext cx="4191000" cy="494986"/>
          </a:xfrm>
        </p:spPr>
        <p:txBody>
          <a:bodyPr/>
          <a:lstStyle/>
          <a:p>
            <a:r>
              <a:rPr lang="en-US"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b="1" kern="100" dirty="0">
                <a:solidFill>
                  <a:srgbClr val="FF0000"/>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sym typeface="Wingdings" panose="05000000000000000000" pitchFamily="2" charset="2"/>
              </a:rPr>
              <a:t></a:t>
            </a:r>
            <a:r>
              <a:rPr lang="en-US" altLang="zh-CN" sz="2400" b="1" kern="100" dirty="0">
                <a:solidFill>
                  <a:srgbClr val="FF0000"/>
                </a:solidFill>
                <a:effectLst/>
                <a:highlight>
                  <a:srgbClr val="FFFF00"/>
                </a:highlight>
                <a:latin typeface="Times New Roman" panose="02020603050405020304" pitchFamily="18" charset="0"/>
                <a:ea typeface="等线" panose="02010600030101010101" pitchFamily="2" charset="-122"/>
                <a:cs typeface="Times New Roman" panose="02020603050405020304" pitchFamily="18" charset="0"/>
              </a:rPr>
              <a:t>Writing preparations</a:t>
            </a:r>
            <a:b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sz="2400" dirty="0"/>
          </a:p>
        </p:txBody>
      </p:sp>
      <p:grpSp>
        <p:nvGrpSpPr>
          <p:cNvPr id="14" name="组合 13"/>
          <p:cNvGrpSpPr/>
          <p:nvPr/>
        </p:nvGrpSpPr>
        <p:grpSpPr>
          <a:xfrm flipH="1" flipV="1">
            <a:off x="392103" y="5711825"/>
            <a:ext cx="673100" cy="673100"/>
            <a:chOff x="1930400" y="1114425"/>
            <a:chExt cx="673100" cy="673100"/>
          </a:xfrm>
        </p:grpSpPr>
        <p:cxnSp>
          <p:nvCxnSpPr>
            <p:cNvPr id="15" name="直接连接符 14"/>
            <p:cNvCxnSpPr/>
            <p:nvPr/>
          </p:nvCxnSpPr>
          <p:spPr>
            <a:xfrm>
              <a:off x="1930400" y="1169987"/>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930400" y="1450975"/>
              <a:ext cx="6731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2"/>
          <p:cNvSpPr txBox="1"/>
          <p:nvPr/>
        </p:nvSpPr>
        <p:spPr>
          <a:xfrm>
            <a:off x="1241410" y="1442773"/>
            <a:ext cx="4934661" cy="5262245"/>
          </a:xfrm>
          <a:prstGeom prst="rect">
            <a:avLst/>
          </a:prstGeom>
          <a:noFill/>
        </p:spPr>
        <p:txBody>
          <a:bodyPr wrap="square" rtlCol="0">
            <a:spAutoFit/>
          </a:bodyPr>
          <a:lstStyle/>
          <a:p>
            <a:pPr marL="342900" lvl="0" indent="-342900" algn="l">
              <a:buFont typeface="宋体" panose="02010600030101010101" pitchFamily="2" charset="-122"/>
              <a:buChar char="※"/>
            </a:pPr>
            <a:r>
              <a:rPr lang="zh-CN" altLang="en-US"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一、</a:t>
            </a:r>
            <a:r>
              <a:rPr lang="zh-CN" altLang="zh-CN" sz="2400" b="1" kern="100"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rPr>
              <a:t>必备短语</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1. the articles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written by</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由</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写的文章</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2. write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something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about … </a:t>
            </a:r>
            <a:endPar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写点关于</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的文章</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3. some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requirements about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the article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稿件的一些要求</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4. as/</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so long as</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只要</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5. interesting and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informative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66675"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（内容）既有趣又充实</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寓教于乐</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6.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be expected</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/required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to</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do</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要求做</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7. have a title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made up</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by yourself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题目自拟</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8.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within</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400 words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不超过</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400</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字</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grpSp>
        <p:nvGrpSpPr>
          <p:cNvPr id="25" name="组合 24"/>
          <p:cNvGrpSpPr/>
          <p:nvPr/>
        </p:nvGrpSpPr>
        <p:grpSpPr>
          <a:xfrm rot="0">
            <a:off x="6096000" y="835660"/>
            <a:ext cx="5541645" cy="5955030"/>
            <a:chOff x="1289259" y="1690517"/>
            <a:chExt cx="1956249" cy="1901703"/>
          </a:xfrm>
        </p:grpSpPr>
        <p:grpSp>
          <p:nvGrpSpPr>
            <p:cNvPr id="26" name="组合 25"/>
            <p:cNvGrpSpPr/>
            <p:nvPr/>
          </p:nvGrpSpPr>
          <p:grpSpPr>
            <a:xfrm>
              <a:off x="1289259" y="1690517"/>
              <a:ext cx="338950" cy="449547"/>
              <a:chOff x="1366129" y="1585799"/>
              <a:chExt cx="338950" cy="449547"/>
            </a:xfrm>
          </p:grpSpPr>
          <p:sp>
            <p:nvSpPr>
              <p:cNvPr id="28" name="任意多边形 93"/>
              <p:cNvSpPr/>
              <p:nvPr/>
            </p:nvSpPr>
            <p:spPr>
              <a:xfrm>
                <a:off x="1366129" y="1585799"/>
                <a:ext cx="239184" cy="345549"/>
              </a:xfrm>
              <a:custGeom>
                <a:avLst/>
                <a:gdLst>
                  <a:gd name="connsiteX0" fmla="*/ 0 w 1743075"/>
                  <a:gd name="connsiteY0" fmla="*/ 0 h 2195513"/>
                  <a:gd name="connsiteX1" fmla="*/ 1743075 w 1743075"/>
                  <a:gd name="connsiteY1" fmla="*/ 0 h 2195513"/>
                  <a:gd name="connsiteX2" fmla="*/ 1743075 w 1743075"/>
                  <a:gd name="connsiteY2" fmla="*/ 952500 h 2195513"/>
                  <a:gd name="connsiteX3" fmla="*/ 1314450 w 1743075"/>
                  <a:gd name="connsiteY3" fmla="*/ 952500 h 2195513"/>
                  <a:gd name="connsiteX4" fmla="*/ 1314450 w 1743075"/>
                  <a:gd name="connsiteY4" fmla="*/ 2024063 h 2195513"/>
                  <a:gd name="connsiteX5" fmla="*/ 1743075 w 1743075"/>
                  <a:gd name="connsiteY5" fmla="*/ 2024063 h 2195513"/>
                  <a:gd name="connsiteX6" fmla="*/ 1743075 w 1743075"/>
                  <a:gd name="connsiteY6" fmla="*/ 2195513 h 2195513"/>
                  <a:gd name="connsiteX7" fmla="*/ 0 w 1743075"/>
                  <a:gd name="connsiteY7" fmla="*/ 2195513 h 2195513"/>
                  <a:gd name="connsiteX0-1" fmla="*/ 1314450 w 1743075"/>
                  <a:gd name="connsiteY0-2" fmla="*/ 952500 h 2195513"/>
                  <a:gd name="connsiteX1-3" fmla="*/ 1314450 w 1743075"/>
                  <a:gd name="connsiteY1-4" fmla="*/ 2024063 h 2195513"/>
                  <a:gd name="connsiteX2-5" fmla="*/ 1743075 w 1743075"/>
                  <a:gd name="connsiteY2-6" fmla="*/ 2024063 h 2195513"/>
                  <a:gd name="connsiteX3-7" fmla="*/ 1743075 w 1743075"/>
                  <a:gd name="connsiteY3-8" fmla="*/ 2195513 h 2195513"/>
                  <a:gd name="connsiteX4-9" fmla="*/ 0 w 1743075"/>
                  <a:gd name="connsiteY4-10" fmla="*/ 2195513 h 2195513"/>
                  <a:gd name="connsiteX5-11" fmla="*/ 0 w 1743075"/>
                  <a:gd name="connsiteY5-12" fmla="*/ 0 h 2195513"/>
                  <a:gd name="connsiteX6-13" fmla="*/ 1743075 w 1743075"/>
                  <a:gd name="connsiteY6-14" fmla="*/ 0 h 2195513"/>
                  <a:gd name="connsiteX7-15" fmla="*/ 1743075 w 1743075"/>
                  <a:gd name="connsiteY7-16" fmla="*/ 952500 h 2195513"/>
                  <a:gd name="connsiteX8" fmla="*/ 1405890 w 1743075"/>
                  <a:gd name="connsiteY8" fmla="*/ 1043940 h 2195513"/>
                  <a:gd name="connsiteX0-17" fmla="*/ 1314450 w 1743075"/>
                  <a:gd name="connsiteY0-18" fmla="*/ 952500 h 2195513"/>
                  <a:gd name="connsiteX1-19" fmla="*/ 1314450 w 1743075"/>
                  <a:gd name="connsiteY1-20" fmla="*/ 2024063 h 2195513"/>
                  <a:gd name="connsiteX2-21" fmla="*/ 1743075 w 1743075"/>
                  <a:gd name="connsiteY2-22" fmla="*/ 2024063 h 2195513"/>
                  <a:gd name="connsiteX3-23" fmla="*/ 1743075 w 1743075"/>
                  <a:gd name="connsiteY3-24" fmla="*/ 2195513 h 2195513"/>
                  <a:gd name="connsiteX4-25" fmla="*/ 0 w 1743075"/>
                  <a:gd name="connsiteY4-26" fmla="*/ 2195513 h 2195513"/>
                  <a:gd name="connsiteX5-27" fmla="*/ 0 w 1743075"/>
                  <a:gd name="connsiteY5-28" fmla="*/ 0 h 2195513"/>
                  <a:gd name="connsiteX6-29" fmla="*/ 1743075 w 1743075"/>
                  <a:gd name="connsiteY6-30" fmla="*/ 0 h 2195513"/>
                  <a:gd name="connsiteX7-31" fmla="*/ 1743075 w 1743075"/>
                  <a:gd name="connsiteY7-32" fmla="*/ 952500 h 2195513"/>
                  <a:gd name="connsiteX0-33" fmla="*/ 1314450 w 1743075"/>
                  <a:gd name="connsiteY0-34" fmla="*/ 2024063 h 2195513"/>
                  <a:gd name="connsiteX1-35" fmla="*/ 1743075 w 1743075"/>
                  <a:gd name="connsiteY1-36" fmla="*/ 2024063 h 2195513"/>
                  <a:gd name="connsiteX2-37" fmla="*/ 1743075 w 1743075"/>
                  <a:gd name="connsiteY2-38" fmla="*/ 2195513 h 2195513"/>
                  <a:gd name="connsiteX3-39" fmla="*/ 0 w 1743075"/>
                  <a:gd name="connsiteY3-40" fmla="*/ 2195513 h 2195513"/>
                  <a:gd name="connsiteX4-41" fmla="*/ 0 w 1743075"/>
                  <a:gd name="connsiteY4-42" fmla="*/ 0 h 2195513"/>
                  <a:gd name="connsiteX5-43" fmla="*/ 1743075 w 1743075"/>
                  <a:gd name="connsiteY5-44" fmla="*/ 0 h 2195513"/>
                  <a:gd name="connsiteX6-45" fmla="*/ 1743075 w 1743075"/>
                  <a:gd name="connsiteY6-46" fmla="*/ 952500 h 2195513"/>
                  <a:gd name="connsiteX0-47" fmla="*/ 1743075 w 1743075"/>
                  <a:gd name="connsiteY0-48" fmla="*/ 2024063 h 2195513"/>
                  <a:gd name="connsiteX1-49" fmla="*/ 1743075 w 1743075"/>
                  <a:gd name="connsiteY1-50" fmla="*/ 2195513 h 2195513"/>
                  <a:gd name="connsiteX2-51" fmla="*/ 0 w 1743075"/>
                  <a:gd name="connsiteY2-52" fmla="*/ 2195513 h 2195513"/>
                  <a:gd name="connsiteX3-53" fmla="*/ 0 w 1743075"/>
                  <a:gd name="connsiteY3-54" fmla="*/ 0 h 2195513"/>
                  <a:gd name="connsiteX4-55" fmla="*/ 1743075 w 1743075"/>
                  <a:gd name="connsiteY4-56" fmla="*/ 0 h 2195513"/>
                  <a:gd name="connsiteX5-57" fmla="*/ 1743075 w 1743075"/>
                  <a:gd name="connsiteY5-58" fmla="*/ 952500 h 21955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3075" h="2195513">
                    <a:moveTo>
                      <a:pt x="1743075" y="2024063"/>
                    </a:moveTo>
                    <a:lnTo>
                      <a:pt x="1743075" y="2195513"/>
                    </a:lnTo>
                    <a:lnTo>
                      <a:pt x="0" y="2195513"/>
                    </a:lnTo>
                    <a:lnTo>
                      <a:pt x="0" y="0"/>
                    </a:lnTo>
                    <a:lnTo>
                      <a:pt x="1743075" y="0"/>
                    </a:lnTo>
                    <a:lnTo>
                      <a:pt x="1743075" y="952500"/>
                    </a:lnTo>
                  </a:path>
                </a:pathLst>
              </a:cu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101"/>
              <p:cNvSpPr/>
              <p:nvPr/>
            </p:nvSpPr>
            <p:spPr>
              <a:xfrm>
                <a:off x="1451541" y="1642699"/>
                <a:ext cx="253538" cy="392647"/>
              </a:xfrm>
              <a:custGeom>
                <a:avLst/>
                <a:gdLst>
                  <a:gd name="connsiteX0" fmla="*/ 0 w 1743075"/>
                  <a:gd name="connsiteY0" fmla="*/ 0 h 2195513"/>
                  <a:gd name="connsiteX1" fmla="*/ 1743075 w 1743075"/>
                  <a:gd name="connsiteY1" fmla="*/ 0 h 2195513"/>
                  <a:gd name="connsiteX2" fmla="*/ 1743075 w 1743075"/>
                  <a:gd name="connsiteY2" fmla="*/ 952500 h 2195513"/>
                  <a:gd name="connsiteX3" fmla="*/ 1314450 w 1743075"/>
                  <a:gd name="connsiteY3" fmla="*/ 952500 h 2195513"/>
                  <a:gd name="connsiteX4" fmla="*/ 1314450 w 1743075"/>
                  <a:gd name="connsiteY4" fmla="*/ 2024063 h 2195513"/>
                  <a:gd name="connsiteX5" fmla="*/ 1743075 w 1743075"/>
                  <a:gd name="connsiteY5" fmla="*/ 2024063 h 2195513"/>
                  <a:gd name="connsiteX6" fmla="*/ 1743075 w 1743075"/>
                  <a:gd name="connsiteY6" fmla="*/ 2195513 h 2195513"/>
                  <a:gd name="connsiteX7" fmla="*/ 0 w 1743075"/>
                  <a:gd name="connsiteY7" fmla="*/ 2195513 h 2195513"/>
                  <a:gd name="connsiteX0-1" fmla="*/ 1314450 w 1743075"/>
                  <a:gd name="connsiteY0-2" fmla="*/ 952500 h 2195513"/>
                  <a:gd name="connsiteX1-3" fmla="*/ 1314450 w 1743075"/>
                  <a:gd name="connsiteY1-4" fmla="*/ 2024063 h 2195513"/>
                  <a:gd name="connsiteX2-5" fmla="*/ 1743075 w 1743075"/>
                  <a:gd name="connsiteY2-6" fmla="*/ 2024063 h 2195513"/>
                  <a:gd name="connsiteX3-7" fmla="*/ 1743075 w 1743075"/>
                  <a:gd name="connsiteY3-8" fmla="*/ 2195513 h 2195513"/>
                  <a:gd name="connsiteX4-9" fmla="*/ 0 w 1743075"/>
                  <a:gd name="connsiteY4-10" fmla="*/ 2195513 h 2195513"/>
                  <a:gd name="connsiteX5-11" fmla="*/ 0 w 1743075"/>
                  <a:gd name="connsiteY5-12" fmla="*/ 0 h 2195513"/>
                  <a:gd name="connsiteX6-13" fmla="*/ 1743075 w 1743075"/>
                  <a:gd name="connsiteY6-14" fmla="*/ 0 h 2195513"/>
                  <a:gd name="connsiteX7-15" fmla="*/ 1743075 w 1743075"/>
                  <a:gd name="connsiteY7-16" fmla="*/ 952500 h 2195513"/>
                  <a:gd name="connsiteX8" fmla="*/ 1405890 w 1743075"/>
                  <a:gd name="connsiteY8" fmla="*/ 1043940 h 2195513"/>
                  <a:gd name="connsiteX0-17" fmla="*/ 1314450 w 1743075"/>
                  <a:gd name="connsiteY0-18" fmla="*/ 952500 h 2195513"/>
                  <a:gd name="connsiteX1-19" fmla="*/ 1314450 w 1743075"/>
                  <a:gd name="connsiteY1-20" fmla="*/ 2024063 h 2195513"/>
                  <a:gd name="connsiteX2-21" fmla="*/ 1743075 w 1743075"/>
                  <a:gd name="connsiteY2-22" fmla="*/ 2024063 h 2195513"/>
                  <a:gd name="connsiteX3-23" fmla="*/ 1743075 w 1743075"/>
                  <a:gd name="connsiteY3-24" fmla="*/ 2195513 h 2195513"/>
                  <a:gd name="connsiteX4-25" fmla="*/ 0 w 1743075"/>
                  <a:gd name="connsiteY4-26" fmla="*/ 2195513 h 2195513"/>
                  <a:gd name="connsiteX5-27" fmla="*/ 0 w 1743075"/>
                  <a:gd name="connsiteY5-28" fmla="*/ 0 h 2195513"/>
                  <a:gd name="connsiteX6-29" fmla="*/ 1743075 w 1743075"/>
                  <a:gd name="connsiteY6-30" fmla="*/ 0 h 2195513"/>
                  <a:gd name="connsiteX7-31" fmla="*/ 1743075 w 1743075"/>
                  <a:gd name="connsiteY7-32" fmla="*/ 952500 h 2195513"/>
                  <a:gd name="connsiteX0-33" fmla="*/ 1314450 w 1743075"/>
                  <a:gd name="connsiteY0-34" fmla="*/ 2024063 h 2195513"/>
                  <a:gd name="connsiteX1-35" fmla="*/ 1743075 w 1743075"/>
                  <a:gd name="connsiteY1-36" fmla="*/ 2024063 h 2195513"/>
                  <a:gd name="connsiteX2-37" fmla="*/ 1743075 w 1743075"/>
                  <a:gd name="connsiteY2-38" fmla="*/ 2195513 h 2195513"/>
                  <a:gd name="connsiteX3-39" fmla="*/ 0 w 1743075"/>
                  <a:gd name="connsiteY3-40" fmla="*/ 2195513 h 2195513"/>
                  <a:gd name="connsiteX4-41" fmla="*/ 0 w 1743075"/>
                  <a:gd name="connsiteY4-42" fmla="*/ 0 h 2195513"/>
                  <a:gd name="connsiteX5-43" fmla="*/ 1743075 w 1743075"/>
                  <a:gd name="connsiteY5-44" fmla="*/ 0 h 2195513"/>
                  <a:gd name="connsiteX6-45" fmla="*/ 1743075 w 1743075"/>
                  <a:gd name="connsiteY6-46" fmla="*/ 952500 h 2195513"/>
                  <a:gd name="connsiteX0-47" fmla="*/ 1743075 w 1743075"/>
                  <a:gd name="connsiteY0-48" fmla="*/ 2024063 h 2195513"/>
                  <a:gd name="connsiteX1-49" fmla="*/ 1743075 w 1743075"/>
                  <a:gd name="connsiteY1-50" fmla="*/ 2195513 h 2195513"/>
                  <a:gd name="connsiteX2-51" fmla="*/ 0 w 1743075"/>
                  <a:gd name="connsiteY2-52" fmla="*/ 2195513 h 2195513"/>
                  <a:gd name="connsiteX3-53" fmla="*/ 0 w 1743075"/>
                  <a:gd name="connsiteY3-54" fmla="*/ 0 h 2195513"/>
                  <a:gd name="connsiteX4-55" fmla="*/ 1743075 w 1743075"/>
                  <a:gd name="connsiteY4-56" fmla="*/ 0 h 2195513"/>
                  <a:gd name="connsiteX5-57" fmla="*/ 1743075 w 1743075"/>
                  <a:gd name="connsiteY5-58" fmla="*/ 952500 h 21955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43075" h="2195513">
                    <a:moveTo>
                      <a:pt x="1743075" y="2024063"/>
                    </a:moveTo>
                    <a:lnTo>
                      <a:pt x="1743075" y="2195513"/>
                    </a:lnTo>
                    <a:lnTo>
                      <a:pt x="0" y="2195513"/>
                    </a:lnTo>
                    <a:lnTo>
                      <a:pt x="0" y="0"/>
                    </a:lnTo>
                    <a:lnTo>
                      <a:pt x="1743075" y="0"/>
                    </a:lnTo>
                    <a:lnTo>
                      <a:pt x="1743075" y="952500"/>
                    </a:lnTo>
                  </a:path>
                </a:pathLst>
              </a:cu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Rectangle 3"/>
            <p:cNvSpPr/>
            <p:nvPr/>
          </p:nvSpPr>
          <p:spPr>
            <a:xfrm>
              <a:off x="1423153" y="1802457"/>
              <a:ext cx="1822355" cy="1789763"/>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cs typeface="+mn-ea"/>
                <a:sym typeface="+mn-lt"/>
              </a:endParaRPr>
            </a:p>
          </p:txBody>
        </p:sp>
      </p:grpSp>
      <p:sp>
        <p:nvSpPr>
          <p:cNvPr id="20" name="TextBox 8"/>
          <p:cNvSpPr txBox="1"/>
          <p:nvPr/>
        </p:nvSpPr>
        <p:spPr>
          <a:xfrm>
            <a:off x="6534150" y="1701165"/>
            <a:ext cx="5026025" cy="4523105"/>
          </a:xfrm>
          <a:prstGeom prst="rect">
            <a:avLst/>
          </a:prstGeom>
          <a:noFill/>
        </p:spPr>
        <p:txBody>
          <a:bodyPr wrap="square" rtlCol="0">
            <a:spAutoFit/>
          </a:bodyPr>
          <a:lstStyle/>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9.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subscribe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/have your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article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交稿</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10.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be due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on /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The deadline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is…/by+</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日期</a:t>
            </a:r>
            <a:r>
              <a:rPr lang="zh-CN"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en-US" altLang="zh-CN" sz="2400" b="1" kern="100" dirty="0">
                <a:effectLst/>
                <a:latin typeface="等线" panose="02010600030101010101" pitchFamily="2" charset="-122"/>
                <a:ea typeface="Times New Roman" panose="02020603050405020304" pitchFamily="18" charset="0"/>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截止到</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11.carry articles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written by</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 about...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登载由</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写的关于</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的文章</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12. anything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relevant</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/concerned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任何相关内容</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13. the ...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section</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in our newspaper </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我们报纸的</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栏目</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14. 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extend</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the deadline </a:t>
            </a:r>
            <a:endPar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l"/>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延长最后期限</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15. on </a:t>
            </a:r>
            <a:r>
              <a:rPr lang="en-US" altLang="zh-CN" sz="2400" b="1" u="wavyHeavy" kern="100" dirty="0">
                <a:solidFill>
                  <a:srgbClr val="FF0000"/>
                </a:solidFill>
                <a:effectLst/>
                <a:uFill>
                  <a:solidFill>
                    <a:srgbClr val="0000FF"/>
                  </a:solidFill>
                </a:uFill>
                <a:latin typeface="Times New Roman" panose="02020603050405020304" pitchFamily="18" charset="0"/>
                <a:ea typeface="等线" panose="02010600030101010101" pitchFamily="2" charset="-122"/>
                <a:cs typeface="Times New Roman" panose="02020603050405020304" pitchFamily="18" charset="0"/>
              </a:rPr>
              <a:t>display</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展示，陈列</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2" name="矩形 21"/>
          <p:cNvSpPr/>
          <p:nvPr/>
        </p:nvSpPr>
        <p:spPr>
          <a:xfrm>
            <a:off x="6204577" y="4365761"/>
            <a:ext cx="57884" cy="1473242"/>
          </a:xfrm>
          <a:prstGeom prst="rect">
            <a:avLst/>
          </a:prstGeom>
          <a:solidFill>
            <a:srgbClr val="0000FF"/>
          </a:solidFill>
          <a:ln>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additive="base">
                                        <p:cTn id="1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 calcmode="lin" valueType="num">
                                      <p:cBhvr additive="base">
                                        <p:cTn id="3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 calcmode="lin" valueType="num">
                                      <p:cBhvr additive="base">
                                        <p:cTn id="3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xEl>
                                              <p:pRg st="5" end="5"/>
                                            </p:txEl>
                                          </p:spTgt>
                                        </p:tgtEl>
                                        <p:attrNameLst>
                                          <p:attrName>style.visibility</p:attrName>
                                        </p:attrNameLst>
                                      </p:cBhvr>
                                      <p:to>
                                        <p:strVal val="visible"/>
                                      </p:to>
                                    </p:set>
                                    <p:anim calcmode="lin" valueType="num">
                                      <p:cBhvr additive="base">
                                        <p:cTn id="43"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xEl>
                                              <p:pRg st="6" end="6"/>
                                            </p:txEl>
                                          </p:spTgt>
                                        </p:tgtEl>
                                        <p:attrNameLst>
                                          <p:attrName>style.visibility</p:attrName>
                                        </p:attrNameLst>
                                      </p:cBhvr>
                                      <p:to>
                                        <p:strVal val="visible"/>
                                      </p:to>
                                    </p:set>
                                    <p:anim calcmode="lin" valueType="num">
                                      <p:cBhvr additive="base">
                                        <p:cTn id="49"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xEl>
                                              <p:pRg st="7" end="7"/>
                                            </p:txEl>
                                          </p:spTgt>
                                        </p:tgtEl>
                                        <p:attrNameLst>
                                          <p:attrName>style.visibility</p:attrName>
                                        </p:attrNameLst>
                                      </p:cBhvr>
                                      <p:to>
                                        <p:strVal val="visible"/>
                                      </p:to>
                                    </p:set>
                                    <p:anim calcmode="lin" valueType="num">
                                      <p:cBhvr additive="base">
                                        <p:cTn id="5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xEl>
                                              <p:pRg st="8" end="8"/>
                                            </p:txEl>
                                          </p:spTgt>
                                        </p:tgtEl>
                                        <p:attrNameLst>
                                          <p:attrName>style.visibility</p:attrName>
                                        </p:attrNameLst>
                                      </p:cBhvr>
                                      <p:to>
                                        <p:strVal val="visible"/>
                                      </p:to>
                                    </p:set>
                                    <p:anim calcmode="lin" valueType="num">
                                      <p:cBhvr additive="base">
                                        <p:cTn id="6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xEl>
                                              <p:pRg st="9" end="9"/>
                                            </p:txEl>
                                          </p:spTgt>
                                        </p:tgtEl>
                                        <p:attrNameLst>
                                          <p:attrName>style.visibility</p:attrName>
                                        </p:attrNameLst>
                                      </p:cBhvr>
                                      <p:to>
                                        <p:strVal val="visible"/>
                                      </p:to>
                                    </p:set>
                                    <p:anim calcmode="lin" valueType="num">
                                      <p:cBhvr additive="base">
                                        <p:cTn id="67"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xEl>
                                              <p:pRg st="10" end="10"/>
                                            </p:txEl>
                                          </p:spTgt>
                                        </p:tgtEl>
                                        <p:attrNameLst>
                                          <p:attrName>style.visibility</p:attrName>
                                        </p:attrNameLst>
                                      </p:cBhvr>
                                      <p:to>
                                        <p:strVal val="visible"/>
                                      </p:to>
                                    </p:set>
                                    <p:anim calcmode="lin" valueType="num">
                                      <p:cBhvr additive="base">
                                        <p:cTn id="73"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xEl>
                                              <p:pRg st="11" end="11"/>
                                            </p:txEl>
                                          </p:spTgt>
                                        </p:tgtEl>
                                        <p:attrNameLst>
                                          <p:attrName>style.visibility</p:attrName>
                                        </p:attrNameLst>
                                      </p:cBhvr>
                                      <p:to>
                                        <p:strVal val="visible"/>
                                      </p:to>
                                    </p:set>
                                    <p:anim calcmode="lin" valueType="num">
                                      <p:cBhvr additive="base">
                                        <p:cTn id="79"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barn(inVertical)">
                                      <p:cBhvr>
                                        <p:cTn id="85" dur="500"/>
                                        <p:tgtEl>
                                          <p:spTgt spid="20">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0">
                                            <p:txEl>
                                              <p:pRg st="1" end="1"/>
                                            </p:txEl>
                                          </p:spTgt>
                                        </p:tgtEl>
                                        <p:attrNameLst>
                                          <p:attrName>style.visibility</p:attrName>
                                        </p:attrNameLst>
                                      </p:cBhvr>
                                      <p:to>
                                        <p:strVal val="visible"/>
                                      </p:to>
                                    </p:set>
                                    <p:animEffect transition="in" filter="barn(inVertical)">
                                      <p:cBhvr>
                                        <p:cTn id="90" dur="500"/>
                                        <p:tgtEl>
                                          <p:spTgt spid="20">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0">
                                            <p:txEl>
                                              <p:pRg st="2" end="2"/>
                                            </p:txEl>
                                          </p:spTgt>
                                        </p:tgtEl>
                                        <p:attrNameLst>
                                          <p:attrName>style.visibility</p:attrName>
                                        </p:attrNameLst>
                                      </p:cBhvr>
                                      <p:to>
                                        <p:strVal val="visible"/>
                                      </p:to>
                                    </p:set>
                                    <p:animEffect transition="in" filter="barn(inVertical)">
                                      <p:cBhvr>
                                        <p:cTn id="95" dur="500"/>
                                        <p:tgtEl>
                                          <p:spTgt spid="20">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20">
                                            <p:txEl>
                                              <p:pRg st="3" end="3"/>
                                            </p:txEl>
                                          </p:spTgt>
                                        </p:tgtEl>
                                        <p:attrNameLst>
                                          <p:attrName>style.visibility</p:attrName>
                                        </p:attrNameLst>
                                      </p:cBhvr>
                                      <p:to>
                                        <p:strVal val="visible"/>
                                      </p:to>
                                    </p:set>
                                    <p:animEffect transition="in" filter="barn(inVertical)">
                                      <p:cBhvr>
                                        <p:cTn id="100" dur="500"/>
                                        <p:tgtEl>
                                          <p:spTgt spid="20">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20">
                                            <p:txEl>
                                              <p:pRg st="4" end="4"/>
                                            </p:txEl>
                                          </p:spTgt>
                                        </p:tgtEl>
                                        <p:attrNameLst>
                                          <p:attrName>style.visibility</p:attrName>
                                        </p:attrNameLst>
                                      </p:cBhvr>
                                      <p:to>
                                        <p:strVal val="visible"/>
                                      </p:to>
                                    </p:set>
                                    <p:animEffect transition="in" filter="barn(inVertical)">
                                      <p:cBhvr>
                                        <p:cTn id="105" dur="500"/>
                                        <p:tgtEl>
                                          <p:spTgt spid="20">
                                            <p:txEl>
                                              <p:pRg st="4" end="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20">
                                            <p:txEl>
                                              <p:pRg st="5" end="5"/>
                                            </p:txEl>
                                          </p:spTgt>
                                        </p:tgtEl>
                                        <p:attrNameLst>
                                          <p:attrName>style.visibility</p:attrName>
                                        </p:attrNameLst>
                                      </p:cBhvr>
                                      <p:to>
                                        <p:strVal val="visible"/>
                                      </p:to>
                                    </p:set>
                                    <p:animEffect transition="in" filter="barn(inVertical)">
                                      <p:cBhvr>
                                        <p:cTn id="110" dur="500"/>
                                        <p:tgtEl>
                                          <p:spTgt spid="20">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20">
                                            <p:txEl>
                                              <p:pRg st="6" end="6"/>
                                            </p:txEl>
                                          </p:spTgt>
                                        </p:tgtEl>
                                        <p:attrNameLst>
                                          <p:attrName>style.visibility</p:attrName>
                                        </p:attrNameLst>
                                      </p:cBhvr>
                                      <p:to>
                                        <p:strVal val="visible"/>
                                      </p:to>
                                    </p:set>
                                    <p:animEffect transition="in" filter="barn(inVertical)">
                                      <p:cBhvr>
                                        <p:cTn id="115" dur="500"/>
                                        <p:tgtEl>
                                          <p:spTgt spid="20">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20">
                                            <p:txEl>
                                              <p:pRg st="7" end="7"/>
                                            </p:txEl>
                                          </p:spTgt>
                                        </p:tgtEl>
                                        <p:attrNameLst>
                                          <p:attrName>style.visibility</p:attrName>
                                        </p:attrNameLst>
                                      </p:cBhvr>
                                      <p:to>
                                        <p:strVal val="visible"/>
                                      </p:to>
                                    </p:set>
                                    <p:animEffect transition="in" filter="barn(inVertical)">
                                      <p:cBhvr>
                                        <p:cTn id="120" dur="500"/>
                                        <p:tgtEl>
                                          <p:spTgt spid="20">
                                            <p:txEl>
                                              <p:pRg st="7" end="7"/>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20">
                                            <p:txEl>
                                              <p:pRg st="8" end="8"/>
                                            </p:txEl>
                                          </p:spTgt>
                                        </p:tgtEl>
                                        <p:attrNameLst>
                                          <p:attrName>style.visibility</p:attrName>
                                        </p:attrNameLst>
                                      </p:cBhvr>
                                      <p:to>
                                        <p:strVal val="visible"/>
                                      </p:to>
                                    </p:set>
                                    <p:animEffect transition="in" filter="barn(inVertical)">
                                      <p:cBhvr>
                                        <p:cTn id="125" dur="500"/>
                                        <p:tgtEl>
                                          <p:spTgt spid="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bldP spid="20" grpId="0" build="p"/>
    </p:bldLst>
  </p:timing>
</p:sld>
</file>

<file path=ppt/tags/tag1.xml><?xml version="1.0" encoding="utf-8"?>
<p:tagLst xmlns:p="http://schemas.openxmlformats.org/presentationml/2006/main">
  <p:tag name="AS_UNIQUEID" val="1364"/>
</p:tagLst>
</file>

<file path=ppt/tags/tag2.xml><?xml version="1.0" encoding="utf-8"?>
<p:tagLst xmlns:p="http://schemas.openxmlformats.org/presentationml/2006/main">
  <p:tag name="AS_UNIQUEID" val="1364"/>
</p:tagLst>
</file>

<file path=ppt/tags/tag3.xml><?xml version="1.0" encoding="utf-8"?>
<p:tagLst xmlns:p="http://schemas.openxmlformats.org/presentationml/2006/main">
  <p:tag name="KSO_WM_UNIT_PLACING_PICTURE_USER_VIEWPORT" val="{&quot;height&quot;:5400,&quot;width&quot;:9600}"/>
</p:tagLst>
</file>

<file path=ppt/tags/tag4.xml><?xml version="1.0" encoding="utf-8"?>
<p:tagLst xmlns:p="http://schemas.openxmlformats.org/presentationml/2006/main">
  <p:tag name="KSO_WM_UNIT_TABLE_BEAUTIFY" val="smartTable{9c1db2df-535b-4dfa-a16b-22c548b4b70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15471</Words>
  <Application>WPS 演示</Application>
  <PresentationFormat>宽屏</PresentationFormat>
  <Paragraphs>428</Paragraphs>
  <Slides>35</Slides>
  <Notes>0</Notes>
  <HiddenSlides>0</HiddenSlides>
  <MMClips>1</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35</vt:i4>
      </vt:variant>
    </vt:vector>
  </HeadingPairs>
  <TitlesOfParts>
    <vt:vector size="61" baseType="lpstr">
      <vt:lpstr>Arial</vt:lpstr>
      <vt:lpstr>宋体</vt:lpstr>
      <vt:lpstr>Wingdings</vt:lpstr>
      <vt:lpstr>方正粗黑宋简体</vt:lpstr>
      <vt:lpstr>Daytona Light</vt:lpstr>
      <vt:lpstr>Segoe Print</vt:lpstr>
      <vt:lpstr>Times New Roman</vt:lpstr>
      <vt:lpstr>华文楷体</vt:lpstr>
      <vt:lpstr>华文行楷</vt:lpstr>
      <vt:lpstr>微软雅黑</vt:lpstr>
      <vt:lpstr>等线</vt:lpstr>
      <vt:lpstr>Agency FB</vt:lpstr>
      <vt:lpstr>Arial</vt:lpstr>
      <vt:lpstr>黑体</vt:lpstr>
      <vt:lpstr>等线 Light</vt:lpstr>
      <vt:lpstr>Arial Unicode MS</vt:lpstr>
      <vt:lpstr>Calibri</vt:lpstr>
      <vt:lpstr>Gill Sans</vt:lpstr>
      <vt:lpstr>Amasis MT Pro Black</vt:lpstr>
      <vt:lpstr>华文隶书</vt:lpstr>
      <vt:lpstr>HelveticaNeue</vt:lpstr>
      <vt:lpstr>Corbel</vt:lpstr>
      <vt:lpstr>华文新魏</vt:lpstr>
      <vt:lpstr>Gill Sans MT</vt:lpstr>
      <vt:lpstr>Office 主题​​</vt:lpstr>
      <vt:lpstr>1_Office 主题​​</vt:lpstr>
      <vt:lpstr>PowerPoint 演示文稿</vt:lpstr>
      <vt:lpstr>PowerPoint 演示文稿</vt:lpstr>
      <vt:lpstr>PowerPoint 演示文稿</vt:lpstr>
      <vt:lpstr>Lead in:  </vt:lpstr>
      <vt:lpstr>一、【约稿信题型解读】 </vt:lpstr>
      <vt:lpstr>二、约稿信之谋篇布局</vt:lpstr>
      <vt:lpstr>PowerPoint 演示文稿</vt:lpstr>
      <vt:lpstr>PowerPoint 演示文稿</vt:lpstr>
      <vt:lpstr> Writing preparations </vt:lpstr>
      <vt:lpstr>二、常用语块 Writing help: Useful phrases and expressions </vt:lpstr>
      <vt:lpstr>PowerPoint 演示文稿</vt:lpstr>
      <vt:lpstr>PowerPoint 演示文稿</vt:lpstr>
      <vt:lpstr> 如何写约稿信的正文</vt:lpstr>
      <vt:lpstr> 如何写约稿信的正文</vt:lpstr>
      <vt:lpstr>如何写约稿信的结尾</vt:lpstr>
      <vt:lpstr>Dear  被约稿人 ，        I’d like to ask you to write an article for ________ (某媒体 ). The “ ____________”  (某栏目)  section in our ___________(某媒体 ) is very popular among ____________ (某些媒体受众)  to ____________ (做某事) . It carries articles written by ______________ (某些别的被约稿人)  about/concerning the___________ (某些话题). Would you please write something about _______________? (某些话题A方面and B方面). You can write anything relevant so long as it’s interesting and informative. (某数量) words would be fine. Could we have your article before  ________(某日期)?         I’m looking forward to hearing from you.                                                                                                                            Yours,                                                                                                                     写信人名字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南山有谷堆</cp:lastModifiedBy>
  <cp:revision>32</cp:revision>
  <dcterms:created xsi:type="dcterms:W3CDTF">2021-07-26T00:43:00Z</dcterms:created>
  <dcterms:modified xsi:type="dcterms:W3CDTF">2021-08-23T09:05:42Z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DFC1A06CA9F14A3CB0D93DACFB527397</vt:lpwstr>
  </property>
  <property fmtid="{D5CDD505-2E9C-101B-9397-08002B2CF9AE}" pid="3" name="KSOProductBuildVer">
    <vt:lpwstr>2052-11.8.2.8506</vt:lpwstr>
  </property>
</Properties>
</file>