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63" r:id="rId3"/>
    <p:sldId id="542" r:id="rId5"/>
    <p:sldId id="540" r:id="rId6"/>
    <p:sldId id="512" r:id="rId7"/>
    <p:sldId id="547" r:id="rId8"/>
    <p:sldId id="541" r:id="rId9"/>
    <p:sldId id="544" r:id="rId10"/>
    <p:sldId id="543" r:id="rId11"/>
    <p:sldId id="528" r:id="rId12"/>
    <p:sldId id="560" r:id="rId13"/>
    <p:sldId id="558" r:id="rId14"/>
    <p:sldId id="562" r:id="rId15"/>
    <p:sldId id="561" r:id="rId16"/>
    <p:sldId id="567" r:id="rId17"/>
    <p:sldId id="546" r:id="rId18"/>
    <p:sldId id="533" r:id="rId19"/>
    <p:sldId id="534" r:id="rId20"/>
    <p:sldId id="548" r:id="rId21"/>
    <p:sldId id="563" r:id="rId22"/>
    <p:sldId id="535" r:id="rId23"/>
    <p:sldId id="564" r:id="rId24"/>
    <p:sldId id="549" r:id="rId25"/>
    <p:sldId id="538" r:id="rId26"/>
    <p:sldId id="550" r:id="rId27"/>
    <p:sldId id="536" r:id="rId28"/>
    <p:sldId id="551" r:id="rId29"/>
    <p:sldId id="539" r:id="rId30"/>
    <p:sldId id="554" r:id="rId31"/>
    <p:sldId id="557" r:id="rId32"/>
    <p:sldId id="537" r:id="rId33"/>
    <p:sldId id="566" r:id="rId34"/>
    <p:sldId id="553" r:id="rId35"/>
    <p:sldId id="559" r:id="rId36"/>
    <p:sldId id="552" r:id="rId37"/>
    <p:sldId id="545" r:id="rId38"/>
    <p:sldId id="502" r:id="rId39"/>
    <p:sldId id="516" r:id="rId40"/>
    <p:sldId id="556" r:id="rId41"/>
    <p:sldId id="565" r:id="rId42"/>
    <p:sldId id="509" r:id="rId43"/>
    <p:sldId id="369" r:id="rId44"/>
  </p:sldIdLst>
  <p:sldSz cx="9144000" cy="5143500" type="screen16x9"/>
  <p:notesSz cx="6858000" cy="9144000"/>
  <p:custDataLst>
    <p:tags r:id="rId4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4" autoAdjust="0"/>
    <p:restoredTop sz="93741" autoAdjust="0"/>
  </p:normalViewPr>
  <p:slideViewPr>
    <p:cSldViewPr>
      <p:cViewPr varScale="1">
        <p:scale>
          <a:sx n="83" d="100"/>
          <a:sy n="83" d="100"/>
        </p:scale>
        <p:origin x="520" y="52"/>
      </p:cViewPr>
      <p:guideLst>
        <p:guide orient="horz" pos="12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17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63ECB5-182D-4B65-B1EF-F61049586EB4}" type="doc">
      <dgm:prSet loTypeId="urn:microsoft.com/office/officeart/2005/8/layout/hProcess1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B01A2E1E-C149-4429-A19C-0F46E54F82C0}" cxnId="{5A2A735C-1631-44BA-BE17-751B1D913F44}" type="parTrans">
      <dgm:prSet custT="1"/>
      <dgm:spPr/>
      <dgm:t>
        <a:bodyPr/>
        <a:lstStyle/>
        <a:p>
          <a:endParaRPr lang="zh-CN" alt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316711-E2CB-42B8-A898-FFA75BD033E0}">
      <dgm:prSet custT="1"/>
      <dgm:spPr/>
      <dgm:t>
        <a:bodyPr/>
        <a:lstStyle/>
        <a:p>
          <a:r>
            <a: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The Middle Ages</a:t>
          </a:r>
        </a:p>
      </dgm:t>
    </dgm:pt>
    <dgm:pt modelId="{E1141B94-F732-4465-8C31-A985CE7E08D2}" cxnId="{5A2A735C-1631-44BA-BE17-751B1D913F44}" type="sibTrans">
      <dgm:prSet custT="1"/>
      <dgm:spPr/>
      <dgm:t>
        <a:bodyPr/>
        <a:lstStyle/>
        <a:p>
          <a:endParaRPr lang="zh-CN" alt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E4D7C1-3C26-45EF-9764-09FD4DD4820A}" cxnId="{3C161078-A81D-4583-8E14-F39C57EACAF7}" type="parTrans">
      <dgm:prSet custT="1"/>
      <dgm:spPr/>
      <dgm:t>
        <a:bodyPr/>
        <a:lstStyle/>
        <a:p>
          <a:endParaRPr lang="zh-CN" alt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54CB8B-3694-4C39-B71C-D216B34232A0}">
      <dgm:prSet custT="1"/>
      <dgm:spPr/>
      <dgm:t>
        <a:bodyPr/>
        <a:lstStyle/>
        <a:p>
          <a:r>
            <a: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rPr>
            <a:t>The Renaissance</a:t>
          </a:r>
        </a:p>
      </dgm:t>
    </dgm:pt>
    <dgm:pt modelId="{FA86AEED-48DD-490E-8BC4-D8770EEBDBB4}" cxnId="{3C161078-A81D-4583-8E14-F39C57EACAF7}" type="sibTrans">
      <dgm:prSet custT="1"/>
      <dgm:spPr/>
      <dgm:t>
        <a:bodyPr/>
        <a:lstStyle/>
        <a:p>
          <a:endParaRPr lang="zh-CN" alt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A38EE-8228-4AC9-B2D3-73A17307790D}" cxnId="{ABD944FA-B993-47E9-A1C5-26DDB446097A}" type="parTrans">
      <dgm:prSet custT="1"/>
      <dgm:spPr/>
      <dgm:t>
        <a:bodyPr/>
        <a:lstStyle/>
        <a:p>
          <a:endParaRPr lang="zh-CN" alt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41AC51-017E-4FF3-A05E-C359D345C5BF}">
      <dgm:prSet custT="1"/>
      <dgm:spPr/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zh-CN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mpress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zh-CN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onism</a:t>
          </a:r>
        </a:p>
      </dgm:t>
    </dgm:pt>
    <dgm:pt modelId="{90B3D29C-ED94-417F-BBB8-2FCEA924DDD3}" cxnId="{ABD944FA-B993-47E9-A1C5-26DDB446097A}" type="sibTrans">
      <dgm:prSet custT="1"/>
      <dgm:spPr/>
      <dgm:t>
        <a:bodyPr/>
        <a:lstStyle/>
        <a:p>
          <a:endParaRPr lang="zh-CN" alt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14052E-BE9F-44CB-93EA-F4AB85FC9C7C}" cxnId="{71B7BDAB-E1FB-465B-95DD-84E2CF279C78}" type="parTrans">
      <dgm:prSet custT="1"/>
      <dgm:spPr/>
      <dgm:t>
        <a:bodyPr/>
        <a:lstStyle/>
        <a:p>
          <a:endParaRPr lang="zh-CN" alt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30934A-FD2F-45FD-8250-5CD2C080D49C}">
      <dgm:prSet custT="1"/>
      <dgm:spPr/>
      <dgm:t>
        <a:bodyPr/>
        <a:lstStyle/>
        <a:p>
          <a:r>
            <a: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rPr>
            <a:t>Modern Art</a:t>
          </a:r>
        </a:p>
      </dgm:t>
    </dgm:pt>
    <dgm:pt modelId="{86334A82-26DA-41AD-A532-6CBEAE92EB6F}" cxnId="{71B7BDAB-E1FB-465B-95DD-84E2CF279C78}" type="sibTrans">
      <dgm:prSet custT="1"/>
      <dgm:spPr/>
      <dgm:t>
        <a:bodyPr/>
        <a:lstStyle/>
        <a:p>
          <a:endParaRPr lang="zh-CN" altLang="en-US" sz="20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81EA37-4454-420A-95B3-0E888221B84C}" type="pres">
      <dgm:prSet presAssocID="{6163ECB5-182D-4B65-B1EF-F61049586EB4}" presName="Name0" presStyleCnt="0">
        <dgm:presLayoutVars>
          <dgm:dir/>
          <dgm:resizeHandles val="exact"/>
        </dgm:presLayoutVars>
      </dgm:prSet>
      <dgm:spPr/>
    </dgm:pt>
    <dgm:pt modelId="{7AE3C732-C820-476F-A4C3-4F39112B8C82}" type="pres">
      <dgm:prSet presAssocID="{6163ECB5-182D-4B65-B1EF-F61049586EB4}" presName="arrow" presStyleLbl="bgShp" presStyleIdx="0" presStyleCnt="1" custLinFactNeighborY="-91"/>
      <dgm:spPr>
        <a:solidFill>
          <a:srgbClr val="0000FF"/>
        </a:solidFill>
      </dgm:spPr>
    </dgm:pt>
    <dgm:pt modelId="{AE0BB350-EB12-4B07-ACB4-44F972F3538C}" type="pres">
      <dgm:prSet presAssocID="{6163ECB5-182D-4B65-B1EF-F61049586EB4}" presName="points" presStyleCnt="0"/>
      <dgm:spPr/>
    </dgm:pt>
    <dgm:pt modelId="{76363075-83BD-4647-81D6-BB76856DC13D}" type="pres">
      <dgm:prSet presAssocID="{33316711-E2CB-42B8-A898-FFA75BD033E0}" presName="compositeA" presStyleCnt="0"/>
      <dgm:spPr/>
    </dgm:pt>
    <dgm:pt modelId="{9485F7C1-0C0C-41B2-A4CE-87BB04D72D20}" type="pres">
      <dgm:prSet presAssocID="{33316711-E2CB-42B8-A898-FFA75BD033E0}" presName="textA" presStyleLbl="revTx" presStyleIdx="0" presStyleCnt="4" custScaleX="119498" custScaleY="141808">
        <dgm:presLayoutVars>
          <dgm:bulletEnabled val="1"/>
        </dgm:presLayoutVars>
      </dgm:prSet>
      <dgm:spPr/>
    </dgm:pt>
    <dgm:pt modelId="{70A0A94C-F94D-4269-A685-F54B1A924737}" type="pres">
      <dgm:prSet presAssocID="{33316711-E2CB-42B8-A898-FFA75BD033E0}" presName="circleA" presStyleLbl="node1" presStyleIdx="0" presStyleCnt="4"/>
      <dgm:spPr/>
    </dgm:pt>
    <dgm:pt modelId="{5A20761E-C5EC-49FC-B4E9-3D36A000306E}" type="pres">
      <dgm:prSet presAssocID="{33316711-E2CB-42B8-A898-FFA75BD033E0}" presName="spaceA" presStyleCnt="0"/>
      <dgm:spPr/>
    </dgm:pt>
    <dgm:pt modelId="{5A1A9246-43E7-4DB3-986B-01AC56F45FFA}" type="pres">
      <dgm:prSet presAssocID="{E1141B94-F732-4465-8C31-A985CE7E08D2}" presName="space" presStyleCnt="0"/>
      <dgm:spPr/>
    </dgm:pt>
    <dgm:pt modelId="{4F1AAD6E-7A10-405B-ADF7-CB51D47D1555}" type="pres">
      <dgm:prSet presAssocID="{E354CB8B-3694-4C39-B71C-D216B34232A0}" presName="compositeB" presStyleCnt="0"/>
      <dgm:spPr/>
    </dgm:pt>
    <dgm:pt modelId="{BBB2E990-ADE7-419B-82B0-731699376C9A}" type="pres">
      <dgm:prSet presAssocID="{E354CB8B-3694-4C39-B71C-D216B34232A0}" presName="textB" presStyleLbl="revTx" presStyleIdx="1" presStyleCnt="4" custScaleX="108737">
        <dgm:presLayoutVars>
          <dgm:bulletEnabled val="1"/>
        </dgm:presLayoutVars>
      </dgm:prSet>
      <dgm:spPr/>
    </dgm:pt>
    <dgm:pt modelId="{5E1F5C92-8F46-419D-823B-62920C97C341}" type="pres">
      <dgm:prSet presAssocID="{E354CB8B-3694-4C39-B71C-D216B34232A0}" presName="circleB" presStyleLbl="node1" presStyleIdx="1" presStyleCnt="4"/>
      <dgm:spPr/>
    </dgm:pt>
    <dgm:pt modelId="{BED53FC0-A64F-4E28-932D-4878B7F45F3E}" type="pres">
      <dgm:prSet presAssocID="{E354CB8B-3694-4C39-B71C-D216B34232A0}" presName="spaceB" presStyleCnt="0"/>
      <dgm:spPr/>
    </dgm:pt>
    <dgm:pt modelId="{DE1511EE-5D8F-4068-AEC5-8A62A3A4EE40}" type="pres">
      <dgm:prSet presAssocID="{FA86AEED-48DD-490E-8BC4-D8770EEBDBB4}" presName="space" presStyleCnt="0"/>
      <dgm:spPr/>
    </dgm:pt>
    <dgm:pt modelId="{5E5EC8F0-09B0-4070-9D47-9E1615025799}" type="pres">
      <dgm:prSet presAssocID="{EE41AC51-017E-4FF3-A05E-C359D345C5BF}" presName="compositeA" presStyleCnt="0"/>
      <dgm:spPr/>
    </dgm:pt>
    <dgm:pt modelId="{61BB4934-E17D-4A3D-982C-7596D8630925}" type="pres">
      <dgm:prSet presAssocID="{EE41AC51-017E-4FF3-A05E-C359D345C5BF}" presName="textA" presStyleLbl="revTx" presStyleIdx="2" presStyleCnt="4" custScaleX="125374">
        <dgm:presLayoutVars>
          <dgm:bulletEnabled val="1"/>
        </dgm:presLayoutVars>
      </dgm:prSet>
      <dgm:spPr/>
    </dgm:pt>
    <dgm:pt modelId="{6D886A14-B169-4851-8546-27274BD8F6A4}" type="pres">
      <dgm:prSet presAssocID="{EE41AC51-017E-4FF3-A05E-C359D345C5BF}" presName="circleA" presStyleLbl="node1" presStyleIdx="2" presStyleCnt="4"/>
      <dgm:spPr/>
    </dgm:pt>
    <dgm:pt modelId="{392E75A1-9D17-4F83-A68A-1197766EA78C}" type="pres">
      <dgm:prSet presAssocID="{EE41AC51-017E-4FF3-A05E-C359D345C5BF}" presName="spaceA" presStyleCnt="0"/>
      <dgm:spPr/>
    </dgm:pt>
    <dgm:pt modelId="{F9B5CA54-898D-494D-A3A4-497B12FE0374}" type="pres">
      <dgm:prSet presAssocID="{90B3D29C-ED94-417F-BBB8-2FCEA924DDD3}" presName="space" presStyleCnt="0"/>
      <dgm:spPr/>
    </dgm:pt>
    <dgm:pt modelId="{98B71DA9-028F-41A0-ACEA-9BD4B2B1ED5A}" type="pres">
      <dgm:prSet presAssocID="{5D30934A-FD2F-45FD-8250-5CD2C080D49C}" presName="compositeB" presStyleCnt="0"/>
      <dgm:spPr/>
    </dgm:pt>
    <dgm:pt modelId="{60229073-ECEA-4DA7-9A42-4B66F396B004}" type="pres">
      <dgm:prSet presAssocID="{5D30934A-FD2F-45FD-8250-5CD2C080D49C}" presName="textB" presStyleLbl="revTx" presStyleIdx="3" presStyleCnt="4">
        <dgm:presLayoutVars>
          <dgm:bulletEnabled val="1"/>
        </dgm:presLayoutVars>
      </dgm:prSet>
      <dgm:spPr/>
    </dgm:pt>
    <dgm:pt modelId="{F9A8B3EA-45F1-4A37-80D7-735E21B55893}" type="pres">
      <dgm:prSet presAssocID="{5D30934A-FD2F-45FD-8250-5CD2C080D49C}" presName="circleB" presStyleLbl="node1" presStyleIdx="3" presStyleCnt="4"/>
      <dgm:spPr/>
    </dgm:pt>
    <dgm:pt modelId="{E854ABD7-FE1D-4F35-8583-2A43141504D2}" type="pres">
      <dgm:prSet presAssocID="{5D30934A-FD2F-45FD-8250-5CD2C080D49C}" presName="spaceB" presStyleCnt="0"/>
      <dgm:spPr/>
    </dgm:pt>
  </dgm:ptLst>
  <dgm:cxnLst>
    <dgm:cxn modelId="{BB21522D-D19E-48DF-A82D-F2AD68BA5661}" type="presOf" srcId="{5D30934A-FD2F-45FD-8250-5CD2C080D49C}" destId="{60229073-ECEA-4DA7-9A42-4B66F396B004}" srcOrd="0" destOrd="0" presId="urn:microsoft.com/office/officeart/2005/8/layout/hProcess11"/>
    <dgm:cxn modelId="{5A2A735C-1631-44BA-BE17-751B1D913F44}" srcId="{6163ECB5-182D-4B65-B1EF-F61049586EB4}" destId="{33316711-E2CB-42B8-A898-FFA75BD033E0}" srcOrd="0" destOrd="0" parTransId="{B01A2E1E-C149-4429-A19C-0F46E54F82C0}" sibTransId="{E1141B94-F732-4465-8C31-A985CE7E08D2}"/>
    <dgm:cxn modelId="{81A3E545-65DB-4031-9F39-D8D3905EC655}" type="presOf" srcId="{EE41AC51-017E-4FF3-A05E-C359D345C5BF}" destId="{61BB4934-E17D-4A3D-982C-7596D8630925}" srcOrd="0" destOrd="0" presId="urn:microsoft.com/office/officeart/2005/8/layout/hProcess11"/>
    <dgm:cxn modelId="{0D329D68-EA02-427C-AD74-A77F854F829C}" type="presOf" srcId="{33316711-E2CB-42B8-A898-FFA75BD033E0}" destId="{9485F7C1-0C0C-41B2-A4CE-87BB04D72D20}" srcOrd="0" destOrd="0" presId="urn:microsoft.com/office/officeart/2005/8/layout/hProcess11"/>
    <dgm:cxn modelId="{3C161078-A81D-4583-8E14-F39C57EACAF7}" srcId="{6163ECB5-182D-4B65-B1EF-F61049586EB4}" destId="{E354CB8B-3694-4C39-B71C-D216B34232A0}" srcOrd="1" destOrd="0" parTransId="{F1E4D7C1-3C26-45EF-9764-09FD4DD4820A}" sibTransId="{FA86AEED-48DD-490E-8BC4-D8770EEBDBB4}"/>
    <dgm:cxn modelId="{88401080-CB58-4B0C-9594-1164E0091583}" type="presOf" srcId="{E354CB8B-3694-4C39-B71C-D216B34232A0}" destId="{BBB2E990-ADE7-419B-82B0-731699376C9A}" srcOrd="0" destOrd="0" presId="urn:microsoft.com/office/officeart/2005/8/layout/hProcess11"/>
    <dgm:cxn modelId="{71B7BDAB-E1FB-465B-95DD-84E2CF279C78}" srcId="{6163ECB5-182D-4B65-B1EF-F61049586EB4}" destId="{5D30934A-FD2F-45FD-8250-5CD2C080D49C}" srcOrd="3" destOrd="0" parTransId="{4014052E-BE9F-44CB-93EA-F4AB85FC9C7C}" sibTransId="{86334A82-26DA-41AD-A532-6CBEAE92EB6F}"/>
    <dgm:cxn modelId="{9A94D3C1-A3F9-449F-828E-E9F30E7CA3E5}" type="presOf" srcId="{6163ECB5-182D-4B65-B1EF-F61049586EB4}" destId="{9B81EA37-4454-420A-95B3-0E888221B84C}" srcOrd="0" destOrd="0" presId="urn:microsoft.com/office/officeart/2005/8/layout/hProcess11"/>
    <dgm:cxn modelId="{ABD944FA-B993-47E9-A1C5-26DDB446097A}" srcId="{6163ECB5-182D-4B65-B1EF-F61049586EB4}" destId="{EE41AC51-017E-4FF3-A05E-C359D345C5BF}" srcOrd="2" destOrd="0" parTransId="{972A38EE-8228-4AC9-B2D3-73A17307790D}" sibTransId="{90B3D29C-ED94-417F-BBB8-2FCEA924DDD3}"/>
    <dgm:cxn modelId="{75D2A9F6-7BD5-4B0E-9D83-A07D5575CE39}" type="presParOf" srcId="{9B81EA37-4454-420A-95B3-0E888221B84C}" destId="{7AE3C732-C820-476F-A4C3-4F39112B8C82}" srcOrd="0" destOrd="0" presId="urn:microsoft.com/office/officeart/2005/8/layout/hProcess11"/>
    <dgm:cxn modelId="{2231FC35-2988-4A5C-B2F7-5FC7376D4FDE}" type="presParOf" srcId="{9B81EA37-4454-420A-95B3-0E888221B84C}" destId="{AE0BB350-EB12-4B07-ACB4-44F972F3538C}" srcOrd="1" destOrd="0" presId="urn:microsoft.com/office/officeart/2005/8/layout/hProcess11"/>
    <dgm:cxn modelId="{A2BE13D6-268E-4273-B24D-734E8C1B75F6}" type="presParOf" srcId="{AE0BB350-EB12-4B07-ACB4-44F972F3538C}" destId="{76363075-83BD-4647-81D6-BB76856DC13D}" srcOrd="0" destOrd="0" presId="urn:microsoft.com/office/officeart/2005/8/layout/hProcess11"/>
    <dgm:cxn modelId="{9E59EE6F-2BA9-48C0-8F5B-FA5370AADD66}" type="presParOf" srcId="{76363075-83BD-4647-81D6-BB76856DC13D}" destId="{9485F7C1-0C0C-41B2-A4CE-87BB04D72D20}" srcOrd="0" destOrd="0" presId="urn:microsoft.com/office/officeart/2005/8/layout/hProcess11"/>
    <dgm:cxn modelId="{99B54213-7984-4D30-9AEE-1654169362A0}" type="presParOf" srcId="{76363075-83BD-4647-81D6-BB76856DC13D}" destId="{70A0A94C-F94D-4269-A685-F54B1A924737}" srcOrd="1" destOrd="0" presId="urn:microsoft.com/office/officeart/2005/8/layout/hProcess11"/>
    <dgm:cxn modelId="{325F42B2-EF90-48F3-BAC4-61D905E9CB3B}" type="presParOf" srcId="{76363075-83BD-4647-81D6-BB76856DC13D}" destId="{5A20761E-C5EC-49FC-B4E9-3D36A000306E}" srcOrd="2" destOrd="0" presId="urn:microsoft.com/office/officeart/2005/8/layout/hProcess11"/>
    <dgm:cxn modelId="{7F1C25F0-C189-49E7-AFDD-ACFC04CD33D9}" type="presParOf" srcId="{AE0BB350-EB12-4B07-ACB4-44F972F3538C}" destId="{5A1A9246-43E7-4DB3-986B-01AC56F45FFA}" srcOrd="1" destOrd="0" presId="urn:microsoft.com/office/officeart/2005/8/layout/hProcess11"/>
    <dgm:cxn modelId="{75E64ADF-2FFE-4276-B6D5-FA2062F16632}" type="presParOf" srcId="{AE0BB350-EB12-4B07-ACB4-44F972F3538C}" destId="{4F1AAD6E-7A10-405B-ADF7-CB51D47D1555}" srcOrd="2" destOrd="0" presId="urn:microsoft.com/office/officeart/2005/8/layout/hProcess11"/>
    <dgm:cxn modelId="{E315383C-A545-42BE-A7D0-840D9BF436DD}" type="presParOf" srcId="{4F1AAD6E-7A10-405B-ADF7-CB51D47D1555}" destId="{BBB2E990-ADE7-419B-82B0-731699376C9A}" srcOrd="0" destOrd="0" presId="urn:microsoft.com/office/officeart/2005/8/layout/hProcess11"/>
    <dgm:cxn modelId="{C769248D-4B46-437B-9921-18A91DAD4F6C}" type="presParOf" srcId="{4F1AAD6E-7A10-405B-ADF7-CB51D47D1555}" destId="{5E1F5C92-8F46-419D-823B-62920C97C341}" srcOrd="1" destOrd="0" presId="urn:microsoft.com/office/officeart/2005/8/layout/hProcess11"/>
    <dgm:cxn modelId="{FD5FE5E2-F86D-4E1C-99EF-0945D53AD1BA}" type="presParOf" srcId="{4F1AAD6E-7A10-405B-ADF7-CB51D47D1555}" destId="{BED53FC0-A64F-4E28-932D-4878B7F45F3E}" srcOrd="2" destOrd="0" presId="urn:microsoft.com/office/officeart/2005/8/layout/hProcess11"/>
    <dgm:cxn modelId="{EF75AE90-780B-453F-9933-008B3CCC0C89}" type="presParOf" srcId="{AE0BB350-EB12-4B07-ACB4-44F972F3538C}" destId="{DE1511EE-5D8F-4068-AEC5-8A62A3A4EE40}" srcOrd="3" destOrd="0" presId="urn:microsoft.com/office/officeart/2005/8/layout/hProcess11"/>
    <dgm:cxn modelId="{5BD81902-0DA8-4E1E-8CD0-41F6603AEF34}" type="presParOf" srcId="{AE0BB350-EB12-4B07-ACB4-44F972F3538C}" destId="{5E5EC8F0-09B0-4070-9D47-9E1615025799}" srcOrd="4" destOrd="0" presId="urn:microsoft.com/office/officeart/2005/8/layout/hProcess11"/>
    <dgm:cxn modelId="{B94BAC00-D770-4FCC-B7E7-D2CCDCB59D18}" type="presParOf" srcId="{5E5EC8F0-09B0-4070-9D47-9E1615025799}" destId="{61BB4934-E17D-4A3D-982C-7596D8630925}" srcOrd="0" destOrd="0" presId="urn:microsoft.com/office/officeart/2005/8/layout/hProcess11"/>
    <dgm:cxn modelId="{535EB5E8-0574-477C-BA21-E8D67170ED80}" type="presParOf" srcId="{5E5EC8F0-09B0-4070-9D47-9E1615025799}" destId="{6D886A14-B169-4851-8546-27274BD8F6A4}" srcOrd="1" destOrd="0" presId="urn:microsoft.com/office/officeart/2005/8/layout/hProcess11"/>
    <dgm:cxn modelId="{AD1A60C3-6D55-45B8-BFBA-B8AFDDB9C4B7}" type="presParOf" srcId="{5E5EC8F0-09B0-4070-9D47-9E1615025799}" destId="{392E75A1-9D17-4F83-A68A-1197766EA78C}" srcOrd="2" destOrd="0" presId="urn:microsoft.com/office/officeart/2005/8/layout/hProcess11"/>
    <dgm:cxn modelId="{68764222-4D7F-4630-A149-ED1AEE60B814}" type="presParOf" srcId="{AE0BB350-EB12-4B07-ACB4-44F972F3538C}" destId="{F9B5CA54-898D-494D-A3A4-497B12FE0374}" srcOrd="5" destOrd="0" presId="urn:microsoft.com/office/officeart/2005/8/layout/hProcess11"/>
    <dgm:cxn modelId="{13EA6701-0D23-491F-AED6-636A0C7F6EB3}" type="presParOf" srcId="{AE0BB350-EB12-4B07-ACB4-44F972F3538C}" destId="{98B71DA9-028F-41A0-ACEA-9BD4B2B1ED5A}" srcOrd="6" destOrd="0" presId="urn:microsoft.com/office/officeart/2005/8/layout/hProcess11"/>
    <dgm:cxn modelId="{230C01A6-CFF6-4A15-8023-839FDE89E218}" type="presParOf" srcId="{98B71DA9-028F-41A0-ACEA-9BD4B2B1ED5A}" destId="{60229073-ECEA-4DA7-9A42-4B66F396B004}" srcOrd="0" destOrd="0" presId="urn:microsoft.com/office/officeart/2005/8/layout/hProcess11"/>
    <dgm:cxn modelId="{83084565-BF4A-4C55-8560-D057CD41C298}" type="presParOf" srcId="{98B71DA9-028F-41A0-ACEA-9BD4B2B1ED5A}" destId="{F9A8B3EA-45F1-4A37-80D7-735E21B55893}" srcOrd="1" destOrd="0" presId="urn:microsoft.com/office/officeart/2005/8/layout/hProcess11"/>
    <dgm:cxn modelId="{D51BF953-DBE7-44F6-9ADB-9BB794C61129}" type="presParOf" srcId="{98B71DA9-028F-41A0-ACEA-9BD4B2B1ED5A}" destId="{E854ABD7-FE1D-4F35-8583-2A43141504D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3C732-C820-476F-A4C3-4F39112B8C82}">
      <dsp:nvSpPr>
        <dsp:cNvPr id="0" name=""/>
        <dsp:cNvSpPr/>
      </dsp:nvSpPr>
      <dsp:spPr>
        <a:xfrm>
          <a:off x="0" y="342463"/>
          <a:ext cx="8305800" cy="457173"/>
        </a:xfrm>
        <a:prstGeom prst="notchedRightArrow">
          <a:avLst/>
        </a:prstGeom>
        <a:solidFill>
          <a:srgbClr val="0000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5F7C1-0C0C-41B2-A4CE-87BB04D72D20}">
      <dsp:nvSpPr>
        <dsp:cNvPr id="0" name=""/>
        <dsp:cNvSpPr/>
      </dsp:nvSpPr>
      <dsp:spPr>
        <a:xfrm>
          <a:off x="3975" y="-47783"/>
          <a:ext cx="1904196" cy="648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 Middle Ages</a:t>
          </a:r>
        </a:p>
      </dsp:txBody>
      <dsp:txXfrm>
        <a:off x="3975" y="-47783"/>
        <a:ext cx="1904196" cy="648308"/>
      </dsp:txXfrm>
    </dsp:sp>
    <dsp:sp modelId="{70A0A94C-F94D-4269-A685-F54B1A924737}">
      <dsp:nvSpPr>
        <dsp:cNvPr id="0" name=""/>
        <dsp:cNvSpPr/>
      </dsp:nvSpPr>
      <dsp:spPr>
        <a:xfrm>
          <a:off x="898927" y="562103"/>
          <a:ext cx="114293" cy="11429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2E990-ADE7-419B-82B0-731699376C9A}">
      <dsp:nvSpPr>
        <dsp:cNvPr id="0" name=""/>
        <dsp:cNvSpPr/>
      </dsp:nvSpPr>
      <dsp:spPr>
        <a:xfrm>
          <a:off x="1987847" y="685759"/>
          <a:ext cx="1732720" cy="457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zh-CN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The Renaissance</a:t>
          </a:r>
        </a:p>
      </dsp:txBody>
      <dsp:txXfrm>
        <a:off x="1987847" y="685759"/>
        <a:ext cx="1732720" cy="457173"/>
      </dsp:txXfrm>
    </dsp:sp>
    <dsp:sp modelId="{5E1F5C92-8F46-419D-823B-62920C97C341}">
      <dsp:nvSpPr>
        <dsp:cNvPr id="0" name=""/>
        <dsp:cNvSpPr/>
      </dsp:nvSpPr>
      <dsp:spPr>
        <a:xfrm>
          <a:off x="2797060" y="514319"/>
          <a:ext cx="114293" cy="114293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B4934-E17D-4A3D-982C-7596D8630925}">
      <dsp:nvSpPr>
        <dsp:cNvPr id="0" name=""/>
        <dsp:cNvSpPr/>
      </dsp:nvSpPr>
      <dsp:spPr>
        <a:xfrm>
          <a:off x="3800242" y="0"/>
          <a:ext cx="1997830" cy="457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zh-CN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mpress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zh-CN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onism</a:t>
          </a:r>
        </a:p>
      </dsp:txBody>
      <dsp:txXfrm>
        <a:off x="3800242" y="0"/>
        <a:ext cx="1997830" cy="457173"/>
      </dsp:txXfrm>
    </dsp:sp>
    <dsp:sp modelId="{6D886A14-B169-4851-8546-27274BD8F6A4}">
      <dsp:nvSpPr>
        <dsp:cNvPr id="0" name=""/>
        <dsp:cNvSpPr/>
      </dsp:nvSpPr>
      <dsp:spPr>
        <a:xfrm>
          <a:off x="4742010" y="514319"/>
          <a:ext cx="114293" cy="114293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29073-ECEA-4DA7-9A42-4B66F396B004}">
      <dsp:nvSpPr>
        <dsp:cNvPr id="0" name=""/>
        <dsp:cNvSpPr/>
      </dsp:nvSpPr>
      <dsp:spPr>
        <a:xfrm>
          <a:off x="5877747" y="685759"/>
          <a:ext cx="1593496" cy="457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Modern Art</a:t>
          </a:r>
        </a:p>
      </dsp:txBody>
      <dsp:txXfrm>
        <a:off x="5877747" y="685759"/>
        <a:ext cx="1593496" cy="457173"/>
      </dsp:txXfrm>
    </dsp:sp>
    <dsp:sp modelId="{F9A8B3EA-45F1-4A37-80D7-735E21B55893}">
      <dsp:nvSpPr>
        <dsp:cNvPr id="0" name=""/>
        <dsp:cNvSpPr/>
      </dsp:nvSpPr>
      <dsp:spPr>
        <a:xfrm>
          <a:off x="6617349" y="514319"/>
          <a:ext cx="114293" cy="114293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type="notchedRightArrow" r:blip="" rot="180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HorzCh" val="ctr"/>
                  <dgm:param type="txAnchorVertCh" val="b"/>
                  <dgm:param type="txAnchorVert" val="b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HorzCh" val="ctr"/>
                  <dgm:param type="txAnchorVertCh" val="t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46D14AE9-0DDB-4578-A031-AA23EE99A5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fld id="{DFB18E75-EEA4-49DA-907B-2E4C8578D81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18E75-EEA4-49DA-907B-2E4C8578D8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18E75-EEA4-49DA-907B-2E4C8578D8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18E75-EEA4-49DA-907B-2E4C8578D8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18E75-EEA4-49DA-907B-2E4C8578D8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18E75-EEA4-49DA-907B-2E4C8578D8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18E75-EEA4-49DA-907B-2E4C8578D8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18E75-EEA4-49DA-907B-2E4C8578D8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81B12-FA41-402E-BC7F-C6B7E4BDF1A6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AFB00-11B8-41BE-AF83-24CF679527E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GIF"/><Relationship Id="rId8" Type="http://schemas.openxmlformats.org/officeDocument/2006/relationships/image" Target="../media/image5.GIF"/><Relationship Id="rId7" Type="http://schemas.openxmlformats.org/officeDocument/2006/relationships/image" Target="../media/image4.GIF"/><Relationship Id="rId6" Type="http://schemas.openxmlformats.org/officeDocument/2006/relationships/image" Target="../media/image3.GIF"/><Relationship Id="rId5" Type="http://schemas.microsoft.com/office/2007/relationships/hdphoto" Target="../media/image2.wdp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fld id="{55E29B09-1704-4D97-ABB2-EDFB30890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楷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</a:lstStyle>
          <a:p>
            <a:fld id="{7959AFCC-1F9D-4A37-8F09-6F17312CF33A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>
            <a:fillRect/>
          </a:stretch>
        </p:blipFill>
        <p:spPr>
          <a:xfrm flipV="1">
            <a:off x="7711885" y="4625182"/>
            <a:ext cx="1414105" cy="5532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>
            <a:fillRect/>
          </a:stretch>
        </p:blipFill>
        <p:spPr>
          <a:xfrm>
            <a:off x="0" y="4654958"/>
            <a:ext cx="1167805" cy="493692"/>
          </a:xfrm>
          <a:prstGeom prst="rect">
            <a:avLst/>
          </a:prstGeom>
        </p:spPr>
      </p:pic>
      <p:pic>
        <p:nvPicPr>
          <p:cNvPr id="12" name="Picture 2" descr="t"/>
          <p:cNvPicPr>
            <a:picLocks noChangeAspect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74967" y="-32971"/>
            <a:ext cx="270193" cy="55324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3" name="Picture 3" descr="U"/>
          <p:cNvPicPr>
            <a:picLocks noChangeAspect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09313" y="-18626"/>
            <a:ext cx="573988" cy="70438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4" name="Picture 4" descr="i"/>
          <p:cNvPicPr>
            <a:picLocks noChangeAspect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964225" y="-32971"/>
            <a:ext cx="768351" cy="59054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5" name="Picture 5" descr="n"/>
          <p:cNvPicPr>
            <a:picLocks noChangeAspect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31093" y="-32971"/>
            <a:ext cx="543874" cy="70438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6" name="Picture 6" descr="1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723651" y="-1984"/>
            <a:ext cx="420349" cy="36274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7" name="Text Box 9"/>
          <p:cNvSpPr/>
          <p:nvPr userDrawn="1"/>
        </p:nvSpPr>
        <p:spPr>
          <a:xfrm>
            <a:off x="8457682" y="4625182"/>
            <a:ext cx="636713" cy="707886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eaLnBrk="1" hangingPunct="1"/>
            <a:r>
              <a:rPr lang="en-US" altLang="zh-CN" sz="4000" kern="0" dirty="0">
                <a:solidFill>
                  <a:srgbClr val="FF33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r>
              <a:rPr lang="en-GB" altLang="zh-CN" sz="4000" kern="0" dirty="0">
                <a:solidFill>
                  <a:srgbClr val="FFFF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r</a:t>
            </a:r>
            <a:r>
              <a:rPr lang="en-GB" altLang="zh-CN" sz="4000" kern="0" dirty="0">
                <a:solidFill>
                  <a:srgbClr val="00CC99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</a:t>
            </a:r>
            <a:endParaRPr lang="en-US" altLang="zh-CN" sz="4000" kern="0" dirty="0">
              <a:solidFill>
                <a:srgbClr val="00CC99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楷体" panose="02010609060101010101" pitchFamily="49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楷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hyperlink" Target="using%20language%20-reading.mp3" TargetMode="External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3" Type="http://schemas.openxmlformats.org/officeDocument/2006/relationships/hyperlink" Target="using%20language%20-reading.mp3" TargetMode="External"/><Relationship Id="rId2" Type="http://schemas.openxmlformats.org/officeDocument/2006/relationships/image" Target="../media/image38.png"/><Relationship Id="rId1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9.png"/><Relationship Id="rId3" Type="http://schemas.openxmlformats.org/officeDocument/2006/relationships/hyperlink" Target="using%20language%20-reading.mp3" TargetMode="External"/><Relationship Id="rId2" Type="http://schemas.openxmlformats.org/officeDocument/2006/relationships/image" Target="../media/image38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jpeg"/><Relationship Id="rId3" Type="http://schemas.openxmlformats.org/officeDocument/2006/relationships/image" Target="../media/image39.png"/><Relationship Id="rId2" Type="http://schemas.openxmlformats.org/officeDocument/2006/relationships/hyperlink" Target="using%20language%20-reading.mp3" TargetMode="External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3" Type="http://schemas.openxmlformats.org/officeDocument/2006/relationships/image" Target="../media/image39.png"/><Relationship Id="rId2" Type="http://schemas.openxmlformats.org/officeDocument/2006/relationships/hyperlink" Target="using%20language%20-reading.mp3" TargetMode="Externa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hyperlink" Target="using%20language%20-reading.mp3" TargetMode="Externa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6" Type="http://schemas.openxmlformats.org/officeDocument/2006/relationships/image" Target="../media/image45.jpeg"/><Relationship Id="rId5" Type="http://schemas.openxmlformats.org/officeDocument/2006/relationships/image" Target="../media/image39.png"/><Relationship Id="rId4" Type="http://schemas.openxmlformats.org/officeDocument/2006/relationships/hyperlink" Target="using%20language%20-reading.mp3" TargetMode="External"/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hyperlink" Target="http://image.baidu.com/i?ct=503316480&amp;z=27810902&amp;tn=baiduimagedetail&amp;word=&#36798;.&#33452;&#22855;&amp;in=50" TargetMode="Externa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using%20language%20-reading.mp3" TargetMode="External"/><Relationship Id="rId3" Type="http://schemas.openxmlformats.org/officeDocument/2006/relationships/image" Target="../media/image38.pn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using%20language%20-reading.mp3" TargetMode="External"/><Relationship Id="rId3" Type="http://schemas.openxmlformats.org/officeDocument/2006/relationships/image" Target="../media/image38.png"/><Relationship Id="rId2" Type="http://schemas.openxmlformats.org/officeDocument/2006/relationships/image" Target="../media/image49.jpeg"/><Relationship Id="rId1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6" Type="http://schemas.openxmlformats.org/officeDocument/2006/relationships/hyperlink" Target="using%20language%20-reading.mp3" TargetMode="External"/><Relationship Id="rId5" Type="http://schemas.openxmlformats.org/officeDocument/2006/relationships/image" Target="../media/image38.png"/><Relationship Id="rId4" Type="http://schemas.openxmlformats.org/officeDocument/2006/relationships/slide" Target="slide9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tags" Target="../tags/tag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using%20language%20-reading.mp3" TargetMode="External"/><Relationship Id="rId3" Type="http://schemas.openxmlformats.org/officeDocument/2006/relationships/image" Target="../media/image38.png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hyperlink" Target="using%20language%20-reading.mp3" TargetMode="External"/><Relationship Id="rId8" Type="http://schemas.openxmlformats.org/officeDocument/2006/relationships/image" Target="../media/image38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slide" Target="slide1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7.pn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" Target="slide16.xml"/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6" Type="http://schemas.openxmlformats.org/officeDocument/2006/relationships/hyperlink" Target="using%20language%20-reading.mp3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71.jpe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" Target="slide9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using%20language%20-reading.mp3" TargetMode="External"/><Relationship Id="rId4" Type="http://schemas.openxmlformats.org/officeDocument/2006/relationships/image" Target="../media/image38.png"/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9.png"/><Relationship Id="rId7" Type="http://schemas.openxmlformats.org/officeDocument/2006/relationships/hyperlink" Target="using%20language%20-reading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Relationship Id="rId3" Type="http://schemas.openxmlformats.org/officeDocument/2006/relationships/hyperlink" Target="http://image.baidu.com/i?ct=503316480&amp;z=867255303&amp;tn=baiduimagedetail&amp;word=&#33707;&#22856;&amp;in=48" TargetMode="External"/><Relationship Id="rId2" Type="http://schemas.openxmlformats.org/officeDocument/2006/relationships/image" Target="../media/image76.jpeg"/><Relationship Id="rId1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9.png"/><Relationship Id="rId7" Type="http://schemas.openxmlformats.org/officeDocument/2006/relationships/hyperlink" Target="using%20language%20-reading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81.png"/><Relationship Id="rId4" Type="http://schemas.openxmlformats.org/officeDocument/2006/relationships/tags" Target="../tags/tag8.xml"/><Relationship Id="rId3" Type="http://schemas.openxmlformats.org/officeDocument/2006/relationships/image" Target="../media/image80.png"/><Relationship Id="rId2" Type="http://schemas.openxmlformats.org/officeDocument/2006/relationships/tags" Target="../tags/tag7.xml"/><Relationship Id="rId1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hyperlink" Target="using%20language%20-reading.mp3" TargetMode="External"/><Relationship Id="rId7" Type="http://schemas.openxmlformats.org/officeDocument/2006/relationships/image" Target="../media/image38.png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tags" Target="../tags/tag3.xml"/><Relationship Id="rId2" Type="http://schemas.openxmlformats.org/officeDocument/2006/relationships/image" Target="../media/image12.jpeg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image" Target="../media/image98.jpeg"/><Relationship Id="rId7" Type="http://schemas.openxmlformats.org/officeDocument/2006/relationships/image" Target="../media/image97.jpeg"/><Relationship Id="rId6" Type="http://schemas.openxmlformats.org/officeDocument/2006/relationships/image" Target="../media/image96.jpeg"/><Relationship Id="rId5" Type="http://schemas.openxmlformats.org/officeDocument/2006/relationships/hyperlink" Target="http://imgnews.baidu.com/ir?u=http://www.cqwb.com.cn/webnews/pic/2005/1654901.gif&amp;f=http://www.cqwb.com.cn/webnews/htm/2005/10/13/165490.shtml&amp;c=baidu&amp;fr=baidusmallnone&amp;st=detail" TargetMode="External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9.png"/><Relationship Id="rId12" Type="http://schemas.openxmlformats.org/officeDocument/2006/relationships/hyperlink" Target="using%20language%20-reading.mp3" TargetMode="External"/><Relationship Id="rId11" Type="http://schemas.openxmlformats.org/officeDocument/2006/relationships/image" Target="../media/image38.png"/><Relationship Id="rId10" Type="http://schemas.openxmlformats.org/officeDocument/2006/relationships/image" Target="../media/image99.jpeg"/><Relationship Id="rId1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image" Target="../media/image107.jpeg"/><Relationship Id="rId7" Type="http://schemas.openxmlformats.org/officeDocument/2006/relationships/image" Target="../media/image106.jpeg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39.png"/><Relationship Id="rId12" Type="http://schemas.openxmlformats.org/officeDocument/2006/relationships/hyperlink" Target="using%20language%20-reading.mp3" TargetMode="External"/><Relationship Id="rId11" Type="http://schemas.openxmlformats.org/officeDocument/2006/relationships/image" Target="../media/image38.png"/><Relationship Id="rId10" Type="http://schemas.openxmlformats.org/officeDocument/2006/relationships/image" Target="../media/image108.png"/><Relationship Id="rId1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9.png"/><Relationship Id="rId7" Type="http://schemas.openxmlformats.org/officeDocument/2006/relationships/hyperlink" Target="using%20language%20-reading.mp3" TargetMode="External"/><Relationship Id="rId6" Type="http://schemas.openxmlformats.org/officeDocument/2006/relationships/image" Target="../media/image38.png"/><Relationship Id="rId5" Type="http://schemas.openxmlformats.org/officeDocument/2006/relationships/slide" Target="slide20.xml"/><Relationship Id="rId4" Type="http://schemas.openxmlformats.org/officeDocument/2006/relationships/slide" Target="slide17.xml"/><Relationship Id="rId3" Type="http://schemas.openxmlformats.org/officeDocument/2006/relationships/slide" Target="slide1.xml"/><Relationship Id="rId2" Type="http://schemas.openxmlformats.org/officeDocument/2006/relationships/slide" Target="slide11.xml"/><Relationship Id="rId1" Type="http://schemas.openxmlformats.org/officeDocument/2006/relationships/slide" Target="slide15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1.jpeg"/><Relationship Id="rId3" Type="http://schemas.openxmlformats.org/officeDocument/2006/relationships/image" Target="../media/image110.GIF"/><Relationship Id="rId2" Type="http://schemas.openxmlformats.org/officeDocument/2006/relationships/image" Target="../media/image109.emf"/><Relationship Id="rId1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2" Type="http://schemas.openxmlformats.org/officeDocument/2006/relationships/image" Target="../media/image102.jpeg"/><Relationship Id="rId1" Type="http://schemas.openxmlformats.org/officeDocument/2006/relationships/image" Target="../media/image112.GIF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tags" Target="../tags/tag12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8" Type="http://schemas.openxmlformats.org/officeDocument/2006/relationships/tags" Target="../tags/tag14.xml"/><Relationship Id="rId7" Type="http://schemas.openxmlformats.org/officeDocument/2006/relationships/image" Target="../media/image113.png"/><Relationship Id="rId6" Type="http://schemas.openxmlformats.org/officeDocument/2006/relationships/tags" Target="../tags/tag1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diagramData" Target="../diagrams/data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0.jpeg"/><Relationship Id="rId8" Type="http://schemas.openxmlformats.org/officeDocument/2006/relationships/image" Target="../media/image129.jpeg"/><Relationship Id="rId7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23.png"/><Relationship Id="rId11" Type="http://schemas.openxmlformats.org/officeDocument/2006/relationships/image" Target="../media/image132.jpeg"/><Relationship Id="rId10" Type="http://schemas.openxmlformats.org/officeDocument/2006/relationships/image" Target="../media/image131.jpeg"/><Relationship Id="rId1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3.png"/><Relationship Id="rId3" Type="http://schemas.openxmlformats.org/officeDocument/2006/relationships/image" Target="../media/image134.jpeg"/><Relationship Id="rId2" Type="http://schemas.openxmlformats.org/officeDocument/2006/relationships/tags" Target="../tags/tag16.xml"/><Relationship Id="rId1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image" Target="../media/image135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9.png"/><Relationship Id="rId2" Type="http://schemas.openxmlformats.org/officeDocument/2006/relationships/image" Target="../media/image102.jpeg"/><Relationship Id="rId1" Type="http://schemas.openxmlformats.org/officeDocument/2006/relationships/image" Target="../media/image13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36.jpe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tags" Target="../tags/tag5.xml"/><Relationship Id="rId4" Type="http://schemas.openxmlformats.org/officeDocument/2006/relationships/image" Target="../media/image33.jpe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using%20language%20-reading.mp3" TargetMode="Externa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991600" cy="5143500"/>
          </a:xfrm>
          <a:prstGeom prst="rect">
            <a:avLst/>
          </a:prstGeom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1223628" y="685892"/>
            <a:ext cx="6696744" cy="254723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3200" b="1" i="1" dirty="0"/>
              <a:t>选择性必修 </a:t>
            </a:r>
            <a:r>
              <a:rPr lang="en-US" altLang="zh-CN" sz="3200" b="1" i="1" dirty="0"/>
              <a:t>3 </a:t>
            </a:r>
            <a:r>
              <a:rPr lang="en-US" altLang="zh-CN" sz="32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1 ART</a:t>
            </a:r>
            <a:endParaRPr lang="zh-CN" alt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宋体" panose="02010600030101010101" pitchFamily="2" charset="-122"/>
              </a:rPr>
              <a:t>Reading and Thinking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altLang="zh-CN" sz="3200" b="1" i="1" dirty="0">
                <a:solidFill>
                  <a:srgbClr val="0000FF"/>
                </a:solidFill>
              </a:rPr>
              <a:t>A Short History of Western Painting</a:t>
            </a:r>
            <a:endParaRPr lang="en-US" altLang="zh-CN" sz="3200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120000"/>
              </a:lnSpc>
            </a:pPr>
            <a:r>
              <a:rPr lang="zh-CN" altLang="en-US" sz="3200" b="1" i="1" dirty="0"/>
              <a:t>（西方绘画艺术简史）</a:t>
            </a:r>
            <a:endParaRPr lang="zh-CN" altLang="en-US" sz="3200" b="1" i="1" dirty="0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3810000" y="3714328"/>
            <a:ext cx="2057400" cy="42354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1800" b="1" dirty="0">
                <a:solidFill>
                  <a:srgbClr val="0000FF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杭州二中许丽君</a:t>
            </a:r>
            <a:endParaRPr lang="en-US" altLang="zh-CN" sz="1800" b="1" dirty="0">
              <a:solidFill>
                <a:srgbClr val="0000FF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3400" y="1428750"/>
            <a:ext cx="7391400" cy="2538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1120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zh-CN" altLang="zh-CN" sz="2000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Ⅰ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Courier New" panose="02070309020205020404" pitchFamily="49" charset="0"/>
              </a:rPr>
              <a:t>.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主旨匹配</a:t>
            </a:r>
            <a:endParaRPr lang="zh-CN" altLang="zh-CN" sz="20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20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1(Para.1)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	A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The Renaissance</a:t>
            </a:r>
            <a:endParaRPr lang="zh-CN" altLang="zh-CN" sz="20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en-US" altLang="zh-CN" sz="20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2(Para. 2)  	B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The Middle Ages</a:t>
            </a:r>
            <a:endParaRPr lang="zh-CN" altLang="zh-CN" sz="20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20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3(Paras. 3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～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5)  	C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Introduction</a:t>
            </a:r>
            <a:endParaRPr lang="zh-CN" altLang="zh-CN" sz="20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20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4(Paras. 6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～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7)  	D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Modern Art</a:t>
            </a:r>
            <a:endParaRPr lang="zh-CN" altLang="zh-CN" sz="20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35000"/>
              </a:lnSpc>
              <a:tabLst>
                <a:tab pos="4800600" algn="l"/>
                <a:tab pos="10401300" algn="r"/>
              </a:tabLst>
            </a:pPr>
            <a:r>
              <a:rPr lang="fr-FR" altLang="zh-CN" sz="20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5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Part 5(Para. 8)  	E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fr-FR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Impressionism</a:t>
            </a:r>
            <a:endParaRPr lang="zh-CN" altLang="zh-CN" sz="20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238500" y="2076450"/>
            <a:ext cx="1981200" cy="838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328357" y="2559957"/>
            <a:ext cx="2097314" cy="1179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3687964" y="2203515"/>
            <a:ext cx="1621593" cy="67072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3687964" y="3340452"/>
            <a:ext cx="1739521" cy="48586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687964" y="3300042"/>
            <a:ext cx="1737707" cy="39844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534181" y="532502"/>
            <a:ext cx="7390619" cy="1076903"/>
            <a:chOff x="0" y="167708"/>
            <a:chExt cx="7390619" cy="1076903"/>
          </a:xfrm>
        </p:grpSpPr>
        <p:grpSp>
          <p:nvGrpSpPr>
            <p:cNvPr id="30" name="Group 16"/>
            <p:cNvGrpSpPr/>
            <p:nvPr/>
          </p:nvGrpSpPr>
          <p:grpSpPr>
            <a:xfrm>
              <a:off x="0" y="167708"/>
              <a:ext cx="6981293" cy="1076903"/>
              <a:chOff x="838" y="-69"/>
              <a:chExt cx="3991" cy="1295"/>
            </a:xfrm>
          </p:grpSpPr>
          <p:pic>
            <p:nvPicPr>
              <p:cNvPr id="32" name="Picture 14" descr="444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838" y="0"/>
                <a:ext cx="3847" cy="863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  <p:sp>
            <p:nvSpPr>
              <p:cNvPr id="33" name="Rectangle 13"/>
              <p:cNvSpPr/>
              <p:nvPr/>
            </p:nvSpPr>
            <p:spPr>
              <a:xfrm>
                <a:off x="1533" y="-69"/>
                <a:ext cx="3296" cy="1295"/>
              </a:xfrm>
              <a:prstGeom prst="rect">
                <a:avLst/>
              </a:prstGeom>
              <a:noFill/>
              <a:ln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1" lang="zh-CN" altLang="en-US" sz="4000" b="0" i="0" u="none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 Unicode MS" pitchFamily="34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1" lang="zh-CN" altLang="en-US" sz="4000" b="0" i="0" u="none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 Unicode MS" pitchFamily="34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1" lang="zh-CN" altLang="en-US" sz="4000" b="0" i="0" u="none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 Unicode MS" pitchFamily="34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1" lang="zh-CN" altLang="en-US" sz="4000" b="0" i="0" u="none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 Unicode MS" pitchFamily="34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1" lang="zh-CN" altLang="en-US" sz="4000" b="0" i="0" u="none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 Unicode MS" pitchFamily="34" charset="-122"/>
                  </a:defRPr>
                </a:lvl5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800" dirty="0"/>
                  <a:t>Fast Reading</a:t>
                </a:r>
                <a:r>
                  <a:rPr lang="zh-CN" altLang="en-US" sz="2800" dirty="0"/>
                  <a:t>：</a:t>
                </a:r>
                <a:r>
                  <a:rPr kumimoji="0" lang="en-US" altLang="zh-CN" sz="3600" b="1" i="0" u="none" strike="noStrike" kern="1200" cap="none" spc="0" normalizeH="0" baseline="0" noProof="0" dirty="0">
                    <a:ln w="12700" cmpd="sng">
                      <a:solidFill>
                        <a:srgbClr val="8064A2"/>
                      </a:solidFill>
                      <a:prstDash val="solid"/>
                    </a:ln>
                    <a:gradFill>
                      <a:gsLst>
                        <a:gs pos="0">
                          <a:srgbClr val="8064A2"/>
                        </a:gs>
                        <a:gs pos="4000">
                          <a:srgbClr val="8064A2">
                            <a:lumMod val="60000"/>
                            <a:lumOff val="40000"/>
                          </a:srgbClr>
                        </a:gs>
                        <a:gs pos="87000">
                          <a:srgbClr val="8064A2">
                            <a:lumMod val="20000"/>
                            <a:lumOff val="8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Arial" panose="020B0604020202020204"/>
                  </a:rPr>
                  <a:t>Activity 2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solidFill>
                      <a:srgbClr val="8064A2"/>
                    </a:solidFill>
                    <a:prstDash val="solid"/>
                  </a:ln>
                  <a:gradFill>
                    <a:gsLst>
                      <a:gs pos="0">
                        <a:srgbClr val="8064A2"/>
                      </a:gs>
                      <a:gs pos="4000">
                        <a:srgbClr val="8064A2">
                          <a:lumMod val="60000"/>
                          <a:lumOff val="40000"/>
                        </a:srgbClr>
                      </a:gs>
                      <a:gs pos="87000">
                        <a:srgbClr val="8064A2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endParaRPr>
              </a:p>
              <a:p>
                <a:pPr marL="0" lvl="0" indent="0" eaLnBrk="1" hangingPunct="1"/>
                <a:endParaRPr lang="en-US" altLang="zh-CN" sz="2800" dirty="0"/>
              </a:p>
            </p:txBody>
          </p:sp>
        </p:grpSp>
        <p:pic>
          <p:nvPicPr>
            <p:cNvPr id="31" name="Picture 15" descr="图片    1">
              <a:hlinkClick r:id="rId2" action="ppaction://hlinkfile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9399" y="378186"/>
              <a:ext cx="661220" cy="512994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0721" descr="CA57MLND"/>
          <p:cNvPicPr/>
          <p:nvPr/>
        </p:nvPicPr>
        <p:blipFill>
          <a:blip r:embed="rId1"/>
          <a:stretch>
            <a:fillRect/>
          </a:stretch>
        </p:blipFill>
        <p:spPr>
          <a:xfrm>
            <a:off x="7211687" y="1744974"/>
            <a:ext cx="1270000" cy="11958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" name="文本框 30723"/>
          <p:cNvSpPr/>
          <p:nvPr/>
        </p:nvSpPr>
        <p:spPr>
          <a:xfrm>
            <a:off x="175419" y="809532"/>
            <a:ext cx="8968581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Q: How many periods of the paintings are mentioned in this text? What are they?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30724"/>
          <p:cNvSpPr/>
          <p:nvPr/>
        </p:nvSpPr>
        <p:spPr>
          <a:xfrm>
            <a:off x="3623469" y="4033538"/>
            <a:ext cx="3581400" cy="953135"/>
          </a:xfrm>
          <a:prstGeom prst="rect">
            <a:avLst/>
          </a:prstGeom>
          <a:solidFill>
            <a:srgbClr val="FFC000"/>
          </a:solidFill>
          <a:ln>
            <a:noFill/>
            <a:miter lim="800000"/>
          </a:ln>
          <a:effectLst>
            <a:outerShdw dist="35921" dir="2700000" algn="ctr">
              <a:srgbClr val="000645"/>
            </a:outerShdw>
          </a:effectLst>
        </p:spPr>
        <p:txBody>
          <a:bodyPr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(from 20th century to today) </a:t>
            </a:r>
            <a:endParaRPr kumimoji="0" lang="en-US" altLang="zh-CN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30726"/>
          <p:cNvSpPr/>
          <p:nvPr/>
        </p:nvSpPr>
        <p:spPr>
          <a:xfrm>
            <a:off x="572294" y="1719801"/>
            <a:ext cx="2743200" cy="521970"/>
          </a:xfrm>
          <a:prstGeom prst="rect">
            <a:avLst/>
          </a:prstGeom>
          <a:solidFill>
            <a:srgbClr val="92D050"/>
          </a:solidFill>
          <a:ln>
            <a:noFill/>
            <a:miter lim="800000"/>
          </a:ln>
        </p:spPr>
        <p:txBody>
          <a:bodyPr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The Middle Ages</a:t>
            </a:r>
            <a:endParaRPr kumimoji="0" lang="en-US" altLang="zh-CN" sz="2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30727"/>
          <p:cNvSpPr/>
          <p:nvPr/>
        </p:nvSpPr>
        <p:spPr>
          <a:xfrm>
            <a:off x="531416" y="2498667"/>
            <a:ext cx="2743200" cy="521970"/>
          </a:xfrm>
          <a:prstGeom prst="rect">
            <a:avLst/>
          </a:prstGeom>
          <a:solidFill>
            <a:srgbClr val="92D050"/>
          </a:solidFill>
          <a:ln>
            <a:noFill/>
            <a:miter lim="800000"/>
          </a:ln>
        </p:spPr>
        <p:txBody>
          <a:bodyPr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The Renaissance</a:t>
            </a:r>
            <a:endParaRPr kumimoji="0" lang="en-US" altLang="zh-CN" sz="2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30728"/>
          <p:cNvSpPr/>
          <p:nvPr/>
        </p:nvSpPr>
        <p:spPr>
          <a:xfrm>
            <a:off x="502047" y="3326274"/>
            <a:ext cx="2743200" cy="521970"/>
          </a:xfrm>
          <a:prstGeom prst="rect">
            <a:avLst/>
          </a:prstGeom>
          <a:solidFill>
            <a:srgbClr val="92D050"/>
          </a:solidFill>
          <a:ln>
            <a:noFill/>
            <a:miter lim="800000"/>
          </a:ln>
        </p:spPr>
        <p:txBody>
          <a:bodyPr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Impressionism</a:t>
            </a:r>
            <a:endParaRPr kumimoji="0" lang="en-US" altLang="zh-CN" sz="2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30729"/>
          <p:cNvSpPr/>
          <p:nvPr/>
        </p:nvSpPr>
        <p:spPr>
          <a:xfrm>
            <a:off x="986631" y="4057885"/>
            <a:ext cx="1905000" cy="521970"/>
          </a:xfrm>
          <a:prstGeom prst="rect">
            <a:avLst/>
          </a:prstGeom>
          <a:solidFill>
            <a:srgbClr val="92D050"/>
          </a:solidFill>
          <a:ln>
            <a:noFill/>
            <a:miter lim="800000"/>
          </a:ln>
        </p:spPr>
        <p:txBody>
          <a:bodyPr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Modern art</a:t>
            </a:r>
            <a:endParaRPr kumimoji="0" lang="en-US" altLang="zh-CN" sz="2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文本框 30730"/>
          <p:cNvSpPr/>
          <p:nvPr/>
        </p:nvSpPr>
        <p:spPr>
          <a:xfrm>
            <a:off x="3623469" y="2567287"/>
            <a:ext cx="3657600" cy="521970"/>
          </a:xfrm>
          <a:prstGeom prst="rect">
            <a:avLst/>
          </a:prstGeom>
          <a:solidFill>
            <a:srgbClr val="FFC000"/>
          </a:solidFill>
          <a:ln>
            <a:noFill/>
            <a:miter lim="800000"/>
          </a:ln>
          <a:effectLst>
            <a:outerShdw dist="35921" dir="2700000" algn="ctr">
              <a:srgbClr val="000645"/>
            </a:outerShdw>
          </a:effectLst>
        </p:spPr>
        <p:txBody>
          <a:bodyPr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(14th to 17th century) 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30731"/>
          <p:cNvSpPr/>
          <p:nvPr/>
        </p:nvSpPr>
        <p:spPr>
          <a:xfrm>
            <a:off x="3585369" y="1758575"/>
            <a:ext cx="3657600" cy="521970"/>
          </a:xfrm>
          <a:prstGeom prst="rect">
            <a:avLst/>
          </a:prstGeom>
          <a:solidFill>
            <a:srgbClr val="FFC000"/>
          </a:solidFill>
          <a:ln>
            <a:noFill/>
            <a:miter lim="800000"/>
          </a:ln>
          <a:effectLst>
            <a:outerShdw dist="35921" dir="2700000" algn="ctr">
              <a:srgbClr val="000645"/>
            </a:outerShdw>
          </a:effectLst>
        </p:spPr>
        <p:txBody>
          <a:bodyPr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(5th to15th century AD)</a:t>
            </a:r>
            <a:endParaRPr kumimoji="0" lang="en-US" altLang="zh-CN" sz="28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文本框 30732"/>
          <p:cNvSpPr/>
          <p:nvPr/>
        </p:nvSpPr>
        <p:spPr>
          <a:xfrm>
            <a:off x="3601841" y="3375999"/>
            <a:ext cx="4751782" cy="523220"/>
          </a:xfrm>
          <a:prstGeom prst="rect">
            <a:avLst/>
          </a:prstGeom>
          <a:solidFill>
            <a:srgbClr val="FFC000"/>
          </a:solidFill>
          <a:ln>
            <a:noFill/>
            <a:miter lim="800000"/>
          </a:ln>
          <a:effectLst>
            <a:outerShdw dist="35921" dir="2700000" algn="ctr">
              <a:srgbClr val="000645"/>
            </a:outerShdw>
          </a:effectLst>
        </p:spPr>
        <p:txBody>
          <a:bodyPr wrap="squar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(late 19th to early 20th century)</a:t>
            </a: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13" name="直接连接符 30733"/>
          <p:cNvCxnSpPr/>
          <p:nvPr/>
        </p:nvCxnSpPr>
        <p:spPr>
          <a:xfrm flipH="1">
            <a:off x="3429000" y="2183274"/>
            <a:ext cx="0" cy="2286000"/>
          </a:xfrm>
          <a:prstGeom prst="line">
            <a:avLst/>
          </a:prstGeom>
          <a:noFill/>
          <a:ln w="127000" cap="flat" cmpd="sng" algn="ctr">
            <a:solidFill>
              <a:srgbClr val="FF0000"/>
            </a:solidFill>
            <a:prstDash val="solid"/>
            <a:miter lim="800000"/>
            <a:tailEnd type="triangle" w="med" len="med"/>
          </a:ln>
          <a:effectLst/>
        </p:spPr>
      </p:cxnSp>
      <p:sp>
        <p:nvSpPr>
          <p:cNvPr id="14" name="椭圆 30734"/>
          <p:cNvSpPr/>
          <p:nvPr/>
        </p:nvSpPr>
        <p:spPr>
          <a:xfrm>
            <a:off x="2362200" y="1241356"/>
            <a:ext cx="3242468" cy="521970"/>
          </a:xfrm>
          <a:prstGeom prst="ellipse">
            <a:avLst/>
          </a:prstGeom>
          <a:solidFill>
            <a:srgbClr val="00B0F0"/>
          </a:solidFill>
          <a:ln>
            <a:solidFill>
              <a:srgbClr val="000000"/>
            </a:solidFill>
            <a:bevel/>
          </a:ln>
        </p:spPr>
        <p:txBody>
          <a:bodyPr wrap="none" anchor="ctr" anchorCtr="0"/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2" charset="0"/>
                <a:ea typeface="宋体" panose="02010600030101010101" pitchFamily="2" charset="-122"/>
              </a:rPr>
              <a:t>Time order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50025" y="-20385"/>
            <a:ext cx="8876576" cy="1086188"/>
            <a:chOff x="350025" y="-20385"/>
            <a:chExt cx="8876576" cy="1086188"/>
          </a:xfrm>
        </p:grpSpPr>
        <p:grpSp>
          <p:nvGrpSpPr>
            <p:cNvPr id="15" name="组合 14"/>
            <p:cNvGrpSpPr/>
            <p:nvPr/>
          </p:nvGrpSpPr>
          <p:grpSpPr>
            <a:xfrm>
              <a:off x="350025" y="-20385"/>
              <a:ext cx="7404861" cy="1086188"/>
              <a:chOff x="453350" y="127843"/>
              <a:chExt cx="4621670" cy="773288"/>
            </a:xfrm>
          </p:grpSpPr>
          <p:grpSp>
            <p:nvGrpSpPr>
              <p:cNvPr id="16" name="Group 16"/>
              <p:cNvGrpSpPr/>
              <p:nvPr/>
            </p:nvGrpSpPr>
            <p:grpSpPr>
              <a:xfrm>
                <a:off x="453350" y="127843"/>
                <a:ext cx="4038600" cy="773288"/>
                <a:chOff x="1059" y="-47"/>
                <a:chExt cx="2177" cy="863"/>
              </a:xfrm>
            </p:grpSpPr>
            <p:pic>
              <p:nvPicPr>
                <p:cNvPr id="18" name="Picture 14" descr="44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059" y="-47"/>
                  <a:ext cx="2177" cy="863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Rectangle 13"/>
                <p:cNvSpPr/>
                <p:nvPr/>
              </p:nvSpPr>
              <p:spPr>
                <a:xfrm>
                  <a:off x="1458" y="79"/>
                  <a:ext cx="1351" cy="416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2800" dirty="0"/>
                    <a:t>Fast Reading:</a:t>
                  </a:r>
                  <a:endParaRPr lang="en-US" altLang="zh-CN" sz="2800" dirty="0"/>
                </a:p>
              </p:txBody>
            </p:sp>
          </p:grpSp>
          <p:pic>
            <p:nvPicPr>
              <p:cNvPr id="17" name="Picture 15" descr="图片    1">
                <a:hlinkClick r:id="rId3" action="ppaction://hlinkfile"/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3784" y="288772"/>
                <a:ext cx="701236" cy="55275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623469" y="85136"/>
              <a:ext cx="56031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12700" cmpd="sng">
                    <a:solidFill>
                      <a:srgbClr val="8064A2"/>
                    </a:solidFill>
                    <a:prstDash val="solid"/>
                  </a:ln>
                  <a:gradFill>
                    <a:gsLst>
                      <a:gs pos="0">
                        <a:srgbClr val="8064A2"/>
                      </a:gs>
                      <a:gs pos="4000">
                        <a:srgbClr val="8064A2">
                          <a:lumMod val="60000"/>
                          <a:lumOff val="40000"/>
                        </a:srgbClr>
                      </a:gs>
                      <a:gs pos="87000">
                        <a:srgbClr val="8064A2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36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base"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base"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35135" y="1019652"/>
            <a:ext cx="7696200" cy="424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1374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1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The painters during the Middle Ages mainly </a:t>
            </a:r>
            <a:r>
              <a:rPr lang="en-US" altLang="zh-CN" sz="1400" b="1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   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showed people as they really were</a:t>
            </a: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looked at their environment in new ways</a:t>
            </a: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expressed their respect and love for nature</a:t>
            </a: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represented religious themes</a:t>
            </a:r>
            <a:endParaRPr lang="en-US" altLang="zh-CN" sz="1400" b="1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2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According to the text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the painters during the Renaissance</a:t>
            </a:r>
            <a:r>
              <a:rPr lang="en-US" altLang="zh-CN" sz="1400" b="1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   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zh-CN" altLang="zh-CN" sz="14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①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adopted a more humanistic attitude to life</a:t>
            </a: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zh-CN" altLang="zh-CN" sz="14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②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discovered the rules of perspective</a:t>
            </a: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zh-CN" altLang="zh-CN" sz="14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③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developed oil paints</a:t>
            </a: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zh-CN" altLang="zh-CN" sz="14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④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broke away from the traditional style of painting</a:t>
            </a: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zh-CN" altLang="zh-CN" sz="14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①③④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　　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	B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4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②③④</a:t>
            </a: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zh-CN" altLang="zh-CN" sz="14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①②④</a:t>
            </a:r>
            <a:r>
              <a:rPr lang="en-US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 	D</a:t>
            </a:r>
            <a:r>
              <a:rPr lang="zh-CN" altLang="zh-CN" sz="1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zh-CN" altLang="zh-CN" sz="1400" b="1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①②③</a:t>
            </a: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endParaRPr lang="zh-CN" altLang="zh-CN" sz="1400" b="1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95400" y="2238989"/>
            <a:ext cx="533400" cy="381000"/>
            <a:chOff x="1219200" y="2270612"/>
            <a:chExt cx="533400" cy="381000"/>
          </a:xfrm>
        </p:grpSpPr>
        <p:sp>
          <p:nvSpPr>
            <p:cNvPr id="5" name="Line 17"/>
            <p:cNvSpPr>
              <a:spLocks noChangeShapeType="1"/>
            </p:cNvSpPr>
            <p:nvPr/>
          </p:nvSpPr>
          <p:spPr bwMode="auto">
            <a:xfrm>
              <a:off x="1219200" y="2461112"/>
              <a:ext cx="177800" cy="19050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Line 18"/>
            <p:cNvSpPr>
              <a:spLocks noChangeShapeType="1"/>
            </p:cNvSpPr>
            <p:nvPr/>
          </p:nvSpPr>
          <p:spPr bwMode="auto">
            <a:xfrm flipV="1">
              <a:off x="1397000" y="2270612"/>
              <a:ext cx="355600" cy="38100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Group 16"/>
          <p:cNvGrpSpPr/>
          <p:nvPr/>
        </p:nvGrpSpPr>
        <p:grpSpPr bwMode="auto">
          <a:xfrm>
            <a:off x="5334000" y="4476750"/>
            <a:ext cx="533400" cy="381000"/>
            <a:chOff x="528" y="3648"/>
            <a:chExt cx="432" cy="288"/>
          </a:xfrm>
        </p:grpSpPr>
        <p:sp>
          <p:nvSpPr>
            <p:cNvPr id="8" name="Line 17"/>
            <p:cNvSpPr>
              <a:spLocks noChangeShapeType="1"/>
            </p:cNvSpPr>
            <p:nvPr/>
          </p:nvSpPr>
          <p:spPr bwMode="auto">
            <a:xfrm>
              <a:off x="528" y="3792"/>
              <a:ext cx="144" cy="1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 flipV="1">
              <a:off x="672" y="3648"/>
              <a:ext cx="288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1982" y="2898722"/>
            <a:ext cx="1753419" cy="1768528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54135" y="0"/>
            <a:ext cx="7696200" cy="614729"/>
            <a:chOff x="228600" y="96134"/>
            <a:chExt cx="8077200" cy="1027816"/>
          </a:xfrm>
        </p:grpSpPr>
        <p:grpSp>
          <p:nvGrpSpPr>
            <p:cNvPr id="10" name="组合 9"/>
            <p:cNvGrpSpPr/>
            <p:nvPr/>
          </p:nvGrpSpPr>
          <p:grpSpPr>
            <a:xfrm>
              <a:off x="228600" y="96134"/>
              <a:ext cx="8077200" cy="1027816"/>
              <a:chOff x="228600" y="96134"/>
              <a:chExt cx="5209299" cy="719410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11" name="Picture 14" descr="44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" name="Rectangle 15"/>
                <p:cNvSpPr/>
                <p:nvPr/>
              </p:nvSpPr>
              <p:spPr>
                <a:xfrm>
                  <a:off x="833222" y="184891"/>
                  <a:ext cx="4234602" cy="770309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3200" dirty="0"/>
                    <a:t>Detailed-reading:</a:t>
                  </a:r>
                  <a:endParaRPr lang="en-US" altLang="zh-CN" sz="3200" dirty="0"/>
                </a:p>
              </p:txBody>
            </p:sp>
          </p:grpSp>
          <p:pic>
            <p:nvPicPr>
              <p:cNvPr id="16" name="Picture 15" descr="图片    1">
                <a:hlinkClick r:id="rId3" action="ppaction://hlinkfile"/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文本框 20"/>
            <p:cNvSpPr txBox="1"/>
            <p:nvPr/>
          </p:nvSpPr>
          <p:spPr>
            <a:xfrm>
              <a:off x="2344779" y="218441"/>
              <a:ext cx="5466944" cy="874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1</a:t>
              </a:r>
              <a:endParaRPr kumimoji="0" lang="zh-CN" alt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673235" y="687880"/>
            <a:ext cx="671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Choose the best answer according to</a:t>
            </a:r>
            <a:r>
              <a:rPr lang="zh-CN" altLang="en-US" b="1" dirty="0">
                <a:solidFill>
                  <a:srgbClr val="0000FF"/>
                </a:solidFill>
              </a:rPr>
              <a:t> </a:t>
            </a:r>
            <a:r>
              <a:rPr lang="en-US" altLang="zh-CN" b="1" dirty="0">
                <a:solidFill>
                  <a:srgbClr val="0000FF"/>
                </a:solidFill>
              </a:rPr>
              <a:t>the</a:t>
            </a:r>
            <a:r>
              <a:rPr lang="zh-CN" altLang="en-US" b="1" dirty="0">
                <a:solidFill>
                  <a:srgbClr val="0000FF"/>
                </a:solidFill>
              </a:rPr>
              <a:t> </a:t>
            </a:r>
            <a:r>
              <a:rPr lang="en-US" altLang="zh-CN" b="1" dirty="0">
                <a:solidFill>
                  <a:srgbClr val="0000FF"/>
                </a:solidFill>
              </a:rPr>
              <a:t>passage?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25" name="图片 24" descr="图片包含 旧, 男人, 华美, 画的&#10;&#10;描述已自动生成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31" y="1108907"/>
            <a:ext cx="1808722" cy="16763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5300" y="1123949"/>
            <a:ext cx="8153400" cy="376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1374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3</a:t>
            </a:r>
            <a:r>
              <a:rPr lang="zh-CN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Who was first to use perspective in his paintings in 1428?</a:t>
            </a:r>
            <a:endParaRPr lang="zh-CN" altLang="zh-CN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Bondone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.  </a:t>
            </a:r>
            <a:r>
              <a:rPr lang="en-US" altLang="zh-CN" kern="100" dirty="0">
                <a:latin typeface="Times New Roman" panose="02020603050405020304" pitchFamily="18" charset="0"/>
                <a:cs typeface="Courier New" panose="02070309020205020404" pitchFamily="49" charset="0"/>
              </a:rPr>
              <a:t>              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Roman and Greek painters.</a:t>
            </a:r>
            <a:endParaRPr lang="zh-CN" altLang="zh-CN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Masaccio.                D</a:t>
            </a:r>
            <a:r>
              <a:rPr lang="zh-CN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The Impressionists.</a:t>
            </a: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 </a:t>
            </a:r>
            <a:endParaRPr lang="en-US" altLang="zh-CN" sz="1800" b="1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374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4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Which of the following is NOT true about Impressionism?</a:t>
            </a:r>
            <a:endParaRPr lang="zh-CN" altLang="zh-CN" sz="18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A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It appeared in the early 20th century.</a:t>
            </a:r>
            <a:endParaRPr lang="zh-CN" altLang="zh-CN" sz="18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B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It was the beginning of modern art.</a:t>
            </a:r>
            <a:endParaRPr lang="zh-CN" altLang="zh-CN" sz="18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C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Its painters were the first ones to work outdoors.</a:t>
            </a:r>
            <a:endParaRPr lang="zh-CN" altLang="zh-CN" sz="18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D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Courier New" panose="02070309020205020404" pitchFamily="49" charset="0"/>
              </a:rPr>
              <a:t>It was not accepted at first.</a:t>
            </a:r>
            <a:endParaRPr lang="zh-CN" altLang="zh-CN" sz="1800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indent="711200" algn="just">
              <a:lnSpc>
                <a:spcPct val="150000"/>
              </a:lnSpc>
              <a:tabLst>
                <a:tab pos="4800600" algn="l"/>
                <a:tab pos="10401300" algn="r"/>
              </a:tabLst>
            </a:pPr>
            <a:endParaRPr lang="zh-CN" altLang="zh-CN" kern="100" dirty="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4" name="Group 16"/>
          <p:cNvGrpSpPr/>
          <p:nvPr/>
        </p:nvGrpSpPr>
        <p:grpSpPr bwMode="auto">
          <a:xfrm>
            <a:off x="1143000" y="2038350"/>
            <a:ext cx="533400" cy="381000"/>
            <a:chOff x="528" y="3648"/>
            <a:chExt cx="432" cy="288"/>
          </a:xfrm>
        </p:grpSpPr>
        <p:sp>
          <p:nvSpPr>
            <p:cNvPr id="5" name="Line 17"/>
            <p:cNvSpPr>
              <a:spLocks noChangeShapeType="1"/>
            </p:cNvSpPr>
            <p:nvPr/>
          </p:nvSpPr>
          <p:spPr bwMode="auto">
            <a:xfrm>
              <a:off x="528" y="3792"/>
              <a:ext cx="144" cy="1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Line 18"/>
            <p:cNvSpPr>
              <a:spLocks noChangeShapeType="1"/>
            </p:cNvSpPr>
            <p:nvPr/>
          </p:nvSpPr>
          <p:spPr bwMode="auto">
            <a:xfrm flipV="1">
              <a:off x="672" y="3648"/>
              <a:ext cx="288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Group 16"/>
          <p:cNvGrpSpPr/>
          <p:nvPr/>
        </p:nvGrpSpPr>
        <p:grpSpPr bwMode="auto">
          <a:xfrm>
            <a:off x="1143000" y="2816882"/>
            <a:ext cx="533400" cy="381000"/>
            <a:chOff x="528" y="3648"/>
            <a:chExt cx="432" cy="288"/>
          </a:xfrm>
        </p:grpSpPr>
        <p:sp>
          <p:nvSpPr>
            <p:cNvPr id="8" name="Line 17"/>
            <p:cNvSpPr>
              <a:spLocks noChangeShapeType="1"/>
            </p:cNvSpPr>
            <p:nvPr/>
          </p:nvSpPr>
          <p:spPr bwMode="auto">
            <a:xfrm>
              <a:off x="528" y="3792"/>
              <a:ext cx="144" cy="1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 flipV="1">
              <a:off x="672" y="3648"/>
              <a:ext cx="288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00698" y="734669"/>
            <a:ext cx="6717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Choose the best answer according to</a:t>
            </a:r>
            <a:r>
              <a:rPr lang="zh-CN" altLang="en-US" b="1" dirty="0">
                <a:solidFill>
                  <a:srgbClr val="0000FF"/>
                </a:solidFill>
              </a:rPr>
              <a:t> </a:t>
            </a:r>
            <a:r>
              <a:rPr lang="en-US" altLang="zh-CN" b="1" dirty="0">
                <a:solidFill>
                  <a:srgbClr val="0000FF"/>
                </a:solidFill>
              </a:rPr>
              <a:t>the</a:t>
            </a:r>
            <a:r>
              <a:rPr lang="zh-CN" altLang="en-US" b="1" dirty="0">
                <a:solidFill>
                  <a:srgbClr val="0000FF"/>
                </a:solidFill>
              </a:rPr>
              <a:t> </a:t>
            </a:r>
            <a:r>
              <a:rPr lang="en-US" altLang="zh-CN" b="1" dirty="0">
                <a:solidFill>
                  <a:srgbClr val="0000FF"/>
                </a:solidFill>
              </a:rPr>
              <a:t>passage?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4135" y="0"/>
            <a:ext cx="7696200" cy="614729"/>
            <a:chOff x="228600" y="96134"/>
            <a:chExt cx="8077200" cy="1027816"/>
          </a:xfrm>
        </p:grpSpPr>
        <p:grpSp>
          <p:nvGrpSpPr>
            <p:cNvPr id="17" name="组合 16"/>
            <p:cNvGrpSpPr/>
            <p:nvPr/>
          </p:nvGrpSpPr>
          <p:grpSpPr>
            <a:xfrm>
              <a:off x="228600" y="96134"/>
              <a:ext cx="8077200" cy="1027816"/>
              <a:chOff x="228600" y="96134"/>
              <a:chExt cx="5209299" cy="71941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21" name="Picture 14" descr="444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Rectangle 15"/>
                <p:cNvSpPr/>
                <p:nvPr/>
              </p:nvSpPr>
              <p:spPr>
                <a:xfrm>
                  <a:off x="833222" y="184891"/>
                  <a:ext cx="4234602" cy="770309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3200" dirty="0"/>
                    <a:t>Detailed-reading:</a:t>
                  </a:r>
                  <a:endParaRPr lang="en-US" altLang="zh-CN" sz="3200" dirty="0"/>
                </a:p>
              </p:txBody>
            </p:sp>
          </p:grpSp>
          <p:pic>
            <p:nvPicPr>
              <p:cNvPr id="20" name="Picture 15" descr="图片    1">
                <a:hlinkClick r:id="rId2" action="ppaction://hlinkfile"/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文本框 17"/>
            <p:cNvSpPr txBox="1"/>
            <p:nvPr/>
          </p:nvSpPr>
          <p:spPr>
            <a:xfrm>
              <a:off x="2344779" y="218441"/>
              <a:ext cx="5466944" cy="874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1</a:t>
              </a:r>
              <a:endParaRPr kumimoji="0" lang="zh-CN" alt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pic>
        <p:nvPicPr>
          <p:cNvPr id="28" name="图片 27" descr="人戴着帽子&#10;&#10;低可信度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35" y="1681412"/>
            <a:ext cx="1551465" cy="20148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1585" y="540246"/>
            <a:ext cx="7924800" cy="4484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.When did the oil painting come into being</a:t>
            </a:r>
            <a:r>
              <a:rPr lang="zh-CN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During the Middle Ages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In the late 19th century 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During the Renaissance 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 In the 20th century.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What caused the emergence of Impressionism?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The invention of photography.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The slow development of Western art 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People's love for nature 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People's love for themselves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From which is the passage probably taken?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 story book B. A science magazine C. A business D. An art magazine.</a:t>
            </a:r>
            <a:endParaRPr lang="zh-CN" altLang="zh-CN" sz="16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16"/>
          <p:cNvGrpSpPr/>
          <p:nvPr/>
        </p:nvGrpSpPr>
        <p:grpSpPr bwMode="auto">
          <a:xfrm>
            <a:off x="511630" y="1702167"/>
            <a:ext cx="533400" cy="421821"/>
            <a:chOff x="528" y="3648"/>
            <a:chExt cx="432" cy="288"/>
          </a:xfrm>
        </p:grpSpPr>
        <p:sp>
          <p:nvSpPr>
            <p:cNvPr id="5" name="Line 17"/>
            <p:cNvSpPr>
              <a:spLocks noChangeShapeType="1"/>
            </p:cNvSpPr>
            <p:nvPr/>
          </p:nvSpPr>
          <p:spPr bwMode="auto">
            <a:xfrm>
              <a:off x="528" y="3792"/>
              <a:ext cx="144" cy="1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Line 18"/>
            <p:cNvSpPr>
              <a:spLocks noChangeShapeType="1"/>
            </p:cNvSpPr>
            <p:nvPr/>
          </p:nvSpPr>
          <p:spPr bwMode="auto">
            <a:xfrm flipV="1">
              <a:off x="672" y="3648"/>
              <a:ext cx="288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</p:grpSp>
      <p:grpSp>
        <p:nvGrpSpPr>
          <p:cNvPr id="7" name="Group 16"/>
          <p:cNvGrpSpPr/>
          <p:nvPr/>
        </p:nvGrpSpPr>
        <p:grpSpPr bwMode="auto">
          <a:xfrm>
            <a:off x="4876800" y="4603242"/>
            <a:ext cx="533400" cy="421821"/>
            <a:chOff x="528" y="3648"/>
            <a:chExt cx="432" cy="288"/>
          </a:xfrm>
        </p:grpSpPr>
        <p:sp>
          <p:nvSpPr>
            <p:cNvPr id="8" name="Line 17"/>
            <p:cNvSpPr>
              <a:spLocks noChangeShapeType="1"/>
            </p:cNvSpPr>
            <p:nvPr/>
          </p:nvSpPr>
          <p:spPr bwMode="auto">
            <a:xfrm>
              <a:off x="528" y="3792"/>
              <a:ext cx="144" cy="1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 flipV="1">
              <a:off x="672" y="3648"/>
              <a:ext cx="288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7115" y="2801061"/>
            <a:ext cx="533400" cy="454043"/>
            <a:chOff x="509815" y="2539522"/>
            <a:chExt cx="533400" cy="454043"/>
          </a:xfrm>
        </p:grpSpPr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509815" y="2782655"/>
              <a:ext cx="177800" cy="21091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687615" y="2539522"/>
              <a:ext cx="355600" cy="421821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54135" y="0"/>
            <a:ext cx="7696200" cy="614729"/>
            <a:chOff x="228600" y="96134"/>
            <a:chExt cx="8077200" cy="1027816"/>
          </a:xfrm>
        </p:grpSpPr>
        <p:grpSp>
          <p:nvGrpSpPr>
            <p:cNvPr id="24" name="组合 23"/>
            <p:cNvGrpSpPr/>
            <p:nvPr/>
          </p:nvGrpSpPr>
          <p:grpSpPr>
            <a:xfrm>
              <a:off x="228600" y="96134"/>
              <a:ext cx="8077200" cy="1027816"/>
              <a:chOff x="228600" y="96134"/>
              <a:chExt cx="5209299" cy="719410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28" name="Picture 14" descr="444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" name="Rectangle 15"/>
                <p:cNvSpPr/>
                <p:nvPr/>
              </p:nvSpPr>
              <p:spPr>
                <a:xfrm>
                  <a:off x="833222" y="184891"/>
                  <a:ext cx="4234602" cy="770309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3200" dirty="0"/>
                    <a:t>Detailed-reading:</a:t>
                  </a:r>
                  <a:endParaRPr lang="en-US" altLang="zh-CN" sz="3200" dirty="0"/>
                </a:p>
              </p:txBody>
            </p:sp>
          </p:grpSp>
          <p:pic>
            <p:nvPicPr>
              <p:cNvPr id="27" name="Picture 15" descr="图片    1">
                <a:hlinkClick r:id="rId2" action="ppaction://hlinkfile"/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文本框 24"/>
            <p:cNvSpPr txBox="1"/>
            <p:nvPr/>
          </p:nvSpPr>
          <p:spPr>
            <a:xfrm>
              <a:off x="2344779" y="218441"/>
              <a:ext cx="5466944" cy="874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1</a:t>
              </a:r>
              <a:endParaRPr kumimoji="0" lang="zh-CN" alt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8266" y="1582020"/>
            <a:ext cx="2012539" cy="231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02"/>
          <p:cNvGraphicFramePr>
            <a:graphicFrameLocks noGrp="1"/>
          </p:cNvGraphicFramePr>
          <p:nvPr/>
        </p:nvGraphicFramePr>
        <p:xfrm>
          <a:off x="152400" y="1018965"/>
          <a:ext cx="8839200" cy="3743823"/>
        </p:xfrm>
        <a:graphic>
          <a:graphicData uri="http://schemas.openxmlformats.org/drawingml/2006/table">
            <a:tbl>
              <a:tblPr/>
              <a:tblGrid>
                <a:gridCol w="3399436"/>
                <a:gridCol w="5439764"/>
              </a:tblGrid>
              <a:tr h="493504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 The paintings during 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  the Middle Ages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58775" marR="0" lvl="0" indent="-3587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A. began to adopt a more humanistic attitude to life.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771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 In the 13th century,      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358775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Giotto di </a:t>
                      </a:r>
                      <a:r>
                        <a:rPr kumimoji="1" lang="en-US" altLang="zh-CN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Bondone’s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paintings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58775" marR="0" lvl="0" indent="-3587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B. wanted pictures of themselves and the things they owned.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504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3. Painters during the 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 Renaissance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C. were painted in a more realistic     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  way.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504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4. Rich people during 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 the Renaissance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D. were about </a:t>
                      </a:r>
                      <a:r>
                        <a:rPr kumimoji="1" lang="en-US" altLang="zh-CN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Christianity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.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504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5. Drawing things in 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 perspective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58775" marR="0" lvl="0" indent="-3587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E. painted quickly because they worked outdoors and depended on natural light.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504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6. The high quality of 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  oil paints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58775" marR="0" lvl="0" indent="-3587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F. 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made people believe they were looking through a hole in a wall at a real scene.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99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29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7. The Impressionists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446405" marR="0" lvl="0" indent="-44640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G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. were greatly influenced by Impressionist paintings</a:t>
                      </a: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.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29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8. Modern art styles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358775" marR="0" lvl="0" indent="-3587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H. made the paintings more beautiful and interesting.</a:t>
                      </a:r>
                      <a:endParaRPr kumimoji="1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Line 92"/>
          <p:cNvSpPr>
            <a:spLocks noChangeShapeType="1"/>
          </p:cNvSpPr>
          <p:nvPr/>
        </p:nvSpPr>
        <p:spPr bwMode="auto">
          <a:xfrm>
            <a:off x="2589552" y="1311794"/>
            <a:ext cx="1142999" cy="1524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4" name="Line 93"/>
          <p:cNvSpPr>
            <a:spLocks noChangeShapeType="1"/>
          </p:cNvSpPr>
          <p:nvPr/>
        </p:nvSpPr>
        <p:spPr bwMode="auto">
          <a:xfrm flipV="1">
            <a:off x="2514600" y="1733549"/>
            <a:ext cx="1447800" cy="121654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5" name="Line 94"/>
          <p:cNvSpPr>
            <a:spLocks noChangeShapeType="1"/>
          </p:cNvSpPr>
          <p:nvPr/>
        </p:nvSpPr>
        <p:spPr bwMode="auto">
          <a:xfrm>
            <a:off x="2437152" y="3333750"/>
            <a:ext cx="1244340" cy="52394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srgbClr val="00000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 flipV="1">
            <a:off x="2819400" y="4324349"/>
            <a:ext cx="829015" cy="32451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7" name="Line 96"/>
          <p:cNvSpPr>
            <a:spLocks noChangeShapeType="1"/>
          </p:cNvSpPr>
          <p:nvPr/>
        </p:nvSpPr>
        <p:spPr bwMode="auto">
          <a:xfrm flipV="1">
            <a:off x="2665753" y="3333750"/>
            <a:ext cx="952500" cy="990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8" name="Line 98"/>
          <p:cNvSpPr>
            <a:spLocks noChangeShapeType="1"/>
          </p:cNvSpPr>
          <p:nvPr/>
        </p:nvSpPr>
        <p:spPr bwMode="auto">
          <a:xfrm flipV="1">
            <a:off x="2297322" y="1254502"/>
            <a:ext cx="1447800" cy="1295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9" name="Line 99"/>
          <p:cNvSpPr>
            <a:spLocks noChangeShapeType="1"/>
          </p:cNvSpPr>
          <p:nvPr/>
        </p:nvSpPr>
        <p:spPr bwMode="auto">
          <a:xfrm>
            <a:off x="3029009" y="1889292"/>
            <a:ext cx="831038" cy="43667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0" name="Line 101"/>
          <p:cNvSpPr>
            <a:spLocks noChangeShapeType="1"/>
          </p:cNvSpPr>
          <p:nvPr/>
        </p:nvSpPr>
        <p:spPr bwMode="auto">
          <a:xfrm>
            <a:off x="2514600" y="3909113"/>
            <a:ext cx="1133815" cy="6438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522053"/>
            <a:ext cx="7776864" cy="7118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altLang="zh-CN" sz="2000" b="1" dirty="0">
                <a:solidFill>
                  <a:srgbClr val="0000FF"/>
                </a:solidFill>
              </a:rPr>
              <a:t>Match the beginning of each sentence  with the correct ending. </a:t>
            </a:r>
            <a:endParaRPr lang="en-US" altLang="zh-CN" sz="2000" b="1" dirty="0">
              <a:solidFill>
                <a:srgbClr val="0000FF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81000" y="-19050"/>
            <a:ext cx="7924800" cy="671278"/>
            <a:chOff x="228600" y="96134"/>
            <a:chExt cx="8077200" cy="1027816"/>
          </a:xfrm>
        </p:grpSpPr>
        <p:grpSp>
          <p:nvGrpSpPr>
            <p:cNvPr id="13" name="组合 12"/>
            <p:cNvGrpSpPr/>
            <p:nvPr/>
          </p:nvGrpSpPr>
          <p:grpSpPr>
            <a:xfrm>
              <a:off x="228600" y="96134"/>
              <a:ext cx="8077200" cy="1027816"/>
              <a:chOff x="228600" y="96134"/>
              <a:chExt cx="5209299" cy="719410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17" name="Picture 14" descr="444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" name="Rectangle 15"/>
                <p:cNvSpPr/>
                <p:nvPr/>
              </p:nvSpPr>
              <p:spPr>
                <a:xfrm>
                  <a:off x="833222" y="184891"/>
                  <a:ext cx="4234602" cy="770309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3200" dirty="0"/>
                    <a:t>Detailed-reading:</a:t>
                  </a:r>
                  <a:endParaRPr lang="en-US" altLang="zh-CN" sz="3200" dirty="0"/>
                </a:p>
              </p:txBody>
            </p:sp>
          </p:grpSp>
          <p:pic>
            <p:nvPicPr>
              <p:cNvPr id="16" name="Picture 15" descr="图片    1">
                <a:hlinkClick r:id="rId2" action="ppaction://hlinkfile"/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文本框 13"/>
            <p:cNvSpPr txBox="1"/>
            <p:nvPr/>
          </p:nvSpPr>
          <p:spPr>
            <a:xfrm>
              <a:off x="2344779" y="218441"/>
              <a:ext cx="5466944" cy="801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    Activity 2</a:t>
              </a:r>
              <a:endParaRPr kumimoji="0" lang="zh-CN" alt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2725095" y="3666282"/>
            <a:ext cx="2057400" cy="5333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665630" y="2876550"/>
            <a:ext cx="1349106" cy="47338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18773" y="2495550"/>
            <a:ext cx="1029027" cy="381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3072" y="1162475"/>
            <a:ext cx="5257800" cy="336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 Short History of Western Painting</a:t>
            </a:r>
            <a:endParaRPr lang="en-US" altLang="zh-CN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阿里巴巴普惠体 L"/>
              <a:cs typeface="等线" panose="0201060003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charset="-122"/>
                <a:cs typeface="等线" panose="02010600030101010101" charset="-122"/>
              </a:rPr>
              <a:t>（西方绘画艺术简史）</a:t>
            </a:r>
            <a:endParaRPr lang="zh-CN" altLang="zh-CN" kern="100" dirty="0">
              <a:solidFill>
                <a:srgbClr val="FF0000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en-US" altLang="zh-CN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What is Western art? It is hard to give a precise </a:t>
            </a:r>
            <a:r>
              <a:rPr lang="en-US" altLang="zh-CN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definition.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As there have been so many different styles of </a:t>
            </a:r>
            <a:r>
              <a:rPr lang="en-US" altLang="zh-CN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Western art, 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it is impossible to describe them all in a short text. Perhaps the best way to understand Western art is to look at </a:t>
            </a:r>
            <a:r>
              <a:rPr lang="en-US" altLang="zh-CN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the development of 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Western painting over the centuries.</a:t>
            </a:r>
            <a:endParaRPr lang="en-US" altLang="zh-CN" kern="100" dirty="0">
              <a:effectLst/>
              <a:latin typeface="Times New Roman" panose="02020603050405020304" pitchFamily="18" charset="0"/>
              <a:ea typeface="阿里巴巴普惠体 L"/>
              <a:cs typeface="等线" panose="020106000301010101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195026" y="712996"/>
            <a:ext cx="2326341" cy="2270866"/>
            <a:chOff x="6152029" y="742950"/>
            <a:chExt cx="2326341" cy="2270866"/>
          </a:xfrm>
        </p:grpSpPr>
        <p:sp>
          <p:nvSpPr>
            <p:cNvPr id="7" name="文本框 6"/>
            <p:cNvSpPr txBox="1"/>
            <p:nvPr/>
          </p:nvSpPr>
          <p:spPr>
            <a:xfrm>
              <a:off x="6152029" y="2677698"/>
              <a:ext cx="2326341" cy="3361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buFont typeface="Arial" panose="020B0604020202020204" pitchFamily="34" charset="0"/>
                <a:defRPr/>
              </a:pPr>
              <a:r>
                <a:rPr lang="en-US" altLang="zh-CN" sz="1200" b="1" i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rPr>
                <a:t>Leonardo da Vinci  (1452-1519)</a:t>
              </a:r>
              <a:endParaRPr lang="en-US" altLang="zh-CN" sz="1200" b="1" i="1" kern="100" dirty="0">
                <a:solidFill>
                  <a:srgbClr val="0000FF"/>
                </a:solidFill>
                <a:latin typeface="Times New Roman" panose="02020603050405020304" pitchFamily="18" charset="0"/>
                <a:ea typeface="Songti SC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29" name="图片 10251" descr="u=1603264636,3822693115&amp;gp=2">
              <a:hlinkClick r:id="rId1"/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406475" y="742950"/>
              <a:ext cx="1692275" cy="2010948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  <p:grpSp>
        <p:nvGrpSpPr>
          <p:cNvPr id="9" name="组合 8"/>
          <p:cNvGrpSpPr/>
          <p:nvPr/>
        </p:nvGrpSpPr>
        <p:grpSpPr>
          <a:xfrm>
            <a:off x="267348" y="71672"/>
            <a:ext cx="6355438" cy="671278"/>
            <a:chOff x="228600" y="96134"/>
            <a:chExt cx="8077200" cy="1027816"/>
          </a:xfrm>
        </p:grpSpPr>
        <p:grpSp>
          <p:nvGrpSpPr>
            <p:cNvPr id="10" name="组合 9"/>
            <p:cNvGrpSpPr/>
            <p:nvPr/>
          </p:nvGrpSpPr>
          <p:grpSpPr>
            <a:xfrm>
              <a:off x="228600" y="96134"/>
              <a:ext cx="8077200" cy="1027816"/>
              <a:chOff x="228600" y="96134"/>
              <a:chExt cx="5209299" cy="719410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14" name="Picture 14" descr="44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Rectangle 15"/>
                <p:cNvSpPr/>
                <p:nvPr/>
              </p:nvSpPr>
              <p:spPr>
                <a:xfrm>
                  <a:off x="833222" y="184891"/>
                  <a:ext cx="4234602" cy="738643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2800" dirty="0"/>
                    <a:t>Detailed-reading:</a:t>
                  </a:r>
                  <a:endParaRPr lang="en-US" altLang="zh-CN" sz="2800" dirty="0"/>
                </a:p>
              </p:txBody>
            </p:sp>
          </p:grpSp>
          <p:pic>
            <p:nvPicPr>
              <p:cNvPr id="13" name="Picture 15" descr="图片    1">
                <a:hlinkClick r:id="rId4" action="ppaction://hlinkfile"/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2344778" y="218441"/>
              <a:ext cx="4972866" cy="801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              </a:t>
              </a: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18773" y="668485"/>
            <a:ext cx="6355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Read the whole text paragraph by paragraph, pay attention to the key words in each para.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207274" y="3196852"/>
            <a:ext cx="1936726" cy="1736375"/>
            <a:chOff x="7207274" y="3196852"/>
            <a:chExt cx="1936726" cy="1736375"/>
          </a:xfrm>
        </p:grpSpPr>
        <p:pic>
          <p:nvPicPr>
            <p:cNvPr id="8" name="Picture 4" descr="timg?image&amp;quality=80&amp;size=b9999_10000&amp;sec=1531388737129&amp;di=9ce86b32d3c156fea9130e35e932ab3c&amp;imgtype=0&amp;src=http%3A%2F%2Fim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2613" y="3196852"/>
              <a:ext cx="1739899" cy="1472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文本框 2"/>
            <p:cNvSpPr txBox="1"/>
            <p:nvPr/>
          </p:nvSpPr>
          <p:spPr>
            <a:xfrm>
              <a:off x="7207274" y="4594673"/>
              <a:ext cx="1936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0000FF"/>
                  </a:solidFill>
                  <a:latin typeface="Amasis MT Pro Black" panose="02040A04050005020304" pitchFamily="18" charset="0"/>
                </a:rPr>
                <a:t>The last supper</a:t>
              </a:r>
              <a:endParaRPr lang="zh-CN" altLang="en-US" sz="1600" b="1" i="1" dirty="0">
                <a:solidFill>
                  <a:srgbClr val="0000FF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833864" y="3196852"/>
            <a:ext cx="1340739" cy="1747179"/>
            <a:chOff x="5833864" y="3196852"/>
            <a:chExt cx="1340739" cy="174717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864" y="3196852"/>
              <a:ext cx="1295400" cy="147226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5910756" y="4574699"/>
              <a:ext cx="1263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Mona Lisa</a:t>
              </a:r>
              <a:endParaRPr lang="zh-CN" altLang="en-US" sz="1800" dirty="0">
                <a:solidFill>
                  <a:srgbClr val="000000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9" grpId="0" animBg="1"/>
      <p:bldP spid="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2112344" y="3461586"/>
            <a:ext cx="1697656" cy="4316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505200" y="4248150"/>
            <a:ext cx="935657" cy="3554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402114" y="1931458"/>
            <a:ext cx="1636486" cy="41169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990600" y="1931458"/>
            <a:ext cx="990600" cy="41169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2362200" y="1200150"/>
            <a:ext cx="11430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"/>
          <a:stretch>
            <a:fillRect/>
          </a:stretch>
        </p:blipFill>
        <p:spPr bwMode="auto">
          <a:xfrm>
            <a:off x="5748958" y="3403174"/>
            <a:ext cx="3048000" cy="140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74792" y="463652"/>
            <a:ext cx="5105400" cy="448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The Middle Ages (from the 5th to the 15th century)</a:t>
            </a:r>
            <a:endParaRPr lang="zh-CN" altLang="zh-CN" sz="1600" b="1" kern="100" dirty="0">
              <a:solidFill>
                <a:srgbClr val="FF0000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During the Middle Ages, the purpose of Western art was to teach people about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Christianity.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Thus, artists were not interested in painting realistic scenes. Their works were often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primitive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and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two-dimensional,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and the main characters were often made much larger than everyone else to show their importance. This began to change in the 13th century with Giotto di </a:t>
            </a:r>
            <a:r>
              <a:rPr lang="en-US" altLang="zh-CN" sz="1600" kern="100" dirty="0" err="1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Bondone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(1267-1337). While his paintings still had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religious themes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, they showed real people in a real environment. In particular, his paintings are set apart from other paintings by their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realistic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human faces and deep emotional impact.</a:t>
            </a:r>
            <a:endParaRPr lang="zh-CN" altLang="zh-CN" sz="1600" kern="100" dirty="0"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6" name="图片 59393" descr="madonna"/>
          <p:cNvPicPr/>
          <p:nvPr/>
        </p:nvPicPr>
        <p:blipFill>
          <a:blip r:embed="rId2"/>
          <a:stretch>
            <a:fillRect/>
          </a:stretch>
        </p:blipFill>
        <p:spPr>
          <a:xfrm>
            <a:off x="5736258" y="1969635"/>
            <a:ext cx="3048000" cy="140055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9" name="组合 8"/>
          <p:cNvGrpSpPr/>
          <p:nvPr/>
        </p:nvGrpSpPr>
        <p:grpSpPr>
          <a:xfrm>
            <a:off x="5983514" y="463652"/>
            <a:ext cx="2667000" cy="1472996"/>
            <a:chOff x="5650029" y="420422"/>
            <a:chExt cx="2667000" cy="1472996"/>
          </a:xfrm>
        </p:grpSpPr>
        <p:sp>
          <p:nvSpPr>
            <p:cNvPr id="8" name="思想气泡: 云 7"/>
            <p:cNvSpPr/>
            <p:nvPr/>
          </p:nvSpPr>
          <p:spPr>
            <a:xfrm>
              <a:off x="5650029" y="471426"/>
              <a:ext cx="2667000" cy="1421992"/>
            </a:xfrm>
            <a:prstGeom prst="cloudCallout">
              <a:avLst>
                <a:gd name="adj1" fmla="val -82939"/>
                <a:gd name="adj2" fmla="val 24880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59394"/>
            <p:cNvSpPr/>
            <p:nvPr/>
          </p:nvSpPr>
          <p:spPr>
            <a:xfrm>
              <a:off x="6221529" y="420422"/>
              <a:ext cx="1905000" cy="142199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1273175" marR="0" lvl="0" indent="-1273175" algn="l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795145" algn="l"/>
                </a:tabLst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Middle Ages</a:t>
              </a:r>
              <a:endPara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marL="1273175" marR="0" lvl="0" indent="-1273175" algn="l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795145" algn="l"/>
                </a:tabLst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EF00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Feature: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EF002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marL="1273175" marR="0" lvl="0" indent="-1273175" algn="l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795145" algn="l"/>
                </a:tabLst>
                <a:defRPr/>
              </a:pPr>
              <a:r>
                <a:rPr kumimoji="0" lang="en-US" altLang="zh-CN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Religious, </a:t>
              </a:r>
              <a:endPara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marL="1273175" marR="0" lvl="0" indent="-1273175" algn="l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795145" algn="l"/>
                </a:tabLst>
                <a:defRPr/>
              </a:pPr>
              <a:r>
                <a:rPr kumimoji="0" lang="en-US" altLang="zh-CN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realistic</a:t>
              </a:r>
              <a:endPara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59825" y="-62827"/>
            <a:ext cx="6012375" cy="729577"/>
            <a:chOff x="170877" y="-1"/>
            <a:chExt cx="6001323" cy="682463"/>
          </a:xfrm>
        </p:grpSpPr>
        <p:grpSp>
          <p:nvGrpSpPr>
            <p:cNvPr id="14" name="组合 13"/>
            <p:cNvGrpSpPr/>
            <p:nvPr/>
          </p:nvGrpSpPr>
          <p:grpSpPr>
            <a:xfrm>
              <a:off x="170877" y="-1"/>
              <a:ext cx="6001323" cy="682463"/>
              <a:chOff x="205158" y="96134"/>
              <a:chExt cx="5232741" cy="786473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205158" y="96134"/>
                <a:ext cx="4976440" cy="786473"/>
                <a:chOff x="129398" y="184891"/>
                <a:chExt cx="4938426" cy="1036000"/>
              </a:xfrm>
            </p:grpSpPr>
            <p:pic>
              <p:nvPicPr>
                <p:cNvPr id="18" name="Picture 14" descr="44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9398" y="29354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Rectangle 15"/>
                <p:cNvSpPr/>
                <p:nvPr/>
              </p:nvSpPr>
              <p:spPr>
                <a:xfrm>
                  <a:off x="833222" y="184891"/>
                  <a:ext cx="4234602" cy="655565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2400" dirty="0"/>
                    <a:t>Detailed-reading:</a:t>
                  </a:r>
                  <a:endParaRPr lang="en-US" altLang="zh-CN" sz="2400" dirty="0"/>
                </a:p>
              </p:txBody>
            </p:sp>
          </p:grpSp>
          <p:pic>
            <p:nvPicPr>
              <p:cNvPr id="17" name="Picture 15" descr="图片    1">
                <a:hlinkClick r:id="rId4" action="ppaction://hlinkfile"/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文本框 14"/>
            <p:cNvSpPr txBox="1"/>
            <p:nvPr/>
          </p:nvSpPr>
          <p:spPr>
            <a:xfrm>
              <a:off x="1769818" y="20858"/>
              <a:ext cx="4043718" cy="4318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 </a:t>
              </a: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5" grpId="0" animBg="1"/>
      <p:bldP spid="3" grpId="0" animBg="1"/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3557787" y="1135805"/>
            <a:ext cx="4800600" cy="5591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楷体" panose="02010609060101010101" pitchFamily="49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2000" dirty="0"/>
              <a:t>Famous painters and their achievements</a:t>
            </a:r>
            <a:endParaRPr lang="en-US" altLang="zh-CN" sz="2000" dirty="0"/>
          </a:p>
        </p:txBody>
      </p:sp>
      <p:sp>
        <p:nvSpPr>
          <p:cNvPr id="3" name="矩形 2"/>
          <p:cNvSpPr/>
          <p:nvPr/>
        </p:nvSpPr>
        <p:spPr>
          <a:xfrm>
            <a:off x="1066800" y="1204437"/>
            <a:ext cx="2132330" cy="5232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hlinkClick r:id="rId1" action="ppaction://hlinksldjump"/>
              </a:rPr>
              <a:t>The Middle Ages</a:t>
            </a:r>
            <a:endParaRPr lang="en-US" altLang="zh-CN" sz="2000" dirty="0">
              <a:hlinkClick r:id="rId1" action="ppaction://hlinksldjump"/>
            </a:endParaRPr>
          </a:p>
        </p:txBody>
      </p:sp>
      <p:sp>
        <p:nvSpPr>
          <p:cNvPr id="5" name="云形 4"/>
          <p:cNvSpPr/>
          <p:nvPr/>
        </p:nvSpPr>
        <p:spPr>
          <a:xfrm>
            <a:off x="4964809" y="1611787"/>
            <a:ext cx="2549341" cy="143132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the greatest Italian painter prior to the Renaissance </a:t>
            </a:r>
            <a:endParaRPr lang="zh-CN" altLang="en-US" sz="20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3444" y="3007559"/>
            <a:ext cx="4370382" cy="16760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</a:rPr>
              <a:t>religious</a:t>
            </a:r>
            <a:r>
              <a:rPr lang="en-US" altLang="zh-CN" sz="2000" b="1" dirty="0"/>
              <a:t> theme </a:t>
            </a:r>
            <a:endParaRPr lang="en-US" altLang="zh-CN" sz="2000" b="1" dirty="0"/>
          </a:p>
          <a:p>
            <a:pPr algn="ctr"/>
            <a:r>
              <a:rPr lang="en-US" altLang="zh-CN" sz="2000" b="1" dirty="0"/>
              <a:t>real people in a real environment </a:t>
            </a:r>
            <a:endParaRPr lang="en-US" altLang="zh-CN" sz="2000" b="1" dirty="0"/>
          </a:p>
          <a:p>
            <a:pPr algn="ctr"/>
            <a:r>
              <a:rPr lang="en-US" altLang="zh-CN" sz="2000" b="1" dirty="0"/>
              <a:t>(set apart from)</a:t>
            </a:r>
            <a:r>
              <a:rPr lang="en-US" altLang="zh-CN" sz="2000" b="1" dirty="0">
                <a:solidFill>
                  <a:schemeClr val="accent1"/>
                </a:solidFill>
              </a:rPr>
              <a:t> realistic</a:t>
            </a:r>
            <a:r>
              <a:rPr lang="en-US" altLang="zh-CN" sz="2000" b="1" dirty="0"/>
              <a:t> human faces and deep emotional impact</a:t>
            </a:r>
            <a:endParaRPr lang="en-US" altLang="zh-CN" sz="2000" b="1" dirty="0"/>
          </a:p>
        </p:txBody>
      </p:sp>
      <p:grpSp>
        <p:nvGrpSpPr>
          <p:cNvPr id="7" name="组合 6"/>
          <p:cNvGrpSpPr/>
          <p:nvPr/>
        </p:nvGrpSpPr>
        <p:grpSpPr>
          <a:xfrm>
            <a:off x="978793" y="1856367"/>
            <a:ext cx="3200400" cy="989777"/>
            <a:chOff x="978793" y="1856367"/>
            <a:chExt cx="3200400" cy="989777"/>
          </a:xfrm>
        </p:grpSpPr>
        <p:sp>
          <p:nvSpPr>
            <p:cNvPr id="4" name="矩形 3"/>
            <p:cNvSpPr/>
            <p:nvPr/>
          </p:nvSpPr>
          <p:spPr>
            <a:xfrm>
              <a:off x="978793" y="1856367"/>
              <a:ext cx="3200400" cy="55914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Giotto di </a:t>
              </a:r>
              <a:r>
                <a:rPr lang="en-US" altLang="zh-CN" dirty="0" err="1"/>
                <a:t>Bondone</a:t>
              </a:r>
              <a:r>
                <a:rPr lang="en-US" altLang="zh-CN" dirty="0"/>
                <a:t>(1267-1337)</a:t>
              </a:r>
              <a:endParaRPr lang="en-US" altLang="zh-CN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00200" y="2446034"/>
              <a:ext cx="1957587" cy="4001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 fontAlgn="base">
                <a:buClrTx/>
                <a:buSzTx/>
                <a:buFontTx/>
              </a:pPr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rial Unicode MS" pitchFamily="34" charset="-122"/>
                  <a:cs typeface="Arial" panose="020B0604020202020204" pitchFamily="34" charset="0"/>
                  <a:sym typeface="+mn-ea"/>
                </a:rPr>
                <a:t>乔托·迪·邦多纳</a:t>
              </a:r>
              <a:r>
                <a:rPr lang="zh-CN" altLang="en-US" sz="2000" dirty="0">
                  <a:solidFill>
                    <a:srgbClr val="0000FF"/>
                  </a:solidFill>
                  <a:latin typeface="Times New Roman" panose="02020603050405020304" pitchFamily="18" charset="0"/>
                  <a:cs typeface="Arial" panose="020B0604020202020204" pitchFamily="34" charset="0"/>
                  <a:sym typeface="+mn-ea"/>
                </a:rPr>
                <a:t> </a:t>
              </a:r>
              <a:endParaRPr lang="zh-CN" altLang="en-US" sz="20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9" name="Picture 4" descr="47998_021125_kiss"/>
          <p:cNvPicPr/>
          <p:nvPr/>
        </p:nvPicPr>
        <p:blipFill>
          <a:blip r:embed="rId2"/>
          <a:stretch>
            <a:fillRect/>
          </a:stretch>
        </p:blipFill>
        <p:spPr>
          <a:xfrm>
            <a:off x="5382484" y="3024631"/>
            <a:ext cx="2549340" cy="174600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0" name="文本框 9"/>
          <p:cNvSpPr txBox="1"/>
          <p:nvPr/>
        </p:nvSpPr>
        <p:spPr>
          <a:xfrm>
            <a:off x="6019800" y="4743390"/>
            <a:ext cx="1274708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base">
              <a:buClrTx/>
              <a:buSzTx/>
              <a:buFontTx/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2"/>
                <a:cs typeface="Arial" panose="020B0604020202020204" pitchFamily="34" charset="0"/>
                <a:sym typeface="+mn-ea"/>
              </a:rPr>
              <a:t>犹大之吻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矩形 7"/>
          <p:cNvSpPr/>
          <p:nvPr/>
        </p:nvSpPr>
        <p:spPr>
          <a:xfrm>
            <a:off x="427550" y="704698"/>
            <a:ext cx="708660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Middle Ages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(from the 5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15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century):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64669" y="26370"/>
            <a:ext cx="6586235" cy="624269"/>
            <a:chOff x="197762" y="-1"/>
            <a:chExt cx="5974438" cy="624269"/>
          </a:xfrm>
        </p:grpSpPr>
        <p:grpSp>
          <p:nvGrpSpPr>
            <p:cNvPr id="13" name="组合 12"/>
            <p:cNvGrpSpPr/>
            <p:nvPr/>
          </p:nvGrpSpPr>
          <p:grpSpPr>
            <a:xfrm>
              <a:off x="197762" y="-1"/>
              <a:ext cx="5974438" cy="624269"/>
              <a:chOff x="228600" y="96134"/>
              <a:chExt cx="5209299" cy="719410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17" name="Picture 14" descr="44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" name="Rectangle 15"/>
                <p:cNvSpPr/>
                <p:nvPr/>
              </p:nvSpPr>
              <p:spPr>
                <a:xfrm>
                  <a:off x="833222" y="184891"/>
                  <a:ext cx="4234602" cy="770309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3200" dirty="0"/>
                    <a:t>Detailed-reading:</a:t>
                  </a:r>
                  <a:endParaRPr lang="en-US" altLang="zh-CN" sz="3200" dirty="0"/>
                </a:p>
              </p:txBody>
            </p:sp>
          </p:grpSp>
          <p:pic>
            <p:nvPicPr>
              <p:cNvPr id="16" name="Picture 15" descr="图片    1">
                <a:hlinkClick r:id="rId4" action="ppaction://hlinkfile"/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文本框 13"/>
            <p:cNvSpPr txBox="1"/>
            <p:nvPr/>
          </p:nvSpPr>
          <p:spPr>
            <a:xfrm>
              <a:off x="1769818" y="20858"/>
              <a:ext cx="40437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                </a:t>
              </a: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469" y="2294211"/>
            <a:ext cx="5834425" cy="2667246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699050"/>
            <a:ext cx="2286000" cy="1615414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/>
          <a:srcRect r="923" b="6265"/>
          <a:stretch>
            <a:fillRect/>
          </a:stretch>
        </p:blipFill>
        <p:spPr>
          <a:xfrm>
            <a:off x="6840162" y="3167105"/>
            <a:ext cx="2151438" cy="1776628"/>
          </a:xfrm>
          <a:prstGeom prst="rect">
            <a:avLst/>
          </a:prstGeom>
        </p:spPr>
      </p:pic>
      <p:sp>
        <p:nvSpPr>
          <p:cNvPr id="55" name="矩形 7"/>
          <p:cNvSpPr/>
          <p:nvPr/>
        </p:nvSpPr>
        <p:spPr>
          <a:xfrm>
            <a:off x="322638" y="1699050"/>
            <a:ext cx="6382962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914400" indent="-914400" eaLnBrk="1" hangingPunct="1">
              <a:buAutoNum type="arabicPeriod"/>
            </a:pPr>
            <a:endParaRPr lang="en-US" altLang="zh-CN"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Giotto di </a:t>
            </a:r>
            <a:r>
              <a:rPr lang="en-US" altLang="zh-CN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Bondone</a:t>
            </a:r>
            <a:r>
              <a:rPr lang="en-US" altLang="zh-CN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乔托 迪 邦多纳 </a:t>
            </a:r>
            <a:r>
              <a:rPr lang="en-US" altLang="zh-CN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意</a:t>
            </a:r>
            <a:r>
              <a:rPr lang="en-US" altLang="zh-CN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  <a:r>
              <a:rPr lang="zh-CN" alt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（画家、雕刻家、建筑师）</a:t>
            </a:r>
            <a:endParaRPr lang="en-US" altLang="zh-CN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zh-CN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95469" y="1273113"/>
            <a:ext cx="2132330" cy="5232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hlinkClick r:id="rId4" action="ppaction://hlinksldjump"/>
              </a:rPr>
              <a:t>The Middle Ages</a:t>
            </a:r>
            <a:endParaRPr lang="en-US" altLang="zh-CN" sz="2000" dirty="0">
              <a:hlinkClick r:id="rId4" action="ppaction://hlinksldjump"/>
            </a:endParaRPr>
          </a:p>
        </p:txBody>
      </p:sp>
      <p:sp>
        <p:nvSpPr>
          <p:cNvPr id="57" name="标题 1"/>
          <p:cNvSpPr txBox="1"/>
          <p:nvPr/>
        </p:nvSpPr>
        <p:spPr>
          <a:xfrm>
            <a:off x="2819400" y="1286048"/>
            <a:ext cx="4800600" cy="5591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楷体" panose="02010609060101010101" pitchFamily="49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2000" dirty="0"/>
              <a:t>Famous painters and their achievements</a:t>
            </a:r>
            <a:endParaRPr lang="en-US" altLang="zh-CN" sz="2000" dirty="0"/>
          </a:p>
        </p:txBody>
      </p:sp>
      <p:sp>
        <p:nvSpPr>
          <p:cNvPr id="58" name="矩形 7"/>
          <p:cNvSpPr/>
          <p:nvPr/>
        </p:nvSpPr>
        <p:spPr>
          <a:xfrm>
            <a:off x="533400" y="770353"/>
            <a:ext cx="7086600" cy="3693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Middle Ages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(from the 5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15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century):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97238" y="65203"/>
            <a:ext cx="7086600" cy="671278"/>
            <a:chOff x="228600" y="96134"/>
            <a:chExt cx="8077200" cy="1027816"/>
          </a:xfrm>
        </p:grpSpPr>
        <p:grpSp>
          <p:nvGrpSpPr>
            <p:cNvPr id="10" name="组合 9"/>
            <p:cNvGrpSpPr/>
            <p:nvPr/>
          </p:nvGrpSpPr>
          <p:grpSpPr>
            <a:xfrm>
              <a:off x="228600" y="96134"/>
              <a:ext cx="8077200" cy="1027816"/>
              <a:chOff x="228600" y="96134"/>
              <a:chExt cx="5209299" cy="719410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14" name="Picture 14" descr="44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Rectangle 15"/>
                <p:cNvSpPr/>
                <p:nvPr/>
              </p:nvSpPr>
              <p:spPr>
                <a:xfrm>
                  <a:off x="833222" y="184891"/>
                  <a:ext cx="4234602" cy="770309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3200" dirty="0"/>
                    <a:t>Detailed-reading:</a:t>
                  </a:r>
                  <a:endParaRPr lang="en-US" altLang="zh-CN" sz="3200" dirty="0"/>
                </a:p>
              </p:txBody>
            </p:sp>
          </p:grpSp>
          <p:pic>
            <p:nvPicPr>
              <p:cNvPr id="13" name="Picture 15" descr="图片    1">
                <a:hlinkClick r:id="rId6" action="ppaction://hlinkfile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2344779" y="218441"/>
              <a:ext cx="5709085" cy="8011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       </a:t>
              </a:r>
              <a:r>
                <a:rPr kumimoji="0" lang="en-US" altLang="zh-CN" sz="28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57" grpId="0" animBg="1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3400" y="1123950"/>
            <a:ext cx="7777163" cy="33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457200" indent="-457200">
              <a:lnSpc>
                <a:spcPct val="200000"/>
              </a:lnSpc>
              <a:buBlip>
                <a:blip r:embed="rId1"/>
              </a:buBlip>
            </a:pPr>
            <a:r>
              <a:rPr kumimoji="0" lang="en-US" altLang="zh-CN" sz="1800" b="1" dirty="0"/>
              <a:t>To understand the passage about history of western painting.</a:t>
            </a:r>
            <a:endParaRPr kumimoji="0" lang="en-US" altLang="zh-CN" sz="1800" b="1" dirty="0"/>
          </a:p>
          <a:p>
            <a:pPr marL="457200" indent="-457200">
              <a:lnSpc>
                <a:spcPct val="200000"/>
              </a:lnSpc>
              <a:buBlip>
                <a:blip r:embed="rId1"/>
              </a:buBlip>
            </a:pPr>
            <a:r>
              <a:rPr kumimoji="0" lang="en-US" altLang="zh-CN" sz="1800" b="1" dirty="0"/>
              <a:t>To appreciate </a:t>
            </a:r>
            <a:r>
              <a:rPr lang="en-US" altLang="zh-CN" sz="1800" b="1" dirty="0"/>
              <a:t>Chinese and Western-style paintings and describe them.</a:t>
            </a:r>
            <a:endParaRPr lang="en-US" altLang="zh-CN" sz="1800" b="1" dirty="0"/>
          </a:p>
          <a:p>
            <a:pPr marL="457200" indent="-457200">
              <a:lnSpc>
                <a:spcPct val="200000"/>
              </a:lnSpc>
              <a:buBlip>
                <a:blip r:embed="rId1"/>
              </a:buBlip>
            </a:pPr>
            <a:r>
              <a:rPr kumimoji="0" lang="en-US" altLang="zh-CN" sz="1800" b="1" dirty="0"/>
              <a:t>To learn about different painting styles in Western art.</a:t>
            </a:r>
            <a:endParaRPr kumimoji="0" lang="en-US" altLang="zh-CN" sz="1800" b="1" dirty="0"/>
          </a:p>
          <a:p>
            <a:pPr marL="457200" indent="-457200">
              <a:lnSpc>
                <a:spcPct val="200000"/>
              </a:lnSpc>
              <a:buBlip>
                <a:blip r:embed="rId1"/>
              </a:buBlip>
            </a:pPr>
            <a:r>
              <a:rPr kumimoji="0" lang="en-US" altLang="zh-CN" sz="1800" b="1" dirty="0"/>
              <a:t>To be able to write a summary about the history of western painting.</a:t>
            </a:r>
            <a:endParaRPr kumimoji="0" lang="en-US" altLang="zh-CN" sz="1800" b="1" dirty="0"/>
          </a:p>
          <a:p>
            <a:pPr marL="457200" indent="-457200">
              <a:lnSpc>
                <a:spcPct val="200000"/>
              </a:lnSpc>
              <a:buBlip>
                <a:blip r:embed="rId1"/>
              </a:buBlip>
            </a:pPr>
            <a:r>
              <a:rPr kumimoji="0" lang="en-US" altLang="zh-CN" sz="1800" b="1" dirty="0"/>
              <a:t>To develop the skills in reading.</a:t>
            </a:r>
            <a:endParaRPr kumimoji="0" lang="en-US" altLang="zh-CN" sz="1800" b="1" dirty="0"/>
          </a:p>
          <a:p>
            <a:pPr marL="457200" indent="-457200">
              <a:lnSpc>
                <a:spcPct val="200000"/>
              </a:lnSpc>
              <a:buBlip>
                <a:blip r:embed="rId1"/>
              </a:buBlip>
            </a:pPr>
            <a:endParaRPr kumimoji="0" lang="en-US" altLang="zh-CN" sz="18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17500"/>
            <a:ext cx="5554620" cy="946343"/>
          </a:xfrm>
          <a:prstGeom prst="rect">
            <a:avLst/>
          </a:prstGeom>
        </p:spPr>
      </p:pic>
      <p:pic>
        <p:nvPicPr>
          <p:cNvPr id="5" name="图片 7" descr="t011e5b4ca4616bffe2[1]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10200" y="3333750"/>
            <a:ext cx="2514600" cy="1550871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599636" y="2984049"/>
            <a:ext cx="1770763" cy="56104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868005" y="2214059"/>
            <a:ext cx="2502394" cy="5610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04800" y="3164098"/>
            <a:ext cx="1111624" cy="381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49932" y="1212294"/>
            <a:ext cx="5737783" cy="3377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The Renaissance (from the 14th to the 17th century)</a:t>
            </a:r>
            <a:endParaRPr lang="zh-CN" altLang="zh-CN" sz="1600" b="1" kern="100" dirty="0">
              <a:solidFill>
                <a:srgbClr val="FF0000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New ideas and values gradually replaced old ones from the Middle Ages. As a result, painters concentrated less on religious themes. They began to adopt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 more humanistic attitude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to life. An important breakthrough during this period was the use of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perspective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by Masaccio (1401-1428).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Influential painters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such as Leonardo da Vinci (1452-1519), Michelangelo (1475-1564), and Raphael (1483-1520) built upon Giotto and Masaccio's innovations to produce some of the greatest art that Europe had ever seen.</a:t>
            </a:r>
            <a:endParaRPr lang="zh-CN" altLang="zh-CN" sz="1600" kern="100" dirty="0"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776" y="27547"/>
            <a:ext cx="1812647" cy="118474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6275996" y="987157"/>
            <a:ext cx="2839142" cy="1456401"/>
            <a:chOff x="6275996" y="987157"/>
            <a:chExt cx="2839142" cy="1456401"/>
          </a:xfrm>
        </p:grpSpPr>
        <p:sp>
          <p:nvSpPr>
            <p:cNvPr id="2" name="思想气泡: 云 1"/>
            <p:cNvSpPr/>
            <p:nvPr/>
          </p:nvSpPr>
          <p:spPr>
            <a:xfrm>
              <a:off x="6275996" y="987157"/>
              <a:ext cx="2590800" cy="1456401"/>
            </a:xfrm>
            <a:prstGeom prst="cloudCallout">
              <a:avLst>
                <a:gd name="adj1" fmla="val -122793"/>
                <a:gd name="adj2" fmla="val 73370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60417"/>
            <p:cNvSpPr/>
            <p:nvPr/>
          </p:nvSpPr>
          <p:spPr>
            <a:xfrm>
              <a:off x="6692746" y="1122983"/>
              <a:ext cx="2422392" cy="118474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1191895" marR="0" lvl="0" indent="-1191895" algn="l" defTabSz="91440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795145" algn="l"/>
                </a:tabLst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r>
                <a:rPr kumimoji="0" lang="zh-CN" alt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The Renaissance</a:t>
              </a:r>
              <a:endParaRPr kumimoji="0" lang="zh-CN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marL="1191895" marR="0" lvl="0" indent="-1191895" algn="l" defTabSz="91440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795145" algn="l"/>
                </a:tabLst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F00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Feature: </a:t>
              </a:r>
              <a:endPara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F002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marL="1191895" marR="0" lvl="0" indent="-1191895" algn="l" defTabSz="91440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795145" algn="l"/>
                </a:tabLst>
                <a:defRPr/>
              </a:pPr>
              <a:r>
                <a:rPr kumimoji="0" lang="zh-CN" alt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perspective, 	</a:t>
              </a:r>
              <a:endParaRPr kumimoji="0" lang="zh-CN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marL="1191895" marR="0" lvl="0" indent="-1191895" algn="l" defTabSz="91440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795145" algn="l"/>
                </a:tabLst>
                <a:defRPr/>
              </a:pPr>
              <a:r>
                <a:rPr kumimoji="0" lang="zh-CN" altLang="en-US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realistic</a:t>
              </a:r>
              <a:endParaRPr kumimoji="0" lang="zh-CN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74" y="2307731"/>
            <a:ext cx="3178331" cy="265123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98962" y="437929"/>
            <a:ext cx="5638800" cy="573339"/>
            <a:chOff x="228600" y="96134"/>
            <a:chExt cx="8077200" cy="1027816"/>
          </a:xfrm>
        </p:grpSpPr>
        <p:grpSp>
          <p:nvGrpSpPr>
            <p:cNvPr id="11" name="组合 10"/>
            <p:cNvGrpSpPr/>
            <p:nvPr/>
          </p:nvGrpSpPr>
          <p:grpSpPr>
            <a:xfrm>
              <a:off x="228600" y="96134"/>
              <a:ext cx="8077200" cy="1027816"/>
              <a:chOff x="228600" y="96134"/>
              <a:chExt cx="5209299" cy="719410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15" name="Picture 14" descr="44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833222" y="184891"/>
                  <a:ext cx="4234602" cy="770309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2400" dirty="0"/>
                    <a:t>Detailed-reading:</a:t>
                  </a:r>
                  <a:endParaRPr lang="en-US" altLang="zh-CN" sz="2400" dirty="0"/>
                </a:p>
              </p:txBody>
            </p:sp>
          </p:grpSp>
          <p:pic>
            <p:nvPicPr>
              <p:cNvPr id="14" name="Picture 15" descr="图片    1">
                <a:hlinkClick r:id="rId4" action="ppaction://hlinkfile"/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文本框 11"/>
            <p:cNvSpPr txBox="1"/>
            <p:nvPr/>
          </p:nvSpPr>
          <p:spPr>
            <a:xfrm>
              <a:off x="2344780" y="218442"/>
              <a:ext cx="5718311" cy="827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    </a:t>
              </a: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555618" y="1444490"/>
            <a:ext cx="5015776" cy="1499140"/>
            <a:chOff x="1489535" y="1407720"/>
            <a:chExt cx="5015776" cy="1499140"/>
          </a:xfrm>
        </p:grpSpPr>
        <p:cxnSp>
          <p:nvCxnSpPr>
            <p:cNvPr id="9" name="直接连接符 8"/>
            <p:cNvCxnSpPr/>
            <p:nvPr/>
          </p:nvCxnSpPr>
          <p:spPr>
            <a:xfrm flipH="1" flipV="1">
              <a:off x="4852700" y="1423231"/>
              <a:ext cx="10587" cy="412909"/>
            </a:xfrm>
            <a:prstGeom prst="line">
              <a:avLst/>
            </a:prstGeom>
            <a:noFill/>
            <a:ln w="76200" cap="flat" cmpd="sng" algn="ctr">
              <a:solidFill>
                <a:srgbClr val="FFE200"/>
              </a:solidFill>
              <a:prstDash val="solid"/>
              <a:miter lim="800000"/>
            </a:ln>
            <a:effectLst/>
          </p:spPr>
        </p:cxnSp>
        <p:cxnSp>
          <p:nvCxnSpPr>
            <p:cNvPr id="12" name="直接连接符 11"/>
            <p:cNvCxnSpPr/>
            <p:nvPr/>
          </p:nvCxnSpPr>
          <p:spPr>
            <a:xfrm flipH="1">
              <a:off x="3208446" y="1431719"/>
              <a:ext cx="485319" cy="486468"/>
            </a:xfrm>
            <a:prstGeom prst="line">
              <a:avLst/>
            </a:prstGeom>
            <a:noFill/>
            <a:ln w="73025" cap="flat" cmpd="sng" algn="ctr">
              <a:solidFill>
                <a:srgbClr val="FFE200"/>
              </a:solidFill>
              <a:prstDash val="solid"/>
              <a:miter lim="800000"/>
            </a:ln>
            <a:effectLst/>
          </p:spPr>
        </p:cxn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89535" y="1688432"/>
              <a:ext cx="1987606" cy="1218428"/>
            </a:xfrm>
            <a:prstGeom prst="rect">
              <a:avLst/>
            </a:prstGeom>
          </p:spPr>
        </p:pic>
        <p:cxnSp>
          <p:nvCxnSpPr>
            <p:cNvPr id="15" name="直接连接符 14"/>
            <p:cNvCxnSpPr/>
            <p:nvPr/>
          </p:nvCxnSpPr>
          <p:spPr>
            <a:xfrm flipH="1" flipV="1">
              <a:off x="6134499" y="1407720"/>
              <a:ext cx="370812" cy="443933"/>
            </a:xfrm>
            <a:prstGeom prst="line">
              <a:avLst/>
            </a:prstGeom>
            <a:noFill/>
            <a:ln w="69850" cap="flat" cmpd="sng" algn="ctr">
              <a:solidFill>
                <a:srgbClr val="FFE200"/>
              </a:solidFill>
              <a:prstDash val="solid"/>
              <a:miter lim="800000"/>
            </a:ln>
            <a:effectLst/>
          </p:spPr>
        </p:cxnSp>
      </p:grpSp>
      <p:sp>
        <p:nvSpPr>
          <p:cNvPr id="3" name="文本框 2"/>
          <p:cNvSpPr txBox="1"/>
          <p:nvPr/>
        </p:nvSpPr>
        <p:spPr>
          <a:xfrm>
            <a:off x="3000238" y="567733"/>
            <a:ext cx="514551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rgbClr val="EF0026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Influential</a:t>
            </a:r>
            <a:r>
              <a:rPr lang="en-US" altLang="zh-CN" sz="200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000" dirty="0">
                <a:latin typeface="Arial" panose="020B0604020202020204"/>
                <a:ea typeface="黑体" panose="02010609060101010101" pitchFamily="49" charset="-122"/>
                <a:sym typeface="+mn-ea"/>
              </a:rPr>
              <a:t>painters and their achievements</a:t>
            </a:r>
            <a:endParaRPr lang="en-US" altLang="zh-CN" sz="2000" dirty="0">
              <a:latin typeface="Arial" panose="020B0604020202020204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844" y="942150"/>
            <a:ext cx="2534920" cy="695325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15D13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kern="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cs typeface="Arial" panose="020B0604020202020204"/>
                <a:hlinkClick r:id="rId2" action="ppaction://hlinksldjump"/>
              </a:rPr>
              <a:t>The Renaissance</a:t>
            </a:r>
            <a:endParaRPr lang="en-US" altLang="zh-CN" kern="0" dirty="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  <a:cs typeface="Arial" panose="020B0604020202020204"/>
              <a:hlinkClick r:id="rId2" action="ppaction://hlinksldjump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413780" y="2949176"/>
            <a:ext cx="2197100" cy="33247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15D13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Masaccio(1401-1428)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8" name="圆角矩形 8"/>
          <p:cNvSpPr/>
          <p:nvPr/>
        </p:nvSpPr>
        <p:spPr>
          <a:xfrm>
            <a:off x="3655081" y="967843"/>
            <a:ext cx="2492375" cy="527050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15D13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kern="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Renaissance men</a:t>
            </a:r>
            <a:endParaRPr lang="en-US" altLang="zh-CN" b="1" kern="0" dirty="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13" name="圆角矩形 13"/>
          <p:cNvSpPr/>
          <p:nvPr/>
        </p:nvSpPr>
        <p:spPr>
          <a:xfrm>
            <a:off x="4000064" y="2870665"/>
            <a:ext cx="1843577" cy="33247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15D13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kern="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Michelangelo</a:t>
            </a:r>
            <a:r>
              <a:rPr lang="en-US" altLang="zh-CN" sz="14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ongti SC" pitchFamily="2" charset="-122"/>
                <a:cs typeface="Times New Roman" panose="02020603050405020304" pitchFamily="18" charset="0"/>
                <a:sym typeface="+mn-ea"/>
              </a:rPr>
              <a:t> (1475-1564</a:t>
            </a:r>
            <a:r>
              <a:rPr lang="zh-CN" altLang="en-US" sz="14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ongti SC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en-US" altLang="zh-CN" sz="1400" b="1" kern="0" dirty="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16" name="圆角矩形 16"/>
          <p:cNvSpPr/>
          <p:nvPr/>
        </p:nvSpPr>
        <p:spPr>
          <a:xfrm>
            <a:off x="6365379" y="2906860"/>
            <a:ext cx="1581151" cy="417111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15D13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kern="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Raphael</a:t>
            </a:r>
            <a:endParaRPr lang="en-US" altLang="zh-CN" sz="4400" b="1" i="1" kern="100" dirty="0">
              <a:solidFill>
                <a:srgbClr val="0070C0"/>
              </a:solidFill>
              <a:latin typeface="Times New Roman" panose="02020603050405020304" pitchFamily="18" charset="0"/>
              <a:ea typeface="Songti SC" pitchFamily="2" charset="-122"/>
              <a:cs typeface="Times New Roman" panose="02020603050405020304" pitchFamily="18" charset="0"/>
              <a:sym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ongti SC" pitchFamily="2" charset="-122"/>
                <a:cs typeface="Times New Roman" panose="02020603050405020304" pitchFamily="18" charset="0"/>
                <a:sym typeface="+mn-ea"/>
              </a:rPr>
              <a:t>(1483-1520</a:t>
            </a:r>
            <a:r>
              <a:rPr lang="zh-CN" altLang="en-US" sz="16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ongti SC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en-US" altLang="zh-CN" sz="1600" b="1" kern="0" dirty="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683" y="1704837"/>
            <a:ext cx="1833170" cy="11722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968" y="3286075"/>
            <a:ext cx="2288741" cy="1795977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792354" y="3286075"/>
            <a:ext cx="2403780" cy="1842670"/>
            <a:chOff x="3792354" y="3286075"/>
            <a:chExt cx="2403780" cy="184267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901" y="3286075"/>
              <a:ext cx="2025831" cy="1515273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3792354" y="4820968"/>
              <a:ext cx="24037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  <a:latin typeface="PingFang SC"/>
                </a:rPr>
                <a:t>Creation of Adam《</a:t>
              </a:r>
              <a:r>
                <a:rPr lang="zh-CN" altLang="en-US" sz="1400" b="1" dirty="0">
                  <a:solidFill>
                    <a:srgbClr val="0070C0"/>
                  </a:solidFill>
                  <a:latin typeface="PingFang SC"/>
                </a:rPr>
                <a:t>创造亚当</a:t>
              </a:r>
              <a:r>
                <a:rPr lang="en-US" altLang="zh-CN" sz="1400" b="1" dirty="0">
                  <a:solidFill>
                    <a:srgbClr val="0070C0"/>
                  </a:solidFill>
                  <a:latin typeface="PingFang SC"/>
                </a:rPr>
                <a:t>》</a:t>
              </a:r>
              <a:endParaRPr lang="zh-CN" altLang="en-US" sz="1400" dirty="0"/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5311" y="1590014"/>
            <a:ext cx="1502147" cy="1316846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179973" y="3323971"/>
            <a:ext cx="1981889" cy="1819529"/>
            <a:chOff x="6179973" y="3323971"/>
            <a:chExt cx="1981889" cy="1819529"/>
          </a:xfrm>
        </p:grpSpPr>
        <p:pic>
          <p:nvPicPr>
            <p:cNvPr id="28" name="图片 27" descr="C:/Users/zxxk/AppData/Local/Temp/kaimatting/20210425174630/output_aiMatting_20210425174636.pngoutput_aiMatting_20210425174636"/>
            <p:cNvPicPr>
              <a:picLocks noChangeAspect="1"/>
            </p:cNvPicPr>
            <p:nvPr/>
          </p:nvPicPr>
          <p:blipFill>
            <a:blip r:embed="rId7"/>
            <a:srcRect l="-1" r="-3903" b="-992"/>
            <a:stretch>
              <a:fillRect/>
            </a:stretch>
          </p:blipFill>
          <p:spPr>
            <a:xfrm>
              <a:off x="6179973" y="3323971"/>
              <a:ext cx="1981889" cy="162700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6518908" y="4769872"/>
              <a:ext cx="1351891" cy="373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1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/>
                </a:rPr>
                <a:t>《</a:t>
              </a:r>
              <a:r>
                <a:rPr kumimoji="0" lang="zh-CN" altLang="en-US" sz="1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/>
                </a:rPr>
                <a:t>椅中圣母</a:t>
              </a:r>
              <a:r>
                <a:rPr kumimoji="0" lang="en-US" altLang="zh-CN" sz="1400" b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/>
                </a:rPr>
                <a:t>》</a:t>
              </a:r>
              <a:endParaRPr kumimoji="0" lang="en-US" altLang="zh-CN" sz="1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1364" y="40683"/>
            <a:ext cx="5638800" cy="573339"/>
            <a:chOff x="228600" y="96134"/>
            <a:chExt cx="8077200" cy="1027816"/>
          </a:xfrm>
        </p:grpSpPr>
        <p:grpSp>
          <p:nvGrpSpPr>
            <p:cNvPr id="21" name="组合 20"/>
            <p:cNvGrpSpPr/>
            <p:nvPr/>
          </p:nvGrpSpPr>
          <p:grpSpPr>
            <a:xfrm>
              <a:off x="228600" y="96134"/>
              <a:ext cx="8077200" cy="1027816"/>
              <a:chOff x="228600" y="96134"/>
              <a:chExt cx="5209299" cy="719410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31" name="Picture 14" descr="44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32" name="Rectangle 15"/>
                <p:cNvSpPr/>
                <p:nvPr/>
              </p:nvSpPr>
              <p:spPr>
                <a:xfrm>
                  <a:off x="833222" y="184891"/>
                  <a:ext cx="4234602" cy="770309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2400" dirty="0"/>
                    <a:t>Detailed-reading:</a:t>
                  </a:r>
                  <a:endParaRPr lang="en-US" altLang="zh-CN" sz="2400" dirty="0"/>
                </a:p>
              </p:txBody>
            </p:sp>
          </p:grpSp>
          <p:pic>
            <p:nvPicPr>
              <p:cNvPr id="30" name="Picture 15" descr="图片    1">
                <a:hlinkClick r:id="rId9" action="ppaction://hlinkfile"/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文本框 24"/>
            <p:cNvSpPr txBox="1"/>
            <p:nvPr/>
          </p:nvSpPr>
          <p:spPr>
            <a:xfrm>
              <a:off x="2344780" y="218442"/>
              <a:ext cx="5718311" cy="827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    </a:t>
              </a: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13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655243" y="670645"/>
            <a:ext cx="3016349" cy="1091939"/>
            <a:chOff x="4704505" y="660290"/>
            <a:chExt cx="3016349" cy="1091939"/>
          </a:xfrm>
        </p:grpSpPr>
        <p:cxnSp>
          <p:nvCxnSpPr>
            <p:cNvPr id="8" name="直接连接符 7"/>
            <p:cNvCxnSpPr/>
            <p:nvPr/>
          </p:nvCxnSpPr>
          <p:spPr>
            <a:xfrm flipH="1" flipV="1">
              <a:off x="6211800" y="1181501"/>
              <a:ext cx="10587" cy="412909"/>
            </a:xfrm>
            <a:prstGeom prst="line">
              <a:avLst/>
            </a:prstGeom>
            <a:noFill/>
            <a:ln w="76200" cap="flat" cmpd="sng" algn="ctr">
              <a:solidFill>
                <a:srgbClr val="FFE200"/>
              </a:solidFill>
              <a:prstDash val="solid"/>
              <a:miter lim="800000"/>
            </a:ln>
            <a:effectLst/>
          </p:spPr>
        </p:cxnSp>
        <p:cxnSp>
          <p:nvCxnSpPr>
            <p:cNvPr id="11" name="直接连接符 10"/>
            <p:cNvCxnSpPr/>
            <p:nvPr/>
          </p:nvCxnSpPr>
          <p:spPr>
            <a:xfrm flipH="1">
              <a:off x="4704505" y="1158381"/>
              <a:ext cx="808100" cy="593848"/>
            </a:xfrm>
            <a:prstGeom prst="line">
              <a:avLst/>
            </a:prstGeom>
            <a:noFill/>
            <a:ln w="73025" cap="flat" cmpd="sng" algn="ctr">
              <a:solidFill>
                <a:srgbClr val="FFE200"/>
              </a:solidFill>
              <a:prstDash val="solid"/>
              <a:miter lim="800000"/>
            </a:ln>
            <a:effectLst/>
          </p:spPr>
        </p:cxnSp>
        <p:cxnSp>
          <p:nvCxnSpPr>
            <p:cNvPr id="14" name="直接连接符 13"/>
            <p:cNvCxnSpPr/>
            <p:nvPr/>
          </p:nvCxnSpPr>
          <p:spPr>
            <a:xfrm flipH="1" flipV="1">
              <a:off x="7270127" y="1105888"/>
              <a:ext cx="425734" cy="593848"/>
            </a:xfrm>
            <a:prstGeom prst="line">
              <a:avLst/>
            </a:prstGeom>
            <a:noFill/>
            <a:ln w="69850" cap="flat" cmpd="sng" algn="ctr">
              <a:solidFill>
                <a:srgbClr val="FFE200"/>
              </a:solidFill>
              <a:prstDash val="solid"/>
              <a:miter lim="800000"/>
            </a:ln>
            <a:effectLst/>
          </p:spPr>
        </p:cxnSp>
        <p:sp>
          <p:nvSpPr>
            <p:cNvPr id="7" name="圆角矩形 8"/>
            <p:cNvSpPr/>
            <p:nvPr/>
          </p:nvSpPr>
          <p:spPr>
            <a:xfrm>
              <a:off x="5228479" y="660290"/>
              <a:ext cx="2492375" cy="52705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15D13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kern="0" dirty="0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  <a:cs typeface="Arial" panose="020B0604020202020204"/>
                </a:rPr>
                <a:t>Renaissance men</a:t>
              </a:r>
              <a:endParaRPr lang="en-US" altLang="zh-CN" b="1" kern="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  <p:pic>
        <p:nvPicPr>
          <p:cNvPr id="25" name="图片 24" descr="男人在打电话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80" y="1352550"/>
            <a:ext cx="1887090" cy="1393245"/>
          </a:xfrm>
          <a:prstGeom prst="rect">
            <a:avLst/>
          </a:prstGeom>
        </p:spPr>
      </p:pic>
      <p:pic>
        <p:nvPicPr>
          <p:cNvPr id="23" name="图片 22" descr="男人戴着帽子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07" y="1352550"/>
            <a:ext cx="1549668" cy="14358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565" y="3198869"/>
            <a:ext cx="1330131" cy="188624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61941" y="192525"/>
            <a:ext cx="514551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rgbClr val="EF0026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Influential</a:t>
            </a:r>
            <a:r>
              <a:rPr lang="en-US" altLang="zh-CN" sz="200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000" dirty="0">
                <a:latin typeface="Arial" panose="020B0604020202020204"/>
                <a:ea typeface="黑体" panose="02010609060101010101" pitchFamily="49" charset="-122"/>
                <a:sym typeface="+mn-ea"/>
              </a:rPr>
              <a:t>painters and their achievements</a:t>
            </a:r>
            <a:endParaRPr lang="en-US" altLang="zh-CN" sz="2000" dirty="0">
              <a:latin typeface="Arial" panose="020B0604020202020204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4945" y="125412"/>
            <a:ext cx="2534920" cy="695325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15D13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kern="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cs typeface="Arial" panose="020B0604020202020204"/>
                <a:hlinkClick r:id="rId4" action="ppaction://hlinksldjump"/>
              </a:rPr>
              <a:t>The Renaissance</a:t>
            </a:r>
            <a:endParaRPr lang="en-US" altLang="zh-CN" kern="0" dirty="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  <a:cs typeface="Arial" panose="020B0604020202020204"/>
              <a:hlinkClick r:id="rId4" action="ppaction://hlinksldjump"/>
            </a:endParaRPr>
          </a:p>
        </p:txBody>
      </p:sp>
      <p:sp>
        <p:nvSpPr>
          <p:cNvPr id="4" name="圆角矩形 4"/>
          <p:cNvSpPr/>
          <p:nvPr/>
        </p:nvSpPr>
        <p:spPr>
          <a:xfrm>
            <a:off x="194305" y="1947598"/>
            <a:ext cx="2492375" cy="527050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15D13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Masaccio(1401-1428)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5" name="云形标注 6"/>
          <p:cNvSpPr/>
          <p:nvPr/>
        </p:nvSpPr>
        <p:spPr>
          <a:xfrm>
            <a:off x="914400" y="734327"/>
            <a:ext cx="2685674" cy="1061720"/>
          </a:xfrm>
          <a:prstGeom prst="cloudCallout">
            <a:avLst/>
          </a:prstGeom>
          <a:solidFill>
            <a:srgbClr val="FFC000"/>
          </a:solidFill>
          <a:ln w="12700" cap="flat" cmpd="sng" algn="ctr">
            <a:solidFill>
              <a:srgbClr val="15D13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kern="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</a:rPr>
              <a:t>a breakthrough: the use of perspective </a:t>
            </a:r>
            <a:endParaRPr lang="en-US" altLang="zh-CN" sz="1600" b="1" kern="0" dirty="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b="7962"/>
          <a:stretch>
            <a:fillRect/>
          </a:stretch>
        </p:blipFill>
        <p:spPr>
          <a:xfrm>
            <a:off x="218007" y="2441190"/>
            <a:ext cx="2225675" cy="2414124"/>
          </a:xfrm>
          <a:prstGeom prst="rect">
            <a:avLst/>
          </a:prstGeom>
        </p:spPr>
      </p:pic>
      <p:sp>
        <p:nvSpPr>
          <p:cNvPr id="9" name="圆角矩形 10"/>
          <p:cNvSpPr/>
          <p:nvPr/>
        </p:nvSpPr>
        <p:spPr>
          <a:xfrm>
            <a:off x="3042481" y="2643465"/>
            <a:ext cx="2003047" cy="19251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15D13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kern="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Leonardo da </a:t>
            </a:r>
            <a:r>
              <a:rPr lang="en-US" altLang="zh-CN" sz="1600" b="1" kern="0" dirty="0" err="1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vinci</a:t>
            </a:r>
            <a:endParaRPr lang="en-US" altLang="zh-CN" sz="1600" b="1" kern="0" dirty="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480" y="2943888"/>
            <a:ext cx="1689349" cy="2003053"/>
          </a:xfrm>
          <a:prstGeom prst="rect">
            <a:avLst/>
          </a:prstGeom>
        </p:spPr>
      </p:pic>
      <p:sp>
        <p:nvSpPr>
          <p:cNvPr id="12" name="圆角矩形 13"/>
          <p:cNvSpPr/>
          <p:nvPr/>
        </p:nvSpPr>
        <p:spPr>
          <a:xfrm>
            <a:off x="5394340" y="2788381"/>
            <a:ext cx="1679112" cy="33247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15D13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kern="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Michelangelo</a:t>
            </a:r>
            <a:endParaRPr lang="en-US" altLang="zh-CN" sz="1400" b="1" kern="0" dirty="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1353" y="3163445"/>
            <a:ext cx="1484217" cy="1886248"/>
          </a:xfrm>
          <a:prstGeom prst="rect">
            <a:avLst/>
          </a:prstGeom>
        </p:spPr>
      </p:pic>
      <p:sp>
        <p:nvSpPr>
          <p:cNvPr id="15" name="圆角矩形 16"/>
          <p:cNvSpPr/>
          <p:nvPr/>
        </p:nvSpPr>
        <p:spPr>
          <a:xfrm>
            <a:off x="7382565" y="2788381"/>
            <a:ext cx="1298575" cy="332478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15D13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kern="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Raphael</a:t>
            </a:r>
            <a:endParaRPr lang="en-US" altLang="zh-CN" sz="1400" b="1" kern="0" dirty="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2600" y="815434"/>
            <a:ext cx="1459230" cy="174815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10691" y="2860315"/>
            <a:ext cx="103490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1600" b="1" i="1" dirty="0">
                <a:latin typeface="Times New Roman" panose="02020603050405020304" pitchFamily="18" charset="0"/>
                <a:ea typeface="Arial Unicode MS" pitchFamily="34" charset="-122"/>
                <a:sym typeface="+mn-ea"/>
              </a:rPr>
              <a:t>Crucifixion</a:t>
            </a:r>
            <a:endParaRPr lang="en-US" altLang="zh-CN" sz="1600" b="1" i="1" dirty="0">
              <a:latin typeface="Times New Roman" panose="02020603050405020304" pitchFamily="18" charset="0"/>
              <a:ea typeface="Arial Unicode MS" pitchFamily="3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637342" y="4141993"/>
            <a:ext cx="73275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Mona </a:t>
            </a:r>
            <a:endParaRPr lang="en-US" altLang="zh-CN" sz="1600" b="1" dirty="0">
              <a:solidFill>
                <a:srgbClr val="FF0000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Lisa</a:t>
            </a:r>
            <a:endParaRPr lang="zh-CN" altLang="en-US" sz="1600" dirty="0">
              <a:solidFill>
                <a:srgbClr val="00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 animBg="1"/>
      <p:bldP spid="12" grpId="0" animBg="1"/>
      <p:bldP spid="15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5407240" y="3867150"/>
            <a:ext cx="1418688" cy="57983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143000" y="3798810"/>
            <a:ext cx="2895600" cy="6779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572000" y="3105151"/>
            <a:ext cx="1143000" cy="38099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362200" y="2007648"/>
            <a:ext cx="3048000" cy="41633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657600" y="1581150"/>
            <a:ext cx="1371947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524000" y="819150"/>
            <a:ext cx="914400" cy="33855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905000" y="2634485"/>
            <a:ext cx="2286000" cy="4163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334000" y="2343150"/>
            <a:ext cx="838200" cy="2153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95392" y="298020"/>
            <a:ext cx="6553200" cy="2125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Another innovation was the use of oil paints. With their deep </a:t>
            </a:r>
            <a:r>
              <a:rPr lang="en-US" altLang="zh-CN" sz="1800" kern="100" dirty="0" err="1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colours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and </a:t>
            </a:r>
            <a:r>
              <a:rPr lang="en-US" altLang="zh-CN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realism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, some of the best oil paintings look like photographs. While painters as early as Da Vinci had used oil, this technique reached its height with </a:t>
            </a:r>
            <a:r>
              <a:rPr lang="en-US" altLang="zh-CN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Rembrandt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(1606-1669), who gained a reputation as </a:t>
            </a:r>
            <a:r>
              <a:rPr lang="en-US" altLang="zh-CN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 master of shadow and light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.</a:t>
            </a:r>
            <a:endParaRPr lang="zh-CN" altLang="zh-CN" sz="1800" kern="100" dirty="0"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2902" y="2186537"/>
            <a:ext cx="6464943" cy="2956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In subject matter, the emphasis increasingly </a:t>
            </a:r>
            <a:r>
              <a:rPr lang="en-US" altLang="zh-CN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shifted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from religious themes </a:t>
            </a:r>
            <a:r>
              <a:rPr lang="en-US" altLang="zh-CN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to people and the world 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around us. Kings, nobles, and people of high rank wanted to purchase </a:t>
            </a:r>
            <a:r>
              <a:rPr lang="en-US" altLang="zh-CN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accurate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pictures of themselves and the people they loved. Others wanted paintings showing </a:t>
            </a:r>
            <a:r>
              <a:rPr lang="en-US" altLang="zh-CN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important historical events 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or stories from </a:t>
            </a:r>
            <a:r>
              <a:rPr lang="en-US" altLang="zh-CN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mythology.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Finally, most clients wanted paintings that were beautiful and interesting to look at.</a:t>
            </a:r>
            <a:endParaRPr lang="zh-CN" altLang="zh-CN" sz="1800" kern="100" dirty="0"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19" name="图片 60418" descr="Masaccio_Firenze_Brancacci_Tributo_detail_02"/>
          <p:cNvPicPr/>
          <p:nvPr/>
        </p:nvPicPr>
        <p:blipFill>
          <a:blip r:embed="rId1"/>
          <a:stretch>
            <a:fillRect/>
          </a:stretch>
        </p:blipFill>
        <p:spPr>
          <a:xfrm>
            <a:off x="6931082" y="2765010"/>
            <a:ext cx="1949450" cy="208502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4" name="剪去单角的矩形 33"/>
          <p:cNvSpPr/>
          <p:nvPr/>
        </p:nvSpPr>
        <p:spPr>
          <a:xfrm>
            <a:off x="16916400" y="5238750"/>
            <a:ext cx="6978650" cy="8415020"/>
          </a:xfrm>
          <a:prstGeom prst="snip1Rect">
            <a:avLst>
              <a:gd name="adj" fmla="val 26957"/>
            </a:avLst>
          </a:prstGeom>
          <a:solidFill>
            <a:srgbClr val="FFFFFF"/>
          </a:solidFill>
          <a:ln w="25400" cap="flat" cmpd="sng" algn="ctr">
            <a:solidFill>
              <a:srgbClr val="5B717E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931082" y="388468"/>
            <a:ext cx="2161613" cy="2093258"/>
            <a:chOff x="12323378" y="5231177"/>
            <a:chExt cx="4102678" cy="2437727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2323378" y="5635306"/>
              <a:ext cx="1600370" cy="0"/>
            </a:xfrm>
            <a:prstGeom prst="line">
              <a:avLst/>
            </a:prstGeom>
            <a:noFill/>
            <a:ln w="19050" cap="flat" cmpd="sng" algn="ctr">
              <a:solidFill>
                <a:srgbClr val="5B717E"/>
              </a:solidFill>
              <a:prstDash val="solid"/>
            </a:ln>
            <a:effectLst/>
          </p:spPr>
        </p:cxnSp>
        <p:grpSp>
          <p:nvGrpSpPr>
            <p:cNvPr id="16" name="组合 15"/>
            <p:cNvGrpSpPr/>
            <p:nvPr/>
          </p:nvGrpSpPr>
          <p:grpSpPr>
            <a:xfrm>
              <a:off x="12515669" y="5231177"/>
              <a:ext cx="3910387" cy="2437727"/>
              <a:chOff x="12515669" y="4248746"/>
              <a:chExt cx="3910387" cy="2437727"/>
            </a:xfrm>
          </p:grpSpPr>
          <p:sp>
            <p:nvSpPr>
              <p:cNvPr id="10" name="剪去单角的矩形 33"/>
              <p:cNvSpPr/>
              <p:nvPr/>
            </p:nvSpPr>
            <p:spPr>
              <a:xfrm>
                <a:off x="12515669" y="4639329"/>
                <a:ext cx="3584369" cy="2047144"/>
              </a:xfrm>
              <a:prstGeom prst="snip1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 cmpd="sng" algn="ctr">
                <a:solidFill>
                  <a:srgbClr val="5B717E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Arial" panose="020B0604020202020204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2692256" y="4248746"/>
                <a:ext cx="3733800" cy="2373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C000">
                        <a:alpha val="28000"/>
                      </a:srgbClr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algn="just" eaLnBrk="0" hangingPunct="0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endParaRPr lang="en-US" altLang="zh-CN" sz="1000" b="1" i="1" kern="100" dirty="0">
                  <a:solidFill>
                    <a:srgbClr val="7030A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algn="just" eaLnBrk="0" hangingPunct="0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endParaRPr lang="en-US" altLang="zh-CN" sz="1000" b="1" i="1" kern="100" dirty="0">
                  <a:solidFill>
                    <a:srgbClr val="7030A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algn="just" eaLnBrk="0" hangingPunct="0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en-US" altLang="zh-CN" sz="1000" b="1" i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Songti SC" pitchFamily="2" charset="-122"/>
                    <a:cs typeface="Times New Roman" panose="02020603050405020304" pitchFamily="18" charset="0"/>
                    <a:sym typeface="+mn-ea"/>
                  </a:rPr>
                  <a:t>The Renaissance ---  </a:t>
                </a:r>
                <a:endParaRPr lang="en-US" altLang="zh-CN" sz="10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algn="just" eaLnBrk="0" hangingPunct="0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en-US" altLang="zh-CN" sz="1000" b="1" i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Songti SC" pitchFamily="2" charset="-122"/>
                    <a:cs typeface="Times New Roman" panose="02020603050405020304" pitchFamily="18" charset="0"/>
                    <a:sym typeface="+mn-ea"/>
                  </a:rPr>
                  <a:t>the art, literature and ideas </a:t>
                </a:r>
                <a:endParaRPr lang="en-US" altLang="zh-CN" sz="10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algn="just" eaLnBrk="0" hangingPunct="0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en-US" altLang="zh-CN" sz="1000" b="1" i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Songti SC" pitchFamily="2" charset="-122"/>
                    <a:cs typeface="Times New Roman" panose="02020603050405020304" pitchFamily="18" charset="0"/>
                    <a:sym typeface="+mn-ea"/>
                  </a:rPr>
                  <a:t>of </a:t>
                </a:r>
                <a:r>
                  <a:rPr lang="en-US" altLang="zh-CN" sz="1000" b="1" i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Songti SC" pitchFamily="2" charset="-122"/>
                    <a:cs typeface="Times New Roman" panose="02020603050405020304" pitchFamily="18" charset="0"/>
                    <a:sym typeface="+mn-ea"/>
                  </a:rPr>
                  <a:t>ancient Greece </a:t>
                </a:r>
                <a:endParaRPr lang="en-US" altLang="zh-CN" sz="1000" b="1" i="1" kern="100" dirty="0">
                  <a:solidFill>
                    <a:srgbClr val="FF000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algn="just" eaLnBrk="0" hangingPunct="0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en-US" altLang="zh-CN" sz="1000" b="1" i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Songti SC" pitchFamily="2" charset="-122"/>
                    <a:cs typeface="Times New Roman" panose="02020603050405020304" pitchFamily="18" charset="0"/>
                    <a:sym typeface="+mn-ea"/>
                  </a:rPr>
                  <a:t>were discovered again </a:t>
                </a:r>
                <a:endParaRPr lang="en-US" altLang="zh-CN" sz="10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algn="just" eaLnBrk="0" hangingPunct="0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en-US" altLang="zh-CN" sz="1000" b="1" i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Songti SC" pitchFamily="2" charset="-122"/>
                    <a:cs typeface="Times New Roman" panose="02020603050405020304" pitchFamily="18" charset="0"/>
                    <a:sym typeface="+mn-ea"/>
                  </a:rPr>
                  <a:t>and </a:t>
                </a:r>
                <a:endParaRPr lang="en-US" altLang="zh-CN" sz="10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algn="just" eaLnBrk="0" hangingPunct="0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en-US" altLang="zh-CN" sz="1000" b="1" i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Songti SC" pitchFamily="2" charset="-122"/>
                    <a:cs typeface="Times New Roman" panose="02020603050405020304" pitchFamily="18" charset="0"/>
                    <a:sym typeface="+mn-ea"/>
                  </a:rPr>
                  <a:t>developed.</a:t>
                </a:r>
                <a:endParaRPr lang="en-US" altLang="zh-CN" sz="10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algn="just" eaLnBrk="0" hangingPunct="0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endParaRPr lang="en-US" altLang="zh-CN" sz="10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algn="just" eaLnBrk="0" hangingPunct="0">
                  <a:lnSpc>
                    <a:spcPct val="150000"/>
                  </a:lnSpc>
                  <a:buFont typeface="Arial" panose="020B0604020202020204" pitchFamily="34" charset="0"/>
                  <a:buNone/>
                  <a:defRPr/>
                </a:pPr>
                <a:r>
                  <a:rPr lang="en-US" altLang="zh-CN" sz="1000" b="1" i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Songti SC" pitchFamily="2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endParaRPr lang="zh-CN" altLang="zh-CN" sz="10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" name="矩形 6"/>
          <p:cNvSpPr/>
          <p:nvPr/>
        </p:nvSpPr>
        <p:spPr>
          <a:xfrm>
            <a:off x="272728" y="87522"/>
            <a:ext cx="4756819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>
              <a:buClrTx/>
              <a:buSzTx/>
              <a:buFontTx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Renaissance (from the 14th to the 17th century):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6" grpId="0" animBg="1"/>
      <p:bldP spid="5" grpId="0" animBg="1"/>
      <p:bldP spid="4" grpId="0" animBg="1"/>
      <p:bldP spid="23" grpId="0" animBg="1"/>
      <p:bldP spid="22" grpId="0" animBg="1"/>
      <p:bldP spid="3" grpId="0"/>
      <p:bldP spid="18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851819" y="1162414"/>
            <a:ext cx="594642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+mn-ea"/>
              </a:rPr>
              <a:t>Influential</a:t>
            </a:r>
            <a:r>
              <a:rPr lang="en-US" altLang="zh-CN" sz="24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n-ea"/>
              </a:rPr>
              <a:t> </a:t>
            </a:r>
            <a:r>
              <a:rPr lang="en-US" altLang="zh-CN" sz="2400" dirty="0">
                <a:latin typeface="+mj-lt"/>
                <a:ea typeface="+mj-ea"/>
                <a:cs typeface="+mj-cs"/>
                <a:sym typeface="+mn-ea"/>
              </a:rPr>
              <a:t>painters and their achievements</a:t>
            </a:r>
            <a:endParaRPr lang="en-US" altLang="zh-CN" sz="2400" dirty="0"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1000" y="1200150"/>
            <a:ext cx="2011680" cy="4354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hlinkClick r:id="rId1" action="ppaction://hlinksldjump"/>
              </a:rPr>
              <a:t>The Renaissance</a:t>
            </a:r>
            <a:endParaRPr lang="en-US" altLang="zh-CN" dirty="0">
              <a:hlinkClick r:id="rId1" action="ppaction://hlinksldjump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444" y="3216382"/>
            <a:ext cx="2992686" cy="171405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88967" y="2500776"/>
            <a:ext cx="346964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000" dirty="0">
                <a:sym typeface="+mn-ea"/>
              </a:rPr>
              <a:t>gained a </a:t>
            </a:r>
            <a:r>
              <a:rPr lang="en-US" altLang="zh-CN" sz="2000" dirty="0">
                <a:solidFill>
                  <a:schemeClr val="accent1"/>
                </a:solidFill>
                <a:sym typeface="+mn-ea"/>
              </a:rPr>
              <a:t>reputation</a:t>
            </a:r>
            <a:r>
              <a:rPr lang="en-US" altLang="zh-CN" sz="2000" dirty="0">
                <a:solidFill>
                  <a:schemeClr val="lt1"/>
                </a:solidFill>
                <a:sym typeface="+mn-ea"/>
              </a:rPr>
              <a:t> </a:t>
            </a:r>
            <a:r>
              <a:rPr lang="en-US" altLang="zh-CN" sz="2000" dirty="0">
                <a:sym typeface="+mn-ea"/>
              </a:rPr>
              <a:t>as a master of shadow and light</a:t>
            </a:r>
            <a:endParaRPr lang="en-US" altLang="zh-CN" sz="2000" dirty="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19933" y="1792890"/>
            <a:ext cx="309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the use of oil paints </a:t>
            </a:r>
            <a:r>
              <a:rPr lang="en-US" altLang="zh-CN" sz="2000" dirty="0">
                <a:solidFill>
                  <a:schemeClr val="accent1"/>
                </a:solidFill>
              </a:rPr>
              <a:t>reached its height</a:t>
            </a:r>
            <a:endParaRPr lang="en-US" altLang="zh-CN" sz="2000" dirty="0">
              <a:solidFill>
                <a:schemeClr val="accen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4478" y="3830334"/>
            <a:ext cx="1704723" cy="9627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Rembrandt (1606-1669</a:t>
            </a:r>
            <a:r>
              <a:rPr lang="zh-CN" altLang="en-US" sz="1600" dirty="0"/>
              <a:t>）伦勃朗</a:t>
            </a:r>
            <a:r>
              <a:rPr lang="en-US" altLang="zh-CN" sz="1600" dirty="0"/>
              <a:t>【</a:t>
            </a:r>
            <a:r>
              <a:rPr lang="zh-CN" altLang="en-US" sz="1600" dirty="0"/>
              <a:t>荷兰</a:t>
            </a:r>
            <a:r>
              <a:rPr lang="en-US" altLang="zh-CN" sz="1600" dirty="0"/>
              <a:t>】 </a:t>
            </a:r>
            <a:endParaRPr lang="en-US" altLang="zh-CN" sz="1600" dirty="0"/>
          </a:p>
          <a:p>
            <a:pPr algn="ctr"/>
            <a:endParaRPr lang="en-US" altLang="zh-CN" sz="16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32" y="1624573"/>
            <a:ext cx="1785017" cy="2118017"/>
          </a:xfrm>
          <a:prstGeom prst="rect">
            <a:avLst/>
          </a:prstGeom>
        </p:spPr>
      </p:pic>
      <p:sp>
        <p:nvSpPr>
          <p:cNvPr id="16" name="矩形 6"/>
          <p:cNvSpPr/>
          <p:nvPr/>
        </p:nvSpPr>
        <p:spPr>
          <a:xfrm>
            <a:off x="381000" y="703893"/>
            <a:ext cx="6254676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>
              <a:buClrTx/>
              <a:buSzTx/>
              <a:buFontTx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Renaissance (from the 14th to the 17th century):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" b="4380"/>
          <a:stretch>
            <a:fillRect/>
          </a:stretch>
        </p:blipFill>
        <p:spPr bwMode="auto">
          <a:xfrm>
            <a:off x="6227758" y="1640205"/>
            <a:ext cx="2590800" cy="23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6400800" y="4073408"/>
            <a:ext cx="3238936" cy="69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000">
                    <a:alpha val="28000"/>
                  </a:srgb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《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扮成花神的萨斯基亚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》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just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爱妻   </a:t>
            </a:r>
            <a:r>
              <a:rPr kumimoji="0" lang="en-US" altLang="zh-CN" sz="1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cosplay</a:t>
            </a:r>
            <a:r>
              <a:rPr kumimoji="0" lang="zh-CN" alt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花神芙罗拉</a:t>
            </a:r>
            <a:endParaRPr kumimoji="0" lang="zh-CN" altLang="en-US" sz="1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55270" y="98103"/>
            <a:ext cx="5638800" cy="573339"/>
            <a:chOff x="228600" y="96134"/>
            <a:chExt cx="8077200" cy="1027816"/>
          </a:xfrm>
        </p:grpSpPr>
        <p:grpSp>
          <p:nvGrpSpPr>
            <p:cNvPr id="20" name="组合 19"/>
            <p:cNvGrpSpPr/>
            <p:nvPr/>
          </p:nvGrpSpPr>
          <p:grpSpPr>
            <a:xfrm>
              <a:off x="228600" y="96134"/>
              <a:ext cx="8077200" cy="1027816"/>
              <a:chOff x="228600" y="96134"/>
              <a:chExt cx="5209299" cy="71941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24" name="Picture 14" descr="44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" name="Rectangle 15"/>
                <p:cNvSpPr/>
                <p:nvPr/>
              </p:nvSpPr>
              <p:spPr>
                <a:xfrm>
                  <a:off x="833222" y="184891"/>
                  <a:ext cx="4234602" cy="770309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2400" dirty="0"/>
                    <a:t>Detailed-reading:</a:t>
                  </a:r>
                  <a:endParaRPr lang="en-US" altLang="zh-CN" sz="2400" dirty="0"/>
                </a:p>
              </p:txBody>
            </p:sp>
          </p:grpSp>
          <p:pic>
            <p:nvPicPr>
              <p:cNvPr id="23" name="Picture 15" descr="图片    1">
                <a:hlinkClick r:id="rId6" action="ppaction://hlinkfile"/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文本框 20"/>
            <p:cNvSpPr txBox="1"/>
            <p:nvPr/>
          </p:nvSpPr>
          <p:spPr>
            <a:xfrm>
              <a:off x="2344780" y="218442"/>
              <a:ext cx="5718311" cy="827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    </a:t>
              </a: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  <p:bldP spid="14" grpId="0" animBg="1"/>
      <p:bldP spid="1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4267200" y="3943350"/>
            <a:ext cx="1371600" cy="381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38150" y="3486150"/>
            <a:ext cx="1943100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572000" y="2114550"/>
            <a:ext cx="1143000" cy="381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505200" y="4326095"/>
            <a:ext cx="1828800" cy="304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609600" y="4021225"/>
            <a:ext cx="1371600" cy="304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33400" y="601020"/>
            <a:ext cx="5105400" cy="448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Impressionism (late 19th to early 20th century)</a:t>
            </a:r>
            <a:endParaRPr lang="zh-CN" altLang="zh-CN" sz="1600" b="1" kern="100" dirty="0">
              <a:solidFill>
                <a:srgbClr val="FF0000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The development of Western art slowed until the invention of photography in the mid-19th century. After that, paintings were no longer needed to preserve what people and the world looked like. Hence, painters had to </a:t>
            </a:r>
            <a:r>
              <a:rPr lang="en-US" altLang="zh-CN" sz="16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find a new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way of looking at their art. From this, Impressionism emerged in France. The name of this new movement came from the painting by Claude Monet (1840-1926) called </a:t>
            </a:r>
            <a:r>
              <a:rPr lang="en-US" altLang="zh-CN" sz="1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Impression</a:t>
            </a:r>
            <a:r>
              <a:rPr lang="en-US" altLang="zh-CN" sz="16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,</a:t>
            </a:r>
            <a:r>
              <a:rPr lang="en-US" altLang="zh-CN" sz="1600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Sunrise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. In this work, Monet's aim was to </a:t>
            </a:r>
            <a:r>
              <a:rPr lang="en-US" altLang="zh-CN" sz="16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convey the light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and movement in the scene—</a:t>
            </a:r>
            <a:r>
              <a:rPr lang="en-US" altLang="zh-CN" sz="16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the subjective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impression the scene gave him—but </a:t>
            </a:r>
            <a:r>
              <a:rPr lang="en-US" altLang="zh-CN" sz="16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not a detailed record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of the scene itself.</a:t>
            </a:r>
            <a:endParaRPr lang="zh-CN" altLang="zh-CN" sz="1600" kern="100" dirty="0"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3976775"/>
            <a:ext cx="2971800" cy="1263015"/>
          </a:xfrm>
          <a:prstGeom prst="rect">
            <a:avLst/>
          </a:prstGeom>
        </p:spPr>
      </p:pic>
      <p:pic>
        <p:nvPicPr>
          <p:cNvPr id="4" name="图片 61442" descr="''mouse-over'' any link to the left to preview here"/>
          <p:cNvPicPr/>
          <p:nvPr/>
        </p:nvPicPr>
        <p:blipFill>
          <a:blip r:embed="rId2"/>
          <a:stretch>
            <a:fillRect/>
          </a:stretch>
        </p:blipFill>
        <p:spPr>
          <a:xfrm>
            <a:off x="5978524" y="2694087"/>
            <a:ext cx="2936875" cy="12954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7" name="思想气泡: 云 6"/>
          <p:cNvSpPr/>
          <p:nvPr/>
        </p:nvSpPr>
        <p:spPr>
          <a:xfrm>
            <a:off x="5321300" y="440743"/>
            <a:ext cx="2971800" cy="1415203"/>
          </a:xfrm>
          <a:prstGeom prst="cloudCallout">
            <a:avLst>
              <a:gd name="adj1" fmla="val -65717"/>
              <a:gd name="adj2" fmla="val 639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3175" lvl="0" indent="-1273175">
              <a:lnSpc>
                <a:spcPct val="130000"/>
              </a:lnSpc>
              <a:tabLst>
                <a:tab pos="1795145" algn="l"/>
              </a:tabLst>
              <a:defRPr/>
            </a:pPr>
            <a:r>
              <a:rPr lang="zh-CN" altLang="en-US" sz="1200" b="1" i="1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Impressionism</a:t>
            </a:r>
            <a:endParaRPr lang="zh-CN" altLang="en-US" sz="1200" b="1" i="1" kern="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1273175" lvl="0" indent="-1273175">
              <a:lnSpc>
                <a:spcPct val="130000"/>
              </a:lnSpc>
              <a:tabLst>
                <a:tab pos="1795145" algn="l"/>
              </a:tabLst>
              <a:defRPr/>
            </a:pPr>
            <a:r>
              <a:rPr lang="zh-CN" altLang="en-US" sz="1200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Feature:</a:t>
            </a:r>
            <a:r>
              <a:rPr lang="zh-CN" altLang="en-US" sz="12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zh-CN" altLang="en-US" sz="1200" b="1" kern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1273175" lvl="0" indent="-1273175">
              <a:lnSpc>
                <a:spcPct val="130000"/>
              </a:lnSpc>
              <a:tabLst>
                <a:tab pos="1795145" algn="l"/>
              </a:tabLst>
              <a:defRPr/>
            </a:pPr>
            <a:r>
              <a:rPr lang="zh-CN" altLang="en-US" sz="1200" b="1" i="1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Not detailed, 	</a:t>
            </a:r>
            <a:endParaRPr lang="zh-CN" altLang="en-US" sz="1200" b="1" i="1" kern="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1273175" lvl="0" indent="-1273175">
              <a:lnSpc>
                <a:spcPct val="130000"/>
              </a:lnSpc>
              <a:tabLst>
                <a:tab pos="1795145" algn="l"/>
              </a:tabLst>
              <a:defRPr/>
            </a:pPr>
            <a:r>
              <a:rPr lang="en-US" altLang="zh-CN" sz="1200" b="1" i="1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full of light, shadow</a:t>
            </a:r>
            <a:r>
              <a:rPr lang="en-US" altLang="zh-CN" b="1" i="1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,</a:t>
            </a:r>
            <a:endParaRPr lang="en-US" altLang="zh-CN" b="1" i="1" kern="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marL="1273175" lvl="0" indent="-1273175">
              <a:lnSpc>
                <a:spcPct val="130000"/>
              </a:lnSpc>
              <a:tabLst>
                <a:tab pos="1795145" algn="l"/>
              </a:tabLst>
              <a:defRPr/>
            </a:pPr>
            <a:r>
              <a:rPr lang="en-US" altLang="zh-CN" b="1" i="1" kern="0" dirty="0">
                <a:solidFill>
                  <a:srgbClr val="FFFFFF"/>
                </a:solidFill>
                <a:latin typeface="Times New Roman" panose="02020603050405020304" pitchFamily="18" charset="0"/>
              </a:rPr>
              <a:t>color, and life</a:t>
            </a:r>
            <a:endParaRPr lang="en-US" altLang="zh-CN" b="1" i="1" kern="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524" y="1681292"/>
            <a:ext cx="2971800" cy="112394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55270" y="98103"/>
            <a:ext cx="5638800" cy="573339"/>
            <a:chOff x="228600" y="96134"/>
            <a:chExt cx="8077200" cy="1027816"/>
          </a:xfrm>
        </p:grpSpPr>
        <p:grpSp>
          <p:nvGrpSpPr>
            <p:cNvPr id="13" name="组合 12"/>
            <p:cNvGrpSpPr/>
            <p:nvPr/>
          </p:nvGrpSpPr>
          <p:grpSpPr>
            <a:xfrm>
              <a:off x="228600" y="96134"/>
              <a:ext cx="8077200" cy="1027816"/>
              <a:chOff x="228600" y="96134"/>
              <a:chExt cx="5209299" cy="719410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17" name="Picture 14" descr="44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" name="Rectangle 15"/>
                <p:cNvSpPr/>
                <p:nvPr/>
              </p:nvSpPr>
              <p:spPr>
                <a:xfrm>
                  <a:off x="833222" y="184891"/>
                  <a:ext cx="4234602" cy="770309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2400" dirty="0"/>
                    <a:t>Detailed-reading:</a:t>
                  </a:r>
                  <a:endParaRPr lang="en-US" altLang="zh-CN" sz="2400" dirty="0"/>
                </a:p>
              </p:txBody>
            </p:sp>
          </p:grpSp>
          <p:pic>
            <p:nvPicPr>
              <p:cNvPr id="16" name="Picture 15" descr="图片    1">
                <a:hlinkClick r:id="rId5" action="ppaction://hlinkfile"/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文本框 13"/>
            <p:cNvSpPr txBox="1"/>
            <p:nvPr/>
          </p:nvSpPr>
          <p:spPr>
            <a:xfrm>
              <a:off x="2344780" y="218442"/>
              <a:ext cx="5718311" cy="827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    </a:t>
              </a: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8" grpId="0" animBg="1"/>
      <p:bldP spid="6" grpId="0" animBg="1"/>
      <p:bldP spid="2" grpId="0" animBg="1"/>
      <p:bldP spid="3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71800" y="1246322"/>
            <a:ext cx="502591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rgbClr val="EF0026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Influential</a:t>
            </a:r>
            <a:r>
              <a:rPr lang="en-US" altLang="zh-CN" sz="200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000" dirty="0">
                <a:latin typeface="Arial" panose="020B0604020202020204"/>
                <a:ea typeface="黑体" panose="02010609060101010101" pitchFamily="49" charset="-122"/>
                <a:sym typeface="+mn-ea"/>
              </a:rPr>
              <a:t>painters and their achievements</a:t>
            </a:r>
            <a:endParaRPr lang="en-US" altLang="zh-CN" sz="2000" dirty="0">
              <a:latin typeface="Arial" panose="020B0604020202020204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7306" y="1230151"/>
            <a:ext cx="2294255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Impressionism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7" name="圆角矩形 8"/>
          <p:cNvSpPr/>
          <p:nvPr/>
        </p:nvSpPr>
        <p:spPr>
          <a:xfrm>
            <a:off x="3638112" y="1630261"/>
            <a:ext cx="2517469" cy="371803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E2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Impression, Sunrise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565829" y="2068357"/>
            <a:ext cx="3902958" cy="1484575"/>
            <a:chOff x="2565829" y="2068357"/>
            <a:chExt cx="3902958" cy="148457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83940" y="2068357"/>
              <a:ext cx="3184847" cy="1484575"/>
            </a:xfrm>
            <a:prstGeom prst="rect">
              <a:avLst/>
            </a:prstGeom>
          </p:spPr>
        </p:pic>
        <p:sp>
          <p:nvSpPr>
            <p:cNvPr id="8" name="右箭头 9"/>
            <p:cNvSpPr/>
            <p:nvPr/>
          </p:nvSpPr>
          <p:spPr>
            <a:xfrm>
              <a:off x="2565829" y="2425664"/>
              <a:ext cx="597046" cy="3289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48208" y="3159016"/>
            <a:ext cx="2942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convey the light and the movement in the scene - the</a:t>
            </a:r>
            <a:r>
              <a:rPr lang="en-US" altLang="zh-CN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EF002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subjective impression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scene gave him-but not a detailed record of the scene itself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7"/>
          <p:cNvSpPr/>
          <p:nvPr/>
        </p:nvSpPr>
        <p:spPr>
          <a:xfrm>
            <a:off x="348208" y="684557"/>
            <a:ext cx="6248400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>
              <a:buClrTx/>
              <a:buSzTx/>
              <a:buFontTx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Impressionism (from late 19th to early 20th century)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" name="Picture 2" descr="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346" b="7744"/>
          <a:stretch>
            <a:fillRect/>
          </a:stretch>
        </p:blipFill>
        <p:spPr bwMode="auto">
          <a:xfrm>
            <a:off x="3261127" y="3612066"/>
            <a:ext cx="3271440" cy="13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6445200" y="3774068"/>
            <a:ext cx="2511468" cy="695325"/>
            <a:chOff x="6445200" y="3774068"/>
            <a:chExt cx="2511468" cy="695325"/>
          </a:xfrm>
        </p:grpSpPr>
        <p:sp>
          <p:nvSpPr>
            <p:cNvPr id="4" name="矩形 3"/>
            <p:cNvSpPr/>
            <p:nvPr/>
          </p:nvSpPr>
          <p:spPr>
            <a:xfrm>
              <a:off x="6829150" y="3774068"/>
              <a:ext cx="2127518" cy="695325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rgbClr val="15D13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</a:rPr>
                <a:t>Claude Monet (1840 -1926)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</a:rPr>
                <a:t>克劳德</a:t>
              </a:r>
              <a:r>
                <a:rPr lang="en-US" altLang="zh-CN" sz="1600" kern="0" dirty="0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</a:rPr>
                <a:t>·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</a:rPr>
                <a:t>莫奈 </a:t>
              </a:r>
              <a:r>
                <a:rPr lang="en-US" altLang="zh-CN" sz="1600" kern="0" dirty="0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</a:rPr>
                <a:t>【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</a:rPr>
                <a:t>法</a:t>
              </a:r>
              <a:r>
                <a:rPr lang="en-US" altLang="zh-CN" sz="1600" kern="0" dirty="0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</a:rPr>
                <a:t>】</a:t>
              </a:r>
              <a:endParaRPr lang="en-US" altLang="zh-CN" sz="1600" kern="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4" name="右箭头 9"/>
            <p:cNvSpPr/>
            <p:nvPr/>
          </p:nvSpPr>
          <p:spPr>
            <a:xfrm flipH="1">
              <a:off x="6445200" y="3957261"/>
              <a:ext cx="376693" cy="3289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  <p:grpSp>
        <p:nvGrpSpPr>
          <p:cNvPr id="16" name="组合 10247"/>
          <p:cNvGrpSpPr/>
          <p:nvPr/>
        </p:nvGrpSpPr>
        <p:grpSpPr>
          <a:xfrm>
            <a:off x="6829150" y="1644132"/>
            <a:ext cx="2160588" cy="2016125"/>
            <a:chOff x="0" y="0"/>
            <a:chExt cx="1361" cy="1270"/>
          </a:xfrm>
        </p:grpSpPr>
        <p:pic>
          <p:nvPicPr>
            <p:cNvPr id="17" name="图片 10248" descr="u=3627279755,2597404915&amp;gp=3">
              <a:hlinkClick r:id="rId3"/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116" cy="127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18" name="文本框 10249"/>
            <p:cNvSpPr/>
            <p:nvPr/>
          </p:nvSpPr>
          <p:spPr>
            <a:xfrm>
              <a:off x="454" y="861"/>
              <a:ext cx="907" cy="29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t" anchorCtr="0">
              <a:spAutoFit/>
            </a:bodyPr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lang="en-US" altLang="zh-CN" dirty="0">
                  <a:solidFill>
                    <a:srgbClr val="00FFFF"/>
                  </a:solidFill>
                  <a:latin typeface="Arial" panose="020B0604020202020204" pitchFamily="34" charset="0"/>
                </a:rPr>
                <a:t>Monet</a:t>
              </a:r>
              <a:endParaRPr lang="en-US" altLang="zh-CN" dirty="0">
                <a:solidFill>
                  <a:srgbClr val="00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43027" y="1899141"/>
            <a:ext cx="1871980" cy="1259875"/>
            <a:chOff x="643027" y="1899141"/>
            <a:chExt cx="1871980" cy="125987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027" y="1899141"/>
              <a:ext cx="1871980" cy="1259875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143601" y="2770089"/>
              <a:ext cx="10616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/>
                </a:rPr>
                <a:t>Monet</a:t>
              </a:r>
              <a:endParaRPr lang="zh-CN" altLang="en-US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55270" y="98103"/>
            <a:ext cx="5638800" cy="573339"/>
            <a:chOff x="228600" y="96134"/>
            <a:chExt cx="8077200" cy="1027816"/>
          </a:xfrm>
        </p:grpSpPr>
        <p:grpSp>
          <p:nvGrpSpPr>
            <p:cNvPr id="23" name="组合 22"/>
            <p:cNvGrpSpPr/>
            <p:nvPr/>
          </p:nvGrpSpPr>
          <p:grpSpPr>
            <a:xfrm>
              <a:off x="228600" y="96134"/>
              <a:ext cx="8077200" cy="1027816"/>
              <a:chOff x="228600" y="96134"/>
              <a:chExt cx="5209299" cy="719410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27" name="Picture 14" descr="44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" name="Rectangle 15"/>
                <p:cNvSpPr/>
                <p:nvPr/>
              </p:nvSpPr>
              <p:spPr>
                <a:xfrm>
                  <a:off x="833222" y="184891"/>
                  <a:ext cx="4234602" cy="770309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2400" dirty="0"/>
                    <a:t>Detailed-reading:</a:t>
                  </a:r>
                  <a:endParaRPr lang="en-US" altLang="zh-CN" sz="2400" dirty="0"/>
                </a:p>
              </p:txBody>
            </p:sp>
          </p:grpSp>
          <p:pic>
            <p:nvPicPr>
              <p:cNvPr id="26" name="Picture 15" descr="图片    1">
                <a:hlinkClick r:id="rId7" action="ppaction://hlinkfile"/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文本框 23"/>
            <p:cNvSpPr txBox="1"/>
            <p:nvPr/>
          </p:nvSpPr>
          <p:spPr>
            <a:xfrm>
              <a:off x="2344780" y="218442"/>
              <a:ext cx="5718311" cy="827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gradFill>
                    <a:gsLst>
                      <a:gs pos="0">
                        <a:srgbClr val="FFC000"/>
                      </a:gs>
                      <a:gs pos="4000">
                        <a:srgbClr val="FFC000">
                          <a:lumMod val="60000"/>
                          <a:lumOff val="40000"/>
                        </a:srgbClr>
                      </a:gs>
                      <a:gs pos="87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     </a:t>
              </a: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椭圆 51"/>
          <p:cNvSpPr/>
          <p:nvPr/>
        </p:nvSpPr>
        <p:spPr>
          <a:xfrm>
            <a:off x="2057400" y="2504444"/>
            <a:ext cx="2514600" cy="4767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3342508" y="1668958"/>
            <a:ext cx="2057401" cy="457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1600200" y="666750"/>
            <a:ext cx="1295400" cy="304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08757" y="637802"/>
            <a:ext cx="5285285" cy="2269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While many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Impressionists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painted scenes of nature or daily life, others, such as Renoir (1841-1919), focused on people. Unlike the cold, black-and-white photographs of that time period, Renoir's paintings are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full of light, shadow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, </a:t>
            </a:r>
            <a:r>
              <a:rPr lang="en-US" altLang="zh-CN" sz="1600" kern="100" dirty="0" err="1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colour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, and life. He sought to show not just the outer image of his subjects, but their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inner warmth and humanity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as well.</a:t>
            </a:r>
            <a:endParaRPr lang="zh-CN" altLang="zh-CN" sz="1600" kern="100" dirty="0"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4" name="矩形 7"/>
          <p:cNvSpPr/>
          <p:nvPr/>
        </p:nvSpPr>
        <p:spPr>
          <a:xfrm>
            <a:off x="0" y="401536"/>
            <a:ext cx="6248400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>
              <a:buClrTx/>
              <a:buSzTx/>
              <a:buFontTx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Impressionism (from late 19th to early 20th century)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919301"/>
            <a:ext cx="4724400" cy="1822663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6059045" y="509667"/>
            <a:ext cx="3371861" cy="1198388"/>
            <a:chOff x="11688738" y="6570762"/>
            <a:chExt cx="9713416" cy="1258788"/>
          </a:xfrm>
        </p:grpSpPr>
        <p:sp>
          <p:nvSpPr>
            <p:cNvPr id="45" name="矩形 44"/>
            <p:cNvSpPr/>
            <p:nvPr/>
          </p:nvSpPr>
          <p:spPr>
            <a:xfrm>
              <a:off x="11688738" y="6570762"/>
              <a:ext cx="9713416" cy="757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>
                      <a:alpha val="28000"/>
                    </a:srgb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buFont typeface="Arial" panose="020B0604020202020204" pitchFamily="34" charset="0"/>
                <a:defRPr/>
              </a:pPr>
              <a:r>
                <a:rPr lang="en-US" altLang="zh-CN" sz="10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rPr>
                <a:t>∵ </a:t>
              </a:r>
              <a:r>
                <a:rPr lang="zh-CN" altLang="en-US" sz="10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10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rPr>
                <a:t>photography – mid-19th century</a:t>
              </a:r>
              <a:endParaRPr lang="en-US" altLang="zh-CN" sz="10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ongti SC" pitchFamily="2" charset="-122"/>
                <a:cs typeface="Times New Roman" panose="02020603050405020304" pitchFamily="18" charset="0"/>
                <a:sym typeface="+mn-ea"/>
              </a:endParaRPr>
            </a:p>
            <a:p>
              <a:pPr lvl="0">
                <a:lnSpc>
                  <a:spcPct val="150000"/>
                </a:lnSpc>
                <a:buFont typeface="Arial" panose="020B0604020202020204" pitchFamily="34" charset="0"/>
                <a:defRPr/>
              </a:pPr>
              <a:r>
                <a:rPr lang="en-US" altLang="zh-CN" sz="1000" b="1" i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rPr>
                <a:t>∴ ☹ painters had to find a new way: impressionism</a:t>
              </a:r>
              <a:endParaRPr lang="en-US" altLang="zh-CN" sz="1000" b="1" i="1" kern="100" dirty="0">
                <a:solidFill>
                  <a:srgbClr val="0070C0"/>
                </a:solidFill>
                <a:latin typeface="Times New Roman" panose="02020603050405020304" pitchFamily="18" charset="0"/>
                <a:ea typeface="Songti SC" pitchFamily="2" charset="-122"/>
                <a:cs typeface="Times New Roman" panose="02020603050405020304" pitchFamily="18" charset="0"/>
                <a:sym typeface="+mn-ea"/>
              </a:endParaRPr>
            </a:p>
            <a:p>
              <a:pPr marR="0" lvl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defRPr/>
              </a:pPr>
              <a:r>
                <a:rPr lang="en-US" altLang="zh-CN" sz="1000" b="1" i="1" kern="1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endParaRPr kumimoji="0" lang="zh-CN" altLang="zh-CN" sz="1000" b="1" i="1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Songti SC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11733037" y="6570762"/>
              <a:ext cx="8565321" cy="1258788"/>
              <a:chOff x="3409950" y="2211146"/>
              <a:chExt cx="16366034" cy="5383029"/>
            </a:xfrm>
            <a:noFill/>
          </p:grpSpPr>
          <p:sp>
            <p:nvSpPr>
              <p:cNvPr id="47" name="剪去单角的矩形 332"/>
              <p:cNvSpPr/>
              <p:nvPr/>
            </p:nvSpPr>
            <p:spPr>
              <a:xfrm>
                <a:off x="3409950" y="2211146"/>
                <a:ext cx="16366034" cy="5383029"/>
              </a:xfrm>
              <a:prstGeom prst="snip1Rect">
                <a:avLst>
                  <a:gd name="adj" fmla="val 26957"/>
                </a:avLst>
              </a:prstGeom>
              <a:grpFill/>
              <a:ln w="25400">
                <a:solidFill>
                  <a:srgbClr val="5B717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cxnSp>
            <p:nvCxnSpPr>
              <p:cNvPr id="48" name="直接连接符 47"/>
              <p:cNvCxnSpPr/>
              <p:nvPr/>
            </p:nvCxnSpPr>
            <p:spPr>
              <a:xfrm>
                <a:off x="3409950" y="2383155"/>
                <a:ext cx="3086735" cy="0"/>
              </a:xfrm>
              <a:prstGeom prst="line">
                <a:avLst/>
              </a:prstGeom>
              <a:grpFill/>
              <a:ln w="19050">
                <a:solidFill>
                  <a:srgbClr val="5B717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5695950" y="4490720"/>
                <a:ext cx="3086735" cy="0"/>
              </a:xfrm>
              <a:prstGeom prst="line">
                <a:avLst/>
              </a:prstGeom>
              <a:grpFill/>
              <a:ln w="19050">
                <a:solidFill>
                  <a:srgbClr val="5B717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组合 4"/>
          <p:cNvGrpSpPr/>
          <p:nvPr/>
        </p:nvGrpSpPr>
        <p:grpSpPr>
          <a:xfrm>
            <a:off x="5899759" y="3200274"/>
            <a:ext cx="2984240" cy="1796512"/>
            <a:chOff x="5899759" y="3200274"/>
            <a:chExt cx="2984240" cy="1796512"/>
          </a:xfrm>
        </p:grpSpPr>
        <p:pic>
          <p:nvPicPr>
            <p:cNvPr id="16" name="图片 -2147482608" descr="c35ec914caaf76da5a245922e09860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5899759" y="3200274"/>
              <a:ext cx="2984240" cy="1444909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17" name="矩形 3"/>
            <p:cNvSpPr/>
            <p:nvPr>
              <p:custDataLst>
                <p:tags r:id="rId4"/>
              </p:custDataLst>
            </p:nvPr>
          </p:nvSpPr>
          <p:spPr>
            <a:xfrm>
              <a:off x="6301181" y="4645183"/>
              <a:ext cx="2179559" cy="35160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fontAlgn="base"/>
              <a:r>
                <a:rPr lang="en-US" altLang="zh-CN" sz="2000" b="1" strike="noStrike" noProof="1">
                  <a:solidFill>
                    <a:srgbClr val="FF0000"/>
                  </a:solidFill>
                </a:rPr>
                <a:t>Starry night</a:t>
              </a:r>
              <a:endParaRPr lang="en-US" altLang="zh-CN" sz="2000" b="1" strike="noStrike" noProof="1">
                <a:solidFill>
                  <a:srgbClr val="FF0000"/>
                </a:solidFill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759" y="1717517"/>
            <a:ext cx="2984240" cy="144490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08757" y="12832"/>
            <a:ext cx="5377594" cy="543861"/>
            <a:chOff x="566006" y="-19715"/>
            <a:chExt cx="5377594" cy="543861"/>
          </a:xfrm>
        </p:grpSpPr>
        <p:grpSp>
          <p:nvGrpSpPr>
            <p:cNvPr id="20" name="组合 19"/>
            <p:cNvGrpSpPr/>
            <p:nvPr/>
          </p:nvGrpSpPr>
          <p:grpSpPr>
            <a:xfrm>
              <a:off x="566006" y="40635"/>
              <a:ext cx="5377594" cy="483511"/>
              <a:chOff x="228600" y="96134"/>
              <a:chExt cx="5209299" cy="719410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24" name="Picture 14" descr="44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" name="Rectangle 15"/>
                <p:cNvSpPr/>
                <p:nvPr/>
              </p:nvSpPr>
              <p:spPr>
                <a:xfrm>
                  <a:off x="833222" y="184891"/>
                  <a:ext cx="4234602" cy="723874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1800" dirty="0"/>
                    <a:t>Detailed-reading:</a:t>
                  </a:r>
                  <a:endParaRPr lang="en-US" altLang="zh-CN" sz="1800" dirty="0"/>
                </a:p>
              </p:txBody>
            </p:sp>
          </p:grpSp>
          <p:pic>
            <p:nvPicPr>
              <p:cNvPr id="23" name="Picture 15" descr="图片    1">
                <a:hlinkClick r:id="rId7" action="ppaction://hlinkfile"/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文本框 20"/>
            <p:cNvSpPr txBox="1"/>
            <p:nvPr/>
          </p:nvSpPr>
          <p:spPr>
            <a:xfrm>
              <a:off x="1891716" y="-19715"/>
              <a:ext cx="34996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0" animBg="1"/>
      <p:bldP spid="50" grpId="0" animBg="1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459399" y="1352548"/>
            <a:ext cx="3483454" cy="1820110"/>
            <a:chOff x="2459399" y="1352548"/>
            <a:chExt cx="3483454" cy="182011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555" y="1352549"/>
              <a:ext cx="1556298" cy="182010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59399" y="1352548"/>
              <a:ext cx="1556298" cy="1755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矩形 4"/>
          <p:cNvSpPr/>
          <p:nvPr/>
        </p:nvSpPr>
        <p:spPr>
          <a:xfrm>
            <a:off x="141833" y="3954014"/>
            <a:ext cx="1790127" cy="5429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/>
              <a:t>Renoir (1841 -1919) </a:t>
            </a:r>
            <a:r>
              <a:rPr lang="zh-CN" altLang="en-US" sz="1400" b="1" dirty="0"/>
              <a:t>雷诺阿</a:t>
            </a:r>
            <a:r>
              <a:rPr lang="en-US" altLang="zh-CN" sz="1400" b="1" dirty="0"/>
              <a:t>【</a:t>
            </a:r>
            <a:r>
              <a:rPr lang="zh-CN" altLang="en-US" sz="1400" b="1" dirty="0"/>
              <a:t>法</a:t>
            </a:r>
            <a:r>
              <a:rPr lang="en-US" altLang="zh-CN" sz="1400" b="1" dirty="0"/>
              <a:t>】</a:t>
            </a:r>
            <a:endParaRPr lang="en-US" altLang="zh-CN" sz="1400" b="1" dirty="0"/>
          </a:p>
          <a:p>
            <a:pPr algn="ctr"/>
            <a:endParaRPr lang="en-US" altLang="zh-CN" sz="1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6256674" y="1428750"/>
            <a:ext cx="2732977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focused on people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of</a:t>
            </a:r>
            <a:r>
              <a:rPr lang="en-US" altLang="zh-CN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light, shadow, </a:t>
            </a:r>
            <a:r>
              <a:rPr lang="en-US" altLang="zh-CN" sz="16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life</a:t>
            </a:r>
            <a:endParaRPr lang="en-US" altLang="zh-CN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just the outer image of his subjects, but their </a:t>
            </a:r>
            <a:r>
              <a:rPr lang="en-US" altLang="zh-CN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warmth and humanity</a:t>
            </a:r>
            <a:endParaRPr lang="en-US" altLang="zh-CN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8041" y="1018365"/>
            <a:ext cx="2224379" cy="2768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rPr>
              <a:t>Impressionism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67000" y="954389"/>
            <a:ext cx="60521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rgbClr val="EF0026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Influential</a:t>
            </a:r>
            <a:r>
              <a:rPr lang="en-US" altLang="zh-CN" sz="200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000" dirty="0">
                <a:latin typeface="Arial" panose="020B0604020202020204"/>
                <a:ea typeface="黑体" panose="02010609060101010101" pitchFamily="49" charset="-122"/>
                <a:sym typeface="+mn-ea"/>
              </a:rPr>
              <a:t>painters and their achievements</a:t>
            </a:r>
            <a:endParaRPr lang="en-US" altLang="zh-CN" sz="2000" dirty="0">
              <a:latin typeface="Arial" panose="020B0604020202020204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529074" y="3145295"/>
            <a:ext cx="5991372" cy="2092131"/>
            <a:chOff x="2529074" y="3145295"/>
            <a:chExt cx="5991372" cy="209213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9074" y="3245583"/>
              <a:ext cx="1556298" cy="195978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6555" y="3174046"/>
              <a:ext cx="1596307" cy="203132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1773" y="3145295"/>
              <a:ext cx="2198673" cy="2092131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221021" y="1405010"/>
            <a:ext cx="2185919" cy="2333480"/>
            <a:chOff x="221021" y="1405010"/>
            <a:chExt cx="2185919" cy="233348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21" y="1405010"/>
              <a:ext cx="1670930" cy="2333480"/>
            </a:xfrm>
            <a:prstGeom prst="rect">
              <a:avLst/>
            </a:prstGeom>
          </p:spPr>
        </p:pic>
        <p:sp>
          <p:nvSpPr>
            <p:cNvPr id="12" name="右箭头 9"/>
            <p:cNvSpPr/>
            <p:nvPr/>
          </p:nvSpPr>
          <p:spPr>
            <a:xfrm>
              <a:off x="1931960" y="2603500"/>
              <a:ext cx="474980" cy="27686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  <p:sp>
        <p:nvSpPr>
          <p:cNvPr id="13" name="矩形 7"/>
          <p:cNvSpPr/>
          <p:nvPr/>
        </p:nvSpPr>
        <p:spPr>
          <a:xfrm>
            <a:off x="113348" y="560933"/>
            <a:ext cx="6248400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 eaLnBrk="1" hangingPunct="1">
              <a:buClrTx/>
              <a:buSzTx/>
              <a:buFontTx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Impressionism (from late 19th to early 20th century)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78041" y="102700"/>
            <a:ext cx="5377594" cy="543861"/>
            <a:chOff x="566006" y="-19715"/>
            <a:chExt cx="5377594" cy="543861"/>
          </a:xfrm>
        </p:grpSpPr>
        <p:grpSp>
          <p:nvGrpSpPr>
            <p:cNvPr id="15" name="组合 14"/>
            <p:cNvGrpSpPr/>
            <p:nvPr/>
          </p:nvGrpSpPr>
          <p:grpSpPr>
            <a:xfrm>
              <a:off x="566006" y="40635"/>
              <a:ext cx="5377594" cy="483511"/>
              <a:chOff x="228600" y="96134"/>
              <a:chExt cx="5209299" cy="719410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19" name="Picture 14" descr="44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Rectangle 15"/>
                <p:cNvSpPr/>
                <p:nvPr/>
              </p:nvSpPr>
              <p:spPr>
                <a:xfrm>
                  <a:off x="833222" y="184891"/>
                  <a:ext cx="4234602" cy="723874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1800" dirty="0"/>
                    <a:t>Detailed-reading:</a:t>
                  </a:r>
                  <a:endParaRPr lang="en-US" altLang="zh-CN" sz="1800" dirty="0"/>
                </a:p>
              </p:txBody>
            </p:sp>
          </p:grpSp>
          <p:pic>
            <p:nvPicPr>
              <p:cNvPr id="18" name="Picture 15" descr="图片    1">
                <a:hlinkClick r:id="rId8" action="ppaction://hlinkfile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文本框 15"/>
            <p:cNvSpPr txBox="1"/>
            <p:nvPr/>
          </p:nvSpPr>
          <p:spPr>
            <a:xfrm>
              <a:off x="1891716" y="-19715"/>
              <a:ext cx="34996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7162801" y="1436536"/>
            <a:ext cx="1714500" cy="381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2619852" y="720718"/>
            <a:ext cx="1612491" cy="381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181600" y="1047750"/>
            <a:ext cx="1714500" cy="4001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8100" y="1444307"/>
            <a:ext cx="1409700" cy="4232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4038600" y="1047750"/>
            <a:ext cx="838200" cy="40011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 flipH="1">
            <a:off x="174950" y="-96719"/>
            <a:ext cx="8702351" cy="2269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en-US" altLang="zh-CN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4.</a:t>
            </a:r>
            <a:r>
              <a:rPr lang="zh-CN" altLang="en-US" sz="1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Modern Art (from the 20th century to today)</a:t>
            </a:r>
            <a:endParaRPr lang="zh-CN" altLang="zh-CN" sz="1600" b="1" kern="100" dirty="0">
              <a:solidFill>
                <a:srgbClr val="FF0000"/>
              </a:solidFill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indent="266700" algn="just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After Impressionism, subsequent artists began to ask, "What do we do next?" Painters such as Picasso (1881-1973) tried to </a:t>
            </a:r>
            <a:r>
              <a:rPr lang="en-US" altLang="zh-CN" sz="16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analyse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the shapes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which existed in the natural world but in a new way, with Cubism. Others gave their paintings a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realistic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 but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dream-like quality.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Still others turned to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abstract art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. What they attempted to do was no longer show reality, but instead to </a:t>
            </a:r>
            <a:r>
              <a:rPr lang="en-US" altLang="zh-CN" sz="16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ask the question,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阿里巴巴普惠体 L"/>
                <a:cs typeface="等线" panose="02010600030101010101" charset="-122"/>
              </a:rPr>
              <a:t>"What is art?“·</a:t>
            </a:r>
            <a:endParaRPr lang="zh-CN" altLang="zh-CN" sz="1600" kern="100" dirty="0">
              <a:effectLst/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72" y="2534518"/>
            <a:ext cx="1536291" cy="19738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79053" y="2132523"/>
            <a:ext cx="1735547" cy="3852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Modern Art</a:t>
            </a:r>
            <a:endParaRPr lang="en-US" altLang="zh-CN" sz="2400" dirty="0"/>
          </a:p>
        </p:txBody>
      </p:sp>
      <p:grpSp>
        <p:nvGrpSpPr>
          <p:cNvPr id="6" name="组合 5"/>
          <p:cNvGrpSpPr/>
          <p:nvPr/>
        </p:nvGrpSpPr>
        <p:grpSpPr>
          <a:xfrm>
            <a:off x="768191" y="2574357"/>
            <a:ext cx="1840799" cy="2586020"/>
            <a:chOff x="779053" y="2571371"/>
            <a:chExt cx="1840799" cy="2586020"/>
          </a:xfrm>
        </p:grpSpPr>
        <p:sp>
          <p:nvSpPr>
            <p:cNvPr id="11" name="文本框 10"/>
            <p:cNvSpPr txBox="1"/>
            <p:nvPr/>
          </p:nvSpPr>
          <p:spPr>
            <a:xfrm>
              <a:off x="791052" y="4818837"/>
              <a:ext cx="18288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阿里巴巴普惠体 L"/>
                  <a:cs typeface="等线" panose="02010600030101010101" charset="-122"/>
                </a:rPr>
                <a:t>Picasso (1881-1973) </a:t>
              </a:r>
              <a:endParaRPr lang="zh-CN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91053" y="2571371"/>
              <a:ext cx="1723548" cy="412579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Picasso</a:t>
              </a:r>
              <a:endParaRPr lang="en-US" altLang="zh-CN" sz="2000" dirty="0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053" y="3012041"/>
              <a:ext cx="1840799" cy="1885885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203" y="2518178"/>
            <a:ext cx="3076893" cy="1905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589" y="2518213"/>
            <a:ext cx="1536290" cy="1934697"/>
          </a:xfrm>
          <a:prstGeom prst="rect">
            <a:avLst/>
          </a:prstGeom>
        </p:spPr>
      </p:pic>
      <p:sp>
        <p:nvSpPr>
          <p:cNvPr id="15" name="圆角矩形 9"/>
          <p:cNvSpPr/>
          <p:nvPr/>
        </p:nvSpPr>
        <p:spPr>
          <a:xfrm>
            <a:off x="3556000" y="4481960"/>
            <a:ext cx="2032000" cy="5664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Cubism</a:t>
            </a:r>
            <a:endParaRPr lang="en-US" altLang="zh-CN" dirty="0"/>
          </a:p>
        </p:txBody>
      </p:sp>
      <p:sp>
        <p:nvSpPr>
          <p:cNvPr id="16" name="圆角矩形 1"/>
          <p:cNvSpPr/>
          <p:nvPr/>
        </p:nvSpPr>
        <p:spPr>
          <a:xfrm>
            <a:off x="6248400" y="4508322"/>
            <a:ext cx="2032000" cy="5664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abstract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3553417" y="1953459"/>
            <a:ext cx="465289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+mn-ea"/>
              </a:rPr>
              <a:t>Influential</a:t>
            </a:r>
            <a:r>
              <a:rPr lang="en-US" altLang="zh-CN" sz="20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n-ea"/>
              </a:rPr>
              <a:t> </a:t>
            </a:r>
            <a:r>
              <a:rPr lang="en-US" altLang="zh-CN" sz="2000" dirty="0">
                <a:latin typeface="+mj-lt"/>
                <a:ea typeface="+mj-ea"/>
                <a:cs typeface="+mj-cs"/>
                <a:sym typeface="+mn-ea"/>
              </a:rPr>
              <a:t>painters and their achievements</a:t>
            </a:r>
            <a:endParaRPr lang="en-US" altLang="zh-CN" sz="2000" dirty="0">
              <a:latin typeface="+mj-lt"/>
              <a:ea typeface="+mj-ea"/>
              <a:cs typeface="+mj-cs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4" grpId="0" animBg="1"/>
      <p:bldP spid="18" grpId="0" animBg="1"/>
      <p:bldP spid="2" grpId="0" animBg="1"/>
      <p:bldP spid="3" grpId="0"/>
      <p:bldP spid="8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71648" y="203369"/>
            <a:ext cx="1193954" cy="418702"/>
            <a:chOff x="2687787" y="496688"/>
            <a:chExt cx="3102510" cy="653164"/>
          </a:xfrm>
        </p:grpSpPr>
        <p:sp>
          <p:nvSpPr>
            <p:cNvPr id="3" name="圆角矩形 4"/>
            <p:cNvSpPr/>
            <p:nvPr/>
          </p:nvSpPr>
          <p:spPr bwMode="auto">
            <a:xfrm>
              <a:off x="2687787" y="496688"/>
              <a:ext cx="3102510" cy="648623"/>
            </a:xfrm>
            <a:prstGeom prst="roundRect">
              <a:avLst/>
            </a:prstGeom>
            <a:noFill/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lIns="91408" tIns="45703" rIns="91408" bIns="4570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 w="38100">
                  <a:solidFill>
                    <a:srgbClr val="000000"/>
                  </a:solidFill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4" name="矩形 6"/>
            <p:cNvSpPr/>
            <p:nvPr/>
          </p:nvSpPr>
          <p:spPr>
            <a:xfrm>
              <a:off x="2687787" y="525746"/>
              <a:ext cx="3102507" cy="62410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08" tIns="45703" rIns="91408" bIns="45703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9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隶书" panose="02010509060101010101" charset="-122"/>
                </a:rPr>
                <a:t>Lead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9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隶书" panose="02010509060101010101" charset="-122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9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隶书" panose="02010509060101010101" charset="-122"/>
                </a:rPr>
                <a:t>in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charset="-122"/>
              </a:endParaRPr>
            </a:p>
          </p:txBody>
        </p:sp>
      </p:grpSp>
      <p:sp>
        <p:nvSpPr>
          <p:cNvPr id="5" name="AutoShape 2"/>
          <p:cNvSpPr>
            <a:spLocks noChangeAspect="1"/>
          </p:cNvSpPr>
          <p:nvPr/>
        </p:nvSpPr>
        <p:spPr>
          <a:xfrm>
            <a:off x="8479694" y="-1010867"/>
            <a:ext cx="2713035" cy="6359081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6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8238" b="28238"/>
          <a:stretch>
            <a:fillRect/>
          </a:stretch>
        </p:blipFill>
        <p:spPr>
          <a:xfrm>
            <a:off x="5716937" y="342951"/>
            <a:ext cx="3253938" cy="146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3" descr="See adjacent text.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-124" t="4890" r="124" b="19159"/>
          <a:stretch>
            <a:fillRect/>
          </a:stretch>
        </p:blipFill>
        <p:spPr>
          <a:xfrm>
            <a:off x="4026649" y="342951"/>
            <a:ext cx="1669413" cy="14534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1752600" y="3571946"/>
            <a:ext cx="6001307" cy="1571554"/>
            <a:chOff x="1614848" y="3530918"/>
            <a:chExt cx="6001307" cy="1571554"/>
          </a:xfrm>
        </p:grpSpPr>
        <p:sp>
          <p:nvSpPr>
            <p:cNvPr id="9" name="圆角矩形 15"/>
            <p:cNvSpPr/>
            <p:nvPr/>
          </p:nvSpPr>
          <p:spPr>
            <a:xfrm>
              <a:off x="1614848" y="3707119"/>
              <a:ext cx="737537" cy="1219151"/>
            </a:xfrm>
            <a:prstGeom prst="roundRect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10" name="圆角矩形 18"/>
            <p:cNvSpPr/>
            <p:nvPr/>
          </p:nvSpPr>
          <p:spPr>
            <a:xfrm>
              <a:off x="1665824" y="3792788"/>
              <a:ext cx="633981" cy="1047811"/>
            </a:xfrm>
            <a:prstGeom prst="roundRect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752771" y="3920084"/>
              <a:ext cx="394987" cy="646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？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2" name="圆角矩形 2"/>
            <p:cNvSpPr/>
            <p:nvPr/>
          </p:nvSpPr>
          <p:spPr>
            <a:xfrm>
              <a:off x="2441515" y="3530918"/>
              <a:ext cx="5174640" cy="1571554"/>
            </a:xfrm>
            <a:prstGeom prst="roundRect">
              <a:avLst/>
            </a:prstGeom>
            <a:solidFill>
              <a:srgbClr val="FFFFFF"/>
            </a:solidFill>
            <a:ln w="130175" cap="flat" cmpd="sng" algn="ctr">
              <a:solidFill>
                <a:srgbClr val="00B0F0">
                  <a:alpha val="39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13" name="矩形 12"/>
            <p:cNvSpPr>
              <a:spLocks noChangeArrowheads="1"/>
            </p:cNvSpPr>
            <p:nvPr/>
          </p:nvSpPr>
          <p:spPr bwMode="auto">
            <a:xfrm>
              <a:off x="2571648" y="3569853"/>
              <a:ext cx="4230808" cy="14441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334000" indent="-304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5791200" indent="-304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248400" indent="-304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705600" indent="-3048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is art? </a:t>
              </a:r>
              <a:endPara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Why do people create art? </a:t>
              </a:r>
              <a:endPara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mysterious painting-- who is the painter?</a:t>
              </a:r>
              <a:endPara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kind of painting it is?</a:t>
              </a:r>
              <a:endPara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which period was it painted?</a:t>
              </a:r>
              <a:endPara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773" y="1758032"/>
            <a:ext cx="3464942" cy="17300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715" y="1747047"/>
            <a:ext cx="1466914" cy="1752018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24243" y="1014257"/>
            <a:ext cx="3609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sz="1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Before you read, look at the paintings in this section. What do you know about them?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  <p:pic>
        <p:nvPicPr>
          <p:cNvPr id="16" name="图片 6145" descr="pre-reading"/>
          <p:cNvPicPr/>
          <p:nvPr/>
        </p:nvPicPr>
        <p:blipFill>
          <a:blip r:embed="rId7"/>
          <a:srcRect b="10324"/>
          <a:stretch>
            <a:fillRect/>
          </a:stretch>
        </p:blipFill>
        <p:spPr>
          <a:xfrm>
            <a:off x="-4265" y="55085"/>
            <a:ext cx="2423231" cy="68086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8" name="文本框 17"/>
          <p:cNvSpPr txBox="1"/>
          <p:nvPr/>
        </p:nvSpPr>
        <p:spPr>
          <a:xfrm>
            <a:off x="187866" y="1752914"/>
            <a:ext cx="4114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Enjoy some pictures.</a:t>
            </a:r>
            <a:endParaRPr lang="en-US" altLang="zh-CN" sz="1400" b="1" dirty="0">
              <a:solidFill>
                <a:srgbClr val="FF0000"/>
              </a:solidFill>
            </a:endParaRPr>
          </a:p>
          <a:p>
            <a:r>
              <a:rPr lang="en-US" altLang="zh-CN" sz="1400" b="1" dirty="0">
                <a:solidFill>
                  <a:srgbClr val="FF0000"/>
                </a:solidFill>
              </a:rPr>
              <a:t>mysterious painting-- who is the painter?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4243" y="2435240"/>
            <a:ext cx="3922913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</a:rPr>
              <a:t>It was an oil painting / a masterpiece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</a:rPr>
              <a:t> created by Da Vinci during the Renaissance period.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5595364" y="831080"/>
            <a:ext cx="2988362" cy="1611648"/>
            <a:chOff x="5595364" y="831080"/>
            <a:chExt cx="2988362" cy="1611648"/>
          </a:xfrm>
        </p:grpSpPr>
        <p:sp>
          <p:nvSpPr>
            <p:cNvPr id="2" name="思想气泡: 云 1"/>
            <p:cNvSpPr/>
            <p:nvPr/>
          </p:nvSpPr>
          <p:spPr>
            <a:xfrm>
              <a:off x="5595364" y="831080"/>
              <a:ext cx="2964819" cy="1611648"/>
            </a:xfrm>
            <a:prstGeom prst="cloudCallout">
              <a:avLst>
                <a:gd name="adj1" fmla="val -69361"/>
                <a:gd name="adj2" fmla="val 35860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文本框 63489"/>
            <p:cNvSpPr/>
            <p:nvPr/>
          </p:nvSpPr>
          <p:spPr>
            <a:xfrm>
              <a:off x="5746419" y="1122596"/>
              <a:ext cx="2837307" cy="102861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1293495" lvl="0" indent="-1293495">
                <a:lnSpc>
                  <a:spcPct val="130000"/>
                </a:lnSpc>
                <a:tabLst>
                  <a:tab pos="1241425" algn="l"/>
                  <a:tab pos="1793875" algn="l"/>
                </a:tabLst>
              </a:pPr>
              <a:r>
                <a:rPr lang="en-US" altLang="zh-CN" sz="1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Modern </a:t>
              </a:r>
              <a:r>
                <a:rPr lang="zh-CN" altLang="en-US" sz="1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art</a:t>
              </a:r>
              <a:endParaRPr lang="zh-CN" altLang="en-US"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  <a:p>
              <a:pPr marL="1293495" lvl="0" indent="-1293495">
                <a:lnSpc>
                  <a:spcPct val="130000"/>
                </a:lnSpc>
                <a:tabLst>
                  <a:tab pos="1241425" algn="l"/>
                  <a:tab pos="1793875" algn="l"/>
                </a:tabLst>
              </a:pPr>
              <a:r>
                <a:rPr lang="zh-CN" alt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   Feature:     </a:t>
              </a:r>
              <a:r>
                <a:rPr lang="en-US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Cubism</a:t>
              </a:r>
              <a:r>
                <a:rPr lang="zh-CN" altLang="en-US" sz="1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, abstract, realistic</a:t>
              </a:r>
              <a:r>
                <a:rPr lang="en-US" altLang="zh-CN" sz="1200" b="1" i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, but dream-like quality</a:t>
              </a:r>
              <a:endParaRPr lang="en-US" altLang="zh-CN" sz="1200" b="1" i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285489" y="2811436"/>
            <a:ext cx="1697990" cy="659765"/>
            <a:chOff x="26816" y="15917"/>
            <a:chExt cx="2674" cy="1039"/>
          </a:xfrm>
        </p:grpSpPr>
        <p:grpSp>
          <p:nvGrpSpPr>
            <p:cNvPr id="11" name="Group 40"/>
            <p:cNvGrpSpPr/>
            <p:nvPr/>
          </p:nvGrpSpPr>
          <p:grpSpPr>
            <a:xfrm flipH="1">
              <a:off x="26816" y="15917"/>
              <a:ext cx="1107" cy="732"/>
              <a:chOff x="2032174" y="4236329"/>
              <a:chExt cx="393980" cy="236903"/>
            </a:xfrm>
          </p:grpSpPr>
          <p:cxnSp>
            <p:nvCxnSpPr>
              <p:cNvPr id="13" name="Straight Connector 41"/>
              <p:cNvCxnSpPr/>
              <p:nvPr/>
            </p:nvCxnSpPr>
            <p:spPr>
              <a:xfrm flipH="1">
                <a:off x="2314153" y="4236329"/>
                <a:ext cx="112001" cy="236903"/>
              </a:xfrm>
              <a:prstGeom prst="line">
                <a:avLst/>
              </a:prstGeom>
              <a:solidFill>
                <a:schemeClr val="tx1"/>
              </a:solidFill>
              <a:ln w="63500" cap="rnd">
                <a:solidFill>
                  <a:srgbClr val="0000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/>
              <p:cNvCxnSpPr/>
              <p:nvPr/>
            </p:nvCxnSpPr>
            <p:spPr>
              <a:xfrm flipH="1">
                <a:off x="2032174" y="4473232"/>
                <a:ext cx="281354" cy="0"/>
              </a:xfrm>
              <a:prstGeom prst="line">
                <a:avLst/>
              </a:prstGeom>
              <a:solidFill>
                <a:schemeClr val="tx1"/>
              </a:solidFill>
              <a:ln w="63500" cap="rnd">
                <a:solidFill>
                  <a:srgbClr val="0000FF"/>
                </a:solidFill>
                <a:round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5"/>
            <p:cNvSpPr txBox="1"/>
            <p:nvPr/>
          </p:nvSpPr>
          <p:spPr>
            <a:xfrm>
              <a:off x="28026" y="15969"/>
              <a:ext cx="1464" cy="98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71982" tIns="35991" rIns="71982" bIns="35991" rtlCol="0" anchor="b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What is art?</a:t>
              </a:r>
              <a:endParaRPr lang="en-US" altLang="zh-CN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077671" y="937782"/>
            <a:ext cx="1860198" cy="890905"/>
            <a:chOff x="3424553" y="1489749"/>
            <a:chExt cx="1860198" cy="890905"/>
          </a:xfrm>
        </p:grpSpPr>
        <p:grpSp>
          <p:nvGrpSpPr>
            <p:cNvPr id="16" name="Group 37"/>
            <p:cNvGrpSpPr/>
            <p:nvPr/>
          </p:nvGrpSpPr>
          <p:grpSpPr>
            <a:xfrm flipH="1">
              <a:off x="3424553" y="1637704"/>
              <a:ext cx="818362" cy="742950"/>
              <a:chOff x="2862126" y="2399485"/>
              <a:chExt cx="721092" cy="378157"/>
            </a:xfrm>
          </p:grpSpPr>
          <p:cxnSp>
            <p:nvCxnSpPr>
              <p:cNvPr id="21" name="Straight Connector 38"/>
              <p:cNvCxnSpPr/>
              <p:nvPr/>
            </p:nvCxnSpPr>
            <p:spPr>
              <a:xfrm flipH="1" flipV="1">
                <a:off x="3412799" y="2404535"/>
                <a:ext cx="170419" cy="373107"/>
              </a:xfrm>
              <a:prstGeom prst="line">
                <a:avLst/>
              </a:prstGeom>
              <a:ln w="73025">
                <a:solidFill>
                  <a:srgbClr val="0000FF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39"/>
              <p:cNvCxnSpPr/>
              <p:nvPr/>
            </p:nvCxnSpPr>
            <p:spPr>
              <a:xfrm flipH="1" flipV="1">
                <a:off x="2862126" y="2399485"/>
                <a:ext cx="564769" cy="5050"/>
              </a:xfrm>
              <a:prstGeom prst="line">
                <a:avLst/>
              </a:prstGeom>
              <a:solidFill>
                <a:schemeClr val="tx1"/>
              </a:solidFill>
              <a:ln w="57150" cap="rnd">
                <a:solidFill>
                  <a:srgbClr val="0000FF"/>
                </a:solidFill>
                <a:round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8"/>
            <p:cNvSpPr txBox="1"/>
            <p:nvPr/>
          </p:nvSpPr>
          <p:spPr>
            <a:xfrm>
              <a:off x="4160862" y="1489749"/>
              <a:ext cx="1123889" cy="3803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71982" tIns="35991" rIns="71982" bIns="35991" rtlCol="0" anchor="b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Abstract </a:t>
              </a:r>
              <a:endParaRPr lang="en-US" altLang="zh-CN" sz="2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368" y="2502234"/>
            <a:ext cx="2650733" cy="977283"/>
            <a:chOff x="5981" y="12738"/>
            <a:chExt cx="6449" cy="1302"/>
          </a:xfrm>
        </p:grpSpPr>
        <p:grpSp>
          <p:nvGrpSpPr>
            <p:cNvPr id="24" name="Group 34"/>
            <p:cNvGrpSpPr/>
            <p:nvPr/>
          </p:nvGrpSpPr>
          <p:grpSpPr>
            <a:xfrm>
              <a:off x="9463" y="12738"/>
              <a:ext cx="2967" cy="999"/>
              <a:chOff x="3521757" y="3207942"/>
              <a:chExt cx="1054789" cy="323367"/>
            </a:xfrm>
          </p:grpSpPr>
          <p:cxnSp>
            <p:nvCxnSpPr>
              <p:cNvPr id="26" name="Straight Connector 35"/>
              <p:cNvCxnSpPr/>
              <p:nvPr/>
            </p:nvCxnSpPr>
            <p:spPr>
              <a:xfrm flipH="1">
                <a:off x="4195528" y="3207942"/>
                <a:ext cx="381018" cy="323367"/>
              </a:xfrm>
              <a:prstGeom prst="line">
                <a:avLst/>
              </a:prstGeom>
              <a:solidFill>
                <a:schemeClr val="tx1"/>
              </a:solidFill>
              <a:ln w="63500" cap="rnd">
                <a:solidFill>
                  <a:srgbClr val="0000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36"/>
              <p:cNvCxnSpPr/>
              <p:nvPr/>
            </p:nvCxnSpPr>
            <p:spPr>
              <a:xfrm flipH="1">
                <a:off x="3521757" y="3522774"/>
                <a:ext cx="663282" cy="0"/>
              </a:xfrm>
              <a:prstGeom prst="line">
                <a:avLst/>
              </a:prstGeom>
              <a:solidFill>
                <a:schemeClr val="tx1"/>
              </a:solidFill>
              <a:ln w="63500" cap="rnd">
                <a:solidFill>
                  <a:srgbClr val="0000FF"/>
                </a:solidFill>
                <a:round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51"/>
            <p:cNvSpPr txBox="1"/>
            <p:nvPr/>
          </p:nvSpPr>
          <p:spPr>
            <a:xfrm>
              <a:off x="5981" y="13287"/>
              <a:ext cx="3482" cy="75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71982" tIns="35991" rIns="71982" bIns="35991" rtlCol="0" anchor="b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b="1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Dreamlike quality</a:t>
              </a:r>
              <a:endParaRPr lang="en-US" altLang="zh-CN" sz="1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64490" y="728843"/>
            <a:ext cx="2075952" cy="1067808"/>
            <a:chOff x="-948" y="7776"/>
            <a:chExt cx="7930" cy="1971"/>
          </a:xfrm>
        </p:grpSpPr>
        <p:grpSp>
          <p:nvGrpSpPr>
            <p:cNvPr id="29" name="Group 31"/>
            <p:cNvGrpSpPr/>
            <p:nvPr/>
          </p:nvGrpSpPr>
          <p:grpSpPr>
            <a:xfrm>
              <a:off x="3256" y="8593"/>
              <a:ext cx="3726" cy="1154"/>
              <a:chOff x="863463" y="2136417"/>
              <a:chExt cx="1539308" cy="373061"/>
            </a:xfrm>
          </p:grpSpPr>
          <p:cxnSp>
            <p:nvCxnSpPr>
              <p:cNvPr id="31" name="Straight Connector 32"/>
              <p:cNvCxnSpPr/>
              <p:nvPr/>
            </p:nvCxnSpPr>
            <p:spPr>
              <a:xfrm flipH="1" flipV="1">
                <a:off x="1839392" y="2136417"/>
                <a:ext cx="563379" cy="373061"/>
              </a:xfrm>
              <a:prstGeom prst="line">
                <a:avLst/>
              </a:prstGeom>
              <a:solidFill>
                <a:schemeClr val="tx1"/>
              </a:solidFill>
              <a:ln w="60325" cap="rnd">
                <a:solidFill>
                  <a:srgbClr val="0000FF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3"/>
              <p:cNvCxnSpPr/>
              <p:nvPr/>
            </p:nvCxnSpPr>
            <p:spPr>
              <a:xfrm flipH="1">
                <a:off x="863463" y="2136418"/>
                <a:ext cx="963688" cy="0"/>
              </a:xfrm>
              <a:prstGeom prst="line">
                <a:avLst/>
              </a:prstGeom>
              <a:solidFill>
                <a:schemeClr val="tx1"/>
              </a:solidFill>
              <a:ln w="63500" cap="rnd">
                <a:solidFill>
                  <a:srgbClr val="0000FF"/>
                </a:solidFill>
                <a:round/>
                <a:headEnd type="none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54"/>
            <p:cNvSpPr txBox="1"/>
            <p:nvPr/>
          </p:nvSpPr>
          <p:spPr>
            <a:xfrm>
              <a:off x="-948" y="7776"/>
              <a:ext cx="4112" cy="115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71982" tIns="35991" rIns="71982" bIns="35991" rtlCol="0" anchor="b">
              <a:spAutoFit/>
            </a:bodyPr>
            <a:lstStyle/>
            <a:p>
              <a:pPr algn="r" defTabSz="914400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Picasso: 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914400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Cubism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19662" y="716892"/>
            <a:ext cx="2776028" cy="2354667"/>
            <a:chOff x="1319662" y="716892"/>
            <a:chExt cx="2776028" cy="2354667"/>
          </a:xfrm>
        </p:grpSpPr>
        <p:sp>
          <p:nvSpPr>
            <p:cNvPr id="33" name="稻壳儿_刀客儿出品_6"/>
            <p:cNvSpPr/>
            <p:nvPr/>
          </p:nvSpPr>
          <p:spPr>
            <a:xfrm>
              <a:off x="1319662" y="716892"/>
              <a:ext cx="2776028" cy="3715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0000" tIns="46800" rIns="90000" bIns="46800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Modern Art</a:t>
              </a:r>
              <a:endPara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1635534" y="1315015"/>
              <a:ext cx="2196608" cy="1756544"/>
              <a:chOff x="1913640" y="2110329"/>
              <a:chExt cx="2196608" cy="1756544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1913640" y="2110329"/>
                <a:ext cx="2196608" cy="1756544"/>
                <a:chOff x="1950135" y="2141644"/>
                <a:chExt cx="2196608" cy="1756544"/>
              </a:xfrm>
            </p:grpSpPr>
            <p:sp>
              <p:nvSpPr>
                <p:cNvPr id="8" name="Oval 5"/>
                <p:cNvSpPr/>
                <p:nvPr/>
              </p:nvSpPr>
              <p:spPr>
                <a:xfrm>
                  <a:off x="1950135" y="2141644"/>
                  <a:ext cx="2196608" cy="1756544"/>
                </a:xfrm>
                <a:prstGeom prst="ellipse">
                  <a:avLst/>
                </a:prstGeom>
                <a:solidFill>
                  <a:schemeClr val="bg1">
                    <a:lumMod val="6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dirty="0">
                    <a:solidFill>
                      <a:schemeClr val="tx1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" name="Oval 43"/>
                <p:cNvSpPr>
                  <a:spLocks noChangeAspect="1"/>
                </p:cNvSpPr>
                <p:nvPr/>
              </p:nvSpPr>
              <p:spPr>
                <a:xfrm>
                  <a:off x="2070662" y="2238025"/>
                  <a:ext cx="1955553" cy="156378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 panose="020F0502020204030204"/>
                  </a:endParaRPr>
                </a:p>
              </p:txBody>
            </p:sp>
          </p:grpSp>
          <p:pic>
            <p:nvPicPr>
              <p:cNvPr id="34" name="图片 83969" descr="big568"/>
              <p:cNvPicPr>
                <a:picLocks noChangeAspect="1"/>
              </p:cNvPicPr>
              <p:nvPr/>
            </p:nvPicPr>
            <p:blipFill>
              <a:blip r:embed="rId1"/>
              <a:srcRect l="21675" t="1959" r="19186" b="1974"/>
              <a:stretch>
                <a:fillRect/>
              </a:stretch>
            </p:blipFill>
            <p:spPr>
              <a:xfrm>
                <a:off x="2035089" y="2192202"/>
                <a:ext cx="1975272" cy="1589792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964" h="4964">
                    <a:moveTo>
                      <a:pt x="2482" y="0"/>
                    </a:moveTo>
                    <a:cubicBezTo>
                      <a:pt x="3852" y="0"/>
                      <a:pt x="4964" y="1111"/>
                      <a:pt x="4964" y="2482"/>
                    </a:cubicBezTo>
                    <a:cubicBezTo>
                      <a:pt x="4964" y="3853"/>
                      <a:pt x="3852" y="4964"/>
                      <a:pt x="2482" y="4964"/>
                    </a:cubicBezTo>
                    <a:cubicBezTo>
                      <a:pt x="1111" y="4964"/>
                      <a:pt x="0" y="3853"/>
                      <a:pt x="0" y="2482"/>
                    </a:cubicBezTo>
                    <a:cubicBezTo>
                      <a:pt x="0" y="1111"/>
                      <a:pt x="1111" y="0"/>
                      <a:pt x="2482" y="0"/>
                    </a:cubicBezTo>
                    <a:close/>
                  </a:path>
                </a:pathLst>
              </a:custGeom>
              <a:noFill/>
              <a:ln w="9525">
                <a:noFill/>
              </a:ln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5707430" y="2380930"/>
            <a:ext cx="3397486" cy="1186333"/>
            <a:chOff x="5707430" y="2380930"/>
            <a:chExt cx="3397486" cy="118633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7430" y="2380930"/>
              <a:ext cx="1686999" cy="118633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4326" y="2562230"/>
              <a:ext cx="1690590" cy="1005033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5683187" y="3588188"/>
            <a:ext cx="3348055" cy="1330260"/>
            <a:chOff x="5683187" y="3588188"/>
            <a:chExt cx="3348055" cy="133026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rcRect l="46544" t="1160"/>
            <a:stretch>
              <a:fillRect/>
            </a:stretch>
          </p:blipFill>
          <p:spPr>
            <a:xfrm flipH="1">
              <a:off x="7394429" y="3588188"/>
              <a:ext cx="1636813" cy="1264958"/>
            </a:xfrm>
            <a:prstGeom prst="rect">
              <a:avLst/>
            </a:prstGeom>
          </p:spPr>
        </p:pic>
        <p:pic>
          <p:nvPicPr>
            <p:cNvPr id="40" name="图片 10245" descr="1654901">
              <a:hlinkClick r:id="rId5"/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683187" y="3732115"/>
              <a:ext cx="1673142" cy="1186333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  <p:grpSp>
        <p:nvGrpSpPr>
          <p:cNvPr id="7" name="组合 6"/>
          <p:cNvGrpSpPr/>
          <p:nvPr/>
        </p:nvGrpSpPr>
        <p:grpSpPr>
          <a:xfrm>
            <a:off x="247584" y="3573554"/>
            <a:ext cx="5260896" cy="1344894"/>
            <a:chOff x="247584" y="3573554"/>
            <a:chExt cx="5260896" cy="1344894"/>
          </a:xfrm>
        </p:grpSpPr>
        <p:pic>
          <p:nvPicPr>
            <p:cNvPr id="37" name="图片 36" descr="4dc2c4b7d5902fc282c647d91336d7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7584" y="3581753"/>
              <a:ext cx="1619424" cy="1271393"/>
            </a:xfrm>
            <a:prstGeom prst="rect">
              <a:avLst/>
            </a:prstGeom>
          </p:spPr>
        </p:pic>
        <p:pic>
          <p:nvPicPr>
            <p:cNvPr id="38" name="Picture 4" descr="https://timgsa.baidu.com/timg?image&amp;quality=80&amp;size=b9999_10000&amp;sec=1587360834517&amp;di=1e9d7c5a726bca5d529c5bfdc3bcd375&amp;imgtype=0&amp;src=http%3A%2F%2F5b0988e595225.cdn.sohucs.com%2Fq_70%2Cc_zoom%2Cw_640%2Fimages%2F20170907%2F17242d2f084f4b9ebae97946784e75bf.jpe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339" y="3653490"/>
              <a:ext cx="1673141" cy="126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图片 7170" descr="未标题-11的副本"/>
            <p:cNvPicPr/>
            <p:nvPr>
              <p:custDataLst>
                <p:tags r:id="rId9"/>
              </p:custDataLst>
            </p:nvPr>
          </p:nvPicPr>
          <p:blipFill>
            <a:blip r:embed="rId10">
              <a:lum bright="6000" contrast="30000"/>
            </a:blip>
            <a:stretch>
              <a:fillRect/>
            </a:stretch>
          </p:blipFill>
          <p:spPr>
            <a:xfrm>
              <a:off x="1951199" y="3573554"/>
              <a:ext cx="1781177" cy="1285574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  <p:grpSp>
        <p:nvGrpSpPr>
          <p:cNvPr id="3" name="组合 2"/>
          <p:cNvGrpSpPr/>
          <p:nvPr/>
        </p:nvGrpSpPr>
        <p:grpSpPr>
          <a:xfrm>
            <a:off x="485577" y="79134"/>
            <a:ext cx="5377594" cy="503737"/>
            <a:chOff x="566006" y="20409"/>
            <a:chExt cx="5377594" cy="503737"/>
          </a:xfrm>
        </p:grpSpPr>
        <p:grpSp>
          <p:nvGrpSpPr>
            <p:cNvPr id="43" name="组合 42"/>
            <p:cNvGrpSpPr/>
            <p:nvPr/>
          </p:nvGrpSpPr>
          <p:grpSpPr>
            <a:xfrm>
              <a:off x="566006" y="40635"/>
              <a:ext cx="5377594" cy="483511"/>
              <a:chOff x="228600" y="96134"/>
              <a:chExt cx="5209299" cy="719410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47" name="Picture 14" descr="444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48" name="Rectangle 15"/>
                <p:cNvSpPr/>
                <p:nvPr/>
              </p:nvSpPr>
              <p:spPr>
                <a:xfrm>
                  <a:off x="833222" y="184891"/>
                  <a:ext cx="4234602" cy="723874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1800" dirty="0"/>
                    <a:t>Detailed-reading:</a:t>
                  </a:r>
                  <a:endParaRPr lang="en-US" altLang="zh-CN" sz="1800" dirty="0"/>
                </a:p>
              </p:txBody>
            </p:sp>
          </p:grpSp>
          <p:pic>
            <p:nvPicPr>
              <p:cNvPr id="46" name="Picture 15" descr="图片    1">
                <a:hlinkClick r:id="rId12" action="ppaction://hlinkfile"/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44" name="文本框 43"/>
            <p:cNvSpPr txBox="1"/>
            <p:nvPr/>
          </p:nvSpPr>
          <p:spPr>
            <a:xfrm>
              <a:off x="1867008" y="20409"/>
              <a:ext cx="34996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3</a:t>
              </a:r>
              <a:endParaRPr kumimoji="0" lang="zh-CN" alt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0241"/>
          <p:cNvSpPr txBox="1"/>
          <p:nvPr/>
        </p:nvSpPr>
        <p:spPr>
          <a:xfrm>
            <a:off x="2557841" y="780577"/>
            <a:ext cx="5689600" cy="430829"/>
          </a:xfrm>
          <a:prstGeom prst="rect">
            <a:avLst/>
          </a:prstGeom>
          <a:noFill/>
          <a:ln>
            <a:solidFill>
              <a:prstClr val="black"/>
            </a:solidFill>
            <a:miter lim="800000"/>
          </a:ln>
        </p:spPr>
        <p:txBody>
          <a:bodyPr anchor="t" anchorCtr="0"/>
          <a:lstStyle>
            <a:lvl1pPr marL="0" indent="0" algn="ctr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lang="zh-CN" altLang="en-US" sz="32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indent="0" algn="ctr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lang="zh-CN" altLang="en-US"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indent="0" algn="ctr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lang="zh-CN" altLang="en-US" sz="24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indent="0" algn="ctr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lang="zh-CN" altLang="en-US"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indent="0" algn="ctr" defTabSz="914400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lang="zh-CN" altLang="en-US" sz="20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Can you match the painting with the painters? </a:t>
            </a:r>
            <a:endParaRPr lang="en-US" altLang="zh-CN" sz="1800" b="1" dirty="0">
              <a:solidFill>
                <a:srgbClr val="FF0000"/>
              </a:solidFill>
            </a:endParaRPr>
          </a:p>
        </p:txBody>
      </p:sp>
      <p:pic>
        <p:nvPicPr>
          <p:cNvPr id="3" name="图片 10242" descr="fang003"/>
          <p:cNvPicPr/>
          <p:nvPr/>
        </p:nvPicPr>
        <p:blipFill>
          <a:blip r:embed="rId1"/>
          <a:stretch>
            <a:fillRect/>
          </a:stretch>
        </p:blipFill>
        <p:spPr>
          <a:xfrm>
            <a:off x="373375" y="642142"/>
            <a:ext cx="2008189" cy="12610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4" name="图片 10243" descr="minghua002"/>
          <p:cNvPicPr/>
          <p:nvPr/>
        </p:nvPicPr>
        <p:blipFill>
          <a:blip r:embed="rId2"/>
          <a:stretch>
            <a:fillRect/>
          </a:stretch>
        </p:blipFill>
        <p:spPr>
          <a:xfrm>
            <a:off x="2342723" y="1340358"/>
            <a:ext cx="1819275" cy="23749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5" name="图片 10244" descr="040719103048rt1181544119200597"/>
          <p:cNvPicPr/>
          <p:nvPr/>
        </p:nvPicPr>
        <p:blipFill>
          <a:blip r:embed="rId3"/>
          <a:stretch>
            <a:fillRect/>
          </a:stretch>
        </p:blipFill>
        <p:spPr>
          <a:xfrm>
            <a:off x="-6400800" y="1355124"/>
            <a:ext cx="2008188" cy="18009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7" name="图片 10246" descr="mo02"/>
          <p:cNvPicPr/>
          <p:nvPr/>
        </p:nvPicPr>
        <p:blipFill>
          <a:blip r:embed="rId4"/>
          <a:stretch>
            <a:fillRect/>
          </a:stretch>
        </p:blipFill>
        <p:spPr>
          <a:xfrm>
            <a:off x="1040876" y="3668295"/>
            <a:ext cx="2297099" cy="14125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1" name="图片 10250" descr="fang002"/>
          <p:cNvPicPr/>
          <p:nvPr/>
        </p:nvPicPr>
        <p:blipFill>
          <a:blip r:embed="rId5"/>
          <a:stretch>
            <a:fillRect/>
          </a:stretch>
        </p:blipFill>
        <p:spPr>
          <a:xfrm>
            <a:off x="4329423" y="1722571"/>
            <a:ext cx="1897062" cy="21605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3" name="右箭头 10252"/>
          <p:cNvSpPr/>
          <p:nvPr/>
        </p:nvSpPr>
        <p:spPr>
          <a:xfrm rot="1560000">
            <a:off x="2118253" y="1526226"/>
            <a:ext cx="2967486" cy="431800"/>
          </a:xfrm>
          <a:prstGeom prst="rightArrow">
            <a:avLst>
              <a:gd name="adj1" fmla="val 50000"/>
              <a:gd name="adj2" fmla="val 2959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/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右箭头 10253"/>
          <p:cNvSpPr/>
          <p:nvPr/>
        </p:nvSpPr>
        <p:spPr>
          <a:xfrm rot="1200000" flipV="1">
            <a:off x="3472978" y="3416058"/>
            <a:ext cx="3088848" cy="355051"/>
          </a:xfrm>
          <a:prstGeom prst="rightArrow">
            <a:avLst>
              <a:gd name="adj1" fmla="val 50000"/>
              <a:gd name="adj2" fmla="val 262635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/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矩形 10254"/>
          <p:cNvSpPr/>
          <p:nvPr/>
        </p:nvSpPr>
        <p:spPr>
          <a:xfrm>
            <a:off x="3574269" y="4124282"/>
            <a:ext cx="2526243" cy="60205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/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10000"/>
              </a:lnSpc>
            </a:pP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Can you tell the ages of the paintings? 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右箭头 10255"/>
          <p:cNvSpPr/>
          <p:nvPr/>
        </p:nvSpPr>
        <p:spPr>
          <a:xfrm rot="20820000">
            <a:off x="1923048" y="2337747"/>
            <a:ext cx="4686821" cy="431800"/>
          </a:xfrm>
          <a:prstGeom prst="rightArrow">
            <a:avLst>
              <a:gd name="adj1" fmla="val 50000"/>
              <a:gd name="adj2" fmla="val 329259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/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文本框 10260"/>
          <p:cNvSpPr/>
          <p:nvPr/>
        </p:nvSpPr>
        <p:spPr>
          <a:xfrm>
            <a:off x="2393950" y="6638925"/>
            <a:ext cx="433388" cy="4603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/>
            <a:r>
              <a:rPr lang="zh-CN" altLang="en-US" b="1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endParaRPr lang="zh-CN" altLang="en-US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367482" y="2522023"/>
            <a:ext cx="1951582" cy="1057577"/>
            <a:chOff x="6821893" y="1865120"/>
            <a:chExt cx="1805277" cy="1694792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21893" y="1865120"/>
              <a:ext cx="1805277" cy="1694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文本框 24"/>
            <p:cNvSpPr txBox="1"/>
            <p:nvPr/>
          </p:nvSpPr>
          <p:spPr>
            <a:xfrm>
              <a:off x="7466886" y="3155368"/>
              <a:ext cx="10616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/>
                </a:rPr>
                <a:t>Monet</a:t>
              </a:r>
              <a:endParaRPr lang="zh-CN" altLang="en-US" dirty="0"/>
            </a:p>
          </p:txBody>
        </p:sp>
      </p:grpSp>
      <p:sp>
        <p:nvSpPr>
          <p:cNvPr id="17" name="右箭头 10256"/>
          <p:cNvSpPr/>
          <p:nvPr/>
        </p:nvSpPr>
        <p:spPr>
          <a:xfrm rot="19980000" flipV="1">
            <a:off x="3123089" y="3595215"/>
            <a:ext cx="3561399" cy="342536"/>
          </a:xfrm>
          <a:prstGeom prst="rightArrow">
            <a:avLst>
              <a:gd name="adj1" fmla="val 58767"/>
              <a:gd name="adj2" fmla="val 354254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t" anchorCtr="0"/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/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352458" y="3626872"/>
            <a:ext cx="2044027" cy="1495347"/>
            <a:chOff x="6423160" y="3589036"/>
            <a:chExt cx="2044027" cy="1495347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23160" y="3589036"/>
              <a:ext cx="2044027" cy="1495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文本框 26"/>
            <p:cNvSpPr txBox="1"/>
            <p:nvPr/>
          </p:nvSpPr>
          <p:spPr>
            <a:xfrm>
              <a:off x="6485179" y="4626309"/>
              <a:ext cx="1982008" cy="458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buFont typeface="Arial" panose="020B0604020202020204" pitchFamily="34" charset="0"/>
                <a:defRPr/>
              </a:pPr>
              <a:r>
                <a:rPr lang="en-US" altLang="zh-CN" sz="1800" b="1" i="1" kern="100" dirty="0">
                  <a:solidFill>
                    <a:srgbClr val="00B0F0"/>
                  </a:solidFill>
                  <a:latin typeface="Times New Roman" panose="02020603050405020304" pitchFamily="18" charset="0"/>
                  <a:ea typeface="Songti SC" pitchFamily="2" charset="-122"/>
                  <a:cs typeface="Times New Roman" panose="02020603050405020304" pitchFamily="18" charset="0"/>
                  <a:sym typeface="+mn-ea"/>
                </a:rPr>
                <a:t>Leonardo da Vinci</a:t>
              </a:r>
              <a:endParaRPr lang="en-US" altLang="zh-CN" sz="1800" b="1" i="1" kern="100" dirty="0">
                <a:solidFill>
                  <a:srgbClr val="00B0F0"/>
                </a:solidFill>
                <a:latin typeface="Times New Roman" panose="02020603050405020304" pitchFamily="18" charset="0"/>
                <a:ea typeface="Songti SC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367482" y="1273927"/>
            <a:ext cx="1897062" cy="1264958"/>
            <a:chOff x="6407582" y="1209793"/>
            <a:chExt cx="1897062" cy="126495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582" y="1209793"/>
              <a:ext cx="1897062" cy="1264958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6888293" y="2070908"/>
              <a:ext cx="8996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阿里巴巴普惠体 L"/>
                  <a:cs typeface="等线" panose="02010600030101010101" charset="-122"/>
                </a:rPr>
                <a:t>Picasso</a:t>
              </a:r>
              <a:endParaRPr lang="zh-CN" altLang="en-US" dirty="0"/>
            </a:p>
          </p:txBody>
        </p:sp>
      </p:grpSp>
      <p:pic>
        <p:nvPicPr>
          <p:cNvPr id="26" name="图片 2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56543" y="1886676"/>
            <a:ext cx="2148577" cy="176468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30" name="组合 29"/>
          <p:cNvGrpSpPr/>
          <p:nvPr/>
        </p:nvGrpSpPr>
        <p:grpSpPr>
          <a:xfrm>
            <a:off x="485577" y="79134"/>
            <a:ext cx="5377594" cy="503737"/>
            <a:chOff x="566006" y="20409"/>
            <a:chExt cx="5377594" cy="503737"/>
          </a:xfrm>
        </p:grpSpPr>
        <p:grpSp>
          <p:nvGrpSpPr>
            <p:cNvPr id="33" name="组合 32"/>
            <p:cNvGrpSpPr/>
            <p:nvPr/>
          </p:nvGrpSpPr>
          <p:grpSpPr>
            <a:xfrm>
              <a:off x="566006" y="40635"/>
              <a:ext cx="5377594" cy="483511"/>
              <a:chOff x="228600" y="96134"/>
              <a:chExt cx="5209299" cy="719410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228600" y="96134"/>
                <a:ext cx="4952998" cy="719410"/>
                <a:chOff x="152661" y="184891"/>
                <a:chExt cx="4915163" cy="947660"/>
              </a:xfrm>
            </p:grpSpPr>
            <p:pic>
              <p:nvPicPr>
                <p:cNvPr id="37" name="Picture 14" descr="444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2661" y="205204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38" name="Rectangle 15"/>
                <p:cNvSpPr/>
                <p:nvPr/>
              </p:nvSpPr>
              <p:spPr>
                <a:xfrm>
                  <a:off x="833222" y="184891"/>
                  <a:ext cx="4234602" cy="723874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1800" dirty="0"/>
                    <a:t>Detailed-reading:</a:t>
                  </a:r>
                  <a:endParaRPr lang="en-US" altLang="zh-CN" sz="1800" dirty="0"/>
                </a:p>
              </p:txBody>
            </p:sp>
          </p:grpSp>
          <p:pic>
            <p:nvPicPr>
              <p:cNvPr id="36" name="Picture 15" descr="图片    1">
                <a:hlinkClick r:id="rId12" action="ppaction://hlinkfile"/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34" name="文本框 33"/>
            <p:cNvSpPr txBox="1"/>
            <p:nvPr/>
          </p:nvSpPr>
          <p:spPr>
            <a:xfrm>
              <a:off x="1867008" y="20409"/>
              <a:ext cx="34996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4</a:t>
              </a:r>
              <a:endParaRPr kumimoji="0" lang="zh-CN" altLang="en-US" sz="2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7800" y="860049"/>
            <a:ext cx="1997488" cy="515741"/>
            <a:chOff x="158203" y="907586"/>
            <a:chExt cx="1997488" cy="515741"/>
          </a:xfrm>
        </p:grpSpPr>
        <p:sp>
          <p:nvSpPr>
            <p:cNvPr id="12" name="矩形 11"/>
            <p:cNvSpPr/>
            <p:nvPr/>
          </p:nvSpPr>
          <p:spPr>
            <a:xfrm>
              <a:off x="158203" y="907586"/>
              <a:ext cx="1516011" cy="51574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Arial" panose="020B0604020202020204"/>
                  <a:hlinkClick r:id="rId1" action="ppaction://hlinksldjump"/>
                </a:rPr>
                <a:t>The Middle Ages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endParaRPr>
            </a:p>
          </p:txBody>
        </p:sp>
        <p:sp>
          <p:nvSpPr>
            <p:cNvPr id="13" name="右箭头 4"/>
            <p:cNvSpPr/>
            <p:nvPr/>
          </p:nvSpPr>
          <p:spPr>
            <a:xfrm>
              <a:off x="1655240" y="1132918"/>
              <a:ext cx="500451" cy="151075"/>
            </a:xfrm>
            <a:prstGeom prst="rightArrow">
              <a:avLst/>
            </a:prstGeom>
            <a:solidFill>
              <a:srgbClr val="0009A8">
                <a:lumMod val="20000"/>
                <a:lumOff val="80000"/>
              </a:srgbClr>
            </a:solidFill>
            <a:ln w="12700" cap="flat" cmpd="sng" algn="ctr">
              <a:solidFill>
                <a:srgbClr val="FFE2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78623" y="836878"/>
            <a:ext cx="2423724" cy="518916"/>
            <a:chOff x="2178623" y="836878"/>
            <a:chExt cx="2423724" cy="518916"/>
          </a:xfrm>
        </p:grpSpPr>
        <p:sp>
          <p:nvSpPr>
            <p:cNvPr id="14" name="矩形 13"/>
            <p:cNvSpPr/>
            <p:nvPr/>
          </p:nvSpPr>
          <p:spPr>
            <a:xfrm>
              <a:off x="2178623" y="836878"/>
              <a:ext cx="1838112" cy="51891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Arial" panose="020B0604020202020204"/>
                  <a:hlinkClick r:id="rId2" action="ppaction://hlinksldjump"/>
                </a:rPr>
                <a:t>The Renaissance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endParaRPr>
            </a:p>
          </p:txBody>
        </p:sp>
        <p:sp>
          <p:nvSpPr>
            <p:cNvPr id="15" name="右箭头 6"/>
            <p:cNvSpPr/>
            <p:nvPr/>
          </p:nvSpPr>
          <p:spPr>
            <a:xfrm>
              <a:off x="4029560" y="1104038"/>
              <a:ext cx="572787" cy="179955"/>
            </a:xfrm>
            <a:prstGeom prst="rightArrow">
              <a:avLst/>
            </a:prstGeom>
            <a:solidFill>
              <a:srgbClr val="0009A8">
                <a:lumMod val="20000"/>
                <a:lumOff val="80000"/>
              </a:srgbClr>
            </a:solidFill>
            <a:ln w="12700" cap="flat" cmpd="sng" algn="ctr">
              <a:solidFill>
                <a:srgbClr val="FFE2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580965" y="857127"/>
            <a:ext cx="2392910" cy="518916"/>
            <a:chOff x="4580965" y="857127"/>
            <a:chExt cx="2392910" cy="518916"/>
          </a:xfrm>
        </p:grpSpPr>
        <p:sp>
          <p:nvSpPr>
            <p:cNvPr id="16" name="矩形 15"/>
            <p:cNvSpPr/>
            <p:nvPr/>
          </p:nvSpPr>
          <p:spPr>
            <a:xfrm>
              <a:off x="4580965" y="857127"/>
              <a:ext cx="1820182" cy="51891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Arial" panose="020B0604020202020204"/>
                  <a:hlinkClick r:id="rId3" action="ppaction://hlinksldjump"/>
                </a:rPr>
                <a:t>Impressionism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endParaRPr>
            </a:p>
          </p:txBody>
        </p:sp>
        <p:sp>
          <p:nvSpPr>
            <p:cNvPr id="17" name="右箭头 8"/>
            <p:cNvSpPr/>
            <p:nvPr/>
          </p:nvSpPr>
          <p:spPr>
            <a:xfrm>
              <a:off x="6430803" y="1104038"/>
              <a:ext cx="543072" cy="188251"/>
            </a:xfrm>
            <a:prstGeom prst="rightArrow">
              <a:avLst/>
            </a:prstGeom>
            <a:solidFill>
              <a:srgbClr val="0009A8">
                <a:lumMod val="20000"/>
                <a:lumOff val="80000"/>
              </a:srgbClr>
            </a:solidFill>
            <a:ln w="12700" cap="flat" cmpd="sng" algn="ctr">
              <a:solidFill>
                <a:srgbClr val="FFE2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7003531" y="836878"/>
            <a:ext cx="1720574" cy="5189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  <a:hlinkClick r:id="rId3" action="ppaction://hlinksldjump"/>
              </a:rPr>
              <a:t>Modern Art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0277" y="1490860"/>
            <a:ext cx="1432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rgbClr val="FF0000"/>
                </a:solidFill>
                <a:latin typeface="Arial" panose="020B0604020202020204"/>
                <a:ea typeface="黑体" panose="02010609060101010101" pitchFamily="49" charset="-122"/>
              </a:rPr>
              <a:t>from 5th to 15th</a:t>
            </a:r>
            <a:endParaRPr lang="en-US" altLang="zh-CN" sz="1400" dirty="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041608" y="1490860"/>
            <a:ext cx="2196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rgbClr val="FF0000"/>
                </a:solidFill>
                <a:latin typeface="Arial" panose="020B0604020202020204"/>
                <a:ea typeface="黑体" panose="02010609060101010101" pitchFamily="49" charset="-122"/>
              </a:rPr>
              <a:t>from 14th to 17th century</a:t>
            </a:r>
            <a:endParaRPr lang="en-US" altLang="zh-CN" sz="1400" dirty="0">
              <a:solidFill>
                <a:srgbClr val="FF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630025" y="1401961"/>
            <a:ext cx="2196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rgbClr val="FF0000"/>
                </a:solidFill>
                <a:latin typeface="Arial" panose="020B0604020202020204"/>
                <a:ea typeface="黑体" panose="02010609060101010101" pitchFamily="49" charset="-122"/>
              </a:rPr>
              <a:t>late 19th to early </a:t>
            </a:r>
            <a:r>
              <a:rPr lang="en-US" altLang="zh-CN" sz="1400" dirty="0">
                <a:solidFill>
                  <a:srgbClr val="FFFFFF"/>
                </a:solidFill>
                <a:latin typeface="Arial" panose="020B0604020202020204"/>
                <a:ea typeface="黑体" panose="02010609060101010101" pitchFamily="49" charset="-122"/>
              </a:rPr>
              <a:t>20th century</a:t>
            </a:r>
            <a:endParaRPr lang="en-US" altLang="zh-CN" sz="1400" dirty="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826728" y="1355794"/>
            <a:ext cx="275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rgbClr val="FF0000"/>
                </a:solidFill>
                <a:latin typeface="Arial" panose="020B0604020202020204"/>
                <a:ea typeface="黑体" panose="02010609060101010101" pitchFamily="49" charset="-122"/>
              </a:rPr>
              <a:t>from 20th century to today</a:t>
            </a:r>
            <a:endParaRPr lang="en-US" altLang="zh-CN" sz="1400" dirty="0">
              <a:solidFill>
                <a:srgbClr val="FF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23" name="圆角矩形 15"/>
          <p:cNvSpPr/>
          <p:nvPr/>
        </p:nvSpPr>
        <p:spPr>
          <a:xfrm>
            <a:off x="4813" y="1771403"/>
            <a:ext cx="2195821" cy="314692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645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  <a:hlinkClick r:id="rId1" action="ppaction://hlinksldjump"/>
              </a:rPr>
              <a:t>characteristics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religious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themes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not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realistic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primitive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 two-dimensional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change: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400" kern="0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 13th century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more realistic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showed people in a real environment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24" name="圆角矩形 16"/>
          <p:cNvSpPr/>
          <p:nvPr/>
        </p:nvSpPr>
        <p:spPr>
          <a:xfrm>
            <a:off x="2058994" y="1771403"/>
            <a:ext cx="2379451" cy="31628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  <a:sym typeface="+mn-ea"/>
                <a:hlinkClick r:id="rId2" action="ppaction://hlinksldjump"/>
              </a:rPr>
              <a:t>characteristics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less religious themes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more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humanistic attitude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use of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perspective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use of oil paints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deep colors and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realism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, look like photographs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emphasis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shifted to people and the world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portraits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of people of high rank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themes of historical events or</a:t>
            </a:r>
            <a:r>
              <a:rPr kumimoji="0" lang="en-US" altLang="zh-CN" sz="1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stories from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mythology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25" name="圆角矩形 17"/>
          <p:cNvSpPr/>
          <p:nvPr/>
        </p:nvSpPr>
        <p:spPr>
          <a:xfrm>
            <a:off x="4481090" y="1682220"/>
            <a:ext cx="2501172" cy="3434349"/>
          </a:xfrm>
          <a:prstGeom prst="roundRect">
            <a:avLst/>
          </a:prstGeom>
          <a:solidFill>
            <a:srgbClr val="FFE200"/>
          </a:solidFill>
          <a:ln w="12700" cap="flat" cmpd="sng" algn="ctr">
            <a:solidFill>
              <a:srgbClr val="FFE2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  <a:hlinkClick r:id="rId4" action="ppaction://hlinksldjump"/>
              </a:rPr>
              <a:t>characteristics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645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followed invention of photography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645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paintings were not needed to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EF002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preserve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645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what</a:t>
            </a:r>
            <a:r>
              <a:rPr lang="en-US" altLang="zh-CN" sz="1400" kern="0" dirty="0">
                <a:solidFill>
                  <a:srgbClr val="000645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people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645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looked like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645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aimed to convey light and movement rather than recording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EF002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realistic detail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EF0026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645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focused on people, nature, and daily life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645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full of light, shadow, color and life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645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showed inner life of the subject too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26" name="圆角矩形 18"/>
          <p:cNvSpPr/>
          <p:nvPr/>
        </p:nvSpPr>
        <p:spPr>
          <a:xfrm>
            <a:off x="6943366" y="1811205"/>
            <a:ext cx="2195821" cy="3027922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645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Arial" panose="020B0604020202020204"/>
                <a:sym typeface="+mn-ea"/>
                <a:hlinkClick r:id="rId5" action="ppaction://hlinksldjump"/>
              </a:rPr>
              <a:t>characteristics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28575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analysed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shapes of the natural world in a new way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realistic but dream-like qualities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abstract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no longer showed reality, but asked the question “ what is art?” in different ways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645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58203" y="456106"/>
            <a:ext cx="700459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Explore  different painting styles in We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s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/>
                <a:ea typeface="黑体" panose="02010609060101010101" pitchFamily="49" charset="-122"/>
                <a:sym typeface="+mn-ea"/>
              </a:rPr>
              <a:t>tern art.</a:t>
            </a:r>
            <a:endParaRPr lang="zh-CN" altLang="en-US" sz="2000" dirty="0">
              <a:solidFill>
                <a:srgbClr val="FF0000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18161" y="-43040"/>
            <a:ext cx="5443596" cy="535768"/>
            <a:chOff x="419575" y="-6533"/>
            <a:chExt cx="5443596" cy="535768"/>
          </a:xfrm>
        </p:grpSpPr>
        <p:grpSp>
          <p:nvGrpSpPr>
            <p:cNvPr id="29" name="组合 28"/>
            <p:cNvGrpSpPr/>
            <p:nvPr/>
          </p:nvGrpSpPr>
          <p:grpSpPr>
            <a:xfrm>
              <a:off x="419575" y="-5811"/>
              <a:ext cx="5443596" cy="535046"/>
              <a:chOff x="164663" y="-60349"/>
              <a:chExt cx="5273236" cy="796089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164663" y="-60349"/>
                <a:ext cx="5181489" cy="703990"/>
                <a:chOff x="89212" y="-21240"/>
                <a:chExt cx="5141909" cy="927347"/>
              </a:xfrm>
            </p:grpSpPr>
            <p:pic>
              <p:nvPicPr>
                <p:cNvPr id="33" name="Picture 14" descr="44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9212" y="-21240"/>
                  <a:ext cx="4537075" cy="927347"/>
                </a:xfrm>
                <a:prstGeom prst="rect">
                  <a:avLst/>
                </a:prstGeom>
                <a:noFill/>
                <a:ln>
                  <a:noFill/>
                  <a:miter lim="800000"/>
                  <a:headEnd/>
                  <a:tailEnd/>
                </a:ln>
              </p:spPr>
            </p:pic>
            <p:sp>
              <p:nvSpPr>
                <p:cNvPr id="34" name="Rectangle 15"/>
                <p:cNvSpPr/>
                <p:nvPr/>
              </p:nvSpPr>
              <p:spPr>
                <a:xfrm>
                  <a:off x="996519" y="17879"/>
                  <a:ext cx="4234602" cy="723874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marL="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1pPr>
                  <a:lvl2pPr marL="4572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2pPr>
                  <a:lvl3pPr marL="9144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3pPr>
                  <a:lvl4pPr marL="13716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4pPr>
                  <a:lvl5pPr marL="1828800" indent="0" algn="l" defTabSz="914400" rtl="0" eaLnBrk="0" fontAlgn="base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1" lang="zh-CN" altLang="en-US" sz="4000" b="0" i="0" u="none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 Unicode MS" pitchFamily="34" charset="-122"/>
                    </a:defRPr>
                  </a:lvl5pPr>
                </a:lstStyle>
                <a:p>
                  <a:pPr marL="0" lvl="0" indent="0" eaLnBrk="1" hangingPunct="1"/>
                  <a:r>
                    <a:rPr lang="en-US" altLang="zh-CN" sz="1800" dirty="0"/>
                    <a:t>Detailed-reading:</a:t>
                  </a:r>
                  <a:endParaRPr lang="en-US" altLang="zh-CN" sz="1800" dirty="0"/>
                </a:p>
              </p:txBody>
            </p:sp>
          </p:grpSp>
          <p:pic>
            <p:nvPicPr>
              <p:cNvPr id="32" name="Picture 15" descr="图片    1">
                <a:hlinkClick r:id="rId7" action="ppaction://hlinkfile"/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6663" y="191361"/>
                <a:ext cx="701236" cy="544379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</p:grpSp>
        <p:sp>
          <p:nvSpPr>
            <p:cNvPr id="30" name="文本框 29"/>
            <p:cNvSpPr txBox="1"/>
            <p:nvPr/>
          </p:nvSpPr>
          <p:spPr>
            <a:xfrm>
              <a:off x="2001604" y="-6533"/>
              <a:ext cx="34996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rPr>
                <a:t>Activity 5</a:t>
              </a:r>
              <a:endParaRPr kumimoji="0" lang="zh-CN" altLang="en-US" sz="2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2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2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2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2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2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2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2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2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2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2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2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5" dur="500"/>
                                        <p:tgtEl>
                                          <p:spTgt spid="2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  <p:bldP spid="20" grpId="0"/>
      <p:bldP spid="21" grpId="0"/>
      <p:bldP spid="22" grpId="0"/>
      <p:bldP spid="23" grpId="0" animBg="1" build="p"/>
      <p:bldP spid="24" grpId="0" animBg="1" build="p"/>
      <p:bldP spid="25" grpId="0" animBg="1" build="p"/>
      <p:bldP spid="26" grpId="0" animBg="1" build="p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519618"/>
          <p:cNvGraphicFramePr/>
          <p:nvPr/>
        </p:nvGraphicFramePr>
        <p:xfrm>
          <a:off x="195048" y="411458"/>
          <a:ext cx="8897938" cy="462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Document" r:id="rId1" imgW="10881360" imgH="5669280" progId="Word.Document.8">
                  <p:embed/>
                </p:oleObj>
              </mc:Choice>
              <mc:Fallback>
                <p:oleObj name="Document" r:id="rId1" imgW="10881360" imgH="5669280" progId="Word.Document.8">
                  <p:embed/>
                  <p:pic>
                    <p:nvPicPr>
                      <p:cNvPr id="0" name="对象 151961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5048" y="411458"/>
                        <a:ext cx="8897938" cy="46243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3061574" y="1383801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religion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矩形 1519619"/>
          <p:cNvSpPr/>
          <p:nvPr/>
        </p:nvSpPr>
        <p:spPr>
          <a:xfrm>
            <a:off x="5403797" y="1545050"/>
            <a:ext cx="1105220" cy="33855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en-US" altLang="zh-CN" sz="1600" dirty="0"/>
              <a:t>unrealistic</a:t>
            </a:r>
            <a:endParaRPr lang="en-US" altLang="zh-CN" sz="1600" dirty="0"/>
          </a:p>
        </p:txBody>
      </p:sp>
      <p:sp>
        <p:nvSpPr>
          <p:cNvPr id="12" name="矩形 1778692"/>
          <p:cNvSpPr/>
          <p:nvPr/>
        </p:nvSpPr>
        <p:spPr>
          <a:xfrm>
            <a:off x="3790974" y="2245088"/>
            <a:ext cx="755335" cy="33855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defTabSz="863600"/>
            <a:r>
              <a:rPr lang="en-US" altLang="zh-CN" sz="1600" dirty="0"/>
              <a:t>people</a:t>
            </a:r>
            <a:endParaRPr lang="en-US" altLang="zh-CN" sz="1600" dirty="0"/>
          </a:p>
        </p:txBody>
      </p:sp>
      <p:sp>
        <p:nvSpPr>
          <p:cNvPr id="13" name="矩形 1778693"/>
          <p:cNvSpPr/>
          <p:nvPr/>
        </p:nvSpPr>
        <p:spPr>
          <a:xfrm>
            <a:off x="6400800" y="1943728"/>
            <a:ext cx="1156086" cy="33855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humanistic</a:t>
            </a:r>
            <a:endParaRPr kumimoji="0" lang="en-US" altLang="zh-CN" sz="1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矩形 1778691"/>
          <p:cNvSpPr/>
          <p:nvPr/>
        </p:nvSpPr>
        <p:spPr>
          <a:xfrm>
            <a:off x="6629400" y="2590647"/>
            <a:ext cx="1178528" cy="33855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ctr" defTabSz="9124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perspective</a:t>
            </a:r>
            <a:endParaRPr kumimoji="0" lang="en-US" altLang="zh-CN" sz="1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矩形 1780740"/>
          <p:cNvSpPr/>
          <p:nvPr/>
        </p:nvSpPr>
        <p:spPr>
          <a:xfrm>
            <a:off x="3401852" y="3632142"/>
            <a:ext cx="1090613" cy="33855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nature</a:t>
            </a:r>
            <a:endParaRPr kumimoji="0" lang="zh-CN" altLang="en-US" sz="1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矩形 1780741"/>
          <p:cNvSpPr/>
          <p:nvPr/>
        </p:nvSpPr>
        <p:spPr>
          <a:xfrm>
            <a:off x="6761783" y="3158596"/>
            <a:ext cx="705817" cy="33855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outer</a:t>
            </a:r>
            <a:endParaRPr kumimoji="0" lang="zh-CN" altLang="en-US" sz="1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矩形 1780742"/>
          <p:cNvSpPr/>
          <p:nvPr/>
        </p:nvSpPr>
        <p:spPr>
          <a:xfrm>
            <a:off x="5305363" y="3801322"/>
            <a:ext cx="1456420" cy="33855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defTabSz="863600"/>
            <a:r>
              <a:rPr lang="en-US" altLang="zh-CN" sz="1600" dirty="0"/>
              <a:t>warmth</a:t>
            </a:r>
            <a:endParaRPr lang="zh-CN" altLang="en-US" sz="1600" dirty="0"/>
          </a:p>
        </p:txBody>
      </p:sp>
      <p:sp>
        <p:nvSpPr>
          <p:cNvPr id="18" name="矩形 1780743"/>
          <p:cNvSpPr/>
          <p:nvPr/>
        </p:nvSpPr>
        <p:spPr>
          <a:xfrm>
            <a:off x="3947017" y="4200712"/>
            <a:ext cx="753220" cy="33855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defTabSz="863600"/>
            <a:r>
              <a:rPr lang="en-US" altLang="zh-CN" sz="1600" dirty="0"/>
              <a:t>reality</a:t>
            </a:r>
            <a:endParaRPr lang="zh-CN" altLang="en-US" sz="1600" dirty="0"/>
          </a:p>
        </p:txBody>
      </p:sp>
      <p:sp>
        <p:nvSpPr>
          <p:cNvPr id="19" name="矩形 1780744"/>
          <p:cNvSpPr/>
          <p:nvPr/>
        </p:nvSpPr>
        <p:spPr>
          <a:xfrm>
            <a:off x="6553200" y="4171950"/>
            <a:ext cx="1178528" cy="33855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52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24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696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6895" indent="1905" algn="l" defTabSz="912495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800" b="1" i="0" u="none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863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abstract</a:t>
            </a:r>
            <a:endParaRPr kumimoji="0" lang="zh-CN" altLang="en-US" sz="1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656972" y="35553"/>
            <a:ext cx="3489759" cy="736093"/>
            <a:chOff x="0" y="-100013"/>
            <a:chExt cx="8048989" cy="847726"/>
          </a:xfrm>
        </p:grpSpPr>
        <p:pic>
          <p:nvPicPr>
            <p:cNvPr id="21" name="Picture 4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555875" cy="747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66725" y="-100013"/>
              <a:ext cx="235267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Skimming</a:t>
              </a:r>
              <a:endPara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2575289" y="-41556"/>
              <a:ext cx="5473700" cy="307777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zh-CN" sz="1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Reading Comprehension </a:t>
              </a:r>
              <a:endParaRPr kumimoji="1"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0"/>
          <p:cNvSpPr/>
          <p:nvPr/>
        </p:nvSpPr>
        <p:spPr>
          <a:xfrm>
            <a:off x="68981" y="2735434"/>
            <a:ext cx="9067800" cy="634922"/>
          </a:xfrm>
          <a:prstGeom prst="rightArrow">
            <a:avLst>
              <a:gd name="adj1" fmla="val 50000"/>
              <a:gd name="adj2" fmla="val 21643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 anchorCtr="0"/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lvl="0" indent="0"/>
            <a:endParaRPr sz="2400" dirty="0">
              <a:latin typeface="Times New Roman" panose="02020603050405020304" pitchFamily="18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56863" y="2876550"/>
            <a:ext cx="2973044" cy="1911627"/>
            <a:chOff x="297592" y="1965965"/>
            <a:chExt cx="2973044" cy="1911627"/>
          </a:xfrm>
        </p:grpSpPr>
        <p:grpSp>
          <p:nvGrpSpPr>
            <p:cNvPr id="41" name="组合 40"/>
            <p:cNvGrpSpPr/>
            <p:nvPr/>
          </p:nvGrpSpPr>
          <p:grpSpPr>
            <a:xfrm>
              <a:off x="297592" y="1965965"/>
              <a:ext cx="2528071" cy="1911627"/>
              <a:chOff x="302337" y="1987171"/>
              <a:chExt cx="2528071" cy="1911627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302337" y="1999644"/>
                <a:ext cx="1738930" cy="1899154"/>
                <a:chOff x="489" y="2332"/>
                <a:chExt cx="601" cy="593"/>
              </a:xfrm>
            </p:grpSpPr>
            <p:sp>
              <p:nvSpPr>
                <p:cNvPr id="12" name="Text Box 12"/>
                <p:cNvSpPr/>
                <p:nvPr/>
              </p:nvSpPr>
              <p:spPr>
                <a:xfrm>
                  <a:off x="602" y="2332"/>
                  <a:ext cx="488" cy="123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 wrap="square">
                  <a:spAutoFit/>
                </a:bodyPr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>
                    <a:spcBef>
                      <a:spcPct val="50000"/>
                    </a:spcBef>
                  </a:pPr>
                  <a:r>
                    <a:rPr sz="2000" i="1" dirty="0">
                      <a:latin typeface="Trebuchet MS" panose="020B0603020202020204" pitchFamily="34" charset="0"/>
                      <a:ea typeface="DotumChe" pitchFamily="49" charset="-127"/>
                    </a:rPr>
                    <a:t>5</a:t>
                  </a:r>
                  <a:r>
                    <a:rPr sz="2000" i="1" baseline="30000" dirty="0">
                      <a:latin typeface="Trebuchet MS" panose="020B0603020202020204" pitchFamily="34" charset="0"/>
                      <a:ea typeface="DotumChe" pitchFamily="49" charset="-127"/>
                    </a:rPr>
                    <a:t>th</a:t>
                  </a:r>
                  <a:r>
                    <a:rPr sz="2000" i="1" dirty="0">
                      <a:latin typeface="Trebuchet MS" panose="020B0603020202020204" pitchFamily="34" charset="0"/>
                      <a:ea typeface="DotumChe" pitchFamily="49" charset="-127"/>
                    </a:rPr>
                    <a:t> C  AD</a:t>
                  </a:r>
                  <a:endParaRPr sz="2000" i="1" dirty="0">
                    <a:latin typeface="Trebuchet MS" panose="020B0603020202020204" pitchFamily="34" charset="0"/>
                    <a:ea typeface="DotumChe" pitchFamily="49" charset="-127"/>
                  </a:endParaRPr>
                </a:p>
              </p:txBody>
            </p:sp>
            <p:sp>
              <p:nvSpPr>
                <p:cNvPr id="13" name="AutoShape 5"/>
                <p:cNvSpPr/>
                <p:nvPr/>
              </p:nvSpPr>
              <p:spPr>
                <a:xfrm flipV="1">
                  <a:off x="489" y="2344"/>
                  <a:ext cx="192" cy="581"/>
                </a:xfrm>
                <a:prstGeom prst="upArrow">
                  <a:avLst>
                    <a:gd name="adj1" fmla="val 25000"/>
                    <a:gd name="adj2" fmla="val 56065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anchor="ctr" anchorCtr="0"/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/>
                  <a:endParaRPr sz="2400" dirty="0"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" name="Text Box 17"/>
              <p:cNvSpPr/>
              <p:nvPr/>
            </p:nvSpPr>
            <p:spPr>
              <a:xfrm>
                <a:off x="691271" y="2746208"/>
                <a:ext cx="1967217" cy="369228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lang="en-US" altLang="zh-CN" b="1" noProof="0" dirty="0">
                    <a:ln>
                      <a:noFill/>
                    </a:ln>
                    <a:solidFill>
                      <a:srgbClr val="FF0000"/>
                    </a:solidFill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The Middle Ages</a:t>
                </a:r>
                <a:endParaRPr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AutoShape 5"/>
              <p:cNvSpPr/>
              <p:nvPr/>
            </p:nvSpPr>
            <p:spPr>
              <a:xfrm flipV="1">
                <a:off x="2274627" y="1987171"/>
                <a:ext cx="555781" cy="1859861"/>
              </a:xfrm>
              <a:prstGeom prst="upArrow">
                <a:avLst>
                  <a:gd name="adj1" fmla="val 25000"/>
                  <a:gd name="adj2" fmla="val 56065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2400" dirty="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6" name="Text Box 13"/>
            <p:cNvSpPr/>
            <p:nvPr/>
          </p:nvSpPr>
          <p:spPr>
            <a:xfrm>
              <a:off x="2586338" y="1965965"/>
              <a:ext cx="684298" cy="39043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 alt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sz="2000" i="1" dirty="0">
                  <a:latin typeface="Trebuchet MS" panose="020B0603020202020204" pitchFamily="34" charset="0"/>
                  <a:ea typeface="DotumChe" pitchFamily="49" charset="-127"/>
                </a:rPr>
                <a:t>1</a:t>
              </a:r>
              <a:r>
                <a:rPr lang="en-US" altLang="zh-CN" sz="2000" i="1" dirty="0">
                  <a:latin typeface="Trebuchet MS" panose="020B0603020202020204" pitchFamily="34" charset="0"/>
                  <a:ea typeface="DotumChe" pitchFamily="49" charset="-127"/>
                </a:rPr>
                <a:t>5</a:t>
              </a:r>
              <a:r>
                <a:rPr sz="2000" i="1" baseline="30000" dirty="0">
                  <a:latin typeface="Trebuchet MS" panose="020B0603020202020204" pitchFamily="34" charset="0"/>
                  <a:ea typeface="DotumChe" pitchFamily="49" charset="-127"/>
                </a:rPr>
                <a:t>th</a:t>
              </a:r>
              <a:r>
                <a:rPr sz="2000" i="1" dirty="0">
                  <a:latin typeface="Trebuchet MS" panose="020B0603020202020204" pitchFamily="34" charset="0"/>
                  <a:ea typeface="DotumChe" pitchFamily="49" charset="-127"/>
                </a:rPr>
                <a:t> </a:t>
              </a:r>
              <a:endParaRPr sz="2000" i="1" dirty="0">
                <a:latin typeface="Trebuchet MS" panose="020B0603020202020204" pitchFamily="34" charset="0"/>
                <a:ea typeface="DotumChe" pitchFamily="49" charset="-127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616885" y="1952834"/>
            <a:ext cx="4074817" cy="1644650"/>
            <a:chOff x="8966" y="10811"/>
            <a:chExt cx="10553" cy="2590"/>
          </a:xfrm>
        </p:grpSpPr>
        <p:grpSp>
          <p:nvGrpSpPr>
            <p:cNvPr id="15" name="组合 14"/>
            <p:cNvGrpSpPr/>
            <p:nvPr/>
          </p:nvGrpSpPr>
          <p:grpSpPr>
            <a:xfrm>
              <a:off x="14568" y="10830"/>
              <a:ext cx="3203" cy="2571"/>
              <a:chOff x="2417" y="1982"/>
              <a:chExt cx="624" cy="501"/>
            </a:xfrm>
          </p:grpSpPr>
          <p:sp>
            <p:nvSpPr>
              <p:cNvPr id="20" name="AutoShape 5"/>
              <p:cNvSpPr/>
              <p:nvPr/>
            </p:nvSpPr>
            <p:spPr>
              <a:xfrm>
                <a:off x="2469" y="1982"/>
                <a:ext cx="192" cy="384"/>
              </a:xfrm>
              <a:prstGeom prst="upArrow">
                <a:avLst>
                  <a:gd name="adj1" fmla="val 25000"/>
                  <a:gd name="adj2" fmla="val 56065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2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Text Box 14"/>
              <p:cNvSpPr/>
              <p:nvPr/>
            </p:nvSpPr>
            <p:spPr>
              <a:xfrm>
                <a:off x="2417" y="2361"/>
                <a:ext cx="624" cy="122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sz="2000" i="1" dirty="0">
                    <a:latin typeface="Trebuchet MS" panose="020B0603020202020204" pitchFamily="34" charset="0"/>
                    <a:ea typeface="DotumChe" pitchFamily="49" charset="-127"/>
                  </a:rPr>
                  <a:t>1</a:t>
                </a:r>
                <a:r>
                  <a:rPr lang="en-US" altLang="zh-CN" sz="2000" i="1" dirty="0">
                    <a:latin typeface="Trebuchet MS" panose="020B0603020202020204" pitchFamily="34" charset="0"/>
                    <a:ea typeface="DotumChe" pitchFamily="49" charset="-127"/>
                  </a:rPr>
                  <a:t>7</a:t>
                </a:r>
                <a:r>
                  <a:rPr sz="2000" i="1" baseline="30000" dirty="0">
                    <a:latin typeface="Trebuchet MS" panose="020B0603020202020204" pitchFamily="34" charset="0"/>
                    <a:ea typeface="DotumChe" pitchFamily="49" charset="-127"/>
                  </a:rPr>
                  <a:t>th</a:t>
                </a:r>
                <a:r>
                  <a:rPr sz="2000" i="1" dirty="0">
                    <a:latin typeface="Trebuchet MS" panose="020B0603020202020204" pitchFamily="34" charset="0"/>
                    <a:ea typeface="DotumChe" pitchFamily="49" charset="-127"/>
                  </a:rPr>
                  <a:t> </a:t>
                </a:r>
                <a:endParaRPr sz="2000" i="1" dirty="0">
                  <a:latin typeface="Trebuchet MS" panose="020B0603020202020204" pitchFamily="34" charset="0"/>
                  <a:ea typeface="DotumChe" pitchFamily="49" charset="-127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8966" y="10811"/>
              <a:ext cx="1814" cy="2551"/>
              <a:chOff x="1325" y="1978"/>
              <a:chExt cx="353" cy="497"/>
            </a:xfrm>
          </p:grpSpPr>
          <p:sp>
            <p:nvSpPr>
              <p:cNvPr id="18" name="Text Box 13"/>
              <p:cNvSpPr/>
              <p:nvPr/>
            </p:nvSpPr>
            <p:spPr>
              <a:xfrm>
                <a:off x="1325" y="2352"/>
                <a:ext cx="353" cy="123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>
                <a:spAutoFit/>
              </a:bodyPr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>
                  <a:spcBef>
                    <a:spcPct val="50000"/>
                  </a:spcBef>
                </a:pPr>
                <a:r>
                  <a:rPr sz="2000" i="1" dirty="0">
                    <a:latin typeface="Trebuchet MS" panose="020B0603020202020204" pitchFamily="34" charset="0"/>
                    <a:ea typeface="DotumChe" pitchFamily="49" charset="-127"/>
                  </a:rPr>
                  <a:t>1</a:t>
                </a:r>
                <a:r>
                  <a:rPr lang="en-US" altLang="zh-CN" sz="2000" i="1" dirty="0">
                    <a:latin typeface="Trebuchet MS" panose="020B0603020202020204" pitchFamily="34" charset="0"/>
                    <a:ea typeface="DotumChe" pitchFamily="49" charset="-127"/>
                  </a:rPr>
                  <a:t>4</a:t>
                </a:r>
                <a:r>
                  <a:rPr sz="2000" i="1" baseline="30000" dirty="0">
                    <a:latin typeface="Trebuchet MS" panose="020B0603020202020204" pitchFamily="34" charset="0"/>
                    <a:ea typeface="DotumChe" pitchFamily="49" charset="-127"/>
                  </a:rPr>
                  <a:t>th</a:t>
                </a:r>
                <a:r>
                  <a:rPr sz="2000" i="1" dirty="0">
                    <a:latin typeface="Trebuchet MS" panose="020B0603020202020204" pitchFamily="34" charset="0"/>
                    <a:ea typeface="DotumChe" pitchFamily="49" charset="-127"/>
                  </a:rPr>
                  <a:t> </a:t>
                </a:r>
                <a:endParaRPr sz="2000" i="1" dirty="0">
                  <a:latin typeface="Trebuchet MS" panose="020B0603020202020204" pitchFamily="34" charset="0"/>
                  <a:ea typeface="DotumChe" pitchFamily="49" charset="-127"/>
                </a:endParaRPr>
              </a:p>
            </p:txBody>
          </p:sp>
          <p:sp>
            <p:nvSpPr>
              <p:cNvPr id="19" name="AutoShape 5"/>
              <p:cNvSpPr/>
              <p:nvPr/>
            </p:nvSpPr>
            <p:spPr>
              <a:xfrm>
                <a:off x="1381" y="1978"/>
                <a:ext cx="192" cy="384"/>
              </a:xfrm>
              <a:prstGeom prst="upArrow">
                <a:avLst>
                  <a:gd name="adj1" fmla="val 25000"/>
                  <a:gd name="adj2" fmla="val 56065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 anchorCtr="0"/>
              <a:lstStyle>
                <a:defPPr>
                  <a:defRPr lang="zh-CN" altLang="en-US"/>
                </a:defPPr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/>
                    <a:ea typeface="宋体" panose="02010600030101010101" pitchFamily="2" charset="-122"/>
                  </a:defRPr>
                </a:lvl5pPr>
              </a:lstStyle>
              <a:p>
                <a:pPr marL="0" lvl="0" indent="0"/>
                <a:endParaRPr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7" name="Text Box 18"/>
            <p:cNvSpPr/>
            <p:nvPr/>
          </p:nvSpPr>
          <p:spPr>
            <a:xfrm>
              <a:off x="10403" y="11796"/>
              <a:ext cx="9116" cy="58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 alt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lang="en-US" altLang="zh-CN" b="1" noProof="0" dirty="0">
                  <a:ln>
                    <a:noFill/>
                  </a:ln>
                  <a:solidFill>
                    <a:srgbClr val="CC0066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The Renaissance</a:t>
              </a:r>
              <a:endParaRPr b="1" dirty="0">
                <a:solidFill>
                  <a:srgbClr val="0099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928884" y="1826055"/>
            <a:ext cx="2407014" cy="1710595"/>
            <a:chOff x="18755" y="9499"/>
            <a:chExt cx="7751" cy="3372"/>
          </a:xfrm>
        </p:grpSpPr>
        <p:grpSp>
          <p:nvGrpSpPr>
            <p:cNvPr id="23" name="组合 22"/>
            <p:cNvGrpSpPr/>
            <p:nvPr/>
          </p:nvGrpSpPr>
          <p:grpSpPr>
            <a:xfrm>
              <a:off x="18755" y="9499"/>
              <a:ext cx="7751" cy="3372"/>
              <a:chOff x="3233" y="1722"/>
              <a:chExt cx="1510" cy="657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3233" y="1725"/>
                <a:ext cx="528" cy="654"/>
                <a:chOff x="3233" y="1725"/>
                <a:chExt cx="528" cy="654"/>
              </a:xfrm>
            </p:grpSpPr>
            <p:sp>
              <p:nvSpPr>
                <p:cNvPr id="29" name="Text Box 15"/>
                <p:cNvSpPr/>
                <p:nvPr/>
              </p:nvSpPr>
              <p:spPr>
                <a:xfrm>
                  <a:off x="3233" y="2257"/>
                  <a:ext cx="528" cy="122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>
                  <a:spAutoFit/>
                </a:bodyPr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>
                    <a:spcBef>
                      <a:spcPct val="50000"/>
                    </a:spcBef>
                  </a:pPr>
                  <a:r>
                    <a:rPr sz="2000" i="1" dirty="0">
                      <a:latin typeface="Trebuchet MS" panose="020B0603020202020204" pitchFamily="34" charset="0"/>
                      <a:ea typeface="DotumChe" pitchFamily="49" charset="-127"/>
                    </a:rPr>
                    <a:t>19</a:t>
                  </a:r>
                  <a:r>
                    <a:rPr sz="2000" i="1" baseline="30000" dirty="0">
                      <a:latin typeface="Trebuchet MS" panose="020B0603020202020204" pitchFamily="34" charset="0"/>
                      <a:ea typeface="DotumChe" pitchFamily="49" charset="-127"/>
                    </a:rPr>
                    <a:t>th</a:t>
                  </a:r>
                  <a:r>
                    <a:rPr sz="2000" i="1" dirty="0">
                      <a:latin typeface="Trebuchet MS" panose="020B0603020202020204" pitchFamily="34" charset="0"/>
                      <a:ea typeface="DotumChe" pitchFamily="49" charset="-127"/>
                    </a:rPr>
                    <a:t> </a:t>
                  </a:r>
                  <a:endParaRPr sz="2000" i="1" dirty="0">
                    <a:latin typeface="Trebuchet MS" panose="020B0603020202020204" pitchFamily="34" charset="0"/>
                    <a:ea typeface="DotumChe" pitchFamily="49" charset="-127"/>
                  </a:endParaRPr>
                </a:p>
              </p:txBody>
            </p:sp>
            <p:sp>
              <p:nvSpPr>
                <p:cNvPr id="30" name="AutoShape 5"/>
                <p:cNvSpPr/>
                <p:nvPr/>
              </p:nvSpPr>
              <p:spPr>
                <a:xfrm>
                  <a:off x="3233" y="1725"/>
                  <a:ext cx="192" cy="528"/>
                </a:xfrm>
                <a:prstGeom prst="upArrow">
                  <a:avLst>
                    <a:gd name="adj1" fmla="val 41599"/>
                    <a:gd name="adj2" fmla="val 77089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anchor="ctr" anchorCtr="0"/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/>
                  <a:endParaRPr sz="240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4119" y="1722"/>
                <a:ext cx="624" cy="650"/>
                <a:chOff x="4119" y="1722"/>
                <a:chExt cx="624" cy="650"/>
              </a:xfrm>
            </p:grpSpPr>
            <p:sp>
              <p:nvSpPr>
                <p:cNvPr id="27" name="Text Box 16"/>
                <p:cNvSpPr/>
                <p:nvPr/>
              </p:nvSpPr>
              <p:spPr>
                <a:xfrm>
                  <a:off x="4119" y="2250"/>
                  <a:ext cx="624" cy="122"/>
                </a:xfrm>
                <a:prstGeom prst="rect">
                  <a:avLst/>
                </a:prstGeom>
                <a:noFill/>
                <a:ln>
                  <a:noFill/>
                  <a:miter lim="800000"/>
                </a:ln>
              </p:spPr>
              <p:txBody>
                <a:bodyPr>
                  <a:spAutoFit/>
                </a:bodyPr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>
                    <a:spcBef>
                      <a:spcPct val="50000"/>
                    </a:spcBef>
                  </a:pPr>
                  <a:r>
                    <a:rPr sz="2000" i="1" dirty="0">
                      <a:latin typeface="Trebuchet MS" panose="020B0603020202020204" pitchFamily="34" charset="0"/>
                      <a:ea typeface="DotumChe" pitchFamily="49" charset="-127"/>
                    </a:rPr>
                    <a:t>20</a:t>
                  </a:r>
                  <a:r>
                    <a:rPr sz="2000" i="1" baseline="30000" dirty="0">
                      <a:latin typeface="Trebuchet MS" panose="020B0603020202020204" pitchFamily="34" charset="0"/>
                      <a:ea typeface="DotumChe" pitchFamily="49" charset="-127"/>
                    </a:rPr>
                    <a:t>th</a:t>
                  </a:r>
                  <a:r>
                    <a:rPr sz="2000" i="1" dirty="0">
                      <a:latin typeface="Trebuchet MS" panose="020B0603020202020204" pitchFamily="34" charset="0"/>
                      <a:ea typeface="DotumChe" pitchFamily="49" charset="-127"/>
                    </a:rPr>
                    <a:t> </a:t>
                  </a:r>
                  <a:endParaRPr sz="2000" i="1" dirty="0">
                    <a:latin typeface="Trebuchet MS" panose="020B0603020202020204" pitchFamily="34" charset="0"/>
                    <a:ea typeface="DotumChe" pitchFamily="49" charset="-127"/>
                  </a:endParaRPr>
                </a:p>
              </p:txBody>
            </p:sp>
            <p:sp>
              <p:nvSpPr>
                <p:cNvPr id="28" name="AutoShape 5"/>
                <p:cNvSpPr/>
                <p:nvPr/>
              </p:nvSpPr>
              <p:spPr>
                <a:xfrm>
                  <a:off x="4239" y="1722"/>
                  <a:ext cx="192" cy="528"/>
                </a:xfrm>
                <a:prstGeom prst="upArrow">
                  <a:avLst>
                    <a:gd name="adj1" fmla="val 25000"/>
                    <a:gd name="adj2" fmla="val 77089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wrap="none" anchor="ctr" anchorCtr="0"/>
                <a:lstStyle>
                  <a:defPPr>
                    <a:defRPr lang="zh-CN" altLang="en-US"/>
                  </a:defPPr>
                  <a:lvl1pPr marL="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1pPr>
                  <a:lvl2pPr marL="4572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2pPr>
                  <a:lvl3pPr marL="9144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3pPr>
                  <a:lvl4pPr marL="13716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4pPr>
                  <a:lvl5pPr marL="1828800" indent="0" algn="l" defTabSz="914400" rtl="0" eaLnBrk="1" fontAlgn="base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lang="zh-CN" altLang="en-US" sz="1800" b="0" i="0" u="none" baseline="0">
                      <a:solidFill>
                        <a:schemeClr val="tx1"/>
                      </a:solidFill>
                      <a:effectLst/>
                      <a:latin typeface="Arial" panose="020B0604020202020204"/>
                      <a:ea typeface="宋体" panose="02010600030101010101" pitchFamily="2" charset="-122"/>
                    </a:defRPr>
                  </a:lvl5pPr>
                </a:lstStyle>
                <a:p>
                  <a:pPr marL="0" lvl="0" indent="0"/>
                  <a:endParaRPr sz="2400" dirty="0">
                    <a:latin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4" name="Text Box 19"/>
            <p:cNvSpPr/>
            <p:nvPr/>
          </p:nvSpPr>
          <p:spPr>
            <a:xfrm>
              <a:off x="18953" y="10892"/>
              <a:ext cx="6899" cy="63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 alt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 marL="0" lvl="0" indent="0">
                <a:spcBef>
                  <a:spcPct val="50000"/>
                </a:spcBef>
              </a:pPr>
              <a:r>
                <a:rPr lang="en-US" altLang="zh-CN" sz="2000" b="1" noProof="0" dirty="0">
                  <a:ln>
                    <a:noFill/>
                  </a:ln>
                  <a:solidFill>
                    <a:srgbClr val="006600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Impressionism</a:t>
              </a:r>
              <a:endParaRPr sz="2000" b="1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709557" y="3199987"/>
            <a:ext cx="1345290" cy="1111981"/>
            <a:chOff x="6716776" y="2297969"/>
            <a:chExt cx="1345290" cy="1111981"/>
          </a:xfrm>
        </p:grpSpPr>
        <p:sp>
          <p:nvSpPr>
            <p:cNvPr id="40" name="AutoShape 5"/>
            <p:cNvSpPr/>
            <p:nvPr/>
          </p:nvSpPr>
          <p:spPr>
            <a:xfrm flipV="1">
              <a:off x="7470570" y="2321342"/>
              <a:ext cx="443216" cy="1088608"/>
            </a:xfrm>
            <a:prstGeom prst="upArrow">
              <a:avLst>
                <a:gd name="adj1" fmla="val 25000"/>
                <a:gd name="adj2" fmla="val 7708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 anchorCtr="0"/>
            <a:lstStyle>
              <a:defPPr>
                <a:defRPr lang="zh-CN" alt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/>
                  <a:ea typeface="宋体" panose="02010600030101010101" pitchFamily="2" charset="-122"/>
                </a:defRPr>
              </a:lvl5pPr>
            </a:lstStyle>
            <a:p>
              <a:pPr marL="0" lvl="0" indent="0"/>
              <a:endParaRPr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716776" y="2297969"/>
              <a:ext cx="13452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Modern art</a:t>
              </a:r>
              <a:endParaRPr lang="zh-CN" altLang="en-US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92892" y="127971"/>
            <a:ext cx="2326669" cy="554654"/>
            <a:chOff x="592892" y="127971"/>
            <a:chExt cx="2326669" cy="554654"/>
          </a:xfrm>
        </p:grpSpPr>
        <p:sp>
          <p:nvSpPr>
            <p:cNvPr id="31" name="Rectangle 19"/>
            <p:cNvSpPr/>
            <p:nvPr/>
          </p:nvSpPr>
          <p:spPr>
            <a:xfrm>
              <a:off x="592892" y="127971"/>
              <a:ext cx="2326669" cy="523220"/>
            </a:xfrm>
            <a:prstGeom prst="rect">
              <a:avLst/>
            </a:prstGeom>
            <a:solidFill>
              <a:schemeClr val="bg1"/>
            </a:solidFill>
            <a:ln>
              <a:noFill/>
              <a:miter lim="800000"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5pPr>
            </a:lstStyle>
            <a:p>
              <a:pPr marL="0" lvl="0" indent="0" eaLnBrk="1" hangingPunct="1"/>
              <a:r>
                <a:rPr lang="en-US" altLang="zh-CN" sz="2800" b="1" dirty="0">
                  <a:solidFill>
                    <a:srgbClr val="FF0000"/>
                  </a:solidFill>
                </a:rPr>
                <a:t>Post-reading</a:t>
              </a:r>
              <a:endParaRPr lang="en-US" altLang="zh-CN" sz="2800" b="1" dirty="0">
                <a:solidFill>
                  <a:srgbClr val="FF0000"/>
                </a:solidFill>
              </a:endParaRPr>
            </a:p>
          </p:txBody>
        </p:sp>
        <p:pic>
          <p:nvPicPr>
            <p:cNvPr id="32" name="Picture 20" descr="16"/>
            <p:cNvPicPr>
              <a:picLocks noChangeAspect="1" noCrop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2892" y="167186"/>
              <a:ext cx="2223379" cy="515439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  <p:pic>
        <p:nvPicPr>
          <p:cNvPr id="35" name="图片 10244" descr="040719103048rt1181544119200597"/>
          <p:cNvPicPr/>
          <p:nvPr/>
        </p:nvPicPr>
        <p:blipFill>
          <a:blip r:embed="rId2"/>
          <a:stretch>
            <a:fillRect/>
          </a:stretch>
        </p:blipFill>
        <p:spPr>
          <a:xfrm>
            <a:off x="7013932" y="558073"/>
            <a:ext cx="1785269" cy="18009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7" name="圆角矩形 12"/>
          <p:cNvSpPr/>
          <p:nvPr>
            <p:custDataLst>
              <p:tags r:id="rId3"/>
            </p:custDataLst>
          </p:nvPr>
        </p:nvSpPr>
        <p:spPr>
          <a:xfrm>
            <a:off x="344799" y="853910"/>
            <a:ext cx="6528407" cy="829528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Activity :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Black" panose="02040A04050005020304" pitchFamily="18" charset="0"/>
                <a:cs typeface="Arial" panose="020B0604020202020204"/>
                <a:sym typeface="宋体" panose="02010600030101010101" pitchFamily="2" charset="-122"/>
              </a:rPr>
              <a:t>Draw the </a:t>
            </a:r>
            <a:r>
              <a:rPr kumimoji="0" lang="en-US" altLang="zh-CN" sz="16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Black" panose="02040A04050005020304" pitchFamily="18" charset="0"/>
                <a:cs typeface="Arial" panose="020B0604020202020204"/>
                <a:sym typeface="宋体" panose="02010600030101010101" pitchFamily="2" charset="-122"/>
              </a:rPr>
              <a:t>development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Black" panose="02040A04050005020304" pitchFamily="18" charset="0"/>
                <a:cs typeface="Arial" panose="020B0604020202020204"/>
                <a:sym typeface="宋体" panose="02010600030101010101" pitchFamily="2" charset="-122"/>
              </a:rPr>
              <a:t> of the history of Western Painting according</a:t>
            </a:r>
            <a:r>
              <a:rPr kumimoji="0" lang="en-US" altLang="zh-CN" sz="1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masis MT Pro Black" panose="02040A04050005020304" pitchFamily="18" charset="0"/>
                <a:cs typeface="Arial" panose="020B0604020202020204"/>
                <a:sym typeface="宋体" panose="02010600030101010101" pitchFamily="2" charset="-122"/>
              </a:rPr>
              <a:t> to timeline, write a summary after class.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masis MT Pro Black" panose="02040A04050005020304" pitchFamily="18" charset="0"/>
              <a:cs typeface="Arial" panose="020B0604020202020204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2999" y="802163"/>
            <a:ext cx="8686799" cy="726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0000FF"/>
                </a:solidFill>
              </a:rPr>
              <a:t>Read the passage and make a flow chart to show the changes in Western painting styles to help you summarize the text.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7" name="右箭头 2"/>
          <p:cNvSpPr/>
          <p:nvPr/>
        </p:nvSpPr>
        <p:spPr bwMode="auto">
          <a:xfrm>
            <a:off x="3761130" y="2213658"/>
            <a:ext cx="454447" cy="159674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右箭头 16"/>
          <p:cNvSpPr/>
          <p:nvPr/>
        </p:nvSpPr>
        <p:spPr bwMode="auto">
          <a:xfrm rot="5400000">
            <a:off x="5614112" y="3305080"/>
            <a:ext cx="312705" cy="184406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右箭头 17"/>
          <p:cNvSpPr/>
          <p:nvPr/>
        </p:nvSpPr>
        <p:spPr bwMode="auto">
          <a:xfrm rot="10800000">
            <a:off x="3663916" y="3973307"/>
            <a:ext cx="594973" cy="159673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圆角矩形标注 26"/>
          <p:cNvSpPr/>
          <p:nvPr/>
        </p:nvSpPr>
        <p:spPr bwMode="auto">
          <a:xfrm flipH="1">
            <a:off x="6190437" y="1351665"/>
            <a:ext cx="1869544" cy="411036"/>
          </a:xfrm>
          <a:prstGeom prst="wedgeRoundRectCallout">
            <a:avLst>
              <a:gd name="adj1" fmla="val 81315"/>
              <a:gd name="adj2" fmla="val 129617"/>
              <a:gd name="adj3" fmla="val 16667"/>
            </a:avLst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adj.</a:t>
            </a:r>
            <a:r>
              <a:rPr kumimoji="0" lang="zh-CN" altLang="en-US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人文主义的</a:t>
            </a:r>
            <a:endParaRPr kumimoji="0" lang="zh-CN" alt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圆角矩形标注 27"/>
          <p:cNvSpPr/>
          <p:nvPr/>
        </p:nvSpPr>
        <p:spPr bwMode="auto">
          <a:xfrm>
            <a:off x="5830420" y="3316678"/>
            <a:ext cx="1595647" cy="411036"/>
          </a:xfrm>
          <a:prstGeom prst="wedgeRoundRectCallout">
            <a:avLst>
              <a:gd name="adj1" fmla="val -72425"/>
              <a:gd name="adj2" fmla="val 106297"/>
              <a:gd name="adj3" fmla="val 16667"/>
            </a:avLst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adj.</a:t>
            </a:r>
            <a:r>
              <a:rPr kumimoji="0" lang="zh-CN" altLang="en-US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主观</a:t>
            </a:r>
            <a:r>
              <a:rPr kumimoji="0" lang="zh-CN" altLang="en-US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endParaRPr kumimoji="0" lang="zh-CN" alt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63715" y="181780"/>
            <a:ext cx="2599430" cy="647006"/>
            <a:chOff x="2837452" y="383293"/>
            <a:chExt cx="3082248" cy="888763"/>
          </a:xfrm>
        </p:grpSpPr>
        <p:pic>
          <p:nvPicPr>
            <p:cNvPr id="22" name="PA_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89" r="42874"/>
            <a:stretch>
              <a:fillRect/>
            </a:stretch>
          </p:blipFill>
          <p:spPr bwMode="auto">
            <a:xfrm flipV="1">
              <a:off x="2837452" y="383293"/>
              <a:ext cx="3082248" cy="773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矩形 22"/>
            <p:cNvSpPr/>
            <p:nvPr/>
          </p:nvSpPr>
          <p:spPr>
            <a:xfrm>
              <a:off x="3334003" y="384220"/>
              <a:ext cx="2386348" cy="8878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defRPr/>
              </a:pPr>
              <a:r>
                <a:rPr lang="en-US" altLang="zh-CN" sz="3600" b="1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/>
                </a:rPr>
                <a:t>Summary</a:t>
              </a:r>
              <a:endParaRPr lang="zh-CN" altLang="en-US" sz="3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95399" y="1616851"/>
            <a:ext cx="2587418" cy="1477328"/>
            <a:chOff x="1719971" y="1653008"/>
            <a:chExt cx="2587418" cy="1477328"/>
          </a:xfrm>
        </p:grpSpPr>
        <p:grpSp>
          <p:nvGrpSpPr>
            <p:cNvPr id="29" name="组合 28"/>
            <p:cNvGrpSpPr/>
            <p:nvPr/>
          </p:nvGrpSpPr>
          <p:grpSpPr>
            <a:xfrm>
              <a:off x="1719971" y="1653008"/>
              <a:ext cx="2587418" cy="1477328"/>
              <a:chOff x="1919546" y="1745051"/>
              <a:chExt cx="2426775" cy="1477328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2042428" y="1745051"/>
                <a:ext cx="2303893" cy="1477328"/>
              </a:xfrm>
              <a:prstGeom prst="rect">
                <a:avLst/>
              </a:prstGeom>
              <a:ln w="19050"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The Middle Ages</a:t>
                </a:r>
                <a:endParaRPr lang="en-US" altLang="zh-CN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altLang="zh-CN" b="1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religious themes</a:t>
                </a:r>
                <a:endPara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b="1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 </a:t>
                </a:r>
                <a:r>
                  <a:rPr lang="en-US" altLang="zh-CN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realistic</a:t>
                </a:r>
                <a:endParaRPr lang="en-US" altLang="zh-CN" b="1" kern="100" dirty="0">
                  <a:solidFill>
                    <a:srgbClr val="FF0000"/>
                  </a:solidFill>
                  <a:latin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r>
                  <a:rPr lang="en-US" altLang="zh-CN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 primitive and two-dimensional</a:t>
                </a:r>
                <a:endPara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1919546" y="2084725"/>
                <a:ext cx="341927" cy="583656"/>
                <a:chOff x="1871459" y="2073590"/>
                <a:chExt cx="341927" cy="583656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71459" y="2073590"/>
                  <a:ext cx="329382" cy="32938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4004" y="2327864"/>
                  <a:ext cx="329382" cy="329382"/>
                </a:xfrm>
                <a:prstGeom prst="rect">
                  <a:avLst/>
                </a:prstGeom>
              </p:spPr>
            </p:pic>
          </p:grp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583" y="2497046"/>
              <a:ext cx="351187" cy="329383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4313974" y="1465391"/>
            <a:ext cx="3397044" cy="1815882"/>
            <a:chOff x="4707016" y="1407887"/>
            <a:chExt cx="3397044" cy="1815882"/>
          </a:xfrm>
        </p:grpSpPr>
        <p:grpSp>
          <p:nvGrpSpPr>
            <p:cNvPr id="26" name="组合 25"/>
            <p:cNvGrpSpPr/>
            <p:nvPr/>
          </p:nvGrpSpPr>
          <p:grpSpPr>
            <a:xfrm>
              <a:off x="4707016" y="1407887"/>
              <a:ext cx="3397044" cy="1815882"/>
              <a:chOff x="4711688" y="1027119"/>
              <a:chExt cx="3157136" cy="181588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4771951" y="1027119"/>
                <a:ext cx="3096873" cy="1815882"/>
              </a:xfrm>
              <a:prstGeom prst="rect">
                <a:avLst/>
              </a:prstGeom>
              <a:ln w="1905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The Renaissance</a:t>
                </a:r>
                <a:endParaRPr lang="en-US" altLang="zh-CN" sz="1600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 marL="271780" indent="-271780">
                  <a:spcAft>
                    <a:spcPts val="0"/>
                  </a:spcAft>
                </a:pPr>
                <a:r>
                  <a:rPr lang="en-US" altLang="zh-CN" sz="1600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  </a:t>
                </a:r>
                <a:r>
                  <a:rPr lang="en-US" altLang="zh-CN" sz="1600" b="1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new ideas and values</a:t>
                </a:r>
                <a:endParaRPr lang="en-US" altLang="zh-CN" sz="1600" b="1" kern="100" dirty="0">
                  <a:solidFill>
                    <a:srgbClr val="000000"/>
                  </a:solidFill>
                  <a:latin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271780" indent="-271780">
                  <a:spcAft>
                    <a:spcPts val="0"/>
                  </a:spcAft>
                </a:pPr>
                <a:r>
                  <a:rPr lang="en-US" altLang="zh-CN" sz="1600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  </a:t>
                </a:r>
                <a:r>
                  <a:rPr lang="en-US" altLang="zh-CN" sz="1600" b="1" i="1" kern="100" dirty="0">
                    <a:solidFill>
                      <a:srgbClr val="9933FF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humanistic</a:t>
                </a:r>
                <a:r>
                  <a:rPr lang="en-US" altLang="zh-CN" sz="1600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zh-CN" sz="1600" b="1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attitude</a:t>
                </a:r>
                <a:endParaRPr lang="en-US" altLang="zh-CN" sz="1600" b="1" kern="100" dirty="0">
                  <a:solidFill>
                    <a:srgbClr val="000000"/>
                  </a:solidFill>
                  <a:latin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altLang="zh-CN" sz="1600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  </a:t>
                </a:r>
                <a:r>
                  <a:rPr lang="en-US" altLang="zh-CN" sz="1600" b="1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the use of perspective</a:t>
                </a:r>
                <a:endParaRPr lang="en-US" altLang="zh-CN" sz="1600" b="1" kern="100" dirty="0">
                  <a:solidFill>
                    <a:srgbClr val="000000"/>
                  </a:solidFill>
                  <a:latin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altLang="zh-CN" sz="1600" b="1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  and oil paints</a:t>
                </a:r>
                <a:endParaRPr lang="en-US" altLang="zh-CN" sz="1600" b="1" kern="100" dirty="0">
                  <a:solidFill>
                    <a:srgbClr val="000000"/>
                  </a:solidFill>
                  <a:latin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altLang="zh-CN" sz="1600" b="1" kern="1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 emphasis on people and the world around us.</a:t>
                </a:r>
                <a:endParaRPr lang="zh-CN" altLang="zh-CN" sz="1600" b="1" kern="100" dirty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2347" y="1558358"/>
                <a:ext cx="329382" cy="329382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0151" y="1818673"/>
                <a:ext cx="329382" cy="329382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1688" y="1275478"/>
                <a:ext cx="329382" cy="329382"/>
              </a:xfrm>
              <a:prstGeom prst="rect">
                <a:avLst/>
              </a:prstGeom>
            </p:spPr>
          </p:pic>
        </p:grp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167" y="2644246"/>
              <a:ext cx="329382" cy="329382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4313974" y="3572586"/>
            <a:ext cx="3196742" cy="1323439"/>
            <a:chOff x="4863239" y="3526958"/>
            <a:chExt cx="3196742" cy="1323439"/>
          </a:xfrm>
        </p:grpSpPr>
        <p:grpSp>
          <p:nvGrpSpPr>
            <p:cNvPr id="28" name="组合 27"/>
            <p:cNvGrpSpPr/>
            <p:nvPr/>
          </p:nvGrpSpPr>
          <p:grpSpPr>
            <a:xfrm>
              <a:off x="4863239" y="3526958"/>
              <a:ext cx="3196742" cy="1323439"/>
              <a:chOff x="4819766" y="3609229"/>
              <a:chExt cx="2752609" cy="1323439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4918604" y="3609229"/>
                <a:ext cx="2653771" cy="1323439"/>
              </a:xfrm>
              <a:prstGeom prst="rect">
                <a:avLst/>
              </a:prstGeom>
              <a:ln w="19050"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Impressionism</a:t>
                </a:r>
                <a:endParaRPr lang="en-US" altLang="zh-CN" sz="1600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1600" b="1" i="1" dirty="0">
                    <a:solidFill>
                      <a:srgbClr val="99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subjective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impression</a:t>
                </a:r>
                <a:endPara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4625" indent="-174625"/>
                <a:r>
                  <a:rPr lang="en-US" altLang="zh-CN" sz="1600" b="1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 inner warmth and humanity</a:t>
                </a:r>
                <a:endParaRPr lang="en-US" altLang="zh-CN" sz="1600" b="1" kern="100" dirty="0">
                  <a:solidFill>
                    <a:srgbClr val="000000"/>
                  </a:solidFill>
                  <a:latin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marL="174625" indent="-174625"/>
                <a:r>
                  <a:rPr lang="en-US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scenes of nature, </a:t>
                </a:r>
                <a:endPara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4625" indent="-174625"/>
                <a:r>
                  <a:rPr lang="en-US" altLang="zh-CN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daily life and people</a:t>
                </a:r>
                <a:endPara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4819766" y="3894590"/>
                <a:ext cx="329382" cy="527598"/>
                <a:chOff x="4819766" y="3894590"/>
                <a:chExt cx="329382" cy="527598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19766" y="3894590"/>
                  <a:ext cx="329382" cy="329382"/>
                </a:xfrm>
                <a:prstGeom prst="rect">
                  <a:avLst/>
                </a:prstGeom>
              </p:spPr>
            </p:pic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0948" y="4155170"/>
                  <a:ext cx="267018" cy="267018"/>
                </a:xfrm>
                <a:prstGeom prst="rect">
                  <a:avLst/>
                </a:prstGeom>
              </p:spPr>
            </p:pic>
          </p:grpSp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399" y="4326232"/>
              <a:ext cx="310102" cy="26701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058" y="4572693"/>
              <a:ext cx="310102" cy="267018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1084019" y="3316678"/>
            <a:ext cx="2579164" cy="1477328"/>
            <a:chOff x="1600200" y="3380426"/>
            <a:chExt cx="2579164" cy="1477328"/>
          </a:xfrm>
        </p:grpSpPr>
        <p:grpSp>
          <p:nvGrpSpPr>
            <p:cNvPr id="30" name="组合 29"/>
            <p:cNvGrpSpPr/>
            <p:nvPr/>
          </p:nvGrpSpPr>
          <p:grpSpPr>
            <a:xfrm>
              <a:off x="1600200" y="3380426"/>
              <a:ext cx="2579164" cy="1477328"/>
              <a:chOff x="1777502" y="3105150"/>
              <a:chExt cx="2355192" cy="1477328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1828800" y="3105150"/>
                <a:ext cx="2303894" cy="1477328"/>
              </a:xfrm>
              <a:prstGeom prst="rect">
                <a:avLst/>
              </a:prstGeom>
              <a:ln w="19050">
                <a:solidFill>
                  <a:srgbClr val="CCECFF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Modern art</a:t>
                </a:r>
                <a:endParaRPr lang="en-US" altLang="zh-CN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altLang="zh-CN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  </a:t>
                </a:r>
                <a:r>
                  <a:rPr lang="en-US" altLang="zh-CN" b="1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cubism</a:t>
                </a:r>
                <a:endParaRPr lang="en-US" altLang="zh-CN" b="1" kern="100" dirty="0">
                  <a:solidFill>
                    <a:srgbClr val="0000FF"/>
                  </a:solidFill>
                  <a:latin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altLang="zh-CN" b="1" kern="100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  </a:t>
                </a:r>
                <a:r>
                  <a:rPr lang="en-US" altLang="zh-CN" b="1" kern="100" dirty="0">
                    <a:solidFill>
                      <a:srgbClr val="0000FF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abstract art</a:t>
                </a:r>
                <a:endParaRPr lang="en-US" altLang="zh-CN" b="1" kern="100" dirty="0">
                  <a:solidFill>
                    <a:srgbClr val="0000FF"/>
                  </a:solidFill>
                  <a:latin typeface="Times New Roman" panose="02020603050405020304" pitchFamily="18" charset="0"/>
                  <a:sym typeface="Wingdings" panose="05000000000000000000" pitchFamily="2" charset="2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altLang="zh-CN" b="1" kern="1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   a realistic but dream-like quality</a:t>
                </a:r>
                <a:endParaRPr lang="zh-CN" altLang="zh-CN" b="1" kern="1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4620" y="3402838"/>
                <a:ext cx="329382" cy="329382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7502" y="3656609"/>
                <a:ext cx="394347" cy="394347"/>
              </a:xfrm>
              <a:prstGeom prst="rect">
                <a:avLst/>
              </a:prstGeom>
            </p:spPr>
          </p:pic>
        </p:grp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163" y="4205235"/>
              <a:ext cx="394347" cy="394347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/>
        </p:nvGraphicFramePr>
        <p:xfrm>
          <a:off x="685800" y="2208172"/>
          <a:ext cx="8305800" cy="1142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648200" y="2945547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convey the light and movement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73036" y="2202418"/>
            <a:ext cx="22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humanistic attitude </a:t>
            </a:r>
            <a:endParaRPr lang="zh-CN" altLang="en-US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6477000" y="2164975"/>
            <a:ext cx="198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analyse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shape</a:t>
            </a:r>
            <a:endParaRPr lang="zh-CN" altLang="en-US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914400" y="2945547"/>
            <a:ext cx="190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relig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ous themes</a:t>
            </a:r>
            <a:endParaRPr lang="zh-CN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27227" y="64392"/>
            <a:ext cx="2599430" cy="647006"/>
            <a:chOff x="2837452" y="383293"/>
            <a:chExt cx="3082248" cy="888763"/>
          </a:xfrm>
        </p:grpSpPr>
        <p:pic>
          <p:nvPicPr>
            <p:cNvPr id="9" name="PA_图片 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89" r="42874"/>
            <a:stretch>
              <a:fillRect/>
            </a:stretch>
          </p:blipFill>
          <p:spPr bwMode="auto">
            <a:xfrm flipV="1">
              <a:off x="2837452" y="383293"/>
              <a:ext cx="3082248" cy="773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3334003" y="384220"/>
              <a:ext cx="2386348" cy="88783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defRPr/>
              </a:pPr>
              <a:r>
                <a:rPr lang="en-US" altLang="zh-CN" sz="3600" b="1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/>
                </a:rPr>
                <a:t>Summary</a:t>
              </a:r>
              <a:endParaRPr lang="zh-CN" altLang="en-US" sz="3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74302" y="99545"/>
            <a:ext cx="1638300" cy="73079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720436" y="1047750"/>
            <a:ext cx="79248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the major stages and its character of the history of Western paintings with the help of timeline.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  <p:bldP spid="10" grpId="0"/>
      <p:bldP spid="12" grpId="0"/>
      <p:bldP spid="13" grpId="0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7960" y="1160659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kern="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Match the paintings below with the correct period of art. Use the information in the reading passage to help you. </a:t>
            </a:r>
            <a:endParaRPr lang="en-US" altLang="zh-CN" sz="2000" b="1" kern="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375661" y="3953208"/>
            <a:ext cx="15778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Renaissance 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2620" y="3874238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mpress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onism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21420" y="3887435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Art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8600" y="4265203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—————       ——————     ———————     ———————  ———————</a:t>
            </a:r>
            <a:endParaRPr lang="zh-CN" alt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544388" y="1982956"/>
            <a:ext cx="8173453" cy="1921050"/>
            <a:chOff x="544388" y="1982956"/>
            <a:chExt cx="8173453" cy="1921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388" y="2012499"/>
              <a:ext cx="1396290" cy="189150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" t="2593" r="1881" b="8518"/>
            <a:stretch>
              <a:fillRect/>
            </a:stretch>
          </p:blipFill>
          <p:spPr>
            <a:xfrm>
              <a:off x="7321551" y="1982956"/>
              <a:ext cx="1396290" cy="1885950"/>
            </a:xfrm>
            <a:prstGeom prst="rect">
              <a:avLst/>
            </a:prstGeom>
          </p:spPr>
        </p:pic>
        <p:pic>
          <p:nvPicPr>
            <p:cNvPr id="12" name="图片 58369" descr="The photo shows a reproduction of Picasso's 'Nature Morte a la Charlotte'. French police have recovered Pablo Picasso's 'Nature Morte a la Charlotte,',which disappeared a year ago from a workshop belonging to the Pompidou Centre in Paris. (Photo source: Xinhua/AFP)"/>
            <p:cNvPicPr/>
            <p:nvPr/>
          </p:nvPicPr>
          <p:blipFill>
            <a:blip r:embed="rId3"/>
            <a:srcRect b="12041"/>
            <a:stretch>
              <a:fillRect/>
            </a:stretch>
          </p:blipFill>
          <p:spPr>
            <a:xfrm>
              <a:off x="2125049" y="1987506"/>
              <a:ext cx="1524001" cy="1863699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0890" y="2000658"/>
              <a:ext cx="1396290" cy="1838705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56845" y="2012499"/>
              <a:ext cx="1870857" cy="1852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文本框 13"/>
          <p:cNvSpPr txBox="1"/>
          <p:nvPr/>
        </p:nvSpPr>
        <p:spPr>
          <a:xfrm>
            <a:off x="342900" y="709317"/>
            <a:ext cx="8458199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1">
                <a:ln w="1905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ea"/>
              </a:rPr>
              <a:t>Now can you tell which period the following pictures belong to?</a:t>
            </a:r>
            <a:endParaRPr kumimoji="0" lang="zh-CN" altLang="en-US" sz="2000" b="1" i="0" u="none" strike="noStrike" kern="1200" cap="none" spc="0" normalizeH="0" baseline="0" noProof="1">
              <a:ln w="1905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1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3890" y="-3671"/>
            <a:ext cx="5563812" cy="688370"/>
            <a:chOff x="63890" y="-3671"/>
            <a:chExt cx="4902051" cy="688370"/>
          </a:xfrm>
        </p:grpSpPr>
        <p:sp>
          <p:nvSpPr>
            <p:cNvPr id="16" name="文本框 15"/>
            <p:cNvSpPr txBox="1"/>
            <p:nvPr/>
          </p:nvSpPr>
          <p:spPr>
            <a:xfrm>
              <a:off x="2739655" y="111554"/>
              <a:ext cx="22262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latin typeface="+mn-lt"/>
                  <a:ea typeface="+mn-ea"/>
                </a:rPr>
                <a:t>Activity 1</a:t>
              </a:r>
              <a:endParaRPr lang="zh-CN" altLang="en-US" sz="28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+mn-ea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90" y="-3671"/>
              <a:ext cx="3390376" cy="688370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3911956" y="3929050"/>
            <a:ext cx="1677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latinLnBrk="0" hangingPunct="1">
              <a:lnSpc>
                <a:spcPct val="10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Middle Ages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26433" y="3930993"/>
            <a:ext cx="152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Art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1" grpId="0"/>
      <p:bldP spid="15" grpId="0"/>
      <p:bldP spid="14" grpId="0" animBg="1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4277"/>
          <p:cNvSpPr/>
          <p:nvPr/>
        </p:nvSpPr>
        <p:spPr>
          <a:xfrm>
            <a:off x="240789" y="2902097"/>
            <a:ext cx="1422184" cy="369332"/>
          </a:xfrm>
          <a:prstGeom prst="rect">
            <a:avLst/>
          </a:prstGeom>
          <a:solidFill>
            <a:srgbClr val="000000"/>
          </a:solidFill>
          <a:ln>
            <a:noFill/>
            <a:miter lim="800000"/>
          </a:ln>
        </p:spPr>
        <p:txBody>
          <a:bodyPr wrap="non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R="0" lvl="0" algn="ctr" latinLnBrk="0">
              <a:defRPr/>
            </a:pPr>
            <a:r>
              <a:rPr lang="en-US" altLang="zh-CN" sz="1800" b="1" kern="0" dirty="0">
                <a:solidFill>
                  <a:srgbClr val="FFFFFF"/>
                </a:solidFill>
              </a:rPr>
              <a:t>Middle Ages</a:t>
            </a:r>
            <a:endParaRPr lang="en-US" altLang="zh-CN" sz="1800" b="1" kern="0" dirty="0">
              <a:solidFill>
                <a:srgbClr val="FFFFFF"/>
              </a:solidFill>
            </a:endParaRPr>
          </a:p>
        </p:txBody>
      </p:sp>
      <p:sp>
        <p:nvSpPr>
          <p:cNvPr id="6" name="文本框 55298"/>
          <p:cNvSpPr/>
          <p:nvPr/>
        </p:nvSpPr>
        <p:spPr>
          <a:xfrm>
            <a:off x="1916897" y="2924572"/>
            <a:ext cx="1544012" cy="307777"/>
          </a:xfrm>
          <a:prstGeom prst="rect">
            <a:avLst/>
          </a:prstGeom>
          <a:solidFill>
            <a:srgbClr val="FF00FF"/>
          </a:solidFill>
          <a:ln w="38100" cmpd="dbl">
            <a:solidFill>
              <a:schemeClr val="bg1"/>
            </a:solidFill>
            <a:round/>
          </a:ln>
        </p:spPr>
        <p:txBody>
          <a:bodyPr wrap="squar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</a:rPr>
              <a:t>Impressionism 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矩形 56322"/>
          <p:cNvSpPr/>
          <p:nvPr/>
        </p:nvSpPr>
        <p:spPr>
          <a:xfrm>
            <a:off x="3799993" y="2905200"/>
            <a:ext cx="1544011" cy="369332"/>
          </a:xfrm>
          <a:prstGeom prst="rect">
            <a:avLst/>
          </a:prstGeom>
          <a:solidFill>
            <a:srgbClr val="000000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algn="ctr"/>
            <a:r>
              <a:rPr lang="en-US" altLang="zh-CN" sz="1800" b="1" kern="0" dirty="0">
                <a:solidFill>
                  <a:srgbClr val="FFFFFF"/>
                </a:solidFill>
              </a:rPr>
              <a:t>Renaissance</a:t>
            </a:r>
            <a:endParaRPr lang="en-US" altLang="zh-CN" sz="1800" b="1" kern="0" dirty="0">
              <a:solidFill>
                <a:srgbClr val="FFFF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9887" y="963713"/>
            <a:ext cx="8558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en-US" altLang="zh-CN" sz="2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Q. Which period of Western art do you like most? Why are you fond of it?</a:t>
            </a:r>
            <a:endParaRPr lang="en-US" altLang="zh-CN" sz="2000" b="1" kern="1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57346"/>
          <p:cNvSpPr/>
          <p:nvPr/>
        </p:nvSpPr>
        <p:spPr>
          <a:xfrm>
            <a:off x="7343564" y="2865905"/>
            <a:ext cx="1544012" cy="338554"/>
          </a:xfrm>
          <a:prstGeom prst="rect">
            <a:avLst/>
          </a:prstGeom>
          <a:solidFill>
            <a:srgbClr val="FF00FF"/>
          </a:solidFill>
          <a:ln w="38100" cmpd="dbl">
            <a:solidFill>
              <a:schemeClr val="bg1"/>
            </a:solidFill>
            <a:round/>
          </a:ln>
        </p:spPr>
        <p:txBody>
          <a:bodyPr wrap="squar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</a:rPr>
              <a:t>Modern art 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6351" y="502192"/>
            <a:ext cx="8989195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</a:pPr>
            <a:r>
              <a:rPr lang="en-US" altLang="zh-CN" sz="2800" b="1" kern="100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Discuss the following questions in groups.</a:t>
            </a:r>
            <a:endParaRPr lang="en-US" altLang="zh-CN" sz="2800" b="1" kern="100" baseline="-25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27776" y="1299740"/>
            <a:ext cx="8709176" cy="1521835"/>
            <a:chOff x="127776" y="1299740"/>
            <a:chExt cx="8709176" cy="1521835"/>
          </a:xfrm>
        </p:grpSpPr>
        <p:pic>
          <p:nvPicPr>
            <p:cNvPr id="2" name="图片 54276" descr="Click!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27776" y="1366156"/>
              <a:ext cx="1701800" cy="139378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5" name="图片 55297" descr="a000016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876009" y="1342802"/>
              <a:ext cx="1544012" cy="142499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7" name="图片 56321" descr="0201grec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474992" y="1319445"/>
              <a:ext cx="1968500" cy="150213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14" name="图片 63490" descr="xin_5704031813537657907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234992" y="1299740"/>
              <a:ext cx="1601960" cy="150213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18912" y="1319445"/>
              <a:ext cx="1723299" cy="1502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文本框 54277"/>
          <p:cNvSpPr/>
          <p:nvPr/>
        </p:nvSpPr>
        <p:spPr>
          <a:xfrm>
            <a:off x="3860907" y="4613529"/>
            <a:ext cx="1422184" cy="369332"/>
          </a:xfrm>
          <a:prstGeom prst="rect">
            <a:avLst/>
          </a:prstGeom>
          <a:solidFill>
            <a:srgbClr val="000000"/>
          </a:solidFill>
          <a:ln>
            <a:noFill/>
            <a:miter lim="800000"/>
          </a:ln>
        </p:spPr>
        <p:txBody>
          <a:bodyPr wrap="non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R="0" lvl="0" algn="ctr" latinLnBrk="0">
              <a:defRPr/>
            </a:pPr>
            <a:r>
              <a:rPr lang="en-US" altLang="zh-CN" sz="1800" b="1" kern="0" dirty="0">
                <a:solidFill>
                  <a:srgbClr val="FFFFFF"/>
                </a:solidFill>
              </a:rPr>
              <a:t>Middle Ages</a:t>
            </a:r>
            <a:endParaRPr lang="en-US" altLang="zh-CN" sz="1800" b="1" kern="0" dirty="0">
              <a:solidFill>
                <a:srgbClr val="FFFFFF"/>
              </a:solidFill>
            </a:endParaRPr>
          </a:p>
        </p:txBody>
      </p:sp>
      <p:sp>
        <p:nvSpPr>
          <p:cNvPr id="24" name="文本框 55298"/>
          <p:cNvSpPr/>
          <p:nvPr/>
        </p:nvSpPr>
        <p:spPr>
          <a:xfrm>
            <a:off x="5571778" y="2899733"/>
            <a:ext cx="1544012" cy="307777"/>
          </a:xfrm>
          <a:prstGeom prst="rect">
            <a:avLst/>
          </a:prstGeom>
          <a:solidFill>
            <a:srgbClr val="FF00FF"/>
          </a:solidFill>
          <a:ln w="38100" cmpd="dbl">
            <a:solidFill>
              <a:schemeClr val="bg1"/>
            </a:solidFill>
            <a:round/>
          </a:ln>
        </p:spPr>
        <p:txBody>
          <a:bodyPr wrap="squar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</a:rPr>
              <a:t>Impressionism 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" name="文本框 57346"/>
          <p:cNvSpPr/>
          <p:nvPr/>
        </p:nvSpPr>
        <p:spPr>
          <a:xfrm>
            <a:off x="1931812" y="4598140"/>
            <a:ext cx="1544012" cy="369332"/>
          </a:xfrm>
          <a:prstGeom prst="rect">
            <a:avLst/>
          </a:prstGeom>
          <a:solidFill>
            <a:srgbClr val="FF00FF"/>
          </a:solidFill>
          <a:ln w="38100" cmpd="dbl">
            <a:solidFill>
              <a:schemeClr val="bg1"/>
            </a:solidFill>
            <a:round/>
          </a:ln>
        </p:spPr>
        <p:txBody>
          <a:bodyPr wrap="squar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en-US" altLang="zh-CN" sz="1800" b="1" dirty="0">
                <a:solidFill>
                  <a:schemeClr val="bg1"/>
                </a:solidFill>
                <a:latin typeface="Arial" panose="020B0604020202020204" pitchFamily="34" charset="0"/>
              </a:rPr>
              <a:t>Modern art </a:t>
            </a:r>
            <a:endParaRPr lang="en-US" altLang="zh-CN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" name="矩形 56322"/>
          <p:cNvSpPr/>
          <p:nvPr/>
        </p:nvSpPr>
        <p:spPr>
          <a:xfrm>
            <a:off x="193465" y="4598140"/>
            <a:ext cx="1544011" cy="369332"/>
          </a:xfrm>
          <a:prstGeom prst="rect">
            <a:avLst/>
          </a:prstGeom>
          <a:solidFill>
            <a:srgbClr val="000000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algn="ctr"/>
            <a:r>
              <a:rPr lang="en-US" altLang="zh-CN" sz="1800" b="1" kern="0" dirty="0">
                <a:solidFill>
                  <a:srgbClr val="FFFFFF"/>
                </a:solidFill>
              </a:rPr>
              <a:t>Renaissance</a:t>
            </a:r>
            <a:endParaRPr lang="en-US" altLang="zh-CN" sz="1800" b="1" kern="0" dirty="0">
              <a:solidFill>
                <a:srgbClr val="FFFFFF"/>
              </a:solidFill>
            </a:endParaRPr>
          </a:p>
        </p:txBody>
      </p:sp>
      <p:sp>
        <p:nvSpPr>
          <p:cNvPr id="29" name="矩形 56322"/>
          <p:cNvSpPr/>
          <p:nvPr/>
        </p:nvSpPr>
        <p:spPr>
          <a:xfrm>
            <a:off x="5678949" y="4575980"/>
            <a:ext cx="1544011" cy="369332"/>
          </a:xfrm>
          <a:prstGeom prst="rect">
            <a:avLst/>
          </a:prstGeom>
          <a:solidFill>
            <a:srgbClr val="000000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algn="ctr"/>
            <a:r>
              <a:rPr lang="en-US" altLang="zh-CN" sz="1800" b="1" kern="0" dirty="0">
                <a:solidFill>
                  <a:srgbClr val="FFFFFF"/>
                </a:solidFill>
              </a:rPr>
              <a:t>Renaissance</a:t>
            </a:r>
            <a:endParaRPr lang="en-US" altLang="zh-CN" sz="1800" b="1" kern="0" dirty="0">
              <a:solidFill>
                <a:srgbClr val="FFFFFF"/>
              </a:solidFill>
            </a:endParaRPr>
          </a:p>
        </p:txBody>
      </p:sp>
      <p:sp>
        <p:nvSpPr>
          <p:cNvPr id="31" name="文本框 55298"/>
          <p:cNvSpPr/>
          <p:nvPr/>
        </p:nvSpPr>
        <p:spPr>
          <a:xfrm>
            <a:off x="7437973" y="4585268"/>
            <a:ext cx="1544012" cy="307777"/>
          </a:xfrm>
          <a:prstGeom prst="rect">
            <a:avLst/>
          </a:prstGeom>
          <a:solidFill>
            <a:srgbClr val="FF00FF"/>
          </a:solidFill>
          <a:ln w="38100" cmpd="dbl">
            <a:solidFill>
              <a:schemeClr val="bg1"/>
            </a:solidFill>
            <a:round/>
          </a:ln>
        </p:spPr>
        <p:txBody>
          <a:bodyPr wrap="squar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</a:rPr>
              <a:t>Impressionism 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93465" y="3266015"/>
            <a:ext cx="8775711" cy="1274372"/>
            <a:chOff x="193465" y="3266015"/>
            <a:chExt cx="8775711" cy="127437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465" y="3408077"/>
              <a:ext cx="1636111" cy="1098467"/>
            </a:xfrm>
            <a:prstGeom prst="rect">
              <a:avLst/>
            </a:prstGeom>
          </p:spPr>
        </p:pic>
        <p:pic>
          <p:nvPicPr>
            <p:cNvPr id="22" name="图片 4" descr="t01ddee6731ef3fa30c[1]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3484191" y="3266015"/>
              <a:ext cx="1996198" cy="1269969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25" name="图片 57345" descr="20051027041002135"/>
            <p:cNvPicPr/>
            <p:nvPr/>
          </p:nvPicPr>
          <p:blipFill>
            <a:blip r:embed="rId9"/>
            <a:srcRect b="2739"/>
            <a:stretch>
              <a:fillRect/>
            </a:stretch>
          </p:blipFill>
          <p:spPr>
            <a:xfrm>
              <a:off x="1931812" y="3368469"/>
              <a:ext cx="1552379" cy="1138076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289" y="3359151"/>
              <a:ext cx="1533887" cy="1146412"/>
            </a:xfrm>
            <a:prstGeom prst="rect">
              <a:avLst/>
            </a:prstGeom>
          </p:spPr>
        </p:pic>
        <p:pic>
          <p:nvPicPr>
            <p:cNvPr id="9" name="图片 8" descr="图片包含 人, 室内, 小孩, 男孩&#10;&#10;描述已自动生成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350" y="3374233"/>
              <a:ext cx="1742571" cy="1166154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95171" y="22525"/>
            <a:ext cx="5740240" cy="582415"/>
            <a:chOff x="95171" y="22525"/>
            <a:chExt cx="5740240" cy="58241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71" y="22525"/>
              <a:ext cx="3867229" cy="549292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3308584" y="81720"/>
              <a:ext cx="252682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latin typeface="+mn-lt"/>
                  <a:ea typeface="+mn-ea"/>
                </a:rPr>
                <a:t>Activity 2</a:t>
              </a:r>
              <a:endParaRPr lang="zh-CN" altLang="en-US" sz="28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3" grpId="0"/>
      <p:bldP spid="15" grpId="0" animBg="1"/>
      <p:bldP spid="16" grpId="0"/>
      <p:bldP spid="23" grpId="0" animBg="1"/>
      <p:bldP spid="24" grpId="0" animBg="1"/>
      <p:bldP spid="26" grpId="0" animBg="1"/>
      <p:bldP spid="27" grpId="0" animBg="1"/>
      <p:bldP spid="29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7200" y="1131222"/>
            <a:ext cx="5741257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ct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Q:How would you answer the question </a:t>
            </a:r>
            <a:r>
              <a:rPr lang="zh-CN" altLang="en-US" b="1" kern="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，“</a:t>
            </a:r>
            <a:r>
              <a:rPr lang="en-US" altLang="zh-CN" b="1" kern="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What is art?</a:t>
            </a:r>
            <a:r>
              <a:rPr lang="zh-CN" altLang="en-US" b="1" kern="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 </a:t>
            </a:r>
            <a:endParaRPr lang="en-US" altLang="zh-CN" b="1" kern="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ct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In your own opinion, what is “Art”?</a:t>
            </a:r>
            <a:endParaRPr lang="en-US" altLang="zh-CN" b="1" kern="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7200" y="2185076"/>
            <a:ext cx="85725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CN" sz="1600" b="1" dirty="0">
                <a:solidFill>
                  <a:srgbClr val="0000FF"/>
                </a:solidFill>
              </a:rPr>
              <a:t>Art is the activity or educational subject that consists of creating paintings, sculptures, and other pictures or objects for people to look at and admire or think deeply about. </a:t>
            </a:r>
            <a:endParaRPr lang="en-US" altLang="zh-CN" sz="1600" b="1" dirty="0">
              <a:solidFill>
                <a:srgbClr val="0000FF"/>
              </a:solidFill>
            </a:endParaRPr>
          </a:p>
          <a:p>
            <a:pPr lvl="0"/>
            <a:r>
              <a:rPr lang="en-US" altLang="zh-CN" sz="1800" b="1" dirty="0">
                <a:solidFill>
                  <a:srgbClr val="FF0000"/>
                </a:solidFill>
              </a:rPr>
              <a:t>                                                                                                 	</a:t>
            </a:r>
            <a:r>
              <a:rPr lang="en-US" altLang="zh-CN" sz="1600" b="1" dirty="0">
                <a:solidFill>
                  <a:srgbClr val="FF0000"/>
                </a:solidFill>
              </a:rPr>
              <a:t>--Collins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lvl="0"/>
            <a:r>
              <a:rPr lang="en-US" altLang="zh-CN" sz="1600" b="1" dirty="0">
                <a:solidFill>
                  <a:srgbClr val="0000FF"/>
                </a:solidFill>
              </a:rPr>
              <a:t>The use of the imagination to express ideas or feelings, particularly in painting, drawing or sculpture .</a:t>
            </a:r>
            <a:endParaRPr lang="en-US" altLang="zh-CN" sz="1600" b="1" dirty="0">
              <a:solidFill>
                <a:srgbClr val="0000FF"/>
              </a:solidFill>
            </a:endParaRPr>
          </a:p>
          <a:p>
            <a:pPr lvl="0"/>
            <a:r>
              <a:rPr lang="en-US" altLang="zh-CN" sz="1600" b="1" dirty="0">
                <a:solidFill>
                  <a:srgbClr val="0000FF"/>
                </a:solidFill>
              </a:rPr>
              <a:t>                                                                       </a:t>
            </a:r>
            <a:r>
              <a:rPr lang="en-US" altLang="zh-CN" sz="1600" b="1" dirty="0">
                <a:solidFill>
                  <a:srgbClr val="FF0000"/>
                </a:solidFill>
              </a:rPr>
              <a:t>			--Oxford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lvl="0"/>
            <a:endParaRPr lang="en-US" altLang="zh-CN" sz="1600" b="1" dirty="0">
              <a:solidFill>
                <a:srgbClr val="FF0000"/>
              </a:solidFill>
            </a:endParaRPr>
          </a:p>
          <a:p>
            <a:pPr lvl="0"/>
            <a:r>
              <a:rPr lang="en-US" altLang="zh-CN" sz="1600" b="1" dirty="0">
                <a:solidFill>
                  <a:srgbClr val="0000FF"/>
                </a:solidFill>
              </a:rPr>
              <a:t>Love of beauty is taste. The creation of beauty is art.</a:t>
            </a:r>
            <a:endParaRPr lang="en-US" altLang="zh-CN" sz="1600" b="1" dirty="0">
              <a:solidFill>
                <a:srgbClr val="0000FF"/>
              </a:solidFill>
            </a:endParaRPr>
          </a:p>
          <a:p>
            <a:pPr lvl="0"/>
            <a:r>
              <a:rPr lang="en-US" altLang="zh-CN" sz="1600" b="1" dirty="0">
                <a:solidFill>
                  <a:srgbClr val="FF0000"/>
                </a:solidFill>
              </a:rPr>
              <a:t>                                                                		--Ralph Waldo Emerson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lvl="0"/>
            <a:endParaRPr lang="en-US" altLang="zh-CN" sz="1800" b="1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74657" y="565249"/>
            <a:ext cx="2625225" cy="1396901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6664" r="6664"/>
          <a:stretch>
            <a:fillRect/>
          </a:stretch>
        </p:blipFill>
        <p:spPr>
          <a:xfrm>
            <a:off x="2057400" y="4247403"/>
            <a:ext cx="1219200" cy="87704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244118" y="91830"/>
            <a:ext cx="5881339" cy="908696"/>
            <a:chOff x="244118" y="91830"/>
            <a:chExt cx="5881339" cy="90869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18" y="91830"/>
              <a:ext cx="4327882" cy="908696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3598630" y="321773"/>
              <a:ext cx="252682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800" b="1" dirty="0">
                  <a:ln w="12700" cmpd="sng">
                    <a:solidFill>
                      <a:srgbClr val="FFC000"/>
                    </a:solidFill>
                    <a:prstDash val="solid"/>
                  </a:ln>
                  <a:solidFill>
                    <a:srgbClr val="FF0000"/>
                  </a:solidFill>
                  <a:latin typeface="+mn-lt"/>
                  <a:ea typeface="+mn-ea"/>
                </a:rPr>
                <a:t>Activity 3</a:t>
              </a:r>
              <a:endParaRPr lang="zh-CN" altLang="en-US" sz="28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6850" y="1009254"/>
            <a:ext cx="4537032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What do you know about the picture:</a:t>
            </a:r>
            <a:endParaRPr lang="en-US" altLang="zh-CN" sz="20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 Do you know the name of painting?</a:t>
            </a:r>
            <a:endParaRPr lang="en-US" altLang="zh-CN" sz="20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School of Athens. (《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雅典学院</a:t>
            </a: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Do you know who painted it?</a:t>
            </a:r>
            <a:endParaRPr lang="en-US" altLang="zh-CN" sz="20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Raphael.</a:t>
            </a:r>
            <a:endParaRPr lang="en-US" altLang="zh-CN" sz="20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 What can you see in the painting?</a:t>
            </a:r>
            <a:endParaRPr lang="en-US" altLang="zh-CN" sz="20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 How does the painting make you feel? </a:t>
            </a:r>
            <a:endParaRPr lang="en-US" altLang="zh-CN" sz="20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0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762704" y="1009254"/>
            <a:ext cx="1132257" cy="107317"/>
          </a:xfrm>
          <a:custGeom>
            <a:avLst/>
            <a:gdLst>
              <a:gd name="connsiteX0" fmla="*/ 0 w 1604865"/>
              <a:gd name="connsiteY0" fmla="*/ 233265 h 233265"/>
              <a:gd name="connsiteX1" fmla="*/ 363894 w 1604865"/>
              <a:gd name="connsiteY1" fmla="*/ 37323 h 233265"/>
              <a:gd name="connsiteX2" fmla="*/ 951722 w 1604865"/>
              <a:gd name="connsiteY2" fmla="*/ 223935 h 233265"/>
              <a:gd name="connsiteX3" fmla="*/ 1604865 w 1604865"/>
              <a:gd name="connsiteY3" fmla="*/ 0 h 233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4865" h="233265">
                <a:moveTo>
                  <a:pt x="0" y="233265"/>
                </a:moveTo>
                <a:cubicBezTo>
                  <a:pt x="102637" y="136071"/>
                  <a:pt x="205274" y="38878"/>
                  <a:pt x="363894" y="37323"/>
                </a:cubicBezTo>
                <a:cubicBezTo>
                  <a:pt x="522514" y="35768"/>
                  <a:pt x="744894" y="230155"/>
                  <a:pt x="951722" y="223935"/>
                </a:cubicBezTo>
                <a:cubicBezTo>
                  <a:pt x="1158550" y="217715"/>
                  <a:pt x="1381707" y="108857"/>
                  <a:pt x="1604865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43600" y="4090857"/>
            <a:ext cx="263056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of Athens</a:t>
            </a:r>
            <a:endParaRPr lang="zh-CN" altLang="en-US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833882" y="1138290"/>
            <a:ext cx="4115252" cy="2740758"/>
            <a:chOff x="4808290" y="1288676"/>
            <a:chExt cx="4115252" cy="274075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290" y="1288676"/>
              <a:ext cx="4115252" cy="2740758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3335" y="1962150"/>
              <a:ext cx="3499407" cy="790282"/>
            </a:xfrm>
            <a:prstGeom prst="rect">
              <a:avLst/>
            </a:prstGeom>
          </p:spPr>
        </p:pic>
      </p:grpSp>
      <p:pic>
        <p:nvPicPr>
          <p:cNvPr id="9" name="图片 6145" descr="pre-reading"/>
          <p:cNvPicPr/>
          <p:nvPr/>
        </p:nvPicPr>
        <p:blipFill>
          <a:blip r:embed="rId3"/>
          <a:srcRect b="10324"/>
          <a:stretch>
            <a:fillRect/>
          </a:stretch>
        </p:blipFill>
        <p:spPr>
          <a:xfrm>
            <a:off x="53765" y="72171"/>
            <a:ext cx="2743200" cy="68835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3378046" y="143161"/>
            <a:ext cx="1193954" cy="430783"/>
            <a:chOff x="2384535" y="739924"/>
            <a:chExt cx="3102510" cy="672010"/>
          </a:xfrm>
        </p:grpSpPr>
        <p:sp>
          <p:nvSpPr>
            <p:cNvPr id="13" name="圆角矩形 4"/>
            <p:cNvSpPr/>
            <p:nvPr/>
          </p:nvSpPr>
          <p:spPr bwMode="auto">
            <a:xfrm>
              <a:off x="2384535" y="763311"/>
              <a:ext cx="3102510" cy="648623"/>
            </a:xfrm>
            <a:prstGeom prst="roundRect">
              <a:avLst/>
            </a:prstGeom>
            <a:noFill/>
            <a:ln w="25400" cap="flat" cmpd="sng" algn="ctr">
              <a:solidFill>
                <a:srgbClr val="993300"/>
              </a:solidFill>
              <a:prstDash val="solid"/>
            </a:ln>
            <a:effectLst/>
          </p:spPr>
          <p:txBody>
            <a:bodyPr lIns="91408" tIns="45703" rIns="91408" bIns="45703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>
                <a:ln w="38100">
                  <a:solidFill>
                    <a:srgbClr val="000000"/>
                  </a:solidFill>
                </a:ln>
                <a:solidFill>
                  <a:srgbClr val="9933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14" name="矩形 6"/>
            <p:cNvSpPr/>
            <p:nvPr/>
          </p:nvSpPr>
          <p:spPr>
            <a:xfrm>
              <a:off x="3192460" y="739924"/>
              <a:ext cx="1486691" cy="43578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lIns="91408" tIns="45703" rIns="91408" bIns="45703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9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隶书" panose="02010509060101010101" charset="-122"/>
                </a:rPr>
                <a:t>Lead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9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隶书" panose="02010509060101010101" charset="-122"/>
                </a:rPr>
                <a:t>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933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隶书" panose="02010509060101010101" charset="-122"/>
                </a:rPr>
                <a:t>in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横卷形 6"/>
          <p:cNvSpPr/>
          <p:nvPr/>
        </p:nvSpPr>
        <p:spPr>
          <a:xfrm>
            <a:off x="292100" y="742950"/>
            <a:ext cx="8763000" cy="4031986"/>
          </a:xfrm>
          <a:prstGeom prst="horizontalScroll">
            <a:avLst/>
          </a:prstGeom>
          <a:blipFill>
            <a:blip r:embed="rId1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2800" b="1" dirty="0">
              <a:solidFill>
                <a:schemeClr val="tx1"/>
              </a:solidFill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1. Polish your summary and add it to your notes. </a:t>
            </a:r>
            <a:r>
              <a:rPr lang="en-US" altLang="zh-CN" sz="2800" b="1" dirty="0">
                <a:solidFill>
                  <a:schemeClr val="bg2"/>
                </a:solidFill>
              </a:rPr>
              <a:t>“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2. Try to practice the skills about summary writing after class.</a:t>
            </a:r>
            <a:endParaRPr lang="en-US" altLang="zh-CN" sz="2800" b="1" dirty="0">
              <a:solidFill>
                <a:schemeClr val="tx1"/>
              </a:solidFill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3. Share your favorite art form with your classmates.</a:t>
            </a:r>
            <a:endParaRPr lang="en-US" altLang="zh-CN" sz="2800" b="1" dirty="0">
              <a:solidFill>
                <a:schemeClr val="tx1"/>
              </a:solidFill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4. Write down the art style of each period and make a flow chart to show the changes in Western painting styles.</a:t>
            </a:r>
            <a:endParaRPr lang="en-US" altLang="zh-CN" sz="2800" b="1" dirty="0">
              <a:solidFill>
                <a:schemeClr val="tx1"/>
              </a:solidFill>
            </a:endParaRPr>
          </a:p>
          <a:p>
            <a:endParaRPr lang="zh-CN" altLang="en-US" sz="2800" b="1" dirty="0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8115" y="193807"/>
            <a:ext cx="5013079" cy="1098286"/>
            <a:chOff x="598115" y="193807"/>
            <a:chExt cx="5013079" cy="109828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93807"/>
              <a:ext cx="4087194" cy="1098286"/>
            </a:xfrm>
            <a:prstGeom prst="rect">
              <a:avLst/>
            </a:prstGeom>
          </p:spPr>
        </p:pic>
        <p:grpSp>
          <p:nvGrpSpPr>
            <p:cNvPr id="7" name="组合 25"/>
            <p:cNvGrpSpPr/>
            <p:nvPr/>
          </p:nvGrpSpPr>
          <p:grpSpPr>
            <a:xfrm>
              <a:off x="598115" y="382910"/>
              <a:ext cx="900485" cy="720080"/>
              <a:chOff x="2588502" y="1541073"/>
              <a:chExt cx="992511" cy="940274"/>
            </a:xfrm>
            <a:solidFill>
              <a:srgbClr val="FFC000"/>
            </a:solidFill>
          </p:grpSpPr>
          <p:pic>
            <p:nvPicPr>
              <p:cNvPr id="8" name="Picture 4" descr="C:\Users\Administrator\Desktop\微立体创业计划\004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88502" y="1541073"/>
                <a:ext cx="992511" cy="940274"/>
              </a:xfrm>
              <a:prstGeom prst="rect">
                <a:avLst/>
              </a:prstGeom>
              <a:grpFill/>
              <a:effectLst>
                <a:outerShdw blurRad="127000" dist="63500" dir="3000000" sx="104000" sy="104000" algn="tl" rotWithShape="0">
                  <a:prstClr val="black">
                    <a:alpha val="34000"/>
                  </a:prstClr>
                </a:outerShdw>
              </a:effectLst>
            </p:spPr>
          </p:pic>
          <p:sp>
            <p:nvSpPr>
              <p:cNvPr id="9" name="圆角矩形 3"/>
              <p:cNvSpPr/>
              <p:nvPr/>
            </p:nvSpPr>
            <p:spPr>
              <a:xfrm rot="18929868">
                <a:off x="2794945" y="1732357"/>
                <a:ext cx="533819" cy="533996"/>
              </a:xfrm>
              <a:prstGeom prst="roundRect">
                <a:avLst/>
              </a:prstGeom>
              <a:grp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6"/>
          <p:cNvPicPr>
            <a:picLocks noChangeAspect="1" noCrop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855" y="-42967"/>
            <a:ext cx="9235710" cy="52294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244" descr="040719103048rt1181544119200597"/>
          <p:cNvPicPr/>
          <p:nvPr/>
        </p:nvPicPr>
        <p:blipFill>
          <a:blip r:embed="rId2"/>
          <a:stretch>
            <a:fillRect/>
          </a:stretch>
        </p:blipFill>
        <p:spPr>
          <a:xfrm>
            <a:off x="2180924" y="1352550"/>
            <a:ext cx="5000324" cy="18478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180924" y="1529030"/>
            <a:ext cx="5105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8000" dirty="0">
                <a:solidFill>
                  <a:schemeClr val="bg1"/>
                </a:solidFill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Bye-bye!</a:t>
            </a:r>
            <a:endParaRPr lang="zh-CN" altLang="en-US" sz="8000" dirty="0">
              <a:solidFill>
                <a:schemeClr val="bg1"/>
              </a:solidFill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604500" y="11684000"/>
            <a:ext cx="330200" cy="241300"/>
          </a:xfrm>
          <a:prstGeom prst="cube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76224" y="3376880"/>
            <a:ext cx="411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/>
            <a:r>
              <a:rPr lang="zh-CN" altLang="zh-CN" sz="2800" b="1" dirty="0">
                <a:solidFill>
                  <a:srgbClr val="0000FF"/>
                </a:solidFill>
              </a:rPr>
              <a:t>Enjoy the paintings; </a:t>
            </a:r>
            <a:endParaRPr lang="zh-CN" altLang="zh-CN" sz="2800" b="1" dirty="0">
              <a:solidFill>
                <a:srgbClr val="0000FF"/>
              </a:solidFill>
            </a:endParaRPr>
          </a:p>
          <a:p>
            <a:pPr marL="0" lvl="0" indent="0" algn="ctr"/>
            <a:r>
              <a:rPr lang="zh-CN" altLang="zh-CN" sz="2800" b="1" dirty="0">
                <a:solidFill>
                  <a:srgbClr val="0000FF"/>
                </a:solidFill>
              </a:rPr>
              <a:t>enjoy your life!</a:t>
            </a:r>
            <a:endParaRPr lang="zh-CN" altLang="zh-CN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145" descr="pre-reading"/>
          <p:cNvPicPr/>
          <p:nvPr/>
        </p:nvPicPr>
        <p:blipFill>
          <a:blip r:embed="rId1"/>
          <a:srcRect b="10324"/>
          <a:stretch>
            <a:fillRect/>
          </a:stretch>
        </p:blipFill>
        <p:spPr>
          <a:xfrm>
            <a:off x="149671" y="-58317"/>
            <a:ext cx="2412543" cy="85440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3" name="组合 9217"/>
          <p:cNvGrpSpPr/>
          <p:nvPr/>
        </p:nvGrpSpPr>
        <p:grpSpPr>
          <a:xfrm>
            <a:off x="1601670" y="1245979"/>
            <a:ext cx="2733675" cy="2325826"/>
            <a:chOff x="0" y="0"/>
            <a:chExt cx="2671" cy="1997"/>
          </a:xfrm>
        </p:grpSpPr>
        <p:sp>
          <p:nvSpPr>
            <p:cNvPr id="4" name="椭圆 9218"/>
            <p:cNvSpPr/>
            <p:nvPr/>
          </p:nvSpPr>
          <p:spPr>
            <a:xfrm>
              <a:off x="626" y="600"/>
              <a:ext cx="1355" cy="998"/>
            </a:xfrm>
            <a:prstGeom prst="ellipse">
              <a:avLst/>
            </a:prstGeom>
            <a:solidFill>
              <a:srgbClr val="FF66FF"/>
            </a:solidFill>
            <a:ln>
              <a:solidFill>
                <a:srgbClr val="000000"/>
              </a:solidFill>
              <a:bevel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" name="文本框 9219"/>
            <p:cNvSpPr/>
            <p:nvPr/>
          </p:nvSpPr>
          <p:spPr>
            <a:xfrm>
              <a:off x="745" y="879"/>
              <a:ext cx="1162" cy="3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ctr" anchorCtr="0">
              <a:spAutoFit/>
            </a:bodyPr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painting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" name="上箭头 9220"/>
            <p:cNvSpPr/>
            <p:nvPr/>
          </p:nvSpPr>
          <p:spPr>
            <a:xfrm rot="1020000">
              <a:off x="1272" y="0"/>
              <a:ext cx="241" cy="554"/>
            </a:xfrm>
            <a:prstGeom prst="upArrow">
              <a:avLst>
                <a:gd name="adj1" fmla="val 55296"/>
                <a:gd name="adj2" fmla="val 76050"/>
              </a:avLst>
            </a:prstGeom>
            <a:solidFill>
              <a:srgbClr val="00FFFF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" name="上箭头 9221"/>
            <p:cNvSpPr/>
            <p:nvPr/>
          </p:nvSpPr>
          <p:spPr>
            <a:xfrm rot="3480000">
              <a:off x="1944" y="183"/>
              <a:ext cx="226" cy="591"/>
            </a:xfrm>
            <a:prstGeom prst="upArrow">
              <a:avLst>
                <a:gd name="adj1" fmla="val 55296"/>
                <a:gd name="adj2" fmla="val 86514"/>
              </a:avLst>
            </a:prstGeom>
            <a:solidFill>
              <a:srgbClr val="00FFFF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8" name="上箭头 9222"/>
            <p:cNvSpPr/>
            <p:nvPr/>
          </p:nvSpPr>
          <p:spPr>
            <a:xfrm rot="5400000">
              <a:off x="2263" y="681"/>
              <a:ext cx="226" cy="591"/>
            </a:xfrm>
            <a:prstGeom prst="upArrow">
              <a:avLst>
                <a:gd name="adj1" fmla="val 55296"/>
                <a:gd name="adj2" fmla="val 86514"/>
              </a:avLst>
            </a:prstGeom>
            <a:solidFill>
              <a:srgbClr val="00FFFF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9" name="上箭头 9223"/>
            <p:cNvSpPr/>
            <p:nvPr/>
          </p:nvSpPr>
          <p:spPr>
            <a:xfrm rot="19320000">
              <a:off x="529" y="136"/>
              <a:ext cx="241" cy="554"/>
            </a:xfrm>
            <a:prstGeom prst="upArrow">
              <a:avLst>
                <a:gd name="adj1" fmla="val 55296"/>
                <a:gd name="adj2" fmla="val 76050"/>
              </a:avLst>
            </a:prstGeom>
            <a:solidFill>
              <a:srgbClr val="00FFFF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" name="上箭头 9224"/>
            <p:cNvSpPr/>
            <p:nvPr/>
          </p:nvSpPr>
          <p:spPr>
            <a:xfrm rot="13860000">
              <a:off x="809" y="1588"/>
              <a:ext cx="226" cy="591"/>
            </a:xfrm>
            <a:prstGeom prst="upArrow">
              <a:avLst>
                <a:gd name="adj1" fmla="val 55296"/>
                <a:gd name="adj2" fmla="val 86514"/>
              </a:avLst>
            </a:prstGeom>
            <a:solidFill>
              <a:srgbClr val="00FFFF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1" name="上箭头 9225"/>
            <p:cNvSpPr/>
            <p:nvPr/>
          </p:nvSpPr>
          <p:spPr>
            <a:xfrm rot="7800000">
              <a:off x="1672" y="1588"/>
              <a:ext cx="226" cy="591"/>
            </a:xfrm>
            <a:prstGeom prst="upArrow">
              <a:avLst>
                <a:gd name="adj1" fmla="val 55296"/>
                <a:gd name="adj2" fmla="val 86514"/>
              </a:avLst>
            </a:prstGeom>
            <a:solidFill>
              <a:srgbClr val="00FFFF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2" name="上箭头 9226"/>
            <p:cNvSpPr/>
            <p:nvPr/>
          </p:nvSpPr>
          <p:spPr>
            <a:xfrm rot="7380000">
              <a:off x="2081" y="1317"/>
              <a:ext cx="226" cy="591"/>
            </a:xfrm>
            <a:prstGeom prst="upArrow">
              <a:avLst>
                <a:gd name="adj1" fmla="val 55296"/>
                <a:gd name="adj2" fmla="val 86514"/>
              </a:avLst>
            </a:prstGeom>
            <a:solidFill>
              <a:srgbClr val="00FFFF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上箭头 9227"/>
            <p:cNvSpPr/>
            <p:nvPr/>
          </p:nvSpPr>
          <p:spPr>
            <a:xfrm rot="14460000">
              <a:off x="311" y="1317"/>
              <a:ext cx="226" cy="591"/>
            </a:xfrm>
            <a:prstGeom prst="upArrow">
              <a:avLst>
                <a:gd name="adj1" fmla="val 55296"/>
                <a:gd name="adj2" fmla="val 86514"/>
              </a:avLst>
            </a:prstGeom>
            <a:solidFill>
              <a:srgbClr val="00FFFF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" name="上箭头 9228"/>
            <p:cNvSpPr/>
            <p:nvPr/>
          </p:nvSpPr>
          <p:spPr>
            <a:xfrm rot="18480000">
              <a:off x="183" y="592"/>
              <a:ext cx="226" cy="591"/>
            </a:xfrm>
            <a:prstGeom prst="upArrow">
              <a:avLst>
                <a:gd name="adj1" fmla="val 55296"/>
                <a:gd name="adj2" fmla="val 86514"/>
              </a:avLst>
            </a:prstGeom>
            <a:solidFill>
              <a:srgbClr val="00FFFF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5" name="组合 9229"/>
          <p:cNvGrpSpPr/>
          <p:nvPr/>
        </p:nvGrpSpPr>
        <p:grpSpPr>
          <a:xfrm>
            <a:off x="4732917" y="1150663"/>
            <a:ext cx="2808017" cy="2638746"/>
            <a:chOff x="0" y="0"/>
            <a:chExt cx="2459" cy="2141"/>
          </a:xfrm>
        </p:grpSpPr>
        <p:grpSp>
          <p:nvGrpSpPr>
            <p:cNvPr id="16" name="组合 9230"/>
            <p:cNvGrpSpPr/>
            <p:nvPr/>
          </p:nvGrpSpPr>
          <p:grpSpPr>
            <a:xfrm>
              <a:off x="598" y="596"/>
              <a:ext cx="1354" cy="998"/>
              <a:chOff x="17" y="-2"/>
              <a:chExt cx="1354" cy="998"/>
            </a:xfrm>
          </p:grpSpPr>
          <p:sp>
            <p:nvSpPr>
              <p:cNvPr id="26" name="椭圆 9231"/>
              <p:cNvSpPr/>
              <p:nvPr/>
            </p:nvSpPr>
            <p:spPr>
              <a:xfrm>
                <a:off x="17" y="-2"/>
                <a:ext cx="1270" cy="998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000000"/>
                </a:solidFill>
                <a:bevel/>
              </a:ln>
            </p:spPr>
            <p:txBody>
              <a:bodyPr wrap="none" anchor="ctr" anchorCtr="0"/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2400" b="0" i="0" u="non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2400" b="0" i="0" u="non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2400" b="0" i="0" u="non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2400" b="0" i="0" u="non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2400" b="0" i="0" u="non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9232"/>
              <p:cNvSpPr/>
              <p:nvPr/>
            </p:nvSpPr>
            <p:spPr>
              <a:xfrm>
                <a:off x="143" y="210"/>
                <a:ext cx="1228" cy="425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 wrap="square" anchor="t" anchorCtr="0">
                <a:spAutoFit/>
              </a:bodyPr>
              <a:lstStyle>
                <a:lvl1pPr marL="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2400" b="0" i="0" u="non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1pPr>
                <a:lvl2pPr marL="4572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2400" b="0" i="0" u="non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2pPr>
                <a:lvl3pPr marL="9144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2400" b="0" i="0" u="non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3pPr>
                <a:lvl4pPr marL="13716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2400" b="0" i="0" u="non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4pPr>
                <a:lvl5pPr marL="1828800" indent="0" algn="l" defTabSz="91440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 lang="zh-CN" altLang="en-US" sz="2400" b="0" i="0" u="none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defRPr>
                </a:lvl5pPr>
              </a:lstStyle>
              <a:p>
                <a:pPr marL="0" marR="0" lvl="0" indent="0" algn="l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</a:rPr>
                  <a:t>painter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上箭头 9233"/>
            <p:cNvSpPr/>
            <p:nvPr/>
          </p:nvSpPr>
          <p:spPr>
            <a:xfrm rot="1020000">
              <a:off x="1270" y="0"/>
              <a:ext cx="226" cy="554"/>
            </a:xfrm>
            <a:prstGeom prst="upArrow">
              <a:avLst>
                <a:gd name="adj1" fmla="val 55296"/>
                <a:gd name="adj2" fmla="val 81098"/>
              </a:avLst>
            </a:prstGeom>
            <a:solidFill>
              <a:srgbClr val="FFFF00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" name="上箭头 9234"/>
            <p:cNvSpPr/>
            <p:nvPr/>
          </p:nvSpPr>
          <p:spPr>
            <a:xfrm rot="3480000">
              <a:off x="1842" y="255"/>
              <a:ext cx="226" cy="554"/>
            </a:xfrm>
            <a:prstGeom prst="upArrow">
              <a:avLst>
                <a:gd name="adj1" fmla="val 55296"/>
                <a:gd name="adj2" fmla="val 81098"/>
              </a:avLst>
            </a:prstGeom>
            <a:solidFill>
              <a:srgbClr val="FFFF00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" name="上箭头 9235"/>
            <p:cNvSpPr/>
            <p:nvPr/>
          </p:nvSpPr>
          <p:spPr>
            <a:xfrm rot="5400000">
              <a:off x="2069" y="708"/>
              <a:ext cx="226" cy="554"/>
            </a:xfrm>
            <a:prstGeom prst="upArrow">
              <a:avLst>
                <a:gd name="adj1" fmla="val 55296"/>
                <a:gd name="adj2" fmla="val 81098"/>
              </a:avLst>
            </a:prstGeom>
            <a:solidFill>
              <a:srgbClr val="FFFF00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0" name="上箭头 9236"/>
            <p:cNvSpPr/>
            <p:nvPr/>
          </p:nvSpPr>
          <p:spPr>
            <a:xfrm rot="19320000">
              <a:off x="636" y="91"/>
              <a:ext cx="226" cy="554"/>
            </a:xfrm>
            <a:prstGeom prst="upArrow">
              <a:avLst>
                <a:gd name="adj1" fmla="val 55296"/>
                <a:gd name="adj2" fmla="val 81098"/>
              </a:avLst>
            </a:prstGeom>
            <a:solidFill>
              <a:srgbClr val="FFFF00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" name="上箭头 9237"/>
            <p:cNvSpPr/>
            <p:nvPr/>
          </p:nvSpPr>
          <p:spPr>
            <a:xfrm rot="13860000">
              <a:off x="653" y="1570"/>
              <a:ext cx="226" cy="554"/>
            </a:xfrm>
            <a:prstGeom prst="upArrow">
              <a:avLst>
                <a:gd name="adj1" fmla="val 55296"/>
                <a:gd name="adj2" fmla="val 81098"/>
              </a:avLst>
            </a:prstGeom>
            <a:solidFill>
              <a:srgbClr val="FFFF00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" name="上箭头 9238"/>
            <p:cNvSpPr/>
            <p:nvPr/>
          </p:nvSpPr>
          <p:spPr>
            <a:xfrm rot="8580000">
              <a:off x="1497" y="1587"/>
              <a:ext cx="226" cy="554"/>
            </a:xfrm>
            <a:prstGeom prst="upArrow">
              <a:avLst>
                <a:gd name="adj1" fmla="val 55296"/>
                <a:gd name="adj2" fmla="val 81098"/>
              </a:avLst>
            </a:prstGeom>
            <a:solidFill>
              <a:srgbClr val="FFFF00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" name="上箭头 9239"/>
            <p:cNvSpPr/>
            <p:nvPr/>
          </p:nvSpPr>
          <p:spPr>
            <a:xfrm rot="7380000">
              <a:off x="1979" y="1252"/>
              <a:ext cx="226" cy="554"/>
            </a:xfrm>
            <a:prstGeom prst="upArrow">
              <a:avLst>
                <a:gd name="adj1" fmla="val 55296"/>
                <a:gd name="adj2" fmla="val 81098"/>
              </a:avLst>
            </a:prstGeom>
            <a:solidFill>
              <a:srgbClr val="FFFF00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" name="上箭头 9240"/>
            <p:cNvSpPr/>
            <p:nvPr/>
          </p:nvSpPr>
          <p:spPr>
            <a:xfrm rot="14460000">
              <a:off x="210" y="1162"/>
              <a:ext cx="226" cy="554"/>
            </a:xfrm>
            <a:prstGeom prst="upArrow">
              <a:avLst>
                <a:gd name="adj1" fmla="val 55296"/>
                <a:gd name="adj2" fmla="val 81098"/>
              </a:avLst>
            </a:prstGeom>
            <a:solidFill>
              <a:srgbClr val="FFFF00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5" name="上箭头 9241"/>
            <p:cNvSpPr/>
            <p:nvPr/>
          </p:nvSpPr>
          <p:spPr>
            <a:xfrm rot="18480000">
              <a:off x="164" y="527"/>
              <a:ext cx="226" cy="554"/>
            </a:xfrm>
            <a:prstGeom prst="upArrow">
              <a:avLst>
                <a:gd name="adj1" fmla="val 55296"/>
                <a:gd name="adj2" fmla="val 81098"/>
              </a:avLst>
            </a:prstGeom>
            <a:solidFill>
              <a:srgbClr val="FFFF00"/>
            </a:solidFill>
            <a:ln>
              <a:noFill/>
              <a:miter lim="800000"/>
            </a:ln>
          </p:spPr>
          <p:txBody>
            <a:bodyPr anchor="t" anchorCtr="0"/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8" name="矩形 9242"/>
          <p:cNvSpPr/>
          <p:nvPr/>
        </p:nvSpPr>
        <p:spPr>
          <a:xfrm>
            <a:off x="2659558" y="88200"/>
            <a:ext cx="3690434" cy="70788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4000" b="1" dirty="0">
                <a:solidFill>
                  <a:srgbClr val="0000FF"/>
                </a:solidFill>
                <a:latin typeface="Arial" panose="020B0604020202020204" pitchFamily="34" charset="0"/>
              </a:rPr>
              <a:t>Brainstorming</a:t>
            </a:r>
            <a:endParaRPr lang="en-US" altLang="zh-CN" sz="4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9" name="文本框 9243"/>
          <p:cNvSpPr/>
          <p:nvPr/>
        </p:nvSpPr>
        <p:spPr>
          <a:xfrm>
            <a:off x="647700" y="3786348"/>
            <a:ext cx="7848600" cy="49686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Can you name some famous painting and painters?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/>
          <p:nvPr/>
        </p:nvSpPr>
        <p:spPr>
          <a:xfrm>
            <a:off x="3950189" y="419648"/>
            <a:ext cx="4947290" cy="379889"/>
          </a:xfrm>
          <a:gradFill rotWithShape="1">
            <a:gsLst>
              <a:gs pos="0">
                <a:srgbClr val="000066">
                  <a:alpha val="81000"/>
                </a:srgbClr>
              </a:gs>
              <a:gs pos="100000">
                <a:srgbClr val="000030">
                  <a:alpha val="78000"/>
                </a:srgbClr>
              </a:gs>
            </a:gsLst>
            <a:path path="shape">
              <a:fillToRect l="50000" t="50000" r="50000" b="50000"/>
            </a:path>
          </a:gradFill>
          <a:ln>
            <a:solidFill>
              <a:srgbClr val="FF0066"/>
            </a:solidFill>
            <a:miter lim="800000"/>
          </a:ln>
        </p:spPr>
        <p:txBody>
          <a:bodyPr vert="horz" wrap="square" lIns="91440" tIns="45720" rIns="91440" bIns="4572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400" b="0" i="0" u="none" kern="1200" baseline="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685800" indent="-685800" eaLnBrk="1" hangingPunct="1"/>
            <a:r>
              <a:rPr lang="en-US" altLang="zh-CN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Things to See in an Art Gallery</a:t>
            </a:r>
            <a:endParaRPr lang="en-US" altLang="zh-CN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2704529" y="2244159"/>
            <a:ext cx="3824031" cy="1435758"/>
          </a:xfrm>
          <a:prstGeom prst="cloudCallout">
            <a:avLst>
              <a:gd name="adj1" fmla="val -40356"/>
              <a:gd name="adj2" fmla="val 41634"/>
            </a:avLst>
          </a:prstGeom>
          <a:solidFill>
            <a:schemeClr val="accent2"/>
          </a:solidFill>
          <a:ln>
            <a:solidFill>
              <a:srgbClr val="FFFF00"/>
            </a:solidFill>
            <a:miter lim="800000"/>
          </a:ln>
        </p:spPr>
        <p:txBody>
          <a:bodyPr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marL="0" lvl="0" indent="0" algn="ctr" eaLnBrk="1" hangingPunct="1"/>
            <a:r>
              <a:rPr lang="en-US" altLang="zh-CN" sz="1800" b="1" dirty="0">
                <a:solidFill>
                  <a:srgbClr val="FFFF66"/>
                </a:solidFill>
                <a:ea typeface="宋体" panose="02010600030101010101" pitchFamily="2" charset="-122"/>
              </a:rPr>
              <a:t>What can you see in an art gallery ? </a:t>
            </a:r>
            <a:endParaRPr lang="en-US" altLang="zh-CN" sz="1800" b="1" dirty="0">
              <a:solidFill>
                <a:srgbClr val="FFFF66"/>
              </a:solidFill>
              <a:ea typeface="宋体" panose="02010600030101010101" pitchFamily="2" charset="-122"/>
            </a:endParaRPr>
          </a:p>
        </p:txBody>
      </p:sp>
      <p:grpSp>
        <p:nvGrpSpPr>
          <p:cNvPr id="4" name="Oval 4"/>
          <p:cNvGrpSpPr/>
          <p:nvPr/>
        </p:nvGrpSpPr>
        <p:grpSpPr>
          <a:xfrm>
            <a:off x="6924785" y="3266631"/>
            <a:ext cx="1436963" cy="514899"/>
            <a:chOff x="4328" y="2972"/>
            <a:chExt cx="1278" cy="553"/>
          </a:xfrm>
        </p:grpSpPr>
        <p:pic>
          <p:nvPicPr>
            <p:cNvPr id="5" name="Oval 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4328" y="2972"/>
              <a:ext cx="1278" cy="553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sp>
          <p:nvSpPr>
            <p:cNvPr id="6" name="矩形 5"/>
            <p:cNvSpPr/>
            <p:nvPr/>
          </p:nvSpPr>
          <p:spPr>
            <a:xfrm>
              <a:off x="4518" y="3056"/>
              <a:ext cx="898" cy="38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ctr" anchorCtr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5pPr>
            </a:lstStyle>
            <a:p>
              <a:pPr marL="0" lvl="0" indent="0" algn="ctr" eaLnBrk="1" hangingPunct="1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</a:pPr>
              <a:r>
                <a:rPr kumimoji="0" lang="en-US" altLang="zh-CN" sz="1800" b="1">
                  <a:solidFill>
                    <a:schemeClr val="bg1"/>
                  </a:solidFill>
                  <a:ea typeface="宋体" panose="02010600030101010101" pitchFamily="2" charset="-122"/>
                </a:rPr>
                <a:t>sculpture</a:t>
              </a:r>
              <a:endParaRPr lang="en-US" altLang="zh-CN" sz="18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7" name="Oval 5"/>
          <p:cNvSpPr/>
          <p:nvPr/>
        </p:nvSpPr>
        <p:spPr>
          <a:xfrm>
            <a:off x="4067778" y="4512056"/>
            <a:ext cx="1557272" cy="506519"/>
          </a:xfrm>
          <a:prstGeom prst="ellipse">
            <a:avLst/>
          </a:prstGeom>
          <a:solidFill>
            <a:srgbClr val="0099CC"/>
          </a:solidFill>
          <a:ln>
            <a:solidFill>
              <a:srgbClr val="FF0066"/>
            </a:solidFill>
            <a:miter lim="800000"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marL="0" lvl="0" indent="0" algn="ctr" eaLnBrk="1" hangingPunct="1"/>
            <a:r>
              <a:rPr kumimoji="0" lang="en-US" altLang="zh-CN" sz="1800" b="1">
                <a:solidFill>
                  <a:schemeClr val="bg1"/>
                </a:solidFill>
                <a:ea typeface="宋体" panose="02010600030101010101" pitchFamily="2" charset="-122"/>
              </a:rPr>
              <a:t>photograph</a:t>
            </a:r>
            <a:endParaRPr kumimoji="0" lang="en-US" altLang="zh-CN" sz="18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grpSp>
        <p:nvGrpSpPr>
          <p:cNvPr id="8" name="Oval 6"/>
          <p:cNvGrpSpPr/>
          <p:nvPr/>
        </p:nvGrpSpPr>
        <p:grpSpPr>
          <a:xfrm>
            <a:off x="2276504" y="1271085"/>
            <a:ext cx="1515670" cy="557730"/>
            <a:chOff x="403" y="476"/>
            <a:chExt cx="1348" cy="599"/>
          </a:xfrm>
        </p:grpSpPr>
        <p:pic>
          <p:nvPicPr>
            <p:cNvPr id="9" name="Oval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03" y="476"/>
              <a:ext cx="1348" cy="599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sp>
          <p:nvSpPr>
            <p:cNvPr id="10" name="矩形 9"/>
            <p:cNvSpPr/>
            <p:nvPr/>
          </p:nvSpPr>
          <p:spPr>
            <a:xfrm>
              <a:off x="604" y="567"/>
              <a:ext cx="946" cy="418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ctr" anchorCtr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5pPr>
            </a:lstStyle>
            <a:p>
              <a:pPr marL="0" lvl="0" indent="0" algn="ctr" eaLnBrk="1" hangingPunct="1"/>
              <a:r>
                <a:rPr kumimoji="0" lang="en-US" altLang="zh-CN" sz="1800" b="1" dirty="0">
                  <a:solidFill>
                    <a:schemeClr val="bg1"/>
                  </a:solidFill>
                  <a:ea typeface="宋体" panose="02010600030101010101" pitchFamily="2" charset="-122"/>
                </a:rPr>
                <a:t>sketch</a:t>
              </a:r>
              <a:endParaRPr kumimoji="0" lang="en-US" altLang="zh-CN" sz="1800" b="1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Oval 7"/>
          <p:cNvGrpSpPr/>
          <p:nvPr/>
        </p:nvGrpSpPr>
        <p:grpSpPr>
          <a:xfrm>
            <a:off x="700968" y="3048338"/>
            <a:ext cx="1360505" cy="514899"/>
            <a:chOff x="42" y="2427"/>
            <a:chExt cx="1210" cy="553"/>
          </a:xfrm>
        </p:grpSpPr>
        <p:pic>
          <p:nvPicPr>
            <p:cNvPr id="12" name="Oval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2" y="2427"/>
              <a:ext cx="1210" cy="553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sp>
          <p:nvSpPr>
            <p:cNvPr id="13" name="矩形 12"/>
            <p:cNvSpPr/>
            <p:nvPr/>
          </p:nvSpPr>
          <p:spPr>
            <a:xfrm>
              <a:off x="221" y="2512"/>
              <a:ext cx="850" cy="38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ctr" anchorCtr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5pPr>
            </a:lstStyle>
            <a:p>
              <a:pPr marL="0" lvl="0" indent="0" algn="ctr" eaLnBrk="1" hangingPunct="1"/>
              <a:r>
                <a:rPr kumimoji="0" lang="en-US" altLang="zh-CN" sz="1800" b="1">
                  <a:solidFill>
                    <a:schemeClr val="bg1"/>
                  </a:solidFill>
                  <a:ea typeface="宋体" panose="02010600030101010101" pitchFamily="2" charset="-122"/>
                </a:rPr>
                <a:t>calligraphy</a:t>
              </a:r>
              <a:endParaRPr kumimoji="0" lang="en-US" altLang="zh-CN" sz="18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Oval 8"/>
          <p:cNvGrpSpPr/>
          <p:nvPr/>
        </p:nvGrpSpPr>
        <p:grpSpPr>
          <a:xfrm>
            <a:off x="833784" y="2220134"/>
            <a:ext cx="1304286" cy="497208"/>
            <a:chOff x="-4" y="1793"/>
            <a:chExt cx="1160" cy="534"/>
          </a:xfrm>
        </p:grpSpPr>
        <p:pic>
          <p:nvPicPr>
            <p:cNvPr id="15" name="Oval 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-4" y="1793"/>
              <a:ext cx="1160" cy="534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sp>
          <p:nvSpPr>
            <p:cNvPr id="16" name="矩形 15"/>
            <p:cNvSpPr/>
            <p:nvPr/>
          </p:nvSpPr>
          <p:spPr>
            <a:xfrm>
              <a:off x="169" y="1874"/>
              <a:ext cx="814" cy="37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ctr" anchorCtr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5pPr>
            </a:lstStyle>
            <a:p>
              <a:pPr marL="0" lvl="0" indent="0" algn="ctr" eaLnBrk="1" hangingPunct="1"/>
              <a:r>
                <a:rPr kumimoji="0" lang="en-US" altLang="zh-CN" sz="1800" b="1">
                  <a:solidFill>
                    <a:schemeClr val="bg1"/>
                  </a:solidFill>
                  <a:ea typeface="宋体" panose="02010600030101010101" pitchFamily="2" charset="-122"/>
                </a:rPr>
                <a:t>gouache</a:t>
              </a:r>
              <a:endParaRPr kumimoji="0" lang="en-US" altLang="zh-CN" sz="18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7" name="Oval 9"/>
          <p:cNvSpPr/>
          <p:nvPr/>
        </p:nvSpPr>
        <p:spPr>
          <a:xfrm>
            <a:off x="3568206" y="1220586"/>
            <a:ext cx="1989035" cy="633149"/>
          </a:xfrm>
          <a:prstGeom prst="ellipse">
            <a:avLst/>
          </a:prstGeom>
          <a:solidFill>
            <a:srgbClr val="3366FF">
              <a:alpha val="89803"/>
            </a:srgbClr>
          </a:solidFill>
          <a:ln>
            <a:solidFill>
              <a:srgbClr val="990099"/>
            </a:solidFill>
            <a:miter lim="800000"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marL="0" lvl="0" indent="0" algn="ctr" eaLnBrk="1" hangingPunct="1"/>
            <a:r>
              <a:rPr kumimoji="0" lang="en-US" altLang="zh-CN" sz="1800" b="1">
                <a:solidFill>
                  <a:schemeClr val="bg1"/>
                </a:solidFill>
                <a:ea typeface="宋体" panose="02010600030101010101" pitchFamily="2" charset="-122"/>
              </a:rPr>
              <a:t>traditional </a:t>
            </a:r>
            <a:endParaRPr kumimoji="0" lang="en-US" altLang="zh-CN" sz="1800" b="1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marL="0" lvl="0" indent="0" algn="ctr" eaLnBrk="1" hangingPunct="1"/>
            <a:r>
              <a:rPr kumimoji="0" lang="en-US" altLang="zh-CN" sz="1800" b="1">
                <a:solidFill>
                  <a:schemeClr val="bg1"/>
                </a:solidFill>
                <a:ea typeface="宋体" panose="02010600030101010101" pitchFamily="2" charset="-122"/>
              </a:rPr>
              <a:t>Chinese painting</a:t>
            </a:r>
            <a:endParaRPr kumimoji="0" lang="en-US" altLang="zh-CN" sz="18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cxnSp>
        <p:nvCxnSpPr>
          <p:cNvPr id="18" name="Line 11"/>
          <p:cNvCxnSpPr/>
          <p:nvPr/>
        </p:nvCxnSpPr>
        <p:spPr>
          <a:xfrm flipH="1" flipV="1">
            <a:off x="4585126" y="1832972"/>
            <a:ext cx="104695" cy="646137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grpSp>
        <p:nvGrpSpPr>
          <p:cNvPr id="19" name="Oval 12"/>
          <p:cNvGrpSpPr/>
          <p:nvPr/>
        </p:nvGrpSpPr>
        <p:grpSpPr>
          <a:xfrm>
            <a:off x="5441992" y="1095723"/>
            <a:ext cx="1562894" cy="511175"/>
            <a:chOff x="3694" y="434"/>
            <a:chExt cx="1390" cy="549"/>
          </a:xfrm>
        </p:grpSpPr>
        <p:pic>
          <p:nvPicPr>
            <p:cNvPr id="20" name="Oval 1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694" y="434"/>
              <a:ext cx="1390" cy="549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sp>
          <p:nvSpPr>
            <p:cNvPr id="21" name="矩形 20"/>
            <p:cNvSpPr/>
            <p:nvPr/>
          </p:nvSpPr>
          <p:spPr>
            <a:xfrm>
              <a:off x="3899" y="516"/>
              <a:ext cx="980" cy="38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ctr" anchorCtr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5pPr>
            </a:lstStyle>
            <a:p>
              <a:pPr marL="0" lvl="0" indent="0" algn="ctr" eaLnBrk="1" hangingPunct="1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</a:pPr>
              <a:r>
                <a:rPr kumimoji="0" lang="en-US" altLang="zh-CN" sz="1800" b="1">
                  <a:solidFill>
                    <a:schemeClr val="bg1"/>
                  </a:solidFill>
                  <a:ea typeface="宋体" panose="02010600030101010101" pitchFamily="2" charset="-122"/>
                </a:rPr>
                <a:t>oil painting</a:t>
              </a:r>
              <a:endParaRPr kumimoji="0" lang="en-US" altLang="zh-CN" sz="18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cxnSp>
        <p:nvCxnSpPr>
          <p:cNvPr id="22" name="Line 15"/>
          <p:cNvCxnSpPr/>
          <p:nvPr/>
        </p:nvCxnSpPr>
        <p:spPr>
          <a:xfrm flipH="1">
            <a:off x="5810817" y="1571850"/>
            <a:ext cx="348156" cy="750046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sp>
        <p:nvSpPr>
          <p:cNvPr id="23" name="Oval 16"/>
          <p:cNvSpPr/>
          <p:nvPr/>
        </p:nvSpPr>
        <p:spPr>
          <a:xfrm>
            <a:off x="1473657" y="3619059"/>
            <a:ext cx="1352635" cy="464619"/>
          </a:xfrm>
          <a:prstGeom prst="ellipse">
            <a:avLst/>
          </a:prstGeom>
          <a:solidFill>
            <a:srgbClr val="0099CC"/>
          </a:solidFill>
          <a:ln>
            <a:solidFill>
              <a:srgbClr val="FF0066"/>
            </a:solidFill>
            <a:miter lim="800000"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marL="0" lvl="0" indent="0" algn="ctr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</a:pPr>
            <a:r>
              <a:rPr kumimoji="0" lang="en-US" altLang="zh-CN" sz="1800" b="1">
                <a:solidFill>
                  <a:schemeClr val="bg1"/>
                </a:solidFill>
                <a:ea typeface="宋体" panose="02010600030101010101" pitchFamily="2" charset="-122"/>
              </a:rPr>
              <a:t>watercolor</a:t>
            </a:r>
            <a:endParaRPr kumimoji="0" lang="en-US" altLang="zh-CN" sz="18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cxnSp>
        <p:nvCxnSpPr>
          <p:cNvPr id="24" name="Line 17"/>
          <p:cNvCxnSpPr/>
          <p:nvPr/>
        </p:nvCxnSpPr>
        <p:spPr>
          <a:xfrm flipH="1">
            <a:off x="1849438" y="2923245"/>
            <a:ext cx="1223962" cy="215900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sp>
        <p:nvSpPr>
          <p:cNvPr id="25" name="Oval 21"/>
          <p:cNvSpPr/>
          <p:nvPr/>
        </p:nvSpPr>
        <p:spPr>
          <a:xfrm>
            <a:off x="6389524" y="3799056"/>
            <a:ext cx="1504426" cy="617320"/>
          </a:xfrm>
          <a:prstGeom prst="ellipse">
            <a:avLst/>
          </a:prstGeom>
          <a:solidFill>
            <a:schemeClr val="accent2"/>
          </a:solidFill>
          <a:ln>
            <a:solidFill>
              <a:srgbClr val="FF0066"/>
            </a:solidFill>
            <a:miter lim="800000"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</a:pPr>
            <a:r>
              <a:rPr lang="en-US" altLang="zh-CN" sz="1800" b="1">
                <a:solidFill>
                  <a:schemeClr val="bg1"/>
                </a:solidFill>
                <a:ea typeface="宋体" panose="02010600030101010101" pitchFamily="2" charset="-122"/>
              </a:rPr>
              <a:t>abstract </a:t>
            </a:r>
            <a:endParaRPr lang="en-US" altLang="zh-CN" sz="1800" b="1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marL="0" lvl="0" indent="0" algn="ctr" eaLnBrk="1" hangingPunct="1">
              <a:lnSpc>
                <a:spcPct val="80000"/>
              </a:lnSpc>
            </a:pPr>
            <a:r>
              <a:rPr lang="en-US" altLang="zh-CN" sz="1800" b="1">
                <a:solidFill>
                  <a:schemeClr val="bg1"/>
                </a:solidFill>
                <a:ea typeface="宋体" panose="02010600030101010101" pitchFamily="2" charset="-122"/>
              </a:rPr>
              <a:t> painting</a:t>
            </a:r>
            <a:r>
              <a:rPr lang="en-US" altLang="zh-CN" sz="1800" b="1">
                <a:ea typeface="宋体" panose="02010600030101010101" pitchFamily="2" charset="-122"/>
              </a:rPr>
              <a:t> </a:t>
            </a:r>
            <a:endParaRPr lang="en-US" altLang="zh-CN" sz="1800" b="1">
              <a:ea typeface="宋体" panose="02010600030101010101" pitchFamily="2" charset="-122"/>
            </a:endParaRPr>
          </a:p>
        </p:txBody>
      </p:sp>
      <p:sp>
        <p:nvSpPr>
          <p:cNvPr id="26" name="Oval 24"/>
          <p:cNvSpPr/>
          <p:nvPr/>
        </p:nvSpPr>
        <p:spPr>
          <a:xfrm>
            <a:off x="1781908" y="4195321"/>
            <a:ext cx="1429092" cy="617320"/>
          </a:xfrm>
          <a:prstGeom prst="ellipse">
            <a:avLst/>
          </a:prstGeom>
          <a:solidFill>
            <a:srgbClr val="9966FF"/>
          </a:solidFill>
          <a:ln>
            <a:solidFill>
              <a:srgbClr val="000066"/>
            </a:solidFill>
            <a:miter lim="800000"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marL="0" lvl="0" indent="0" algn="ctr" eaLnBrk="1" hangingPunct="1"/>
            <a:r>
              <a:rPr kumimoji="0" lang="en-US" altLang="zh-CN" sz="1800" b="1">
                <a:solidFill>
                  <a:schemeClr val="bg1"/>
                </a:solidFill>
                <a:ea typeface="宋体" panose="02010600030101010101" pitchFamily="2" charset="-122"/>
              </a:rPr>
              <a:t>lacquer </a:t>
            </a:r>
            <a:endParaRPr kumimoji="0" lang="en-US" altLang="zh-CN" sz="1800" b="1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marL="0" lvl="0" indent="0" algn="ctr" eaLnBrk="1" hangingPunct="1"/>
            <a:r>
              <a:rPr kumimoji="0" lang="en-US" altLang="zh-CN" sz="1800" b="1">
                <a:solidFill>
                  <a:schemeClr val="bg1"/>
                </a:solidFill>
                <a:ea typeface="宋体" panose="02010600030101010101" pitchFamily="2" charset="-122"/>
              </a:rPr>
              <a:t>painting</a:t>
            </a:r>
            <a:endParaRPr kumimoji="0" lang="en-US" altLang="zh-CN" sz="18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grpSp>
        <p:nvGrpSpPr>
          <p:cNvPr id="27" name="Oval 26"/>
          <p:cNvGrpSpPr/>
          <p:nvPr/>
        </p:nvGrpSpPr>
        <p:grpSpPr>
          <a:xfrm>
            <a:off x="2992880" y="4226288"/>
            <a:ext cx="1281798" cy="511174"/>
            <a:chOff x="1379" y="3383"/>
            <a:chExt cx="1140" cy="549"/>
          </a:xfrm>
        </p:grpSpPr>
        <p:pic>
          <p:nvPicPr>
            <p:cNvPr id="28" name="Oval 2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379" y="3383"/>
              <a:ext cx="1140" cy="549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sp>
          <p:nvSpPr>
            <p:cNvPr id="29" name="矩形 28"/>
            <p:cNvSpPr/>
            <p:nvPr/>
          </p:nvSpPr>
          <p:spPr>
            <a:xfrm>
              <a:off x="1549" y="3465"/>
              <a:ext cx="802" cy="38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anchor="ctr" anchorCtr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1" lang="zh-CN" altLang="en-US" sz="4000" b="0" i="0" u="none" baseline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 Unicode MS" pitchFamily="34" charset="-122"/>
                </a:defRPr>
              </a:lvl5pPr>
            </a:lstStyle>
            <a:p>
              <a:pPr marL="0" lvl="0" indent="0" algn="ctr" eaLnBrk="1" hangingPunct="1"/>
              <a:r>
                <a:rPr kumimoji="0" lang="en-US" altLang="zh-CN" sz="1800" b="1">
                  <a:solidFill>
                    <a:schemeClr val="bg1"/>
                  </a:solidFill>
                  <a:ea typeface="宋体" panose="02010600030101010101" pitchFamily="2" charset="-122"/>
                </a:rPr>
                <a:t>tempera</a:t>
              </a:r>
              <a:endParaRPr kumimoji="0" lang="en-US" altLang="zh-CN" sz="1800" b="1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0" name="Oval 21"/>
          <p:cNvSpPr/>
          <p:nvPr/>
        </p:nvSpPr>
        <p:spPr>
          <a:xfrm>
            <a:off x="6521814" y="1443557"/>
            <a:ext cx="1478565" cy="548418"/>
          </a:xfrm>
          <a:prstGeom prst="ellipse">
            <a:avLst/>
          </a:prstGeom>
          <a:solidFill>
            <a:schemeClr val="accent2"/>
          </a:solidFill>
          <a:ln>
            <a:solidFill>
              <a:srgbClr val="FF0066"/>
            </a:solidFill>
            <a:miter lim="800000"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marL="0" lvl="0" indent="0" algn="ctr" eaLnBrk="1" hangingPunct="1"/>
            <a:r>
              <a:rPr lang="en-US" altLang="zh-CN" sz="1800" b="1">
                <a:solidFill>
                  <a:schemeClr val="bg1"/>
                </a:solidFill>
                <a:ea typeface="宋体" panose="02010600030101010101" pitchFamily="2" charset="-122"/>
              </a:rPr>
              <a:t>portrait </a:t>
            </a:r>
            <a:endParaRPr lang="en-US" altLang="zh-CN" sz="18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31" name="Oval 9"/>
          <p:cNvSpPr/>
          <p:nvPr/>
        </p:nvSpPr>
        <p:spPr>
          <a:xfrm>
            <a:off x="7484399" y="2514185"/>
            <a:ext cx="1300912" cy="633149"/>
          </a:xfrm>
          <a:prstGeom prst="ellipse">
            <a:avLst/>
          </a:prstGeom>
          <a:solidFill>
            <a:srgbClr val="3366FF">
              <a:alpha val="89803"/>
            </a:srgbClr>
          </a:solidFill>
          <a:ln>
            <a:solidFill>
              <a:srgbClr val="990099"/>
            </a:solidFill>
            <a:miter lim="800000"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marL="0" lvl="0" indent="0" algn="ctr" eaLnBrk="1" hangingPunct="1"/>
            <a:r>
              <a:rPr kumimoji="0" lang="en-US" altLang="zh-CN" sz="1800" b="1" dirty="0">
                <a:solidFill>
                  <a:schemeClr val="bg1"/>
                </a:solidFill>
                <a:ea typeface="宋体" panose="02010600030101010101" pitchFamily="2" charset="-122"/>
              </a:rPr>
              <a:t>relief </a:t>
            </a:r>
            <a:endParaRPr kumimoji="0" lang="en-US" altLang="zh-CN" sz="1800" b="1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marL="0" lvl="0" indent="0" algn="ctr" eaLnBrk="1" hangingPunct="1"/>
            <a:r>
              <a:rPr kumimoji="0" lang="en-US" altLang="zh-CN" sz="1800" b="1" dirty="0">
                <a:solidFill>
                  <a:schemeClr val="bg1"/>
                </a:solidFill>
                <a:ea typeface="宋体" panose="02010600030101010101" pitchFamily="2" charset="-122"/>
              </a:rPr>
              <a:t>Painting</a:t>
            </a:r>
            <a:endParaRPr kumimoji="0" lang="en-US" altLang="zh-CN" sz="1800" b="1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cxnSp>
        <p:nvCxnSpPr>
          <p:cNvPr id="32" name="Line 22"/>
          <p:cNvCxnSpPr/>
          <p:nvPr/>
        </p:nvCxnSpPr>
        <p:spPr>
          <a:xfrm>
            <a:off x="2010363" y="2541095"/>
            <a:ext cx="938287" cy="157962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sp>
        <p:nvSpPr>
          <p:cNvPr id="33" name="Oval 21"/>
          <p:cNvSpPr/>
          <p:nvPr/>
        </p:nvSpPr>
        <p:spPr>
          <a:xfrm>
            <a:off x="7065479" y="1979074"/>
            <a:ext cx="1250315" cy="506519"/>
          </a:xfrm>
          <a:prstGeom prst="ellipse">
            <a:avLst/>
          </a:prstGeom>
          <a:solidFill>
            <a:srgbClr val="9966FF"/>
          </a:solidFill>
          <a:ln>
            <a:solidFill>
              <a:srgbClr val="000066"/>
            </a:solidFill>
            <a:miter lim="800000"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</a:pPr>
            <a:r>
              <a:rPr lang="en-US" altLang="zh-CN" sz="1800" b="1">
                <a:solidFill>
                  <a:schemeClr val="bg1"/>
                </a:solidFill>
                <a:ea typeface="宋体" panose="02010600030101010101" pitchFamily="2" charset="-122"/>
              </a:rPr>
              <a:t>waxwork</a:t>
            </a:r>
            <a:endParaRPr lang="en-US" altLang="zh-CN" sz="18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cxnSp>
        <p:nvCxnSpPr>
          <p:cNvPr id="34" name="Line 18"/>
          <p:cNvCxnSpPr/>
          <p:nvPr/>
        </p:nvCxnSpPr>
        <p:spPr>
          <a:xfrm flipH="1" flipV="1">
            <a:off x="6194908" y="3058526"/>
            <a:ext cx="851791" cy="404477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cxnSp>
        <p:nvCxnSpPr>
          <p:cNvPr id="35" name="Line 18"/>
          <p:cNvCxnSpPr/>
          <p:nvPr/>
        </p:nvCxnSpPr>
        <p:spPr>
          <a:xfrm flipH="1" flipV="1">
            <a:off x="5886996" y="3369051"/>
            <a:ext cx="654491" cy="563050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sp>
        <p:nvSpPr>
          <p:cNvPr id="36" name="Oval 9"/>
          <p:cNvSpPr/>
          <p:nvPr/>
        </p:nvSpPr>
        <p:spPr>
          <a:xfrm>
            <a:off x="1329321" y="1657842"/>
            <a:ext cx="1427968" cy="549350"/>
          </a:xfrm>
          <a:prstGeom prst="ellipse">
            <a:avLst/>
          </a:prstGeom>
          <a:solidFill>
            <a:srgbClr val="3366FF">
              <a:alpha val="89803"/>
            </a:srgbClr>
          </a:solidFill>
          <a:ln>
            <a:solidFill>
              <a:srgbClr val="990099"/>
            </a:solidFill>
            <a:miter lim="800000"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marL="0" lvl="0" indent="0" algn="ctr" eaLnBrk="1" hangingPunct="1"/>
            <a:r>
              <a:rPr kumimoji="0" lang="en-US" altLang="zh-CN" sz="1800" b="1">
                <a:solidFill>
                  <a:schemeClr val="bg1"/>
                </a:solidFill>
                <a:ea typeface="宋体" panose="02010600030101010101" pitchFamily="2" charset="-122"/>
              </a:rPr>
              <a:t>landscape</a:t>
            </a:r>
            <a:endParaRPr kumimoji="0" lang="en-US" altLang="zh-CN" sz="18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37" name="Oval 21"/>
          <p:cNvSpPr/>
          <p:nvPr/>
        </p:nvSpPr>
        <p:spPr>
          <a:xfrm>
            <a:off x="5378559" y="4218645"/>
            <a:ext cx="1273928" cy="548418"/>
          </a:xfrm>
          <a:prstGeom prst="ellipse">
            <a:avLst/>
          </a:prstGeom>
          <a:solidFill>
            <a:srgbClr val="9966FF"/>
          </a:solidFill>
          <a:ln>
            <a:solidFill>
              <a:srgbClr val="000066"/>
            </a:solidFill>
            <a:miter lim="800000"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zh-CN" altLang="en-US" sz="40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 Unicode MS" pitchFamily="34" charset="-122"/>
              </a:defRPr>
            </a:lvl5pPr>
          </a:lstStyle>
          <a:p>
            <a:pPr marL="0" lvl="0" indent="0" algn="ctr" eaLnBrk="1" hangingPunct="1">
              <a:lnSpc>
                <a:spcPct val="80000"/>
              </a:lnSpc>
            </a:pPr>
            <a:r>
              <a:rPr lang="en-US" altLang="zh-CN" sz="1800" b="1" dirty="0">
                <a:solidFill>
                  <a:schemeClr val="bg1"/>
                </a:solidFill>
                <a:ea typeface="宋体" panose="02010600030101010101" pitchFamily="2" charset="-122"/>
              </a:rPr>
              <a:t>wash</a:t>
            </a:r>
            <a:endParaRPr lang="en-US" altLang="zh-CN" sz="1800" b="1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pPr marL="0" lvl="0" indent="0" algn="ctr" eaLnBrk="1" hangingPunct="1">
              <a:lnSpc>
                <a:spcPct val="80000"/>
              </a:lnSpc>
            </a:pPr>
            <a:r>
              <a:rPr lang="en-US" altLang="zh-CN" sz="1800" b="1" dirty="0">
                <a:solidFill>
                  <a:schemeClr val="bg1"/>
                </a:solidFill>
                <a:ea typeface="宋体" panose="02010600030101010101" pitchFamily="2" charset="-122"/>
              </a:rPr>
              <a:t>painting</a:t>
            </a:r>
            <a:endParaRPr lang="en-US" altLang="zh-CN" sz="1800" b="1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cxnSp>
        <p:nvCxnSpPr>
          <p:cNvPr id="38" name="Line 22"/>
          <p:cNvCxnSpPr/>
          <p:nvPr/>
        </p:nvCxnSpPr>
        <p:spPr>
          <a:xfrm flipV="1">
            <a:off x="3687469" y="3476977"/>
            <a:ext cx="285636" cy="799018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cxnSp>
        <p:nvCxnSpPr>
          <p:cNvPr id="39" name="Line 18"/>
          <p:cNvCxnSpPr/>
          <p:nvPr/>
        </p:nvCxnSpPr>
        <p:spPr>
          <a:xfrm flipH="1" flipV="1">
            <a:off x="5550921" y="3599368"/>
            <a:ext cx="278604" cy="817171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cxnSp>
        <p:nvCxnSpPr>
          <p:cNvPr id="40" name="Line 18"/>
          <p:cNvCxnSpPr/>
          <p:nvPr/>
        </p:nvCxnSpPr>
        <p:spPr>
          <a:xfrm flipV="1">
            <a:off x="4760283" y="3564235"/>
            <a:ext cx="3460" cy="939746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cxnSp>
        <p:nvCxnSpPr>
          <p:cNvPr id="41" name="Line 13"/>
          <p:cNvCxnSpPr/>
          <p:nvPr/>
        </p:nvCxnSpPr>
        <p:spPr>
          <a:xfrm flipH="1">
            <a:off x="2485216" y="3045640"/>
            <a:ext cx="896090" cy="573419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cxnSp>
        <p:nvCxnSpPr>
          <p:cNvPr id="42" name="Line 13"/>
          <p:cNvCxnSpPr/>
          <p:nvPr/>
        </p:nvCxnSpPr>
        <p:spPr>
          <a:xfrm flipH="1">
            <a:off x="2823764" y="3477351"/>
            <a:ext cx="631450" cy="676515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cxnSp>
        <p:nvCxnSpPr>
          <p:cNvPr id="43" name="Line 10"/>
          <p:cNvCxnSpPr/>
          <p:nvPr/>
        </p:nvCxnSpPr>
        <p:spPr>
          <a:xfrm flipH="1" flipV="1">
            <a:off x="2582809" y="2087433"/>
            <a:ext cx="672730" cy="433510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cxnSp>
        <p:nvCxnSpPr>
          <p:cNvPr id="44" name="Line 25"/>
          <p:cNvCxnSpPr/>
          <p:nvPr/>
        </p:nvCxnSpPr>
        <p:spPr>
          <a:xfrm flipH="1" flipV="1">
            <a:off x="3298728" y="1773040"/>
            <a:ext cx="568930" cy="629935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cxnSp>
        <p:nvCxnSpPr>
          <p:cNvPr id="45" name="Line 20"/>
          <p:cNvCxnSpPr/>
          <p:nvPr/>
        </p:nvCxnSpPr>
        <p:spPr>
          <a:xfrm flipV="1">
            <a:off x="6389524" y="2379642"/>
            <a:ext cx="675955" cy="198935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cxnSp>
        <p:nvCxnSpPr>
          <p:cNvPr id="46" name="Line 14"/>
          <p:cNvCxnSpPr/>
          <p:nvPr/>
        </p:nvCxnSpPr>
        <p:spPr>
          <a:xfrm flipH="1">
            <a:off x="6010397" y="1911491"/>
            <a:ext cx="863599" cy="472323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cxnSp>
        <p:nvCxnSpPr>
          <p:cNvPr id="47" name="Line 19"/>
          <p:cNvCxnSpPr>
            <a:stCxn id="31" idx="2"/>
            <a:endCxn id="3" idx="2"/>
          </p:cNvCxnSpPr>
          <p:nvPr/>
        </p:nvCxnSpPr>
        <p:spPr>
          <a:xfrm flipH="1">
            <a:off x="6525373" y="2830760"/>
            <a:ext cx="959026" cy="131278"/>
          </a:xfrm>
          <a:prstGeom prst="line">
            <a:avLst/>
          </a:prstGeom>
          <a:noFill/>
          <a:ln w="38100">
            <a:solidFill>
              <a:srgbClr val="FF0066"/>
            </a:solidFill>
            <a:miter lim="800000"/>
          </a:ln>
        </p:spPr>
      </p:cxnSp>
      <p:sp>
        <p:nvSpPr>
          <p:cNvPr id="96" name="文本框 95"/>
          <p:cNvSpPr txBox="1"/>
          <p:nvPr/>
        </p:nvSpPr>
        <p:spPr>
          <a:xfrm>
            <a:off x="198216" y="512519"/>
            <a:ext cx="5750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1. Do you know some art galleries?</a:t>
            </a:r>
            <a:endParaRPr lang="en-US" altLang="zh-CN" dirty="0"/>
          </a:p>
          <a:p>
            <a:r>
              <a:rPr lang="en-US" altLang="zh-CN" dirty="0"/>
              <a:t>2. Have you ever been to any art galleries?</a:t>
            </a:r>
            <a:endParaRPr lang="en-US" altLang="zh-CN" dirty="0"/>
          </a:p>
        </p:txBody>
      </p:sp>
      <p:grpSp>
        <p:nvGrpSpPr>
          <p:cNvPr id="48" name="组合 47"/>
          <p:cNvGrpSpPr/>
          <p:nvPr/>
        </p:nvGrpSpPr>
        <p:grpSpPr>
          <a:xfrm>
            <a:off x="198216" y="-27748"/>
            <a:ext cx="4751191" cy="629343"/>
            <a:chOff x="242097" y="-65668"/>
            <a:chExt cx="4751191" cy="629343"/>
          </a:xfrm>
        </p:grpSpPr>
        <p:pic>
          <p:nvPicPr>
            <p:cNvPr id="49" name="图片 6145" descr="pre-reading"/>
            <p:cNvPicPr/>
            <p:nvPr/>
          </p:nvPicPr>
          <p:blipFill>
            <a:blip r:embed="rId7"/>
            <a:srcRect b="10324"/>
            <a:stretch>
              <a:fillRect/>
            </a:stretch>
          </p:blipFill>
          <p:spPr>
            <a:xfrm>
              <a:off x="242097" y="-65668"/>
              <a:ext cx="2174447" cy="629343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50" name="矩形 9242"/>
            <p:cNvSpPr/>
            <p:nvPr/>
          </p:nvSpPr>
          <p:spPr>
            <a:xfrm>
              <a:off x="2667286" y="152311"/>
              <a:ext cx="2326002" cy="36933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anchor="t" anchorCtr="0">
              <a:spAutoFit/>
            </a:bodyPr>
            <a:lstStyle>
              <a:lvl1pPr marL="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4572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9144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3716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1828800" indent="0" algn="l"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lang="zh-CN" altLang="en-US" sz="2400" b="0" i="0" u="none" baseline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</a:lstStyle>
            <a:p>
              <a:r>
                <a:rPr lang="en-US" altLang="zh-CN" sz="1800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Brainstorming</a:t>
              </a:r>
              <a:endParaRPr lang="en-US" altLang="zh-CN" sz="1800" b="1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17" grpId="0" animBg="1"/>
      <p:bldP spid="23" grpId="0" animBg="1"/>
      <p:bldP spid="25" grpId="0" animBg="1"/>
      <p:bldP spid="26" grpId="0" animBg="1"/>
      <p:bldP spid="30" grpId="0" animBg="1"/>
      <p:bldP spid="31" grpId="0" animBg="1"/>
      <p:bldP spid="33" grpId="0" animBg="1"/>
      <p:bldP spid="36" grpId="0" animBg="1"/>
      <p:bldP spid="37" grpId="0" animBg="1"/>
      <p:bldP spid="9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128881" y="3709885"/>
            <a:ext cx="1572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32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dance</a:t>
            </a:r>
            <a:endParaRPr lang="en-US" altLang="zh-CN" sz="32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984993" y="3720260"/>
            <a:ext cx="1370572" cy="46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32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music</a:t>
            </a:r>
            <a:endParaRPr lang="en-US" altLang="zh-CN" sz="32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55711" y="960632"/>
            <a:ext cx="43297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0000FF"/>
                </a:solidFill>
                <a:ea typeface="宋体" panose="02010600030101010101" pitchFamily="2" charset="-122"/>
              </a:rPr>
              <a:t>Can you list some art styles?</a:t>
            </a:r>
            <a:endParaRPr lang="en-US" altLang="zh-CN" sz="2400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4976946" y="3799641"/>
            <a:ext cx="1494735" cy="53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24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sculpture</a:t>
            </a:r>
            <a:endParaRPr kumimoji="0" lang="en-US" altLang="zh-CN" sz="2400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7061614" y="3900225"/>
            <a:ext cx="1715909" cy="452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zh-CN" sz="2000" b="1" i="1" dirty="0">
                <a:solidFill>
                  <a:srgbClr val="99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architecture</a:t>
            </a:r>
            <a:endParaRPr lang="en-US" altLang="zh-CN" sz="2000" b="1" i="1" dirty="0">
              <a:solidFill>
                <a:srgbClr val="9933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0552" y="688301"/>
            <a:ext cx="8330845" cy="3256913"/>
            <a:chOff x="568411" y="681560"/>
            <a:chExt cx="8330845" cy="325691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68411" y="1868940"/>
              <a:ext cx="2279139" cy="192293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7550" y="1868941"/>
              <a:ext cx="2140687" cy="192293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3098" y="1132607"/>
              <a:ext cx="1607987" cy="2674918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5298" y="681560"/>
              <a:ext cx="2253958" cy="325691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504614" y="6350"/>
            <a:ext cx="4251361" cy="828910"/>
            <a:chOff x="504614" y="6350"/>
            <a:chExt cx="4251361" cy="82891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614" y="6350"/>
              <a:ext cx="1624984" cy="828910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0" t="10136" r="8447" b="11108"/>
            <a:stretch>
              <a:fillRect/>
            </a:stretch>
          </p:blipFill>
          <p:spPr>
            <a:xfrm>
              <a:off x="2286000" y="184089"/>
              <a:ext cx="2469975" cy="60435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4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86929" y="4546062"/>
            <a:ext cx="22721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28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paper cutting</a:t>
            </a:r>
            <a:endParaRPr kumimoji="0" lang="en-US" altLang="zh-CN" sz="2800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215569" y="2290544"/>
            <a:ext cx="1752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28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kumimoji="0" lang="en-US" altLang="zh-CN" sz="2800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67803" y="2431259"/>
            <a:ext cx="20745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28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calligraphy </a:t>
            </a:r>
            <a:endParaRPr kumimoji="0" lang="en-US" altLang="zh-CN" sz="2800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77475" y="878162"/>
            <a:ext cx="7356874" cy="1721018"/>
            <a:chOff x="777475" y="878162"/>
            <a:chExt cx="7356874" cy="172101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8566" y="916404"/>
              <a:ext cx="2545783" cy="151901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3424" y="916404"/>
              <a:ext cx="2043514" cy="1682776"/>
            </a:xfrm>
            <a:prstGeom prst="rect">
              <a:avLst/>
            </a:prstGeom>
          </p:spPr>
        </p:pic>
        <p:pic>
          <p:nvPicPr>
            <p:cNvPr id="13" name="Picture 4" descr="荷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475" y="878162"/>
              <a:ext cx="2260031" cy="168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1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39575" y="4664238"/>
            <a:ext cx="2694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zh-CN" sz="20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photography</a:t>
            </a:r>
            <a:endParaRPr kumimoji="0" lang="en-US" altLang="zh-CN" sz="2000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34308" y="2832814"/>
            <a:ext cx="7460568" cy="1834138"/>
            <a:chOff x="934308" y="2832814"/>
            <a:chExt cx="7460568" cy="183413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97274" y="2930968"/>
              <a:ext cx="1881398" cy="16827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3849" y="2832814"/>
              <a:ext cx="2671027" cy="1834138"/>
            </a:xfrm>
            <a:prstGeom prst="rect">
              <a:avLst/>
            </a:prstGeom>
          </p:spPr>
        </p:pic>
        <p:pic>
          <p:nvPicPr>
            <p:cNvPr id="14" name="Picture 7" descr="65ffe03dce57680cbaa167b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308" y="2925824"/>
              <a:ext cx="2243701" cy="1682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本框 15"/>
          <p:cNvSpPr txBox="1"/>
          <p:nvPr/>
        </p:nvSpPr>
        <p:spPr>
          <a:xfrm>
            <a:off x="443023" y="4515428"/>
            <a:ext cx="3023276" cy="481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40000"/>
              </a:lnSpc>
              <a:spcBef>
                <a:spcPct val="50000"/>
              </a:spcBef>
            </a:pPr>
            <a:r>
              <a:rPr lang="en-US" altLang="zh-CN" sz="20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Western-style</a:t>
            </a:r>
            <a:r>
              <a:rPr lang="en-US" altLang="zh-CN" sz="2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altLang="zh-CN" sz="2000" b="1" i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Paintings</a:t>
            </a:r>
            <a:endParaRPr lang="en-US" altLang="zh-CN" sz="2000" b="1" i="1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08556" y="2492814"/>
            <a:ext cx="30232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kumimoji="0" sz="2800" b="1" i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/>
              <a:t>Chinese-style Paintings</a:t>
            </a:r>
            <a:endParaRPr lang="en-US" altLang="zh-CN" sz="20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799246" y="-70269"/>
            <a:ext cx="3772754" cy="828910"/>
            <a:chOff x="799246" y="-70269"/>
            <a:chExt cx="3772754" cy="82891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0" t="10136" r="8447" b="11108"/>
            <a:stretch>
              <a:fillRect/>
            </a:stretch>
          </p:blipFill>
          <p:spPr>
            <a:xfrm>
              <a:off x="2691664" y="34765"/>
              <a:ext cx="1880336" cy="60435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46" y="-70269"/>
              <a:ext cx="1624984" cy="82891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9697"/>
          <p:cNvSpPr/>
          <p:nvPr/>
        </p:nvSpPr>
        <p:spPr>
          <a:xfrm>
            <a:off x="373701" y="1044927"/>
            <a:ext cx="5867400" cy="132228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C3D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Skim the text and complete the 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main idea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C3D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of it.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0" algn="l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  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The text mainly tells us _____  major styles of  ___________ , starting from the </a:t>
            </a:r>
            <a:r>
              <a:rPr kumimoji="0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fif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th century AD.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矩形 29698"/>
          <p:cNvSpPr/>
          <p:nvPr/>
        </p:nvSpPr>
        <p:spPr>
          <a:xfrm>
            <a:off x="4651222" y="1620766"/>
            <a:ext cx="1551779" cy="36933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Western 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Arial" panose="020B0604020202020204" pitchFamily="34" charset="0"/>
              </a:rPr>
              <a:t>art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矩形 29699"/>
          <p:cNvSpPr/>
          <p:nvPr/>
        </p:nvSpPr>
        <p:spPr>
          <a:xfrm>
            <a:off x="2701120" y="1596116"/>
            <a:ext cx="665567" cy="36933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lvl1pPr mar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four 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-2147482615" descr="7729bd77a17165b70921e9bd616e0a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10097" y="350837"/>
            <a:ext cx="2895600" cy="479266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533400" y="2343150"/>
            <a:ext cx="4677832" cy="2117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1800" b="1" kern="100" dirty="0">
                <a:latin typeface="Times New Roman" panose="02020603050405020304" pitchFamily="18" charset="0"/>
                <a:ea typeface="华文细黑" panose="02010600040101010101" pitchFamily="2" charset="-122"/>
                <a:cs typeface="Courier New" panose="02070309020205020404" pitchFamily="49" charset="0"/>
              </a:rPr>
              <a:t>Q: What does the passage mainly tell us?</a:t>
            </a:r>
            <a:endParaRPr lang="zh-CN" altLang="zh-CN" sz="800" kern="100" dirty="0">
              <a:latin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1800" b="1" kern="100" dirty="0">
                <a:latin typeface="Times New Roman" panose="02020603050405020304" pitchFamily="18" charset="0"/>
                <a:ea typeface="华文细黑" panose="02010600040101010101" pitchFamily="2" charset="-122"/>
                <a:cs typeface="Courier New" panose="02070309020205020404" pitchFamily="49" charset="0"/>
              </a:rPr>
              <a:t>A. How religious paintings developed.</a:t>
            </a:r>
            <a:endParaRPr lang="zh-CN" altLang="zh-CN" sz="800" kern="100" dirty="0">
              <a:latin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1800" b="1" kern="100" dirty="0">
                <a:latin typeface="Times New Roman" panose="02020603050405020304" pitchFamily="18" charset="0"/>
                <a:ea typeface="华文细黑" panose="02010600040101010101" pitchFamily="2" charset="-122"/>
                <a:cs typeface="Courier New" panose="02070309020205020404" pitchFamily="49" charset="0"/>
              </a:rPr>
              <a:t>B. How oil paintings developed.</a:t>
            </a:r>
            <a:endParaRPr lang="zh-CN" altLang="zh-CN" sz="800" kern="100" dirty="0">
              <a:latin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1800" b="1" kern="100" dirty="0">
                <a:latin typeface="Times New Roman" panose="02020603050405020304" pitchFamily="18" charset="0"/>
                <a:ea typeface="华文细黑" panose="02010600040101010101" pitchFamily="2" charset="-122"/>
                <a:cs typeface="Courier New" panose="02070309020205020404" pitchFamily="49" charset="0"/>
              </a:rPr>
              <a:t>C. How Impressionist paintings developed.</a:t>
            </a:r>
            <a:endParaRPr lang="zh-CN" altLang="zh-CN" sz="800" kern="100" dirty="0">
              <a:latin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 algn="l"/>
              </a:tabLst>
            </a:pPr>
            <a:r>
              <a:rPr lang="en-US" altLang="zh-CN" sz="1800" b="1" kern="100" dirty="0">
                <a:latin typeface="Times New Roman" panose="02020603050405020304" pitchFamily="18" charset="0"/>
                <a:ea typeface="华文细黑" panose="02010600040101010101" pitchFamily="2" charset="-122"/>
                <a:cs typeface="Courier New" panose="02070309020205020404" pitchFamily="49" charset="0"/>
              </a:rPr>
              <a:t>D. How Western art developed.</a:t>
            </a:r>
            <a:endParaRPr lang="zh-CN" altLang="zh-CN" sz="800" kern="100" dirty="0">
              <a:latin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16467" y="4021802"/>
            <a:ext cx="533400" cy="381000"/>
            <a:chOff x="1219200" y="2270612"/>
            <a:chExt cx="533400" cy="381000"/>
          </a:xfrm>
        </p:grpSpPr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1219200" y="2461112"/>
              <a:ext cx="177800" cy="19050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flipV="1">
              <a:off x="1397000" y="2270612"/>
              <a:ext cx="355600" cy="38100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67278" y="166087"/>
            <a:ext cx="7390619" cy="999566"/>
            <a:chOff x="0" y="167708"/>
            <a:chExt cx="7390619" cy="999566"/>
          </a:xfrm>
        </p:grpSpPr>
        <p:grpSp>
          <p:nvGrpSpPr>
            <p:cNvPr id="12" name="Group 16"/>
            <p:cNvGrpSpPr/>
            <p:nvPr/>
          </p:nvGrpSpPr>
          <p:grpSpPr>
            <a:xfrm>
              <a:off x="0" y="167708"/>
              <a:ext cx="6981293" cy="999566"/>
              <a:chOff x="838" y="-69"/>
              <a:chExt cx="3991" cy="1202"/>
            </a:xfrm>
          </p:grpSpPr>
          <p:pic>
            <p:nvPicPr>
              <p:cNvPr id="13" name="Picture 14" descr="44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" y="0"/>
                <a:ext cx="3847" cy="863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1533" y="-69"/>
                <a:ext cx="3296" cy="1202"/>
              </a:xfrm>
              <a:prstGeom prst="rect">
                <a:avLst/>
              </a:prstGeom>
              <a:noFill/>
              <a:ln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1" lang="zh-CN" altLang="en-US" sz="4000" b="0" i="0" u="none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 Unicode MS" pitchFamily="34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1" lang="zh-CN" altLang="en-US" sz="4000" b="0" i="0" u="none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 Unicode MS" pitchFamily="34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1" lang="zh-CN" altLang="en-US" sz="4000" b="0" i="0" u="none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 Unicode MS" pitchFamily="34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1" lang="zh-CN" altLang="en-US" sz="4000" b="0" i="0" u="none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 Unicode MS" pitchFamily="34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1" lang="zh-CN" altLang="en-US" sz="4000" b="0" i="0" u="none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Arial Unicode MS" pitchFamily="34" charset="-122"/>
                  </a:defRPr>
                </a:lvl5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800" dirty="0"/>
                  <a:t>Fast Reading</a:t>
                </a:r>
                <a:r>
                  <a:rPr lang="zh-CN" altLang="en-US" sz="2800" dirty="0"/>
                  <a:t>：</a:t>
                </a:r>
                <a:r>
                  <a:rPr kumimoji="0" lang="en-US" altLang="zh-CN" sz="3600" b="1" i="0" u="none" strike="noStrike" kern="1200" cap="none" spc="0" normalizeH="0" baseline="0" noProof="0" dirty="0">
                    <a:ln w="12700" cmpd="sng">
                      <a:solidFill>
                        <a:srgbClr val="8064A2"/>
                      </a:solidFill>
                      <a:prstDash val="solid"/>
                    </a:ln>
                    <a:gradFill>
                      <a:gsLst>
                        <a:gs pos="0">
                          <a:srgbClr val="8064A2"/>
                        </a:gs>
                        <a:gs pos="4000">
                          <a:srgbClr val="8064A2">
                            <a:lumMod val="60000"/>
                            <a:lumOff val="40000"/>
                          </a:srgbClr>
                        </a:gs>
                        <a:gs pos="87000">
                          <a:srgbClr val="8064A2">
                            <a:lumMod val="20000"/>
                            <a:lumOff val="8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Arial" panose="020B0604020202020204"/>
                  </a:rPr>
                  <a:t>Activity 1</a:t>
                </a:r>
                <a:endParaRPr kumimoji="0" lang="zh-CN" altLang="en-US" sz="3600" b="1" i="0" u="none" strike="noStrike" kern="1200" cap="none" spc="0" normalizeH="0" baseline="0" noProof="0" dirty="0">
                  <a:ln w="12700" cmpd="sng">
                    <a:solidFill>
                      <a:srgbClr val="8064A2"/>
                    </a:solidFill>
                    <a:prstDash val="solid"/>
                  </a:ln>
                  <a:gradFill>
                    <a:gsLst>
                      <a:gs pos="0">
                        <a:srgbClr val="8064A2"/>
                      </a:gs>
                      <a:gs pos="4000">
                        <a:srgbClr val="8064A2">
                          <a:lumMod val="60000"/>
                          <a:lumOff val="40000"/>
                        </a:srgbClr>
                      </a:gs>
                      <a:gs pos="87000">
                        <a:srgbClr val="8064A2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endParaRPr>
              </a:p>
              <a:p>
                <a:pPr marL="0" lvl="0" indent="0" eaLnBrk="1" hangingPunct="1"/>
                <a:endParaRPr lang="en-US" altLang="zh-CN" sz="2800" dirty="0"/>
              </a:p>
            </p:txBody>
          </p:sp>
        </p:grpSp>
        <p:pic>
          <p:nvPicPr>
            <p:cNvPr id="18" name="Picture 15" descr="图片    1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29399" y="378186"/>
              <a:ext cx="661220" cy="512994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22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23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base">
                                        <p:cTn id="2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base">
                                        <p:cTn id="2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base">
                                        <p:cTn id="3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base">
                                        <p:cTn id="3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3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base">
                                        <p:cTn id="3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base">
                                        <p:cTn id="40" dur="5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41" dur="1822" tmFilter="0,0; 0.14,0.36; 0.43,0.73; 0.71,0.91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664" tmFilter="0.0,0.0; 0.25,0.07; 0.50,0.2; 0.75,0.467; 1.0,1.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64" tmFilter="0, 0; 0.125,0.2665; 0.25,0.4; 0.375,0.465; 0.5,0.5;  0.625,0.535; 0.75,0.6; 0.875,0.7335; 1,1" fill="hold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32" tmFilter="0, 0; 0.125,0.2665; 0.25,0.4; 0.375,0.465; 0.5,0.5;  0.625,0.535; 0.75,0.6; 0.875,0.7335; 1,1" fill="hold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64" tmFilter="0, 0; 0.125,0.2665; 0.25,0.4; 0.375,0.465; 0.5,0.5;  0.625,0.535; 0.75,0.6; 0.875,0.7335; 1,1" fill="hold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base">
                                        <p:cTn id="46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base">
                                        <p:cTn id="47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48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base">
                                        <p:cTn id="49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50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base">
                                        <p:cTn id="51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base">
                                        <p:cTn id="52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base">
                                        <p:cTn id="53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10" grpId="0"/>
      <p:bldP spid="11" grpId="0"/>
    </p:bldLst>
  </p:timing>
</p:sld>
</file>

<file path=ppt/tags/tag1.xml><?xml version="1.0" encoding="utf-8"?>
<p:tagLst xmlns:p="http://schemas.openxmlformats.org/presentationml/2006/main">
  <p:tag name="AS_UNIQUEID" val="352"/>
</p:tagLst>
</file>

<file path=ppt/tags/tag10.xml><?xml version="1.0" encoding="utf-8"?>
<p:tagLst xmlns:p="http://schemas.openxmlformats.org/presentationml/2006/main">
  <p:tag name="AS_UNIQUEID" val="366"/>
</p:tagLst>
</file>

<file path=ppt/tags/tag11.xml><?xml version="1.0" encoding="utf-8"?>
<p:tagLst xmlns:p="http://schemas.openxmlformats.org/presentationml/2006/main">
  <p:tag name="AS_UNIQUEID" val="68"/>
</p:tagLst>
</file>

<file path=ppt/tags/tag12.xml><?xml version="1.0" encoding="utf-8"?>
<p:tagLst xmlns:p="http://schemas.openxmlformats.org/presentationml/2006/main">
  <p:tag name="PA" val="v3.2.0"/>
</p:tagLst>
</file>

<file path=ppt/tags/tag13.xml><?xml version="1.0" encoding="utf-8"?>
<p:tagLst xmlns:p="http://schemas.openxmlformats.org/presentationml/2006/main">
  <p:tag name="PA" val="v3.2.0"/>
</p:tagLst>
</file>

<file path=ppt/tags/tag14.xml><?xml version="1.0" encoding="utf-8"?>
<p:tagLst xmlns:p="http://schemas.openxmlformats.org/presentationml/2006/main">
  <p:tag name="AS_UNIQUEID" val="366"/>
</p:tagLst>
</file>

<file path=ppt/tags/tag15.xml><?xml version="1.0" encoding="utf-8"?>
<p:tagLst xmlns:p="http://schemas.openxmlformats.org/presentationml/2006/main">
  <p:tag name="AS_UNIQUEID" val="416"/>
</p:tagLst>
</file>

<file path=ppt/tags/tag16.xml><?xml version="1.0" encoding="utf-8"?>
<p:tagLst xmlns:p="http://schemas.openxmlformats.org/presentationml/2006/main">
  <p:tag name="KSO_WM_BEAUTIFY_FLAG" val=""/>
  <p:tag name="KSO_WM_UNIT_ID" val=""/>
  <p:tag name="KSO_WM_UNIT_INDEX" val=""/>
  <p:tag name="KSO_WM_UNIT_PLACING_PICTURE" val="95538.992"/>
  <p:tag name="KSO_WM_UNIT_PLACING_PICTURE_COLLAGE_RELATIVERECTANGLE" val="{&quot;bottom&quot;:0,&quot;left&quot;:0.066638941226196596,&quot;right&quot;:0.066638941226196596,&quot;top&quot;:0}"/>
  <p:tag name="KSO_WM_UNIT_PLACING_PICTURE_COLLAGE_VIEWPORT" val="{&quot;height&quot;:6213.9743797258725,&quot;width&quot;:5495.9013762068835}"/>
  <p:tag name="KSO_WM_UNIT_PLACING_PICTURE_INFO" val="{&quot;code&quot;:&quot;bAb[2]&quot;,&quot;full_picture&quot;:false,&quot;last_crop_picture&quot;:&quot;bAb[2]&quot;,&quot;scheme&quot;:&quot;4-4&quot;,&quot;spacing&quot;:5}"/>
  <p:tag name="KSO_WM_UNIT_PLACING_PICTURE_USER_RELATIVERECTANGLE" val="{&quot;bottom&quot;:0,&quot;left&quot;:0,&quot;right&quot;:0,&quot;top&quot;:0}"/>
  <p:tag name="KSO_WM_UNIT_PLACING_PICTURE_USER_VIEWPORT" val="{&quot;height&quot;:8315,&quot;width&quot;:8485}"/>
  <p:tag name="KSO_WM_UNIT_TYPE" val=""/>
</p:tagLst>
</file>

<file path=ppt/tags/tag17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2.xml><?xml version="1.0" encoding="utf-8"?>
<p:tagLst xmlns:p="http://schemas.openxmlformats.org/presentationml/2006/main">
  <p:tag name="KSO_WM_BEAUTIFY_FLAG" val=""/>
  <p:tag name="KSO_WM_UNIT_ID" val=""/>
  <p:tag name="KSO_WM_UNIT_INDEX" val=""/>
  <p:tag name="KSO_WM_UNIT_PLACING_PICTURE" val="85257.643"/>
  <p:tag name="KSO_WM_UNIT_PLACING_PICTURE_COLLAGE_RELATIVERECTANGLE" val="{&quot;bottom&quot;:0.2823774707944382,&quot;left&quot;:0,&quot;right&quot;:0,&quot;top&quot;:0.2823774707944382}"/>
  <p:tag name="KSO_WM_UNIT_PLACING_PICTURE_COLLAGE_VIEWPORT" val="{&quot;height&quot;:5640.4231689790258,&quot;width&quot;:10101.252793227841}"/>
  <p:tag name="KSO_WM_UNIT_PLACING_PICTURE_INFO" val="{&quot;code&quot;:&quot;bAb[6]&quot;,&quot;full_picture&quot;:false,&quot;last_crop_picture&quot;:&quot;bAb[6]&quot;,&quot;scheme&quot;:&quot;4-7&quot;,&quot;spacing&quot;:5}"/>
  <p:tag name="KSO_WM_UNIT_PLACING_PICTURE_USER_RELATIVERECTANGLE" val="{&quot;bottom&quot;:0,&quot;left&quot;:0,&quot;right&quot;:0,&quot;top&quot;:0}"/>
  <p:tag name="KSO_WM_UNIT_PLACING_PICTURE_USER_VIEWPORT" val="{&quot;height&quot;:8060,&quot;width&quot;:6282.4992125984254}"/>
  <p:tag name="KSO_WM_UNIT_TYPE" val=""/>
</p:tagLst>
</file>

<file path=ppt/tags/tag3.xml><?xml version="1.0" encoding="utf-8"?>
<p:tagLst xmlns:p="http://schemas.openxmlformats.org/presentationml/2006/main">
  <p:tag name="KSO_WM_BEAUTIFY_FLAG" val=""/>
  <p:tag name="KSO_WM_UNIT_ID" val=""/>
  <p:tag name="KSO_WM_UNIT_INDEX" val=""/>
  <p:tag name="KSO_WM_UNIT_PLACING_PICTURE" val="85257.643"/>
  <p:tag name="KSO_WM_UNIT_PLACING_PICTURE_COLLAGE_RELATIVERECTANGLE" val="{&quot;bottom&quot;:0.12024626126819099,&quot;left&quot;:0,&quot;right&quot;:0,&quot;top&quot;:0.12024626126819099}"/>
  <p:tag name="KSO_WM_UNIT_PLACING_PICTURE_COLLAGE_VIEWPORT" val="{&quot;height&quot;:5640.4231689790258,&quot;width&quot;:4984.1759530753079}"/>
  <p:tag name="KSO_WM_UNIT_PLACING_PICTURE_INFO" val="{&quot;code&quot;:&quot;bAb[6]&quot;,&quot;full_picture&quot;:false,&quot;last_crop_picture&quot;:&quot;bAb[6]&quot;,&quot;scheme&quot;:&quot;4-7&quot;,&quot;spacing&quot;:5}"/>
  <p:tag name="KSO_WM_UNIT_PLACING_PICTURE_USER_RELATIVERECTANGLE" val="{&quot;bottom&quot;:0,&quot;left&quot;:0,&quot;right&quot;:0,&quot;top&quot;:0}"/>
  <p:tag name="KSO_WM_UNIT_PLACING_PICTURE_USER_VIEWPORT" val="{&quot;height&quot;:8940,&quot;width&quot;:6000}"/>
  <p:tag name="KSO_WM_UNIT_TYPE" val=""/>
</p:tagLst>
</file>

<file path=ppt/tags/tag4.xml><?xml version="1.0" encoding="utf-8"?>
<p:tagLst xmlns:p="http://schemas.openxmlformats.org/presentationml/2006/main">
  <p:tag name="AS_UNIQUEID" val="144"/>
</p:tagLst>
</file>

<file path=ppt/tags/tag5.xml><?xml version="1.0" encoding="utf-8"?>
<p:tagLst xmlns:p="http://schemas.openxmlformats.org/presentationml/2006/main">
  <p:tag name="AS_UNIQUEID" val="123"/>
</p:tagLst>
</file>

<file path=ppt/tags/tag6.xml><?xml version="1.0" encoding="utf-8"?>
<p:tagLst xmlns:p="http://schemas.openxmlformats.org/presentationml/2006/main">
  <p:tag name="AS_UNIQUEID" val="335"/>
</p:tagLst>
</file>

<file path=ppt/tags/tag7.xml><?xml version="1.0" encoding="utf-8"?>
<p:tagLst xmlns:p="http://schemas.openxmlformats.org/presentationml/2006/main">
  <p:tag name="AS_UNIQUEID" val="350"/>
</p:tagLst>
</file>

<file path=ppt/tags/tag8.xml><?xml version="1.0" encoding="utf-8"?>
<p:tagLst xmlns:p="http://schemas.openxmlformats.org/presentationml/2006/main">
  <p:tag name="AS_UNIQUEID" val="351"/>
</p:tagLst>
</file>

<file path=ppt/tags/tag9.xml><?xml version="1.0" encoding="utf-8"?>
<p:tagLst xmlns:p="http://schemas.openxmlformats.org/presentationml/2006/main">
  <p:tag name="KSO_WM_UNIT_PLACING_PICTURE_USER_VIEWPORT" val="{&quot;height&quot;:3715,&quot;width&quot;:480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15195</Words>
  <Application>WPS 演示</Application>
  <PresentationFormat>全屏显示(16:9)</PresentationFormat>
  <Paragraphs>852</Paragraphs>
  <Slides>41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71" baseType="lpstr">
      <vt:lpstr>Arial</vt:lpstr>
      <vt:lpstr>宋体</vt:lpstr>
      <vt:lpstr>Wingdings</vt:lpstr>
      <vt:lpstr>楷体</vt:lpstr>
      <vt:lpstr>Calibri</vt:lpstr>
      <vt:lpstr>Times New Roman</vt:lpstr>
      <vt:lpstr>Arial Unicode MS</vt:lpstr>
      <vt:lpstr>Angsana New</vt:lpstr>
      <vt:lpstr>Microsoft Sans Serif</vt:lpstr>
      <vt:lpstr>华文行楷</vt:lpstr>
      <vt:lpstr>微软雅黑</vt:lpstr>
      <vt:lpstr>Arial</vt:lpstr>
      <vt:lpstr>隶书</vt:lpstr>
      <vt:lpstr>华文细黑</vt:lpstr>
      <vt:lpstr>Courier New</vt:lpstr>
      <vt:lpstr>Calibri</vt:lpstr>
      <vt:lpstr>黑体</vt:lpstr>
      <vt:lpstr>Arial Unicode MS</vt:lpstr>
      <vt:lpstr>等线</vt:lpstr>
      <vt:lpstr>Comic Sans MS</vt:lpstr>
      <vt:lpstr>阿里巴巴普惠体 L</vt:lpstr>
      <vt:lpstr>Segoe Print</vt:lpstr>
      <vt:lpstr>Songti SC</vt:lpstr>
      <vt:lpstr>Amasis MT Pro Black</vt:lpstr>
      <vt:lpstr>PingFang SC</vt:lpstr>
      <vt:lpstr>Trebuchet MS</vt:lpstr>
      <vt:lpstr>DotumChe</vt:lpstr>
      <vt:lpstr>Malgun Gothic</vt:lpstr>
      <vt:lpstr>Office 主题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Woodpecker</cp:lastModifiedBy>
  <cp:revision>2</cp:revision>
  <cp:lastPrinted>2021-08-15T10:20:00Z</cp:lastPrinted>
  <dcterms:created xsi:type="dcterms:W3CDTF">2021-08-15T10:20:00Z</dcterms:created>
  <dcterms:modified xsi:type="dcterms:W3CDTF">2021-08-25T08:42:22Z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36D12616E5224BCAADA3DFBA28174C5D</vt:lpwstr>
  </property>
  <property fmtid="{D5CDD505-2E9C-101B-9397-08002B2CF9AE}" pid="7" name="KSOProductBuildVer">
    <vt:lpwstr>2052-11.1.0.10700</vt:lpwstr>
  </property>
</Properties>
</file>