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498" r:id="rId2"/>
    <p:sldId id="256" r:id="rId3"/>
    <p:sldId id="287" r:id="rId4"/>
    <p:sldId id="474" r:id="rId5"/>
    <p:sldId id="286" r:id="rId6"/>
    <p:sldId id="257" r:id="rId7"/>
    <p:sldId id="258" r:id="rId8"/>
    <p:sldId id="312" r:id="rId9"/>
    <p:sldId id="314" r:id="rId10"/>
    <p:sldId id="315" r:id="rId11"/>
    <p:sldId id="342" r:id="rId12"/>
    <p:sldId id="338" r:id="rId13"/>
    <p:sldId id="339" r:id="rId14"/>
    <p:sldId id="340" r:id="rId15"/>
    <p:sldId id="370" r:id="rId16"/>
    <p:sldId id="341" r:id="rId17"/>
    <p:sldId id="263" r:id="rId18"/>
    <p:sldId id="418" r:id="rId19"/>
    <p:sldId id="343" r:id="rId20"/>
    <p:sldId id="469" r:id="rId21"/>
    <p:sldId id="470" r:id="rId22"/>
    <p:sldId id="262" r:id="rId23"/>
    <p:sldId id="472" r:id="rId24"/>
    <p:sldId id="496" r:id="rId25"/>
    <p:sldId id="471" r:id="rId2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A20"/>
    <a:srgbClr val="6D98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8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A6D69-412F-48A0-B411-2ECBC2706C1B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97CF1-82F9-4FE5-99E9-B7E9B74F25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少了</a:t>
            </a:r>
            <a:r>
              <a:rPr lang="en-US" altLang="zh-CN" dirty="0"/>
              <a:t>what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  <a:t>2021/9/14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2000">
    <p:wipe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 advTm="2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1643380" y="205740"/>
            <a:ext cx="854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2940050" y="0"/>
            <a:ext cx="8529955" cy="119888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Use 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the given sentences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and keywords to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refine the plot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利用给出句和关键词，完善情节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0205" y="1099820"/>
            <a:ext cx="1145159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279400" algn="l"/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Paragraph 1:</a:t>
            </a:r>
          </a:p>
          <a:p>
            <a:pPr indent="279400" algn="l"/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   But I soon found that my troubles had only begun. ___________________________</a:t>
            </a:r>
          </a:p>
          <a:p>
            <a:pPr indent="279400"/>
            <a:endParaRPr lang="en-US" sz="24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279400"/>
            <a:endParaRPr lang="en-US" sz="24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279400"/>
            <a:endParaRPr lang="en-US" sz="24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279400"/>
            <a:endParaRPr lang="en-US" sz="24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279400"/>
            <a:endParaRPr lang="en-US" sz="24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279400"/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Paragraph 2:</a:t>
            </a:r>
          </a:p>
          <a:p>
            <a:pPr indent="279400"/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   At last I heard my own name called. _______________________________________</a:t>
            </a:r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2266950" y="4062730"/>
            <a:ext cx="749300" cy="368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815205" y="4098925"/>
            <a:ext cx="824230" cy="368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887470" y="1551305"/>
            <a:ext cx="1511300" cy="368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580505" y="1506855"/>
            <a:ext cx="861695" cy="368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cxnSp>
        <p:nvCxnSpPr>
          <p:cNvPr id="2" name="直接箭头连接符 1"/>
          <p:cNvCxnSpPr/>
          <p:nvPr/>
        </p:nvCxnSpPr>
        <p:spPr>
          <a:xfrm flipV="1">
            <a:off x="2388870" y="3806190"/>
            <a:ext cx="501015" cy="2660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 flipV="1">
            <a:off x="4249420" y="3806190"/>
            <a:ext cx="445135" cy="2660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251835" y="3684905"/>
            <a:ext cx="805815" cy="4603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ym typeface="+mn-ea"/>
              </a:rPr>
              <a:t>承上</a:t>
            </a:r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744220" y="4705350"/>
            <a:ext cx="3143250" cy="460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Who called  my name?</a:t>
            </a: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4498340" y="1875155"/>
            <a:ext cx="651510" cy="4654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6070600" y="1835150"/>
            <a:ext cx="509905" cy="5054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5154930" y="1902460"/>
            <a:ext cx="805815" cy="4603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启下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44220" y="2272030"/>
            <a:ext cx="6424295" cy="460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What were my troubles? ( maybe lost in the forest)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355330" y="2234565"/>
            <a:ext cx="2824480" cy="4603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feelings + reaction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429000" y="2742565"/>
            <a:ext cx="2354580" cy="460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What did I do?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44855" y="3274060"/>
            <a:ext cx="4070350" cy="460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What was my situation at last?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011295" y="4717415"/>
            <a:ext cx="4596130" cy="460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Why did he/she/they come here?</a:t>
            </a: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2375535" y="4427855"/>
            <a:ext cx="489585" cy="2889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4104005" y="4427855"/>
            <a:ext cx="590550" cy="2889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3110865" y="4355465"/>
            <a:ext cx="805815" cy="4603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启下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44855" y="5235575"/>
            <a:ext cx="7367270" cy="460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What was my reaction when I h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eard my own name called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?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398645" y="5765800"/>
            <a:ext cx="5215890" cy="4603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was his/ her/ their reaction ?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355330" y="5235575"/>
            <a:ext cx="3370580" cy="4603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my feelings + reaction?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704215" y="6287770"/>
            <a:ext cx="3266440" cy="4603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What was the theme?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070600" y="2741930"/>
            <a:ext cx="2811780" cy="460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What did I think of?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744220" y="2742565"/>
            <a:ext cx="2397760" cy="460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What did I see?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704215" y="5761355"/>
            <a:ext cx="3545205" cy="460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What did he/she/they say?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9064625" y="2557145"/>
            <a:ext cx="5499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/>
              <a:t>+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4952365" y="3067685"/>
            <a:ext cx="5499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/>
              <a:t>+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5507355" y="3298190"/>
            <a:ext cx="1473835" cy="4603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feelings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9700260" y="2742565"/>
            <a:ext cx="1473835" cy="4603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feelings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7555865" y="2049780"/>
            <a:ext cx="5499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/>
              <a:t>+</a:t>
            </a: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3"/>
          <a:srcRect t="24852" r="68458" b="93"/>
          <a:stretch>
            <a:fillRect/>
          </a:stretch>
        </p:blipFill>
        <p:spPr>
          <a:xfrm>
            <a:off x="8001635" y="204470"/>
            <a:ext cx="2548890" cy="3039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60" y="111125"/>
            <a:ext cx="5426075" cy="911225"/>
          </a:xfrm>
          <a:prstGeom prst="rect">
            <a:avLst/>
          </a:prstGeom>
        </p:spPr>
      </p:pic>
      <p:sp>
        <p:nvSpPr>
          <p:cNvPr id="19" name="右大括号 18"/>
          <p:cNvSpPr/>
          <p:nvPr/>
        </p:nvSpPr>
        <p:spPr>
          <a:xfrm>
            <a:off x="6132830" y="2684780"/>
            <a:ext cx="679450" cy="3510280"/>
          </a:xfrm>
          <a:prstGeom prst="rightBrace">
            <a:avLst>
              <a:gd name="adj1" fmla="val 8333"/>
              <a:gd name="adj2" fmla="val 5034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7014845" y="3368675"/>
            <a:ext cx="4721860" cy="2939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>
                <a:solidFill>
                  <a:schemeClr val="tx1"/>
                </a:solidFill>
              </a:rPr>
              <a:t>由此可知，续文的语言特点要遵循原文的语言特点，做到语言协同。为此，笔者采用微写作的方式，引导学生创造和模仿原文语言，达到与原文语言风格一致的目的。</a:t>
            </a:r>
          </a:p>
        </p:txBody>
      </p:sp>
      <p:pic>
        <p:nvPicPr>
          <p:cNvPr id="2" name="图片 1" descr="微写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60" y="1012190"/>
            <a:ext cx="5426710" cy="562610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 flipV="1">
            <a:off x="2934970" y="2903855"/>
            <a:ext cx="2995295" cy="247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1212850" y="3166110"/>
            <a:ext cx="4745355" cy="774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1061085" y="3465830"/>
            <a:ext cx="5034280" cy="749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1061085" y="3803015"/>
            <a:ext cx="4846955" cy="450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950595" y="4115435"/>
            <a:ext cx="2459355" cy="196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1247140" y="6195060"/>
            <a:ext cx="4683125" cy="685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1247140" y="6501765"/>
            <a:ext cx="4186555" cy="393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animBg="1"/>
      <p:bldP spid="20" grpId="0" bldLvl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2292350" y="0"/>
            <a:ext cx="854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3520440" y="0"/>
            <a:ext cx="6623685" cy="64516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naly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ze the features of l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anguage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剖析语言特征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04190" y="821055"/>
            <a:ext cx="112839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【文本句子】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One summer </a:t>
            </a:r>
            <a:r>
              <a:rPr lang="en-US" sz="2400" u="sng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afternoon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 when I was about eight years of age, I was looking at a beautiful rainbow that, bending from the sky, seemed to be losing itself in a thick </a:t>
            </a:r>
            <a:r>
              <a:rPr lang="en-US" sz="2400" u="sng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wood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about a quarter of a mile distant.</a:t>
            </a:r>
            <a:endParaRPr lang="zh-CN" altLang="en-US" sz="2400"/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5510530" y="1225550"/>
            <a:ext cx="4294505" cy="10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3351530" y="1608455"/>
            <a:ext cx="516890" cy="6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6724650" y="1593850"/>
            <a:ext cx="4294505" cy="10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云形标注 7"/>
          <p:cNvSpPr/>
          <p:nvPr/>
        </p:nvSpPr>
        <p:spPr>
          <a:xfrm>
            <a:off x="8684260" y="-10795"/>
            <a:ext cx="2268220" cy="911860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</a:rPr>
              <a:t>定语从句</a:t>
            </a:r>
          </a:p>
        </p:txBody>
      </p:sp>
      <p:sp>
        <p:nvSpPr>
          <p:cNvPr id="9" name="云形标注 8"/>
          <p:cNvSpPr/>
          <p:nvPr/>
        </p:nvSpPr>
        <p:spPr>
          <a:xfrm>
            <a:off x="4594225" y="104775"/>
            <a:ext cx="2268220" cy="911860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</a:rPr>
              <a:t>现分作定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3945890" y="1608455"/>
            <a:ext cx="263017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24510" y="2821305"/>
            <a:ext cx="11242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【模仿要点】定语从句，现分作定的句式特点。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45465" y="3326130"/>
            <a:ext cx="112426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【句子仿写】就在我绝望的时刻，我听到了一个声音，在森林上方萦绕，</a:t>
            </a:r>
            <a:r>
              <a:rPr lang="zh-CN" altLang="en-US" sz="2400">
                <a:sym typeface="+mn-ea"/>
              </a:rPr>
              <a:t>似乎来自家的方向。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45465" y="4156075"/>
            <a:ext cx="112426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【参考答案】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It was the moment when I felt despaired that I heard that a voice, lingering over the forest,  came from the direction of my home.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55905" y="2087245"/>
            <a:ext cx="117792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【文本句子】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Now, I was a simple-hearted child who believed everything that was told to me; </a:t>
            </a:r>
            <a:endParaRPr lang="en-US"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6576060" y="2522855"/>
            <a:ext cx="5415915" cy="11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55" y="5036185"/>
            <a:ext cx="3371850" cy="17062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9" grpId="1" animBg="1"/>
      <p:bldP spid="11" grpId="0"/>
      <p:bldP spid="11" grpId="1"/>
      <p:bldP spid="12" grpId="0"/>
      <p:bldP spid="12" grpId="1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88645" y="682625"/>
            <a:ext cx="111290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</a:t>
            </a:r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【文本句子】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“Do you know, Gracie,” said my </a:t>
            </a:r>
            <a:r>
              <a:rPr lang="en-US" sz="2400" u="sng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brother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 who was just recovering from a severe illness, weak and tired, "that if you should go to the end of the rainbow, you would find there precious </a:t>
            </a:r>
            <a:r>
              <a:rPr lang="en-US" sz="2400" u="sng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treasures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?”</a:t>
            </a:r>
            <a:endParaRPr lang="zh-CN" altLang="en-US" sz="2400"/>
          </a:p>
        </p:txBody>
      </p:sp>
      <p:cxnSp>
        <p:nvCxnSpPr>
          <p:cNvPr id="7" name="直接连接符 6"/>
          <p:cNvCxnSpPr/>
          <p:nvPr/>
        </p:nvCxnSpPr>
        <p:spPr>
          <a:xfrm>
            <a:off x="7940040" y="1113790"/>
            <a:ext cx="3689350" cy="336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4780915" y="1435735"/>
            <a:ext cx="634111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531495" y="2190115"/>
            <a:ext cx="107194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【模仿要点】定语从句、宾语从句、虚拟语气和形容词作状语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31495" y="2802255"/>
            <a:ext cx="112426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【句子仿写】丛林中，感到孤独无助的我躺在地上，又饿又累。想像着如果这个时候爸爸、妈妈在就好了。</a:t>
            </a: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2676525" y="1430655"/>
            <a:ext cx="1798955" cy="50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云形标注 7"/>
          <p:cNvSpPr/>
          <p:nvPr/>
        </p:nvSpPr>
        <p:spPr>
          <a:xfrm>
            <a:off x="7774940" y="78740"/>
            <a:ext cx="2268220" cy="746760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</a:rPr>
              <a:t>定语从句</a:t>
            </a:r>
          </a:p>
        </p:txBody>
      </p:sp>
      <p:sp>
        <p:nvSpPr>
          <p:cNvPr id="9" name="云形标注 8"/>
          <p:cNvSpPr/>
          <p:nvPr/>
        </p:nvSpPr>
        <p:spPr>
          <a:xfrm>
            <a:off x="2676525" y="165100"/>
            <a:ext cx="2357120" cy="982345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</a:rPr>
              <a:t>形容词作状语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88645" y="3917950"/>
            <a:ext cx="112426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【参考答案】</a:t>
            </a:r>
            <a:r>
              <a:rPr lang="en-US" altLang="zh-CN" sz="2400"/>
              <a:t>I </a:t>
            </a:r>
            <a:r>
              <a:rPr lang="zh-CN" altLang="en-US" sz="2400"/>
              <a:t>，</a:t>
            </a:r>
            <a:r>
              <a:rPr lang="en-US" altLang="zh-CN" sz="2400"/>
              <a:t>who felt lonely in the wood, lay on the ground,</a:t>
            </a:r>
            <a:r>
              <a:rPr lang="en-US" altLang="zh-CN" sz="2400">
                <a:solidFill>
                  <a:schemeClr val="tx1"/>
                </a:solidFill>
              </a:rPr>
              <a:t> tired and hungry.</a:t>
            </a:r>
            <a:r>
              <a:rPr lang="en-US" altLang="zh-CN" sz="2400"/>
              <a:t> I imagined that If only my parents were here at this moment.</a:t>
            </a:r>
            <a:endParaRPr lang="zh-CN" altLang="en-US" sz="2400"/>
          </a:p>
        </p:txBody>
      </p:sp>
      <p:sp>
        <p:nvSpPr>
          <p:cNvPr id="14" name="云形标注 13"/>
          <p:cNvSpPr/>
          <p:nvPr/>
        </p:nvSpPr>
        <p:spPr>
          <a:xfrm>
            <a:off x="5101590" y="635"/>
            <a:ext cx="2764790" cy="1146810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</a:rPr>
              <a:t>that</a:t>
            </a:r>
            <a:r>
              <a:rPr lang="zh-CN" altLang="en-US" sz="2400">
                <a:solidFill>
                  <a:schemeClr val="tx1"/>
                </a:solidFill>
              </a:rPr>
              <a:t>引导的宾语从句</a:t>
            </a:r>
          </a:p>
        </p:txBody>
      </p:sp>
      <p:pic>
        <p:nvPicPr>
          <p:cNvPr id="5" name="图片 4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0000">
            <a:off x="8958580" y="4564380"/>
            <a:ext cx="3186430" cy="904875"/>
          </a:xfrm>
          <a:prstGeom prst="rect">
            <a:avLst/>
          </a:prstGeom>
        </p:spPr>
      </p:pic>
      <p:pic>
        <p:nvPicPr>
          <p:cNvPr id="10" name="图片 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6405" y="4634230"/>
            <a:ext cx="2707005" cy="2223770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5308600" y="1541145"/>
            <a:ext cx="573341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云形标注 11"/>
          <p:cNvSpPr/>
          <p:nvPr/>
        </p:nvSpPr>
        <p:spPr>
          <a:xfrm>
            <a:off x="7053580" y="83185"/>
            <a:ext cx="2764790" cy="1146810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</a:rPr>
              <a:t>if</a:t>
            </a:r>
            <a:r>
              <a:rPr lang="zh-CN" altLang="en-US" sz="2400">
                <a:solidFill>
                  <a:schemeClr val="tx1"/>
                </a:solidFill>
              </a:rPr>
              <a:t>引导的虚拟语气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709295" y="1880870"/>
            <a:ext cx="4462145" cy="3492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3" grpId="0"/>
      <p:bldP spid="13" grpId="1"/>
      <p:bldP spid="8" grpId="0" bldLvl="0" animBg="1"/>
      <p:bldP spid="8" grpId="1" animBg="1"/>
      <p:bldP spid="9" grpId="0" bldLvl="0" animBg="1"/>
      <p:bldP spid="9" grpId="1" animBg="1"/>
      <p:bldP spid="11" grpId="0"/>
      <p:bldP spid="11" grpId="1"/>
      <p:bldP spid="14" grpId="0" bldLvl="0" animBg="1"/>
      <p:bldP spid="14" grpId="1" animBg="1"/>
      <p:bldP spid="12" grpId="0" bldLvl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45160" y="282575"/>
            <a:ext cx="1068895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【文本句子】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My brother </a:t>
            </a:r>
            <a:r>
              <a:rPr lang="en-US" sz="2400" u="sng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called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after me as loudly as he was able to, but I did not</a:t>
            </a:r>
          </a:p>
          <a:p>
            <a:pPr indent="0"/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take any notice of him.</a:t>
            </a:r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645160" y="1200150"/>
            <a:ext cx="11242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【模仿要点】短语：</a:t>
            </a:r>
            <a:r>
              <a:rPr lang="en-US" altLang="zh-CN" sz="2400"/>
              <a:t>take notice of = notice </a:t>
            </a:r>
            <a:r>
              <a:rPr lang="zh-CN" altLang="en-US" sz="2400"/>
              <a:t>注意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45160" y="1748155"/>
            <a:ext cx="9907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【句子仿写】我没有注意到来时的路，结果迷失在森林中。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45160" y="2844165"/>
            <a:ext cx="1097343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【文本句子】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I cared nothing for the wet grass, on and on I ran. I was so sure that I knew just where that rainbow ended. But when I reached the cedars (</a:t>
            </a:r>
            <a:r>
              <a:rPr lang="zh-CN" sz="2400">
                <a:ea typeface="宋体" panose="02010600030101010101" pitchFamily="2" charset="-122"/>
                <a:sym typeface="+mn-ea"/>
              </a:rPr>
              <a:t>雪松林）</a:t>
            </a:r>
            <a:r>
              <a:rPr lang="en-US" sz="2400">
                <a:latin typeface="Times New Roman" panose="02020603050405020304" charset="0"/>
                <a:sym typeface="+mn-ea"/>
              </a:rPr>
              <a:t>,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the end of the rainbow was not there! Abruptly I saw it shining down among the trees a little farther off; so on and on I struggled, through the thick bushes, till I came within the sound of a </a:t>
            </a:r>
            <a:r>
              <a:rPr lang="en-US" sz="2400" u="sng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stream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.</a:t>
            </a:r>
            <a:endParaRPr lang="zh-CN" altLang="en-US" sz="2400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791210" y="1104900"/>
            <a:ext cx="2868295" cy="76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45160" y="2296160"/>
            <a:ext cx="10605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【参考答案】</a:t>
            </a:r>
            <a:r>
              <a:rPr lang="en-US" altLang="zh-CN" sz="2400"/>
              <a:t>I didn’t take notice of the way that led me here , lost in the forest.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6607175" y="3266440"/>
            <a:ext cx="1986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2372995" y="4356100"/>
            <a:ext cx="2773045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68300" y="4806950"/>
            <a:ext cx="11242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【模仿要点】短语：</a:t>
            </a:r>
            <a:r>
              <a:rPr lang="en-US" altLang="zh-CN" sz="2400"/>
              <a:t>on and on + </a:t>
            </a:r>
            <a:r>
              <a:rPr lang="zh-CN" altLang="en-US" sz="2400"/>
              <a:t>主</a:t>
            </a:r>
            <a:r>
              <a:rPr lang="en-US" altLang="zh-CN" sz="2400"/>
              <a:t>+ </a:t>
            </a:r>
            <a:r>
              <a:rPr lang="zh-CN" altLang="en-US" sz="2400"/>
              <a:t>谓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68300" y="5336540"/>
            <a:ext cx="111582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【句子仿写】我焦急地寻找着回家的路，像个兔子一样在森林中不停地乱跑。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75920" y="5865495"/>
            <a:ext cx="112426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【参考答案】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Anxiously, I searched for the way to go home, on and on I ran randomly just like a rabbit 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3" grpId="0"/>
      <p:bldP spid="13" grpId="1"/>
      <p:bldP spid="11" grpId="0"/>
      <p:bldP spid="11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84505" y="544830"/>
            <a:ext cx="95980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【文本句子】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I ran away from him as fast as my tired feet would carry me. </a:t>
            </a:r>
            <a:endParaRPr lang="zh-CN" altLang="en-US" sz="2400"/>
          </a:p>
        </p:txBody>
      </p:sp>
      <p:sp>
        <p:nvSpPr>
          <p:cNvPr id="9" name="文本框 8"/>
          <p:cNvSpPr txBox="1"/>
          <p:nvPr/>
        </p:nvSpPr>
        <p:spPr>
          <a:xfrm>
            <a:off x="526415" y="2785110"/>
            <a:ext cx="11158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【句子仿写】尽管是白天，茂密的森林发出阴冷的光，好像一个巨大的怪物，张开它的血盆大口，好像要把我吃掉。恐惧爬上了我的心头，使我浑身不寒而栗。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26415" y="3615055"/>
            <a:ext cx="11242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【参考答案】</a:t>
            </a:r>
            <a:r>
              <a:rPr lang="en-US" altLang="zh-CN" sz="2400"/>
              <a:t>Daytime as it was, the thick forest glowed coldly and it was like a huge monster, opening his endless mouth as if to eat me. Fright crept up on me/ A chill ran down my spine, making me shiver nonstop.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84505" y="1104900"/>
            <a:ext cx="11242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【模仿要点】无灵表达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84505" y="1664970"/>
            <a:ext cx="111582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【句子仿写】在空无一人的森林里，恐惧深深地抓住了我。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84505" y="2189480"/>
            <a:ext cx="11242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【参考答案】</a:t>
            </a:r>
            <a:r>
              <a:rPr lang="en-US" altLang="zh-CN" sz="2400"/>
              <a:t>There was nobody but me in the forest, terror seized me deeply.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6173470" y="1005205"/>
            <a:ext cx="3625850" cy="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180" y="4813300"/>
            <a:ext cx="2152650" cy="20447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00710" y="250190"/>
            <a:ext cx="111163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【文本句子】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In my </a:t>
            </a:r>
            <a:r>
              <a:rPr lang="en-US" sz="2400" u="sng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fright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and hurry I forgot to keep my eyes on the rainbow, and when, at last, I remembered and looked for it, it was nowhere in sight!</a:t>
            </a:r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4980" y="1153795"/>
            <a:ext cx="11242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【模仿要点】</a:t>
            </a:r>
            <a:r>
              <a:rPr lang="en-US" altLang="zh-CN" sz="2400"/>
              <a:t>keep one’s eye on </a:t>
            </a:r>
            <a:r>
              <a:rPr lang="zh-CN" altLang="en-US" sz="2400"/>
              <a:t>注视，监视；</a:t>
            </a:r>
            <a:r>
              <a:rPr lang="en-US" altLang="zh-CN" sz="2400"/>
              <a:t> in sight </a:t>
            </a:r>
            <a:r>
              <a:rPr lang="zh-CN" altLang="en-US" sz="2400"/>
              <a:t>看见</a:t>
            </a:r>
            <a:r>
              <a:rPr lang="en-US" altLang="zh-CN" sz="2400"/>
              <a:t>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74980" y="1713865"/>
            <a:ext cx="11158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【句子仿写】我靠在树上，抬头注视着天空，努力迫使自己冷静下来：我必须想出一个办法使自己走出森林。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74980" y="2543810"/>
            <a:ext cx="112426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【参考答案】</a:t>
            </a:r>
            <a:r>
              <a:rPr lang="en-US" altLang="zh-CN" sz="2400"/>
              <a:t>I dropped myself against the tree, keeping my eyes on the sky. At the same time, I forced myself to compose to figure a way out but in vain.</a:t>
            </a: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6652895" y="659130"/>
            <a:ext cx="3462020" cy="6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7395210" y="1047750"/>
            <a:ext cx="1019810" cy="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579755" y="3468370"/>
            <a:ext cx="111582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【句子仿写】一看见哥哥，我就</a:t>
            </a:r>
            <a:r>
              <a:rPr lang="zh-CN" altLang="en-US" sz="2400">
                <a:sym typeface="+mn-ea"/>
              </a:rPr>
              <a:t>像离弦的箭一样</a:t>
            </a:r>
            <a:r>
              <a:rPr lang="zh-CN" altLang="en-US" sz="2400"/>
              <a:t>朝他飞奔过去，委屈地嚎啕大哭。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95300" y="4023360"/>
            <a:ext cx="112426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【参考答案】</a:t>
            </a:r>
            <a:r>
              <a:rPr lang="en-US" altLang="zh-CN" sz="2400"/>
              <a:t>The moment my brother was in sight, I ran towards him just like  an arrow leaving the bow, sobbing my grievance to him.</a:t>
            </a:r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20000">
            <a:off x="6497955" y="4717415"/>
            <a:ext cx="5202555" cy="16097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3" grpId="0"/>
      <p:bldP spid="13" grpId="1"/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32460" y="227965"/>
            <a:ext cx="108940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【文本句子】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When I saw that it was indeed gone, I burst into tears, for I had lost all my treasures, and had nothing but muddy feet and a wet and torn dress. So I set out for home.</a:t>
            </a:r>
            <a:endParaRPr lang="zh-CN" altLang="en-US" sz="2400"/>
          </a:p>
        </p:txBody>
      </p:sp>
      <p:cxnSp>
        <p:nvCxnSpPr>
          <p:cNvPr id="12" name="直接连接符 11"/>
          <p:cNvCxnSpPr/>
          <p:nvPr/>
        </p:nvCxnSpPr>
        <p:spPr>
          <a:xfrm>
            <a:off x="4820920" y="635000"/>
            <a:ext cx="2148840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3436620" y="1024255"/>
            <a:ext cx="1480820" cy="11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632460" y="1511935"/>
            <a:ext cx="11242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【模仿要点】</a:t>
            </a:r>
            <a:r>
              <a:rPr lang="en-US" altLang="zh-CN" sz="2400"/>
              <a:t>be gone </a:t>
            </a:r>
            <a:r>
              <a:rPr lang="zh-CN" altLang="en-US" sz="2400"/>
              <a:t>消失了，不见了；</a:t>
            </a:r>
            <a:r>
              <a:rPr lang="en-US" altLang="zh-CN" sz="2400"/>
              <a:t> nothing but </a:t>
            </a:r>
            <a:r>
              <a:rPr lang="zh-CN" altLang="en-US" sz="2400"/>
              <a:t>只有</a:t>
            </a:r>
            <a:r>
              <a:rPr lang="en-US" altLang="zh-CN" sz="2400"/>
              <a:t>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32460" y="2072005"/>
            <a:ext cx="11158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【句子仿写】最后，我眯着眼睛凝视着天空，天上除了白云什么都没有。天上的彩虹不见了，这使我伤心极了，心仿佛被撕成了碎片。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74980" y="3001645"/>
            <a:ext cx="11242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【参考答案】</a:t>
            </a:r>
            <a:r>
              <a:rPr lang="en-US" altLang="zh-CN" sz="2400"/>
              <a:t>Ultimately,  I stared at the sky, narrowing </a:t>
            </a:r>
            <a:r>
              <a:rPr lang="en-US" altLang="zh-CN" sz="2400">
                <a:sym typeface="+mn-ea"/>
              </a:rPr>
              <a:t>my eyes, there being nothing but white cloud. The rainbow in the sky was gone,  which made me overwhelmed by sadness, and my heart was shattered into thousands of pieces.</a:t>
            </a:r>
          </a:p>
        </p:txBody>
      </p:sp>
      <p:pic>
        <p:nvPicPr>
          <p:cNvPr id="4" name="图片 3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55" y="4326255"/>
            <a:ext cx="1781175" cy="245173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00000">
            <a:off x="4760595" y="3665220"/>
            <a:ext cx="5273040" cy="31242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548640" y="230505"/>
            <a:ext cx="854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>
                <a:latin typeface="微软雅黑" panose="020B0503020204020204" charset="-122"/>
                <a:ea typeface="微软雅黑" panose="020B0503020204020204" charset="-122"/>
              </a:rPr>
              <a:t>04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1671955" y="230505"/>
            <a:ext cx="9789160" cy="64516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Use the micro-writing to 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perfect the situation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巧用微写作，完善情境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60375" y="1205865"/>
            <a:ext cx="11099165" cy="1198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/>
              <a:t>       </a:t>
            </a:r>
            <a:r>
              <a:rPr lang="en-US" altLang="zh-CN" sz="2400"/>
              <a:t>  </a:t>
            </a:r>
            <a:r>
              <a:rPr lang="zh-CN" altLang="en-US" sz="2400"/>
              <a:t>向学生强调细节对情境的重要性，并对细节进行分类，包括语言、心理、动作、表情、场景等。每一种类的细节都有其相应的作用。老师们可以利用微写作，创设相应的情境，赋予故事生命力和鲜活的画面感，让续写内容</a:t>
            </a:r>
            <a:r>
              <a:rPr lang="zh-CN" altLang="en-US" sz="2400">
                <a:sym typeface="+mn-ea"/>
              </a:rPr>
              <a:t>更加生动、有趣</a:t>
            </a:r>
            <a:r>
              <a:rPr lang="zh-CN" altLang="en-US" sz="2400"/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60375" y="3567430"/>
            <a:ext cx="112433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/>
              <a:t>【参考译文】</a:t>
            </a:r>
            <a:r>
              <a:rPr lang="en-US" altLang="zh-CN" sz="2400"/>
              <a:t>Daytime though it was, I felt as if it were dark night. In the middle of an empty jungle,  </a:t>
            </a:r>
            <a:r>
              <a:rPr lang="zh-CN" altLang="en-US" sz="2400"/>
              <a:t>I was scared to death，</a:t>
            </a:r>
            <a:r>
              <a:rPr lang="en-US" altLang="zh-CN" sz="2400"/>
              <a:t>standing rooted to spot.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52425" y="2571115"/>
            <a:ext cx="110007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【创设</a:t>
            </a:r>
            <a:r>
              <a:rPr lang="zh-CN" altLang="en-US" sz="2400">
                <a:sym typeface="+mn-ea"/>
              </a:rPr>
              <a:t>情境】虽然是大白天，可是在我心里，白天犹如漆黑的夜。在空无一人的茂密丛林中，我吓得要死，呆在原地放声大哭。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5998210" y="3986530"/>
            <a:ext cx="27203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2360930" y="4397375"/>
            <a:ext cx="27203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云形标注 7"/>
          <p:cNvSpPr/>
          <p:nvPr/>
        </p:nvSpPr>
        <p:spPr>
          <a:xfrm>
            <a:off x="7091045" y="2404745"/>
            <a:ext cx="2647315" cy="996315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</a:rPr>
              <a:t>比喻</a:t>
            </a:r>
          </a:p>
        </p:txBody>
      </p:sp>
      <p:sp>
        <p:nvSpPr>
          <p:cNvPr id="9" name="云形标注 8"/>
          <p:cNvSpPr/>
          <p:nvPr/>
        </p:nvSpPr>
        <p:spPr>
          <a:xfrm>
            <a:off x="2566670" y="2930525"/>
            <a:ext cx="2647315" cy="996315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</a:rPr>
              <a:t>夸张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2360930" y="5096510"/>
            <a:ext cx="5184775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心理描写</a:t>
            </a:r>
            <a:r>
              <a:rPr lang="en-US" altLang="zh-CN" sz="2800"/>
              <a:t>+ </a:t>
            </a:r>
            <a:r>
              <a:rPr lang="zh-CN" altLang="en-US" sz="2800"/>
              <a:t>修辞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1" bldLvl="0" animBg="1"/>
      <p:bldP spid="2" grpId="0" bldLvl="0" animBg="1"/>
      <p:bldP spid="2" grpId="1" animBg="1"/>
      <p:bldP spid="3" grpId="0"/>
      <p:bldP spid="3" grpId="1"/>
      <p:bldP spid="4" grpId="0"/>
      <p:bldP spid="4" grpId="1"/>
      <p:bldP spid="8" grpId="0" animBg="1"/>
      <p:bldP spid="8" grpId="1" animBg="1"/>
      <p:bldP spid="9" grpId="0" animBg="1"/>
      <p:bldP spid="9" grpId="1" animBg="1"/>
      <p:bldP spid="21" grpId="0" bldLvl="0" animBg="1"/>
      <p:bldP spid="21" grpId="1" animBg="1"/>
      <p:bldP spid="21" grpId="2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913130" y="230505"/>
            <a:ext cx="854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>
                <a:latin typeface="微软雅黑" panose="020B0503020204020204" charset="-122"/>
                <a:ea typeface="微软雅黑" panose="020B0503020204020204" charset="-122"/>
              </a:rPr>
              <a:t>04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2072640" y="230505"/>
            <a:ext cx="9601200" cy="64516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Use the micro-writing to 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perfect the situation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巧用微写作，完善情境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01345" y="2275840"/>
            <a:ext cx="111569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/>
              <a:t>【参考译文】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In the hot summer, the jungle is impenetrable ,  which made me sweat. Finding no way to go home, I had difficulty breathing as if  there were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ten suns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burning in the heart due to my anxiety. </a:t>
            </a:r>
            <a:r>
              <a:rPr lang="en-US" sz="2400">
                <a:solidFill>
                  <a:srgbClr val="3F3F3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Feeling a surge of helplessness, I couldn’t resist crying in despair.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5465" y="1094740"/>
            <a:ext cx="111010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【创设</a:t>
            </a:r>
            <a:r>
              <a:rPr lang="zh-CN" altLang="en-US" sz="2400">
                <a:sym typeface="+mn-ea"/>
              </a:rPr>
              <a:t>情境】炎热的夏天，丛林里密不透风，这使我满身是汗。找不到回家的路，我害怕地喘不过气来，着急地好像有十个太阳在心里燃烧。我的无助感油然而生，情不自禁地绝望地哭了。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7257415" y="3041015"/>
            <a:ext cx="4180840" cy="38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573405" y="3841750"/>
            <a:ext cx="111010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zh-CN" altLang="en-US" sz="2400"/>
              <a:t>【创设</a:t>
            </a:r>
            <a:r>
              <a:rPr lang="zh-CN" altLang="en-US" sz="2400">
                <a:sym typeface="+mn-ea"/>
              </a:rPr>
              <a:t>情境】正午的阳光热辣辣地撒向大地，投下的树影像一条条爬来爬去的蛇，吐着长长的舌头朝我扑过来，我害怕极了，大声哭喊，感觉自己的心好像从身体里被撕开了一样。</a:t>
            </a:r>
            <a:endParaRPr lang="zh-CN" altLang="en-US" sz="2400" b="1">
              <a:solidFill>
                <a:srgbClr val="00B0F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5465" y="4932680"/>
            <a:ext cx="111569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/>
              <a:t>【参考译文】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The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sun on the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noon  was blazing down on the ground, casting tree shadows like snakes crawling back and forth. They threw themselves at me with their long tongues, and I was terrified,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crying my eyes out.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I felt as if my heart had been ripped from my body.</a:t>
            </a:r>
            <a:endParaRPr lang="zh-CN" altLang="en-US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65880" y="1858645"/>
            <a:ext cx="5184775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场景描写</a:t>
            </a:r>
            <a:r>
              <a:rPr lang="en-US" altLang="zh-CN" sz="2800"/>
              <a:t>+</a:t>
            </a:r>
            <a:r>
              <a:rPr lang="zh-CN" altLang="en-US" sz="2800"/>
              <a:t>心理活动</a:t>
            </a:r>
            <a:r>
              <a:rPr lang="en-US" altLang="zh-CN" sz="2800"/>
              <a:t>+ </a:t>
            </a:r>
            <a:r>
              <a:rPr lang="zh-CN" altLang="en-US" sz="2800"/>
              <a:t>修辞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446270" y="6153150"/>
            <a:ext cx="5184775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场景描写</a:t>
            </a:r>
            <a:r>
              <a:rPr lang="en-US" altLang="zh-CN" sz="2800"/>
              <a:t>+</a:t>
            </a:r>
            <a:r>
              <a:rPr lang="zh-CN" altLang="en-US" sz="2800"/>
              <a:t>心理活动</a:t>
            </a:r>
            <a:r>
              <a:rPr lang="en-US" altLang="zh-CN" sz="2800"/>
              <a:t>+ </a:t>
            </a:r>
            <a:r>
              <a:rPr lang="zh-CN" altLang="en-US" sz="2800"/>
              <a:t>修辞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4738370" y="6032500"/>
            <a:ext cx="2431415" cy="6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7470140" y="6039485"/>
            <a:ext cx="355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601345" y="6501765"/>
            <a:ext cx="2646045" cy="20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云形标注 8"/>
          <p:cNvSpPr/>
          <p:nvPr/>
        </p:nvSpPr>
        <p:spPr>
          <a:xfrm>
            <a:off x="5450205" y="260985"/>
            <a:ext cx="2647315" cy="996315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</a:rPr>
              <a:t>夸张</a:t>
            </a:r>
          </a:p>
        </p:txBody>
      </p:sp>
      <p:sp>
        <p:nvSpPr>
          <p:cNvPr id="2" name="云形标注 1"/>
          <p:cNvSpPr/>
          <p:nvPr/>
        </p:nvSpPr>
        <p:spPr>
          <a:xfrm>
            <a:off x="5134610" y="4615180"/>
            <a:ext cx="2647315" cy="996315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</a:rPr>
              <a:t>夸张</a:t>
            </a:r>
          </a:p>
        </p:txBody>
      </p:sp>
      <p:sp>
        <p:nvSpPr>
          <p:cNvPr id="5" name="云形标注 4"/>
          <p:cNvSpPr/>
          <p:nvPr/>
        </p:nvSpPr>
        <p:spPr>
          <a:xfrm>
            <a:off x="8600440" y="4615180"/>
            <a:ext cx="2647315" cy="996315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</a:rPr>
              <a:t>夸张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1" bldLvl="0" animBg="1"/>
      <p:bldP spid="3" grpId="0"/>
      <p:bldP spid="3" grpId="1"/>
      <p:bldP spid="4" grpId="0"/>
      <p:bldP spid="4" grpId="1"/>
      <p:bldP spid="8" grpId="0"/>
      <p:bldP spid="8" grpId="1"/>
      <p:bldP spid="10" grpId="0"/>
      <p:bldP spid="10" grpId="1"/>
      <p:bldP spid="11" grpId="0" bldLvl="0" animBg="1"/>
      <p:bldP spid="11" grpId="1" animBg="1"/>
      <p:bldP spid="11" grpId="2" bldLvl="0" animBg="1"/>
      <p:bldP spid="12" grpId="0" animBg="1"/>
      <p:bldP spid="12" grpId="1" animBg="1"/>
      <p:bldP spid="12" grpId="2" animBg="1"/>
      <p:bldP spid="9" grpId="0" bldLvl="0" animBg="1"/>
      <p:bldP spid="9" grpId="1" animBg="1"/>
      <p:bldP spid="2" grpId="0" bldLvl="0" animBg="1"/>
      <p:bldP spid="2" grpId="1" animBg="1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394835" y="3255010"/>
            <a:ext cx="75596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以</a:t>
            </a:r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2021</a:t>
            </a:r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年</a:t>
            </a:r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8</a:t>
            </a:r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月</a:t>
            </a:r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z20</a:t>
            </a:r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开学考为例</a:t>
            </a:r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---</a:t>
            </a:r>
            <a:endParaRPr lang="zh-CN" altLang="en-US" sz="36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A girl in search of the end of a rainbow</a:t>
            </a:r>
          </a:p>
          <a:p>
            <a:pPr algn="ctr"/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寻找彩虹源头的女孩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604645" y="243205"/>
            <a:ext cx="89001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/>
              <a:t>基于微写作提升语言技能的读后续写讲评</a:t>
            </a:r>
          </a:p>
        </p:txBody>
      </p:sp>
      <p:pic>
        <p:nvPicPr>
          <p:cNvPr id="10" name="图片 9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0000">
            <a:off x="1417320" y="460375"/>
            <a:ext cx="8755380" cy="41179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156960" y="5443855"/>
            <a:ext cx="49682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杭州二中树兰高级中学</a:t>
            </a:r>
          </a:p>
          <a:p>
            <a:pPr algn="ctr"/>
            <a:r>
              <a:rPr lang="zh-CN" altLang="en-US" sz="2800"/>
              <a:t>郭合英</a:t>
            </a: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045" y="2870835"/>
            <a:ext cx="2124075" cy="3800475"/>
          </a:xfrm>
          <a:prstGeom prst="rect">
            <a:avLst/>
          </a:prstGeom>
        </p:spPr>
      </p:pic>
      <p:pic>
        <p:nvPicPr>
          <p:cNvPr id="3" name="图片 2" descr="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85" y="4239260"/>
            <a:ext cx="1250315" cy="2618105"/>
          </a:xfrm>
          <a:prstGeom prst="rect">
            <a:avLst/>
          </a:prstGeom>
        </p:spPr>
      </p:pic>
      <p:pic>
        <p:nvPicPr>
          <p:cNvPr id="4" name="图片 3" descr="叶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40000">
            <a:off x="9417050" y="113030"/>
            <a:ext cx="2313305" cy="2936875"/>
          </a:xfrm>
          <a:prstGeom prst="rect">
            <a:avLst/>
          </a:prstGeom>
        </p:spPr>
      </p:pic>
      <p:pic>
        <p:nvPicPr>
          <p:cNvPr id="6" name="图片 5" descr="叶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00000">
            <a:off x="11060430" y="-5715"/>
            <a:ext cx="1798320" cy="2744470"/>
          </a:xfrm>
          <a:prstGeom prst="rect">
            <a:avLst/>
          </a:prstGeom>
        </p:spPr>
      </p:pic>
      <p:pic>
        <p:nvPicPr>
          <p:cNvPr id="8" name="图片 7" descr="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300" y="3448685"/>
            <a:ext cx="1974215" cy="3409315"/>
          </a:xfrm>
          <a:prstGeom prst="rect">
            <a:avLst/>
          </a:prstGeom>
        </p:spPr>
      </p:pic>
      <p:pic>
        <p:nvPicPr>
          <p:cNvPr id="9" name="图片 8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010" y="1868170"/>
            <a:ext cx="3297555" cy="4989830"/>
          </a:xfrm>
          <a:prstGeom prst="rect">
            <a:avLst/>
          </a:prstGeom>
        </p:spPr>
      </p:pic>
      <p:pic>
        <p:nvPicPr>
          <p:cNvPr id="11" name="图片 10" descr="叶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00000">
            <a:off x="10361930" y="184150"/>
            <a:ext cx="1798320" cy="274447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913130" y="230505"/>
            <a:ext cx="854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>
                <a:latin typeface="微软雅黑" panose="020B0503020204020204" charset="-122"/>
                <a:ea typeface="微软雅黑" panose="020B0503020204020204" charset="-122"/>
              </a:rPr>
              <a:t>04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2072640" y="230505"/>
            <a:ext cx="9601200" cy="64516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Use the micro-writing to 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perfect the situation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巧用微写作，完善情境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96240" y="2497455"/>
            <a:ext cx="112776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/>
              <a:t>【参考译文】</a:t>
            </a:r>
            <a:r>
              <a:rPr lang="en-US" altLang="zh-CN" sz="2400"/>
              <a:t>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When my brother and mother suddenly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placed their foot before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me，I fel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as if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I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had seen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my family after ten years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departure, and tears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were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welling up in my eyes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. I ran to them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like a bird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with my arms outstretched . At this point, I felt the air as fresh as a rose, the sun as gentle as a girl and </a:t>
            </a:r>
            <a:r>
              <a:rPr lang="en-US" altLang="zh-CN" sz="2400">
                <a:ea typeface="宋体" panose="02010600030101010101" pitchFamily="2" charset="-122"/>
                <a:sym typeface="+mn-ea"/>
              </a:rPr>
              <a:t>t</a:t>
            </a:r>
            <a:r>
              <a:rPr lang="zh-CN" sz="2400">
                <a:ea typeface="宋体" panose="02010600030101010101" pitchFamily="2" charset="-122"/>
                <a:sym typeface="+mn-ea"/>
              </a:rPr>
              <a:t>he smile on </a:t>
            </a:r>
            <a:r>
              <a:rPr lang="en-US" altLang="zh-CN" sz="2400">
                <a:ea typeface="宋体" panose="02010600030101010101" pitchFamily="2" charset="-122"/>
                <a:sym typeface="+mn-ea"/>
              </a:rPr>
              <a:t>my</a:t>
            </a:r>
            <a:r>
              <a:rPr lang="zh-CN" sz="2400">
                <a:ea typeface="宋体" panose="02010600030101010101" pitchFamily="2" charset="-122"/>
                <a:sym typeface="+mn-ea"/>
              </a:rPr>
              <a:t> face shone like a diamond</a:t>
            </a:r>
            <a:r>
              <a:rPr lang="en-US" altLang="zh-CN" sz="2400">
                <a:ea typeface="宋体" panose="02010600030101010101" pitchFamily="2" charset="-122"/>
                <a:sym typeface="+mn-ea"/>
              </a:rPr>
              <a:t>.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48615" y="1306830"/>
            <a:ext cx="111010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【创设</a:t>
            </a:r>
            <a:r>
              <a:rPr lang="zh-CN" altLang="en-US" sz="2400">
                <a:sym typeface="+mn-ea"/>
              </a:rPr>
              <a:t>情境】当哥哥和妈妈突然出现在我眼前的时候，我就像看到了分开十年的亲人，激动的热泪盈眶。我张开双臂，像鸟儿一样朝他们飞奔过去。此时，我感到空气如玫瑰般清新，阳光如少女般温柔，我</a:t>
            </a:r>
            <a:r>
              <a:rPr lang="zh-CN" sz="2400">
                <a:ea typeface="宋体" panose="02010600030101010101" pitchFamily="2" charset="-122"/>
                <a:sym typeface="+mn-ea"/>
              </a:rPr>
              <a:t>脸上的笑容像钻石一样闪闪发光</a:t>
            </a:r>
            <a:r>
              <a:rPr lang="zh-CN" altLang="en-US" sz="2400">
                <a:sym typeface="+mn-ea"/>
              </a:rPr>
              <a:t>。</a:t>
            </a: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517525" y="3280410"/>
            <a:ext cx="6318885" cy="279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云形标注 4"/>
          <p:cNvSpPr/>
          <p:nvPr/>
        </p:nvSpPr>
        <p:spPr>
          <a:xfrm>
            <a:off x="2353310" y="1879600"/>
            <a:ext cx="2647315" cy="996315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</a:rPr>
              <a:t>夸张</a:t>
            </a: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7588885" y="3256280"/>
            <a:ext cx="4084955" cy="317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云形标注 8"/>
          <p:cNvSpPr/>
          <p:nvPr/>
        </p:nvSpPr>
        <p:spPr>
          <a:xfrm>
            <a:off x="8030210" y="1879600"/>
            <a:ext cx="2647315" cy="996315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</a:rPr>
              <a:t>无灵表达</a:t>
            </a: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2072640" y="3628390"/>
            <a:ext cx="4559935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云形标注 16"/>
          <p:cNvSpPr/>
          <p:nvPr/>
        </p:nvSpPr>
        <p:spPr>
          <a:xfrm>
            <a:off x="3006725" y="1777365"/>
            <a:ext cx="3049270" cy="1432560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  <a:sym typeface="+mn-ea"/>
              </a:rPr>
              <a:t>比喻</a:t>
            </a:r>
            <a:r>
              <a:rPr lang="en-US" altLang="zh-CN" sz="2800">
                <a:solidFill>
                  <a:schemeClr val="tx1"/>
                </a:solidFill>
                <a:sym typeface="+mn-ea"/>
              </a:rPr>
              <a:t> + </a:t>
            </a:r>
            <a:r>
              <a:rPr lang="en-US" altLang="zh-CN" sz="2800">
                <a:solidFill>
                  <a:schemeClr val="tx1"/>
                </a:solidFill>
              </a:rPr>
              <a:t>with</a:t>
            </a:r>
            <a:r>
              <a:rPr lang="zh-CN" altLang="en-US" sz="2800">
                <a:solidFill>
                  <a:schemeClr val="tx1"/>
                </a:solidFill>
              </a:rPr>
              <a:t>的符合结构</a:t>
            </a:r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8345805" y="3615690"/>
            <a:ext cx="3140075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517525" y="4065905"/>
            <a:ext cx="9819005" cy="279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云形标注 19"/>
          <p:cNvSpPr/>
          <p:nvPr/>
        </p:nvSpPr>
        <p:spPr>
          <a:xfrm>
            <a:off x="7843520" y="2619375"/>
            <a:ext cx="2647315" cy="996315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</a:rPr>
              <a:t>比喻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2921000" y="4851400"/>
            <a:ext cx="5184775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动作描写</a:t>
            </a:r>
            <a:r>
              <a:rPr lang="en-US" altLang="zh-CN" sz="2800"/>
              <a:t>+ </a:t>
            </a:r>
            <a:r>
              <a:rPr lang="zh-CN" altLang="en-US" sz="2800"/>
              <a:t>修辞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1" bldLvl="0" animBg="1"/>
      <p:bldP spid="3" grpId="0"/>
      <p:bldP spid="3" grpId="1"/>
      <p:bldP spid="4" grpId="0"/>
      <p:bldP spid="4" grpId="1"/>
      <p:bldP spid="5" grpId="0" bldLvl="0" animBg="1"/>
      <p:bldP spid="5" grpId="1" animBg="1"/>
      <p:bldP spid="9" grpId="0" bldLvl="0" animBg="1"/>
      <p:bldP spid="9" grpId="1" animBg="1"/>
      <p:bldP spid="17" grpId="0" bldLvl="0" animBg="1"/>
      <p:bldP spid="17" grpId="1" animBg="1"/>
      <p:bldP spid="20" grpId="0" bldLvl="0" animBg="1"/>
      <p:bldP spid="20" grpId="1" animBg="1"/>
      <p:bldP spid="21" grpId="0" bldLvl="0" animBg="1"/>
      <p:bldP spid="21" grpId="1" animBg="1"/>
      <p:bldP spid="21" grpId="2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5"/>
          <p:cNvSpPr txBox="1"/>
          <p:nvPr/>
        </p:nvSpPr>
        <p:spPr>
          <a:xfrm>
            <a:off x="913130" y="230505"/>
            <a:ext cx="854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>
                <a:latin typeface="微软雅黑" panose="020B0503020204020204" charset="-122"/>
                <a:ea typeface="微软雅黑" panose="020B0503020204020204" charset="-122"/>
              </a:rPr>
              <a:t>04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2072640" y="230505"/>
            <a:ext cx="9601200" cy="64516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Use the micro-writing to 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perfect the situation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巧用微写作，完善情境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89585" y="2018665"/>
            <a:ext cx="111569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/>
              <a:t>【参考译文】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At last I heard my own name called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，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I was at the top of the world. All sadness and fatigue escaping from my body,  I sprang to my foot,  waved furiously towards the direction that voice came and raised a cry of warning, "Here I am. "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45465" y="1123950"/>
            <a:ext cx="11101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【创设</a:t>
            </a:r>
            <a:r>
              <a:rPr lang="zh-CN" altLang="en-US" sz="2400">
                <a:sym typeface="+mn-ea"/>
              </a:rPr>
              <a:t>情境】当听到有人叫我名字的时态，我高兴极了。忘记所有的伤心和疲倦，从地上一跃而起，朝喊我的方向，拼命地挥手，并大声疾呼，</a:t>
            </a:r>
            <a:r>
              <a:rPr lang="en-US" altLang="zh-CN" sz="2400">
                <a:sym typeface="+mn-ea"/>
              </a:rPr>
              <a:t>“</a:t>
            </a:r>
            <a:r>
              <a:rPr lang="zh-CN" altLang="en-US" sz="2400">
                <a:sym typeface="+mn-ea"/>
              </a:rPr>
              <a:t>我在这儿。</a:t>
            </a:r>
            <a:r>
              <a:rPr lang="en-US" altLang="zh-CN" sz="2400">
                <a:sym typeface="+mn-ea"/>
              </a:rPr>
              <a:t>”</a:t>
            </a: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6955155" y="2435225"/>
            <a:ext cx="3583305" cy="76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云形标注 8"/>
          <p:cNvSpPr/>
          <p:nvPr/>
        </p:nvSpPr>
        <p:spPr>
          <a:xfrm>
            <a:off x="5078730" y="1096010"/>
            <a:ext cx="2647315" cy="996315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</a:rPr>
              <a:t>俚语表达</a:t>
            </a:r>
          </a:p>
        </p:txBody>
      </p:sp>
      <p:cxnSp>
        <p:nvCxnSpPr>
          <p:cNvPr id="2" name="直接连接符 1"/>
          <p:cNvCxnSpPr/>
          <p:nvPr/>
        </p:nvCxnSpPr>
        <p:spPr>
          <a:xfrm>
            <a:off x="545465" y="2809875"/>
            <a:ext cx="5367655" cy="10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云形标注 4"/>
          <p:cNvSpPr/>
          <p:nvPr/>
        </p:nvSpPr>
        <p:spPr>
          <a:xfrm>
            <a:off x="1767205" y="1341755"/>
            <a:ext cx="2647315" cy="996315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</a:rPr>
              <a:t>无灵表达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817235" y="3168015"/>
            <a:ext cx="5184775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动作描写</a:t>
            </a:r>
            <a:r>
              <a:rPr lang="en-US" altLang="zh-CN" sz="2800"/>
              <a:t>+ </a:t>
            </a:r>
            <a:r>
              <a:rPr lang="zh-CN" altLang="en-US" sz="2800"/>
              <a:t>无灵表达</a:t>
            </a:r>
            <a:r>
              <a:rPr lang="en-US" altLang="zh-CN" sz="2800"/>
              <a:t>+</a:t>
            </a:r>
            <a:r>
              <a:rPr lang="zh-CN" altLang="en-US" sz="2800"/>
              <a:t>俚语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92100" y="5022850"/>
            <a:ext cx="1138174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/>
              <a:t>【参考译文】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 crooked smile overwhelmed him when he caught siht of me. He hugged me tightly, saying. “The most precious treasure in the world is kinship, not the rainbow in the sky.” I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also hugged him with my eyes wet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as if I wanted to squeeze the breath out of him.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85445" y="3790315"/>
            <a:ext cx="111010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【创设</a:t>
            </a:r>
            <a:r>
              <a:rPr lang="zh-CN" altLang="en-US" sz="2400">
                <a:sym typeface="+mn-ea"/>
              </a:rPr>
              <a:t>情境】当哥哥看到我的时候，一股歉意的微笑挂在他的脸上。</a:t>
            </a:r>
            <a:r>
              <a:rPr lang="en-US" altLang="zh-CN" sz="2400">
                <a:sym typeface="+mn-ea"/>
              </a:rPr>
              <a:t> </a:t>
            </a:r>
            <a:r>
              <a:rPr lang="zh-CN" altLang="en-US" sz="2400">
                <a:sym typeface="+mn-ea"/>
              </a:rPr>
              <a:t>他紧紧地抱着我，说，</a:t>
            </a:r>
            <a:r>
              <a:rPr lang="en-US" altLang="zh-CN" sz="2400">
                <a:sym typeface="+mn-ea"/>
              </a:rPr>
              <a:t>“</a:t>
            </a:r>
            <a:r>
              <a:rPr lang="zh-CN" altLang="en-US" sz="2400">
                <a:sym typeface="+mn-ea"/>
              </a:rPr>
              <a:t>世间最最珍贵的珍宝是亲情，不是天上的彩虹。</a:t>
            </a:r>
            <a:r>
              <a:rPr lang="en-US" altLang="zh-CN" sz="2400">
                <a:sym typeface="+mn-ea"/>
              </a:rPr>
              <a:t>” </a:t>
            </a:r>
            <a:r>
              <a:rPr lang="zh-CN" altLang="en-US" sz="2400">
                <a:sym typeface="+mn-ea"/>
              </a:rPr>
              <a:t>我的眼睛湿润了，紧紧地抱着哥哥仿佛想把他的呼吸挤出来。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2171700" y="5403215"/>
            <a:ext cx="4398645" cy="241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云形标注 13"/>
          <p:cNvSpPr/>
          <p:nvPr/>
        </p:nvSpPr>
        <p:spPr>
          <a:xfrm>
            <a:off x="2855595" y="4026535"/>
            <a:ext cx="2647315" cy="996315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</a:rPr>
              <a:t>无灵表达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6033135" y="6163945"/>
            <a:ext cx="5321300" cy="25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云形标注 15"/>
          <p:cNvSpPr/>
          <p:nvPr/>
        </p:nvSpPr>
        <p:spPr>
          <a:xfrm>
            <a:off x="6955155" y="4765675"/>
            <a:ext cx="2647315" cy="996315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</a:rPr>
              <a:t>夸张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390265" y="6239510"/>
            <a:ext cx="5184775" cy="52197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动作描写</a:t>
            </a:r>
            <a:r>
              <a:rPr lang="en-US" altLang="zh-CN" sz="2800"/>
              <a:t>+ </a:t>
            </a:r>
            <a:r>
              <a:rPr lang="zh-CN" altLang="en-US" sz="2800"/>
              <a:t>无灵表达</a:t>
            </a:r>
            <a:r>
              <a:rPr lang="en-US" altLang="zh-CN" sz="2800"/>
              <a:t>+</a:t>
            </a:r>
            <a:r>
              <a:rPr lang="zh-CN" altLang="en-US" sz="2800"/>
              <a:t>修辞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1" bldLvl="0" animBg="1"/>
      <p:bldP spid="3" grpId="0"/>
      <p:bldP spid="3" grpId="1"/>
      <p:bldP spid="4" grpId="0"/>
      <p:bldP spid="4" grpId="1"/>
      <p:bldP spid="9" grpId="0" bldLvl="0" animBg="1"/>
      <p:bldP spid="9" grpId="1" animBg="1"/>
      <p:bldP spid="5" grpId="0" bldLvl="0" animBg="1"/>
      <p:bldP spid="5" grpId="1" animBg="1"/>
      <p:bldP spid="21" grpId="0" bldLvl="0" animBg="1"/>
      <p:bldP spid="21" grpId="1" animBg="1"/>
      <p:bldP spid="21" grpId="2" bldLvl="0" animBg="1"/>
      <p:bldP spid="6" grpId="0"/>
      <p:bldP spid="6" grpId="1"/>
      <p:bldP spid="11" grpId="0"/>
      <p:bldP spid="11" grpId="1"/>
      <p:bldP spid="14" grpId="0" bldLvl="0" animBg="1"/>
      <p:bldP spid="14" grpId="1" animBg="1"/>
      <p:bldP spid="16" grpId="0" bldLvl="0" animBg="1"/>
      <p:bldP spid="16" grpId="1" animBg="1"/>
      <p:bldP spid="17" grpId="0" bldLvl="0" animBg="1"/>
      <p:bldP spid="17" grpId="1" animBg="1"/>
      <p:bldP spid="17" grpId="2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32885" y="0"/>
            <a:ext cx="854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184775" y="0"/>
            <a:ext cx="28625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odel essay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范文</a:t>
            </a:r>
          </a:p>
        </p:txBody>
      </p:sp>
      <p:pic>
        <p:nvPicPr>
          <p:cNvPr id="5" name="图片 4" descr="1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3370" y="644525"/>
            <a:ext cx="9312910" cy="61341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815195" y="680720"/>
            <a:ext cx="2085975" cy="6062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习作点评：</a:t>
            </a:r>
          </a:p>
          <a:p>
            <a:r>
              <a:rPr lang="zh-CN" altLang="en-US" sz="2400">
                <a:solidFill>
                  <a:schemeClr val="tx1"/>
                </a:solidFill>
              </a:rPr>
              <a:t>该生语言错误较少，</a:t>
            </a:r>
            <a:r>
              <a:rPr lang="zh-CN" altLang="en-US" sz="2400">
                <a:sym typeface="+mn-ea"/>
              </a:rPr>
              <a:t>能运用场景、心理等描写渲染氛围，</a:t>
            </a:r>
            <a:r>
              <a:rPr lang="zh-CN" altLang="en-US" sz="2400">
                <a:solidFill>
                  <a:schemeClr val="tx1"/>
                </a:solidFill>
              </a:rPr>
              <a:t>且多处用到无灵表达</a:t>
            </a:r>
            <a:r>
              <a:rPr lang="en-US" altLang="zh-CN" sz="2400">
                <a:solidFill>
                  <a:schemeClr val="tx1"/>
                </a:solidFill>
              </a:rPr>
              <a:t>,</a:t>
            </a:r>
            <a:r>
              <a:rPr lang="zh-CN" altLang="en-US" sz="2400">
                <a:solidFill>
                  <a:schemeClr val="tx1"/>
                </a:solidFill>
              </a:rPr>
              <a:t>语言地道；能运用修辞，使语言鲜活，画面感强；在衔接、语言、主题等方面都与原文做到了无缝对接，是一篇很不错的作品。</a:t>
            </a: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5003165" y="1290955"/>
            <a:ext cx="3934460" cy="120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965200" y="1303020"/>
            <a:ext cx="3934460" cy="120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837565" y="4363085"/>
            <a:ext cx="2974975" cy="120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4032885" y="4375150"/>
            <a:ext cx="44913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形标注 9"/>
          <p:cNvSpPr/>
          <p:nvPr/>
        </p:nvSpPr>
        <p:spPr>
          <a:xfrm>
            <a:off x="481330" y="1917700"/>
            <a:ext cx="3982720" cy="1172845"/>
          </a:xfrm>
          <a:prstGeom prst="wedgeEllipse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</a:rPr>
              <a:t>两段的给出句与续写句衔接自然</a:t>
            </a: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850265" y="4425315"/>
            <a:ext cx="2960370" cy="120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4212590" y="3537585"/>
            <a:ext cx="5180965" cy="615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662940" y="3767455"/>
            <a:ext cx="8616315" cy="488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553085" y="4128135"/>
            <a:ext cx="7715885" cy="17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形标注 17"/>
          <p:cNvSpPr/>
          <p:nvPr/>
        </p:nvSpPr>
        <p:spPr>
          <a:xfrm>
            <a:off x="662940" y="1760855"/>
            <a:ext cx="5184140" cy="2087245"/>
          </a:xfrm>
          <a:prstGeom prst="wedgeEllipse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</a:rPr>
              <a:t>第一段写到了</a:t>
            </a:r>
            <a:r>
              <a:rPr lang="en-US" altLang="zh-CN" sz="2400">
                <a:solidFill>
                  <a:schemeClr val="tx1"/>
                </a:solidFill>
              </a:rPr>
              <a:t>“</a:t>
            </a:r>
            <a:r>
              <a:rPr lang="zh-CN" altLang="en-US" sz="2400">
                <a:solidFill>
                  <a:schemeClr val="tx1"/>
                </a:solidFill>
              </a:rPr>
              <a:t>我</a:t>
            </a:r>
            <a:r>
              <a:rPr lang="en-US" altLang="zh-CN" sz="2400">
                <a:solidFill>
                  <a:schemeClr val="tx1"/>
                </a:solidFill>
              </a:rPr>
              <a:t>”</a:t>
            </a:r>
            <a:r>
              <a:rPr lang="zh-CN" altLang="en-US" sz="2400">
                <a:solidFill>
                  <a:schemeClr val="tx1"/>
                </a:solidFill>
              </a:rPr>
              <a:t>正在的孤苦无助的时候，听到了有人叫我的名字，两段间的衔接很自然</a:t>
            </a:r>
          </a:p>
        </p:txBody>
      </p:sp>
      <p:sp>
        <p:nvSpPr>
          <p:cNvPr id="21" name="左中括号 20"/>
          <p:cNvSpPr/>
          <p:nvPr/>
        </p:nvSpPr>
        <p:spPr>
          <a:xfrm>
            <a:off x="5003165" y="887095"/>
            <a:ext cx="287020" cy="367665"/>
          </a:xfrm>
          <a:prstGeom prst="leftBracket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连接符 21"/>
          <p:cNvCxnSpPr/>
          <p:nvPr/>
        </p:nvCxnSpPr>
        <p:spPr>
          <a:xfrm>
            <a:off x="7581900" y="1642110"/>
            <a:ext cx="1811655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662940" y="1929765"/>
            <a:ext cx="4895215" cy="1460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云形标注 23"/>
          <p:cNvSpPr/>
          <p:nvPr/>
        </p:nvSpPr>
        <p:spPr>
          <a:xfrm>
            <a:off x="732790" y="259715"/>
            <a:ext cx="3479800" cy="1382395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</a:rPr>
              <a:t>原文语言的产出，非常好</a:t>
            </a:r>
          </a:p>
        </p:txBody>
      </p:sp>
      <p:cxnSp>
        <p:nvCxnSpPr>
          <p:cNvPr id="25" name="直接连接符 24"/>
          <p:cNvCxnSpPr/>
          <p:nvPr/>
        </p:nvCxnSpPr>
        <p:spPr>
          <a:xfrm flipV="1">
            <a:off x="553085" y="2866390"/>
            <a:ext cx="8803005" cy="2540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8181975" y="2547620"/>
            <a:ext cx="1278255" cy="19685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553085" y="3178810"/>
            <a:ext cx="4455795" cy="52705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云形标注 27"/>
          <p:cNvSpPr/>
          <p:nvPr/>
        </p:nvSpPr>
        <p:spPr>
          <a:xfrm>
            <a:off x="3404235" y="951230"/>
            <a:ext cx="3091180" cy="1381760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</a:rPr>
              <a:t>修辞：比喻</a:t>
            </a:r>
          </a:p>
        </p:txBody>
      </p:sp>
      <p:sp>
        <p:nvSpPr>
          <p:cNvPr id="29" name="右中括号 28"/>
          <p:cNvSpPr/>
          <p:nvPr/>
        </p:nvSpPr>
        <p:spPr>
          <a:xfrm>
            <a:off x="5419090" y="1609090"/>
            <a:ext cx="275590" cy="431165"/>
          </a:xfrm>
          <a:prstGeom prst="rightBracket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云形标注 34"/>
          <p:cNvSpPr/>
          <p:nvPr/>
        </p:nvSpPr>
        <p:spPr>
          <a:xfrm>
            <a:off x="4886960" y="216535"/>
            <a:ext cx="2347595" cy="874395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</a:rPr>
              <a:t>心理描写</a:t>
            </a:r>
          </a:p>
        </p:txBody>
      </p:sp>
      <p:sp>
        <p:nvSpPr>
          <p:cNvPr id="36" name="左中括号 35"/>
          <p:cNvSpPr/>
          <p:nvPr/>
        </p:nvSpPr>
        <p:spPr>
          <a:xfrm>
            <a:off x="5753735" y="1642110"/>
            <a:ext cx="287020" cy="367665"/>
          </a:xfrm>
          <a:prstGeom prst="leftBracket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右中括号 36"/>
          <p:cNvSpPr/>
          <p:nvPr/>
        </p:nvSpPr>
        <p:spPr>
          <a:xfrm>
            <a:off x="3612515" y="2195195"/>
            <a:ext cx="275590" cy="431165"/>
          </a:xfrm>
          <a:prstGeom prst="rightBracket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云形标注 38"/>
          <p:cNvSpPr/>
          <p:nvPr/>
        </p:nvSpPr>
        <p:spPr>
          <a:xfrm>
            <a:off x="6495415" y="594360"/>
            <a:ext cx="2510155" cy="974090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</a:rPr>
              <a:t>动作描写</a:t>
            </a:r>
          </a:p>
        </p:txBody>
      </p:sp>
      <p:sp>
        <p:nvSpPr>
          <p:cNvPr id="40" name="左中括号 39"/>
          <p:cNvSpPr/>
          <p:nvPr/>
        </p:nvSpPr>
        <p:spPr>
          <a:xfrm>
            <a:off x="3925570" y="4077335"/>
            <a:ext cx="287020" cy="367665"/>
          </a:xfrm>
          <a:prstGeom prst="leftBracket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右中括号 40"/>
          <p:cNvSpPr/>
          <p:nvPr/>
        </p:nvSpPr>
        <p:spPr>
          <a:xfrm>
            <a:off x="8350250" y="4046220"/>
            <a:ext cx="275590" cy="356870"/>
          </a:xfrm>
          <a:prstGeom prst="rightBracket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左中括号 42"/>
          <p:cNvSpPr/>
          <p:nvPr/>
        </p:nvSpPr>
        <p:spPr>
          <a:xfrm>
            <a:off x="5694680" y="4674235"/>
            <a:ext cx="287020" cy="367665"/>
          </a:xfrm>
          <a:prstGeom prst="leftBracket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右中括号 43"/>
          <p:cNvSpPr/>
          <p:nvPr/>
        </p:nvSpPr>
        <p:spPr>
          <a:xfrm>
            <a:off x="4188460" y="5067300"/>
            <a:ext cx="275590" cy="356870"/>
          </a:xfrm>
          <a:prstGeom prst="rightBracket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左中括号 45"/>
          <p:cNvSpPr/>
          <p:nvPr/>
        </p:nvSpPr>
        <p:spPr>
          <a:xfrm>
            <a:off x="565150" y="5319395"/>
            <a:ext cx="287020" cy="367665"/>
          </a:xfrm>
          <a:prstGeom prst="leftBracket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右中括号 46"/>
          <p:cNvSpPr/>
          <p:nvPr/>
        </p:nvSpPr>
        <p:spPr>
          <a:xfrm>
            <a:off x="8181975" y="5404485"/>
            <a:ext cx="275590" cy="356870"/>
          </a:xfrm>
          <a:prstGeom prst="rightBracket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云形标注 47"/>
          <p:cNvSpPr/>
          <p:nvPr/>
        </p:nvSpPr>
        <p:spPr>
          <a:xfrm>
            <a:off x="4886960" y="3966845"/>
            <a:ext cx="2548890" cy="1008380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</a:rPr>
              <a:t>动作描写</a:t>
            </a:r>
          </a:p>
        </p:txBody>
      </p:sp>
      <p:cxnSp>
        <p:nvCxnSpPr>
          <p:cNvPr id="49" name="直接连接符 48"/>
          <p:cNvCxnSpPr/>
          <p:nvPr/>
        </p:nvCxnSpPr>
        <p:spPr>
          <a:xfrm flipV="1">
            <a:off x="4471670" y="6314440"/>
            <a:ext cx="4734560" cy="12065"/>
          </a:xfrm>
          <a:prstGeom prst="line">
            <a:avLst/>
          </a:prstGeom>
          <a:ln w="38100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V="1">
            <a:off x="413385" y="6014085"/>
            <a:ext cx="8280400" cy="43815"/>
          </a:xfrm>
          <a:prstGeom prst="line">
            <a:avLst/>
          </a:prstGeom>
          <a:ln w="38100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553085" y="6643370"/>
            <a:ext cx="7453630" cy="8255"/>
          </a:xfrm>
          <a:prstGeom prst="line">
            <a:avLst/>
          </a:prstGeom>
          <a:ln w="38100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565150" y="6292850"/>
            <a:ext cx="1433195" cy="8890"/>
          </a:xfrm>
          <a:prstGeom prst="line">
            <a:avLst/>
          </a:prstGeom>
          <a:ln w="38100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云形标注 52"/>
          <p:cNvSpPr/>
          <p:nvPr/>
        </p:nvSpPr>
        <p:spPr>
          <a:xfrm>
            <a:off x="732790" y="3907155"/>
            <a:ext cx="3455670" cy="1819910"/>
          </a:xfrm>
          <a:prstGeom prst="cloudCallou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sym typeface="+mn-ea"/>
              </a:rPr>
              <a:t>升华</a:t>
            </a:r>
            <a:r>
              <a:rPr lang="zh-CN" altLang="en-US" sz="2800" b="1">
                <a:solidFill>
                  <a:schemeClr val="tx1"/>
                </a:solidFill>
              </a:rPr>
              <a:t>主题与</a:t>
            </a:r>
          </a:p>
          <a:p>
            <a:pPr algn="ctr"/>
            <a:r>
              <a:rPr lang="zh-CN" altLang="en-US" sz="2800" b="1">
                <a:solidFill>
                  <a:schemeClr val="tx1"/>
                </a:solidFill>
                <a:sym typeface="+mn-ea"/>
              </a:rPr>
              <a:t>原文呼应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0" grpId="2" bldLvl="0" animBg="1"/>
      <p:bldP spid="18" grpId="0" bldLvl="0" animBg="1"/>
      <p:bldP spid="18" grpId="1" animBg="1"/>
      <p:bldP spid="18" grpId="2" bldLvl="0" animBg="1"/>
      <p:bldP spid="21" grpId="0" animBg="1"/>
      <p:bldP spid="21" grpId="1" animBg="1"/>
      <p:bldP spid="21" grpId="2" animBg="1"/>
      <p:bldP spid="24" grpId="0" animBg="1"/>
      <p:bldP spid="24" grpId="1" animBg="1"/>
      <p:bldP spid="24" grpId="2" animBg="1"/>
      <p:bldP spid="28" grpId="0" bldLvl="0" animBg="1"/>
      <p:bldP spid="28" grpId="1" animBg="1"/>
      <p:bldP spid="28" grpId="2" bldLvl="0" animBg="1"/>
      <p:bldP spid="29" grpId="0" animBg="1"/>
      <p:bldP spid="29" grpId="1" animBg="1"/>
      <p:bldP spid="29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6" grpId="0" bldLvl="0" animBg="1"/>
      <p:bldP spid="46" grpId="1" animBg="1"/>
      <p:bldP spid="46" grpId="2" bldLvl="0" animBg="1"/>
      <p:bldP spid="47" grpId="0" bldLvl="0" animBg="1"/>
      <p:bldP spid="47" grpId="1" animBg="1"/>
      <p:bldP spid="47" grpId="2" bldLvl="0" animBg="1"/>
      <p:bldP spid="48" grpId="0" animBg="1"/>
      <p:bldP spid="48" grpId="1" animBg="1"/>
      <p:bldP spid="48" grpId="2" animBg="1"/>
      <p:bldP spid="53" grpId="0" bldLvl="0" animBg="1"/>
      <p:bldP spid="5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 descr="学科网(www.zxxk.com)--教育资源门户，提供试卷、教案、课件、论文、素材及各类教学资源下载，还有大量而丰富的教学相关资讯！"/>
          <p:cNvPicPr>
            <a:picLocks noChangeAspect="1"/>
          </p:cNvPicPr>
          <p:nvPr/>
        </p:nvPicPr>
        <p:blipFill>
          <a:blip r:embed="rId3"/>
          <a:srcRect l="764" t="28399" r="-1123" b="40095"/>
          <a:stretch>
            <a:fillRect/>
          </a:stretch>
        </p:blipFill>
        <p:spPr>
          <a:xfrm>
            <a:off x="520065" y="1055370"/>
            <a:ext cx="11151235" cy="56921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46830" y="180340"/>
            <a:ext cx="5296535" cy="5835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A possible answer</a:t>
            </a:r>
          </a:p>
        </p:txBody>
      </p:sp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5"/>
          <a:stretch>
            <a:fillRect/>
          </a:stretch>
        </p:blipFill>
        <p:spPr>
          <a:xfrm>
            <a:off x="3556000" y="1726883"/>
            <a:ext cx="28575" cy="19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欧美传世经典金曲《Over The Rainbow》 超清(720P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43826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82695" y="1643380"/>
            <a:ext cx="70732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solidFill>
                  <a:srgbClr val="8CAA5B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THANK YOU</a:t>
            </a:r>
          </a:p>
        </p:txBody>
      </p:sp>
      <p:pic>
        <p:nvPicPr>
          <p:cNvPr id="6" name="图片 5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9065"/>
            <a:ext cx="8721725" cy="417893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95" y="218440"/>
            <a:ext cx="2066925" cy="207264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5"/>
          <a:stretch>
            <a:fillRect/>
          </a:stretch>
        </p:blipFill>
        <p:spPr>
          <a:xfrm>
            <a:off x="3556000" y="1726883"/>
            <a:ext cx="28575" cy="19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媒体1">
            <a:hlinkClick r:id="" action="ppaction://media"/>
            <a:extLst>
              <a:ext uri="{FF2B5EF4-FFF2-40B4-BE49-F238E27FC236}">
                <a16:creationId xmlns:a16="http://schemas.microsoft.com/office/drawing/2014/main" id="{AE3614A6-885C-4657-9029-577B87EBE6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-1"/>
            <a:ext cx="12160155" cy="684008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87350" y="244475"/>
            <a:ext cx="11417935" cy="63696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400" b="0">
                <a:ea typeface="宋体" panose="02010600030101010101" pitchFamily="2" charset="-122"/>
              </a:rPr>
              <a:t>第二节：读后续写（满分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25</a:t>
            </a:r>
            <a:r>
              <a:rPr lang="zh-CN" sz="2400" b="0">
                <a:ea typeface="宋体" panose="02010600030101010101" pitchFamily="2" charset="-122"/>
              </a:rPr>
              <a:t>分）</a:t>
            </a:r>
          </a:p>
          <a:p>
            <a:pPr indent="0"/>
            <a:r>
              <a:rPr lang="zh-CN" sz="2400" b="0">
                <a:ea typeface="宋体" panose="02010600030101010101" pitchFamily="2" charset="-122"/>
              </a:rPr>
              <a:t>阅读下面短文，根据所给情节进行续写，使之构成一个完整的故事。</a:t>
            </a:r>
            <a:endParaRPr lang="en-US" sz="2400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    One summer </a:t>
            </a:r>
            <a:r>
              <a:rPr lang="en-US" sz="2400" b="0" u="sng">
                <a:latin typeface="Times New Roman" panose="02020603050405020304" charset="0"/>
                <a:ea typeface="宋体" panose="02010600030101010101" pitchFamily="2" charset="-122"/>
              </a:rPr>
              <a:t>afternoon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, when I was about eight years of age, I was looking at a beautiful rainbow that, bending from the sky, seemed to be losing itself in a thick </a:t>
            </a:r>
            <a:r>
              <a:rPr lang="en-US" sz="2400" b="0" u="sng">
                <a:latin typeface="Times New Roman" panose="02020603050405020304" charset="0"/>
                <a:ea typeface="宋体" panose="02010600030101010101" pitchFamily="2" charset="-122"/>
              </a:rPr>
              <a:t>wood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 about a quarter of a mile distant.</a:t>
            </a:r>
          </a:p>
          <a:p>
            <a:pPr indent="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    “Do you know, Gracie,” said my </a:t>
            </a:r>
            <a:r>
              <a:rPr lang="en-US" sz="2400" b="0" u="sng">
                <a:latin typeface="Times New Roman" panose="02020603050405020304" charset="0"/>
                <a:ea typeface="宋体" panose="02010600030101010101" pitchFamily="2" charset="-122"/>
              </a:rPr>
              <a:t>brother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, who was just recovering from a severe illness, weak and tired, "that if you should go to the end of the rainbow, you would find the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re precious </a:t>
            </a:r>
            <a:r>
              <a:rPr lang="en-US" sz="2400" u="sng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treasures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?”</a:t>
            </a:r>
          </a:p>
          <a:p>
            <a:pPr indent="0"/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“Is it truly so?” I asked.</a:t>
            </a:r>
          </a:p>
          <a:p>
            <a:pPr indent="0"/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“Truly so,” answered my brother, with a </a:t>
            </a:r>
            <a:r>
              <a:rPr lang="en-US" sz="2400" u="sng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smile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but a very serious face.</a:t>
            </a:r>
          </a:p>
          <a:p>
            <a:pPr indent="0"/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Now, I was a </a:t>
            </a:r>
            <a:r>
              <a:rPr lang="en-US" sz="2400" u="sng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simple-hearted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child who believed everything that was told to me; so, without another word, I rushed out toward the wood. My brother </a:t>
            </a:r>
            <a:r>
              <a:rPr lang="en-US" sz="2400" u="sng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called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after me as loudly as he was able to, but I did not take any notice of him.</a:t>
            </a:r>
          </a:p>
          <a:p>
            <a:pPr indent="0"/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 I cared nothing for the wet grass, on and on I ran. I was so sure that I knew just where that rainbow ended. But when I reached the cedars (</a:t>
            </a:r>
            <a:r>
              <a:rPr lang="zh-CN" sz="2400">
                <a:ea typeface="宋体" panose="02010600030101010101" pitchFamily="2" charset="-122"/>
                <a:sym typeface="+mn-ea"/>
              </a:rPr>
              <a:t>雪松林）</a:t>
            </a:r>
            <a:r>
              <a:rPr lang="en-US" sz="2400">
                <a:latin typeface="Times New Roman" panose="02020603050405020304" charset="0"/>
                <a:sym typeface="+mn-ea"/>
              </a:rPr>
              <a:t>,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the end of the rainbow was not there! Abruptly I saw it shining down among the trees a little farther off; so on and on I</a:t>
            </a:r>
          </a:p>
          <a:p>
            <a:pPr indent="0"/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struggled, through the thick bushes, till I came within the sound of a </a:t>
            </a:r>
            <a:r>
              <a:rPr lang="en-US" sz="2400" u="sng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stream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. I reached the</a:t>
            </a:r>
            <a:endParaRPr lang="zh-CN" altLang="en-US" sz="2400"/>
          </a:p>
        </p:txBody>
      </p:sp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3556000" y="1726883"/>
            <a:ext cx="28575" cy="19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460375" y="270510"/>
            <a:ext cx="11270615" cy="63696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79400" algn="l"/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bank of the stream, and I could see it a little way off on the other side. I crossed the stream on a fallen tree, and still ran on, though my muscles were aching and my knees shaking.</a:t>
            </a:r>
            <a:endParaRPr lang="en-US" sz="2400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7940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 Suddenly I met in my way a large porcupine (</a:t>
            </a:r>
            <a:r>
              <a:rPr lang="zh-CN" sz="2400" b="0">
                <a:ea typeface="宋体" panose="02010600030101010101" pitchFamily="2" charset="-122"/>
              </a:rPr>
              <a:t>豪猪）</a:t>
            </a:r>
            <a:r>
              <a:rPr lang="en-US" sz="2400" b="0">
                <a:latin typeface="Times New Roman" panose="02020603050405020304" charset="0"/>
              </a:rPr>
              <a:t>.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 I ran away from him as fast as my tired feet would carry me. In my </a:t>
            </a:r>
            <a:r>
              <a:rPr lang="en-US" sz="2400" b="0" u="sng">
                <a:latin typeface="Times New Roman" panose="02020603050405020304" charset="0"/>
                <a:ea typeface="宋体" panose="02010600030101010101" pitchFamily="2" charset="-122"/>
              </a:rPr>
              <a:t>fright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 and hurry I forgot to keep my eyes on the rainbow, and when, at last, I remembered and looked for it, it was nowhere in sight!</a:t>
            </a:r>
          </a:p>
          <a:p>
            <a:pPr indent="27940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When I saw that it was indeed gone, I burst into tears, for I had lost all my treasures, and had nothing but muddy feet and a wet and torn dress. So I set out for home.</a:t>
            </a:r>
            <a:endParaRPr lang="zh-CN" sz="2400" b="0">
              <a:ea typeface="宋体" panose="02010600030101010101" pitchFamily="2" charset="-122"/>
            </a:endParaRPr>
          </a:p>
          <a:p>
            <a:pPr indent="279400"/>
            <a:r>
              <a:rPr lang="zh-CN" sz="2400" b="0">
                <a:ea typeface="宋体" panose="02010600030101010101" pitchFamily="2" charset="-122"/>
              </a:rPr>
              <a:t>注意：</a:t>
            </a:r>
            <a:endParaRPr lang="en-US" sz="2400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7940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1.</a:t>
            </a:r>
            <a:r>
              <a:rPr lang="zh-CN" sz="2400" b="0">
                <a:ea typeface="宋体" panose="02010600030101010101" pitchFamily="2" charset="-122"/>
              </a:rPr>
              <a:t>所续写短文的词数应为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150</a:t>
            </a:r>
            <a:r>
              <a:rPr lang="zh-CN" sz="2400" b="0">
                <a:ea typeface="宋体" panose="02010600030101010101" pitchFamily="2" charset="-122"/>
              </a:rPr>
              <a:t>左右；</a:t>
            </a:r>
            <a:endParaRPr lang="en-US" sz="2400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7940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2.</a:t>
            </a:r>
            <a:r>
              <a:rPr lang="zh-CN" sz="2400" b="0">
                <a:ea typeface="宋体" panose="02010600030101010101" pitchFamily="2" charset="-122"/>
              </a:rPr>
              <a:t>应使用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5</a:t>
            </a:r>
            <a:r>
              <a:rPr lang="zh-CN" sz="2400" b="0">
                <a:ea typeface="宋体" panose="02010600030101010101" pitchFamily="2" charset="-122"/>
              </a:rPr>
              <a:t>个以上短文中标有下划线的关键词语；</a:t>
            </a:r>
            <a:endParaRPr lang="en-US" sz="2400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7940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3.</a:t>
            </a:r>
            <a:r>
              <a:rPr lang="zh-CN" sz="2400" b="0">
                <a:ea typeface="宋体" panose="02010600030101010101" pitchFamily="2" charset="-122"/>
              </a:rPr>
              <a:t>续写部分分为两段，每段的开头语已为你写好；</a:t>
            </a:r>
            <a:endParaRPr lang="en-US" sz="2400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7940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4.</a:t>
            </a:r>
            <a:r>
              <a:rPr lang="zh-CN" sz="2400" b="0">
                <a:ea typeface="宋体" panose="02010600030101010101" pitchFamily="2" charset="-122"/>
              </a:rPr>
              <a:t>续写完成后，请用下划线标出你所使用的关键词语。</a:t>
            </a:r>
            <a:endParaRPr lang="en-US" sz="2400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7940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Paragraph 1:</a:t>
            </a:r>
          </a:p>
          <a:p>
            <a:pPr indent="27940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    But I soon found that my troubles had only begun. ___________________________</a:t>
            </a:r>
          </a:p>
          <a:p>
            <a:pPr indent="27940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Paragraph 2:</a:t>
            </a:r>
          </a:p>
          <a:p>
            <a:pPr indent="279400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</a:rPr>
              <a:t>    At last I heard my own name called. _______________________________________</a:t>
            </a:r>
            <a:endParaRPr lang="zh-CN" altLang="en-US" sz="2400"/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叶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410" y="0"/>
            <a:ext cx="1637030" cy="2096135"/>
          </a:xfrm>
          <a:prstGeom prst="rect">
            <a:avLst/>
          </a:prstGeom>
        </p:spPr>
      </p:pic>
      <p:pic>
        <p:nvPicPr>
          <p:cNvPr id="5" name="图片 4" descr="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" y="3947160"/>
            <a:ext cx="2312035" cy="302641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133090" y="429260"/>
            <a:ext cx="854075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558665" y="327025"/>
            <a:ext cx="5993130" cy="119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Times New Roman" panose="02020603050405020304" charset="0"/>
                <a:ea typeface="方正清刻本悦宋简体" panose="02000000000000000000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ea typeface="方正清刻本悦宋简体" panose="02000000000000000000" charset="-122"/>
                <a:cs typeface="Times New Roman" panose="02020603050405020304" charset="0"/>
                <a:sym typeface="+mn-ea"/>
              </a:rPr>
              <a:t>U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charset="0"/>
                <a:ea typeface="方正清刻本悦宋简体" panose="02000000000000000000" charset="-122"/>
                <a:cs typeface="Times New Roman" panose="02020603050405020304" charset="0"/>
                <a:sym typeface="+mn-ea"/>
              </a:rPr>
              <a:t>nderstand</a:t>
            </a:r>
            <a:r>
              <a:rPr lang="en-US" altLang="zh-CN" sz="2400" b="1" dirty="0">
                <a:latin typeface="Times New Roman" panose="02020603050405020304" charset="0"/>
                <a:ea typeface="方正清刻本悦宋简体" panose="02000000000000000000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ea typeface="方正清刻本悦宋简体" panose="02000000000000000000" charset="-122"/>
                <a:cs typeface="Times New Roman" panose="02020603050405020304" charset="0"/>
                <a:sym typeface="+mn-ea"/>
              </a:rPr>
              <a:t>the story and define the theme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charset="0"/>
              <a:ea typeface="方正清刻本悦宋简体" panose="02000000000000000000" charset="-122"/>
              <a:cs typeface="Times New Roman" panose="02020603050405020304" charset="0"/>
              <a:sym typeface="+mn-ea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读懂故事，确定主题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133090" y="1513840"/>
            <a:ext cx="854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364355" y="1525905"/>
            <a:ext cx="74371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Use 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the given sentences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and keywords to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refine the plot</a:t>
            </a:r>
          </a:p>
          <a:p>
            <a:pPr algn="ctr" fontAlgn="auto"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利用给出句和关键词，完善情节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3133090" y="2975610"/>
            <a:ext cx="854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719320" y="2724785"/>
            <a:ext cx="64115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naly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ze the features of l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anguage 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and make 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use of micro-writing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to en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rich expression</a:t>
            </a: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剖析语言，巧用微写作，丰富表达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3133090" y="4510405"/>
            <a:ext cx="854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4583430" y="4500245"/>
            <a:ext cx="67341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Use the micro-writing to perfect the situation</a:t>
            </a:r>
          </a:p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巧用微写作，完善情境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0" y="2342515"/>
            <a:ext cx="3133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CONTENTS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133090" y="5699125"/>
            <a:ext cx="854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010150" y="5701030"/>
            <a:ext cx="39236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odel essay</a:t>
            </a:r>
            <a:r>
              <a:rPr lang="en-US" altLang="zh-CN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</a:t>
            </a:r>
            <a:r>
              <a:rPr lang="zh-CN" altLang="en-US" sz="2400" b="1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范文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A2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A2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A2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A2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3" grpId="0"/>
      <p:bldP spid="33" grpId="1"/>
      <p:bldP spid="36" grpId="0"/>
      <p:bldP spid="36" grpId="1"/>
      <p:bldP spid="37" grpId="0"/>
      <p:bldP spid="3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572135" y="87630"/>
            <a:ext cx="854075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426210" y="41275"/>
            <a:ext cx="10104755" cy="73723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charset="0"/>
                <a:ea typeface="方正清刻本悦宋简体" panose="02000000000000000000" charset="-122"/>
                <a:cs typeface="Times New Roman" panose="02020603050405020304" charset="0"/>
                <a:sym typeface="+mn-ea"/>
              </a:rPr>
              <a:t>U</a:t>
            </a:r>
            <a:r>
              <a:rPr lang="zh-CN" altLang="en-US" sz="2800" dirty="0">
                <a:latin typeface="Times New Roman" panose="02020603050405020304" charset="0"/>
                <a:ea typeface="方正清刻本悦宋简体" panose="02000000000000000000" charset="-122"/>
                <a:cs typeface="Times New Roman" panose="02020603050405020304" charset="0"/>
                <a:sym typeface="+mn-ea"/>
              </a:rPr>
              <a:t>nderstand</a:t>
            </a:r>
            <a:r>
              <a:rPr lang="en-US" altLang="zh-CN" sz="2800" dirty="0">
                <a:latin typeface="Times New Roman" panose="02020603050405020304" charset="0"/>
                <a:ea typeface="方正清刻本悦宋简体" panose="02000000000000000000" charset="-122"/>
                <a:cs typeface="Times New Roman" panose="02020603050405020304" charset="0"/>
                <a:sym typeface="+mn-ea"/>
              </a:rPr>
              <a:t> the story and define the theme   </a:t>
            </a:r>
            <a:r>
              <a:rPr lang="zh-CN" altLang="en-US" sz="2800" dirty="0">
                <a:latin typeface="Times New Roman" panose="02020603050405020304" charset="0"/>
                <a:ea typeface="方正清刻本悦宋简体" panose="02000000000000000000" charset="-122"/>
                <a:cs typeface="Times New Roman" panose="02020603050405020304" charset="0"/>
                <a:sym typeface="+mn-ea"/>
              </a:rPr>
              <a:t>读懂故事</a:t>
            </a:r>
            <a:r>
              <a:rPr lang="en-US" altLang="zh-CN" sz="2800" dirty="0">
                <a:latin typeface="Times New Roman" panose="02020603050405020304" charset="0"/>
                <a:ea typeface="方正清刻本悦宋简体" panose="02000000000000000000" charset="-122"/>
                <a:cs typeface="Times New Roman" panose="02020603050405020304" charset="0"/>
                <a:sym typeface="+mn-ea"/>
              </a:rPr>
              <a:t>    </a:t>
            </a:r>
            <a:r>
              <a:rPr lang="zh-CN" altLang="en-US" sz="2800" dirty="0">
                <a:latin typeface="Times New Roman" panose="02020603050405020304" charset="0"/>
                <a:ea typeface="方正清刻本悦宋简体" panose="02000000000000000000" charset="-122"/>
                <a:cs typeface="Times New Roman" panose="02020603050405020304" charset="0"/>
                <a:sym typeface="+mn-ea"/>
              </a:rPr>
              <a:t>确定主题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68605" y="1217930"/>
            <a:ext cx="11630660" cy="532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1. Why did Gracie’s brother call her when Gracie rushed out toward the wood?</a:t>
            </a:r>
          </a:p>
          <a:p>
            <a:r>
              <a:rPr lang="en-US" altLang="zh-CN" sz="2000"/>
              <a:t>  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A. Because her brother regretted telling her the thing.</a:t>
            </a:r>
          </a:p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 B. Because her brother fear her taking the treasures.</a:t>
            </a:r>
          </a:p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 C. Because her brother wanted her sister to take care of him.</a:t>
            </a:r>
          </a:p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 D. Because her brother had taken the treasures.</a:t>
            </a:r>
          </a:p>
          <a:p>
            <a:r>
              <a:rPr lang="en-US" sz="20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Why did Gracie run on end, ignoring the wet grass?</a:t>
            </a:r>
          </a:p>
          <a:p>
            <a:r>
              <a:rPr lang="en-US" sz="20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A. Because she was told to do so.           </a:t>
            </a:r>
          </a:p>
          <a:p>
            <a:r>
              <a:rPr lang="en-US" sz="20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B. Because she was cheated, running for wreaking.</a:t>
            </a:r>
          </a:p>
          <a:p>
            <a:r>
              <a:rPr lang="en-US" sz="20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C. Because she was afraid of the porcupine.       </a:t>
            </a:r>
          </a:p>
          <a:p>
            <a:r>
              <a:rPr lang="en-US" sz="20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D. She believed firmly she could find the rainbow end.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3. What was the feeling when Gracie firstly rushed into the </a:t>
            </a:r>
            <a:r>
              <a:rPr lang="en-US" sz="20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thick wood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 A. pessimistic                   B. fearless                   C. timid                 D. nervous</a:t>
            </a:r>
          </a:p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4.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Why did the brother mention the precious treasure to Gracie?  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A. Because there was really a lot of treasure at </a:t>
            </a:r>
            <a:r>
              <a:rPr lang="en-US" sz="20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end of the rainbow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B. Because he wanted their family be rich.</a:t>
            </a:r>
          </a:p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C. Because it implied the theme of the article </a:t>
            </a:r>
            <a:r>
              <a:rPr lang="en-US" sz="20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.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</a:t>
            </a:r>
          </a:p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D. Because he wanted to prove he was healthy.</a:t>
            </a:r>
          </a:p>
        </p:txBody>
      </p:sp>
      <p:pic>
        <p:nvPicPr>
          <p:cNvPr id="9" name="图片 8" descr="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54965" y="1480185"/>
            <a:ext cx="533400" cy="367030"/>
          </a:xfrm>
          <a:prstGeom prst="rect">
            <a:avLst/>
          </a:prstGeom>
        </p:spPr>
      </p:pic>
      <p:pic>
        <p:nvPicPr>
          <p:cNvPr id="10" name="图片 9" descr="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995295" y="4539615"/>
            <a:ext cx="533400" cy="577850"/>
          </a:xfrm>
          <a:prstGeom prst="rect">
            <a:avLst/>
          </a:prstGeom>
        </p:spPr>
      </p:pic>
      <p:pic>
        <p:nvPicPr>
          <p:cNvPr id="11" name="图片 10" descr="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68605" y="5758815"/>
            <a:ext cx="533400" cy="577850"/>
          </a:xfrm>
          <a:prstGeom prst="rect">
            <a:avLst/>
          </a:prstGeom>
        </p:spPr>
      </p:pic>
      <p:pic>
        <p:nvPicPr>
          <p:cNvPr id="13" name="图片 12" descr="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68605" y="3972560"/>
            <a:ext cx="533400" cy="40068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0" y="638175"/>
            <a:ext cx="3249295" cy="499745"/>
            <a:chOff x="-35" y="638"/>
            <a:chExt cx="5117" cy="787"/>
          </a:xfrm>
          <a:solidFill>
            <a:srgbClr val="6D986A"/>
          </a:solidFill>
        </p:grpSpPr>
        <p:sp>
          <p:nvSpPr>
            <p:cNvPr id="15" name="矩形 14"/>
            <p:cNvSpPr/>
            <p:nvPr/>
          </p:nvSpPr>
          <p:spPr>
            <a:xfrm>
              <a:off x="-35" y="638"/>
              <a:ext cx="4613" cy="7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4436" y="779"/>
              <a:ext cx="787" cy="50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矩形 19"/>
          <p:cNvSpPr/>
          <p:nvPr/>
        </p:nvSpPr>
        <p:spPr>
          <a:xfrm>
            <a:off x="0" y="693420"/>
            <a:ext cx="2475865" cy="38862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ym typeface="+mn-ea"/>
              </a:rPr>
              <a:t>（</a:t>
            </a:r>
            <a:r>
              <a:rPr lang="en-US" altLang="zh-CN" sz="2400" b="1">
                <a:sym typeface="+mn-ea"/>
              </a:rPr>
              <a:t>1</a:t>
            </a:r>
            <a:r>
              <a:rPr lang="zh-CN" altLang="en-US" sz="2400" b="1">
                <a:sym typeface="+mn-ea"/>
              </a:rPr>
              <a:t>）阅读理解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6240780"/>
            <a:ext cx="1000760" cy="72136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0" y="250825"/>
            <a:ext cx="3249295" cy="499745"/>
            <a:chOff x="-35" y="638"/>
            <a:chExt cx="5117" cy="787"/>
          </a:xfrm>
          <a:solidFill>
            <a:srgbClr val="6D986A"/>
          </a:solidFill>
        </p:grpSpPr>
        <p:sp>
          <p:nvSpPr>
            <p:cNvPr id="15" name="矩形 14"/>
            <p:cNvSpPr/>
            <p:nvPr/>
          </p:nvSpPr>
          <p:spPr>
            <a:xfrm>
              <a:off x="-35" y="638"/>
              <a:ext cx="4613" cy="7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4436" y="779"/>
              <a:ext cx="787" cy="50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矩形 19"/>
          <p:cNvSpPr/>
          <p:nvPr/>
        </p:nvSpPr>
        <p:spPr>
          <a:xfrm>
            <a:off x="0" y="306070"/>
            <a:ext cx="2475865" cy="38862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ym typeface="+mn-ea"/>
              </a:rPr>
              <a:t>（2）厘清脉络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02685" y="250825"/>
            <a:ext cx="2678430" cy="521970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noProof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5</a:t>
            </a:r>
            <a:r>
              <a:rPr lang="zh-CN" altLang="en-US" sz="2800" b="1" noProof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个</a:t>
            </a:r>
            <a:r>
              <a:rPr lang="en-US" altLang="zh-CN" sz="2800" b="1" noProof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W</a:t>
            </a:r>
            <a:r>
              <a:rPr lang="zh-CN" altLang="en-US" sz="2800" b="1" noProof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和</a:t>
            </a:r>
            <a:r>
              <a:rPr lang="en-US" altLang="zh-CN" sz="2800" b="1" noProof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2800" b="1" noProof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个</a:t>
            </a:r>
            <a:r>
              <a:rPr lang="en-US" altLang="zh-CN" sz="2800" b="1" noProof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H</a:t>
            </a:r>
            <a:endParaRPr lang="zh-CN" altLang="en-US" sz="2800" b="1" noProof="0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6" name="图片 5" descr="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240" y="6136640"/>
            <a:ext cx="1000760" cy="721360"/>
          </a:xfrm>
          <a:prstGeom prst="rect">
            <a:avLst/>
          </a:prstGeom>
        </p:spPr>
      </p:pic>
      <p:graphicFrame>
        <p:nvGraphicFramePr>
          <p:cNvPr id="12" name="表格 11"/>
          <p:cNvGraphicFramePr/>
          <p:nvPr>
            <p:custDataLst>
              <p:tags r:id="rId1"/>
            </p:custDataLst>
          </p:nvPr>
        </p:nvGraphicFramePr>
        <p:xfrm>
          <a:off x="576580" y="911860"/>
          <a:ext cx="10906760" cy="5437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9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6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454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noProof="0" dirty="0">
                          <a:ln w="11430"/>
                          <a:solidFill>
                            <a:schemeClr val="tx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5</a:t>
                      </a:r>
                      <a:r>
                        <a:rPr lang="zh-CN" altLang="en-US" sz="1800" noProof="0" dirty="0">
                          <a:ln w="11430"/>
                          <a:solidFill>
                            <a:schemeClr val="tx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个</a:t>
                      </a:r>
                      <a:r>
                        <a:rPr lang="en-US" altLang="zh-CN" sz="1800" noProof="0" dirty="0">
                          <a:ln w="11430"/>
                          <a:solidFill>
                            <a:schemeClr val="tx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W</a:t>
                      </a: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noProof="0" dirty="0">
                          <a:ln w="11430"/>
                          <a:solidFill>
                            <a:schemeClr val="tx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1</a:t>
                      </a:r>
                      <a:r>
                        <a:rPr lang="zh-CN" altLang="en-US" sz="1800" noProof="0" dirty="0">
                          <a:ln w="11430"/>
                          <a:solidFill>
                            <a:schemeClr val="tx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个</a:t>
                      </a:r>
                      <a:r>
                        <a:rPr lang="en-US" altLang="zh-CN" sz="1800" noProof="0" dirty="0">
                          <a:ln w="11430"/>
                          <a:solidFill>
                            <a:schemeClr val="tx1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H</a:t>
                      </a: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CONTENTS</a:t>
                      </a:r>
                      <a:endParaRPr lang="en-US" altLang="zh-CN" sz="18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who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3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when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0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where</a:t>
                      </a:r>
                      <a:endParaRPr lang="en-US" altLang="zh-CN" sz="24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454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what</a:t>
                      </a: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 sz="24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 sz="24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45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why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45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how</a:t>
                      </a:r>
                    </a:p>
                    <a:p>
                      <a:pPr algn="ctr">
                        <a:buNone/>
                      </a:pPr>
                      <a:endParaRPr lang="en-US" altLang="zh-CN" sz="24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文本框 17"/>
          <p:cNvSpPr txBox="1"/>
          <p:nvPr/>
        </p:nvSpPr>
        <p:spPr>
          <a:xfrm>
            <a:off x="3394710" y="1834515"/>
            <a:ext cx="5833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Gracie and her brother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354705" y="2360295"/>
            <a:ext cx="5913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one summer 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afternoon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652520" y="2988310"/>
            <a:ext cx="48869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in a thick wood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929255" y="3489960"/>
            <a:ext cx="8470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Gracie was looking at a beautiful rainbow, when brother told  that if she should go to the end of the rainbow, she would find there precious treasures.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29255" y="4688840"/>
            <a:ext cx="84721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Gracie was a simple-hearted child and she believed everything that was told to her.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929255" y="5518785"/>
            <a:ext cx="84715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To search for the precious treasures, Gracie ran out to a thick wood</a:t>
            </a:r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花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" y="6256020"/>
            <a:ext cx="901700" cy="70612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5400" y="250825"/>
            <a:ext cx="3249295" cy="499745"/>
            <a:chOff x="-35" y="638"/>
            <a:chExt cx="5117" cy="787"/>
          </a:xfrm>
          <a:solidFill>
            <a:srgbClr val="6D986A"/>
          </a:solidFill>
        </p:grpSpPr>
        <p:sp>
          <p:nvSpPr>
            <p:cNvPr id="15" name="矩形 14"/>
            <p:cNvSpPr/>
            <p:nvPr/>
          </p:nvSpPr>
          <p:spPr>
            <a:xfrm>
              <a:off x="-35" y="638"/>
              <a:ext cx="4613" cy="7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4436" y="779"/>
              <a:ext cx="787" cy="50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矩形 19"/>
          <p:cNvSpPr/>
          <p:nvPr/>
        </p:nvSpPr>
        <p:spPr>
          <a:xfrm>
            <a:off x="0" y="306070"/>
            <a:ext cx="2475865" cy="38862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ym typeface="+mn-ea"/>
              </a:rPr>
              <a:t>（</a:t>
            </a:r>
            <a:r>
              <a:rPr lang="en-US" altLang="zh-CN" sz="2400" b="1">
                <a:sym typeface="+mn-ea"/>
              </a:rPr>
              <a:t>3</a:t>
            </a:r>
            <a:r>
              <a:rPr lang="zh-CN" altLang="en-US" sz="2400" b="1">
                <a:sym typeface="+mn-ea"/>
              </a:rPr>
              <a:t>）性格特点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499485" y="177800"/>
            <a:ext cx="7164070" cy="645160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b="1" noProof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We can learn about the traits of each character according 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b="1" noProof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what he/she says and does, us</a:t>
            </a:r>
            <a:r>
              <a:rPr lang="en-US" altLang="zh-CN" b="1" noProof="0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ing</a:t>
            </a:r>
            <a:r>
              <a:rPr lang="zh-CN" altLang="en-US" b="1" noProof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some adjectives to describe.</a:t>
            </a:r>
          </a:p>
        </p:txBody>
      </p:sp>
      <p:pic>
        <p:nvPicPr>
          <p:cNvPr id="6" name="图片 5" descr="花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240" y="6136640"/>
            <a:ext cx="1000760" cy="7213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5930" y="949960"/>
            <a:ext cx="11330305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</a:p>
          <a:p>
            <a:r>
              <a:rPr lang="en-US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“Do you know, Gracie,” said my brother, who was just recovering from a severe illness, weak and tired, "that if you should go to the end of the rainbow, you would find there precious treasures?”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/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“Is it truly so?” I asked.</a:t>
            </a:r>
          </a:p>
          <a:p>
            <a:pPr indent="0"/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“Truly so,” answered my brother, with a </a:t>
            </a:r>
            <a:r>
              <a:rPr lang="en-US" sz="2400" u="sng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smile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but a very serious face.</a:t>
            </a:r>
          </a:p>
          <a:p>
            <a:pPr indent="0"/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Now, I was a </a:t>
            </a:r>
            <a:r>
              <a:rPr lang="en-US" sz="2400" u="sng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simple-hearted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child who believed everything that was told to me; so, without another word, I rushed out toward the wood. My brother </a:t>
            </a:r>
            <a:r>
              <a:rPr lang="en-US" sz="2400" u="sng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called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after me as loudly as he was able to, but I did not take any notice of him.</a:t>
            </a:r>
          </a:p>
          <a:p>
            <a:pPr indent="0"/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 I cared nothing for the wet grass, on and on I ran. I was so sure that I knew just where that rainbow ended. But when I reached the cedars (</a:t>
            </a:r>
            <a:r>
              <a:rPr lang="zh-CN" sz="2400">
                <a:ea typeface="宋体" panose="02010600030101010101" pitchFamily="2" charset="-122"/>
                <a:sym typeface="+mn-ea"/>
              </a:rPr>
              <a:t>雪松林）</a:t>
            </a:r>
            <a:r>
              <a:rPr lang="en-US" sz="2400">
                <a:latin typeface="Times New Roman" panose="02020603050405020304" charset="0"/>
                <a:sym typeface="+mn-ea"/>
              </a:rPr>
              <a:t>,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the end of the rainbow was not there! Abruptly I saw it shining down among the trees a little farther off; so on and on I struggled, through the thick bushes, till I came within the sound of a </a:t>
            </a:r>
            <a:r>
              <a:rPr lang="en-US" sz="2400" u="sng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stream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. </a:t>
            </a:r>
          </a:p>
          <a:p>
            <a:pPr indent="0"/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……</a:t>
            </a:r>
            <a:endParaRPr lang="en-US" sz="24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When I saw that it was indeed gone, I burst into tears, for I had lost all my treasures,</a:t>
            </a:r>
          </a:p>
          <a:p>
            <a:pPr indent="0"/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……</a:t>
            </a:r>
            <a:endParaRPr lang="en-US" altLang="zh-C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1512570" y="3418205"/>
            <a:ext cx="8999220" cy="222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880110" y="2740025"/>
            <a:ext cx="2840355" cy="11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形标注 9"/>
          <p:cNvSpPr/>
          <p:nvPr/>
        </p:nvSpPr>
        <p:spPr>
          <a:xfrm>
            <a:off x="1511935" y="1183640"/>
            <a:ext cx="3051175" cy="1212850"/>
          </a:xfrm>
          <a:prstGeom prst="wedgeEllipseCallo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simple-hearted/</a:t>
            </a:r>
          </a:p>
          <a:p>
            <a:pPr algn="ctr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unsophisticated</a:t>
            </a: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7011670" y="3890645"/>
            <a:ext cx="4599305" cy="26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505460" y="4217670"/>
            <a:ext cx="6618605" cy="12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形标注 12"/>
          <p:cNvSpPr/>
          <p:nvPr/>
        </p:nvSpPr>
        <p:spPr>
          <a:xfrm>
            <a:off x="4189730" y="2829560"/>
            <a:ext cx="2247900" cy="1085850"/>
          </a:xfrm>
          <a:prstGeom prst="wedgeEllipse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stubborn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868680" y="4521200"/>
            <a:ext cx="8267065" cy="463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9872345" y="5304155"/>
            <a:ext cx="1948815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430530" y="5666740"/>
            <a:ext cx="4482465" cy="184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形标注 20"/>
          <p:cNvSpPr/>
          <p:nvPr/>
        </p:nvSpPr>
        <p:spPr>
          <a:xfrm>
            <a:off x="430530" y="4180840"/>
            <a:ext cx="2247900" cy="1085850"/>
          </a:xfrm>
          <a:prstGeom prst="wedgeEllipse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confident</a:t>
            </a:r>
          </a:p>
        </p:txBody>
      </p:sp>
      <p:cxnSp>
        <p:nvCxnSpPr>
          <p:cNvPr id="22" name="直接连接符 21"/>
          <p:cNvCxnSpPr/>
          <p:nvPr/>
        </p:nvCxnSpPr>
        <p:spPr>
          <a:xfrm flipV="1">
            <a:off x="868680" y="6329045"/>
            <a:ext cx="6567805" cy="82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2282825" y="3081020"/>
            <a:ext cx="7052310" cy="3746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形标注 25"/>
          <p:cNvSpPr/>
          <p:nvPr/>
        </p:nvSpPr>
        <p:spPr>
          <a:xfrm>
            <a:off x="5450205" y="1466215"/>
            <a:ext cx="3782060" cy="1293495"/>
          </a:xfrm>
          <a:prstGeom prst="wedgeEllipse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jocular[ˈdʒɒkjʊlə] </a:t>
            </a:r>
          </a:p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爱开玩笑的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2" name="椭圆形标注 1"/>
          <p:cNvSpPr/>
          <p:nvPr/>
        </p:nvSpPr>
        <p:spPr>
          <a:xfrm>
            <a:off x="2954655" y="4262120"/>
            <a:ext cx="3956685" cy="1729105"/>
          </a:xfrm>
          <a:prstGeom prst="wedgeEllipse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temperamental</a:t>
            </a:r>
          </a:p>
          <a:p>
            <a:pPr algn="ctr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[ˌtemprəˈmentl] </a:t>
            </a:r>
          </a:p>
          <a:p>
            <a:pPr algn="ctr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喜怒无常的；</a:t>
            </a:r>
          </a:p>
          <a:p>
            <a:pPr algn="ctr"/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性格不稳定的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05938 -0.134074 " pathEditMode="relative" rAng="0" ptsTypes="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0" y="-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4583 -0.0131481 L -0.0686458 -0.368519 " pathEditMode="relative" rAng="0" ptsTypes="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0" y="-1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4583 -0.0131481 L 0.427188 -0.558241 " pathEditMode="relative" rAng="0" ptsTypes="">
                                      <p:cBhvr>
                                        <p:cTn id="6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00" y="-2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4583 -0.0131481 L 0.427188 -0.558241 " pathEditMode="relative" rAng="0" ptsTypes="">
                                      <p:cBhvr>
                                        <p:cTn id="7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00" y="-2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10" grpId="0" bldLvl="0" animBg="1"/>
      <p:bldP spid="10" grpId="1" bldLvl="0" animBg="1"/>
      <p:bldP spid="13" grpId="0" bldLvl="0" animBg="1"/>
      <p:bldP spid="13" grpId="1" animBg="1"/>
      <p:bldP spid="13" grpId="2" bldLvl="0" animBg="1"/>
      <p:bldP spid="21" grpId="0" bldLvl="0" animBg="1"/>
      <p:bldP spid="21" grpId="1" animBg="1"/>
      <p:bldP spid="21" grpId="2" bldLvl="0" animBg="1"/>
      <p:bldP spid="26" grpId="0" animBg="1"/>
      <p:bldP spid="26" grpId="1" animBg="1"/>
      <p:bldP spid="2" grpId="0" bldLvl="0" animBg="1"/>
      <p:bldP spid="2" grpId="1" animBg="1"/>
      <p:bldP spid="2" grpId="2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155,&quot;width&quot;:589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155,&quot;width&quot;:589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155,&quot;width&quot;:589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155,&quot;width&quot;:589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a5cbcab-e9e5-4e5b-b70f-6fb367a9dd7f}"/>
  <p:tag name="TABLE_ENDDRAG_ORIGIN_RECT" val="858*443"/>
  <p:tag name="TABLE_ENDDRAG_RECT" val="45*71*858*44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1382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3474</Words>
  <Application>Microsoft Office PowerPoint</Application>
  <PresentationFormat>宽屏</PresentationFormat>
  <Paragraphs>263</Paragraphs>
  <Slides>25</Slides>
  <Notes>24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HelveticaNeue</vt:lpstr>
      <vt:lpstr>等线</vt:lpstr>
      <vt:lpstr>华文新魏</vt:lpstr>
      <vt:lpstr>宋体</vt:lpstr>
      <vt:lpstr>微软雅黑</vt:lpstr>
      <vt:lpstr>Arial</vt:lpstr>
      <vt:lpstr>Calibri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/>
  <cp:lastModifiedBy>陈 顺坤</cp:lastModifiedBy>
  <cp:revision>129</cp:revision>
  <dcterms:created xsi:type="dcterms:W3CDTF">2017-10-30T12:45:00Z</dcterms:created>
  <dcterms:modified xsi:type="dcterms:W3CDTF">2021-09-14T03:54:04Z</dcterms:modified>
  <cp:category>www.99PPT.com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  <property fmtid="{D5CDD505-2E9C-101B-9397-08002B2CF9AE}" pid="3" name="ICV">
    <vt:lpwstr>BEA0CE6E7A7E49D39BC18F27FA98DB49</vt:lpwstr>
  </property>
</Properties>
</file>