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36" r:id="rId3"/>
    <p:sldId id="256" r:id="rId4"/>
    <p:sldId id="281" r:id="rId6"/>
    <p:sldId id="513" r:id="rId7"/>
    <p:sldId id="510" r:id="rId8"/>
    <p:sldId id="517" r:id="rId9"/>
    <p:sldId id="511" r:id="rId10"/>
    <p:sldId id="518" r:id="rId11"/>
    <p:sldId id="522" r:id="rId12"/>
    <p:sldId id="524" r:id="rId13"/>
    <p:sldId id="523" r:id="rId14"/>
    <p:sldId id="525" r:id="rId15"/>
    <p:sldId id="514" r:id="rId16"/>
    <p:sldId id="526" r:id="rId17"/>
    <p:sldId id="516" r:id="rId18"/>
    <p:sldId id="394" r:id="rId19"/>
    <p:sldId id="521" r:id="rId20"/>
    <p:sldId id="527" r:id="rId21"/>
    <p:sldId id="519" r:id="rId22"/>
    <p:sldId id="528" r:id="rId23"/>
    <p:sldId id="263"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CB600"/>
    <a:srgbClr val="549E3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946" y="43"/>
      </p:cViewPr>
      <p:guideLst/>
    </p:cSldViewPr>
  </p:slideViewPr>
  <p:notesTextViewPr>
    <p:cViewPr>
      <p:scale>
        <a:sx n="1" d="1"/>
        <a:sy n="1" d="1"/>
      </p:scale>
      <p:origin x="0" y="0"/>
    </p:cViewPr>
  </p:notesTextViewPr>
  <p:sorterViewPr>
    <p:cViewPr>
      <p:scale>
        <a:sx n="100" d="100"/>
        <a:sy n="100" d="100"/>
      </p:scale>
      <p:origin x="0" y="-231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143EB-159B-449F-8601-15759B7FF5B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26611-933C-41F0-864A-112F2AA0A4F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426611-933C-41F0-864A-112F2AA0A4F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426611-933C-41F0-864A-112F2AA0A4F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426611-933C-41F0-864A-112F2AA0A4F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426611-933C-41F0-864A-112F2AA0A4F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60" y="6778"/>
            <a:ext cx="12165079" cy="68444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07E88FD-9B25-4CB8-BD07-C689069B99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5B7528-B56D-4FA9-AB3F-DFD5004A328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07E88FD-9B25-4CB8-BD07-C689069B99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5B7528-B56D-4FA9-AB3F-DFD5004A328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07E88FD-9B25-4CB8-BD07-C689069B99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5B7528-B56D-4FA9-AB3F-DFD5004A3281}"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60" y="6778"/>
            <a:ext cx="12165079" cy="6844444"/>
          </a:xfrm>
          <a:prstGeom prst="rect">
            <a:avLst/>
          </a:prstGeom>
        </p:spPr>
      </p:pic>
      <p:sp>
        <p:nvSpPr>
          <p:cNvPr id="8" name="文本框 7"/>
          <p:cNvSpPr txBox="1"/>
          <p:nvPr userDrawn="1"/>
        </p:nvSpPr>
        <p:spPr>
          <a:xfrm>
            <a:off x="289931" y="211873"/>
            <a:ext cx="468000" cy="468000"/>
          </a:xfrm>
          <a:prstGeom prst="rect">
            <a:avLst/>
          </a:prstGeom>
          <a:noFill/>
          <a:ln>
            <a:solidFill>
              <a:srgbClr val="6CB600"/>
            </a:solidFill>
          </a:ln>
        </p:spPr>
        <p:txBody>
          <a:bodyPr wrap="square" rtlCol="0">
            <a:spAutoFit/>
          </a:bodyPr>
          <a:lstStyle/>
          <a:p>
            <a:pPr algn="ctr"/>
            <a:r>
              <a:rPr lang="en-US" altLang="zh-CN" sz="1400">
                <a:solidFill>
                  <a:srgbClr val="6CB600"/>
                </a:solidFill>
                <a:latin typeface="微软雅黑 Light" panose="020B0502040204020203" pitchFamily="34" charset="-122"/>
                <a:ea typeface="微软雅黑 Light" panose="020B0502040204020203" pitchFamily="34" charset="-122"/>
              </a:rPr>
              <a:t>LO</a:t>
            </a:r>
            <a:endParaRPr lang="en-US" altLang="zh-CN" sz="1400">
              <a:solidFill>
                <a:srgbClr val="6CB600"/>
              </a:solidFill>
              <a:latin typeface="微软雅黑 Light" panose="020B0502040204020203" pitchFamily="34" charset="-122"/>
              <a:ea typeface="微软雅黑 Light" panose="020B0502040204020203" pitchFamily="34" charset="-122"/>
            </a:endParaRPr>
          </a:p>
          <a:p>
            <a:pPr algn="ctr"/>
            <a:r>
              <a:rPr lang="en-US" altLang="zh-CN" sz="1400">
                <a:solidFill>
                  <a:srgbClr val="6CB600"/>
                </a:solidFill>
                <a:latin typeface="微软雅黑 Light" panose="020B0502040204020203" pitchFamily="34" charset="-122"/>
                <a:ea typeface="微软雅黑 Light" panose="020B0502040204020203" pitchFamily="34" charset="-122"/>
              </a:rPr>
              <a:t>GO</a:t>
            </a:r>
            <a:endParaRPr lang="zh-CN" altLang="en-US" sz="1400">
              <a:solidFill>
                <a:srgbClr val="6CB600"/>
              </a:solidFill>
              <a:latin typeface="微软雅黑 Light" panose="020B0502040204020203" pitchFamily="34" charset="-122"/>
              <a:ea typeface="微软雅黑 Light" panose="020B0502040204020203" pitchFamily="34" charset="-122"/>
            </a:endParaRPr>
          </a:p>
        </p:txBody>
      </p:sp>
      <p:sp>
        <p:nvSpPr>
          <p:cNvPr id="9" name="文本框 8"/>
          <p:cNvSpPr txBox="1"/>
          <p:nvPr userDrawn="1"/>
        </p:nvSpPr>
        <p:spPr>
          <a:xfrm>
            <a:off x="724833" y="156117"/>
            <a:ext cx="1382751" cy="369332"/>
          </a:xfrm>
          <a:prstGeom prst="rect">
            <a:avLst/>
          </a:prstGeom>
          <a:noFill/>
        </p:spPr>
        <p:txBody>
          <a:bodyPr wrap="square" rtlCol="0">
            <a:spAutoFit/>
          </a:bodyPr>
          <a:lstStyle/>
          <a:p>
            <a:pPr algn="dist"/>
            <a:r>
              <a:rPr lang="zh-CN" altLang="en-US">
                <a:solidFill>
                  <a:srgbClr val="6CB600"/>
                </a:solidFill>
                <a:latin typeface="微软雅黑" panose="020B0503020204020204" pitchFamily="34" charset="-122"/>
                <a:ea typeface="微软雅黑" panose="020B0503020204020204" pitchFamily="34" charset="-122"/>
              </a:rPr>
              <a:t>请输入标题</a:t>
            </a:r>
            <a:endParaRPr lang="zh-CN" altLang="en-US">
              <a:solidFill>
                <a:srgbClr val="6CB600"/>
              </a:solidFill>
              <a:latin typeface="微软雅黑" panose="020B0503020204020204" pitchFamily="34" charset="-122"/>
              <a:ea typeface="微软雅黑" panose="020B0503020204020204" pitchFamily="34" charset="-122"/>
            </a:endParaRPr>
          </a:p>
        </p:txBody>
      </p:sp>
      <p:sp>
        <p:nvSpPr>
          <p:cNvPr id="10" name="文本框 9"/>
          <p:cNvSpPr txBox="1"/>
          <p:nvPr userDrawn="1"/>
        </p:nvSpPr>
        <p:spPr>
          <a:xfrm>
            <a:off x="713682" y="490652"/>
            <a:ext cx="1404000" cy="261610"/>
          </a:xfrm>
          <a:prstGeom prst="rect">
            <a:avLst/>
          </a:prstGeom>
          <a:noFill/>
        </p:spPr>
        <p:txBody>
          <a:bodyPr wrap="square" rtlCol="0">
            <a:spAutoFit/>
          </a:bodyPr>
          <a:lstStyle/>
          <a:p>
            <a:pPr algn="ctr"/>
            <a:r>
              <a:rPr lang="en-US" altLang="zh-CN" sz="1050">
                <a:solidFill>
                  <a:srgbClr val="6CB600"/>
                </a:solidFill>
                <a:latin typeface="微软雅黑" panose="020B0503020204020204" pitchFamily="34" charset="-122"/>
                <a:ea typeface="微软雅黑" panose="020B0503020204020204" pitchFamily="34" charset="-122"/>
              </a:rPr>
              <a:t>INPUT YOUR TITLE</a:t>
            </a:r>
            <a:endParaRPr lang="zh-CN" altLang="en-US" sz="1050">
              <a:solidFill>
                <a:srgbClr val="6CB6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507E88FD-9B25-4CB8-BD07-C689069B99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5B7528-B56D-4FA9-AB3F-DFD5004A3281}"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60" y="6778"/>
            <a:ext cx="12165079" cy="68444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07E88FD-9B25-4CB8-BD07-C689069B99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5B7528-B56D-4FA9-AB3F-DFD5004A328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07E88FD-9B25-4CB8-BD07-C689069B997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05B7528-B56D-4FA9-AB3F-DFD5004A328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07E88FD-9B25-4CB8-BD07-C689069B997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05B7528-B56D-4FA9-AB3F-DFD5004A328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E88FD-9B25-4CB8-BD07-C689069B997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05B7528-B56D-4FA9-AB3F-DFD5004A328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07E88FD-9B25-4CB8-BD07-C689069B99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5B7528-B56D-4FA9-AB3F-DFD5004A328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07E88FD-9B25-4CB8-BD07-C689069B99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5B7528-B56D-4FA9-AB3F-DFD5004A328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3.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E88FD-9B25-4CB8-BD07-C689069B997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5B7528-B56D-4FA9-AB3F-DFD5004A3281}"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21.jpeg"/><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png"/><Relationship Id="rId3"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02080" y="1310640"/>
            <a:ext cx="7792720" cy="954107"/>
          </a:xfrm>
          <a:prstGeom prst="rect">
            <a:avLst/>
          </a:prstGeom>
          <a:solidFill>
            <a:schemeClr val="accent1">
              <a:lumMod val="60000"/>
              <a:lumOff val="40000"/>
            </a:schemeClr>
          </a:solidFill>
        </p:spPr>
        <p:txBody>
          <a:bodyPr wrap="square" rtlCol="0">
            <a:spAutoFit/>
          </a:bodyPr>
          <a:lstStyle/>
          <a:p>
            <a:r>
              <a:rPr lang="en-US" altLang="zh-CN" sz="2800" dirty="0">
                <a:latin typeface="Arial" panose="020B0604020202020204" pitchFamily="34" charset="0"/>
                <a:cs typeface="Arial" panose="020B0604020202020204" pitchFamily="34" charset="0"/>
              </a:rPr>
              <a:t>What steps has the Swedish government taken to keep </a:t>
            </a:r>
            <a:r>
              <a:rPr lang="en-US" altLang="zh-CN" sz="2800" dirty="0" err="1">
                <a:latin typeface="Arial" panose="020B0604020202020204" pitchFamily="34" charset="0"/>
                <a:cs typeface="Arial" panose="020B0604020202020204" pitchFamily="34" charset="0"/>
              </a:rPr>
              <a:t>Sarek</a:t>
            </a:r>
            <a:r>
              <a:rPr lang="en-US" altLang="zh-CN" sz="2800" dirty="0">
                <a:latin typeface="Arial" panose="020B0604020202020204" pitchFamily="34" charset="0"/>
                <a:cs typeface="Arial" panose="020B0604020202020204" pitchFamily="34" charset="0"/>
              </a:rPr>
              <a:t> in its natural state?</a:t>
            </a:r>
            <a:endParaRPr lang="zh-CN" altLang="en-US" sz="2800" dirty="0">
              <a:latin typeface="Arial" panose="020B0604020202020204" pitchFamily="34" charset="0"/>
              <a:cs typeface="Arial" panose="020B0604020202020204" pitchFamily="34" charset="0"/>
            </a:endParaRPr>
          </a:p>
        </p:txBody>
      </p:sp>
      <p:sp>
        <p:nvSpPr>
          <p:cNvPr id="3" name="文本框 2"/>
          <p:cNvSpPr txBox="1"/>
          <p:nvPr/>
        </p:nvSpPr>
        <p:spPr>
          <a:xfrm>
            <a:off x="1402080" y="2865120"/>
            <a:ext cx="8006080" cy="1384995"/>
          </a:xfrm>
          <a:prstGeom prst="rect">
            <a:avLst/>
          </a:prstGeom>
          <a:solidFill>
            <a:schemeClr val="accent3">
              <a:lumMod val="20000"/>
              <a:lumOff val="80000"/>
            </a:schemeClr>
          </a:solidFill>
        </p:spPr>
        <p:txBody>
          <a:bodyPr wrap="square" rtlCol="0">
            <a:spAutoFit/>
          </a:bodyPr>
          <a:lstStyle/>
          <a:p>
            <a:r>
              <a:rPr lang="en-US" altLang="zh-CN" sz="2800" dirty="0">
                <a:latin typeface="Arial" panose="020B0604020202020204" pitchFamily="34" charset="0"/>
                <a:cs typeface="Arial" panose="020B0604020202020204" pitchFamily="34" charset="0"/>
              </a:rPr>
              <a:t>It was made a national park, no one besides the Sami can live there, and new development is banned.</a:t>
            </a:r>
            <a:endParaRPr lang="zh-CN" altLang="en-US" sz="2800" dirty="0">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rcRect l="1787" t="20816" b="1919"/>
          <a:stretch>
            <a:fillRect/>
          </a:stretch>
        </p:blipFill>
        <p:spPr>
          <a:xfrm>
            <a:off x="7854215" y="4581393"/>
            <a:ext cx="4337785" cy="2276607"/>
          </a:xfrm>
          <a:custGeom>
            <a:avLst/>
            <a:gdLst>
              <a:gd name="connsiteX0" fmla="*/ 681658 w 7792720"/>
              <a:gd name="connsiteY0" fmla="*/ 0 h 4089867"/>
              <a:gd name="connsiteX1" fmla="*/ 7111062 w 7792720"/>
              <a:gd name="connsiteY1" fmla="*/ 0 h 4089867"/>
              <a:gd name="connsiteX2" fmla="*/ 7792720 w 7792720"/>
              <a:gd name="connsiteY2" fmla="*/ 681658 h 4089867"/>
              <a:gd name="connsiteX3" fmla="*/ 7792720 w 7792720"/>
              <a:gd name="connsiteY3" fmla="*/ 3408209 h 4089867"/>
              <a:gd name="connsiteX4" fmla="*/ 7111062 w 7792720"/>
              <a:gd name="connsiteY4" fmla="*/ 4089867 h 4089867"/>
              <a:gd name="connsiteX5" fmla="*/ 681658 w 7792720"/>
              <a:gd name="connsiteY5" fmla="*/ 4089867 h 4089867"/>
              <a:gd name="connsiteX6" fmla="*/ 0 w 7792720"/>
              <a:gd name="connsiteY6" fmla="*/ 3408209 h 4089867"/>
              <a:gd name="connsiteX7" fmla="*/ 0 w 7792720"/>
              <a:gd name="connsiteY7" fmla="*/ 681658 h 4089867"/>
              <a:gd name="connsiteX8" fmla="*/ 681658 w 7792720"/>
              <a:gd name="connsiteY8" fmla="*/ 0 h 408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2720" h="4089867">
                <a:moveTo>
                  <a:pt x="681658" y="0"/>
                </a:moveTo>
                <a:lnTo>
                  <a:pt x="7111062" y="0"/>
                </a:lnTo>
                <a:cubicBezTo>
                  <a:pt x="7487531" y="0"/>
                  <a:pt x="7792720" y="305189"/>
                  <a:pt x="7792720" y="681658"/>
                </a:cubicBezTo>
                <a:lnTo>
                  <a:pt x="7792720" y="3408209"/>
                </a:lnTo>
                <a:cubicBezTo>
                  <a:pt x="7792720" y="3784678"/>
                  <a:pt x="7487531" y="4089867"/>
                  <a:pt x="7111062" y="4089867"/>
                </a:cubicBezTo>
                <a:lnTo>
                  <a:pt x="681658" y="4089867"/>
                </a:lnTo>
                <a:cubicBezTo>
                  <a:pt x="305189" y="4089867"/>
                  <a:pt x="0" y="3784678"/>
                  <a:pt x="0" y="3408209"/>
                </a:cubicBezTo>
                <a:lnTo>
                  <a:pt x="0" y="681658"/>
                </a:lnTo>
                <a:cubicBezTo>
                  <a:pt x="0" y="305189"/>
                  <a:pt x="305189" y="0"/>
                  <a:pt x="681658" y="0"/>
                </a:cubicBez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38714" y="273066"/>
            <a:ext cx="6556932" cy="523220"/>
          </a:xfrm>
          <a:prstGeom prst="rect">
            <a:avLst/>
          </a:prstGeom>
          <a:noFill/>
          <a:ln>
            <a:noFill/>
          </a:ln>
        </p:spPr>
        <p:txBody>
          <a:bodyPr wrap="square" rtlCol="0">
            <a:spAutoFit/>
          </a:bodyPr>
          <a:lstStyle/>
          <a:p>
            <a:r>
              <a:rPr lang="en-US" altLang="zh-CN" sz="2800" b="1" dirty="0">
                <a:latin typeface="Arial" panose="020B0604020202020204" pitchFamily="34" charset="0"/>
                <a:ea typeface="微软雅黑" panose="020B0503020204020204" pitchFamily="34" charset="-122"/>
                <a:cs typeface="Arial" panose="020B0604020202020204" pitchFamily="34" charset="0"/>
              </a:rPr>
              <a:t>Para.3 Man at Peace with Nature</a:t>
            </a:r>
            <a:endParaRPr lang="zh-CN" altLang="en-US" sz="2800" b="1" dirty="0">
              <a:latin typeface="Arial" panose="020B0604020202020204" pitchFamily="34" charset="0"/>
              <a:ea typeface="微软雅黑" panose="020B0503020204020204" pitchFamily="34" charset="-122"/>
              <a:cs typeface="Arial" panose="020B0604020202020204" pitchFamily="34" charset="0"/>
            </a:endParaRPr>
          </a:p>
        </p:txBody>
      </p:sp>
      <p:sp>
        <p:nvSpPr>
          <p:cNvPr id="3" name="矩形 2"/>
          <p:cNvSpPr/>
          <p:nvPr/>
        </p:nvSpPr>
        <p:spPr>
          <a:xfrm>
            <a:off x="2238714" y="228728"/>
            <a:ext cx="6153446" cy="567558"/>
          </a:xfrm>
          <a:prstGeom prst="rect">
            <a:avLst/>
          </a:prstGeom>
          <a:noFill/>
          <a:ln>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a:solidFill>
                <a:schemeClr val="tx1"/>
              </a:solidFill>
              <a:latin typeface="Arial" panose="020B0604020202020204" pitchFamily="34" charset="0"/>
              <a:cs typeface="Arial" panose="020B0604020202020204" pitchFamily="34" charset="0"/>
            </a:endParaRPr>
          </a:p>
        </p:txBody>
      </p:sp>
      <p:sp>
        <p:nvSpPr>
          <p:cNvPr id="4" name="文本框 3"/>
          <p:cNvSpPr txBox="1"/>
          <p:nvPr/>
        </p:nvSpPr>
        <p:spPr>
          <a:xfrm>
            <a:off x="-71120" y="2951946"/>
            <a:ext cx="2570480" cy="830997"/>
          </a:xfrm>
          <a:prstGeom prst="rect">
            <a:avLst/>
          </a:prstGeom>
          <a:noFill/>
        </p:spPr>
        <p:txBody>
          <a:bodyPr wrap="square" rtlCol="0">
            <a:spAutoFit/>
          </a:bodyPr>
          <a:lstStyle/>
          <a:p>
            <a:r>
              <a:rPr lang="en-US" altLang="zh-CN" sz="2400" b="1" dirty="0">
                <a:solidFill>
                  <a:srgbClr val="0000FF"/>
                </a:solidFill>
                <a:latin typeface="Arial" panose="020B0604020202020204" pitchFamily="34" charset="0"/>
                <a:cs typeface="Arial" panose="020B0604020202020204" pitchFamily="34" charset="0"/>
              </a:rPr>
              <a:t>Changes</a:t>
            </a:r>
            <a:r>
              <a:rPr lang="en-US" altLang="zh-CN" sz="2400" b="1" dirty="0">
                <a:latin typeface="Arial" panose="020B0604020202020204" pitchFamily="34" charset="0"/>
                <a:cs typeface="Arial" panose="020B0604020202020204" pitchFamily="34" charset="0"/>
              </a:rPr>
              <a:t> of the Sami’s </a:t>
            </a:r>
            <a:r>
              <a:rPr lang="en-US" altLang="zh-CN" sz="2400" b="1" dirty="0">
                <a:solidFill>
                  <a:srgbClr val="0000FF"/>
                </a:solidFill>
                <a:latin typeface="Arial" panose="020B0604020202020204" pitchFamily="34" charset="0"/>
                <a:cs typeface="Arial" panose="020B0604020202020204" pitchFamily="34" charset="0"/>
              </a:rPr>
              <a:t>lifestyle</a:t>
            </a:r>
            <a:endParaRPr lang="zh-CN" altLang="en-US" sz="2400" b="1" dirty="0">
              <a:solidFill>
                <a:srgbClr val="0000FF"/>
              </a:solidFill>
              <a:latin typeface="Arial" panose="020B0604020202020204" pitchFamily="34" charset="0"/>
              <a:cs typeface="Arial" panose="020B0604020202020204" pitchFamily="34" charset="0"/>
            </a:endParaRPr>
          </a:p>
        </p:txBody>
      </p:sp>
      <p:sp>
        <p:nvSpPr>
          <p:cNvPr id="5" name="左大括号 4"/>
          <p:cNvSpPr/>
          <p:nvPr/>
        </p:nvSpPr>
        <p:spPr>
          <a:xfrm>
            <a:off x="2238714" y="1859280"/>
            <a:ext cx="575606" cy="334264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 name="文本框 5"/>
          <p:cNvSpPr txBox="1"/>
          <p:nvPr/>
        </p:nvSpPr>
        <p:spPr>
          <a:xfrm>
            <a:off x="2814320" y="1534698"/>
            <a:ext cx="2482554" cy="830997"/>
          </a:xfrm>
          <a:prstGeom prst="rect">
            <a:avLst/>
          </a:prstGeom>
          <a:noFill/>
          <a:ln w="25400">
            <a:solidFill>
              <a:schemeClr val="accent1"/>
            </a:solidFill>
            <a:prstDash val="dashDot"/>
          </a:ln>
        </p:spPr>
        <p:txBody>
          <a:bodyPr wrap="square" rtlCol="0">
            <a:spAutoFit/>
          </a:bodyPr>
          <a:lstStyle/>
          <a:p>
            <a:r>
              <a:rPr lang="en-US" altLang="zh-CN" sz="2400" b="1" dirty="0">
                <a:latin typeface="Arial" panose="020B0604020202020204" pitchFamily="34" charset="0"/>
                <a:cs typeface="Arial" panose="020B0604020202020204" pitchFamily="34" charset="0"/>
              </a:rPr>
              <a:t>for hundreds of years</a:t>
            </a:r>
            <a:endParaRPr lang="zh-CN" altLang="en-US" sz="2400" b="1" dirty="0">
              <a:latin typeface="Arial" panose="020B0604020202020204" pitchFamily="34" charset="0"/>
              <a:cs typeface="Arial" panose="020B0604020202020204" pitchFamily="34" charset="0"/>
            </a:endParaRPr>
          </a:p>
        </p:txBody>
      </p:sp>
      <p:sp>
        <p:nvSpPr>
          <p:cNvPr id="7" name="文本框 6"/>
          <p:cNvSpPr txBox="1"/>
          <p:nvPr/>
        </p:nvSpPr>
        <p:spPr>
          <a:xfrm>
            <a:off x="2832883" y="4971087"/>
            <a:ext cx="1035054" cy="461665"/>
          </a:xfrm>
          <a:prstGeom prst="rect">
            <a:avLst/>
          </a:prstGeom>
          <a:noFill/>
          <a:ln w="25400">
            <a:solidFill>
              <a:schemeClr val="accent1"/>
            </a:solidFill>
            <a:prstDash val="dashDot"/>
          </a:ln>
        </p:spPr>
        <p:txBody>
          <a:bodyPr wrap="square" rtlCol="0">
            <a:spAutoFit/>
          </a:bodyPr>
          <a:lstStyle/>
          <a:p>
            <a:r>
              <a:rPr lang="en-US" altLang="zh-CN" sz="2400" b="1" dirty="0">
                <a:latin typeface="Arial" panose="020B0604020202020204" pitchFamily="34" charset="0"/>
                <a:cs typeface="Arial" panose="020B0604020202020204" pitchFamily="34" charset="0"/>
              </a:rPr>
              <a:t>today</a:t>
            </a:r>
            <a:endParaRPr lang="zh-CN" altLang="en-US" sz="2400" b="1" dirty="0">
              <a:latin typeface="Arial" panose="020B0604020202020204" pitchFamily="34" charset="0"/>
              <a:cs typeface="Arial" panose="020B0604020202020204" pitchFamily="34" charset="0"/>
            </a:endParaRPr>
          </a:p>
        </p:txBody>
      </p:sp>
      <p:sp>
        <p:nvSpPr>
          <p:cNvPr id="8" name="左大括号 7"/>
          <p:cNvSpPr/>
          <p:nvPr/>
        </p:nvSpPr>
        <p:spPr>
          <a:xfrm>
            <a:off x="5124154" y="1288372"/>
            <a:ext cx="575606" cy="211330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9" name="文本框 8"/>
          <p:cNvSpPr txBox="1"/>
          <p:nvPr/>
        </p:nvSpPr>
        <p:spPr>
          <a:xfrm>
            <a:off x="5701817" y="1191702"/>
            <a:ext cx="3474720"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looked after reindeer </a:t>
            </a:r>
            <a:endParaRPr lang="zh-CN" altLang="en-US" sz="2400" dirty="0">
              <a:latin typeface="Arial" panose="020B0604020202020204" pitchFamily="34" charset="0"/>
              <a:cs typeface="Arial" panose="020B0604020202020204" pitchFamily="34" charset="0"/>
            </a:endParaRPr>
          </a:p>
        </p:txBody>
      </p:sp>
      <p:sp>
        <p:nvSpPr>
          <p:cNvPr id="10" name="文本框 9"/>
          <p:cNvSpPr txBox="1"/>
          <p:nvPr/>
        </p:nvSpPr>
        <p:spPr>
          <a:xfrm>
            <a:off x="5676526" y="2086826"/>
            <a:ext cx="6238240"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used the reindeer’s meat…bones…skin…</a:t>
            </a:r>
            <a:endParaRPr lang="zh-CN" altLang="en-US" sz="2400" dirty="0">
              <a:latin typeface="Arial" panose="020B0604020202020204" pitchFamily="34" charset="0"/>
              <a:cs typeface="Arial" panose="020B0604020202020204" pitchFamily="34" charset="0"/>
            </a:endParaRPr>
          </a:p>
        </p:txBody>
      </p:sp>
      <p:sp>
        <p:nvSpPr>
          <p:cNvPr id="11" name="文本框 10"/>
          <p:cNvSpPr txBox="1"/>
          <p:nvPr/>
        </p:nvSpPr>
        <p:spPr>
          <a:xfrm>
            <a:off x="5699760" y="2967335"/>
            <a:ext cx="6238240"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picked up their tents and accompanied them </a:t>
            </a:r>
            <a:endParaRPr lang="zh-CN" altLang="en-US" sz="2400" dirty="0">
              <a:latin typeface="Arial" panose="020B0604020202020204" pitchFamily="34" charset="0"/>
              <a:cs typeface="Arial" panose="020B0604020202020204" pitchFamily="34" charset="0"/>
            </a:endParaRPr>
          </a:p>
        </p:txBody>
      </p:sp>
      <p:sp>
        <p:nvSpPr>
          <p:cNvPr id="12" name="文本框 11"/>
          <p:cNvSpPr txBox="1"/>
          <p:nvPr/>
        </p:nvSpPr>
        <p:spPr>
          <a:xfrm>
            <a:off x="4443542" y="5748914"/>
            <a:ext cx="7748458" cy="830997"/>
          </a:xfrm>
          <a:prstGeom prst="rect">
            <a:avLst/>
          </a:prstGeom>
          <a:noFill/>
        </p:spPr>
        <p:txBody>
          <a:bodyPr wrap="square" rtlCol="0">
            <a:spAutoFit/>
          </a:bodyPr>
          <a:lstStyle/>
          <a:p>
            <a:r>
              <a:rPr lang="en-US" altLang="zh-CN" sz="2400" b="1" dirty="0">
                <a:latin typeface="Arial" panose="020B0604020202020204" pitchFamily="34" charset="0"/>
                <a:cs typeface="Arial" panose="020B0604020202020204" pitchFamily="34" charset="0"/>
              </a:rPr>
              <a:t>a small number of Sami: </a:t>
            </a:r>
            <a:r>
              <a:rPr lang="en-US" altLang="zh-CN" sz="2400" dirty="0">
                <a:latin typeface="Arial" panose="020B0604020202020204" pitchFamily="34" charset="0"/>
                <a:cs typeface="Arial" panose="020B0604020202020204" pitchFamily="34" charset="0"/>
              </a:rPr>
              <a:t>follow their reindeer…enjoy their traditions</a:t>
            </a:r>
            <a:endParaRPr lang="zh-CN" altLang="en-US" sz="2400" dirty="0">
              <a:latin typeface="Arial" panose="020B0604020202020204" pitchFamily="34" charset="0"/>
              <a:cs typeface="Arial" panose="020B0604020202020204" pitchFamily="34" charset="0"/>
            </a:endParaRPr>
          </a:p>
        </p:txBody>
      </p:sp>
      <p:sp>
        <p:nvSpPr>
          <p:cNvPr id="13" name="文本框 12"/>
          <p:cNvSpPr txBox="1"/>
          <p:nvPr/>
        </p:nvSpPr>
        <p:spPr>
          <a:xfrm>
            <a:off x="4443542" y="4473541"/>
            <a:ext cx="6793417" cy="461665"/>
          </a:xfrm>
          <a:prstGeom prst="rect">
            <a:avLst/>
          </a:prstGeom>
          <a:noFill/>
        </p:spPr>
        <p:txBody>
          <a:bodyPr wrap="square" rtlCol="0">
            <a:spAutoFit/>
          </a:bodyPr>
          <a:lstStyle/>
          <a:p>
            <a:r>
              <a:rPr lang="en-US" altLang="zh-CN" sz="2400" b="1" dirty="0">
                <a:latin typeface="Arial" panose="020B0604020202020204" pitchFamily="34" charset="0"/>
                <a:cs typeface="Arial" panose="020B0604020202020204" pitchFamily="34" charset="0"/>
              </a:rPr>
              <a:t>most Sami: </a:t>
            </a:r>
            <a:r>
              <a:rPr lang="en-US" altLang="zh-CN" sz="2400" dirty="0">
                <a:latin typeface="Arial" panose="020B0604020202020204" pitchFamily="34" charset="0"/>
                <a:cs typeface="Arial" panose="020B0604020202020204" pitchFamily="34" charset="0"/>
              </a:rPr>
              <a:t>have houses…live a modern life…</a:t>
            </a:r>
            <a:endParaRPr lang="zh-CN" altLang="en-US" sz="2400" dirty="0">
              <a:latin typeface="Arial" panose="020B0604020202020204" pitchFamily="34" charset="0"/>
              <a:cs typeface="Arial" panose="020B0604020202020204" pitchFamily="34" charset="0"/>
            </a:endParaRPr>
          </a:p>
        </p:txBody>
      </p:sp>
      <p:sp>
        <p:nvSpPr>
          <p:cNvPr id="14" name="左大括号 13"/>
          <p:cNvSpPr/>
          <p:nvPr/>
        </p:nvSpPr>
        <p:spPr>
          <a:xfrm>
            <a:off x="3867937" y="4615246"/>
            <a:ext cx="575606" cy="142436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rcRect l="3454" t="2253" r="1221" b="1843"/>
          <a:stretch>
            <a:fillRect/>
          </a:stretch>
        </p:blipFill>
        <p:spPr>
          <a:xfrm>
            <a:off x="9153747" y="0"/>
            <a:ext cx="3038253" cy="1990662"/>
          </a:xfrm>
          <a:custGeom>
            <a:avLst/>
            <a:gdLst>
              <a:gd name="connsiteX0" fmla="*/ 3967480 w 7934960"/>
              <a:gd name="connsiteY0" fmla="*/ 0 h 5198982"/>
              <a:gd name="connsiteX1" fmla="*/ 7934960 w 7934960"/>
              <a:gd name="connsiteY1" fmla="*/ 2599491 h 5198982"/>
              <a:gd name="connsiteX2" fmla="*/ 3967480 w 7934960"/>
              <a:gd name="connsiteY2" fmla="*/ 5198982 h 5198982"/>
              <a:gd name="connsiteX3" fmla="*/ 0 w 7934960"/>
              <a:gd name="connsiteY3" fmla="*/ 2599491 h 5198982"/>
              <a:gd name="connsiteX4" fmla="*/ 3967480 w 7934960"/>
              <a:gd name="connsiteY4" fmla="*/ 0 h 5198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4960" h="5198982">
                <a:moveTo>
                  <a:pt x="3967480" y="0"/>
                </a:moveTo>
                <a:cubicBezTo>
                  <a:pt x="6158659" y="0"/>
                  <a:pt x="7934960" y="1163832"/>
                  <a:pt x="7934960" y="2599491"/>
                </a:cubicBezTo>
                <a:cubicBezTo>
                  <a:pt x="7934960" y="4035150"/>
                  <a:pt x="6158659" y="5198982"/>
                  <a:pt x="3967480" y="5198982"/>
                </a:cubicBezTo>
                <a:cubicBezTo>
                  <a:pt x="1776301" y="5198982"/>
                  <a:pt x="0" y="4035150"/>
                  <a:pt x="0" y="2599491"/>
                </a:cubicBezTo>
                <a:cubicBezTo>
                  <a:pt x="0" y="1163832"/>
                  <a:pt x="1776301" y="0"/>
                  <a:pt x="3967480" y="0"/>
                </a:cubicBez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additive="base">
                                        <p:cTn id="3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anim calcmode="lin" valueType="num">
                                      <p:cBhvr additive="base">
                                        <p:cTn id="4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p:bldP spid="10" grpId="0"/>
      <p:bldP spid="12"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68349" y="555413"/>
            <a:ext cx="5127654" cy="523220"/>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latin typeface="微软雅黑" panose="020B0503020204020204" pitchFamily="34" charset="-122"/>
                <a:ea typeface="微软雅黑" panose="020B0503020204020204" pitchFamily="34" charset="-122"/>
              </a:rPr>
              <a:t>Para.4 A Land of Adventure</a:t>
            </a:r>
            <a:endParaRPr lang="zh-CN" altLang="en-US" sz="2800" b="1" dirty="0">
              <a:latin typeface="微软雅黑" panose="020B0503020204020204" pitchFamily="34" charset="-122"/>
              <a:ea typeface="微软雅黑" panose="020B0503020204020204" pitchFamily="34" charset="-122"/>
            </a:endParaRPr>
          </a:p>
        </p:txBody>
      </p:sp>
      <p:sp>
        <p:nvSpPr>
          <p:cNvPr id="3" name="矩形 2"/>
          <p:cNvSpPr/>
          <p:nvPr/>
        </p:nvSpPr>
        <p:spPr>
          <a:xfrm>
            <a:off x="2645114" y="531765"/>
            <a:ext cx="5371126" cy="567558"/>
          </a:xfrm>
          <a:prstGeom prst="rect">
            <a:avLst/>
          </a:prstGeom>
          <a:noFill/>
          <a:ln>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2000" b="1">
              <a:solidFill>
                <a:schemeClr val="tx1"/>
              </a:solidFill>
            </a:endParaRPr>
          </a:p>
        </p:txBody>
      </p:sp>
      <p:sp>
        <p:nvSpPr>
          <p:cNvPr id="5" name="文本框 4"/>
          <p:cNvSpPr txBox="1"/>
          <p:nvPr/>
        </p:nvSpPr>
        <p:spPr>
          <a:xfrm>
            <a:off x="548640" y="1672803"/>
            <a:ext cx="9946640" cy="3046988"/>
          </a:xfrm>
          <a:prstGeom prst="rect">
            <a:avLst/>
          </a:prstGeom>
          <a:noFill/>
          <a:ln w="25400">
            <a:solidFill>
              <a:srgbClr val="92D050"/>
            </a:solidFill>
            <a:prstDash val="sysDash"/>
          </a:ln>
        </p:spPr>
        <p:txBody>
          <a:bodyPr wrap="square">
            <a:spAutoFit/>
          </a:bodyPr>
          <a:lstStyle/>
          <a:p>
            <a:r>
              <a:rPr lang="zh-CN" altLang="en-US" sz="2400" dirty="0">
                <a:latin typeface="Arial" panose="020B0604020202020204" pitchFamily="34" charset="0"/>
                <a:cs typeface="Arial" panose="020B0604020202020204" pitchFamily="34" charset="0"/>
              </a:rPr>
              <a:t>    After breakfast, I pack my bag and set out again. Since I must carry all of my food and supplies with me, my bag weighs about 30 kilograms. today is anything like yesterday, it will be full of sweat and hard work as I hike over this difficult land to my destination on the other side of the valley. However, I cannot complain, Being in such a beautiful and wild place makes me feel blessed to be alive. Here I am, alone under this broad sky, breathing the fresh air, and enjoying this great adventure. What could be better?</a:t>
            </a:r>
            <a:endParaRPr lang="zh-CN" altLang="en-US" sz="2400" dirty="0">
              <a:latin typeface="Arial" panose="020B0604020202020204" pitchFamily="34" charset="0"/>
              <a:cs typeface="Arial" panose="020B0604020202020204" pitchFamily="34" charset="0"/>
            </a:endParaRPr>
          </a:p>
        </p:txBody>
      </p:sp>
      <p:sp>
        <p:nvSpPr>
          <p:cNvPr id="6" name="文本框 5"/>
          <p:cNvSpPr txBox="1"/>
          <p:nvPr/>
        </p:nvSpPr>
        <p:spPr>
          <a:xfrm>
            <a:off x="914400" y="5445760"/>
            <a:ext cx="8585200" cy="461665"/>
          </a:xfrm>
          <a:prstGeom prst="rect">
            <a:avLst/>
          </a:prstGeom>
          <a:noFill/>
        </p:spPr>
        <p:txBody>
          <a:bodyPr wrap="square" rtlCol="0">
            <a:spAutoFit/>
          </a:bodyPr>
          <a:lstStyle/>
          <a:p>
            <a:r>
              <a:rPr lang="en-US" altLang="zh-CN" sz="2400" b="1" dirty="0">
                <a:latin typeface="Arial" panose="020B0604020202020204" pitchFamily="34" charset="0"/>
                <a:cs typeface="Arial" panose="020B0604020202020204" pitchFamily="34" charset="0"/>
              </a:rPr>
              <a:t>the writer’s feelings: _____________________________</a:t>
            </a:r>
            <a:endParaRPr lang="zh-CN" altLang="en-US" sz="2400" b="1" dirty="0">
              <a:latin typeface="Arial" panose="020B0604020202020204" pitchFamily="34" charset="0"/>
              <a:cs typeface="Arial" panose="020B0604020202020204" pitchFamily="34" charset="0"/>
            </a:endParaRPr>
          </a:p>
        </p:txBody>
      </p:sp>
      <p:sp>
        <p:nvSpPr>
          <p:cNvPr id="7" name="文本框 6"/>
          <p:cNvSpPr txBox="1"/>
          <p:nvPr/>
        </p:nvSpPr>
        <p:spPr>
          <a:xfrm>
            <a:off x="4121637" y="5293272"/>
            <a:ext cx="7724923" cy="461665"/>
          </a:xfrm>
          <a:prstGeom prst="rect">
            <a:avLst/>
          </a:prstGeom>
          <a:noFill/>
        </p:spPr>
        <p:txBody>
          <a:bodyPr wrap="square" rtlCol="0">
            <a:spAutoFit/>
          </a:bodyPr>
          <a:lstStyle/>
          <a:p>
            <a:r>
              <a:rPr lang="en-US" altLang="zh-CN" sz="2400" b="1" dirty="0">
                <a:solidFill>
                  <a:srgbClr val="FF0000"/>
                </a:solidFill>
                <a:latin typeface="Arial" panose="020B0604020202020204" pitchFamily="34" charset="0"/>
                <a:cs typeface="Arial" panose="020B0604020202020204" pitchFamily="34" charset="0"/>
              </a:rPr>
              <a:t>hard, tough, tired, difficult, </a:t>
            </a:r>
            <a:r>
              <a:rPr lang="en-US" altLang="zh-CN" sz="2400" b="1" dirty="0">
                <a:solidFill>
                  <a:srgbClr val="0000FF"/>
                </a:solidFill>
                <a:latin typeface="Arial" panose="020B0604020202020204" pitchFamily="34" charset="0"/>
                <a:cs typeface="Arial" panose="020B0604020202020204" pitchFamily="34" charset="0"/>
              </a:rPr>
              <a:t>blessed, delighted…</a:t>
            </a:r>
            <a:endParaRPr lang="zh-CN" altLang="en-US" sz="2400" b="1" dirty="0">
              <a:solidFill>
                <a:srgbClr val="0000FF"/>
              </a:solidFill>
              <a:latin typeface="Arial" panose="020B0604020202020204" pitchFamily="34" charset="0"/>
              <a:cs typeface="Arial" panose="020B0604020202020204" pitchFamily="34" charset="0"/>
            </a:endParaRPr>
          </a:p>
        </p:txBody>
      </p:sp>
      <p:cxnSp>
        <p:nvCxnSpPr>
          <p:cNvPr id="11" name="直接连接符 10"/>
          <p:cNvCxnSpPr/>
          <p:nvPr/>
        </p:nvCxnSpPr>
        <p:spPr>
          <a:xfrm>
            <a:off x="619760" y="2438400"/>
            <a:ext cx="96723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733523" y="2801384"/>
            <a:ext cx="412496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519680" y="3196297"/>
            <a:ext cx="9245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48640" y="3931920"/>
            <a:ext cx="544576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559040" y="3566160"/>
            <a:ext cx="2401043"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48640" y="4267200"/>
            <a:ext cx="9411443"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pic>
        <p:nvPicPr>
          <p:cNvPr id="4" name="图片 3"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20800" y="887551"/>
            <a:ext cx="8514080" cy="1200329"/>
          </a:xfrm>
          <a:prstGeom prst="rect">
            <a:avLst/>
          </a:prstGeom>
          <a:noFill/>
        </p:spPr>
        <p:txBody>
          <a:bodyPr wrap="square">
            <a:spAutoFit/>
          </a:bodyPr>
          <a:lstStyle/>
          <a:p>
            <a:pPr algn="ctr"/>
            <a:r>
              <a:rPr lang="en-US" altLang="zh-CN" sz="3600" b="1" dirty="0">
                <a:latin typeface="Calibri" panose="020F0502020204030204" pitchFamily="34" charset="0"/>
                <a:cs typeface="Calibri" panose="020F0502020204030204" pitchFamily="34" charset="0"/>
              </a:rPr>
              <a:t>SAREK</a:t>
            </a:r>
            <a:r>
              <a:rPr lang="zh-CN" altLang="en-US" sz="3600" b="1" dirty="0">
                <a:latin typeface="Calibri" panose="020F0502020204030204" pitchFamily="34" charset="0"/>
                <a:cs typeface="Calibri" panose="020F0502020204030204" pitchFamily="34" charset="0"/>
              </a:rPr>
              <a:t> </a:t>
            </a:r>
            <a:r>
              <a:rPr lang="en-US" altLang="zh-CN" sz="3600" b="1" dirty="0">
                <a:latin typeface="Calibri" panose="020F0502020204030204" pitchFamily="34" charset="0"/>
                <a:cs typeface="Calibri" panose="020F0502020204030204" pitchFamily="34" charset="0"/>
              </a:rPr>
              <a:t>NATIONAL</a:t>
            </a:r>
            <a:r>
              <a:rPr lang="zh-CN" altLang="en-US" sz="3600" b="1" dirty="0">
                <a:latin typeface="Calibri" panose="020F0502020204030204" pitchFamily="34" charset="0"/>
                <a:cs typeface="Calibri" panose="020F0502020204030204" pitchFamily="34" charset="0"/>
              </a:rPr>
              <a:t> </a:t>
            </a:r>
            <a:r>
              <a:rPr lang="en-US" altLang="zh-CN" sz="3600" b="1" dirty="0">
                <a:latin typeface="Calibri" panose="020F0502020204030204" pitchFamily="34" charset="0"/>
                <a:cs typeface="Calibri" panose="020F0502020204030204" pitchFamily="34" charset="0"/>
              </a:rPr>
              <a:t>PARK</a:t>
            </a:r>
            <a:br>
              <a:rPr lang="en-US" altLang="zh-CN" sz="3600" b="1" dirty="0">
                <a:latin typeface="Calibri" panose="020F0502020204030204" pitchFamily="34" charset="0"/>
                <a:cs typeface="Calibri" panose="020F0502020204030204" pitchFamily="34" charset="0"/>
              </a:rPr>
            </a:br>
            <a:r>
              <a:rPr lang="en-US" altLang="zh-CN" sz="3600" b="1" dirty="0">
                <a:latin typeface="Calibri" panose="020F0502020204030204" pitchFamily="34" charset="0"/>
                <a:cs typeface="Calibri" panose="020F0502020204030204" pitchFamily="34" charset="0"/>
              </a:rPr>
              <a:t>-EUROPE’S</a:t>
            </a:r>
            <a:r>
              <a:rPr lang="zh-CN" altLang="en-US" sz="3600" b="1" dirty="0">
                <a:latin typeface="Calibri" panose="020F0502020204030204" pitchFamily="34" charset="0"/>
                <a:cs typeface="Calibri" panose="020F0502020204030204" pitchFamily="34" charset="0"/>
              </a:rPr>
              <a:t> </a:t>
            </a:r>
            <a:r>
              <a:rPr lang="en-US" altLang="zh-CN" sz="3600" b="1" dirty="0">
                <a:solidFill>
                  <a:srgbClr val="0000FF"/>
                </a:solidFill>
                <a:latin typeface="Calibri" panose="020F0502020204030204" pitchFamily="34" charset="0"/>
                <a:cs typeface="Calibri" panose="020F0502020204030204" pitchFamily="34" charset="0"/>
              </a:rPr>
              <a:t>HIDDEN</a:t>
            </a:r>
            <a:r>
              <a:rPr lang="zh-CN" altLang="en-US" sz="3600" b="1" dirty="0">
                <a:latin typeface="Calibri" panose="020F0502020204030204" pitchFamily="34" charset="0"/>
                <a:cs typeface="Calibri" panose="020F0502020204030204" pitchFamily="34" charset="0"/>
              </a:rPr>
              <a:t> </a:t>
            </a:r>
            <a:r>
              <a:rPr lang="en-US" altLang="zh-CN" sz="3600" b="1" dirty="0">
                <a:latin typeface="Calibri" panose="020F0502020204030204" pitchFamily="34" charset="0"/>
                <a:cs typeface="Calibri" panose="020F0502020204030204" pitchFamily="34" charset="0"/>
              </a:rPr>
              <a:t>NATURAL</a:t>
            </a:r>
            <a:r>
              <a:rPr lang="zh-CN" altLang="en-US" sz="3600" b="1" dirty="0">
                <a:latin typeface="Calibri" panose="020F0502020204030204" pitchFamily="34" charset="0"/>
                <a:cs typeface="Calibri" panose="020F0502020204030204" pitchFamily="34" charset="0"/>
              </a:rPr>
              <a:t> </a:t>
            </a:r>
            <a:r>
              <a:rPr lang="en-US" altLang="zh-CN" sz="3600" b="1" dirty="0">
                <a:solidFill>
                  <a:srgbClr val="FF0000"/>
                </a:solidFill>
                <a:latin typeface="Calibri" panose="020F0502020204030204" pitchFamily="34" charset="0"/>
                <a:cs typeface="Calibri" panose="020F0502020204030204" pitchFamily="34" charset="0"/>
              </a:rPr>
              <a:t>TREASURE</a:t>
            </a:r>
            <a:endParaRPr lang="zh-CN" altLang="en-US" sz="3600" b="1" dirty="0">
              <a:solidFill>
                <a:srgbClr val="FF0000"/>
              </a:solidFill>
              <a:latin typeface="Calibri" panose="020F0502020204030204" pitchFamily="34" charset="0"/>
              <a:cs typeface="Calibri" panose="020F0502020204030204" pitchFamily="34" charset="0"/>
            </a:endParaRPr>
          </a:p>
        </p:txBody>
      </p:sp>
      <p:sp>
        <p:nvSpPr>
          <p:cNvPr id="6" name="文本框 5"/>
          <p:cNvSpPr txBox="1"/>
          <p:nvPr/>
        </p:nvSpPr>
        <p:spPr>
          <a:xfrm>
            <a:off x="528320" y="3013501"/>
            <a:ext cx="6339076" cy="1200329"/>
          </a:xfrm>
          <a:prstGeom prst="rect">
            <a:avLst/>
          </a:prstGeom>
          <a:noFill/>
        </p:spPr>
        <p:txBody>
          <a:bodyPr wrap="square" rtlCol="0">
            <a:spAutoFit/>
          </a:bodyPr>
          <a:lstStyle/>
          <a:p>
            <a:r>
              <a:rPr lang="en-US" altLang="zh-CN" sz="2400" dirty="0">
                <a:solidFill>
                  <a:srgbClr val="0000FF"/>
                </a:solidFill>
                <a:latin typeface="Calibri" panose="020F0502020204030204" pitchFamily="34" charset="0"/>
                <a:cs typeface="Calibri" panose="020F0502020204030204" pitchFamily="34" charset="0"/>
              </a:rPr>
              <a:t>I’m in the remote far north of Sweden in </a:t>
            </a:r>
            <a:r>
              <a:rPr lang="en-US" altLang="zh-CN" sz="2400" dirty="0" err="1">
                <a:solidFill>
                  <a:srgbClr val="0000FF"/>
                </a:solidFill>
                <a:latin typeface="Calibri" panose="020F0502020204030204" pitchFamily="34" charset="0"/>
                <a:cs typeface="Calibri" panose="020F0502020204030204" pitchFamily="34" charset="0"/>
              </a:rPr>
              <a:t>Sarek</a:t>
            </a:r>
            <a:r>
              <a:rPr lang="en-US" altLang="zh-CN" sz="2400" dirty="0">
                <a:solidFill>
                  <a:srgbClr val="0000FF"/>
                </a:solidFill>
                <a:latin typeface="Calibri" panose="020F0502020204030204" pitchFamily="34" charset="0"/>
                <a:cs typeface="Calibri" panose="020F0502020204030204" pitchFamily="34" charset="0"/>
              </a:rPr>
              <a:t> National Park, a place with no roads or towns. (Para.1)</a:t>
            </a:r>
            <a:endParaRPr lang="en-US" altLang="zh-CN" sz="2400" dirty="0">
              <a:solidFill>
                <a:srgbClr val="0000FF"/>
              </a:solidFill>
              <a:latin typeface="Calibri" panose="020F0502020204030204" pitchFamily="34" charset="0"/>
              <a:cs typeface="Calibri" panose="020F0502020204030204" pitchFamily="34" charset="0"/>
            </a:endParaRPr>
          </a:p>
        </p:txBody>
      </p:sp>
      <p:sp>
        <p:nvSpPr>
          <p:cNvPr id="7" name="文本框 6"/>
          <p:cNvSpPr txBox="1"/>
          <p:nvPr/>
        </p:nvSpPr>
        <p:spPr>
          <a:xfrm>
            <a:off x="497840" y="4213830"/>
            <a:ext cx="6369556" cy="2308324"/>
          </a:xfrm>
          <a:prstGeom prst="rect">
            <a:avLst/>
          </a:prstGeom>
          <a:noFill/>
        </p:spPr>
        <p:txBody>
          <a:bodyPr wrap="square" rtlCol="0">
            <a:spAutoFit/>
          </a:bodyPr>
          <a:lstStyle/>
          <a:p>
            <a:r>
              <a:rPr lang="en-US" altLang="zh-CN" sz="2400" dirty="0">
                <a:solidFill>
                  <a:srgbClr val="0000FF"/>
                </a:solidFill>
                <a:latin typeface="Calibri" panose="020F0502020204030204" pitchFamily="34" charset="0"/>
                <a:cs typeface="Calibri" panose="020F0502020204030204" pitchFamily="34" charset="0"/>
              </a:rPr>
              <a:t>Getting here is quite difficult, so apart from the Sami very few people have ever seen </a:t>
            </a:r>
            <a:r>
              <a:rPr lang="en-US" altLang="zh-CN" sz="2400" dirty="0" err="1">
                <a:solidFill>
                  <a:srgbClr val="0000FF"/>
                </a:solidFill>
                <a:latin typeface="Calibri" panose="020F0502020204030204" pitchFamily="34" charset="0"/>
                <a:cs typeface="Calibri" panose="020F0502020204030204" pitchFamily="34" charset="0"/>
              </a:rPr>
              <a:t>Sarek</a:t>
            </a:r>
            <a:r>
              <a:rPr lang="en-US" altLang="zh-CN" sz="2400" dirty="0">
                <a:solidFill>
                  <a:srgbClr val="0000FF"/>
                </a:solidFill>
                <a:latin typeface="Calibri" panose="020F0502020204030204" pitchFamily="34" charset="0"/>
                <a:cs typeface="Calibri" panose="020F0502020204030204" pitchFamily="34" charset="0"/>
              </a:rPr>
              <a:t>…Though the Sami are allowed to continue their traditional way of life in the park, no one else can live here, and all new development is banned within park boundaries. (Para.2)</a:t>
            </a:r>
            <a:endParaRPr lang="zh-CN" altLang="en-US" sz="2400" dirty="0">
              <a:solidFill>
                <a:srgbClr val="0000FF"/>
              </a:solidFill>
              <a:latin typeface="Calibri" panose="020F0502020204030204" pitchFamily="34" charset="0"/>
              <a:cs typeface="Calibri" panose="020F0502020204030204" pitchFamily="34" charset="0"/>
            </a:endParaRPr>
          </a:p>
        </p:txBody>
      </p:sp>
      <p:cxnSp>
        <p:nvCxnSpPr>
          <p:cNvPr id="8" name="直接连接符 7"/>
          <p:cNvCxnSpPr/>
          <p:nvPr/>
        </p:nvCxnSpPr>
        <p:spPr>
          <a:xfrm>
            <a:off x="6867396" y="3429000"/>
            <a:ext cx="0" cy="23551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stretch>
            <a:fillRect/>
          </a:stretch>
        </p:blipFill>
        <p:spPr>
          <a:xfrm>
            <a:off x="9071988" y="3137991"/>
            <a:ext cx="1324819" cy="1324819"/>
          </a:xfrm>
          <a:prstGeom prst="rect">
            <a:avLst/>
          </a:prstGeom>
        </p:spPr>
      </p:pic>
      <p:sp>
        <p:nvSpPr>
          <p:cNvPr id="9" name="矩形 11"/>
          <p:cNvSpPr>
            <a:spLocks noChangeArrowheads="1"/>
          </p:cNvSpPr>
          <p:nvPr/>
        </p:nvSpPr>
        <p:spPr bwMode="auto">
          <a:xfrm>
            <a:off x="0" y="-47246"/>
            <a:ext cx="3606800" cy="52835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0" fontAlgn="base" hangingPunct="0">
              <a:lnSpc>
                <a:spcPts val="3440"/>
              </a:lnSpc>
              <a:spcBef>
                <a:spcPct val="0"/>
              </a:spcBef>
              <a:spcAft>
                <a:spcPts val="0"/>
              </a:spcAft>
              <a:buClrTx/>
              <a:buSzTx/>
              <a:buFontTx/>
              <a:buNone/>
              <a:tabLst>
                <a:tab pos="2700655" algn="l"/>
              </a:tabLst>
              <a:defRPr/>
            </a:pPr>
            <a:r>
              <a:rPr lang="en-US" altLang="zh-CN" sz="3200" b="1" kern="100" dirty="0">
                <a:latin typeface="Times New Roman" panose="02020603050405020304"/>
                <a:ea typeface="宋体" panose="02010600030101010101" pitchFamily="2" charset="-122"/>
                <a:cs typeface="Courier New" panose="02070309020205020404"/>
              </a:rPr>
              <a:t>Critical thinking</a:t>
            </a:r>
            <a:endParaRPr kumimoji="0" lang="en-US" altLang="zh-CN" sz="3200" b="1" i="0" u="none" strike="noStrike" kern="100" cap="none" spc="0" normalizeH="0" baseline="0" noProof="0" dirty="0">
              <a:ln>
                <a:noFill/>
              </a:ln>
              <a:solidFill>
                <a:schemeClr val="tx1"/>
              </a:solidFill>
              <a:effectLst/>
              <a:uLnTx/>
              <a:uFillTx/>
              <a:latin typeface="Times New Roman" panose="02020603050405020304"/>
              <a:ea typeface="宋体" panose="02010600030101010101" pitchFamily="2" charset="-122"/>
              <a:cs typeface="Courier New" panose="02070309020205020404"/>
            </a:endParaRPr>
          </a:p>
        </p:txBody>
      </p:sp>
      <p:cxnSp>
        <p:nvCxnSpPr>
          <p:cNvPr id="4" name="直接箭头连接符 3"/>
          <p:cNvCxnSpPr/>
          <p:nvPr/>
        </p:nvCxnSpPr>
        <p:spPr>
          <a:xfrm flipH="1">
            <a:off x="3785191" y="2087880"/>
            <a:ext cx="744279" cy="84670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8392342" y="2070974"/>
            <a:ext cx="751839" cy="94252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7675879" y="4770121"/>
            <a:ext cx="4318001" cy="1938992"/>
          </a:xfrm>
          <a:prstGeom prst="rect">
            <a:avLst/>
          </a:prstGeom>
          <a:noFill/>
        </p:spPr>
        <p:txBody>
          <a:bodyPr wrap="square" rtlCol="0">
            <a:spAutoFit/>
          </a:bodyPr>
          <a:lstStyle/>
          <a:p>
            <a:r>
              <a:rPr lang="en-US" altLang="zh-CN" sz="2400" b="1" dirty="0">
                <a:latin typeface="Arial" panose="020B0604020202020204" pitchFamily="34" charset="0"/>
                <a:cs typeface="Arial" panose="020B0604020202020204" pitchFamily="34" charset="0"/>
              </a:rPr>
              <a:t>wild animals, historical and scientific value, beautiful and natural scenery, local cultures and customs, ideal habitats…</a:t>
            </a:r>
            <a:endParaRPr lang="zh-CN" altLang="en-US" sz="24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80">
                                          <p:stCondLst>
                                            <p:cond delay="0"/>
                                          </p:stCondLst>
                                        </p:cTn>
                                        <p:tgtEl>
                                          <p:spTgt spid="2"/>
                                        </p:tgtEl>
                                      </p:cBhvr>
                                    </p:animEffect>
                                    <p:anim calcmode="lin" valueType="num">
                                      <p:cBhvr>
                                        <p:cTn id="3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7" dur="26">
                                          <p:stCondLst>
                                            <p:cond delay="650"/>
                                          </p:stCondLst>
                                        </p:cTn>
                                        <p:tgtEl>
                                          <p:spTgt spid="2"/>
                                        </p:tgtEl>
                                      </p:cBhvr>
                                      <p:to x="100000" y="60000"/>
                                    </p:animScale>
                                    <p:animScale>
                                      <p:cBhvr>
                                        <p:cTn id="38" dur="166" decel="50000">
                                          <p:stCondLst>
                                            <p:cond delay="676"/>
                                          </p:stCondLst>
                                        </p:cTn>
                                        <p:tgtEl>
                                          <p:spTgt spid="2"/>
                                        </p:tgtEl>
                                      </p:cBhvr>
                                      <p:to x="100000" y="100000"/>
                                    </p:animScale>
                                    <p:animScale>
                                      <p:cBhvr>
                                        <p:cTn id="39" dur="26">
                                          <p:stCondLst>
                                            <p:cond delay="1312"/>
                                          </p:stCondLst>
                                        </p:cTn>
                                        <p:tgtEl>
                                          <p:spTgt spid="2"/>
                                        </p:tgtEl>
                                      </p:cBhvr>
                                      <p:to x="100000" y="80000"/>
                                    </p:animScale>
                                    <p:animScale>
                                      <p:cBhvr>
                                        <p:cTn id="40" dur="166" decel="50000">
                                          <p:stCondLst>
                                            <p:cond delay="1338"/>
                                          </p:stCondLst>
                                        </p:cTn>
                                        <p:tgtEl>
                                          <p:spTgt spid="2"/>
                                        </p:tgtEl>
                                      </p:cBhvr>
                                      <p:to x="100000" y="100000"/>
                                    </p:animScale>
                                    <p:animScale>
                                      <p:cBhvr>
                                        <p:cTn id="41" dur="26">
                                          <p:stCondLst>
                                            <p:cond delay="1642"/>
                                          </p:stCondLst>
                                        </p:cTn>
                                        <p:tgtEl>
                                          <p:spTgt spid="2"/>
                                        </p:tgtEl>
                                      </p:cBhvr>
                                      <p:to x="100000" y="90000"/>
                                    </p:animScale>
                                    <p:animScale>
                                      <p:cBhvr>
                                        <p:cTn id="42" dur="166" decel="50000">
                                          <p:stCondLst>
                                            <p:cond delay="1668"/>
                                          </p:stCondLst>
                                        </p:cTn>
                                        <p:tgtEl>
                                          <p:spTgt spid="2"/>
                                        </p:tgtEl>
                                      </p:cBhvr>
                                      <p:to x="100000" y="100000"/>
                                    </p:animScale>
                                    <p:animScale>
                                      <p:cBhvr>
                                        <p:cTn id="43" dur="26">
                                          <p:stCondLst>
                                            <p:cond delay="1808"/>
                                          </p:stCondLst>
                                        </p:cTn>
                                        <p:tgtEl>
                                          <p:spTgt spid="2"/>
                                        </p:tgtEl>
                                      </p:cBhvr>
                                      <p:to x="100000" y="95000"/>
                                    </p:animScale>
                                    <p:animScale>
                                      <p:cBhvr>
                                        <p:cTn id="44" dur="166" decel="50000">
                                          <p:stCondLst>
                                            <p:cond delay="1834"/>
                                          </p:stCondLst>
                                        </p:cTn>
                                        <p:tgtEl>
                                          <p:spTgt spid="2"/>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68880" y="1168400"/>
            <a:ext cx="8077200" cy="523220"/>
          </a:xfrm>
          <a:prstGeom prst="rect">
            <a:avLst/>
          </a:prstGeom>
          <a:noFill/>
        </p:spPr>
        <p:txBody>
          <a:bodyPr wrap="square" rtlCol="0">
            <a:spAutoFit/>
          </a:bodyPr>
          <a:lstStyle/>
          <a:p>
            <a:r>
              <a:rPr lang="en-US" altLang="zh-CN" sz="2800" b="1" dirty="0">
                <a:latin typeface="Arial" panose="020B0604020202020204" pitchFamily="34" charset="0"/>
                <a:cs typeface="Arial" panose="020B0604020202020204" pitchFamily="34" charset="0"/>
              </a:rPr>
              <a:t>The significance of building a national park</a:t>
            </a:r>
            <a:endParaRPr lang="zh-CN" altLang="en-US" sz="2800" b="1" dirty="0">
              <a:latin typeface="Arial" panose="020B0604020202020204" pitchFamily="34" charset="0"/>
              <a:cs typeface="Arial" panose="020B0604020202020204" pitchFamily="34" charset="0"/>
            </a:endParaRPr>
          </a:p>
        </p:txBody>
      </p:sp>
      <p:sp>
        <p:nvSpPr>
          <p:cNvPr id="4" name="Rectangle 5"/>
          <p:cNvSpPr/>
          <p:nvPr/>
        </p:nvSpPr>
        <p:spPr>
          <a:xfrm>
            <a:off x="1350461" y="2378916"/>
            <a:ext cx="8961939" cy="528351"/>
          </a:xfrm>
          <a:prstGeom prst="rect">
            <a:avLst/>
          </a:prstGeom>
          <a:solidFill>
            <a:schemeClr val="tx2">
              <a:lumMod val="20000"/>
              <a:lumOff val="80000"/>
              <a:alpha val="40000"/>
            </a:schemeClr>
          </a:soli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ormAutofit fontScale="85000" lnSpcReduction="20000"/>
          </a:bodyPr>
          <a:lstStyle/>
          <a:p>
            <a:pPr>
              <a:lnSpc>
                <a:spcPct val="120000"/>
              </a:lnSpc>
            </a:pPr>
            <a:endParaRPr lang="zh-CN" altLang="en-US" sz="900" dirty="0">
              <a:solidFill>
                <a:schemeClr val="tx1"/>
              </a:solidFill>
              <a:cs typeface="+mn-ea"/>
              <a:sym typeface="+mn-lt"/>
            </a:endParaRPr>
          </a:p>
        </p:txBody>
      </p:sp>
      <p:sp>
        <p:nvSpPr>
          <p:cNvPr id="5" name="文本框 4"/>
          <p:cNvSpPr txBox="1"/>
          <p:nvPr/>
        </p:nvSpPr>
        <p:spPr>
          <a:xfrm>
            <a:off x="1524000" y="2458425"/>
            <a:ext cx="5882640" cy="461665"/>
          </a:xfrm>
          <a:prstGeom prst="rect">
            <a:avLst/>
          </a:prstGeom>
          <a:noFill/>
        </p:spPr>
        <p:txBody>
          <a:bodyPr wrap="square" rtlCol="0">
            <a:spAutoFit/>
          </a:bodyPr>
          <a:lstStyle/>
          <a:p>
            <a:r>
              <a:rPr lang="en-US" altLang="zh-CN" sz="2400" dirty="0"/>
              <a:t>◆ keep the land in its natural state</a:t>
            </a:r>
            <a:endParaRPr lang="zh-CN" altLang="en-US" sz="2400" dirty="0"/>
          </a:p>
        </p:txBody>
      </p:sp>
      <p:sp>
        <p:nvSpPr>
          <p:cNvPr id="10" name="Rectangle 5"/>
          <p:cNvSpPr/>
          <p:nvPr/>
        </p:nvSpPr>
        <p:spPr>
          <a:xfrm>
            <a:off x="1341120" y="3254273"/>
            <a:ext cx="8961939" cy="528351"/>
          </a:xfrm>
          <a:prstGeom prst="rect">
            <a:avLst/>
          </a:prstGeom>
          <a:solidFill>
            <a:schemeClr val="tx2">
              <a:lumMod val="20000"/>
              <a:lumOff val="80000"/>
              <a:alpha val="40000"/>
            </a:schemeClr>
          </a:soli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ormAutofit fontScale="85000" lnSpcReduction="20000"/>
          </a:bodyPr>
          <a:lstStyle/>
          <a:p>
            <a:pPr>
              <a:lnSpc>
                <a:spcPct val="120000"/>
              </a:lnSpc>
            </a:pPr>
            <a:endParaRPr lang="zh-CN" altLang="en-US" sz="900" dirty="0">
              <a:solidFill>
                <a:schemeClr val="tx1"/>
              </a:solidFill>
              <a:cs typeface="+mn-ea"/>
              <a:sym typeface="+mn-lt"/>
            </a:endParaRPr>
          </a:p>
        </p:txBody>
      </p:sp>
      <p:sp>
        <p:nvSpPr>
          <p:cNvPr id="11" name="文本框 10"/>
          <p:cNvSpPr txBox="1"/>
          <p:nvPr/>
        </p:nvSpPr>
        <p:spPr>
          <a:xfrm>
            <a:off x="1514659" y="3333782"/>
            <a:ext cx="5882640" cy="461665"/>
          </a:xfrm>
          <a:prstGeom prst="rect">
            <a:avLst/>
          </a:prstGeom>
          <a:noFill/>
        </p:spPr>
        <p:txBody>
          <a:bodyPr wrap="square" rtlCol="0">
            <a:spAutoFit/>
          </a:bodyPr>
          <a:lstStyle/>
          <a:p>
            <a:r>
              <a:rPr lang="en-US" altLang="zh-CN" sz="2400" dirty="0"/>
              <a:t>◆ promote ecological protection</a:t>
            </a:r>
            <a:endParaRPr lang="zh-CN" altLang="en-US" sz="2400" dirty="0"/>
          </a:p>
        </p:txBody>
      </p:sp>
      <p:sp>
        <p:nvSpPr>
          <p:cNvPr id="12" name="Rectangle 5"/>
          <p:cNvSpPr/>
          <p:nvPr/>
        </p:nvSpPr>
        <p:spPr>
          <a:xfrm>
            <a:off x="1341120" y="4017493"/>
            <a:ext cx="8961939" cy="528351"/>
          </a:xfrm>
          <a:prstGeom prst="rect">
            <a:avLst/>
          </a:prstGeom>
          <a:solidFill>
            <a:schemeClr val="tx2">
              <a:lumMod val="20000"/>
              <a:lumOff val="80000"/>
              <a:alpha val="40000"/>
            </a:schemeClr>
          </a:soli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ormAutofit fontScale="85000" lnSpcReduction="20000"/>
          </a:bodyPr>
          <a:lstStyle/>
          <a:p>
            <a:pPr>
              <a:lnSpc>
                <a:spcPct val="120000"/>
              </a:lnSpc>
            </a:pPr>
            <a:endParaRPr lang="zh-CN" altLang="en-US" sz="900" dirty="0">
              <a:solidFill>
                <a:schemeClr val="tx1"/>
              </a:solidFill>
              <a:cs typeface="+mn-ea"/>
              <a:sym typeface="+mn-lt"/>
            </a:endParaRPr>
          </a:p>
        </p:txBody>
      </p:sp>
      <p:sp>
        <p:nvSpPr>
          <p:cNvPr id="13" name="文本框 12"/>
          <p:cNvSpPr txBox="1"/>
          <p:nvPr/>
        </p:nvSpPr>
        <p:spPr>
          <a:xfrm>
            <a:off x="1514658" y="4097002"/>
            <a:ext cx="8797741" cy="461665"/>
          </a:xfrm>
          <a:prstGeom prst="rect">
            <a:avLst/>
          </a:prstGeom>
          <a:noFill/>
        </p:spPr>
        <p:txBody>
          <a:bodyPr wrap="square" rtlCol="0">
            <a:spAutoFit/>
          </a:bodyPr>
          <a:lstStyle/>
          <a:p>
            <a:r>
              <a:rPr lang="en-US" altLang="zh-CN" sz="2400" dirty="0"/>
              <a:t>◆ leave behind the natural resources for future generation</a:t>
            </a:r>
            <a:endParaRPr lang="zh-CN" altLang="en-US" sz="2400" dirty="0"/>
          </a:p>
        </p:txBody>
      </p:sp>
      <p:sp>
        <p:nvSpPr>
          <p:cNvPr id="14" name="Rectangle 5"/>
          <p:cNvSpPr/>
          <p:nvPr/>
        </p:nvSpPr>
        <p:spPr>
          <a:xfrm>
            <a:off x="1350461" y="4869272"/>
            <a:ext cx="8961939" cy="528351"/>
          </a:xfrm>
          <a:prstGeom prst="rect">
            <a:avLst/>
          </a:prstGeom>
          <a:solidFill>
            <a:schemeClr val="tx2">
              <a:lumMod val="20000"/>
              <a:lumOff val="80000"/>
              <a:alpha val="40000"/>
            </a:schemeClr>
          </a:soli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ormAutofit fontScale="85000" lnSpcReduction="20000"/>
          </a:bodyPr>
          <a:lstStyle/>
          <a:p>
            <a:pPr>
              <a:lnSpc>
                <a:spcPct val="120000"/>
              </a:lnSpc>
            </a:pPr>
            <a:endParaRPr lang="zh-CN" altLang="en-US" sz="900" dirty="0">
              <a:solidFill>
                <a:schemeClr val="tx1"/>
              </a:solidFill>
              <a:cs typeface="+mn-ea"/>
              <a:sym typeface="+mn-lt"/>
            </a:endParaRPr>
          </a:p>
        </p:txBody>
      </p:sp>
      <p:sp>
        <p:nvSpPr>
          <p:cNvPr id="15" name="文本框 14"/>
          <p:cNvSpPr txBox="1"/>
          <p:nvPr/>
        </p:nvSpPr>
        <p:spPr>
          <a:xfrm>
            <a:off x="1524000" y="4948781"/>
            <a:ext cx="8686800" cy="461665"/>
          </a:xfrm>
          <a:prstGeom prst="rect">
            <a:avLst/>
          </a:prstGeom>
          <a:noFill/>
        </p:spPr>
        <p:txBody>
          <a:bodyPr wrap="square" rtlCol="0">
            <a:spAutoFit/>
          </a:bodyPr>
          <a:lstStyle/>
          <a:p>
            <a:r>
              <a:rPr lang="en-US" altLang="zh-CN" sz="2400" dirty="0"/>
              <a:t>◆ pursue the harmony between humans and nature</a:t>
            </a:r>
            <a:endParaRPr lang="zh-CN" altLang="en-US" sz="2400" dirty="0"/>
          </a:p>
        </p:txBody>
      </p:sp>
      <p:sp>
        <p:nvSpPr>
          <p:cNvPr id="16" name="Rectangle 5"/>
          <p:cNvSpPr/>
          <p:nvPr/>
        </p:nvSpPr>
        <p:spPr>
          <a:xfrm>
            <a:off x="1341120" y="5689600"/>
            <a:ext cx="8961939" cy="528351"/>
          </a:xfrm>
          <a:prstGeom prst="rect">
            <a:avLst/>
          </a:prstGeom>
          <a:solidFill>
            <a:schemeClr val="tx2">
              <a:lumMod val="20000"/>
              <a:lumOff val="80000"/>
              <a:alpha val="40000"/>
            </a:schemeClr>
          </a:soli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ormAutofit fontScale="85000" lnSpcReduction="20000"/>
          </a:bodyPr>
          <a:lstStyle/>
          <a:p>
            <a:pPr>
              <a:lnSpc>
                <a:spcPct val="120000"/>
              </a:lnSpc>
            </a:pPr>
            <a:endParaRPr lang="zh-CN" altLang="en-US" sz="900" dirty="0">
              <a:solidFill>
                <a:schemeClr val="tx1"/>
              </a:solidFill>
              <a:cs typeface="+mn-ea"/>
              <a:sym typeface="+mn-lt"/>
            </a:endParaRPr>
          </a:p>
        </p:txBody>
      </p:sp>
      <p:sp>
        <p:nvSpPr>
          <p:cNvPr id="17" name="文本框 16"/>
          <p:cNvSpPr txBox="1"/>
          <p:nvPr/>
        </p:nvSpPr>
        <p:spPr>
          <a:xfrm>
            <a:off x="1514658" y="5769109"/>
            <a:ext cx="9670793" cy="461665"/>
          </a:xfrm>
          <a:prstGeom prst="rect">
            <a:avLst/>
          </a:prstGeom>
          <a:noFill/>
        </p:spPr>
        <p:txBody>
          <a:bodyPr wrap="square" rtlCol="0">
            <a:spAutoFit/>
          </a:bodyPr>
          <a:lstStyle/>
          <a:p>
            <a:r>
              <a:rPr lang="en-US" altLang="zh-CN" sz="2400" dirty="0"/>
              <a:t>◆ preserve the environment for historical and scientific interest</a:t>
            </a:r>
            <a:endParaRPr lang="zh-CN" altLang="en-US" sz="2400" dirty="0"/>
          </a:p>
        </p:txBody>
      </p:sp>
      <p:sp>
        <p:nvSpPr>
          <p:cNvPr id="18" name="云形 17"/>
          <p:cNvSpPr/>
          <p:nvPr/>
        </p:nvSpPr>
        <p:spPr>
          <a:xfrm>
            <a:off x="10266087" y="2810372"/>
            <a:ext cx="1925913" cy="1273808"/>
          </a:xfrm>
          <a:prstGeom prst="cloud">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2">
                  <a:lumMod val="75000"/>
                </a:schemeClr>
              </a:solidFill>
              <a:latin typeface="Arial" panose="020B0604020202020204" pitchFamily="34" charset="0"/>
              <a:cs typeface="Arial" panose="020B0604020202020204" pitchFamily="34" charset="0"/>
            </a:endParaRPr>
          </a:p>
        </p:txBody>
      </p:sp>
      <p:sp>
        <p:nvSpPr>
          <p:cNvPr id="20" name="文本框 19"/>
          <p:cNvSpPr txBox="1"/>
          <p:nvPr/>
        </p:nvSpPr>
        <p:spPr>
          <a:xfrm rot="20396994">
            <a:off x="10041381" y="2842576"/>
            <a:ext cx="240295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8AB833">
                    <a:lumMod val="75000"/>
                  </a:srgbClr>
                </a:solidFill>
                <a:effectLst/>
                <a:uLnTx/>
                <a:uFillTx/>
                <a:latin typeface="Arial" panose="020B0604020202020204" pitchFamily="34" charset="0"/>
                <a:ea typeface="微软雅黑" panose="020B0503020204020204" pitchFamily="34" charset="-122"/>
                <a:cs typeface="Arial" panose="020B0604020202020204" pitchFamily="34" charset="0"/>
              </a:rPr>
              <a:t>protect the</a:t>
            </a:r>
            <a:endParaRPr kumimoji="0" lang="en-US" altLang="zh-CN" sz="3200" b="1" i="0" u="none" strike="noStrike" kern="1200" cap="none" spc="0" normalizeH="0" baseline="0" noProof="0" dirty="0">
              <a:ln>
                <a:noFill/>
              </a:ln>
              <a:solidFill>
                <a:srgbClr val="8AB833">
                  <a:lumMod val="75000"/>
                </a:srgb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8AB833">
                    <a:lumMod val="75000"/>
                  </a:srgbClr>
                </a:solidFill>
                <a:effectLst/>
                <a:uLnTx/>
                <a:uFillTx/>
                <a:latin typeface="Arial" panose="020B0604020202020204" pitchFamily="34" charset="0"/>
                <a:ea typeface="微软雅黑" panose="020B0503020204020204" pitchFamily="34" charset="-122"/>
                <a:cs typeface="Arial" panose="020B0604020202020204" pitchFamily="34" charset="0"/>
              </a:rPr>
              <a:t>treasure</a:t>
            </a:r>
            <a:endParaRPr kumimoji="0" lang="zh-CN" altLang="en-US" sz="3200" b="1" i="0" u="none" strike="noStrike" kern="1200" cap="none" spc="0" normalizeH="0" baseline="0" noProof="0" dirty="0">
              <a:ln>
                <a:noFill/>
              </a:ln>
              <a:solidFill>
                <a:srgbClr val="8AB833">
                  <a:lumMod val="75000"/>
                </a:srgb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21" name="图片 20" descr="图片6"/>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0" y="0"/>
            <a:ext cx="276701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circle(in)">
                                      <p:cBhvr>
                                        <p:cTn id="57" dur="2000"/>
                                        <p:tgtEl>
                                          <p:spTgt spid="20"/>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ircle(in)">
                                      <p:cBhvr>
                                        <p:cTn id="6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animBg="1"/>
      <p:bldP spid="11" grpId="0"/>
      <p:bldP spid="12" grpId="0" animBg="1"/>
      <p:bldP spid="13" grpId="0"/>
      <p:bldP spid="14" grpId="0" animBg="1"/>
      <p:bldP spid="15" grpId="0"/>
      <p:bldP spid="16" grpId="0" animBg="1"/>
      <p:bldP spid="17" grpId="0"/>
      <p:bldP spid="18"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4734560" y="1371600"/>
            <a:ext cx="2418080" cy="6502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Sense words </a:t>
            </a:r>
            <a:endParaRPr lang="zh-CN" altLang="en-US" sz="2400" b="1" dirty="0">
              <a:solidFill>
                <a:schemeClr val="tx1"/>
              </a:solidFill>
            </a:endParaRPr>
          </a:p>
        </p:txBody>
      </p:sp>
      <p:graphicFrame>
        <p:nvGraphicFramePr>
          <p:cNvPr id="5" name="表格 5"/>
          <p:cNvGraphicFramePr>
            <a:graphicFrameLocks noGrp="1"/>
          </p:cNvGraphicFramePr>
          <p:nvPr/>
        </p:nvGraphicFramePr>
        <p:xfrm>
          <a:off x="457200" y="2189480"/>
          <a:ext cx="11440160" cy="3144520"/>
        </p:xfrm>
        <a:graphic>
          <a:graphicData uri="http://schemas.openxmlformats.org/drawingml/2006/table">
            <a:tbl>
              <a:tblPr firstRow="1" bandRow="1">
                <a:tableStyleId>{5C22544A-7EE6-4342-B048-85BDC9FD1C3A}</a:tableStyleId>
              </a:tblPr>
              <a:tblGrid>
                <a:gridCol w="2288032"/>
                <a:gridCol w="2288032"/>
                <a:gridCol w="2288032"/>
                <a:gridCol w="2288032"/>
                <a:gridCol w="2288032"/>
              </a:tblGrid>
              <a:tr h="406400">
                <a:tc>
                  <a:txBody>
                    <a:bodyPr/>
                    <a:lstStyle/>
                    <a:p>
                      <a:pPr algn="ctr"/>
                      <a:r>
                        <a:rPr lang="en-US" altLang="zh-CN" sz="2400" dirty="0"/>
                        <a:t>Sight </a:t>
                      </a:r>
                      <a:endParaRPr lang="zh-CN" altLang="en-US" sz="2400" dirty="0"/>
                    </a:p>
                  </a:txBody>
                  <a:tcPr/>
                </a:tc>
                <a:tc>
                  <a:txBody>
                    <a:bodyPr/>
                    <a:lstStyle/>
                    <a:p>
                      <a:pPr algn="ctr"/>
                      <a:r>
                        <a:rPr lang="en-US" altLang="zh-CN" sz="2400" dirty="0"/>
                        <a:t>Touch </a:t>
                      </a:r>
                      <a:endParaRPr lang="zh-CN" altLang="en-US" sz="2400" dirty="0"/>
                    </a:p>
                  </a:txBody>
                  <a:tcPr/>
                </a:tc>
                <a:tc>
                  <a:txBody>
                    <a:bodyPr/>
                    <a:lstStyle/>
                    <a:p>
                      <a:pPr algn="ctr"/>
                      <a:r>
                        <a:rPr lang="en-US" altLang="zh-CN" sz="2400" dirty="0"/>
                        <a:t>Smell </a:t>
                      </a:r>
                      <a:endParaRPr lang="zh-CN" altLang="en-US" sz="2400" dirty="0"/>
                    </a:p>
                  </a:txBody>
                  <a:tcPr/>
                </a:tc>
                <a:tc>
                  <a:txBody>
                    <a:bodyPr/>
                    <a:lstStyle/>
                    <a:p>
                      <a:pPr algn="ctr"/>
                      <a:r>
                        <a:rPr lang="en-US" altLang="zh-CN" sz="2400" dirty="0"/>
                        <a:t>Taste </a:t>
                      </a:r>
                      <a:endParaRPr lang="zh-CN" altLang="en-US" sz="2400" dirty="0"/>
                    </a:p>
                  </a:txBody>
                  <a:tcPr/>
                </a:tc>
                <a:tc>
                  <a:txBody>
                    <a:bodyPr/>
                    <a:lstStyle/>
                    <a:p>
                      <a:pPr algn="ctr"/>
                      <a:r>
                        <a:rPr lang="en-US" altLang="zh-CN" sz="2400" dirty="0"/>
                        <a:t>Sound </a:t>
                      </a:r>
                      <a:endParaRPr lang="zh-CN" altLang="en-US" sz="2400" dirty="0"/>
                    </a:p>
                  </a:txBody>
                  <a:tcPr/>
                </a:tc>
              </a:tr>
              <a:tr h="2687320">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r>
            </a:tbl>
          </a:graphicData>
        </a:graphic>
      </p:graphicFrame>
      <p:sp>
        <p:nvSpPr>
          <p:cNvPr id="6" name="矩形 11"/>
          <p:cNvSpPr>
            <a:spLocks noChangeArrowheads="1"/>
          </p:cNvSpPr>
          <p:nvPr/>
        </p:nvSpPr>
        <p:spPr bwMode="auto">
          <a:xfrm>
            <a:off x="0" y="-47246"/>
            <a:ext cx="6096000" cy="52835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0" fontAlgn="base" hangingPunct="0">
              <a:lnSpc>
                <a:spcPts val="3440"/>
              </a:lnSpc>
              <a:spcBef>
                <a:spcPct val="0"/>
              </a:spcBef>
              <a:spcAft>
                <a:spcPts val="0"/>
              </a:spcAft>
              <a:buClrTx/>
              <a:buSzTx/>
              <a:buFontTx/>
              <a:buNone/>
              <a:tabLst>
                <a:tab pos="2700655" algn="l"/>
              </a:tabLst>
              <a:defRPr/>
            </a:pPr>
            <a:r>
              <a:rPr lang="en-US" altLang="zh-CN" sz="3200" b="1" kern="100" dirty="0">
                <a:latin typeface="Times New Roman" panose="02020603050405020304"/>
                <a:ea typeface="宋体" panose="02010600030101010101" pitchFamily="2" charset="-122"/>
                <a:cs typeface="Courier New" panose="02070309020205020404"/>
              </a:rPr>
              <a:t>Reading</a:t>
            </a:r>
            <a:r>
              <a:rPr kumimoji="0" lang="en-US" altLang="zh-CN" sz="3200" b="1" i="0" u="none" strike="noStrike" kern="100" cap="none" spc="0" normalizeH="0" baseline="0" noProof="0" dirty="0">
                <a:ln>
                  <a:noFill/>
                </a:ln>
                <a:solidFill>
                  <a:schemeClr val="tx1"/>
                </a:solidFill>
                <a:effectLst/>
                <a:uLnTx/>
                <a:uFillTx/>
                <a:latin typeface="Times New Roman" panose="02020603050405020304"/>
                <a:ea typeface="宋体" panose="02010600030101010101" pitchFamily="2" charset="-122"/>
                <a:cs typeface="Courier New" panose="02070309020205020404"/>
              </a:rPr>
              <a:t> for the language features</a:t>
            </a:r>
            <a:endParaRPr kumimoji="0" lang="en-US" altLang="zh-CN" sz="3200" b="1" i="0" u="none" strike="noStrike" kern="100" cap="none" spc="0" normalizeH="0" baseline="0" noProof="0" dirty="0">
              <a:ln>
                <a:noFill/>
              </a:ln>
              <a:solidFill>
                <a:schemeClr val="tx1"/>
              </a:solidFill>
              <a:effectLst/>
              <a:uLnTx/>
              <a:uFillTx/>
              <a:latin typeface="Times New Roman" panose="02020603050405020304"/>
              <a:ea typeface="宋体" panose="02010600030101010101" pitchFamily="2" charset="-122"/>
              <a:cs typeface="Courier New" panose="02070309020205020404"/>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D:\360MoveData\Users\Administrator\Desktop\图片2.png图片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84339" y="1398589"/>
            <a:ext cx="7881937"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a:spLocks noChangeArrowheads="1"/>
          </p:cNvSpPr>
          <p:nvPr/>
        </p:nvSpPr>
        <p:spPr bwMode="auto">
          <a:xfrm>
            <a:off x="2008187" y="583882"/>
            <a:ext cx="7364413" cy="506412"/>
          </a:xfrm>
          <a:prstGeom prst="rect">
            <a:avLst/>
          </a:prstGeom>
          <a:solidFill>
            <a:schemeClr val="accent2">
              <a:lumMod val="40000"/>
              <a:lumOff val="60000"/>
            </a:schemeClr>
          </a:solid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en-US" altLang="zh-CN" sz="3000" b="1">
                <a:latin typeface="Arial Narrow" panose="020B0606020202030204" pitchFamily="34" charset="0"/>
              </a:rPr>
              <a:t>Sight	  Touch   Smell   Taste    Sound</a:t>
            </a:r>
            <a:endParaRPr lang="en-US" altLang="zh-CN" sz="3000" b="1">
              <a:latin typeface="Arial Narrow" panose="020B0606020202030204" pitchFamily="34" charset="0"/>
            </a:endParaRPr>
          </a:p>
        </p:txBody>
      </p:sp>
      <p:cxnSp>
        <p:nvCxnSpPr>
          <p:cNvPr id="7" name="直接连接符 6"/>
          <p:cNvCxnSpPr/>
          <p:nvPr/>
        </p:nvCxnSpPr>
        <p:spPr>
          <a:xfrm>
            <a:off x="1758951" y="1808163"/>
            <a:ext cx="45069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a:spLocks noChangeArrowheads="1"/>
          </p:cNvSpPr>
          <p:nvPr/>
        </p:nvSpPr>
        <p:spPr bwMode="auto">
          <a:xfrm>
            <a:off x="6303964" y="1416050"/>
            <a:ext cx="1196975" cy="5207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bg1"/>
                </a:solidFill>
                <a:latin typeface="Arial Narrow" panose="020B0606020202030204" pitchFamily="34" charset="0"/>
                <a:sym typeface="宋体" panose="02010600030101010101" pitchFamily="2" charset="-122"/>
              </a:rPr>
              <a:t>Sound</a:t>
            </a:r>
            <a:endParaRPr lang="en-US" altLang="zh-CN" sz="2800" b="1" dirty="0">
              <a:solidFill>
                <a:schemeClr val="bg1"/>
              </a:solidFill>
              <a:latin typeface="Arial Narrow" panose="020B0606020202030204" pitchFamily="34" charset="0"/>
              <a:sym typeface="宋体" panose="02010600030101010101" pitchFamily="2" charset="-122"/>
            </a:endParaRPr>
          </a:p>
        </p:txBody>
      </p:sp>
      <p:cxnSp>
        <p:nvCxnSpPr>
          <p:cNvPr id="9" name="直接连接符 8"/>
          <p:cNvCxnSpPr/>
          <p:nvPr/>
        </p:nvCxnSpPr>
        <p:spPr>
          <a:xfrm>
            <a:off x="1758951" y="2395538"/>
            <a:ext cx="58324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a:spLocks noChangeArrowheads="1"/>
          </p:cNvSpPr>
          <p:nvPr/>
        </p:nvSpPr>
        <p:spPr bwMode="auto">
          <a:xfrm>
            <a:off x="7651751" y="1936750"/>
            <a:ext cx="987425" cy="52228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bg1"/>
                </a:solidFill>
                <a:latin typeface="Arial Narrow" panose="020B0606020202030204" pitchFamily="34" charset="0"/>
                <a:sym typeface="宋体" panose="02010600030101010101" pitchFamily="2" charset="-122"/>
              </a:rPr>
              <a:t>Sight</a:t>
            </a:r>
            <a:endParaRPr lang="en-US" altLang="zh-CN" sz="2800" b="1" dirty="0">
              <a:solidFill>
                <a:schemeClr val="bg1"/>
              </a:solidFill>
              <a:latin typeface="Arial Narrow" panose="020B0606020202030204" pitchFamily="34" charset="0"/>
              <a:sym typeface="宋体" panose="02010600030101010101" pitchFamily="2" charset="-122"/>
            </a:endParaRPr>
          </a:p>
        </p:txBody>
      </p:sp>
      <p:cxnSp>
        <p:nvCxnSpPr>
          <p:cNvPr id="13" name="直接连接符 12"/>
          <p:cNvCxnSpPr/>
          <p:nvPr/>
        </p:nvCxnSpPr>
        <p:spPr>
          <a:xfrm>
            <a:off x="5105400" y="3876675"/>
            <a:ext cx="43703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758950" y="4071938"/>
            <a:ext cx="3632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a:spLocks noChangeArrowheads="1"/>
          </p:cNvSpPr>
          <p:nvPr/>
        </p:nvSpPr>
        <p:spPr bwMode="auto">
          <a:xfrm>
            <a:off x="9566275" y="3544889"/>
            <a:ext cx="985838" cy="52228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bg1"/>
                </a:solidFill>
                <a:latin typeface="Arial Narrow" panose="020B0606020202030204" pitchFamily="34" charset="0"/>
                <a:sym typeface="宋体" panose="02010600030101010101" pitchFamily="2" charset="-122"/>
              </a:rPr>
              <a:t>Sight</a:t>
            </a:r>
            <a:endParaRPr lang="en-US" altLang="zh-CN" sz="2800" b="1" dirty="0">
              <a:solidFill>
                <a:schemeClr val="bg1"/>
              </a:solidFill>
              <a:latin typeface="Arial Narrow" panose="020B0606020202030204" pitchFamily="34" charset="0"/>
              <a:sym typeface="宋体" panose="02010600030101010101" pitchFamily="2" charset="-122"/>
            </a:endParaRPr>
          </a:p>
        </p:txBody>
      </p:sp>
      <p:cxnSp>
        <p:nvCxnSpPr>
          <p:cNvPr id="16" name="直接连接符 15"/>
          <p:cNvCxnSpPr/>
          <p:nvPr/>
        </p:nvCxnSpPr>
        <p:spPr>
          <a:xfrm>
            <a:off x="5845176" y="5392738"/>
            <a:ext cx="36163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758950" y="5591175"/>
            <a:ext cx="7537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a:spLocks noChangeArrowheads="1"/>
          </p:cNvSpPr>
          <p:nvPr/>
        </p:nvSpPr>
        <p:spPr bwMode="auto">
          <a:xfrm>
            <a:off x="9566275" y="5133975"/>
            <a:ext cx="1022350" cy="5207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bg1"/>
                </a:solidFill>
                <a:latin typeface="Arial Narrow" panose="020B0606020202030204" pitchFamily="34" charset="0"/>
                <a:sym typeface="宋体" panose="02010600030101010101" pitchFamily="2" charset="-122"/>
              </a:rPr>
              <a:t>Taste</a:t>
            </a:r>
            <a:endParaRPr lang="en-US" altLang="zh-CN" sz="2800" b="1" dirty="0">
              <a:solidFill>
                <a:schemeClr val="bg1"/>
              </a:solidFill>
              <a:latin typeface="Arial Narrow" panose="020B0606020202030204" pitchFamily="34" charset="0"/>
              <a:sym typeface="宋体" panose="02010600030101010101" pitchFamily="2" charset="-122"/>
            </a:endParaRPr>
          </a:p>
        </p:txBody>
      </p:sp>
      <p:cxnSp>
        <p:nvCxnSpPr>
          <p:cNvPr id="19" name="直接连接符 18"/>
          <p:cNvCxnSpPr/>
          <p:nvPr/>
        </p:nvCxnSpPr>
        <p:spPr>
          <a:xfrm>
            <a:off x="7010400" y="6524625"/>
            <a:ext cx="2362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758950" y="6735763"/>
            <a:ext cx="43195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a:spLocks noChangeArrowheads="1"/>
          </p:cNvSpPr>
          <p:nvPr/>
        </p:nvSpPr>
        <p:spPr bwMode="auto">
          <a:xfrm>
            <a:off x="9429751" y="6335714"/>
            <a:ext cx="1122363" cy="52228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bg1"/>
                </a:solidFill>
                <a:latin typeface="Arial Narrow" panose="020B0606020202030204" pitchFamily="34" charset="0"/>
                <a:sym typeface="宋体" panose="02010600030101010101" pitchFamily="2" charset="-122"/>
              </a:rPr>
              <a:t>Smell</a:t>
            </a:r>
            <a:endParaRPr lang="en-US" altLang="zh-CN" sz="2800" b="1" dirty="0">
              <a:solidFill>
                <a:schemeClr val="bg1"/>
              </a:solidFill>
              <a:latin typeface="Arial Narrow" panose="020B0606020202030204" pitchFamily="34" charset="0"/>
              <a:sym typeface="宋体" panose="02010600030101010101" pitchFamily="2" charset="-122"/>
            </a:endParaRPr>
          </a:p>
        </p:txBody>
      </p:sp>
      <p:sp>
        <p:nvSpPr>
          <p:cNvPr id="25" name="文本框 24"/>
          <p:cNvSpPr txBox="1">
            <a:spLocks noChangeArrowheads="1"/>
          </p:cNvSpPr>
          <p:nvPr/>
        </p:nvSpPr>
        <p:spPr bwMode="auto">
          <a:xfrm>
            <a:off x="4000501" y="5599114"/>
            <a:ext cx="1122363" cy="52228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bg1"/>
                </a:solidFill>
                <a:latin typeface="Arial Narrow" panose="020B0606020202030204" pitchFamily="34" charset="0"/>
                <a:sym typeface="宋体" panose="02010600030101010101" pitchFamily="2" charset="-122"/>
              </a:rPr>
              <a:t>Touch</a:t>
            </a:r>
            <a:endParaRPr lang="en-US" altLang="zh-CN" sz="2800" b="1" dirty="0">
              <a:solidFill>
                <a:schemeClr val="bg1"/>
              </a:solidFill>
              <a:latin typeface="Arial Narrow" panose="020B0606020202030204" pitchFamily="34" charset="0"/>
              <a:sym typeface="宋体" panose="02010600030101010101" pitchFamily="2" charset="-122"/>
            </a:endParaRPr>
          </a:p>
        </p:txBody>
      </p:sp>
      <p:cxnSp>
        <p:nvCxnSpPr>
          <p:cNvPr id="2" name="直接连接符 1"/>
          <p:cNvCxnSpPr/>
          <p:nvPr/>
        </p:nvCxnSpPr>
        <p:spPr>
          <a:xfrm>
            <a:off x="5172076" y="5959475"/>
            <a:ext cx="4067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778000" y="6148388"/>
            <a:ext cx="74866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784350" y="6353175"/>
            <a:ext cx="5264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500" fill="hold"/>
                                        <p:tgtEl>
                                          <p:spTgt spid="2"/>
                                        </p:tgtEl>
                                        <p:attrNameLst>
                                          <p:attrName>ppt_x</p:attrName>
                                        </p:attrNameLst>
                                      </p:cBhvr>
                                      <p:tavLst>
                                        <p:tav tm="0">
                                          <p:val>
                                            <p:strVal val="#ppt_x"/>
                                          </p:val>
                                        </p:tav>
                                        <p:tav tm="100000">
                                          <p:val>
                                            <p:strVal val="#ppt_x"/>
                                          </p:val>
                                        </p:tav>
                                      </p:tavLst>
                                    </p:anim>
                                    <p:anim calcmode="lin" valueType="num">
                                      <p:cBhvr additive="base">
                                        <p:cTn id="66" dur="500" fill="hold"/>
                                        <p:tgtEl>
                                          <p:spTgt spid="2"/>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500" fill="hold"/>
                                        <p:tgtEl>
                                          <p:spTgt spid="19"/>
                                        </p:tgtEl>
                                        <p:attrNameLst>
                                          <p:attrName>ppt_x</p:attrName>
                                        </p:attrNameLst>
                                      </p:cBhvr>
                                      <p:tavLst>
                                        <p:tav tm="0">
                                          <p:val>
                                            <p:strVal val="#ppt_x"/>
                                          </p:val>
                                        </p:tav>
                                        <p:tav tm="100000">
                                          <p:val>
                                            <p:strVal val="#ppt_x"/>
                                          </p:val>
                                        </p:tav>
                                      </p:tavLst>
                                    </p:anim>
                                    <p:anim calcmode="lin" valueType="num">
                                      <p:cBhvr additive="base">
                                        <p:cTn id="86" dur="500" fill="hold"/>
                                        <p:tgtEl>
                                          <p:spTgt spid="19"/>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ppt_x"/>
                                          </p:val>
                                        </p:tav>
                                        <p:tav tm="100000">
                                          <p:val>
                                            <p:strVal val="#ppt_x"/>
                                          </p:val>
                                        </p:tav>
                                      </p:tavLst>
                                    </p:anim>
                                    <p:anim calcmode="lin" valueType="num">
                                      <p:cBhvr additive="base">
                                        <p:cTn id="9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18" grpId="0" animBg="1"/>
      <p:bldP spid="22"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731760" y="2301790"/>
            <a:ext cx="2783840" cy="461665"/>
          </a:xfrm>
          <a:prstGeom prst="rect">
            <a:avLst/>
          </a:prstGeom>
          <a:no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sng"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宋体" panose="02010600030101010101" pitchFamily="2" charset="-122"/>
              </a:rPr>
              <a:t>Personification </a:t>
            </a:r>
            <a:endParaRPr kumimoji="0" lang="zh-CN" altLang="en-US" sz="2400" b="1" i="0" u="sng"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宋体" panose="02010600030101010101" pitchFamily="2" charset="-122"/>
            </a:endParaRPr>
          </a:p>
        </p:txBody>
      </p:sp>
      <p:sp>
        <p:nvSpPr>
          <p:cNvPr id="7" name="文本框 6"/>
          <p:cNvSpPr txBox="1"/>
          <p:nvPr/>
        </p:nvSpPr>
        <p:spPr>
          <a:xfrm>
            <a:off x="8615680" y="2824712"/>
            <a:ext cx="3223260" cy="830997"/>
          </a:xfrm>
          <a:prstGeom prst="rect">
            <a:avLst/>
          </a:prstGeom>
          <a:noFill/>
        </p:spPr>
        <p:txBody>
          <a:bodyPr wrap="square">
            <a:spAutoFit/>
          </a:bodyPr>
          <a:lstStyle/>
          <a:p>
            <a:pPr lvl="0">
              <a:defRPr/>
            </a:pPr>
            <a:r>
              <a:rPr lang="en-US" altLang="zh-CN" sz="2400" b="1" i="1" kern="100" dirty="0">
                <a:solidFill>
                  <a:srgbClr val="0000FF"/>
                </a:solidFill>
                <a:latin typeface="Calibri" panose="020F0502020204030204" pitchFamily="34" charset="0"/>
                <a:ea typeface="等线" panose="02010600030101010101" charset="-122"/>
                <a:cs typeface="Calibri" panose="020F0502020204030204" pitchFamily="34" charset="0"/>
                <a:sym typeface="+mn-ea"/>
              </a:rPr>
              <a:t>It</a:t>
            </a:r>
            <a:r>
              <a:rPr kumimoji="0" lang="zh-CN" altLang="en-US" sz="2400" b="1" i="1" u="none" strike="noStrike" kern="0" cap="none" spc="0" normalizeH="0" baseline="0" noProof="0" dirty="0">
                <a:ln>
                  <a:noFill/>
                </a:ln>
                <a:solidFill>
                  <a:srgbClr val="0000FF"/>
                </a:solidFill>
                <a:uLnTx/>
                <a:uFillTx/>
                <a:latin typeface="Calibri" panose="020F0502020204030204" pitchFamily="34" charset="0"/>
                <a:ea typeface="微软雅黑" panose="020B0503020204020204" pitchFamily="34" charset="-122"/>
                <a:cs typeface="Calibri" panose="020F0502020204030204" pitchFamily="34" charset="0"/>
                <a:sym typeface="+mn-ea"/>
              </a:rPr>
              <a:t> </a:t>
            </a:r>
            <a:r>
              <a:rPr kumimoji="0" lang="en-US" altLang="zh-CN" sz="2400" b="1" i="1" u="none" strike="noStrike" kern="100" cap="none" spc="0" normalizeH="0" baseline="0" noProof="0" dirty="0">
                <a:ln>
                  <a:noFill/>
                </a:ln>
                <a:solidFill>
                  <a:srgbClr val="0000FF"/>
                </a:solidFill>
                <a:uLnTx/>
                <a:uFillTx/>
                <a:latin typeface="Calibri" panose="020F0502020204030204" pitchFamily="34" charset="0"/>
                <a:ea typeface="等线" panose="02010600030101010101" charset="-122"/>
                <a:cs typeface="Calibri" panose="020F0502020204030204" pitchFamily="34" charset="0"/>
                <a:sym typeface="+mn-ea"/>
              </a:rPr>
              <a:t>can add vividness to expression.</a:t>
            </a:r>
            <a:endParaRPr kumimoji="0" lang="en-US" altLang="zh-CN" sz="2400" b="1" i="1" u="none" strike="noStrike" kern="100" cap="none" spc="0" normalizeH="0" baseline="0" noProof="0" dirty="0">
              <a:ln>
                <a:noFill/>
              </a:ln>
              <a:solidFill>
                <a:srgbClr val="0000FF"/>
              </a:solidFill>
              <a:uLnTx/>
              <a:uFillTx/>
              <a:latin typeface="Calibri" panose="020F0502020204030204" pitchFamily="34" charset="0"/>
              <a:ea typeface="等线" panose="02010600030101010101" charset="-122"/>
              <a:cs typeface="Calibri" panose="020F0502020204030204" pitchFamily="34" charset="0"/>
              <a:sym typeface="+mn-ea"/>
            </a:endParaRPr>
          </a:p>
        </p:txBody>
      </p:sp>
      <p:sp>
        <p:nvSpPr>
          <p:cNvPr id="8" name="文本框 7"/>
          <p:cNvSpPr txBox="1"/>
          <p:nvPr/>
        </p:nvSpPr>
        <p:spPr>
          <a:xfrm>
            <a:off x="914400" y="907534"/>
            <a:ext cx="8361680" cy="523220"/>
          </a:xfrm>
          <a:prstGeom prst="rect">
            <a:avLst/>
          </a:prstGeom>
          <a:noFill/>
        </p:spPr>
        <p:txBody>
          <a:bodyPr wrap="square" rtlCol="0">
            <a:spAutoFit/>
          </a:bodyPr>
          <a:lstStyle/>
          <a:p>
            <a:r>
              <a:rPr lang="en-US" altLang="zh-CN" sz="2800" b="1" dirty="0">
                <a:latin typeface="Calibri" panose="020F0502020204030204" pitchFamily="34" charset="0"/>
                <a:cs typeface="Calibri" panose="020F0502020204030204" pitchFamily="34" charset="0"/>
              </a:rPr>
              <a:t>What rhetorical devices are used in the text?</a:t>
            </a:r>
            <a:endParaRPr lang="zh-CN" altLang="en-US" sz="2800" b="1" dirty="0">
              <a:latin typeface="Calibri" panose="020F0502020204030204" pitchFamily="34" charset="0"/>
              <a:cs typeface="Calibri" panose="020F0502020204030204" pitchFamily="34" charset="0"/>
            </a:endParaRPr>
          </a:p>
        </p:txBody>
      </p:sp>
      <p:sp>
        <p:nvSpPr>
          <p:cNvPr id="9" name="矩形 8"/>
          <p:cNvSpPr/>
          <p:nvPr/>
        </p:nvSpPr>
        <p:spPr>
          <a:xfrm>
            <a:off x="457200" y="2245592"/>
            <a:ext cx="6746240" cy="57912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chemeClr val="tx1"/>
                </a:solidFill>
                <a:latin typeface="Calibri" panose="020F0502020204030204" pitchFamily="34" charset="0"/>
                <a:cs typeface="Calibri" panose="020F0502020204030204" pitchFamily="34" charset="0"/>
              </a:rPr>
              <a:t>1. …the wind buffeting the cloth of my tent</a:t>
            </a:r>
            <a:endParaRPr lang="zh-CN" altLang="en-US" sz="2400" b="1" dirty="0">
              <a:solidFill>
                <a:schemeClr val="tx1"/>
              </a:solidFill>
              <a:latin typeface="Calibri" panose="020F0502020204030204" pitchFamily="34" charset="0"/>
              <a:cs typeface="Calibri" panose="020F0502020204030204" pitchFamily="34" charset="0"/>
            </a:endParaRPr>
          </a:p>
        </p:txBody>
      </p:sp>
      <p:sp>
        <p:nvSpPr>
          <p:cNvPr id="10" name="矩形 9"/>
          <p:cNvSpPr/>
          <p:nvPr/>
        </p:nvSpPr>
        <p:spPr>
          <a:xfrm>
            <a:off x="477520" y="3617734"/>
            <a:ext cx="6746240" cy="108276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chemeClr val="tx1"/>
                </a:solidFill>
                <a:latin typeface="Calibri" panose="020F0502020204030204" pitchFamily="34" charset="0"/>
                <a:cs typeface="Calibri" panose="020F0502020204030204" pitchFamily="34" charset="0"/>
              </a:rPr>
              <a:t>2. They used the reindeer’s meat for food, their bones for tools, and their skins for making clothes and tents.</a:t>
            </a:r>
            <a:endParaRPr lang="zh-CN" altLang="en-US" sz="2400" b="1" dirty="0">
              <a:solidFill>
                <a:schemeClr val="tx1"/>
              </a:solidFill>
              <a:latin typeface="Calibri" panose="020F0502020204030204" pitchFamily="34" charset="0"/>
              <a:cs typeface="Calibri" panose="020F0502020204030204" pitchFamily="34" charset="0"/>
            </a:endParaRPr>
          </a:p>
        </p:txBody>
      </p:sp>
      <p:sp>
        <p:nvSpPr>
          <p:cNvPr id="13" name="文本框 12"/>
          <p:cNvSpPr txBox="1"/>
          <p:nvPr/>
        </p:nvSpPr>
        <p:spPr>
          <a:xfrm>
            <a:off x="8615680" y="4301354"/>
            <a:ext cx="3576320" cy="120032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1" u="none" strike="noStrike" kern="100" cap="none" spc="0" normalizeH="0" baseline="0" noProof="0" dirty="0">
                <a:ln>
                  <a:noFill/>
                </a:ln>
                <a:solidFill>
                  <a:srgbClr val="0000FF"/>
                </a:solidFill>
                <a:uLnTx/>
                <a:uFillTx/>
                <a:latin typeface="Calibri" panose="020F0502020204030204" pitchFamily="34" charset="0"/>
                <a:ea typeface="等线" panose="02010600030101010101" charset="-122"/>
                <a:cs typeface="Calibri" panose="020F0502020204030204" pitchFamily="34" charset="0"/>
                <a:sym typeface="+mn-ea"/>
              </a:rPr>
              <a:t>It</a:t>
            </a:r>
            <a:r>
              <a:rPr kumimoji="0" lang="zh-CN" altLang="en-US" sz="2400" b="1" i="1" u="none" strike="noStrike" kern="0" cap="none" spc="0" normalizeH="0" baseline="0" noProof="0" dirty="0">
                <a:ln>
                  <a:noFill/>
                </a:ln>
                <a:solidFill>
                  <a:srgbClr val="0000FF"/>
                </a:solidFill>
                <a:uLnTx/>
                <a:uFillTx/>
                <a:latin typeface="Calibri" panose="020F0502020204030204" pitchFamily="34" charset="0"/>
                <a:ea typeface="微软雅黑" panose="020B0503020204020204" pitchFamily="34" charset="-122"/>
                <a:cs typeface="Calibri" panose="020F0502020204030204" pitchFamily="34" charset="0"/>
                <a:sym typeface="+mn-ea"/>
              </a:rPr>
              <a:t> </a:t>
            </a:r>
            <a:r>
              <a:rPr kumimoji="0" lang="en-US" altLang="zh-CN" sz="2400" b="1" i="1" u="none" strike="noStrike" kern="100" cap="none" spc="0" normalizeH="0" baseline="0" noProof="0" dirty="0">
                <a:ln>
                  <a:noFill/>
                </a:ln>
                <a:solidFill>
                  <a:srgbClr val="0000FF"/>
                </a:solidFill>
                <a:uLnTx/>
                <a:uFillTx/>
                <a:latin typeface="Calibri" panose="020F0502020204030204" pitchFamily="34" charset="0"/>
                <a:ea typeface="等线" panose="02010600030101010101" charset="-122"/>
                <a:cs typeface="Calibri" panose="020F0502020204030204" pitchFamily="34" charset="0"/>
                <a:sym typeface="+mn-ea"/>
              </a:rPr>
              <a:t>can </a:t>
            </a:r>
            <a:r>
              <a:rPr kumimoji="0" lang="en-US" altLang="zh-CN" sz="2400" b="1" i="1" u="sng" strike="noStrike" kern="100" cap="none" spc="0" normalizeH="0" baseline="0" noProof="0" dirty="0">
                <a:ln>
                  <a:noFill/>
                </a:ln>
                <a:solidFill>
                  <a:srgbClr val="0000FF"/>
                </a:solidFill>
                <a:uLnTx/>
                <a:uFillTx/>
                <a:latin typeface="Calibri" panose="020F0502020204030204" pitchFamily="34" charset="0"/>
                <a:ea typeface="等线" panose="02010600030101010101" charset="-122"/>
                <a:cs typeface="Calibri" panose="020F0502020204030204" pitchFamily="34" charset="0"/>
                <a:sym typeface="+mn-ea"/>
              </a:rPr>
              <a:t>stress</a:t>
            </a:r>
            <a:r>
              <a:rPr kumimoji="0" lang="en-US" altLang="zh-CN" sz="2400" b="1" i="1" u="none" strike="noStrike" kern="100" cap="none" spc="0" normalizeH="0" baseline="0" noProof="0" dirty="0">
                <a:ln>
                  <a:noFill/>
                </a:ln>
                <a:solidFill>
                  <a:srgbClr val="0000FF"/>
                </a:solidFill>
                <a:uLnTx/>
                <a:uFillTx/>
                <a:latin typeface="Calibri" panose="020F0502020204030204" pitchFamily="34" charset="0"/>
                <a:ea typeface="等线" panose="02010600030101010101" charset="-122"/>
                <a:cs typeface="Calibri" panose="020F0502020204030204" pitchFamily="34" charset="0"/>
                <a:sym typeface="+mn-ea"/>
              </a:rPr>
              <a:t> a particular point of view and draw the audience's  attention.</a:t>
            </a:r>
            <a:endParaRPr kumimoji="0" lang="en-US" altLang="zh-CN" sz="2400" b="1" i="1" u="none" strike="noStrike" kern="100" cap="none" spc="0" normalizeH="0" baseline="0" noProof="0" dirty="0">
              <a:ln>
                <a:noFill/>
              </a:ln>
              <a:solidFill>
                <a:srgbClr val="0000FF"/>
              </a:solidFill>
              <a:uLnTx/>
              <a:uFillTx/>
              <a:latin typeface="Calibri" panose="020F0502020204030204" pitchFamily="34" charset="0"/>
              <a:ea typeface="等线" panose="02010600030101010101" charset="-122"/>
              <a:cs typeface="Calibri" panose="020F0502020204030204" pitchFamily="34" charset="0"/>
              <a:sym typeface="+mn-ea"/>
            </a:endParaRPr>
          </a:p>
        </p:txBody>
      </p:sp>
      <p:sp>
        <p:nvSpPr>
          <p:cNvPr id="14" name="文本框 13"/>
          <p:cNvSpPr txBox="1"/>
          <p:nvPr/>
        </p:nvSpPr>
        <p:spPr>
          <a:xfrm>
            <a:off x="8102877" y="3839689"/>
            <a:ext cx="1529586" cy="461665"/>
          </a:xfrm>
          <a:prstGeom prst="rect">
            <a:avLst/>
          </a:prstGeom>
          <a:noFill/>
          <a:ln>
            <a:noFill/>
          </a:ln>
        </p:spPr>
        <p:txBody>
          <a:bodyPr wrap="none" rtlCol="0" anchor="t">
            <a:spAutoFit/>
          </a:bodyPr>
          <a:lstStyle/>
          <a:p>
            <a:pPr marL="0" marR="0" lvl="0" indent="0" algn="ctr" defTabSz="914400" eaLnBrk="1" fontAlgn="auto" latinLnBrk="0" hangingPunct="1">
              <a:lnSpc>
                <a:spcPct val="100000"/>
              </a:lnSpc>
              <a:spcBef>
                <a:spcPts val="0"/>
              </a:spcBef>
              <a:spcAft>
                <a:spcPts val="0"/>
              </a:spcAft>
              <a:buClrTx/>
              <a:buSzPct val="100000"/>
              <a:buFontTx/>
              <a:buNone/>
              <a:defRPr/>
            </a:pPr>
            <a:r>
              <a:rPr kumimoji="0" lang="zh-CN" altLang="en-US" sz="2400" b="1" i="0" u="sng"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宋体" panose="02010600030101010101" pitchFamily="2" charset="-122"/>
              </a:rPr>
              <a:t>Rep</a:t>
            </a:r>
            <a:r>
              <a:rPr kumimoji="0" lang="en-US" altLang="zh-CN" sz="2400" b="1" i="0" u="sng"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宋体" panose="02010600030101010101" pitchFamily="2" charset="-122"/>
              </a:rPr>
              <a:t>eti</a:t>
            </a:r>
            <a:r>
              <a:rPr kumimoji="0" lang="zh-CN" altLang="en-US" sz="2400" b="1" i="0" u="sng"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宋体" panose="02010600030101010101" pitchFamily="2" charset="-122"/>
              </a:rPr>
              <a:t>tion</a:t>
            </a:r>
            <a:endParaRPr kumimoji="0" lang="zh-CN" altLang="en-US" sz="2400" b="1" i="0" u="sng"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宋体" panose="02010600030101010101" pitchFamily="2" charset="-122"/>
            </a:endParaRPr>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67766" y="630650"/>
            <a:ext cx="8097520" cy="1077218"/>
          </a:xfrm>
          <a:prstGeom prst="rect">
            <a:avLst/>
          </a:prstGeom>
          <a:noFill/>
        </p:spPr>
        <p:txBody>
          <a:bodyPr wrap="square">
            <a:spAutoFit/>
          </a:bodyPr>
          <a:lstStyle/>
          <a:p>
            <a:r>
              <a:rPr kumimoji="0" lang="en-US" altLang="zh-CN" sz="32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pitchFamily="34" charset="-122"/>
                <a:cs typeface="Times New Roman" panose="02020603050405020304" charset="0"/>
                <a:sym typeface="+mn-ea"/>
              </a:rPr>
              <a:t>What aspects are included while writing a travel journal?</a:t>
            </a:r>
            <a:endParaRPr lang="zh-CN" altLang="en-US" dirty="0"/>
          </a:p>
        </p:txBody>
      </p:sp>
      <p:grpSp>
        <p:nvGrpSpPr>
          <p:cNvPr id="6" name="组合 5"/>
          <p:cNvGrpSpPr/>
          <p:nvPr/>
        </p:nvGrpSpPr>
        <p:grpSpPr>
          <a:xfrm>
            <a:off x="1758644" y="1839608"/>
            <a:ext cx="8869899" cy="4586243"/>
            <a:chOff x="1931364" y="1473848"/>
            <a:chExt cx="8869899" cy="4586243"/>
          </a:xfrm>
        </p:grpSpPr>
        <p:cxnSp>
          <p:nvCxnSpPr>
            <p:cNvPr id="7" name="Straight Connector 65"/>
            <p:cNvCxnSpPr/>
            <p:nvPr/>
          </p:nvCxnSpPr>
          <p:spPr>
            <a:xfrm>
              <a:off x="3372649" y="5391663"/>
              <a:ext cx="1803237"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64"/>
            <p:cNvCxnSpPr/>
            <p:nvPr/>
          </p:nvCxnSpPr>
          <p:spPr>
            <a:xfrm>
              <a:off x="4004119" y="4274176"/>
              <a:ext cx="2163886"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63"/>
            <p:cNvCxnSpPr/>
            <p:nvPr/>
          </p:nvCxnSpPr>
          <p:spPr>
            <a:xfrm>
              <a:off x="3472391" y="3176312"/>
              <a:ext cx="1803237"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62"/>
            <p:cNvCxnSpPr/>
            <p:nvPr/>
          </p:nvCxnSpPr>
          <p:spPr>
            <a:xfrm>
              <a:off x="2849282" y="1978496"/>
              <a:ext cx="1803237"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4"/>
            <p:cNvGrpSpPr/>
            <p:nvPr/>
          </p:nvGrpSpPr>
          <p:grpSpPr>
            <a:xfrm>
              <a:off x="2669332" y="4935516"/>
              <a:ext cx="1194815" cy="1124575"/>
              <a:chOff x="6139503" y="4871969"/>
              <a:chExt cx="1192668" cy="1122553"/>
            </a:xfrm>
            <a:effectLst/>
          </p:grpSpPr>
          <p:sp>
            <p:nvSpPr>
              <p:cNvPr id="49" name="Rounded Rectangle 5"/>
              <p:cNvSpPr>
                <a:spLocks noChangeArrowheads="1"/>
              </p:cNvSpPr>
              <p:nvPr/>
            </p:nvSpPr>
            <p:spPr bwMode="auto">
              <a:xfrm>
                <a:off x="6139503" y="4871969"/>
                <a:ext cx="1192668" cy="1122553"/>
              </a:xfrm>
              <a:prstGeom prst="roundRect">
                <a:avLst>
                  <a:gd name="adj" fmla="val 9375"/>
                </a:avLst>
              </a:prstGeom>
              <a:solidFill>
                <a:schemeClr val="accent4"/>
              </a:solidFill>
              <a:ln w="9525">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120000"/>
                  </a:lnSpc>
                </a:pPr>
                <a:endParaRPr lang="id-ID" altLang="id-ID" sz="278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TextBox 21"/>
              <p:cNvSpPr txBox="1">
                <a:spLocks noChangeArrowheads="1"/>
              </p:cNvSpPr>
              <p:nvPr/>
            </p:nvSpPr>
            <p:spPr bwMode="auto">
              <a:xfrm>
                <a:off x="6356737" y="5179787"/>
                <a:ext cx="771727" cy="55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120000"/>
                  </a:lnSpc>
                </a:pPr>
                <a:r>
                  <a:rPr lang="nb-NO" altLang="id-ID" sz="278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4</a:t>
                </a:r>
                <a:endParaRPr lang="nb-NO" altLang="id-ID" sz="278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 name="Group 7"/>
            <p:cNvGrpSpPr/>
            <p:nvPr/>
          </p:nvGrpSpPr>
          <p:grpSpPr>
            <a:xfrm>
              <a:off x="2950463" y="3810948"/>
              <a:ext cx="1194815" cy="1124576"/>
              <a:chOff x="6420131" y="3749417"/>
              <a:chExt cx="1192668" cy="1122553"/>
            </a:xfrm>
            <a:effectLst/>
          </p:grpSpPr>
          <p:sp>
            <p:nvSpPr>
              <p:cNvPr id="47" name="Rounded Rectangle 8"/>
              <p:cNvSpPr>
                <a:spLocks noChangeArrowheads="1"/>
              </p:cNvSpPr>
              <p:nvPr/>
            </p:nvSpPr>
            <p:spPr bwMode="auto">
              <a:xfrm>
                <a:off x="6420131" y="3749417"/>
                <a:ext cx="1192668" cy="1122553"/>
              </a:xfrm>
              <a:prstGeom prst="roundRect">
                <a:avLst>
                  <a:gd name="adj" fmla="val 9375"/>
                </a:avLst>
              </a:prstGeom>
              <a:solidFill>
                <a:schemeClr val="accent3"/>
              </a:solidFill>
              <a:ln w="9525">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120000"/>
                  </a:lnSpc>
                </a:pPr>
                <a:endParaRPr lang="id-ID" altLang="id-ID" sz="278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TextBox 22"/>
              <p:cNvSpPr txBox="1">
                <a:spLocks noChangeArrowheads="1"/>
              </p:cNvSpPr>
              <p:nvPr/>
            </p:nvSpPr>
            <p:spPr bwMode="auto">
              <a:xfrm>
                <a:off x="6672041" y="4034885"/>
                <a:ext cx="771727" cy="55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120000"/>
                  </a:lnSpc>
                </a:pPr>
                <a:r>
                  <a:rPr lang="nb-NO" altLang="id-ID" sz="278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3</a:t>
                </a:r>
                <a:endParaRPr lang="nb-NO" altLang="id-ID" sz="278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3" name="Group 10"/>
            <p:cNvGrpSpPr/>
            <p:nvPr/>
          </p:nvGrpSpPr>
          <p:grpSpPr>
            <a:xfrm>
              <a:off x="2528765" y="2686385"/>
              <a:ext cx="1194815" cy="1124573"/>
              <a:chOff x="5999190" y="2626865"/>
              <a:chExt cx="1192668" cy="1122553"/>
            </a:xfrm>
            <a:effectLst/>
          </p:grpSpPr>
          <p:sp>
            <p:nvSpPr>
              <p:cNvPr id="45" name="Rounded Rectangle 11"/>
              <p:cNvSpPr>
                <a:spLocks noChangeArrowheads="1"/>
              </p:cNvSpPr>
              <p:nvPr/>
            </p:nvSpPr>
            <p:spPr bwMode="auto">
              <a:xfrm>
                <a:off x="5999190" y="2626865"/>
                <a:ext cx="1192668" cy="1122553"/>
              </a:xfrm>
              <a:prstGeom prst="roundRect">
                <a:avLst>
                  <a:gd name="adj" fmla="val 9375"/>
                </a:avLst>
              </a:prstGeom>
              <a:solidFill>
                <a:schemeClr val="accent2"/>
              </a:solidFill>
              <a:ln w="9525">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120000"/>
                  </a:lnSpc>
                </a:pPr>
                <a:endParaRPr lang="id-ID" altLang="id-ID" sz="278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TextBox 23"/>
              <p:cNvSpPr txBox="1">
                <a:spLocks noChangeArrowheads="1"/>
              </p:cNvSpPr>
              <p:nvPr/>
            </p:nvSpPr>
            <p:spPr bwMode="auto">
              <a:xfrm>
                <a:off x="6231728" y="2895663"/>
                <a:ext cx="771727" cy="55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120000"/>
                  </a:lnSpc>
                </a:pPr>
                <a:r>
                  <a:rPr lang="nb-NO" altLang="id-ID" sz="278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a:t>
                </a:r>
                <a:endParaRPr lang="nb-NO" altLang="id-ID" sz="278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13"/>
            <p:cNvGrpSpPr/>
            <p:nvPr/>
          </p:nvGrpSpPr>
          <p:grpSpPr>
            <a:xfrm>
              <a:off x="1931364" y="1624479"/>
              <a:ext cx="1194815" cy="1124575"/>
              <a:chOff x="5402860" y="1566869"/>
              <a:chExt cx="1192668" cy="1122553"/>
            </a:xfrm>
            <a:effectLst/>
          </p:grpSpPr>
          <p:sp>
            <p:nvSpPr>
              <p:cNvPr id="43" name="Rounded Rectangle 14"/>
              <p:cNvSpPr>
                <a:spLocks noChangeArrowheads="1"/>
              </p:cNvSpPr>
              <p:nvPr/>
            </p:nvSpPr>
            <p:spPr bwMode="auto">
              <a:xfrm rot="20684149">
                <a:off x="5402860" y="1566869"/>
                <a:ext cx="1192668" cy="1122553"/>
              </a:xfrm>
              <a:prstGeom prst="roundRect">
                <a:avLst>
                  <a:gd name="adj" fmla="val 9375"/>
                </a:avLst>
              </a:prstGeom>
              <a:solidFill>
                <a:schemeClr val="accent1"/>
              </a:solidFill>
              <a:ln w="9525">
                <a:noFill/>
                <a:roun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120000"/>
                  </a:lnSpc>
                </a:pPr>
                <a:endParaRPr lang="id-ID" altLang="id-ID" sz="278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TextBox 24"/>
              <p:cNvSpPr txBox="1">
                <a:spLocks noChangeArrowheads="1"/>
              </p:cNvSpPr>
              <p:nvPr/>
            </p:nvSpPr>
            <p:spPr bwMode="auto">
              <a:xfrm rot="20681241">
                <a:off x="5613324" y="1802304"/>
                <a:ext cx="771727" cy="55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120000"/>
                  </a:lnSpc>
                </a:pPr>
                <a:r>
                  <a:rPr lang="nb-NO" altLang="id-ID" sz="278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1</a:t>
                </a:r>
                <a:endParaRPr lang="nb-NO" altLang="id-ID" sz="278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1" name="Oval 27"/>
            <p:cNvSpPr>
              <a:spLocks noChangeAspect="1"/>
            </p:cNvSpPr>
            <p:nvPr/>
          </p:nvSpPr>
          <p:spPr>
            <a:xfrm>
              <a:off x="4652519" y="1473848"/>
              <a:ext cx="5924639" cy="90162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8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Oval 30"/>
            <p:cNvSpPr>
              <a:spLocks noChangeAspect="1"/>
            </p:cNvSpPr>
            <p:nvPr/>
          </p:nvSpPr>
          <p:spPr>
            <a:xfrm>
              <a:off x="5179684" y="4967188"/>
              <a:ext cx="1891676" cy="90162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8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Oval 33"/>
            <p:cNvSpPr>
              <a:spLocks noChangeAspect="1"/>
            </p:cNvSpPr>
            <p:nvPr/>
          </p:nvSpPr>
          <p:spPr>
            <a:xfrm>
              <a:off x="6191878" y="3821976"/>
              <a:ext cx="3816335" cy="90162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8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Oval 36"/>
            <p:cNvSpPr>
              <a:spLocks noChangeAspect="1"/>
            </p:cNvSpPr>
            <p:nvPr/>
          </p:nvSpPr>
          <p:spPr>
            <a:xfrm>
              <a:off x="5284575" y="2718173"/>
              <a:ext cx="4613063" cy="90162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8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Freeform 21"/>
            <p:cNvSpPr>
              <a:spLocks noEditPoints="1"/>
            </p:cNvSpPr>
            <p:nvPr/>
          </p:nvSpPr>
          <p:spPr bwMode="auto">
            <a:xfrm>
              <a:off x="4458360" y="1963969"/>
              <a:ext cx="122798" cy="121860"/>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solidFill>
              <a:schemeClr val="bg1"/>
            </a:solidFill>
            <a:ln>
              <a:noFill/>
            </a:ln>
          </p:spPr>
          <p:txBody>
            <a:bodyPr vert="horz" wrap="square" lIns="91606" tIns="45802" rIns="91606" bIns="45802" numCol="1" anchor="t" anchorCtr="0" compatLnSpc="1"/>
            <a:lstStyle/>
            <a:p>
              <a:pPr algn="just">
                <a:lnSpc>
                  <a:spcPct val="120000"/>
                </a:lnSpc>
              </a:pPr>
              <a:endParaRPr lang="id-ID" sz="78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0" name="Group 42"/>
            <p:cNvGrpSpPr/>
            <p:nvPr/>
          </p:nvGrpSpPr>
          <p:grpSpPr>
            <a:xfrm>
              <a:off x="5606869" y="5271739"/>
              <a:ext cx="65628" cy="185214"/>
              <a:chOff x="6570663" y="301625"/>
              <a:chExt cx="214313" cy="604837"/>
            </a:xfrm>
            <a:solidFill>
              <a:schemeClr val="bg1"/>
            </a:solidFill>
          </p:grpSpPr>
          <p:sp>
            <p:nvSpPr>
              <p:cNvPr id="27"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p:spPr>
            <p:txBody>
              <a:bodyPr vert="horz" wrap="square" lIns="91606" tIns="45802" rIns="91606" bIns="45802" numCol="1" anchor="t" anchorCtr="0" compatLnSpc="1"/>
              <a:lstStyle/>
              <a:p>
                <a:pPr algn="just">
                  <a:lnSpc>
                    <a:spcPct val="120000"/>
                  </a:lnSpc>
                </a:pPr>
                <a:endParaRPr lang="id-ID" sz="78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p:spPr>
            <p:txBody>
              <a:bodyPr vert="horz" wrap="square" lIns="91606" tIns="45802" rIns="91606" bIns="45802" numCol="1" anchor="t" anchorCtr="0" compatLnSpc="1"/>
              <a:lstStyle/>
              <a:p>
                <a:pPr algn="just">
                  <a:lnSpc>
                    <a:spcPct val="120000"/>
                  </a:lnSpc>
                </a:pPr>
                <a:endParaRPr lang="id-ID" sz="78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p:spPr>
            <p:txBody>
              <a:bodyPr vert="horz" wrap="square" lIns="91606" tIns="45802" rIns="91606" bIns="45802" numCol="1" anchor="t" anchorCtr="0" compatLnSpc="1"/>
              <a:lstStyle/>
              <a:p>
                <a:pPr algn="just">
                  <a:lnSpc>
                    <a:spcPct val="120000"/>
                  </a:lnSpc>
                </a:pPr>
                <a:endParaRPr lang="id-ID" sz="78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p:spPr>
            <p:txBody>
              <a:bodyPr vert="horz" wrap="square" lIns="91606" tIns="45802" rIns="91606" bIns="45802" numCol="1" anchor="t" anchorCtr="0" compatLnSpc="1"/>
              <a:lstStyle/>
              <a:p>
                <a:pPr algn="just">
                  <a:lnSpc>
                    <a:spcPct val="120000"/>
                  </a:lnSpc>
                </a:pPr>
                <a:endParaRPr lang="id-ID" sz="78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 name="Group 50"/>
            <p:cNvGrpSpPr/>
            <p:nvPr/>
          </p:nvGrpSpPr>
          <p:grpSpPr>
            <a:xfrm>
              <a:off x="6250044" y="4168724"/>
              <a:ext cx="4551219" cy="1724822"/>
              <a:chOff x="2982913" y="215900"/>
              <a:chExt cx="14862466" cy="5632575"/>
            </a:xfrm>
            <a:solidFill>
              <a:schemeClr val="bg1"/>
            </a:solidFill>
          </p:grpSpPr>
          <p:sp>
            <p:nvSpPr>
              <p:cNvPr id="23" name="Freeform 20"/>
              <p:cNvSpPr>
                <a:spLocks noEditPoints="1"/>
              </p:cNvSpPr>
              <p:nvPr/>
            </p:nvSpPr>
            <p:spPr bwMode="auto">
              <a:xfrm>
                <a:off x="16381704" y="4588000"/>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p:spPr>
            <p:txBody>
              <a:bodyPr vert="horz" wrap="square" lIns="91606" tIns="45802" rIns="91606" bIns="45802" numCol="1" anchor="t" anchorCtr="0" compatLnSpc="1"/>
              <a:lstStyle/>
              <a:p>
                <a:pPr algn="just">
                  <a:lnSpc>
                    <a:spcPct val="120000"/>
                  </a:lnSpc>
                </a:pPr>
                <a:endParaRPr lang="id-ID" sz="78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21"/>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p:spPr>
            <p:txBody>
              <a:bodyPr vert="horz" wrap="square" lIns="91606" tIns="45802" rIns="91606" bIns="45802" numCol="1" anchor="t" anchorCtr="0" compatLnSpc="1"/>
              <a:lstStyle/>
              <a:p>
                <a:pPr algn="just">
                  <a:lnSpc>
                    <a:spcPct val="120000"/>
                  </a:lnSpc>
                </a:pPr>
                <a:endParaRPr lang="id-ID" sz="78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2" name="文本框 1"/>
          <p:cNvSpPr txBox="1"/>
          <p:nvPr/>
        </p:nvSpPr>
        <p:spPr>
          <a:xfrm>
            <a:off x="4942205" y="2001520"/>
            <a:ext cx="5573395" cy="461665"/>
          </a:xfrm>
          <a:prstGeom prst="rect">
            <a:avLst/>
          </a:prstGeom>
          <a:noFill/>
        </p:spPr>
        <p:txBody>
          <a:bodyPr wrap="square" rtlCol="0">
            <a:spAutoFit/>
          </a:bodyPr>
          <a:lstStyle/>
          <a:p>
            <a:r>
              <a:rPr lang="en-US" altLang="zh-CN" sz="2400" b="1" dirty="0"/>
              <a:t>time, weather,</a:t>
            </a:r>
            <a:r>
              <a:rPr lang="zh-CN" altLang="en-US" sz="2400" b="1" dirty="0"/>
              <a:t> </a:t>
            </a:r>
            <a:r>
              <a:rPr lang="en-US" altLang="zh-CN" sz="2400" b="1" dirty="0"/>
              <a:t>location, sight</a:t>
            </a:r>
            <a:endParaRPr lang="zh-CN" altLang="en-US" sz="2400" b="1" dirty="0"/>
          </a:p>
        </p:txBody>
      </p:sp>
      <p:sp>
        <p:nvSpPr>
          <p:cNvPr id="3" name="文本框 2"/>
          <p:cNvSpPr txBox="1"/>
          <p:nvPr/>
        </p:nvSpPr>
        <p:spPr>
          <a:xfrm>
            <a:off x="5781039" y="3291840"/>
            <a:ext cx="3974057" cy="461665"/>
          </a:xfrm>
          <a:prstGeom prst="rect">
            <a:avLst/>
          </a:prstGeom>
          <a:noFill/>
        </p:spPr>
        <p:txBody>
          <a:bodyPr wrap="square" rtlCol="0">
            <a:spAutoFit/>
          </a:bodyPr>
          <a:lstStyle/>
          <a:p>
            <a:r>
              <a:rPr lang="en-US" altLang="zh-CN" sz="2400" b="1" dirty="0"/>
              <a:t>history/</a:t>
            </a:r>
            <a:r>
              <a:rPr lang="zh-CN" altLang="en-US" sz="2400" b="1" dirty="0"/>
              <a:t> </a:t>
            </a:r>
            <a:r>
              <a:rPr lang="en-US" altLang="zh-CN" sz="2400" b="1" dirty="0"/>
              <a:t>development</a:t>
            </a:r>
            <a:endParaRPr lang="zh-CN" altLang="en-US" sz="2400" b="1" dirty="0"/>
          </a:p>
        </p:txBody>
      </p:sp>
      <p:sp>
        <p:nvSpPr>
          <p:cNvPr id="4" name="文本框 3"/>
          <p:cNvSpPr txBox="1"/>
          <p:nvPr/>
        </p:nvSpPr>
        <p:spPr>
          <a:xfrm>
            <a:off x="6112441" y="4407713"/>
            <a:ext cx="3902248" cy="461665"/>
          </a:xfrm>
          <a:prstGeom prst="rect">
            <a:avLst/>
          </a:prstGeom>
          <a:noFill/>
        </p:spPr>
        <p:txBody>
          <a:bodyPr wrap="square" rtlCol="0">
            <a:spAutoFit/>
          </a:bodyPr>
          <a:lstStyle/>
          <a:p>
            <a:r>
              <a:rPr lang="en-US" altLang="zh-CN" sz="2400" b="1" dirty="0"/>
              <a:t>local people/ activities</a:t>
            </a:r>
            <a:endParaRPr lang="zh-CN" altLang="en-US" sz="2400" b="1" dirty="0"/>
          </a:p>
        </p:txBody>
      </p:sp>
      <p:sp>
        <p:nvSpPr>
          <p:cNvPr id="15" name="文本框 14"/>
          <p:cNvSpPr txBox="1"/>
          <p:nvPr/>
        </p:nvSpPr>
        <p:spPr>
          <a:xfrm>
            <a:off x="5170336" y="5577782"/>
            <a:ext cx="1851327" cy="461665"/>
          </a:xfrm>
          <a:prstGeom prst="rect">
            <a:avLst/>
          </a:prstGeom>
          <a:noFill/>
        </p:spPr>
        <p:txBody>
          <a:bodyPr wrap="square" rtlCol="0">
            <a:spAutoFit/>
          </a:bodyPr>
          <a:lstStyle/>
          <a:p>
            <a:r>
              <a:rPr lang="en-US" altLang="zh-CN" sz="2400" b="1" dirty="0"/>
              <a:t>feelings</a:t>
            </a:r>
            <a:endParaRPr lang="zh-CN" altLang="en-US" sz="2400" b="1" dirty="0"/>
          </a:p>
        </p:txBody>
      </p:sp>
      <p:sp>
        <p:nvSpPr>
          <p:cNvPr id="17" name="文本框 16"/>
          <p:cNvSpPr txBox="1"/>
          <p:nvPr/>
        </p:nvSpPr>
        <p:spPr>
          <a:xfrm>
            <a:off x="8564880" y="5577782"/>
            <a:ext cx="3505200" cy="1323439"/>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Who accompanied you?</a:t>
            </a:r>
            <a:endParaRPr lang="en-US" altLang="zh-CN" sz="2000" b="1"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rPr>
              <a:t>How did you get there?</a:t>
            </a:r>
            <a:endParaRPr lang="en-US" altLang="zh-CN" sz="2000" b="1"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rPr>
              <a:t>What did you do?</a:t>
            </a:r>
            <a:endParaRPr lang="en-US" altLang="zh-CN" sz="2000" b="1"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rPr>
              <a:t>…</a:t>
            </a:r>
            <a:endParaRPr lang="zh-CN" altLang="en-US" sz="2000" b="1" dirty="0">
              <a:latin typeface="Arial" panose="020B0604020202020204" pitchFamily="34" charset="0"/>
              <a:cs typeface="Arial" panose="020B0604020202020204" pitchFamily="34" charset="0"/>
            </a:endParaRPr>
          </a:p>
        </p:txBody>
      </p:sp>
      <p:sp>
        <p:nvSpPr>
          <p:cNvPr id="40" name="矩形 11"/>
          <p:cNvSpPr>
            <a:spLocks noChangeArrowheads="1"/>
          </p:cNvSpPr>
          <p:nvPr/>
        </p:nvSpPr>
        <p:spPr bwMode="auto">
          <a:xfrm>
            <a:off x="0" y="-47246"/>
            <a:ext cx="1778000" cy="52835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0" fontAlgn="base" hangingPunct="0">
              <a:lnSpc>
                <a:spcPts val="3440"/>
              </a:lnSpc>
              <a:spcBef>
                <a:spcPct val="0"/>
              </a:spcBef>
              <a:spcAft>
                <a:spcPts val="0"/>
              </a:spcAft>
              <a:buClrTx/>
              <a:buSzTx/>
              <a:buFontTx/>
              <a:buNone/>
              <a:tabLst>
                <a:tab pos="2700655" algn="l"/>
              </a:tabLst>
              <a:defRPr/>
            </a:pPr>
            <a:r>
              <a:rPr lang="en-US" altLang="zh-CN" sz="3200" b="1" kern="100" dirty="0">
                <a:latin typeface="Times New Roman" panose="02020603050405020304"/>
                <a:ea typeface="宋体" panose="02010600030101010101" pitchFamily="2" charset="-122"/>
                <a:cs typeface="Courier New" panose="02070309020205020404"/>
              </a:rPr>
              <a:t>Writing</a:t>
            </a:r>
            <a:endParaRPr kumimoji="0" lang="en-US" altLang="zh-CN" sz="3200" b="1" i="0" u="none" strike="noStrike" kern="100" cap="none" spc="0" normalizeH="0" baseline="0" noProof="0" dirty="0">
              <a:ln>
                <a:noFill/>
              </a:ln>
              <a:solidFill>
                <a:schemeClr val="tx1"/>
              </a:solidFill>
              <a:effectLst/>
              <a:uLnTx/>
              <a:uFillTx/>
              <a:latin typeface="Times New Roman" panose="02020603050405020304"/>
              <a:ea typeface="宋体" panose="02010600030101010101" pitchFamily="2" charset="-122"/>
              <a:cs typeface="Courier New" panose="02070309020205020404"/>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8800" y="845066"/>
            <a:ext cx="4714240" cy="523220"/>
          </a:xfrm>
          <a:prstGeom prst="rect">
            <a:avLst/>
          </a:prstGeom>
          <a:noFill/>
        </p:spPr>
        <p:txBody>
          <a:bodyPr wrap="square" rtlCol="0">
            <a:spAutoFit/>
          </a:bodyPr>
          <a:lstStyle/>
          <a:p>
            <a:r>
              <a:rPr lang="en-US" altLang="zh-CN" sz="2800" b="1" dirty="0">
                <a:latin typeface="Arial" panose="020B0604020202020204" pitchFamily="34" charset="0"/>
                <a:cs typeface="Arial" panose="020B0604020202020204" pitchFamily="34" charset="0"/>
              </a:rPr>
              <a:t>Assignment</a:t>
            </a:r>
            <a:endParaRPr lang="zh-CN" altLang="en-US" sz="2800" b="1" dirty="0">
              <a:latin typeface="Arial" panose="020B0604020202020204" pitchFamily="34" charset="0"/>
              <a:cs typeface="Arial" panose="020B0604020202020204" pitchFamily="34" charset="0"/>
            </a:endParaRPr>
          </a:p>
        </p:txBody>
      </p:sp>
      <p:sp>
        <p:nvSpPr>
          <p:cNvPr id="5" name="文本框 4"/>
          <p:cNvSpPr txBox="1"/>
          <p:nvPr/>
        </p:nvSpPr>
        <p:spPr>
          <a:xfrm>
            <a:off x="1219200" y="1930400"/>
            <a:ext cx="9164320" cy="954107"/>
          </a:xfrm>
          <a:prstGeom prst="rect">
            <a:avLst/>
          </a:prstGeom>
          <a:noFill/>
          <a:ln w="19050">
            <a:solidFill>
              <a:schemeClr val="accent1">
                <a:shade val="50000"/>
              </a:schemeClr>
            </a:solidFill>
            <a:prstDash val="sysDot"/>
          </a:ln>
        </p:spPr>
        <p:txBody>
          <a:bodyPr wrap="square" rtlCol="0">
            <a:spAutoFit/>
          </a:bodyPr>
          <a:lstStyle/>
          <a:p>
            <a:r>
              <a:rPr lang="en-US" altLang="zh-CN" sz="2800" dirty="0">
                <a:latin typeface="Arial" panose="020B0604020202020204" pitchFamily="34" charset="0"/>
                <a:cs typeface="Arial" panose="020B0604020202020204" pitchFamily="34" charset="0"/>
              </a:rPr>
              <a:t>    Write a travel journal with the sense words and useful expressions in the text.</a:t>
            </a:r>
            <a:endParaRPr lang="zh-CN" altLang="en-US" sz="2800" dirty="0">
              <a:latin typeface="Arial" panose="020B0604020202020204" pitchFamily="34" charset="0"/>
              <a:cs typeface="Arial" panose="020B0604020202020204" pitchFamily="34" charset="0"/>
            </a:endParaRPr>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037345" y="3118986"/>
            <a:ext cx="8742415" cy="1900990"/>
          </a:xfrm>
          <a:prstGeom prst="rect">
            <a:avLst/>
          </a:prstGeom>
          <a:noFill/>
          <a:ln w="28575">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latin typeface="Arial" panose="020B0604020202020204" pitchFamily="34" charset="0"/>
                <a:cs typeface="Arial" panose="020B0604020202020204" pitchFamily="34" charset="0"/>
              </a:rPr>
              <a:t>SAREK NATIONAL PARK</a:t>
            </a:r>
            <a:endParaRPr lang="en-US" altLang="zh-CN" sz="3200" b="1" dirty="0">
              <a:solidFill>
                <a:schemeClr val="tx1"/>
              </a:solidFill>
              <a:latin typeface="Arial" panose="020B0604020202020204" pitchFamily="34" charset="0"/>
              <a:cs typeface="Arial" panose="020B0604020202020204" pitchFamily="34" charset="0"/>
            </a:endParaRPr>
          </a:p>
          <a:p>
            <a:pPr algn="ctr"/>
            <a:r>
              <a:rPr lang="en-US" altLang="zh-CN" sz="3200" b="1" dirty="0">
                <a:solidFill>
                  <a:schemeClr val="tx1"/>
                </a:solidFill>
                <a:latin typeface="Arial" panose="020B0604020202020204" pitchFamily="34" charset="0"/>
                <a:cs typeface="Arial" panose="020B0604020202020204" pitchFamily="34" charset="0"/>
              </a:rPr>
              <a:t>- EUROPE’S HIDDEN NATURAL TREASURE </a:t>
            </a:r>
            <a:endParaRPr lang="zh-CN" altLang="en-US" sz="3200" b="1" dirty="0">
              <a:solidFill>
                <a:schemeClr val="tx1"/>
              </a:solidFill>
              <a:latin typeface="Arial" panose="020B0604020202020204" pitchFamily="34" charset="0"/>
              <a:cs typeface="Arial" panose="020B0604020202020204" pitchFamily="34" charset="0"/>
            </a:endParaRPr>
          </a:p>
        </p:txBody>
      </p:sp>
      <p:sp>
        <p:nvSpPr>
          <p:cNvPr id="11" name="文本框 10"/>
          <p:cNvSpPr txBox="1"/>
          <p:nvPr/>
        </p:nvSpPr>
        <p:spPr>
          <a:xfrm>
            <a:off x="2391342" y="388070"/>
            <a:ext cx="6153217" cy="1323439"/>
          </a:xfrm>
          <a:prstGeom prst="rect">
            <a:avLst/>
          </a:prstGeom>
          <a:noFill/>
        </p:spPr>
        <p:txBody>
          <a:bodyPr wrap="square" rtlCol="0">
            <a:spAutoFit/>
          </a:bodyPr>
          <a:lstStyle/>
          <a:p>
            <a:pPr algn="just"/>
            <a:r>
              <a:rPr lang="zh-CN" altLang="en-US" sz="4000" b="1" dirty="0">
                <a:solidFill>
                  <a:srgbClr val="6CB600"/>
                </a:solidFill>
                <a:latin typeface="Arial" panose="020B0604020202020204" pitchFamily="34" charset="0"/>
                <a:ea typeface="幼圆" panose="02010509060101010101" pitchFamily="49" charset="-122"/>
                <a:cs typeface="Arial" panose="020B0604020202020204" pitchFamily="34" charset="0"/>
              </a:rPr>
              <a:t>选择性必修一</a:t>
            </a:r>
            <a:endParaRPr lang="en-US" altLang="zh-CN" sz="4000" b="1" dirty="0">
              <a:solidFill>
                <a:srgbClr val="6CB600"/>
              </a:solidFill>
              <a:latin typeface="Arial" panose="020B0604020202020204" pitchFamily="34" charset="0"/>
              <a:ea typeface="幼圆" panose="02010509060101010101" pitchFamily="49" charset="-122"/>
              <a:cs typeface="Arial" panose="020B0604020202020204" pitchFamily="34" charset="0"/>
            </a:endParaRPr>
          </a:p>
          <a:p>
            <a:pPr algn="just"/>
            <a:r>
              <a:rPr lang="en-US" altLang="zh-CN" sz="4000" b="1" dirty="0">
                <a:solidFill>
                  <a:srgbClr val="6CB600"/>
                </a:solidFill>
                <a:latin typeface="Arial" panose="020B0604020202020204" pitchFamily="34" charset="0"/>
                <a:ea typeface="幼圆" panose="02010509060101010101" pitchFamily="49" charset="-122"/>
                <a:cs typeface="Arial" panose="020B0604020202020204" pitchFamily="34" charset="0"/>
              </a:rPr>
              <a:t>Unit 3 Fascinating Parks </a:t>
            </a:r>
            <a:endParaRPr lang="zh-CN" altLang="en-US" sz="4000" b="1" dirty="0">
              <a:solidFill>
                <a:srgbClr val="6CB600"/>
              </a:solidFill>
              <a:latin typeface="Arial" panose="020B0604020202020204" pitchFamily="34" charset="0"/>
              <a:ea typeface="幼圆" panose="02010509060101010101" pitchFamily="49" charset="-122"/>
              <a:cs typeface="Arial" panose="020B0604020202020204" pitchFamily="34" charset="0"/>
            </a:endParaRPr>
          </a:p>
        </p:txBody>
      </p:sp>
      <p:sp>
        <p:nvSpPr>
          <p:cNvPr id="3" name="文本框 2"/>
          <p:cNvSpPr txBox="1"/>
          <p:nvPr/>
        </p:nvSpPr>
        <p:spPr>
          <a:xfrm>
            <a:off x="1322805" y="2286215"/>
            <a:ext cx="3972560" cy="461665"/>
          </a:xfrm>
          <a:prstGeom prst="rect">
            <a:avLst/>
          </a:prstGeom>
          <a:noFill/>
        </p:spPr>
        <p:txBody>
          <a:bodyPr wrap="square" rtlCol="0">
            <a:spAutoFit/>
          </a:bodyPr>
          <a:lstStyle/>
          <a:p>
            <a:r>
              <a:rPr lang="en-US" altLang="zh-CN" sz="2400" b="1" u="sng" dirty="0">
                <a:solidFill>
                  <a:srgbClr val="549E39"/>
                </a:solidFill>
                <a:latin typeface="Arial" panose="020B0604020202020204" pitchFamily="34" charset="0"/>
                <a:cs typeface="Arial" panose="020B0604020202020204" pitchFamily="34" charset="0"/>
              </a:rPr>
              <a:t>Reading and Thinking </a:t>
            </a:r>
            <a:endParaRPr lang="zh-CN" altLang="en-US" sz="2400" b="1" u="sng" dirty="0">
              <a:solidFill>
                <a:srgbClr val="549E39"/>
              </a:solidFill>
              <a:latin typeface="Arial" panose="020B0604020202020204" pitchFamily="34" charset="0"/>
              <a:cs typeface="Arial" panose="020B0604020202020204" pitchFamily="34" charset="0"/>
            </a:endParaRPr>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83920" y="1164134"/>
            <a:ext cx="10962640" cy="4832092"/>
          </a:xfrm>
          <a:prstGeom prst="rect">
            <a:avLst/>
          </a:prstGeom>
          <a:solidFill>
            <a:schemeClr val="accent1">
              <a:lumMod val="40000"/>
              <a:lumOff val="60000"/>
            </a:schemeClr>
          </a:solidFill>
        </p:spPr>
        <p:txBody>
          <a:bodyPr wrap="square">
            <a:spAutoFit/>
          </a:bodyPr>
          <a:lstStyle/>
          <a:p>
            <a:r>
              <a:rPr lang="zh-CN" altLang="en-US" sz="2800" dirty="0">
                <a:latin typeface="Arial" panose="020B0604020202020204" pitchFamily="34" charset="0"/>
                <a:cs typeface="Arial" panose="020B0604020202020204" pitchFamily="34" charset="0"/>
              </a:rPr>
              <a:t>      Last weekend, my friend and I paid a visit to Xixi National Wetland Park. The moment we walked through the main gate, we could </a:t>
            </a:r>
            <a:r>
              <a:rPr lang="zh-CN" altLang="en-US" sz="2800" u="sng" dirty="0">
                <a:latin typeface="Arial" panose="020B0604020202020204" pitchFamily="34" charset="0"/>
                <a:cs typeface="Arial" panose="020B0604020202020204" pitchFamily="34" charset="0"/>
              </a:rPr>
              <a:t>smell the fragrant flowers </a:t>
            </a:r>
            <a:r>
              <a:rPr lang="zh-CN" altLang="en-US" sz="2800" dirty="0">
                <a:latin typeface="Arial" panose="020B0604020202020204" pitchFamily="34" charset="0"/>
                <a:cs typeface="Arial" panose="020B0604020202020204" pitchFamily="34" charset="0"/>
              </a:rPr>
              <a:t>in the spring breeze. We enjoyed walking for a little while until we reached the nearest pier, where we </a:t>
            </a:r>
            <a:r>
              <a:rPr lang="zh-CN" altLang="en-US" sz="2800" u="sng" dirty="0">
                <a:latin typeface="Arial" panose="020B0604020202020204" pitchFamily="34" charset="0"/>
                <a:cs typeface="Arial" panose="020B0604020202020204" pitchFamily="34" charset="0"/>
              </a:rPr>
              <a:t>spotted many traditional bamboo boats</a:t>
            </a:r>
            <a:r>
              <a:rPr lang="zh-CN" altLang="en-US" sz="2800" dirty="0">
                <a:latin typeface="Arial" panose="020B0604020202020204" pitchFamily="34" charset="0"/>
                <a:cs typeface="Arial" panose="020B0604020202020204" pitchFamily="34" charset="0"/>
              </a:rPr>
              <a:t>. We </a:t>
            </a:r>
            <a:r>
              <a:rPr lang="en-US" altLang="zh-CN" sz="2800" dirty="0">
                <a:latin typeface="Arial" panose="020B0604020202020204" pitchFamily="34" charset="0"/>
                <a:cs typeface="Arial" panose="020B0604020202020204" pitchFamily="34" charset="0"/>
              </a:rPr>
              <a:t>rented one and asked the boatman for rowing the boat ourselves. It was hard work and I </a:t>
            </a:r>
            <a:r>
              <a:rPr lang="en-US" altLang="zh-CN" sz="2800" u="sng" dirty="0">
                <a:latin typeface="Arial" panose="020B0604020202020204" pitchFamily="34" charset="0"/>
                <a:cs typeface="Arial" panose="020B0604020202020204" pitchFamily="34" charset="0"/>
              </a:rPr>
              <a:t>felt the sweat on my back </a:t>
            </a:r>
            <a:r>
              <a:rPr lang="en-US" altLang="zh-CN" sz="2800" dirty="0">
                <a:latin typeface="Arial" panose="020B0604020202020204" pitchFamily="34" charset="0"/>
                <a:cs typeface="Arial" panose="020B0604020202020204" pitchFamily="34" charset="0"/>
              </a:rPr>
              <a:t>after 10 minutes. After the boat tour, we went to </a:t>
            </a:r>
            <a:r>
              <a:rPr lang="en-US" altLang="zh-CN" sz="2800" dirty="0" err="1">
                <a:latin typeface="Arial" panose="020B0604020202020204" pitchFamily="34" charset="0"/>
                <a:cs typeface="Arial" panose="020B0604020202020204" pitchFamily="34" charset="0"/>
              </a:rPr>
              <a:t>Hezhu</a:t>
            </a:r>
            <a:r>
              <a:rPr lang="en-US" altLang="zh-CN" sz="2800" dirty="0">
                <a:latin typeface="Arial" panose="020B0604020202020204" pitchFamily="34" charset="0"/>
                <a:cs typeface="Arial" panose="020B0604020202020204" pitchFamily="34" charset="0"/>
              </a:rPr>
              <a:t> Street for various local snacks. I really liked the sticky rice cakes. But my friend said it was too sugary. He liked the salty fried fish best which </a:t>
            </a:r>
            <a:r>
              <a:rPr lang="en-US" altLang="zh-CN" sz="2800" u="sng" dirty="0">
                <a:latin typeface="Arial" panose="020B0604020202020204" pitchFamily="34" charset="0"/>
                <a:cs typeface="Arial" panose="020B0604020202020204" pitchFamily="34" charset="0"/>
              </a:rPr>
              <a:t>tasted crunchy</a:t>
            </a:r>
            <a:r>
              <a:rPr lang="en-US" altLang="zh-CN" sz="2800" dirty="0">
                <a:latin typeface="Arial" panose="020B0604020202020204" pitchFamily="34" charset="0"/>
                <a:cs typeface="Arial" panose="020B0604020202020204" pitchFamily="34" charset="0"/>
              </a:rPr>
              <a:t>. It was amazing to </a:t>
            </a:r>
            <a:r>
              <a:rPr lang="en-US" altLang="zh-CN" sz="2800" u="sng" dirty="0">
                <a:latin typeface="Arial" panose="020B0604020202020204" pitchFamily="34" charset="0"/>
                <a:cs typeface="Arial" panose="020B0604020202020204" pitchFamily="34" charset="0"/>
              </a:rPr>
              <a:t>see the </a:t>
            </a:r>
            <a:r>
              <a:rPr lang="en-US" altLang="zh-CN" sz="2800" u="sng" dirty="0" err="1">
                <a:latin typeface="Arial" panose="020B0604020202020204" pitchFamily="34" charset="0"/>
                <a:cs typeface="Arial" panose="020B0604020202020204" pitchFamily="34" charset="0"/>
              </a:rPr>
              <a:t>Hezhu</a:t>
            </a:r>
            <a:r>
              <a:rPr lang="en-US" altLang="zh-CN" sz="2800" u="sng" dirty="0">
                <a:latin typeface="Arial" panose="020B0604020202020204" pitchFamily="34" charset="0"/>
                <a:cs typeface="Arial" panose="020B0604020202020204" pitchFamily="34" charset="0"/>
              </a:rPr>
              <a:t> Tower</a:t>
            </a:r>
            <a:r>
              <a:rPr lang="en-US" altLang="zh-CN" sz="2800" dirty="0">
                <a:latin typeface="Arial" panose="020B0604020202020204" pitchFamily="34" charset="0"/>
                <a:cs typeface="Arial" panose="020B0604020202020204" pitchFamily="34" charset="0"/>
              </a:rPr>
              <a:t> cast a lengthening shadow against the setting sun.</a:t>
            </a:r>
            <a:endParaRPr lang="zh-CN" altLang="en-US" sz="2800" dirty="0">
              <a:latin typeface="Arial" panose="020B0604020202020204" pitchFamily="34" charset="0"/>
              <a:cs typeface="Arial" panose="020B0604020202020204" pitchFamily="34" charset="0"/>
            </a:endParaRPr>
          </a:p>
        </p:txBody>
      </p:sp>
      <p:sp>
        <p:nvSpPr>
          <p:cNvPr id="10" name="文本框 9"/>
          <p:cNvSpPr txBox="1"/>
          <p:nvPr/>
        </p:nvSpPr>
        <p:spPr>
          <a:xfrm>
            <a:off x="111760" y="165854"/>
            <a:ext cx="6096000" cy="523220"/>
          </a:xfrm>
          <a:prstGeom prst="rect">
            <a:avLst/>
          </a:prstGeom>
          <a:noFill/>
        </p:spPr>
        <p:txBody>
          <a:bodyPr wrap="square">
            <a:spAutoFit/>
          </a:bodyPr>
          <a:lstStyle/>
          <a:p>
            <a:r>
              <a:rPr lang="zh-CN" altLang="en-US" sz="2800" b="1" dirty="0">
                <a:latin typeface="Arial" panose="020B0604020202020204" pitchFamily="34" charset="0"/>
                <a:cs typeface="Arial" panose="020B0604020202020204" pitchFamily="34" charset="0"/>
              </a:rPr>
              <a:t>One possible version</a:t>
            </a:r>
            <a:r>
              <a:rPr lang="en-US" altLang="zh-CN" sz="2800" b="1" dirty="0">
                <a:latin typeface="Arial" panose="020B0604020202020204" pitchFamily="34" charset="0"/>
                <a:cs typeface="Arial" panose="020B0604020202020204" pitchFamily="34" charset="0"/>
              </a:rPr>
              <a:t>:</a:t>
            </a:r>
            <a:r>
              <a:rPr lang="zh-CN" altLang="en-US" sz="2800" b="1" dirty="0">
                <a:latin typeface="Arial" panose="020B0604020202020204" pitchFamily="34" charset="0"/>
                <a:cs typeface="Arial" panose="020B0604020202020204" pitchFamily="34" charset="0"/>
              </a:rPr>
              <a:t> </a:t>
            </a:r>
            <a:endParaRPr lang="zh-CN" altLang="en-US" sz="28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35489" t="64751" r="57998" b="17881"/>
          <a:stretch>
            <a:fillRect/>
          </a:stretch>
        </p:blipFill>
        <p:spPr>
          <a:xfrm>
            <a:off x="2839454" y="4223086"/>
            <a:ext cx="794084" cy="661737"/>
          </a:xfrm>
          <a:prstGeom prst="rect">
            <a:avLst/>
          </a:prstGeom>
        </p:spPr>
      </p:pic>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59469" t="26541" r="34018" b="56091"/>
          <a:stretch>
            <a:fillRect/>
          </a:stretch>
        </p:blipFill>
        <p:spPr>
          <a:xfrm>
            <a:off x="7918441" y="1148184"/>
            <a:ext cx="794084" cy="661737"/>
          </a:xfrm>
          <a:prstGeom prst="rect">
            <a:avLst/>
          </a:prstGeom>
        </p:spPr>
      </p:pic>
      <p:sp>
        <p:nvSpPr>
          <p:cNvPr id="7" name="矩形 6"/>
          <p:cNvSpPr/>
          <p:nvPr/>
        </p:nvSpPr>
        <p:spPr>
          <a:xfrm>
            <a:off x="3633538" y="1258336"/>
            <a:ext cx="4728410" cy="1103170"/>
          </a:xfrm>
          <a:prstGeom prst="rect">
            <a:avLst/>
          </a:prstGeom>
          <a:noFill/>
          <a:ln w="28575">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038600" y="1258336"/>
            <a:ext cx="4114800" cy="923330"/>
          </a:xfrm>
          <a:prstGeom prst="rect">
            <a:avLst/>
          </a:prstGeom>
          <a:noFill/>
        </p:spPr>
        <p:txBody>
          <a:bodyPr wrap="square" rtlCol="0">
            <a:spAutoFit/>
          </a:bodyPr>
          <a:lstStyle/>
          <a:p>
            <a:pPr algn="just"/>
            <a:r>
              <a:rPr lang="en-US" altLang="zh-CN" sz="5400" b="1" dirty="0">
                <a:solidFill>
                  <a:srgbClr val="6CB600"/>
                </a:solidFill>
                <a:latin typeface="幼圆" panose="02010509060101010101" pitchFamily="49" charset="-122"/>
                <a:ea typeface="幼圆" panose="02010509060101010101" pitchFamily="49" charset="-122"/>
              </a:rPr>
              <a:t>Thank you!</a:t>
            </a:r>
            <a:endParaRPr lang="zh-CN" altLang="en-US" sz="5400" b="1" dirty="0">
              <a:solidFill>
                <a:srgbClr val="6CB600"/>
              </a:solidFill>
              <a:latin typeface="幼圆" panose="02010509060101010101" pitchFamily="49" charset="-122"/>
              <a:ea typeface="幼圆" panose="02010509060101010101" pitchFamily="49" charset="-122"/>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rcRect l="1923" t="17004" r="1396" b="1466"/>
          <a:stretch>
            <a:fillRect/>
          </a:stretch>
        </p:blipFill>
        <p:spPr>
          <a:xfrm>
            <a:off x="2873472" y="3197183"/>
            <a:ext cx="6188376" cy="3552085"/>
          </a:xfrm>
          <a:custGeom>
            <a:avLst/>
            <a:gdLst>
              <a:gd name="connsiteX0" fmla="*/ 1466600 w 6188376"/>
              <a:gd name="connsiteY0" fmla="*/ 118 h 3552085"/>
              <a:gd name="connsiteX1" fmla="*/ 3094189 w 6188376"/>
              <a:gd name="connsiteY1" fmla="*/ 854605 h 3552085"/>
              <a:gd name="connsiteX2" fmla="*/ 3094189 w 6188376"/>
              <a:gd name="connsiteY2" fmla="*/ 3552085 h 3552085"/>
              <a:gd name="connsiteX3" fmla="*/ 1466600 w 6188376"/>
              <a:gd name="connsiteY3" fmla="*/ 118 h 3552085"/>
            </a:gdLst>
            <a:ahLst/>
            <a:cxnLst>
              <a:cxn ang="0">
                <a:pos x="connsiteX0" y="connsiteY0"/>
              </a:cxn>
              <a:cxn ang="0">
                <a:pos x="connsiteX1" y="connsiteY1"/>
              </a:cxn>
              <a:cxn ang="0">
                <a:pos x="connsiteX2" y="connsiteY2"/>
              </a:cxn>
              <a:cxn ang="0">
                <a:pos x="connsiteX3" y="connsiteY3"/>
              </a:cxn>
            </a:cxnLst>
            <a:rect l="l" t="t" r="r" b="b"/>
            <a:pathLst>
              <a:path w="6188376" h="3552085">
                <a:moveTo>
                  <a:pt x="1466600" y="118"/>
                </a:moveTo>
                <a:cubicBezTo>
                  <a:pt x="2080633" y="6374"/>
                  <a:pt x="2734213" y="264531"/>
                  <a:pt x="3094189" y="854605"/>
                </a:cubicBezTo>
                <a:cubicBezTo>
                  <a:pt x="4374102" y="-1243435"/>
                  <a:pt x="9365765" y="854605"/>
                  <a:pt x="3094189" y="3552085"/>
                </a:cubicBezTo>
                <a:cubicBezTo>
                  <a:pt x="-1413507" y="1613271"/>
                  <a:pt x="-102595" y="-15871"/>
                  <a:pt x="1466600" y="118"/>
                </a:cubicBez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0880" y="518160"/>
            <a:ext cx="9641840" cy="523220"/>
          </a:xfrm>
          <a:prstGeom prst="rect">
            <a:avLst/>
          </a:prstGeom>
          <a:noFill/>
        </p:spPr>
        <p:txBody>
          <a:bodyPr wrap="square" rtlCol="0">
            <a:spAutoFit/>
          </a:bodyPr>
          <a:lstStyle/>
          <a:p>
            <a:r>
              <a:rPr lang="en-US" altLang="zh-CN" sz="2800" b="1" dirty="0">
                <a:latin typeface="Calibri" panose="020F0502020204030204" pitchFamily="34" charset="0"/>
                <a:cs typeface="Calibri" panose="020F0502020204030204" pitchFamily="34" charset="0"/>
              </a:rPr>
              <a:t>What kinds of parks have you been to? What were they like? </a:t>
            </a:r>
            <a:endParaRPr lang="zh-CN" altLang="en-US" sz="2800" b="1" dirty="0">
              <a:latin typeface="Calibri" panose="020F0502020204030204" pitchFamily="34" charset="0"/>
              <a:cs typeface="Calibri" panose="020F0502020204030204" pitchFamily="34" charset="0"/>
            </a:endParaRPr>
          </a:p>
        </p:txBody>
      </p:sp>
      <p:pic>
        <p:nvPicPr>
          <p:cNvPr id="4" name="图片 3"/>
          <p:cNvPicPr>
            <a:picLocks noChangeAspect="1"/>
          </p:cNvPicPr>
          <p:nvPr/>
        </p:nvPicPr>
        <p:blipFill>
          <a:blip r:embed="rId1"/>
          <a:stretch>
            <a:fillRect/>
          </a:stretch>
        </p:blipFill>
        <p:spPr>
          <a:xfrm>
            <a:off x="2566726" y="1493809"/>
            <a:ext cx="2520000" cy="1828799"/>
          </a:xfrm>
          <a:prstGeom prst="rect">
            <a:avLst/>
          </a:prstGeom>
        </p:spPr>
      </p:pic>
      <p:pic>
        <p:nvPicPr>
          <p:cNvPr id="5" name="图片 4"/>
          <p:cNvPicPr>
            <a:picLocks noChangeAspect="1"/>
          </p:cNvPicPr>
          <p:nvPr/>
        </p:nvPicPr>
        <p:blipFill>
          <a:blip r:embed="rId2"/>
          <a:stretch>
            <a:fillRect/>
          </a:stretch>
        </p:blipFill>
        <p:spPr>
          <a:xfrm>
            <a:off x="5086726" y="1493809"/>
            <a:ext cx="2453676" cy="18000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402" y="1490248"/>
            <a:ext cx="2457276" cy="1800000"/>
          </a:xfrm>
          <a:prstGeom prst="rect">
            <a:avLst/>
          </a:prstGeom>
        </p:spPr>
      </p:pic>
      <p:pic>
        <p:nvPicPr>
          <p:cNvPr id="8" name="图片 7"/>
          <p:cNvPicPr>
            <a:picLocks noChangeAspect="1" noChangeArrowheads="1"/>
          </p:cNvPicPr>
          <p:nvPr/>
        </p:nvPicPr>
        <p:blipFill>
          <a:blip r:embed="rId4">
            <a:extLst>
              <a:ext uri="{28A0092B-C50C-407E-A947-70E740481C1C}">
                <a14:useLocalDpi xmlns:a14="http://schemas.microsoft.com/office/drawing/2010/main" val="0"/>
              </a:ext>
            </a:extLst>
          </a:blip>
          <a:srcRect l="20085" r="20940" b="-5"/>
          <a:stretch>
            <a:fillRect/>
          </a:stretch>
        </p:blipFill>
        <p:spPr bwMode="auto">
          <a:xfrm>
            <a:off x="8775" y="1504648"/>
            <a:ext cx="2557951"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4"/>
          <p:cNvSpPr txBox="1">
            <a:spLocks noChangeArrowheads="1"/>
          </p:cNvSpPr>
          <p:nvPr/>
        </p:nvSpPr>
        <p:spPr bwMode="auto">
          <a:xfrm>
            <a:off x="5086726" y="3483116"/>
            <a:ext cx="2569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dirty="0">
                <a:solidFill>
                  <a:srgbClr val="549E39"/>
                </a:solidFill>
                <a:latin typeface="微软雅黑" panose="020B0503020204020204" pitchFamily="34" charset="-122"/>
                <a:ea typeface="微软雅黑" panose="020B0503020204020204" pitchFamily="34" charset="-122"/>
              </a:rPr>
              <a:t>amusement parks</a:t>
            </a:r>
            <a:endParaRPr lang="zh-CN" altLang="en-US" sz="2000" b="1" dirty="0">
              <a:solidFill>
                <a:srgbClr val="549E39"/>
              </a:solidFill>
              <a:latin typeface="微软雅黑" panose="020B0503020204020204" pitchFamily="34" charset="-122"/>
              <a:ea typeface="微软雅黑" panose="020B0503020204020204" pitchFamily="34" charset="-122"/>
            </a:endParaRPr>
          </a:p>
        </p:txBody>
      </p:sp>
      <p:sp>
        <p:nvSpPr>
          <p:cNvPr id="10" name="文本框 14"/>
          <p:cNvSpPr txBox="1">
            <a:spLocks noChangeArrowheads="1"/>
          </p:cNvSpPr>
          <p:nvPr/>
        </p:nvSpPr>
        <p:spPr bwMode="auto">
          <a:xfrm>
            <a:off x="2956559" y="3402862"/>
            <a:ext cx="26782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dirty="0">
                <a:solidFill>
                  <a:srgbClr val="549E39"/>
                </a:solidFill>
                <a:latin typeface="微软雅黑" panose="020B0503020204020204" pitchFamily="34" charset="-122"/>
                <a:ea typeface="微软雅黑" panose="020B0503020204020204" pitchFamily="34" charset="-122"/>
              </a:rPr>
              <a:t>aquariums</a:t>
            </a:r>
            <a:endParaRPr lang="zh-CN" altLang="en-US" sz="2000" b="1" dirty="0">
              <a:solidFill>
                <a:srgbClr val="549E39"/>
              </a:solidFill>
              <a:latin typeface="微软雅黑" panose="020B0503020204020204" pitchFamily="34" charset="-122"/>
              <a:ea typeface="微软雅黑" panose="020B0503020204020204" pitchFamily="34" charset="-122"/>
            </a:endParaRPr>
          </a:p>
        </p:txBody>
      </p:sp>
      <p:sp>
        <p:nvSpPr>
          <p:cNvPr id="11" name="文本框 14"/>
          <p:cNvSpPr txBox="1">
            <a:spLocks noChangeArrowheads="1"/>
          </p:cNvSpPr>
          <p:nvPr/>
        </p:nvSpPr>
        <p:spPr bwMode="auto">
          <a:xfrm>
            <a:off x="217670" y="3370447"/>
            <a:ext cx="21083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dirty="0">
                <a:solidFill>
                  <a:srgbClr val="549E39"/>
                </a:solidFill>
                <a:latin typeface="微软雅黑" panose="020B0503020204020204" pitchFamily="34" charset="-122"/>
                <a:ea typeface="微软雅黑" panose="020B0503020204020204" pitchFamily="34" charset="-122"/>
              </a:rPr>
              <a:t>history parks</a:t>
            </a:r>
            <a:endParaRPr lang="zh-CN" altLang="en-US" sz="2000" b="1" dirty="0">
              <a:solidFill>
                <a:srgbClr val="549E39"/>
              </a:solidFill>
              <a:latin typeface="微软雅黑" panose="020B0503020204020204" pitchFamily="34" charset="-122"/>
              <a:ea typeface="微软雅黑" panose="020B0503020204020204" pitchFamily="34" charset="-122"/>
            </a:endParaRPr>
          </a:p>
        </p:txBody>
      </p:sp>
      <p:sp>
        <p:nvSpPr>
          <p:cNvPr id="12" name="文本框 14"/>
          <p:cNvSpPr txBox="1">
            <a:spLocks noChangeArrowheads="1"/>
          </p:cNvSpPr>
          <p:nvPr/>
        </p:nvSpPr>
        <p:spPr bwMode="auto">
          <a:xfrm>
            <a:off x="7714856" y="3434080"/>
            <a:ext cx="21083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dirty="0">
                <a:solidFill>
                  <a:srgbClr val="549E39"/>
                </a:solidFill>
                <a:latin typeface="微软雅黑" panose="020B0503020204020204" pitchFamily="34" charset="-122"/>
                <a:ea typeface="微软雅黑" panose="020B0503020204020204" pitchFamily="34" charset="-122"/>
              </a:rPr>
              <a:t>sports parks</a:t>
            </a:r>
            <a:endParaRPr lang="zh-CN" altLang="en-US" sz="2000" b="1" dirty="0">
              <a:solidFill>
                <a:srgbClr val="549E39"/>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5"/>
          <a:stretch>
            <a:fillRect/>
          </a:stretch>
        </p:blipFill>
        <p:spPr>
          <a:xfrm>
            <a:off x="9994079" y="1463167"/>
            <a:ext cx="2189146" cy="1859441"/>
          </a:xfrm>
          <a:prstGeom prst="rect">
            <a:avLst/>
          </a:prstGeom>
        </p:spPr>
      </p:pic>
      <p:sp>
        <p:nvSpPr>
          <p:cNvPr id="15" name="文本框 14"/>
          <p:cNvSpPr txBox="1">
            <a:spLocks noChangeArrowheads="1"/>
          </p:cNvSpPr>
          <p:nvPr/>
        </p:nvSpPr>
        <p:spPr bwMode="auto">
          <a:xfrm>
            <a:off x="10083632" y="3447556"/>
            <a:ext cx="21083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dirty="0">
                <a:solidFill>
                  <a:srgbClr val="549E39"/>
                </a:solidFill>
                <a:latin typeface="微软雅黑" panose="020B0503020204020204" pitchFamily="34" charset="-122"/>
                <a:ea typeface="微软雅黑" panose="020B0503020204020204" pitchFamily="34" charset="-122"/>
              </a:rPr>
              <a:t>city parks</a:t>
            </a:r>
            <a:endParaRPr lang="zh-CN" altLang="en-US" sz="2000" b="1" dirty="0">
              <a:solidFill>
                <a:srgbClr val="549E39"/>
              </a:solidFill>
              <a:latin typeface="微软雅黑" panose="020B0503020204020204" pitchFamily="34" charset="-122"/>
              <a:ea typeface="微软雅黑" panose="020B0503020204020204" pitchFamily="34" charset="-122"/>
            </a:endParaRPr>
          </a:p>
        </p:txBody>
      </p:sp>
      <p:sp>
        <p:nvSpPr>
          <p:cNvPr id="16" name="矩形: 圆角 15"/>
          <p:cNvSpPr/>
          <p:nvPr/>
        </p:nvSpPr>
        <p:spPr>
          <a:xfrm>
            <a:off x="217670" y="5032558"/>
            <a:ext cx="3088640" cy="8060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Functions of parks</a:t>
            </a:r>
            <a:endParaRPr lang="zh-CN" altLang="en-US" sz="2400" b="1" dirty="0">
              <a:solidFill>
                <a:schemeClr val="tx1"/>
              </a:solidFill>
            </a:endParaRPr>
          </a:p>
        </p:txBody>
      </p:sp>
      <p:sp>
        <p:nvSpPr>
          <p:cNvPr id="17" name="文本框 16"/>
          <p:cNvSpPr txBox="1"/>
          <p:nvPr/>
        </p:nvSpPr>
        <p:spPr>
          <a:xfrm>
            <a:off x="4131759" y="4117559"/>
            <a:ext cx="5862320" cy="2554545"/>
          </a:xfrm>
          <a:prstGeom prst="rect">
            <a:avLst/>
          </a:prstGeom>
          <a:noFill/>
        </p:spPr>
        <p:txBody>
          <a:bodyPr wrap="square" rtlCol="0">
            <a:spAutoFit/>
          </a:bodyPr>
          <a:lstStyle/>
          <a:p>
            <a:r>
              <a:rPr lang="en-US" altLang="zh-CN" sz="2000" b="1" dirty="0"/>
              <a:t>◆ enrich knowledge</a:t>
            </a:r>
            <a:endParaRPr lang="en-US" altLang="zh-CN" sz="2000" b="1" dirty="0"/>
          </a:p>
          <a:p>
            <a:r>
              <a:rPr lang="en-US" altLang="zh-CN" sz="2000" b="1" dirty="0"/>
              <a:t>◆ broaden our horizon</a:t>
            </a:r>
            <a:endParaRPr lang="en-US" altLang="zh-CN" sz="2000" b="1" dirty="0"/>
          </a:p>
          <a:p>
            <a:r>
              <a:rPr lang="en-US" altLang="zh-CN" sz="2000" b="1" dirty="0"/>
              <a:t>◆ relax ourselves</a:t>
            </a:r>
            <a:endParaRPr lang="en-US" altLang="zh-CN" sz="2000" b="1" dirty="0"/>
          </a:p>
          <a:p>
            <a:r>
              <a:rPr lang="en-US" altLang="zh-CN" sz="2000" b="1" dirty="0"/>
              <a:t>◆ appreciate diverse culture </a:t>
            </a:r>
            <a:endParaRPr lang="en-US" altLang="zh-CN" sz="2000" b="1" dirty="0"/>
          </a:p>
          <a:p>
            <a:r>
              <a:rPr lang="en-US" altLang="zh-CN" sz="2000" b="1" dirty="0"/>
              <a:t>◆ relieve our pressure </a:t>
            </a:r>
            <a:endParaRPr lang="en-US" altLang="zh-CN" sz="2000" b="1" dirty="0"/>
          </a:p>
          <a:p>
            <a:r>
              <a:rPr lang="en-US" altLang="zh-CN" sz="2000" b="1" dirty="0"/>
              <a:t>◆ take exercise</a:t>
            </a:r>
            <a:endParaRPr lang="en-US" altLang="zh-CN" sz="2000" b="1" dirty="0"/>
          </a:p>
          <a:p>
            <a:r>
              <a:rPr lang="en-US" altLang="zh-CN" sz="2000" b="1" dirty="0"/>
              <a:t>◆ have some recreation with fresh air</a:t>
            </a:r>
            <a:endParaRPr lang="en-US" altLang="zh-CN" sz="2000" b="1" dirty="0"/>
          </a:p>
          <a:p>
            <a:r>
              <a:rPr lang="en-US" altLang="zh-CN" sz="2000" b="1" dirty="0"/>
              <a:t>◆ enjoy the beautiful scenery …</a:t>
            </a:r>
            <a:endParaRPr lang="zh-CN" altLang="en-US" sz="2000" b="1" dirty="0"/>
          </a:p>
        </p:txBody>
      </p:sp>
      <p:sp>
        <p:nvSpPr>
          <p:cNvPr id="19" name="左大括号 18"/>
          <p:cNvSpPr/>
          <p:nvPr/>
        </p:nvSpPr>
        <p:spPr>
          <a:xfrm>
            <a:off x="3606800" y="4175760"/>
            <a:ext cx="524959" cy="2519680"/>
          </a:xfrm>
          <a:prstGeom prst="leftBrace">
            <a:avLst>
              <a:gd name="adj1" fmla="val 8333"/>
              <a:gd name="adj2" fmla="val 5121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1" name="图片 20"/>
          <p:cNvPicPr>
            <a:picLocks noChangeAspect="1"/>
          </p:cNvPicPr>
          <p:nvPr/>
        </p:nvPicPr>
        <p:blipFill>
          <a:blip r:embed="rId6"/>
          <a:stretch>
            <a:fillRect/>
          </a:stretch>
        </p:blipFill>
        <p:spPr>
          <a:xfrm>
            <a:off x="9420165" y="4507246"/>
            <a:ext cx="2763060" cy="1775173"/>
          </a:xfrm>
          <a:prstGeom prst="rect">
            <a:avLst/>
          </a:prstGeom>
        </p:spPr>
      </p:pic>
      <p:sp>
        <p:nvSpPr>
          <p:cNvPr id="22" name="文本框 21"/>
          <p:cNvSpPr txBox="1">
            <a:spLocks noChangeArrowheads="1"/>
          </p:cNvSpPr>
          <p:nvPr/>
        </p:nvSpPr>
        <p:spPr bwMode="auto">
          <a:xfrm>
            <a:off x="9589544" y="6431166"/>
            <a:ext cx="21083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dirty="0">
                <a:solidFill>
                  <a:srgbClr val="549E39"/>
                </a:solidFill>
                <a:latin typeface="微软雅黑" panose="020B0503020204020204" pitchFamily="34" charset="-122"/>
                <a:ea typeface="微软雅黑" panose="020B0503020204020204" pitchFamily="34" charset="-122"/>
              </a:rPr>
              <a:t>national parks</a:t>
            </a:r>
            <a:endParaRPr lang="zh-CN" altLang="en-US" sz="2000" b="1" dirty="0">
              <a:solidFill>
                <a:srgbClr val="549E3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6" grpId="0" animBg="1"/>
      <p:bldP spid="17" grpId="0"/>
      <p:bldP spid="19"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圆角矩形 1"/>
          <p:cNvSpPr/>
          <p:nvPr/>
        </p:nvSpPr>
        <p:spPr>
          <a:xfrm>
            <a:off x="10810240" y="3728719"/>
            <a:ext cx="1290320" cy="1111369"/>
          </a:xfrm>
          <a:prstGeom prst="wedgeRoundRectCallout">
            <a:avLst>
              <a:gd name="adj1" fmla="val -68233"/>
              <a:gd name="adj2" fmla="val -14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21360" y="406400"/>
            <a:ext cx="10586720" cy="523220"/>
          </a:xfrm>
          <a:prstGeom prst="rect">
            <a:avLst/>
          </a:prstGeom>
          <a:noFill/>
        </p:spPr>
        <p:txBody>
          <a:bodyPr wrap="square" rtlCol="0">
            <a:spAutoFit/>
          </a:bodyPr>
          <a:lstStyle/>
          <a:p>
            <a:r>
              <a:rPr lang="en-US" altLang="zh-CN" sz="2800" b="1" dirty="0">
                <a:latin typeface="Arial" panose="020B0604020202020204" pitchFamily="34" charset="0"/>
                <a:cs typeface="Arial" panose="020B0604020202020204" pitchFamily="34" charset="0"/>
              </a:rPr>
              <a:t>When you think of national parks, what comes to mind first? </a:t>
            </a:r>
            <a:endParaRPr lang="zh-CN" altLang="en-US" sz="2800" b="1" dirty="0">
              <a:latin typeface="Arial" panose="020B0604020202020204" pitchFamily="34" charset="0"/>
              <a:cs typeface="Arial" panose="020B0604020202020204" pitchFamily="34" charset="0"/>
            </a:endParaRPr>
          </a:p>
        </p:txBody>
      </p:sp>
      <p:pic>
        <p:nvPicPr>
          <p:cNvPr id="5" name="萨勒克国家公园">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21360" y="1061224"/>
            <a:ext cx="9824720" cy="5526405"/>
          </a:xfrm>
          <a:prstGeom prst="rect">
            <a:avLst/>
          </a:prstGeom>
        </p:spPr>
      </p:pic>
      <p:sp>
        <p:nvSpPr>
          <p:cNvPr id="6" name="文本框 5"/>
          <p:cNvSpPr txBox="1"/>
          <p:nvPr/>
        </p:nvSpPr>
        <p:spPr>
          <a:xfrm>
            <a:off x="10678160" y="3728719"/>
            <a:ext cx="1513840" cy="1200329"/>
          </a:xfrm>
          <a:prstGeom prst="rect">
            <a:avLst/>
          </a:prstGeom>
          <a:noFill/>
        </p:spPr>
        <p:txBody>
          <a:bodyPr wrap="square">
            <a:spAutoFit/>
          </a:bodyPr>
          <a:lstStyle/>
          <a:p>
            <a:pPr algn="ctr"/>
            <a:r>
              <a:rPr lang="en-US" altLang="zh-CN" sz="2400" b="1" dirty="0" err="1"/>
              <a:t>Sarek</a:t>
            </a:r>
            <a:r>
              <a:rPr lang="en-US" altLang="zh-CN" sz="2400" b="1" dirty="0"/>
              <a:t> </a:t>
            </a:r>
            <a:endParaRPr lang="en-US" altLang="zh-CN" sz="2400" b="1" dirty="0"/>
          </a:p>
          <a:p>
            <a:pPr algn="ctr"/>
            <a:r>
              <a:rPr lang="en-US" altLang="zh-CN" sz="2400" b="1" dirty="0"/>
              <a:t>National </a:t>
            </a:r>
            <a:endParaRPr lang="en-US" altLang="zh-CN" sz="2400" b="1" dirty="0"/>
          </a:p>
          <a:p>
            <a:pPr algn="ctr"/>
            <a:r>
              <a:rPr lang="en-US" altLang="zh-CN" sz="2400" b="1" dirty="0"/>
              <a:t>Park</a:t>
            </a:r>
            <a:endParaRPr lang="zh-CN" altLang="en-US" sz="2400" dirty="0"/>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4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4008" t="5617" r="4032" b="4029"/>
          <a:stretch>
            <a:fillRect/>
          </a:stretch>
        </p:blipFill>
        <p:spPr>
          <a:xfrm>
            <a:off x="538480" y="195773"/>
            <a:ext cx="6556375" cy="1944370"/>
          </a:xfrm>
          <a:prstGeom prst="roundRect">
            <a:avLst>
              <a:gd name="adj" fmla="val 10054"/>
            </a:avLst>
          </a:prstGeom>
        </p:spPr>
      </p:pic>
      <p:pic>
        <p:nvPicPr>
          <p:cNvPr id="5" name="图片 4"/>
          <p:cNvPicPr>
            <a:picLocks noChangeAspect="1"/>
          </p:cNvPicPr>
          <p:nvPr/>
        </p:nvPicPr>
        <p:blipFill>
          <a:blip r:embed="rId2"/>
          <a:srcRect l="52046" t="4974" r="2034"/>
          <a:stretch>
            <a:fillRect/>
          </a:stretch>
        </p:blipFill>
        <p:spPr>
          <a:xfrm>
            <a:off x="7094854" y="195768"/>
            <a:ext cx="4203066" cy="1899285"/>
          </a:xfrm>
          <a:prstGeom prst="roundRect">
            <a:avLst/>
          </a:prstGeom>
        </p:spPr>
      </p:pic>
      <p:sp>
        <p:nvSpPr>
          <p:cNvPr id="6" name="文本框 5"/>
          <p:cNvSpPr txBox="1"/>
          <p:nvPr/>
        </p:nvSpPr>
        <p:spPr>
          <a:xfrm>
            <a:off x="144145" y="2388096"/>
            <a:ext cx="6556374" cy="523220"/>
          </a:xfrm>
          <a:prstGeom prst="rect">
            <a:avLst/>
          </a:prstGeom>
          <a:noFill/>
        </p:spPr>
        <p:txBody>
          <a:bodyPr wrap="square" rtlCol="0">
            <a:spAutoFit/>
          </a:bodyPr>
          <a:lstStyle/>
          <a:p>
            <a:r>
              <a:rPr lang="en-US" altLang="zh-CN" sz="2800" b="1" dirty="0"/>
              <a:t>Features of </a:t>
            </a:r>
            <a:r>
              <a:rPr lang="en-US" altLang="zh-CN" sz="2800" b="1" dirty="0" err="1"/>
              <a:t>Sarek</a:t>
            </a:r>
            <a:r>
              <a:rPr lang="en-US" altLang="zh-CN" sz="2800" b="1" dirty="0"/>
              <a:t> National Park:</a:t>
            </a:r>
            <a:endParaRPr lang="zh-CN" altLang="en-US" sz="2800" b="1" dirty="0"/>
          </a:p>
        </p:txBody>
      </p:sp>
      <p:sp>
        <p:nvSpPr>
          <p:cNvPr id="7" name="文本框 6"/>
          <p:cNvSpPr txBox="1"/>
          <p:nvPr/>
        </p:nvSpPr>
        <p:spPr>
          <a:xfrm>
            <a:off x="1808479" y="3063240"/>
            <a:ext cx="3240000" cy="461665"/>
          </a:xfrm>
          <a:prstGeom prst="rect">
            <a:avLst/>
          </a:prstGeom>
          <a:noFill/>
          <a:ln>
            <a:solidFill>
              <a:schemeClr val="tx1"/>
            </a:solidFill>
            <a:prstDash val="dashDot"/>
          </a:ln>
        </p:spPr>
        <p:txBody>
          <a:bodyPr wrap="square" rtlCol="0">
            <a:spAutoFit/>
          </a:bodyPr>
          <a:lstStyle/>
          <a:p>
            <a:r>
              <a:rPr lang="en-US" altLang="zh-CN" sz="2400" dirty="0">
                <a:latin typeface="Arial" panose="020B0604020202020204" pitchFamily="34" charset="0"/>
                <a:cs typeface="Arial" panose="020B0604020202020204" pitchFamily="34" charset="0"/>
              </a:rPr>
              <a:t> ________ mountains</a:t>
            </a:r>
            <a:endParaRPr lang="en-US" altLang="zh-CN" sz="2400" dirty="0">
              <a:latin typeface="Arial" panose="020B0604020202020204" pitchFamily="34" charset="0"/>
              <a:cs typeface="Arial" panose="020B0604020202020204" pitchFamily="34" charset="0"/>
            </a:endParaRPr>
          </a:p>
        </p:txBody>
      </p:sp>
      <p:sp>
        <p:nvSpPr>
          <p:cNvPr id="8" name="文本框 7"/>
          <p:cNvSpPr txBox="1"/>
          <p:nvPr/>
        </p:nvSpPr>
        <p:spPr>
          <a:xfrm>
            <a:off x="1808479" y="3847655"/>
            <a:ext cx="3240000" cy="461665"/>
          </a:xfrm>
          <a:prstGeom prst="rect">
            <a:avLst/>
          </a:prstGeom>
          <a:noFill/>
          <a:ln>
            <a:solidFill>
              <a:schemeClr val="tx1"/>
            </a:solidFill>
            <a:prstDash val="dashDot"/>
          </a:ln>
        </p:spPr>
        <p:txBody>
          <a:bodyPr wrap="square" rtlCol="0">
            <a:spAutoFit/>
          </a:bodyPr>
          <a:lstStyle/>
          <a:p>
            <a:r>
              <a:rPr lang="en-US" altLang="zh-CN" sz="2400" dirty="0">
                <a:latin typeface="Arial" panose="020B0604020202020204" pitchFamily="34" charset="0"/>
                <a:cs typeface="Arial" panose="020B0604020202020204" pitchFamily="34" charset="0"/>
              </a:rPr>
              <a:t>______ trees/ forests</a:t>
            </a:r>
            <a:endParaRPr lang="en-US" altLang="zh-CN" sz="2400" dirty="0">
              <a:latin typeface="Arial" panose="020B0604020202020204" pitchFamily="34" charset="0"/>
              <a:cs typeface="Arial" panose="020B0604020202020204" pitchFamily="34" charset="0"/>
            </a:endParaRPr>
          </a:p>
        </p:txBody>
      </p:sp>
      <p:sp>
        <p:nvSpPr>
          <p:cNvPr id="9" name="文本框 8"/>
          <p:cNvSpPr txBox="1"/>
          <p:nvPr/>
        </p:nvSpPr>
        <p:spPr>
          <a:xfrm>
            <a:off x="1808479" y="4623616"/>
            <a:ext cx="3240000" cy="461665"/>
          </a:xfrm>
          <a:prstGeom prst="rect">
            <a:avLst/>
          </a:prstGeom>
          <a:noFill/>
          <a:ln>
            <a:solidFill>
              <a:schemeClr val="tx1"/>
            </a:solidFill>
            <a:prstDash val="dashDot"/>
          </a:ln>
        </p:spPr>
        <p:txBody>
          <a:bodyPr wrap="square" rtlCol="0">
            <a:spAutoFit/>
          </a:bodyPr>
          <a:lstStyle/>
          <a:p>
            <a:r>
              <a:rPr lang="en-US" altLang="zh-CN" sz="2400" dirty="0">
                <a:latin typeface="Arial" panose="020B0604020202020204" pitchFamily="34" charset="0"/>
                <a:cs typeface="Arial" panose="020B0604020202020204" pitchFamily="34" charset="0"/>
              </a:rPr>
              <a:t>______ grasses</a:t>
            </a:r>
            <a:endParaRPr lang="zh-CN" altLang="en-US" sz="2400" dirty="0">
              <a:latin typeface="Arial" panose="020B0604020202020204" pitchFamily="34" charset="0"/>
              <a:cs typeface="Arial" panose="020B0604020202020204" pitchFamily="34" charset="0"/>
            </a:endParaRPr>
          </a:p>
        </p:txBody>
      </p:sp>
      <p:sp>
        <p:nvSpPr>
          <p:cNvPr id="11" name="文本框 10"/>
          <p:cNvSpPr txBox="1"/>
          <p:nvPr/>
        </p:nvSpPr>
        <p:spPr>
          <a:xfrm>
            <a:off x="6350000" y="4679327"/>
            <a:ext cx="3240000" cy="461665"/>
          </a:xfrm>
          <a:prstGeom prst="rect">
            <a:avLst/>
          </a:prstGeom>
          <a:noFill/>
          <a:ln>
            <a:solidFill>
              <a:schemeClr val="tx1"/>
            </a:solidFill>
            <a:prstDash val="dashDot"/>
          </a:ln>
        </p:spPr>
        <p:txBody>
          <a:bodyPr wrap="square" rtlCol="0">
            <a:spAutoFit/>
          </a:bodyPr>
          <a:lstStyle/>
          <a:p>
            <a:r>
              <a:rPr lang="en-US" altLang="zh-CN" sz="2400" dirty="0">
                <a:latin typeface="Arial" panose="020B0604020202020204" pitchFamily="34" charset="0"/>
                <a:cs typeface="Arial" panose="020B0604020202020204" pitchFamily="34" charset="0"/>
              </a:rPr>
              <a:t>___________ streams</a:t>
            </a:r>
            <a:endParaRPr lang="zh-CN" altLang="en-US" sz="2400" dirty="0">
              <a:latin typeface="Arial" panose="020B0604020202020204" pitchFamily="34" charset="0"/>
              <a:cs typeface="Arial" panose="020B0604020202020204" pitchFamily="34" charset="0"/>
            </a:endParaRPr>
          </a:p>
        </p:txBody>
      </p:sp>
      <p:sp>
        <p:nvSpPr>
          <p:cNvPr id="12" name="文本框 11"/>
          <p:cNvSpPr txBox="1"/>
          <p:nvPr/>
        </p:nvSpPr>
        <p:spPr>
          <a:xfrm>
            <a:off x="6350000" y="3872646"/>
            <a:ext cx="3240000" cy="461665"/>
          </a:xfrm>
          <a:prstGeom prst="rect">
            <a:avLst/>
          </a:prstGeom>
          <a:noFill/>
          <a:ln>
            <a:solidFill>
              <a:schemeClr val="tx1"/>
            </a:solidFill>
            <a:prstDash val="dashDot"/>
          </a:ln>
        </p:spPr>
        <p:txBody>
          <a:bodyPr wrap="square" rtlCol="0">
            <a:spAutoFit/>
          </a:bodyPr>
          <a:lstStyle/>
          <a:p>
            <a:r>
              <a:rPr lang="en-US" altLang="zh-CN" sz="2400" dirty="0">
                <a:latin typeface="Arial" panose="020B0604020202020204" pitchFamily="34" charset="0"/>
                <a:cs typeface="Arial" panose="020B0604020202020204" pitchFamily="34" charset="0"/>
              </a:rPr>
              <a:t>_______ animals</a:t>
            </a:r>
            <a:endParaRPr lang="zh-CN" altLang="en-US" sz="2400" dirty="0">
              <a:latin typeface="Arial" panose="020B0604020202020204" pitchFamily="34" charset="0"/>
              <a:cs typeface="Arial" panose="020B0604020202020204" pitchFamily="34" charset="0"/>
            </a:endParaRPr>
          </a:p>
        </p:txBody>
      </p:sp>
      <p:sp>
        <p:nvSpPr>
          <p:cNvPr id="13" name="文本框 12"/>
          <p:cNvSpPr txBox="1"/>
          <p:nvPr/>
        </p:nvSpPr>
        <p:spPr>
          <a:xfrm>
            <a:off x="6350000" y="3063240"/>
            <a:ext cx="3240000" cy="461665"/>
          </a:xfrm>
          <a:prstGeom prst="rect">
            <a:avLst/>
          </a:prstGeom>
          <a:noFill/>
          <a:ln>
            <a:solidFill>
              <a:schemeClr val="tx1"/>
            </a:solidFill>
            <a:prstDash val="dashDot"/>
          </a:ln>
        </p:spPr>
        <p:txBody>
          <a:bodyPr wrap="square" rtlCol="0">
            <a:spAutoFit/>
          </a:bodyPr>
          <a:lstStyle/>
          <a:p>
            <a:r>
              <a:rPr lang="en-US" altLang="zh-CN" sz="2400" dirty="0">
                <a:latin typeface="Arial" panose="020B0604020202020204" pitchFamily="34" charset="0"/>
                <a:cs typeface="Arial" panose="020B0604020202020204" pitchFamily="34" charset="0"/>
              </a:rPr>
              <a:t>_______ glaciers</a:t>
            </a:r>
            <a:endParaRPr lang="zh-CN" altLang="en-US" sz="2400" dirty="0">
              <a:latin typeface="Arial" panose="020B0604020202020204" pitchFamily="34" charset="0"/>
              <a:cs typeface="Arial" panose="020B0604020202020204" pitchFamily="34" charset="0"/>
            </a:endParaRPr>
          </a:p>
        </p:txBody>
      </p:sp>
      <p:sp>
        <p:nvSpPr>
          <p:cNvPr id="17" name="文本框 16"/>
          <p:cNvSpPr txBox="1"/>
          <p:nvPr/>
        </p:nvSpPr>
        <p:spPr>
          <a:xfrm>
            <a:off x="1808479" y="3087578"/>
            <a:ext cx="1849120"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lush/ misty </a:t>
            </a:r>
            <a:endParaRPr lang="zh-CN" altLang="en-US" dirty="0">
              <a:solidFill>
                <a:srgbClr val="0000FF"/>
              </a:solidFill>
            </a:endParaRPr>
          </a:p>
        </p:txBody>
      </p:sp>
      <p:sp>
        <p:nvSpPr>
          <p:cNvPr id="21" name="文本框 20"/>
          <p:cNvSpPr txBox="1"/>
          <p:nvPr/>
        </p:nvSpPr>
        <p:spPr>
          <a:xfrm>
            <a:off x="1899919" y="3857813"/>
            <a:ext cx="1666240"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dense</a:t>
            </a:r>
            <a:endParaRPr lang="zh-CN" altLang="en-US" dirty="0">
              <a:solidFill>
                <a:srgbClr val="0000FF"/>
              </a:solidFill>
            </a:endParaRPr>
          </a:p>
        </p:txBody>
      </p:sp>
      <p:sp>
        <p:nvSpPr>
          <p:cNvPr id="25" name="文本框 24"/>
          <p:cNvSpPr txBox="1"/>
          <p:nvPr/>
        </p:nvSpPr>
        <p:spPr>
          <a:xfrm>
            <a:off x="1866582" y="4579038"/>
            <a:ext cx="1879600"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green</a:t>
            </a:r>
            <a:endParaRPr lang="zh-CN" altLang="en-US" dirty="0">
              <a:solidFill>
                <a:srgbClr val="0000FF"/>
              </a:solidFill>
            </a:endParaRPr>
          </a:p>
        </p:txBody>
      </p:sp>
      <p:sp>
        <p:nvSpPr>
          <p:cNvPr id="29" name="文本框 28"/>
          <p:cNvSpPr txBox="1"/>
          <p:nvPr/>
        </p:nvSpPr>
        <p:spPr>
          <a:xfrm>
            <a:off x="6361203" y="3046175"/>
            <a:ext cx="1442720"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melting</a:t>
            </a:r>
            <a:endParaRPr lang="zh-CN" altLang="en-US" dirty="0">
              <a:solidFill>
                <a:srgbClr val="0000FF"/>
              </a:solidFill>
            </a:endParaRPr>
          </a:p>
        </p:txBody>
      </p:sp>
      <p:sp>
        <p:nvSpPr>
          <p:cNvPr id="33" name="文本框 32"/>
          <p:cNvSpPr txBox="1"/>
          <p:nvPr/>
        </p:nvSpPr>
        <p:spPr>
          <a:xfrm>
            <a:off x="6554243" y="3867689"/>
            <a:ext cx="1056640"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wild</a:t>
            </a:r>
            <a:endParaRPr lang="zh-CN" altLang="en-US" dirty="0">
              <a:solidFill>
                <a:srgbClr val="0000FF"/>
              </a:solidFill>
            </a:endParaRPr>
          </a:p>
        </p:txBody>
      </p:sp>
      <p:sp>
        <p:nvSpPr>
          <p:cNvPr id="37" name="文本框 36"/>
          <p:cNvSpPr txBox="1"/>
          <p:nvPr/>
        </p:nvSpPr>
        <p:spPr>
          <a:xfrm>
            <a:off x="6595926" y="4670692"/>
            <a:ext cx="1709330"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winding</a:t>
            </a:r>
            <a:endParaRPr lang="zh-CN" altLang="en-US" dirty="0">
              <a:solidFill>
                <a:srgbClr val="0000FF"/>
              </a:solidFill>
            </a:endParaRPr>
          </a:p>
        </p:txBody>
      </p:sp>
      <p:sp>
        <p:nvSpPr>
          <p:cNvPr id="38" name="文本框 37"/>
          <p:cNvSpPr txBox="1"/>
          <p:nvPr/>
        </p:nvSpPr>
        <p:spPr>
          <a:xfrm>
            <a:off x="1808479" y="5430297"/>
            <a:ext cx="9784080" cy="1384995"/>
          </a:xfrm>
          <a:prstGeom prst="rect">
            <a:avLst/>
          </a:prstGeom>
          <a:noFill/>
          <a:ln w="28575">
            <a:solidFill>
              <a:srgbClr val="549E39"/>
            </a:solidFill>
          </a:ln>
        </p:spPr>
        <p:txBody>
          <a:bodyPr wrap="square">
            <a:spAutoFit/>
          </a:bodyPr>
          <a:lstStyle/>
          <a:p>
            <a:pPr marL="0" marR="0" lvl="0" indent="0" algn="just" defTabSz="914400" rtl="0" eaLnBrk="1" fontAlgn="base" latinLnBrk="0" hangingPunct="1">
              <a:spcBef>
                <a:spcPct val="0"/>
              </a:spcBef>
              <a:spcAft>
                <a:spcPct val="0"/>
              </a:spcAft>
              <a:buClrTx/>
              <a:buSzTx/>
              <a:buFontTx/>
              <a:buNone/>
              <a:defRPr/>
            </a:pPr>
            <a:r>
              <a:rPr kumimoji="0" lang="zh-CN" altLang="en-US" sz="2800" b="1" i="0" u="none" strike="noStrike" kern="1200" cap="none" spc="0" normalizeH="0" baseline="0" noProof="1">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A national park </a:t>
            </a:r>
            <a:r>
              <a:rPr kumimoji="0" lang="zh-CN" altLang="en-US" sz="2800" b="1" i="0" u="none" strike="noStrike" kern="1200" cap="none" spc="0" normalizeH="0" baseline="0" noProof="1">
                <a:ln>
                  <a:noFill/>
                </a:ln>
                <a:effectLst/>
                <a:uLnTx/>
                <a:uFillTx/>
                <a:latin typeface="Arial" panose="020B0604020202020204" pitchFamily="34" charset="0"/>
                <a:ea typeface="宋体" panose="02010600030101010101" pitchFamily="2" charset="-122"/>
                <a:cs typeface="Arial" panose="020B0604020202020204" pitchFamily="34" charset="0"/>
              </a:rPr>
              <a:t>is a</a:t>
            </a:r>
            <a:r>
              <a:rPr kumimoji="0" lang="en-US" altLang="zh-CN" sz="2800" b="1" i="0" u="none" strike="noStrike" kern="1200" cap="none" spc="0" normalizeH="0" baseline="0" noProof="1">
                <a:ln>
                  <a:noFill/>
                </a:ln>
                <a:effectLst/>
                <a:uLnTx/>
                <a:uFillTx/>
                <a:latin typeface="Arial" panose="020B0604020202020204" pitchFamily="34" charset="0"/>
                <a:ea typeface="宋体" panose="02010600030101010101" pitchFamily="2" charset="-122"/>
                <a:cs typeface="Arial" panose="020B0604020202020204" pitchFamily="34" charset="0"/>
              </a:rPr>
              <a:t>n</a:t>
            </a:r>
            <a:r>
              <a:rPr kumimoji="0" lang="zh-CN" altLang="en-US" sz="2800" b="1" i="0" u="none" strike="noStrike" kern="1200" cap="none" spc="0" normalizeH="0" baseline="0" noProof="1">
                <a:ln>
                  <a:noFill/>
                </a:ln>
                <a:effectLst/>
                <a:uLnTx/>
                <a:uFillTx/>
                <a:latin typeface="Arial" panose="020B0604020202020204" pitchFamily="34" charset="0"/>
                <a:ea typeface="宋体" panose="02010600030101010101" pitchFamily="2" charset="-122"/>
                <a:cs typeface="Arial" panose="020B0604020202020204" pitchFamily="34" charset="0"/>
              </a:rPr>
              <a:t> area of land </a:t>
            </a:r>
            <a:r>
              <a:rPr kumimoji="0" lang="en-US" altLang="zh-CN" sz="2800" b="1" i="0" u="none" strike="noStrike" kern="1200" cap="none" spc="0" normalizeH="0" baseline="0" noProof="1">
                <a:ln>
                  <a:noFill/>
                </a:ln>
                <a:effectLst/>
                <a:uLnTx/>
                <a:uFillTx/>
                <a:latin typeface="Arial" panose="020B0604020202020204" pitchFamily="34" charset="0"/>
                <a:ea typeface="宋体" panose="02010600030101010101" pitchFamily="2" charset="-122"/>
                <a:cs typeface="Arial" panose="020B0604020202020204" pitchFamily="34" charset="0"/>
              </a:rPr>
              <a:t>that is </a:t>
            </a:r>
            <a:r>
              <a:rPr kumimoji="0" lang="zh-CN" altLang="en-US" sz="2800" b="1" i="0" u="none" strike="noStrike" kern="1200" cap="none" spc="0" normalizeH="0" baseline="0" noProof="1">
                <a:ln>
                  <a:noFill/>
                </a:ln>
                <a:effectLst/>
                <a:uLnTx/>
                <a:uFillTx/>
                <a:latin typeface="Arial" panose="020B0604020202020204" pitchFamily="34" charset="0"/>
                <a:ea typeface="宋体" panose="02010600030101010101" pitchFamily="2" charset="-122"/>
                <a:cs typeface="Arial" panose="020B0604020202020204" pitchFamily="34" charset="0"/>
              </a:rPr>
              <a:t>protected by the </a:t>
            </a:r>
            <a:r>
              <a:rPr kumimoji="0" lang="zh-CN" altLang="en-US" sz="2800" b="1" i="0" u="none" strike="noStrike" kern="1200" cap="none" spc="0" normalizeH="0" baseline="0" noProof="1">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government</a:t>
            </a:r>
            <a:r>
              <a:rPr kumimoji="0" lang="zh-CN" altLang="en-US" sz="2800" b="1" i="0" u="none" strike="noStrike" kern="1200" cap="none" spc="0" normalizeH="0" baseline="0" noProof="1">
                <a:ln>
                  <a:noFill/>
                </a:ln>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1" i="0" u="none" strike="noStrike" kern="1200" cap="none" spc="0" normalizeH="0" baseline="0" noProof="1">
                <a:ln>
                  <a:noFill/>
                </a:ln>
                <a:effectLst/>
                <a:uLnTx/>
                <a:uFillTx/>
                <a:latin typeface="Arial" panose="020B0604020202020204" pitchFamily="34" charset="0"/>
                <a:ea typeface="宋体" panose="02010600030101010101" pitchFamily="2" charset="-122"/>
                <a:cs typeface="Arial" panose="020B0604020202020204" pitchFamily="34" charset="0"/>
              </a:rPr>
              <a:t>for people to visit </a:t>
            </a:r>
            <a:r>
              <a:rPr kumimoji="0" lang="zh-CN" altLang="en-US" sz="2800" b="1" i="0" u="none" strike="noStrike" kern="1200" cap="none" spc="0" normalizeH="0" baseline="0" noProof="1">
                <a:ln>
                  <a:noFill/>
                </a:ln>
                <a:effectLst/>
                <a:uLnTx/>
                <a:uFillTx/>
                <a:latin typeface="Arial" panose="020B0604020202020204" pitchFamily="34" charset="0"/>
                <a:ea typeface="宋体" panose="02010600030101010101" pitchFamily="2" charset="-122"/>
                <a:cs typeface="Arial" panose="020B0604020202020204" pitchFamily="34" charset="0"/>
              </a:rPr>
              <a:t>because of its </a:t>
            </a:r>
            <a:r>
              <a:rPr kumimoji="0" lang="zh-CN" altLang="en-US" sz="2800" b="1" i="0" u="none" strike="noStrike" kern="1200" cap="none" spc="0" normalizeH="0" baseline="0" noProof="1">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natural beauty </a:t>
            </a:r>
            <a:r>
              <a:rPr kumimoji="0" lang="en-US" altLang="zh-CN" sz="2800" b="1" i="0" u="none" strike="noStrike" kern="1200" cap="none" spc="0" normalizeH="0" baseline="0" noProof="1">
                <a:ln>
                  <a:noFill/>
                </a:ln>
                <a:effectLst/>
                <a:uLnTx/>
                <a:uFillTx/>
                <a:latin typeface="Arial" panose="020B0604020202020204" pitchFamily="34" charset="0"/>
                <a:ea typeface="宋体" panose="02010600030101010101" pitchFamily="2" charset="-122"/>
                <a:cs typeface="Arial" panose="020B0604020202020204" pitchFamily="34" charset="0"/>
              </a:rPr>
              <a:t>and </a:t>
            </a:r>
            <a:r>
              <a:rPr kumimoji="0" lang="en-US" altLang="zh-CN" sz="2800" b="1" i="0" u="none" strike="noStrike" kern="1200" cap="none" spc="0" normalizeH="0" baseline="0" noProof="1">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historical or scientific interest</a:t>
            </a:r>
            <a:r>
              <a:rPr kumimoji="0" lang="en-US" altLang="zh-CN" sz="2800" b="1" i="0" u="none" strike="noStrike" kern="1200" cap="none" spc="0" normalizeH="0" baseline="0" noProof="1">
                <a:ln>
                  <a:noFill/>
                </a:ln>
                <a:effectLst/>
                <a:uLnTx/>
                <a:uFillTx/>
                <a:latin typeface="Arial" panose="020B0604020202020204" pitchFamily="34" charset="0"/>
                <a:ea typeface="宋体" panose="02010600030101010101" pitchFamily="2" charset="-122"/>
                <a:cs typeface="Arial" panose="020B0604020202020204" pitchFamily="34" charset="0"/>
              </a:rPr>
              <a:t>. </a:t>
            </a:r>
            <a:endParaRPr kumimoji="0" lang="en-US" altLang="zh-CN" sz="2800" b="1" i="0" u="none" strike="noStrike" kern="1200" cap="none" spc="0" normalizeH="0" baseline="0" noProof="1">
              <a:ln>
                <a:noFill/>
              </a:ln>
              <a:effectLst/>
              <a:uLnTx/>
              <a:uFillTx/>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barn(inVertical)">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heel(1)">
                                      <p:cBhvr>
                                        <p:cTn id="73"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7" grpId="0"/>
      <p:bldP spid="21" grpId="0"/>
      <p:bldP spid="25" grpId="0"/>
      <p:bldP spid="29" grpId="0"/>
      <p:bldP spid="33" grpId="0"/>
      <p:bldP spid="37" grpId="0"/>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4008" t="5617" r="4032" b="4029"/>
          <a:stretch>
            <a:fillRect/>
          </a:stretch>
        </p:blipFill>
        <p:spPr>
          <a:xfrm>
            <a:off x="538480" y="478196"/>
            <a:ext cx="6556375" cy="1944370"/>
          </a:xfrm>
          <a:prstGeom prst="roundRect">
            <a:avLst>
              <a:gd name="adj" fmla="val 10054"/>
            </a:avLst>
          </a:prstGeom>
        </p:spPr>
      </p:pic>
      <p:pic>
        <p:nvPicPr>
          <p:cNvPr id="5" name="图片 4"/>
          <p:cNvPicPr>
            <a:picLocks noChangeAspect="1"/>
          </p:cNvPicPr>
          <p:nvPr/>
        </p:nvPicPr>
        <p:blipFill>
          <a:blip r:embed="rId2"/>
          <a:srcRect l="52046" t="4974" r="2034"/>
          <a:stretch>
            <a:fillRect/>
          </a:stretch>
        </p:blipFill>
        <p:spPr>
          <a:xfrm>
            <a:off x="7094854" y="478191"/>
            <a:ext cx="4203066" cy="1899285"/>
          </a:xfrm>
          <a:prstGeom prst="roundRect">
            <a:avLst/>
          </a:prstGeom>
        </p:spPr>
      </p:pic>
      <p:sp>
        <p:nvSpPr>
          <p:cNvPr id="6" name="文本框 5"/>
          <p:cNvSpPr txBox="1"/>
          <p:nvPr/>
        </p:nvSpPr>
        <p:spPr>
          <a:xfrm>
            <a:off x="538480" y="2438400"/>
            <a:ext cx="10363200" cy="954107"/>
          </a:xfrm>
          <a:prstGeom prst="rect">
            <a:avLst/>
          </a:prstGeom>
          <a:noFill/>
        </p:spPr>
        <p:txBody>
          <a:bodyPr wrap="square" rtlCol="0">
            <a:spAutoFit/>
          </a:bodyPr>
          <a:lstStyle/>
          <a:p>
            <a:r>
              <a:rPr lang="en-US" altLang="zh-CN" sz="2800" b="1" dirty="0">
                <a:latin typeface="Calibri" panose="020F0502020204030204" pitchFamily="34" charset="0"/>
                <a:cs typeface="Calibri" panose="020F0502020204030204" pitchFamily="34" charset="0"/>
              </a:rPr>
              <a:t>Q1: Look at the title and the pictures on this page. Where would you most likely read this passage?</a:t>
            </a:r>
            <a:endParaRPr lang="zh-CN" altLang="en-US" sz="2800" b="1" dirty="0">
              <a:latin typeface="Calibri" panose="020F0502020204030204" pitchFamily="34" charset="0"/>
              <a:cs typeface="Calibri" panose="020F0502020204030204" pitchFamily="34" charset="0"/>
            </a:endParaRPr>
          </a:p>
        </p:txBody>
      </p:sp>
      <p:sp>
        <p:nvSpPr>
          <p:cNvPr id="7" name="文本框 6"/>
          <p:cNvSpPr txBox="1"/>
          <p:nvPr/>
        </p:nvSpPr>
        <p:spPr>
          <a:xfrm>
            <a:off x="894080" y="3648804"/>
            <a:ext cx="4114800" cy="523220"/>
          </a:xfrm>
          <a:prstGeom prst="rect">
            <a:avLst/>
          </a:prstGeom>
          <a:solidFill>
            <a:schemeClr val="accent3"/>
          </a:solidFill>
        </p:spPr>
        <p:txBody>
          <a:bodyPr wrap="square" rtlCol="0">
            <a:spAutoFit/>
          </a:bodyPr>
          <a:lstStyle/>
          <a:p>
            <a:r>
              <a:rPr lang="en-US" altLang="zh-CN" sz="2800" b="1" dirty="0"/>
              <a:t>A travel journal.</a:t>
            </a:r>
            <a:endParaRPr lang="zh-CN" altLang="en-US" sz="2800" b="1" dirty="0"/>
          </a:p>
        </p:txBody>
      </p:sp>
      <p:sp>
        <p:nvSpPr>
          <p:cNvPr id="9" name="文本框 8"/>
          <p:cNvSpPr txBox="1"/>
          <p:nvPr/>
        </p:nvSpPr>
        <p:spPr>
          <a:xfrm>
            <a:off x="6979920" y="3484189"/>
            <a:ext cx="4318000" cy="954107"/>
          </a:xfrm>
          <a:prstGeom prst="rect">
            <a:avLst/>
          </a:prstGeom>
          <a:noFill/>
        </p:spPr>
        <p:txBody>
          <a:bodyPr wrap="square" rtlCol="0">
            <a:spAutoFit/>
          </a:bodyPr>
          <a:lstStyle/>
          <a:p>
            <a:r>
              <a:rPr lang="en-US" altLang="zh-CN" sz="2800" b="1" dirty="0">
                <a:solidFill>
                  <a:srgbClr val="FF0000"/>
                </a:solidFill>
                <a:latin typeface="Calibri" panose="020F0502020204030204" pitchFamily="34" charset="0"/>
                <a:cs typeface="Calibri" panose="020F0502020204030204" pitchFamily="34" charset="0"/>
              </a:rPr>
              <a:t>To make the trip memorable.</a:t>
            </a:r>
            <a:endParaRPr lang="zh-CN" altLang="en-US" sz="2800" b="1" dirty="0">
              <a:solidFill>
                <a:srgbClr val="FF0000"/>
              </a:solidFill>
              <a:latin typeface="Calibri" panose="020F0502020204030204" pitchFamily="34" charset="0"/>
              <a:cs typeface="Calibri" panose="020F0502020204030204" pitchFamily="34" charset="0"/>
            </a:endParaRPr>
          </a:p>
        </p:txBody>
      </p:sp>
      <p:sp>
        <p:nvSpPr>
          <p:cNvPr id="10" name="文本框 9"/>
          <p:cNvSpPr txBox="1"/>
          <p:nvPr/>
        </p:nvSpPr>
        <p:spPr>
          <a:xfrm>
            <a:off x="879793" y="5456192"/>
            <a:ext cx="4003040" cy="523220"/>
          </a:xfrm>
          <a:prstGeom prst="rect">
            <a:avLst/>
          </a:prstGeom>
          <a:solidFill>
            <a:schemeClr val="accent3"/>
          </a:solidFill>
        </p:spPr>
        <p:txBody>
          <a:bodyPr wrap="square" rtlCol="0">
            <a:spAutoFit/>
          </a:bodyPr>
          <a:lstStyle/>
          <a:p>
            <a:r>
              <a:rPr lang="en-US" altLang="zh-CN" sz="2800" b="1" dirty="0"/>
              <a:t>The first person.</a:t>
            </a:r>
            <a:endParaRPr lang="zh-CN" altLang="en-US" sz="2800" b="1" dirty="0"/>
          </a:p>
        </p:txBody>
      </p:sp>
      <p:sp>
        <p:nvSpPr>
          <p:cNvPr id="11" name="文本框 10"/>
          <p:cNvSpPr txBox="1"/>
          <p:nvPr/>
        </p:nvSpPr>
        <p:spPr>
          <a:xfrm>
            <a:off x="7094854" y="5379248"/>
            <a:ext cx="5097146" cy="1200329"/>
          </a:xfrm>
          <a:prstGeom prst="rect">
            <a:avLst/>
          </a:prstGeom>
          <a:noFill/>
        </p:spPr>
        <p:txBody>
          <a:bodyPr wrap="square" rtlCol="0">
            <a:spAutoFit/>
          </a:bodyPr>
          <a:lstStyle/>
          <a:p>
            <a:r>
              <a:rPr lang="en-US" altLang="zh-CN" sz="2400" b="1" dirty="0">
                <a:solidFill>
                  <a:srgbClr val="FF0000"/>
                </a:solidFill>
                <a:latin typeface="Calibri" panose="020F0502020204030204" pitchFamily="34" charset="0"/>
                <a:cs typeface="Calibri" panose="020F0502020204030204" pitchFamily="34" charset="0"/>
              </a:rPr>
              <a:t>To get closer to the readers.</a:t>
            </a:r>
            <a:endParaRPr lang="en-US" altLang="zh-CN" sz="2400" b="1" dirty="0">
              <a:solidFill>
                <a:srgbClr val="FF0000"/>
              </a:solidFill>
              <a:latin typeface="Calibri" panose="020F0502020204030204" pitchFamily="34" charset="0"/>
              <a:cs typeface="Calibri" panose="020F0502020204030204" pitchFamily="34" charset="0"/>
            </a:endParaRPr>
          </a:p>
          <a:p>
            <a:r>
              <a:rPr lang="en-US" altLang="zh-CN" sz="2400" b="1" dirty="0">
                <a:solidFill>
                  <a:srgbClr val="FF0000"/>
                </a:solidFill>
                <a:latin typeface="Calibri" panose="020F0502020204030204" pitchFamily="34" charset="0"/>
                <a:cs typeface="Calibri" panose="020F0502020204030204" pitchFamily="34" charset="0"/>
              </a:rPr>
              <a:t>To make the narration authentic, impressive, convincing and persuasive.</a:t>
            </a:r>
            <a:endParaRPr lang="zh-CN" altLang="en-US" sz="2400" b="1" dirty="0">
              <a:solidFill>
                <a:srgbClr val="FF0000"/>
              </a:solidFill>
              <a:latin typeface="Calibri" panose="020F0502020204030204" pitchFamily="34" charset="0"/>
              <a:cs typeface="Calibri" panose="020F0502020204030204" pitchFamily="34" charset="0"/>
            </a:endParaRPr>
          </a:p>
        </p:txBody>
      </p:sp>
      <p:sp>
        <p:nvSpPr>
          <p:cNvPr id="12" name="文本框 11"/>
          <p:cNvSpPr txBox="1"/>
          <p:nvPr/>
        </p:nvSpPr>
        <p:spPr>
          <a:xfrm>
            <a:off x="538480" y="4661935"/>
            <a:ext cx="7040880" cy="523220"/>
          </a:xfrm>
          <a:prstGeom prst="rect">
            <a:avLst/>
          </a:prstGeom>
          <a:noFill/>
        </p:spPr>
        <p:txBody>
          <a:bodyPr wrap="square" rtlCol="0">
            <a:spAutoFit/>
          </a:bodyPr>
          <a:lstStyle/>
          <a:p>
            <a:r>
              <a:rPr lang="en-US" altLang="zh-CN" sz="2800" b="1" dirty="0">
                <a:latin typeface="Calibri" panose="020F0502020204030204" pitchFamily="34" charset="0"/>
                <a:cs typeface="Calibri" panose="020F0502020204030204" pitchFamily="34" charset="0"/>
              </a:rPr>
              <a:t>Q2: In what person is the passage written?</a:t>
            </a:r>
            <a:endParaRPr lang="zh-CN" altLang="en-US" sz="2800" b="1" dirty="0">
              <a:latin typeface="Calibri" panose="020F0502020204030204" pitchFamily="34" charset="0"/>
              <a:cs typeface="Calibri" panose="020F0502020204030204" pitchFamily="34" charset="0"/>
            </a:endParaRPr>
          </a:p>
        </p:txBody>
      </p:sp>
      <p:sp>
        <p:nvSpPr>
          <p:cNvPr id="13" name="箭头: 右 12"/>
          <p:cNvSpPr/>
          <p:nvPr/>
        </p:nvSpPr>
        <p:spPr>
          <a:xfrm>
            <a:off x="5278120" y="3769013"/>
            <a:ext cx="1026160" cy="294640"/>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4" name="箭头: 右 13"/>
          <p:cNvSpPr/>
          <p:nvPr/>
        </p:nvSpPr>
        <p:spPr>
          <a:xfrm>
            <a:off x="5278120" y="5675066"/>
            <a:ext cx="1026160" cy="294640"/>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6" name="矩形 11"/>
          <p:cNvSpPr>
            <a:spLocks noChangeArrowheads="1"/>
          </p:cNvSpPr>
          <p:nvPr/>
        </p:nvSpPr>
        <p:spPr bwMode="auto">
          <a:xfrm>
            <a:off x="0" y="-47246"/>
            <a:ext cx="4521200" cy="53213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0" fontAlgn="base" hangingPunct="0">
              <a:lnSpc>
                <a:spcPts val="3440"/>
              </a:lnSpc>
              <a:spcBef>
                <a:spcPct val="0"/>
              </a:spcBef>
              <a:spcAft>
                <a:spcPts val="0"/>
              </a:spcAft>
              <a:buClrTx/>
              <a:buSzTx/>
              <a:buFontTx/>
              <a:buNone/>
              <a:tabLst>
                <a:tab pos="2700655" algn="l"/>
              </a:tabLst>
              <a:defRPr/>
            </a:pPr>
            <a:r>
              <a:rPr lang="en-US" altLang="zh-CN" sz="3200" b="1" kern="100" dirty="0">
                <a:latin typeface="Times New Roman" panose="02020603050405020304"/>
                <a:ea typeface="宋体" panose="02010600030101010101" pitchFamily="2" charset="-122"/>
                <a:cs typeface="Courier New" panose="02070309020205020404"/>
              </a:rPr>
              <a:t>Reading</a:t>
            </a:r>
            <a:r>
              <a:rPr kumimoji="0" lang="en-US" altLang="zh-CN" sz="3200" b="1" i="0" u="none" strike="noStrike" kern="100" cap="none" spc="0" normalizeH="0" baseline="0" noProof="0" dirty="0">
                <a:ln>
                  <a:noFill/>
                </a:ln>
                <a:solidFill>
                  <a:schemeClr val="tx1"/>
                </a:solidFill>
                <a:effectLst/>
                <a:uLnTx/>
                <a:uFillTx/>
                <a:latin typeface="Times New Roman" panose="02020603050405020304"/>
                <a:ea typeface="宋体" panose="02010600030101010101" pitchFamily="2" charset="-122"/>
                <a:cs typeface="Courier New" panose="02070309020205020404"/>
              </a:rPr>
              <a:t> for the text type</a:t>
            </a:r>
            <a:endParaRPr kumimoji="0" lang="en-US" altLang="zh-CN" sz="3200" b="1" i="0" u="none" strike="noStrike" kern="100" cap="none" spc="0" normalizeH="0" baseline="0" noProof="0" dirty="0">
              <a:ln>
                <a:noFill/>
              </a:ln>
              <a:solidFill>
                <a:schemeClr val="tx1"/>
              </a:solidFill>
              <a:effectLst/>
              <a:uLnTx/>
              <a:uFillTx/>
              <a:latin typeface="Times New Roman" panose="02020603050405020304"/>
              <a:ea typeface="宋体" panose="02010600030101010101" pitchFamily="2" charset="-122"/>
              <a:cs typeface="Courier New" panose="02070309020205020404"/>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P spid="13" grpId="0" animBg="1"/>
      <p:bldP spid="14"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5750815" y="1039820"/>
            <a:ext cx="6407159" cy="5818180"/>
            <a:chOff x="956207" y="-880041"/>
            <a:chExt cx="10167134" cy="6698527"/>
          </a:xfrm>
        </p:grpSpPr>
        <p:sp>
          <p:nvSpPr>
            <p:cNvPr id="22" name="Freeform: Shape 4"/>
            <p:cNvSpPr/>
            <p:nvPr/>
          </p:nvSpPr>
          <p:spPr bwMode="auto">
            <a:xfrm flipH="1">
              <a:off x="6412311" y="1788682"/>
              <a:ext cx="2376485" cy="2376479"/>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chemeClr val="accent3"/>
            </a:solidFill>
            <a:ln w="0">
              <a:noFill/>
              <a:prstDash val="solid"/>
              <a:round/>
            </a:ln>
            <a:effectLst/>
          </p:spPr>
          <p:txBody>
            <a:bodyPr vert="horz" wrap="square" lIns="91440" tIns="45720" rIns="91440" bIns="45720" anchor="ctr" anchorCtr="0" compatLnSpc="1">
              <a:normAutofit/>
            </a:bodyPr>
            <a:lstStyle/>
            <a:p>
              <a:pPr lvl="0" algn="ctr">
                <a:lnSpc>
                  <a:spcPct val="120000"/>
                </a:lnSpc>
              </a:pPr>
              <a:endParaRPr lang="zh-CN" altLang="en-US" sz="1100">
                <a:solidFill>
                  <a:srgbClr val="FFFFFF"/>
                </a:solidFill>
                <a:cs typeface="+mn-ea"/>
                <a:sym typeface="+mn-lt"/>
              </a:endParaRPr>
            </a:p>
          </p:txBody>
        </p:sp>
        <p:sp>
          <p:nvSpPr>
            <p:cNvPr id="23" name="Freeform: Shape 5"/>
            <p:cNvSpPr/>
            <p:nvPr/>
          </p:nvSpPr>
          <p:spPr bwMode="auto">
            <a:xfrm>
              <a:off x="8701611" y="2399223"/>
              <a:ext cx="2421730" cy="2421708"/>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chemeClr val="accent4"/>
            </a:solidFill>
            <a:ln w="0">
              <a:noFill/>
              <a:prstDash val="solid"/>
              <a:round/>
            </a:ln>
            <a:effectLst/>
          </p:spPr>
          <p:txBody>
            <a:bodyPr vert="horz" wrap="square" lIns="91440" tIns="45720" rIns="91440" bIns="45720" anchor="ctr" anchorCtr="0" compatLnSpc="1">
              <a:normAutofit/>
            </a:bodyPr>
            <a:lstStyle/>
            <a:p>
              <a:pPr lvl="0" algn="ctr">
                <a:lnSpc>
                  <a:spcPct val="120000"/>
                </a:lnSpc>
              </a:pPr>
              <a:endParaRPr lang="zh-CN" altLang="en-US" sz="1100">
                <a:solidFill>
                  <a:srgbClr val="FFFFFF"/>
                </a:solidFill>
                <a:cs typeface="+mn-ea"/>
                <a:sym typeface="+mn-lt"/>
              </a:endParaRPr>
            </a:p>
          </p:txBody>
        </p:sp>
        <p:sp>
          <p:nvSpPr>
            <p:cNvPr id="24" name="Freeform: Shape 6"/>
            <p:cNvSpPr/>
            <p:nvPr/>
          </p:nvSpPr>
          <p:spPr bwMode="auto">
            <a:xfrm>
              <a:off x="956207" y="1536505"/>
              <a:ext cx="2880838" cy="2880831"/>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chemeClr val="accent1"/>
            </a:solidFill>
            <a:ln w="0">
              <a:noFill/>
              <a:prstDash val="solid"/>
              <a:round/>
            </a:ln>
            <a:effectLst/>
          </p:spPr>
          <p:txBody>
            <a:bodyPr vert="horz" wrap="square" lIns="91440" tIns="45720" rIns="91440" bIns="45720" anchor="ctr" anchorCtr="0" compatLnSpc="1">
              <a:normAutofit/>
            </a:bodyPr>
            <a:lstStyle/>
            <a:p>
              <a:pPr algn="ctr">
                <a:lnSpc>
                  <a:spcPct val="120000"/>
                </a:lnSpc>
              </a:pPr>
              <a:endParaRPr lang="zh-CN" altLang="en-US" sz="1400">
                <a:solidFill>
                  <a:srgbClr val="FFFFFF"/>
                </a:solidFill>
                <a:cs typeface="+mn-ea"/>
                <a:sym typeface="+mn-lt"/>
              </a:endParaRPr>
            </a:p>
          </p:txBody>
        </p:sp>
        <p:sp>
          <p:nvSpPr>
            <p:cNvPr id="25" name="TextBox 7"/>
            <p:cNvSpPr txBox="1"/>
            <p:nvPr/>
          </p:nvSpPr>
          <p:spPr>
            <a:xfrm>
              <a:off x="1083800" y="2769212"/>
              <a:ext cx="2850562" cy="364202"/>
            </a:xfrm>
            <a:prstGeom prst="rect">
              <a:avLst/>
            </a:prstGeom>
            <a:effectLst>
              <a:outerShdw dist="38100" dir="5400000" algn="ctr" rotWithShape="0">
                <a:srgbClr val="000000">
                  <a:alpha val="10000"/>
                </a:srgbClr>
              </a:outerShdw>
            </a:effectLst>
          </p:spPr>
          <p:txBody>
            <a:bodyPr anchor="ctr"/>
            <a:lstStyle/>
            <a:p>
              <a:pPr algn="ctr"/>
              <a:endParaRPr>
                <a:cs typeface="+mn-ea"/>
                <a:sym typeface="+mn-lt"/>
              </a:endParaRPr>
            </a:p>
          </p:txBody>
        </p:sp>
        <p:sp>
          <p:nvSpPr>
            <p:cNvPr id="26" name="TextBox 8"/>
            <p:cNvSpPr txBox="1"/>
            <p:nvPr/>
          </p:nvSpPr>
          <p:spPr>
            <a:xfrm>
              <a:off x="9912445" y="3551042"/>
              <a:ext cx="65" cy="364202"/>
            </a:xfrm>
            <a:prstGeom prst="rect">
              <a:avLst/>
            </a:prstGeom>
            <a:effectLst>
              <a:outerShdw dist="38100" dir="5400000" algn="ctr" rotWithShape="0">
                <a:srgbClr val="000000">
                  <a:alpha val="10000"/>
                </a:srgbClr>
              </a:outerShdw>
            </a:effectLst>
          </p:spPr>
          <p:txBody>
            <a:bodyPr anchor="ctr"/>
            <a:lstStyle/>
            <a:p>
              <a:pPr algn="ctr"/>
              <a:endParaRPr>
                <a:cs typeface="+mn-ea"/>
                <a:sym typeface="+mn-lt"/>
              </a:endParaRPr>
            </a:p>
          </p:txBody>
        </p:sp>
        <p:sp>
          <p:nvSpPr>
            <p:cNvPr id="27" name="TextBox 9"/>
            <p:cNvSpPr txBox="1"/>
            <p:nvPr/>
          </p:nvSpPr>
          <p:spPr>
            <a:xfrm>
              <a:off x="6858456" y="2854064"/>
              <a:ext cx="1496306" cy="364202"/>
            </a:xfrm>
            <a:prstGeom prst="rect">
              <a:avLst/>
            </a:prstGeom>
            <a:effectLst>
              <a:outerShdw dist="38100" dir="5400000" algn="ctr" rotWithShape="0">
                <a:srgbClr val="000000">
                  <a:alpha val="10000"/>
                </a:srgbClr>
              </a:outerShdw>
            </a:effectLst>
          </p:spPr>
          <p:txBody>
            <a:bodyPr anchor="ctr"/>
            <a:lstStyle/>
            <a:p>
              <a:pPr algn="ctr"/>
              <a:endParaRPr>
                <a:cs typeface="+mn-ea"/>
                <a:sym typeface="+mn-lt"/>
              </a:endParaRPr>
            </a:p>
          </p:txBody>
        </p:sp>
        <p:sp>
          <p:nvSpPr>
            <p:cNvPr id="28" name="Freeform: Shape 10"/>
            <p:cNvSpPr/>
            <p:nvPr/>
          </p:nvSpPr>
          <p:spPr bwMode="auto">
            <a:xfrm flipH="1">
              <a:off x="3874683" y="2217966"/>
              <a:ext cx="2655008" cy="2655002"/>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chemeClr val="accent2"/>
            </a:solidFill>
            <a:ln w="0">
              <a:noFill/>
              <a:prstDash val="solid"/>
              <a:round/>
            </a:ln>
            <a:effectLst/>
          </p:spPr>
          <p:txBody>
            <a:bodyPr vert="horz" wrap="square" lIns="91440" tIns="45720" rIns="91440" bIns="45720" anchor="ctr" anchorCtr="0" compatLnSpc="1">
              <a:normAutofit/>
            </a:bodyPr>
            <a:lstStyle/>
            <a:p>
              <a:pPr lvl="0" algn="ctr">
                <a:lnSpc>
                  <a:spcPct val="120000"/>
                </a:lnSpc>
              </a:pPr>
              <a:endParaRPr lang="zh-CN" altLang="en-US" sz="1100">
                <a:solidFill>
                  <a:srgbClr val="FFFFFF"/>
                </a:solidFill>
                <a:cs typeface="+mn-ea"/>
                <a:sym typeface="+mn-lt"/>
              </a:endParaRPr>
            </a:p>
          </p:txBody>
        </p:sp>
        <p:sp>
          <p:nvSpPr>
            <p:cNvPr id="29" name="TextBox 11"/>
            <p:cNvSpPr txBox="1"/>
            <p:nvPr/>
          </p:nvSpPr>
          <p:spPr>
            <a:xfrm>
              <a:off x="3887687" y="3490603"/>
              <a:ext cx="2628998" cy="364202"/>
            </a:xfrm>
            <a:prstGeom prst="rect">
              <a:avLst/>
            </a:prstGeom>
            <a:effectLst>
              <a:outerShdw dist="38100" dir="5400000" algn="ctr" rotWithShape="0">
                <a:srgbClr val="000000">
                  <a:alpha val="10000"/>
                </a:srgbClr>
              </a:outerShdw>
            </a:effectLst>
          </p:spPr>
          <p:txBody>
            <a:bodyPr anchor="ctr"/>
            <a:lstStyle/>
            <a:p>
              <a:pPr algn="ctr"/>
              <a:endParaRPr>
                <a:cs typeface="+mn-ea"/>
                <a:sym typeface="+mn-lt"/>
              </a:endParaRPr>
            </a:p>
          </p:txBody>
        </p:sp>
        <p:sp>
          <p:nvSpPr>
            <p:cNvPr id="30" name="Isosceles Triangle 12"/>
            <p:cNvSpPr/>
            <p:nvPr/>
          </p:nvSpPr>
          <p:spPr bwMode="auto">
            <a:xfrm flipH="1">
              <a:off x="7517557" y="3246514"/>
              <a:ext cx="233411" cy="2571972"/>
            </a:xfrm>
            <a:prstGeom prst="triangle">
              <a:avLst/>
            </a:prstGeom>
            <a:solidFill>
              <a:schemeClr val="tx2"/>
            </a:solidFill>
            <a:ln w="0">
              <a:noFill/>
              <a:prstDash val="solid"/>
              <a:round/>
            </a:ln>
            <a:effectLst>
              <a:outerShdw dist="38100" dir="5400000" algn="ctr" rotWithShape="0">
                <a:srgbClr val="000000">
                  <a:alpha val="10000"/>
                </a:srgbClr>
              </a:outerShdw>
            </a:effectLst>
          </p:spPr>
          <p:txBody>
            <a:bodyPr anchor="ctr"/>
            <a:lstStyle/>
            <a:p>
              <a:pPr algn="ctr"/>
              <a:endParaRPr>
                <a:cs typeface="+mn-ea"/>
                <a:sym typeface="+mn-lt"/>
              </a:endParaRPr>
            </a:p>
          </p:txBody>
        </p:sp>
        <p:sp>
          <p:nvSpPr>
            <p:cNvPr id="31" name="Isosceles Triangle 13"/>
            <p:cNvSpPr/>
            <p:nvPr/>
          </p:nvSpPr>
          <p:spPr bwMode="auto">
            <a:xfrm rot="18674193" flipH="1">
              <a:off x="7380530" y="3605355"/>
              <a:ext cx="92890" cy="544625"/>
            </a:xfrm>
            <a:prstGeom prst="triangle">
              <a:avLst/>
            </a:prstGeom>
            <a:solidFill>
              <a:schemeClr val="tx2"/>
            </a:solidFill>
            <a:ln w="0">
              <a:noFill/>
              <a:prstDash val="solid"/>
              <a:round/>
            </a:ln>
            <a:effectLst/>
          </p:spPr>
          <p:txBody>
            <a:bodyPr anchor="ctr"/>
            <a:lstStyle/>
            <a:p>
              <a:pPr algn="ctr"/>
              <a:endParaRPr>
                <a:cs typeface="+mn-ea"/>
                <a:sym typeface="+mn-lt"/>
              </a:endParaRPr>
            </a:p>
          </p:txBody>
        </p:sp>
        <p:sp>
          <p:nvSpPr>
            <p:cNvPr id="32" name="Isosceles Triangle 14"/>
            <p:cNvSpPr/>
            <p:nvPr/>
          </p:nvSpPr>
          <p:spPr bwMode="auto">
            <a:xfrm rot="2896893" flipH="1">
              <a:off x="7873816" y="3317351"/>
              <a:ext cx="54393" cy="740350"/>
            </a:xfrm>
            <a:prstGeom prst="triangle">
              <a:avLst/>
            </a:prstGeom>
            <a:solidFill>
              <a:schemeClr val="tx2"/>
            </a:solidFill>
            <a:ln w="0">
              <a:noFill/>
              <a:prstDash val="solid"/>
              <a:round/>
            </a:ln>
            <a:effectLst/>
          </p:spPr>
          <p:txBody>
            <a:bodyPr anchor="ctr"/>
            <a:lstStyle/>
            <a:p>
              <a:pPr algn="ctr"/>
              <a:endParaRPr>
                <a:cs typeface="+mn-ea"/>
                <a:sym typeface="+mn-lt"/>
              </a:endParaRPr>
            </a:p>
          </p:txBody>
        </p:sp>
        <p:sp>
          <p:nvSpPr>
            <p:cNvPr id="33" name="Isosceles Triangle 15"/>
            <p:cNvSpPr/>
            <p:nvPr/>
          </p:nvSpPr>
          <p:spPr bwMode="auto">
            <a:xfrm>
              <a:off x="9765513" y="4092097"/>
              <a:ext cx="237614" cy="1726389"/>
            </a:xfrm>
            <a:prstGeom prst="triangle">
              <a:avLst/>
            </a:prstGeom>
            <a:solidFill>
              <a:schemeClr val="tx2"/>
            </a:solidFill>
            <a:ln w="0">
              <a:noFill/>
              <a:prstDash val="solid"/>
              <a:round/>
            </a:ln>
            <a:effectLst>
              <a:outerShdw dist="38100" dir="5400000" algn="ctr" rotWithShape="0">
                <a:srgbClr val="000000">
                  <a:alpha val="10000"/>
                </a:srgbClr>
              </a:outerShdw>
            </a:effectLst>
          </p:spPr>
          <p:txBody>
            <a:bodyPr anchor="ctr"/>
            <a:lstStyle/>
            <a:p>
              <a:pPr algn="ctr"/>
              <a:endParaRPr>
                <a:cs typeface="+mn-ea"/>
                <a:sym typeface="+mn-lt"/>
              </a:endParaRPr>
            </a:p>
          </p:txBody>
        </p:sp>
        <p:sp>
          <p:nvSpPr>
            <p:cNvPr id="34" name="Isosceles Triangle 16"/>
            <p:cNvSpPr/>
            <p:nvPr/>
          </p:nvSpPr>
          <p:spPr bwMode="auto">
            <a:xfrm rot="2925807">
              <a:off x="10050808" y="4289432"/>
              <a:ext cx="94562" cy="554435"/>
            </a:xfrm>
            <a:prstGeom prst="triangle">
              <a:avLst/>
            </a:prstGeom>
            <a:solidFill>
              <a:schemeClr val="tx2"/>
            </a:solidFill>
            <a:ln w="0">
              <a:noFill/>
              <a:prstDash val="solid"/>
              <a:round/>
            </a:ln>
            <a:effectLst/>
          </p:spPr>
          <p:txBody>
            <a:bodyPr anchor="ctr"/>
            <a:lstStyle/>
            <a:p>
              <a:pPr algn="ctr"/>
              <a:endParaRPr>
                <a:cs typeface="+mn-ea"/>
                <a:sym typeface="+mn-lt"/>
              </a:endParaRPr>
            </a:p>
          </p:txBody>
        </p:sp>
        <p:sp>
          <p:nvSpPr>
            <p:cNvPr id="35" name="Isosceles Triangle 17"/>
            <p:cNvSpPr/>
            <p:nvPr/>
          </p:nvSpPr>
          <p:spPr bwMode="auto">
            <a:xfrm rot="18703107">
              <a:off x="9542847" y="4018136"/>
              <a:ext cx="106083" cy="753684"/>
            </a:xfrm>
            <a:prstGeom prst="triangle">
              <a:avLst/>
            </a:prstGeom>
            <a:solidFill>
              <a:schemeClr val="tx2"/>
            </a:solidFill>
            <a:ln w="0">
              <a:noFill/>
              <a:prstDash val="solid"/>
              <a:round/>
            </a:ln>
            <a:effectLst/>
          </p:spPr>
          <p:txBody>
            <a:bodyPr anchor="ctr"/>
            <a:lstStyle/>
            <a:p>
              <a:pPr algn="ctr"/>
              <a:endParaRPr>
                <a:cs typeface="+mn-ea"/>
                <a:sym typeface="+mn-lt"/>
              </a:endParaRPr>
            </a:p>
          </p:txBody>
        </p:sp>
        <p:sp>
          <p:nvSpPr>
            <p:cNvPr id="36" name="Isosceles Triangle 18"/>
            <p:cNvSpPr/>
            <p:nvPr/>
          </p:nvSpPr>
          <p:spPr bwMode="auto">
            <a:xfrm>
              <a:off x="2353829" y="3326854"/>
              <a:ext cx="251017" cy="2491629"/>
            </a:xfrm>
            <a:prstGeom prst="triangle">
              <a:avLst/>
            </a:prstGeom>
            <a:solidFill>
              <a:schemeClr val="tx2"/>
            </a:solidFill>
            <a:ln w="0">
              <a:noFill/>
              <a:prstDash val="solid"/>
              <a:round/>
            </a:ln>
            <a:effectLst>
              <a:outerShdw dist="38100" dir="5400000" algn="ctr" rotWithShape="0">
                <a:srgbClr val="000000">
                  <a:alpha val="10000"/>
                </a:srgbClr>
              </a:outerShdw>
            </a:effectLst>
          </p:spPr>
          <p:txBody>
            <a:bodyPr anchor="ctr"/>
            <a:lstStyle/>
            <a:p>
              <a:pPr algn="ctr"/>
              <a:endParaRPr>
                <a:cs typeface="+mn-ea"/>
                <a:sym typeface="+mn-lt"/>
              </a:endParaRPr>
            </a:p>
          </p:txBody>
        </p:sp>
        <p:sp>
          <p:nvSpPr>
            <p:cNvPr id="37" name="Isosceles Triangle 19"/>
            <p:cNvSpPr/>
            <p:nvPr/>
          </p:nvSpPr>
          <p:spPr bwMode="auto">
            <a:xfrm rot="2925807">
              <a:off x="2645250" y="3835588"/>
              <a:ext cx="99895" cy="585705"/>
            </a:xfrm>
            <a:prstGeom prst="triangle">
              <a:avLst/>
            </a:prstGeom>
            <a:solidFill>
              <a:schemeClr val="tx2"/>
            </a:solidFill>
            <a:ln w="0">
              <a:noFill/>
              <a:prstDash val="solid"/>
              <a:round/>
            </a:ln>
            <a:effectLst/>
          </p:spPr>
          <p:txBody>
            <a:bodyPr anchor="ctr"/>
            <a:lstStyle/>
            <a:p>
              <a:pPr algn="ctr"/>
              <a:endParaRPr>
                <a:cs typeface="+mn-ea"/>
                <a:sym typeface="+mn-lt"/>
              </a:endParaRPr>
            </a:p>
          </p:txBody>
        </p:sp>
        <p:sp>
          <p:nvSpPr>
            <p:cNvPr id="38" name="Isosceles Triangle 20"/>
            <p:cNvSpPr/>
            <p:nvPr/>
          </p:nvSpPr>
          <p:spPr bwMode="auto">
            <a:xfrm rot="18703107">
              <a:off x="2136924" y="3516154"/>
              <a:ext cx="87029" cy="796194"/>
            </a:xfrm>
            <a:prstGeom prst="triangle">
              <a:avLst/>
            </a:prstGeom>
            <a:solidFill>
              <a:schemeClr val="tx2"/>
            </a:solidFill>
            <a:ln w="0">
              <a:noFill/>
              <a:prstDash val="solid"/>
              <a:round/>
            </a:ln>
            <a:effectLst/>
          </p:spPr>
          <p:txBody>
            <a:bodyPr anchor="ctr"/>
            <a:lstStyle/>
            <a:p>
              <a:pPr algn="ctr"/>
              <a:endParaRPr>
                <a:cs typeface="+mn-ea"/>
                <a:sym typeface="+mn-lt"/>
              </a:endParaRPr>
            </a:p>
          </p:txBody>
        </p:sp>
        <p:sp>
          <p:nvSpPr>
            <p:cNvPr id="39" name="Isosceles Triangle 21"/>
            <p:cNvSpPr/>
            <p:nvPr/>
          </p:nvSpPr>
          <p:spPr bwMode="auto">
            <a:xfrm flipH="1">
              <a:off x="5124674" y="3882389"/>
              <a:ext cx="203170" cy="1936096"/>
            </a:xfrm>
            <a:prstGeom prst="triangle">
              <a:avLst/>
            </a:prstGeom>
            <a:solidFill>
              <a:schemeClr val="tx2"/>
            </a:solidFill>
            <a:ln w="0">
              <a:noFill/>
              <a:prstDash val="solid"/>
              <a:round/>
            </a:ln>
            <a:effectLst>
              <a:outerShdw dist="38100" dir="5400000" algn="ctr" rotWithShape="0">
                <a:srgbClr val="000000">
                  <a:alpha val="10000"/>
                </a:srgbClr>
              </a:outerShdw>
            </a:effectLst>
          </p:spPr>
          <p:txBody>
            <a:bodyPr anchor="ctr"/>
            <a:lstStyle/>
            <a:p>
              <a:pPr algn="ctr"/>
              <a:endParaRPr>
                <a:cs typeface="+mn-ea"/>
                <a:sym typeface="+mn-lt"/>
              </a:endParaRPr>
            </a:p>
          </p:txBody>
        </p:sp>
        <p:sp>
          <p:nvSpPr>
            <p:cNvPr id="40" name="Isosceles Triangle 22"/>
            <p:cNvSpPr/>
            <p:nvPr/>
          </p:nvSpPr>
          <p:spPr bwMode="auto">
            <a:xfrm rot="18674193" flipH="1">
              <a:off x="4911726" y="4154752"/>
              <a:ext cx="54392" cy="717746"/>
            </a:xfrm>
            <a:prstGeom prst="triangle">
              <a:avLst/>
            </a:prstGeom>
            <a:solidFill>
              <a:schemeClr val="tx2"/>
            </a:solidFill>
            <a:ln w="0">
              <a:noFill/>
              <a:prstDash val="solid"/>
              <a:round/>
            </a:ln>
            <a:effectLst/>
          </p:spPr>
          <p:txBody>
            <a:bodyPr anchor="ctr"/>
            <a:lstStyle/>
            <a:p>
              <a:pPr algn="ctr"/>
              <a:endParaRPr>
                <a:cs typeface="+mn-ea"/>
                <a:sym typeface="+mn-lt"/>
              </a:endParaRPr>
            </a:p>
          </p:txBody>
        </p:sp>
        <p:sp>
          <p:nvSpPr>
            <p:cNvPr id="41" name="Isosceles Triangle 23"/>
            <p:cNvSpPr/>
            <p:nvPr/>
          </p:nvSpPr>
          <p:spPr bwMode="auto">
            <a:xfrm rot="2896893" flipH="1">
              <a:off x="5429958" y="3957512"/>
              <a:ext cx="76151" cy="644426"/>
            </a:xfrm>
            <a:prstGeom prst="triangle">
              <a:avLst/>
            </a:prstGeom>
            <a:solidFill>
              <a:schemeClr val="tx2"/>
            </a:solidFill>
            <a:ln w="0">
              <a:noFill/>
              <a:prstDash val="solid"/>
              <a:round/>
            </a:ln>
            <a:effectLst/>
          </p:spPr>
          <p:txBody>
            <a:bodyPr anchor="ctr"/>
            <a:lstStyle/>
            <a:p>
              <a:pPr algn="ctr"/>
              <a:endParaRPr>
                <a:cs typeface="+mn-ea"/>
                <a:sym typeface="+mn-lt"/>
              </a:endParaRPr>
            </a:p>
          </p:txBody>
        </p:sp>
        <p:sp>
          <p:nvSpPr>
            <p:cNvPr id="42" name="矩形 41"/>
            <p:cNvSpPr/>
            <p:nvPr/>
          </p:nvSpPr>
          <p:spPr>
            <a:xfrm>
              <a:off x="5316398" y="-880041"/>
              <a:ext cx="3084114" cy="425216"/>
            </a:xfrm>
            <a:prstGeom prst="rect">
              <a:avLst/>
            </a:prstGeom>
          </p:spPr>
          <p:txBody>
            <a:bodyPr wrap="square">
              <a:spAutoFit/>
            </a:bodyP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4" name="矩形 3"/>
          <p:cNvSpPr/>
          <p:nvPr/>
        </p:nvSpPr>
        <p:spPr>
          <a:xfrm>
            <a:off x="157426" y="3443920"/>
            <a:ext cx="1305918" cy="540000"/>
          </a:xfrm>
          <a:prstGeom prst="rect">
            <a:avLst/>
          </a:prstGeom>
          <a:noFill/>
          <a:ln w="19050">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latin typeface="微软雅黑" panose="020B0503020204020204" pitchFamily="34" charset="-122"/>
                <a:ea typeface="微软雅黑" panose="020B0503020204020204" pitchFamily="34" charset="-122"/>
              </a:rPr>
              <a:t>Para.3</a:t>
            </a:r>
            <a:endParaRPr lang="zh-CN" altLang="en-US" sz="2800" dirty="0">
              <a:solidFill>
                <a:schemeClr val="tx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414349" y="2416456"/>
            <a:ext cx="5127654" cy="400110"/>
          </a:xfrm>
          <a:prstGeom prst="rect">
            <a:avLst/>
          </a:prstGeom>
          <a:noFill/>
          <a:ln>
            <a:noFill/>
          </a:ln>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Man at Peace with Nature</a:t>
            </a:r>
            <a:endParaRPr lang="zh-CN" altLang="en-US" sz="2000" b="1" dirty="0">
              <a:latin typeface="微软雅黑" panose="020B0503020204020204" pitchFamily="34" charset="-122"/>
              <a:ea typeface="微软雅黑" panose="020B0503020204020204" pitchFamily="34" charset="-122"/>
            </a:endParaRPr>
          </a:p>
        </p:txBody>
      </p:sp>
      <p:sp>
        <p:nvSpPr>
          <p:cNvPr id="6" name="矩形 5"/>
          <p:cNvSpPr/>
          <p:nvPr/>
        </p:nvSpPr>
        <p:spPr>
          <a:xfrm>
            <a:off x="2391114" y="2392808"/>
            <a:ext cx="5249217" cy="567558"/>
          </a:xfrm>
          <a:prstGeom prst="rect">
            <a:avLst/>
          </a:prstGeom>
          <a:noFill/>
          <a:ln>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a:solidFill>
                <a:schemeClr val="tx1"/>
              </a:solidFill>
            </a:endParaRPr>
          </a:p>
        </p:txBody>
      </p:sp>
      <p:sp>
        <p:nvSpPr>
          <p:cNvPr id="7" name="矩形 6"/>
          <p:cNvSpPr/>
          <p:nvPr/>
        </p:nvSpPr>
        <p:spPr>
          <a:xfrm>
            <a:off x="157426" y="2474603"/>
            <a:ext cx="1305918" cy="540000"/>
          </a:xfrm>
          <a:prstGeom prst="rect">
            <a:avLst/>
          </a:prstGeom>
          <a:noFill/>
          <a:ln w="19050">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latin typeface="微软雅黑" panose="020B0503020204020204" pitchFamily="34" charset="-122"/>
                <a:ea typeface="微软雅黑" panose="020B0503020204020204" pitchFamily="34" charset="-122"/>
              </a:rPr>
              <a:t>Para.2</a:t>
            </a:r>
            <a:endParaRPr lang="zh-CN" altLang="en-US" sz="2800" dirty="0">
              <a:solidFill>
                <a:schemeClr val="tx1"/>
              </a:solidFill>
              <a:latin typeface="微软雅黑" panose="020B0503020204020204" pitchFamily="34" charset="-122"/>
              <a:ea typeface="微软雅黑" panose="020B0503020204020204" pitchFamily="34" charset="-122"/>
            </a:endParaRPr>
          </a:p>
        </p:txBody>
      </p:sp>
      <p:sp>
        <p:nvSpPr>
          <p:cNvPr id="9" name="矩形 8"/>
          <p:cNvSpPr/>
          <p:nvPr/>
        </p:nvSpPr>
        <p:spPr>
          <a:xfrm>
            <a:off x="2392091" y="1362817"/>
            <a:ext cx="5249217" cy="567558"/>
          </a:xfrm>
          <a:prstGeom prst="rect">
            <a:avLst/>
          </a:prstGeom>
          <a:noFill/>
          <a:ln>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a:solidFill>
                <a:schemeClr val="tx1"/>
              </a:solidFill>
            </a:endParaRPr>
          </a:p>
        </p:txBody>
      </p:sp>
      <p:sp>
        <p:nvSpPr>
          <p:cNvPr id="11" name="文本框 10"/>
          <p:cNvSpPr txBox="1"/>
          <p:nvPr/>
        </p:nvSpPr>
        <p:spPr>
          <a:xfrm>
            <a:off x="2333178" y="1379760"/>
            <a:ext cx="5127654" cy="400110"/>
          </a:xfrm>
          <a:prstGeom prst="rect">
            <a:avLst/>
          </a:prstGeom>
          <a:noFill/>
          <a:ln>
            <a:noFill/>
          </a:ln>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 A Land of Mountains and Ice</a:t>
            </a:r>
            <a:endParaRPr lang="zh-CN" altLang="en-US" sz="2000" b="1" dirty="0">
              <a:latin typeface="微软雅黑" panose="020B0503020204020204" pitchFamily="34" charset="-122"/>
              <a:ea typeface="微软雅黑" panose="020B0503020204020204" pitchFamily="34" charset="-122"/>
            </a:endParaRPr>
          </a:p>
        </p:txBody>
      </p:sp>
      <p:sp>
        <p:nvSpPr>
          <p:cNvPr id="13" name="矩形 12"/>
          <p:cNvSpPr/>
          <p:nvPr/>
        </p:nvSpPr>
        <p:spPr>
          <a:xfrm>
            <a:off x="157426" y="1477728"/>
            <a:ext cx="1305918" cy="540000"/>
          </a:xfrm>
          <a:prstGeom prst="rect">
            <a:avLst/>
          </a:prstGeom>
          <a:noFill/>
          <a:ln w="19050">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latin typeface="微软雅黑" panose="020B0503020204020204" pitchFamily="34" charset="-122"/>
                <a:ea typeface="微软雅黑" panose="020B0503020204020204" pitchFamily="34" charset="-122"/>
              </a:rPr>
              <a:t>Para.1</a:t>
            </a:r>
            <a:endParaRPr lang="zh-CN" altLang="en-US" sz="2800" dirty="0">
              <a:solidFill>
                <a:schemeClr val="tx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512677" y="4546501"/>
            <a:ext cx="5335206" cy="400110"/>
          </a:xfrm>
          <a:prstGeom prst="rect">
            <a:avLst/>
          </a:prstGeom>
          <a:noFill/>
          <a:ln>
            <a:noFill/>
          </a:ln>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A Summer Where the Sun Never Sleeps</a:t>
            </a:r>
            <a:endParaRPr lang="zh-CN" altLang="en-US" sz="2000" b="1" dirty="0">
              <a:latin typeface="微软雅黑" panose="020B0503020204020204" pitchFamily="34" charset="-122"/>
              <a:ea typeface="微软雅黑" panose="020B0503020204020204" pitchFamily="34" charset="-122"/>
            </a:endParaRPr>
          </a:p>
        </p:txBody>
      </p:sp>
      <p:sp>
        <p:nvSpPr>
          <p:cNvPr id="15" name="矩形 14"/>
          <p:cNvSpPr/>
          <p:nvPr/>
        </p:nvSpPr>
        <p:spPr>
          <a:xfrm>
            <a:off x="2391114" y="4461765"/>
            <a:ext cx="5249217" cy="567558"/>
          </a:xfrm>
          <a:prstGeom prst="rect">
            <a:avLst/>
          </a:prstGeom>
          <a:noFill/>
          <a:ln>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a:solidFill>
                <a:schemeClr val="tx1"/>
              </a:solidFill>
            </a:endParaRPr>
          </a:p>
        </p:txBody>
      </p:sp>
      <p:sp>
        <p:nvSpPr>
          <p:cNvPr id="16" name="矩形 15"/>
          <p:cNvSpPr/>
          <p:nvPr/>
        </p:nvSpPr>
        <p:spPr>
          <a:xfrm>
            <a:off x="157426" y="4440795"/>
            <a:ext cx="1305918" cy="540000"/>
          </a:xfrm>
          <a:prstGeom prst="rect">
            <a:avLst/>
          </a:prstGeom>
          <a:noFill/>
          <a:ln w="19050">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dirty="0">
                <a:solidFill>
                  <a:schemeClr val="tx1"/>
                </a:solidFill>
                <a:latin typeface="微软雅黑" panose="020B0503020204020204" pitchFamily="34" charset="-122"/>
                <a:ea typeface="微软雅黑" panose="020B0503020204020204" pitchFamily="34" charset="-122"/>
              </a:rPr>
              <a:t>Para.4</a:t>
            </a:r>
            <a:endParaRPr lang="zh-CN" altLang="en-US" sz="2800" dirty="0">
              <a:solidFill>
                <a:schemeClr val="tx1"/>
              </a:solidFill>
              <a:latin typeface="微软雅黑" panose="020B0503020204020204" pitchFamily="34" charset="-122"/>
              <a:ea typeface="微软雅黑" panose="020B0503020204020204" pitchFamily="34" charset="-122"/>
            </a:endParaRPr>
          </a:p>
        </p:txBody>
      </p:sp>
      <p:sp>
        <p:nvSpPr>
          <p:cNvPr id="17" name="文本框 1"/>
          <p:cNvSpPr txBox="1"/>
          <p:nvPr/>
        </p:nvSpPr>
        <p:spPr>
          <a:xfrm>
            <a:off x="2414349" y="3491653"/>
            <a:ext cx="5127654" cy="400110"/>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latin typeface="微软雅黑" panose="020B0503020204020204" pitchFamily="34" charset="-122"/>
                <a:ea typeface="微软雅黑" panose="020B0503020204020204" pitchFamily="34" charset="-122"/>
              </a:rPr>
              <a:t>A Land of Adventure</a:t>
            </a:r>
            <a:endParaRPr lang="zh-CN" altLang="en-US" sz="2000" b="1" dirty="0">
              <a:latin typeface="微软雅黑" panose="020B0503020204020204" pitchFamily="34" charset="-122"/>
              <a:ea typeface="微软雅黑" panose="020B0503020204020204" pitchFamily="34" charset="-122"/>
            </a:endParaRPr>
          </a:p>
        </p:txBody>
      </p:sp>
      <p:sp>
        <p:nvSpPr>
          <p:cNvPr id="18" name="矩形 17"/>
          <p:cNvSpPr/>
          <p:nvPr/>
        </p:nvSpPr>
        <p:spPr>
          <a:xfrm>
            <a:off x="2391114" y="3468005"/>
            <a:ext cx="5249217" cy="567558"/>
          </a:xfrm>
          <a:prstGeom prst="rect">
            <a:avLst/>
          </a:prstGeom>
          <a:noFill/>
          <a:ln>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2000" b="1">
              <a:solidFill>
                <a:schemeClr val="tx1"/>
              </a:solidFill>
            </a:endParaRPr>
          </a:p>
        </p:txBody>
      </p:sp>
      <p:sp>
        <p:nvSpPr>
          <p:cNvPr id="19" name="文本框 18"/>
          <p:cNvSpPr txBox="1"/>
          <p:nvPr/>
        </p:nvSpPr>
        <p:spPr>
          <a:xfrm>
            <a:off x="142034" y="483327"/>
            <a:ext cx="8849349" cy="523220"/>
          </a:xfrm>
          <a:prstGeom prst="rect">
            <a:avLst/>
          </a:prstGeom>
          <a:noFill/>
        </p:spPr>
        <p:txBody>
          <a:bodyPr wrap="square" rtlCol="0">
            <a:spAutoFit/>
          </a:bodyPr>
          <a:lstStyle/>
          <a:p>
            <a:r>
              <a:rPr lang="en-US" altLang="zh-CN" sz="2800" b="1" dirty="0">
                <a:latin typeface="Arial" panose="020B0604020202020204" pitchFamily="34" charset="0"/>
                <a:cs typeface="Arial" panose="020B0604020202020204" pitchFamily="34" charset="0"/>
              </a:rPr>
              <a:t>Match the subheadings with the paragraphs.</a:t>
            </a:r>
            <a:endParaRPr lang="zh-CN" altLang="en-US" sz="2800" b="1" dirty="0">
              <a:latin typeface="Arial" panose="020B0604020202020204" pitchFamily="34" charset="0"/>
              <a:cs typeface="Arial" panose="020B0604020202020204" pitchFamily="34" charset="0"/>
            </a:endParaRPr>
          </a:p>
        </p:txBody>
      </p:sp>
      <p:cxnSp>
        <p:nvCxnSpPr>
          <p:cNvPr id="10" name="直接箭头连接符 9"/>
          <p:cNvCxnSpPr>
            <a:stCxn id="13" idx="3"/>
            <a:endCxn id="15" idx="1"/>
          </p:cNvCxnSpPr>
          <p:nvPr/>
        </p:nvCxnSpPr>
        <p:spPr>
          <a:xfrm>
            <a:off x="1463344" y="1747728"/>
            <a:ext cx="927770" cy="29978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endCxn id="6" idx="1"/>
          </p:cNvCxnSpPr>
          <p:nvPr/>
        </p:nvCxnSpPr>
        <p:spPr>
          <a:xfrm flipV="1">
            <a:off x="1474221" y="2676587"/>
            <a:ext cx="916893" cy="11400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V="1">
            <a:off x="1455702" y="1670924"/>
            <a:ext cx="946289" cy="10736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5723279" y="3564480"/>
            <a:ext cx="1815456" cy="1323439"/>
          </a:xfrm>
          <a:prstGeom prst="rect">
            <a:avLst/>
          </a:prstGeom>
          <a:noFill/>
        </p:spPr>
        <p:txBody>
          <a:bodyPr wrap="square">
            <a:spAutoFit/>
          </a:bodyPr>
          <a:lstStyle/>
          <a:p>
            <a:pPr algn="ctr"/>
            <a:r>
              <a:rPr lang="en-US" altLang="zh-CN" sz="2000" b="1" kern="1100" spc="110" dirty="0">
                <a:solidFill>
                  <a:schemeClr val="bg1"/>
                </a:solidFill>
                <a:latin typeface="微软雅黑" panose="020B0503020204020204" pitchFamily="34" charset="-122"/>
                <a:ea typeface="微软雅黑" panose="020B0503020204020204" pitchFamily="34" charset="-122"/>
              </a:rPr>
              <a:t>1</a:t>
            </a:r>
            <a:endParaRPr lang="en-US" altLang="zh-CN" sz="2000" b="1" kern="1100" spc="110" dirty="0">
              <a:solidFill>
                <a:schemeClr val="bg1"/>
              </a:solidFill>
              <a:latin typeface="微软雅黑" panose="020B0503020204020204" pitchFamily="34" charset="-122"/>
              <a:ea typeface="微软雅黑" panose="020B0503020204020204" pitchFamily="34" charset="-122"/>
            </a:endParaRPr>
          </a:p>
          <a:p>
            <a:pPr algn="ctr"/>
            <a:r>
              <a:rPr lang="en-US" altLang="zh-CN" sz="2000" b="1" kern="1100" spc="110" dirty="0">
                <a:solidFill>
                  <a:schemeClr val="bg1"/>
                </a:solidFill>
                <a:latin typeface="微软雅黑" panose="020B0503020204020204" pitchFamily="34" charset="-122"/>
                <a:ea typeface="微软雅黑" panose="020B0503020204020204" pitchFamily="34" charset="-122"/>
              </a:rPr>
              <a:t>in summer the sun never sets</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50" name="直接箭头连接符 49"/>
          <p:cNvCxnSpPr>
            <a:stCxn id="16" idx="3"/>
          </p:cNvCxnSpPr>
          <p:nvPr/>
        </p:nvCxnSpPr>
        <p:spPr>
          <a:xfrm flipV="1">
            <a:off x="1463344" y="3629393"/>
            <a:ext cx="926793" cy="10814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7513848" y="3926574"/>
            <a:ext cx="1815456" cy="1631216"/>
          </a:xfrm>
          <a:prstGeom prst="rect">
            <a:avLst/>
          </a:prstGeom>
          <a:noFill/>
        </p:spPr>
        <p:txBody>
          <a:bodyPr wrap="square">
            <a:spAutoFit/>
          </a:bodyPr>
          <a:lstStyle/>
          <a:p>
            <a:pPr algn="ctr"/>
            <a:r>
              <a:rPr lang="en-US" altLang="zh-CN" sz="2000" b="1" kern="1100" spc="110" dirty="0">
                <a:solidFill>
                  <a:schemeClr val="bg1"/>
                </a:solidFill>
                <a:latin typeface="微软雅黑" panose="020B0503020204020204" pitchFamily="34" charset="-122"/>
                <a:ea typeface="微软雅黑" panose="020B0503020204020204" pitchFamily="34" charset="-122"/>
              </a:rPr>
              <a:t>2</a:t>
            </a:r>
            <a:endParaRPr lang="en-US" altLang="zh-CN" sz="2000" b="1" kern="1100" spc="110" dirty="0">
              <a:solidFill>
                <a:schemeClr val="bg1"/>
              </a:solidFill>
              <a:latin typeface="微软雅黑" panose="020B0503020204020204" pitchFamily="34" charset="-122"/>
              <a:ea typeface="微软雅黑" panose="020B0503020204020204" pitchFamily="34" charset="-122"/>
            </a:endParaRPr>
          </a:p>
          <a:p>
            <a:pPr algn="ctr"/>
            <a:r>
              <a:rPr lang="en-US" altLang="zh-CN" sz="2000" b="1" kern="1100" spc="110" dirty="0">
                <a:solidFill>
                  <a:schemeClr val="bg1"/>
                </a:solidFill>
                <a:latin typeface="微软雅黑" panose="020B0503020204020204" pitchFamily="34" charset="-122"/>
                <a:ea typeface="微软雅黑" panose="020B0503020204020204" pitchFamily="34" charset="-122"/>
              </a:rPr>
              <a:t>mountains…covered…vast sheets of ice</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9039758" y="3434498"/>
            <a:ext cx="1815456" cy="1631216"/>
          </a:xfrm>
          <a:prstGeom prst="rect">
            <a:avLst/>
          </a:prstGeom>
          <a:noFill/>
        </p:spPr>
        <p:txBody>
          <a:bodyPr wrap="square">
            <a:spAutoFit/>
          </a:bodyPr>
          <a:lstStyle/>
          <a:p>
            <a:pPr algn="ctr"/>
            <a:r>
              <a:rPr lang="en-US" altLang="zh-CN" sz="2000" b="1" kern="1100" spc="110" dirty="0">
                <a:solidFill>
                  <a:schemeClr val="bg1"/>
                </a:solidFill>
                <a:latin typeface="微软雅黑" panose="020B0503020204020204" pitchFamily="34" charset="-122"/>
                <a:ea typeface="微软雅黑" panose="020B0503020204020204" pitchFamily="34" charset="-122"/>
              </a:rPr>
              <a:t>3</a:t>
            </a:r>
            <a:endParaRPr lang="en-US" altLang="zh-CN" sz="2000" b="1" kern="1100" spc="110" dirty="0">
              <a:solidFill>
                <a:schemeClr val="bg1"/>
              </a:solidFill>
              <a:latin typeface="微软雅黑" panose="020B0503020204020204" pitchFamily="34" charset="-122"/>
              <a:ea typeface="微软雅黑" panose="020B0503020204020204" pitchFamily="34" charset="-122"/>
            </a:endParaRPr>
          </a:p>
          <a:p>
            <a:pPr algn="ctr"/>
            <a:r>
              <a:rPr lang="en-US" altLang="zh-CN" sz="2000" b="1" kern="1100" spc="110" dirty="0">
                <a:solidFill>
                  <a:schemeClr val="bg1"/>
                </a:solidFill>
                <a:latin typeface="微软雅黑" panose="020B0503020204020204" pitchFamily="34" charset="-122"/>
                <a:ea typeface="微软雅黑" panose="020B0503020204020204" pitchFamily="34" charset="-122"/>
              </a:rPr>
              <a:t>looking after reindeer… the Sami</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10521179" y="4066267"/>
            <a:ext cx="1815456" cy="1323439"/>
          </a:xfrm>
          <a:prstGeom prst="rect">
            <a:avLst/>
          </a:prstGeom>
          <a:noFill/>
        </p:spPr>
        <p:txBody>
          <a:bodyPr wrap="square">
            <a:spAutoFit/>
          </a:bodyPr>
          <a:lstStyle/>
          <a:p>
            <a:pPr algn="ctr"/>
            <a:r>
              <a:rPr lang="en-US" altLang="zh-CN" sz="2000" b="1" kern="1100" spc="110" dirty="0">
                <a:solidFill>
                  <a:schemeClr val="bg1"/>
                </a:solidFill>
                <a:latin typeface="微软雅黑" panose="020B0503020204020204" pitchFamily="34" charset="-122"/>
                <a:ea typeface="微软雅黑" panose="020B0503020204020204" pitchFamily="34" charset="-122"/>
              </a:rPr>
              <a:t>4</a:t>
            </a:r>
            <a:endParaRPr lang="en-US" altLang="zh-CN" sz="2000" b="1" kern="1100" spc="110" dirty="0">
              <a:solidFill>
                <a:schemeClr val="bg1"/>
              </a:solidFill>
              <a:latin typeface="微软雅黑" panose="020B0503020204020204" pitchFamily="34" charset="-122"/>
              <a:ea typeface="微软雅黑" panose="020B0503020204020204" pitchFamily="34" charset="-122"/>
            </a:endParaRPr>
          </a:p>
          <a:p>
            <a:pPr algn="ctr"/>
            <a:r>
              <a:rPr lang="en-US" altLang="zh-CN" sz="2000" b="1" kern="1100" spc="110" dirty="0">
                <a:solidFill>
                  <a:schemeClr val="bg1"/>
                </a:solidFill>
                <a:latin typeface="微软雅黑" panose="020B0503020204020204" pitchFamily="34" charset="-122"/>
                <a:ea typeface="微软雅黑" panose="020B0503020204020204" pitchFamily="34" charset="-122"/>
              </a:rPr>
              <a:t>enjoying this great adventure</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62" name="对话气泡: 圆角矩形 61"/>
          <p:cNvSpPr/>
          <p:nvPr/>
        </p:nvSpPr>
        <p:spPr>
          <a:xfrm>
            <a:off x="8446295" y="1485840"/>
            <a:ext cx="3329145" cy="1621975"/>
          </a:xfrm>
          <a:prstGeom prst="wedgeRoundRectCallout">
            <a:avLst>
              <a:gd name="adj1" fmla="val -66423"/>
              <a:gd name="adj2" fmla="val -7666"/>
              <a:gd name="adj3" fmla="val 16667"/>
            </a:avLst>
          </a:prstGeom>
          <a:noFill/>
          <a:ln w="25400">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latin typeface="Calibri" panose="020F0502020204030204" pitchFamily="34" charset="0"/>
                <a:cs typeface="Calibri" panose="020F0502020204030204" pitchFamily="34" charset="0"/>
              </a:rPr>
              <a:t>Good subheadings:</a:t>
            </a:r>
            <a:endParaRPr lang="en-US" altLang="zh-CN" sz="2400" dirty="0">
              <a:solidFill>
                <a:schemeClr val="tx1"/>
              </a:solidFill>
              <a:latin typeface="Calibri" panose="020F0502020204030204" pitchFamily="34" charset="0"/>
              <a:cs typeface="Calibri" panose="020F0502020204030204" pitchFamily="34" charset="0"/>
            </a:endParaRPr>
          </a:p>
          <a:p>
            <a:pPr marL="342900" indent="-342900">
              <a:buAutoNum type="arabicPeriod"/>
            </a:pPr>
            <a:r>
              <a:rPr lang="en-US" altLang="zh-CN" sz="2400" dirty="0">
                <a:solidFill>
                  <a:schemeClr val="tx1"/>
                </a:solidFill>
                <a:latin typeface="Calibri" panose="020F0502020204030204" pitchFamily="34" charset="0"/>
                <a:cs typeface="Calibri" panose="020F0502020204030204" pitchFamily="34" charset="0"/>
              </a:rPr>
              <a:t>catch readers’ eyes</a:t>
            </a:r>
            <a:endParaRPr lang="en-US" altLang="zh-CN" sz="2400" dirty="0">
              <a:solidFill>
                <a:schemeClr val="tx1"/>
              </a:solidFill>
              <a:latin typeface="Calibri" panose="020F0502020204030204" pitchFamily="34" charset="0"/>
              <a:cs typeface="Calibri" panose="020F0502020204030204" pitchFamily="34" charset="0"/>
            </a:endParaRPr>
          </a:p>
          <a:p>
            <a:pPr marL="342900" indent="-342900">
              <a:buAutoNum type="arabicPeriod"/>
            </a:pPr>
            <a:r>
              <a:rPr lang="en-US" altLang="zh-CN" sz="2400" dirty="0">
                <a:solidFill>
                  <a:schemeClr val="tx1"/>
                </a:solidFill>
                <a:latin typeface="Calibri" panose="020F0502020204030204" pitchFamily="34" charset="0"/>
                <a:cs typeface="Calibri" panose="020F0502020204030204" pitchFamily="34" charset="0"/>
              </a:rPr>
              <a:t> make the structure and key points clear</a:t>
            </a:r>
            <a:endParaRPr lang="zh-CN" altLang="en-US" sz="2400" dirty="0">
              <a:solidFill>
                <a:schemeClr val="tx1"/>
              </a:solidFill>
              <a:latin typeface="Calibri" panose="020F0502020204030204" pitchFamily="34" charset="0"/>
              <a:cs typeface="Calibri" panose="020F0502020204030204" pitchFamily="34" charset="0"/>
            </a:endParaRPr>
          </a:p>
        </p:txBody>
      </p:sp>
      <p:sp>
        <p:nvSpPr>
          <p:cNvPr id="46" name="矩形 11"/>
          <p:cNvSpPr>
            <a:spLocks noChangeArrowheads="1"/>
          </p:cNvSpPr>
          <p:nvPr/>
        </p:nvSpPr>
        <p:spPr bwMode="auto">
          <a:xfrm>
            <a:off x="0" y="-47246"/>
            <a:ext cx="4815840" cy="52835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0" fontAlgn="base" hangingPunct="0">
              <a:lnSpc>
                <a:spcPts val="3440"/>
              </a:lnSpc>
              <a:spcBef>
                <a:spcPct val="0"/>
              </a:spcBef>
              <a:spcAft>
                <a:spcPts val="0"/>
              </a:spcAft>
              <a:buClrTx/>
              <a:buSzTx/>
              <a:buFontTx/>
              <a:buNone/>
              <a:tabLst>
                <a:tab pos="2700655" algn="l"/>
              </a:tabLst>
              <a:defRPr/>
            </a:pPr>
            <a:r>
              <a:rPr lang="en-US" altLang="zh-CN" sz="3200" b="1" kern="100" dirty="0">
                <a:latin typeface="Times New Roman" panose="02020603050405020304"/>
                <a:ea typeface="宋体" panose="02010600030101010101" pitchFamily="2" charset="-122"/>
                <a:cs typeface="Courier New" panose="02070309020205020404"/>
              </a:rPr>
              <a:t>Reading</a:t>
            </a:r>
            <a:r>
              <a:rPr kumimoji="0" lang="en-US" altLang="zh-CN" sz="3200" b="1" i="0" u="none" strike="noStrike" kern="100" cap="none" spc="0" normalizeH="0" baseline="0" noProof="0" dirty="0">
                <a:ln>
                  <a:noFill/>
                </a:ln>
                <a:solidFill>
                  <a:schemeClr val="tx1"/>
                </a:solidFill>
                <a:effectLst/>
                <a:uLnTx/>
                <a:uFillTx/>
                <a:latin typeface="Times New Roman" panose="02020603050405020304"/>
                <a:ea typeface="宋体" panose="02010600030101010101" pitchFamily="2" charset="-122"/>
                <a:cs typeface="Courier New" panose="02070309020205020404"/>
              </a:rPr>
              <a:t> for the structure</a:t>
            </a:r>
            <a:endParaRPr kumimoji="0" lang="en-US" altLang="zh-CN" sz="3200" b="1" i="0" u="none" strike="noStrike" kern="100" cap="none" spc="0" normalizeH="0" baseline="0" noProof="0" dirty="0">
              <a:ln>
                <a:noFill/>
              </a:ln>
              <a:solidFill>
                <a:schemeClr val="tx1"/>
              </a:solidFill>
              <a:effectLst/>
              <a:uLnTx/>
              <a:uFillTx/>
              <a:latin typeface="Times New Roman" panose="02020603050405020304"/>
              <a:ea typeface="宋体" panose="02010600030101010101" pitchFamily="2" charset="-122"/>
              <a:cs typeface="Courier New" panose="02070309020205020404"/>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ppt_x"/>
                                          </p:val>
                                        </p:tav>
                                        <p:tav tm="100000">
                                          <p:val>
                                            <p:strVal val="#ppt_x"/>
                                          </p:val>
                                        </p:tav>
                                      </p:tavLst>
                                    </p:anim>
                                    <p:anim calcmode="lin" valueType="num">
                                      <p:cBhvr additive="base">
                                        <p:cTn id="1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ppt_x"/>
                                          </p:val>
                                        </p:tav>
                                        <p:tav tm="100000">
                                          <p:val>
                                            <p:strVal val="#ppt_x"/>
                                          </p:val>
                                        </p:tav>
                                      </p:tavLst>
                                    </p:anim>
                                    <p:anim calcmode="lin" valueType="num">
                                      <p:cBhvr additive="base">
                                        <p:cTn id="2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500" fill="hold"/>
                                        <p:tgtEl>
                                          <p:spTgt spid="60"/>
                                        </p:tgtEl>
                                        <p:attrNameLst>
                                          <p:attrName>ppt_x</p:attrName>
                                        </p:attrNameLst>
                                      </p:cBhvr>
                                      <p:tavLst>
                                        <p:tav tm="0">
                                          <p:val>
                                            <p:strVal val="#ppt_x"/>
                                          </p:val>
                                        </p:tav>
                                        <p:tav tm="100000">
                                          <p:val>
                                            <p:strVal val="#ppt_x"/>
                                          </p:val>
                                        </p:tav>
                                      </p:tavLst>
                                    </p:anim>
                                    <p:anim calcmode="lin" valueType="num">
                                      <p:cBhvr additive="base">
                                        <p:cTn id="3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anim calcmode="lin" valueType="num">
                                      <p:cBhvr additive="base">
                                        <p:cTn id="49" dur="500" fill="hold"/>
                                        <p:tgtEl>
                                          <p:spTgt spid="61"/>
                                        </p:tgtEl>
                                        <p:attrNameLst>
                                          <p:attrName>ppt_x</p:attrName>
                                        </p:attrNameLst>
                                      </p:cBhvr>
                                      <p:tavLst>
                                        <p:tav tm="0">
                                          <p:val>
                                            <p:strVal val="#ppt_x"/>
                                          </p:val>
                                        </p:tav>
                                        <p:tav tm="100000">
                                          <p:val>
                                            <p:strVal val="#ppt_x"/>
                                          </p:val>
                                        </p:tav>
                                      </p:tavLst>
                                    </p:anim>
                                    <p:anim calcmode="lin" valueType="num">
                                      <p:cBhvr additive="base">
                                        <p:cTn id="5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1000"/>
                                        <p:tgtEl>
                                          <p:spTgt spid="62"/>
                                        </p:tgtEl>
                                      </p:cBhvr>
                                    </p:animEffect>
                                    <p:anim calcmode="lin" valueType="num">
                                      <p:cBhvr>
                                        <p:cTn id="56" dur="1000" fill="hold"/>
                                        <p:tgtEl>
                                          <p:spTgt spid="62"/>
                                        </p:tgtEl>
                                        <p:attrNameLst>
                                          <p:attrName>ppt_x</p:attrName>
                                        </p:attrNameLst>
                                      </p:cBhvr>
                                      <p:tavLst>
                                        <p:tav tm="0">
                                          <p:val>
                                            <p:strVal val="#ppt_x"/>
                                          </p:val>
                                        </p:tav>
                                        <p:tav tm="100000">
                                          <p:val>
                                            <p:strVal val="#ppt_x"/>
                                          </p:val>
                                        </p:tav>
                                      </p:tavLst>
                                    </p:anim>
                                    <p:anim calcmode="lin" valueType="num">
                                      <p:cBhvr>
                                        <p:cTn id="5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1"/>
          <p:cNvSpPr>
            <a:spLocks noChangeArrowheads="1"/>
          </p:cNvSpPr>
          <p:nvPr/>
        </p:nvSpPr>
        <p:spPr bwMode="auto">
          <a:xfrm>
            <a:off x="0" y="-47246"/>
            <a:ext cx="5425440" cy="52835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0" fontAlgn="base" hangingPunct="0">
              <a:lnSpc>
                <a:spcPts val="3440"/>
              </a:lnSpc>
              <a:spcBef>
                <a:spcPct val="0"/>
              </a:spcBef>
              <a:spcAft>
                <a:spcPts val="0"/>
              </a:spcAft>
              <a:buClrTx/>
              <a:buSzTx/>
              <a:buFontTx/>
              <a:buNone/>
              <a:tabLst>
                <a:tab pos="2700655" algn="l"/>
              </a:tabLst>
              <a:defRPr/>
            </a:pPr>
            <a:r>
              <a:rPr lang="en-US" altLang="zh-CN" sz="3200" b="1" kern="100" dirty="0">
                <a:latin typeface="Times New Roman" panose="02020603050405020304"/>
                <a:ea typeface="宋体" panose="02010600030101010101" pitchFamily="2" charset="-122"/>
                <a:cs typeface="Courier New" panose="02070309020205020404"/>
              </a:rPr>
              <a:t>Reading</a:t>
            </a:r>
            <a:r>
              <a:rPr kumimoji="0" lang="en-US" altLang="zh-CN" sz="3200" b="1" i="0" u="none" strike="noStrike" kern="100" cap="none" spc="0" normalizeH="0" baseline="0" noProof="0" dirty="0">
                <a:ln>
                  <a:noFill/>
                </a:ln>
                <a:solidFill>
                  <a:schemeClr val="tx1"/>
                </a:solidFill>
                <a:effectLst/>
                <a:uLnTx/>
                <a:uFillTx/>
                <a:latin typeface="Times New Roman" panose="02020603050405020304"/>
                <a:ea typeface="宋体" panose="02010600030101010101" pitchFamily="2" charset="-122"/>
                <a:cs typeface="Courier New" panose="02070309020205020404"/>
              </a:rPr>
              <a:t> for the information</a:t>
            </a:r>
            <a:endParaRPr kumimoji="0" lang="en-US" altLang="zh-CN" sz="3200" b="1" i="0" u="none" strike="noStrike" kern="100" cap="none" spc="0" normalizeH="0" baseline="0" noProof="0" dirty="0">
              <a:ln>
                <a:noFill/>
              </a:ln>
              <a:solidFill>
                <a:schemeClr val="tx1"/>
              </a:solidFill>
              <a:effectLst/>
              <a:uLnTx/>
              <a:uFillTx/>
              <a:latin typeface="Times New Roman" panose="02020603050405020304"/>
              <a:ea typeface="宋体" panose="02010600030101010101" pitchFamily="2" charset="-122"/>
              <a:cs typeface="Courier New" panose="02070309020205020404"/>
            </a:endParaRPr>
          </a:p>
        </p:txBody>
      </p:sp>
      <p:sp>
        <p:nvSpPr>
          <p:cNvPr id="5" name="文本框 4"/>
          <p:cNvSpPr txBox="1"/>
          <p:nvPr/>
        </p:nvSpPr>
        <p:spPr>
          <a:xfrm>
            <a:off x="2286000" y="1234341"/>
            <a:ext cx="7294880" cy="523220"/>
          </a:xfrm>
          <a:prstGeom prst="rect">
            <a:avLst/>
          </a:prstGeom>
          <a:noFill/>
          <a:ln>
            <a:noFill/>
          </a:ln>
        </p:spPr>
        <p:txBody>
          <a:bodyPr wrap="square" rtlCol="0">
            <a:spAutoFit/>
          </a:bodyPr>
          <a:lstStyle/>
          <a:p>
            <a:r>
              <a:rPr lang="en-US" altLang="zh-CN" sz="2800" b="1" dirty="0">
                <a:latin typeface="Calibri" panose="020F0502020204030204" pitchFamily="34" charset="0"/>
                <a:ea typeface="微软雅黑" panose="020B0503020204020204" pitchFamily="34" charset="-122"/>
                <a:cs typeface="Calibri" panose="020F0502020204030204" pitchFamily="34" charset="0"/>
              </a:rPr>
              <a:t>Para.1 A Summer Where the Sun Never Sleeps</a:t>
            </a:r>
            <a:endParaRPr lang="zh-CN" altLang="en-US" sz="280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6" name="矩形 5"/>
          <p:cNvSpPr/>
          <p:nvPr/>
        </p:nvSpPr>
        <p:spPr>
          <a:xfrm>
            <a:off x="2286000" y="1149605"/>
            <a:ext cx="7294880" cy="567558"/>
          </a:xfrm>
          <a:prstGeom prst="rect">
            <a:avLst/>
          </a:prstGeom>
          <a:noFill/>
          <a:ln>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a:solidFill>
                <a:schemeClr val="tx1"/>
              </a:solidFill>
              <a:latin typeface="Calibri" panose="020F0502020204030204" pitchFamily="34" charset="0"/>
              <a:cs typeface="Calibri" panose="020F0502020204030204" pitchFamily="34" charset="0"/>
            </a:endParaRPr>
          </a:p>
        </p:txBody>
      </p:sp>
      <p:sp>
        <p:nvSpPr>
          <p:cNvPr id="7" name="文本框 6"/>
          <p:cNvSpPr txBox="1"/>
          <p:nvPr/>
        </p:nvSpPr>
        <p:spPr>
          <a:xfrm>
            <a:off x="0" y="5474304"/>
            <a:ext cx="9387840" cy="523220"/>
          </a:xfrm>
          <a:prstGeom prst="rect">
            <a:avLst/>
          </a:prstGeom>
          <a:noFill/>
        </p:spPr>
        <p:txBody>
          <a:bodyPr wrap="square" rtlCol="0">
            <a:spAutoFit/>
          </a:bodyPr>
          <a:lstStyle/>
          <a:p>
            <a:pPr eaLnBrk="1" hangingPunct="1"/>
            <a:r>
              <a:rPr lang="en-US" altLang="zh-CN" sz="2800" b="1" dirty="0">
                <a:latin typeface="Calibri" panose="020F0502020204030204" pitchFamily="34" charset="0"/>
                <a:cs typeface="Calibri" panose="020F0502020204030204" pitchFamily="34" charset="0"/>
              </a:rPr>
              <a:t> </a:t>
            </a:r>
            <a:r>
              <a:rPr lang="zh-CN" altLang="en-US" sz="2800" b="1" dirty="0">
                <a:latin typeface="Calibri" panose="020F0502020204030204" pitchFamily="34" charset="0"/>
                <a:cs typeface="Calibri" panose="020F0502020204030204" pitchFamily="34" charset="0"/>
              </a:rPr>
              <a:t>How many hours a day does the sun shine in summer in Sarek?</a:t>
            </a:r>
            <a:endParaRPr lang="zh-CN" altLang="en-US" sz="2800" b="1" dirty="0">
              <a:latin typeface="Calibri" panose="020F0502020204030204" pitchFamily="34" charset="0"/>
              <a:cs typeface="Calibri" panose="020F0502020204030204" pitchFamily="34" charset="0"/>
            </a:endParaRPr>
          </a:p>
        </p:txBody>
      </p:sp>
      <p:sp>
        <p:nvSpPr>
          <p:cNvPr id="8" name="文本框 7"/>
          <p:cNvSpPr txBox="1"/>
          <p:nvPr/>
        </p:nvSpPr>
        <p:spPr>
          <a:xfrm>
            <a:off x="1589405" y="6077080"/>
            <a:ext cx="2767824" cy="523220"/>
          </a:xfrm>
          <a:prstGeom prst="rect">
            <a:avLst/>
          </a:prstGeom>
          <a:solidFill>
            <a:schemeClr val="accent3">
              <a:lumMod val="60000"/>
              <a:lumOff val="40000"/>
            </a:schemeClr>
          </a:solidFill>
        </p:spPr>
        <p:txBody>
          <a:bodyPr wrap="square" rtlCol="0">
            <a:spAutoFit/>
          </a:bodyPr>
          <a:lstStyle/>
          <a:p>
            <a:r>
              <a:rPr lang="en-US" altLang="zh-CN" sz="2800" b="1" dirty="0">
                <a:latin typeface="Calibri" panose="020F0502020204030204" pitchFamily="34" charset="0"/>
                <a:cs typeface="Calibri" panose="020F0502020204030204" pitchFamily="34" charset="0"/>
              </a:rPr>
              <a:t>24 hours a day.</a:t>
            </a:r>
            <a:endParaRPr lang="zh-CN" altLang="en-US" sz="2800" b="1" dirty="0">
              <a:latin typeface="Calibri" panose="020F0502020204030204" pitchFamily="34" charset="0"/>
              <a:cs typeface="Calibri" panose="020F0502020204030204" pitchFamily="34" charset="0"/>
            </a:endParaRPr>
          </a:p>
        </p:txBody>
      </p:sp>
      <p:graphicFrame>
        <p:nvGraphicFramePr>
          <p:cNvPr id="9" name="表格 9"/>
          <p:cNvGraphicFramePr>
            <a:graphicFrameLocks noGrp="1"/>
          </p:cNvGraphicFramePr>
          <p:nvPr/>
        </p:nvGraphicFramePr>
        <p:xfrm>
          <a:off x="944880" y="2474091"/>
          <a:ext cx="10403840" cy="2499360"/>
        </p:xfrm>
        <a:graphic>
          <a:graphicData uri="http://schemas.openxmlformats.org/drawingml/2006/table">
            <a:tbl>
              <a:tblPr firstRow="1" bandRow="1">
                <a:tableStyleId>{F5AB1C69-6EDB-4FF4-983F-18BD219EF322}</a:tableStyleId>
              </a:tblPr>
              <a:tblGrid>
                <a:gridCol w="1743148"/>
                <a:gridCol w="8660692"/>
              </a:tblGrid>
              <a:tr h="370840">
                <a:tc>
                  <a:txBody>
                    <a:bodyPr/>
                    <a:lstStyle/>
                    <a:p>
                      <a:r>
                        <a:rPr lang="en-US" altLang="zh-CN" sz="2800" dirty="0">
                          <a:solidFill>
                            <a:schemeClr val="tx1"/>
                          </a:solidFill>
                        </a:rPr>
                        <a:t>Time </a:t>
                      </a:r>
                      <a:endParaRPr lang="zh-CN" altLang="en-US" sz="2800" dirty="0">
                        <a:solidFill>
                          <a:schemeClr val="tx1"/>
                        </a:solidFill>
                      </a:endParaRPr>
                    </a:p>
                  </a:txBody>
                  <a:tcPr/>
                </a:tc>
                <a:tc>
                  <a:txBody>
                    <a:bodyPr/>
                    <a:lstStyle/>
                    <a:p>
                      <a:endParaRPr lang="zh-CN" altLang="en-US" sz="2800" dirty="0"/>
                    </a:p>
                  </a:txBody>
                  <a:tcPr/>
                </a:tc>
              </a:tr>
              <a:tr h="370840">
                <a:tc>
                  <a:txBody>
                    <a:bodyPr/>
                    <a:lstStyle/>
                    <a:p>
                      <a:r>
                        <a:rPr lang="en-US" altLang="zh-CN" sz="2800" dirty="0">
                          <a:solidFill>
                            <a:schemeClr val="tx1"/>
                          </a:solidFill>
                        </a:rPr>
                        <a:t>Weather </a:t>
                      </a:r>
                      <a:endParaRPr lang="zh-CN" altLang="en-US" sz="2800" dirty="0">
                        <a:solidFill>
                          <a:schemeClr val="tx1"/>
                        </a:solidFill>
                      </a:endParaRPr>
                    </a:p>
                  </a:txBody>
                  <a:tcPr/>
                </a:tc>
                <a:tc>
                  <a:txBody>
                    <a:bodyPr/>
                    <a:lstStyle/>
                    <a:p>
                      <a:endParaRPr lang="zh-CN" altLang="en-US" sz="280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dirty="0">
                          <a:solidFill>
                            <a:schemeClr val="tx1"/>
                          </a:solidFill>
                        </a:rPr>
                        <a:t>Location </a:t>
                      </a:r>
                      <a:endParaRPr lang="zh-CN" altLang="en-US" sz="2800" dirty="0">
                        <a:solidFill>
                          <a:schemeClr val="tx1"/>
                        </a:solidFill>
                      </a:endParaRPr>
                    </a:p>
                  </a:txBody>
                  <a:tcPr/>
                </a:tc>
                <a:tc>
                  <a:txBody>
                    <a:bodyPr/>
                    <a:lstStyle/>
                    <a:p>
                      <a:endParaRPr lang="en-US" altLang="zh-CN" sz="2800" dirty="0"/>
                    </a:p>
                    <a:p>
                      <a:endParaRPr lang="zh-CN" altLang="en-US" sz="2800" dirty="0"/>
                    </a:p>
                  </a:txBody>
                  <a:tcPr/>
                </a:tc>
              </a:tr>
              <a:tr h="370840">
                <a:tc>
                  <a:txBody>
                    <a:bodyPr/>
                    <a:lstStyle/>
                    <a:p>
                      <a:r>
                        <a:rPr lang="en-US" altLang="zh-CN" sz="2800" dirty="0">
                          <a:solidFill>
                            <a:schemeClr val="tx1"/>
                          </a:solidFill>
                        </a:rPr>
                        <a:t>Sight</a:t>
                      </a:r>
                      <a:endParaRPr lang="zh-CN" altLang="en-US" sz="2800" dirty="0">
                        <a:solidFill>
                          <a:schemeClr val="tx1"/>
                        </a:solidFill>
                      </a:endParaRPr>
                    </a:p>
                  </a:txBody>
                  <a:tcPr/>
                </a:tc>
                <a:tc>
                  <a:txBody>
                    <a:bodyPr/>
                    <a:lstStyle/>
                    <a:p>
                      <a:endParaRPr lang="zh-CN" altLang="en-US" sz="2800" dirty="0"/>
                    </a:p>
                  </a:txBody>
                  <a:tcPr/>
                </a:tc>
              </a:tr>
            </a:tbl>
          </a:graphicData>
        </a:graphic>
      </p:graphicFrame>
      <p:sp>
        <p:nvSpPr>
          <p:cNvPr id="10" name="文本框 9"/>
          <p:cNvSpPr txBox="1"/>
          <p:nvPr/>
        </p:nvSpPr>
        <p:spPr>
          <a:xfrm>
            <a:off x="3048785" y="2495248"/>
            <a:ext cx="1552028" cy="523220"/>
          </a:xfrm>
          <a:prstGeom prst="rect">
            <a:avLst/>
          </a:prstGeom>
          <a:noFill/>
        </p:spPr>
        <p:txBody>
          <a:bodyPr wrap="none" rtlCol="0">
            <a:spAutoFit/>
          </a:bodyPr>
          <a:lstStyle/>
          <a:p>
            <a:r>
              <a:rPr lang="en-US" altLang="zh-CN" sz="2800" dirty="0">
                <a:latin typeface="Calibri" panose="020F0502020204030204" pitchFamily="34" charset="0"/>
                <a:cs typeface="Calibri" panose="020F0502020204030204" pitchFamily="34" charset="0"/>
              </a:rPr>
              <a:t>7:30 a.m.</a:t>
            </a:r>
            <a:endParaRPr lang="zh-CN" altLang="en-US" sz="2800" dirty="0">
              <a:latin typeface="Calibri" panose="020F0502020204030204" pitchFamily="34" charset="0"/>
              <a:cs typeface="Calibri" panose="020F0502020204030204" pitchFamily="34" charset="0"/>
            </a:endParaRPr>
          </a:p>
        </p:txBody>
      </p:sp>
      <p:sp>
        <p:nvSpPr>
          <p:cNvPr id="12" name="文本框 11"/>
          <p:cNvSpPr txBox="1"/>
          <p:nvPr/>
        </p:nvSpPr>
        <p:spPr>
          <a:xfrm>
            <a:off x="2973317" y="2996101"/>
            <a:ext cx="2072812" cy="523220"/>
          </a:xfrm>
          <a:prstGeom prst="rect">
            <a:avLst/>
          </a:prstGeom>
          <a:noFill/>
        </p:spPr>
        <p:txBody>
          <a:bodyPr wrap="none" rtlCol="0">
            <a:spAutoFit/>
          </a:bodyPr>
          <a:lstStyle/>
          <a:p>
            <a:r>
              <a:rPr lang="en-US" altLang="zh-CN" sz="2800" dirty="0">
                <a:latin typeface="Calibri" panose="020F0502020204030204" pitchFamily="34" charset="0"/>
                <a:cs typeface="Calibri" panose="020F0502020204030204" pitchFamily="34" charset="0"/>
              </a:rPr>
              <a:t>windy, sunny</a:t>
            </a:r>
            <a:endParaRPr lang="zh-CN" altLang="en-US" sz="2800" dirty="0">
              <a:latin typeface="Calibri" panose="020F0502020204030204" pitchFamily="34" charset="0"/>
              <a:cs typeface="Calibri" panose="020F0502020204030204" pitchFamily="34" charset="0"/>
            </a:endParaRPr>
          </a:p>
        </p:txBody>
      </p:sp>
      <p:sp>
        <p:nvSpPr>
          <p:cNvPr id="13" name="文本框 12"/>
          <p:cNvSpPr txBox="1"/>
          <p:nvPr/>
        </p:nvSpPr>
        <p:spPr>
          <a:xfrm>
            <a:off x="2851397" y="3577720"/>
            <a:ext cx="7059177" cy="954107"/>
          </a:xfrm>
          <a:prstGeom prst="rect">
            <a:avLst/>
          </a:prstGeom>
          <a:noFill/>
        </p:spPr>
        <p:txBody>
          <a:bodyPr wrap="none" rtlCol="0">
            <a:spAutoFit/>
          </a:bodyPr>
          <a:lstStyle/>
          <a:p>
            <a:r>
              <a:rPr lang="en-US" altLang="zh-CN" sz="2800" dirty="0">
                <a:latin typeface="Calibri" panose="020F0502020204030204" pitchFamily="34" charset="0"/>
                <a:cs typeface="Calibri" panose="020F0502020204030204" pitchFamily="34" charset="0"/>
              </a:rPr>
              <a:t>above the Arctic Circle, in the remote far north </a:t>
            </a:r>
            <a:endParaRPr lang="en-US" altLang="zh-CN" sz="2800" dirty="0">
              <a:latin typeface="Calibri" panose="020F0502020204030204" pitchFamily="34" charset="0"/>
              <a:cs typeface="Calibri" panose="020F0502020204030204" pitchFamily="34" charset="0"/>
            </a:endParaRPr>
          </a:p>
          <a:p>
            <a:r>
              <a:rPr lang="en-US" altLang="zh-CN" sz="2800" dirty="0">
                <a:latin typeface="Calibri" panose="020F0502020204030204" pitchFamily="34" charset="0"/>
                <a:cs typeface="Calibri" panose="020F0502020204030204" pitchFamily="34" charset="0"/>
              </a:rPr>
              <a:t>of Sweden in </a:t>
            </a:r>
            <a:r>
              <a:rPr lang="en-US" altLang="zh-CN" sz="2800" dirty="0" err="1">
                <a:latin typeface="Calibri" panose="020F0502020204030204" pitchFamily="34" charset="0"/>
                <a:cs typeface="Calibri" panose="020F0502020204030204" pitchFamily="34" charset="0"/>
              </a:rPr>
              <a:t>Sarek</a:t>
            </a:r>
            <a:r>
              <a:rPr lang="en-US" altLang="zh-CN" sz="2800" dirty="0">
                <a:latin typeface="Calibri" panose="020F0502020204030204" pitchFamily="34" charset="0"/>
                <a:cs typeface="Calibri" panose="020F0502020204030204" pitchFamily="34" charset="0"/>
              </a:rPr>
              <a:t> National Park</a:t>
            </a:r>
            <a:endParaRPr lang="zh-CN" altLang="en-US" sz="2800" dirty="0">
              <a:latin typeface="Calibri" panose="020F0502020204030204" pitchFamily="34" charset="0"/>
              <a:cs typeface="Calibri" panose="020F0502020204030204" pitchFamily="34" charset="0"/>
            </a:endParaRPr>
          </a:p>
        </p:txBody>
      </p:sp>
      <p:sp>
        <p:nvSpPr>
          <p:cNvPr id="14" name="文本框 13"/>
          <p:cNvSpPr txBox="1"/>
          <p:nvPr/>
        </p:nvSpPr>
        <p:spPr>
          <a:xfrm>
            <a:off x="2757348" y="4467946"/>
            <a:ext cx="7616188" cy="523220"/>
          </a:xfrm>
          <a:prstGeom prst="rect">
            <a:avLst/>
          </a:prstGeom>
          <a:noFill/>
        </p:spPr>
        <p:txBody>
          <a:bodyPr wrap="none" rtlCol="0">
            <a:spAutoFit/>
          </a:bodyPr>
          <a:lstStyle/>
          <a:p>
            <a:r>
              <a:rPr lang="en-US" altLang="zh-CN" sz="2800" dirty="0">
                <a:latin typeface="Calibri" panose="020F0502020204030204" pitchFamily="34" charset="0"/>
                <a:cs typeface="Calibri" panose="020F0502020204030204" pitchFamily="34" charset="0"/>
              </a:rPr>
              <a:t>branches of the Rapa River flow through the valley </a:t>
            </a:r>
            <a:endParaRPr lang="zh-CN" altLang="en-US" sz="2800" dirty="0">
              <a:latin typeface="Calibri" panose="020F0502020204030204" pitchFamily="34" charset="0"/>
              <a:cs typeface="Calibri" panose="020F0502020204030204" pitchFamily="34" charset="0"/>
            </a:endParaRPr>
          </a:p>
        </p:txBody>
      </p:sp>
      <p:pic>
        <p:nvPicPr>
          <p:cNvPr id="15" name="图片 14"/>
          <p:cNvPicPr>
            <a:picLocks noChangeAspect="1"/>
          </p:cNvPicPr>
          <p:nvPr/>
        </p:nvPicPr>
        <p:blipFill>
          <a:blip r:embed="rId1"/>
          <a:stretch>
            <a:fillRect/>
          </a:stretch>
        </p:blipFill>
        <p:spPr>
          <a:xfrm>
            <a:off x="9580880" y="5008238"/>
            <a:ext cx="2767824" cy="1849762"/>
          </a:xfrm>
          <a:prstGeom prst="rect">
            <a:avLst/>
          </a:prstGeom>
        </p:spPr>
      </p:pic>
      <p:pic>
        <p:nvPicPr>
          <p:cNvPr id="2" name="图片 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10"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51898" y="783697"/>
            <a:ext cx="6894149" cy="567558"/>
          </a:xfrm>
          <a:prstGeom prst="rect">
            <a:avLst/>
          </a:prstGeom>
          <a:noFill/>
          <a:ln>
            <a:solidFill>
              <a:srgbClr val="6C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a:solidFill>
                <a:schemeClr val="tx1"/>
              </a:solidFill>
            </a:endParaRPr>
          </a:p>
        </p:txBody>
      </p:sp>
      <p:sp>
        <p:nvSpPr>
          <p:cNvPr id="5" name="文本框 4"/>
          <p:cNvSpPr txBox="1"/>
          <p:nvPr/>
        </p:nvSpPr>
        <p:spPr>
          <a:xfrm>
            <a:off x="2288481" y="828035"/>
            <a:ext cx="6820982" cy="523220"/>
          </a:xfrm>
          <a:prstGeom prst="rect">
            <a:avLst/>
          </a:prstGeom>
          <a:noFill/>
          <a:ln>
            <a:noFill/>
          </a:ln>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 Para.2 A Land of Mountains and Ice</a:t>
            </a:r>
            <a:endParaRPr lang="zh-CN" altLang="en-US" sz="2800" b="1"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649099" y="2925872"/>
            <a:ext cx="11795598" cy="1143068"/>
            <a:chOff x="210349" y="1540564"/>
            <a:chExt cx="11795598" cy="1865247"/>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59469" t="26541" r="34018" b="56091"/>
            <a:stretch>
              <a:fillRect/>
            </a:stretch>
          </p:blipFill>
          <p:spPr>
            <a:xfrm>
              <a:off x="10505035" y="1540564"/>
              <a:ext cx="1500912" cy="1250761"/>
            </a:xfrm>
            <a:prstGeom prst="rect">
              <a:avLst/>
            </a:prstGeom>
          </p:spPr>
        </p:pic>
        <p:sp>
          <p:nvSpPr>
            <p:cNvPr id="8" name="Right Arrow 1"/>
            <p:cNvSpPr/>
            <p:nvPr/>
          </p:nvSpPr>
          <p:spPr>
            <a:xfrm>
              <a:off x="210349" y="2537564"/>
              <a:ext cx="10753725" cy="868247"/>
            </a:xfrm>
            <a:prstGeom prst="rightArrow">
              <a:avLst>
                <a:gd name="adj1" fmla="val 100000"/>
                <a:gd name="adj2" fmla="val 71429"/>
              </a:avLst>
            </a:prstGeom>
            <a:gradFill flip="none" rotWithShape="1">
              <a:gsLst>
                <a:gs pos="0">
                  <a:schemeClr val="accent1"/>
                </a:gs>
                <a:gs pos="50000">
                  <a:schemeClr val="accent2">
                    <a:alpha val="85000"/>
                  </a:schemeClr>
                </a:gs>
                <a:gs pos="100000">
                  <a:schemeClr val="accent3">
                    <a:alpha val="78000"/>
                  </a:schemeClr>
                </a:gs>
              </a:gsLst>
              <a:lin ang="0" scaled="1"/>
              <a:tileRect/>
            </a:gradFill>
            <a:ln>
              <a:solidFill>
                <a:schemeClr val="bg1"/>
              </a:solidFill>
            </a:ln>
          </p:spPr>
          <p:txBody>
            <a:bodyPr wrap="none" tIns="180000" rtlCol="0" anchor="t">
              <a:noAutofit/>
            </a:bodyPr>
            <a:lstStyle/>
            <a:p>
              <a:pPr algn="ctr"/>
              <a:r>
                <a:rPr lang="en-US" altLang="zh-CN" sz="2400" b="1" dirty="0">
                  <a:solidFill>
                    <a:schemeClr val="bg1"/>
                  </a:solidFill>
                  <a:cs typeface="+mn-ea"/>
                  <a:sym typeface="+mn-lt"/>
                </a:rPr>
                <a:t>In the order of ___________</a:t>
              </a:r>
              <a:endParaRPr lang="en-US" sz="2400" b="1" dirty="0">
                <a:solidFill>
                  <a:schemeClr val="bg1"/>
                </a:solidFill>
                <a:cs typeface="+mn-ea"/>
                <a:sym typeface="+mn-lt"/>
              </a:endParaRPr>
            </a:p>
          </p:txBody>
        </p:sp>
      </p:grpSp>
      <p:sp>
        <p:nvSpPr>
          <p:cNvPr id="26" name="文本框 25"/>
          <p:cNvSpPr txBox="1"/>
          <p:nvPr/>
        </p:nvSpPr>
        <p:spPr>
          <a:xfrm>
            <a:off x="6290852" y="3654144"/>
            <a:ext cx="1829572" cy="461665"/>
          </a:xfrm>
          <a:prstGeom prst="rect">
            <a:avLst/>
          </a:prstGeom>
          <a:noFill/>
        </p:spPr>
        <p:txBody>
          <a:bodyPr wrap="square" rtlCol="0">
            <a:spAutoFit/>
          </a:bodyPr>
          <a:lstStyle/>
          <a:p>
            <a:r>
              <a:rPr lang="en-US" altLang="zh-CN" sz="2400" b="1" dirty="0"/>
              <a:t>Time</a:t>
            </a:r>
            <a:endParaRPr lang="zh-CN" altLang="en-US" sz="2400" b="1" dirty="0"/>
          </a:p>
        </p:txBody>
      </p:sp>
      <p:sp>
        <p:nvSpPr>
          <p:cNvPr id="28" name="箭头: 上 27"/>
          <p:cNvSpPr/>
          <p:nvPr/>
        </p:nvSpPr>
        <p:spPr>
          <a:xfrm>
            <a:off x="717932" y="3000532"/>
            <a:ext cx="368241" cy="5675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0" name="箭头: 上 29"/>
          <p:cNvSpPr/>
          <p:nvPr/>
        </p:nvSpPr>
        <p:spPr>
          <a:xfrm>
            <a:off x="8426512" y="3000532"/>
            <a:ext cx="368241" cy="5675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1" name="箭头: 上 30"/>
          <p:cNvSpPr/>
          <p:nvPr/>
        </p:nvSpPr>
        <p:spPr>
          <a:xfrm>
            <a:off x="4543655" y="2970537"/>
            <a:ext cx="368241" cy="5675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箭头: 上 31"/>
          <p:cNvSpPr/>
          <p:nvPr/>
        </p:nvSpPr>
        <p:spPr>
          <a:xfrm rot="10800000">
            <a:off x="1682158" y="4058111"/>
            <a:ext cx="368241" cy="5675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箭头: 上 34"/>
          <p:cNvSpPr/>
          <p:nvPr/>
        </p:nvSpPr>
        <p:spPr>
          <a:xfrm rot="10800000">
            <a:off x="6461600" y="4058130"/>
            <a:ext cx="368241" cy="5675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7" name="文本框 36"/>
          <p:cNvSpPr txBox="1"/>
          <p:nvPr/>
        </p:nvSpPr>
        <p:spPr>
          <a:xfrm>
            <a:off x="336974" y="2535909"/>
            <a:ext cx="1640945" cy="461665"/>
          </a:xfrm>
          <a:prstGeom prst="rect">
            <a:avLst/>
          </a:prstGeom>
          <a:noFill/>
          <a:ln w="25400">
            <a:solidFill>
              <a:schemeClr val="accent1"/>
            </a:solidFill>
            <a:prstDash val="dashDot"/>
          </a:ln>
        </p:spPr>
        <p:txBody>
          <a:bodyPr wrap="square" rtlCol="0">
            <a:spAutoFit/>
          </a:bodyPr>
          <a:lstStyle/>
          <a:p>
            <a:r>
              <a:rPr lang="en-US" altLang="zh-CN" sz="2400" dirty="0"/>
              <a:t>used to</a:t>
            </a:r>
            <a:endParaRPr lang="zh-CN" altLang="en-US" sz="2400" dirty="0"/>
          </a:p>
        </p:txBody>
      </p:sp>
      <p:sp>
        <p:nvSpPr>
          <p:cNvPr id="38" name="文本框 37"/>
          <p:cNvSpPr txBox="1"/>
          <p:nvPr/>
        </p:nvSpPr>
        <p:spPr>
          <a:xfrm>
            <a:off x="6007395" y="4658039"/>
            <a:ext cx="1713911" cy="461665"/>
          </a:xfrm>
          <a:prstGeom prst="rect">
            <a:avLst/>
          </a:prstGeom>
          <a:noFill/>
          <a:ln w="25400">
            <a:solidFill>
              <a:schemeClr val="accent1"/>
            </a:solidFill>
            <a:prstDash val="dashDot"/>
          </a:ln>
        </p:spPr>
        <p:txBody>
          <a:bodyPr wrap="square" rtlCol="0">
            <a:spAutoFit/>
          </a:bodyPr>
          <a:lstStyle/>
          <a:p>
            <a:r>
              <a:rPr lang="en-US" altLang="zh-CN" sz="2400" dirty="0"/>
              <a:t>following</a:t>
            </a:r>
            <a:endParaRPr lang="zh-CN" altLang="en-US" sz="2400" dirty="0"/>
          </a:p>
        </p:txBody>
      </p:sp>
      <p:sp>
        <p:nvSpPr>
          <p:cNvPr id="39" name="文本框 38"/>
          <p:cNvSpPr txBox="1"/>
          <p:nvPr/>
        </p:nvSpPr>
        <p:spPr>
          <a:xfrm>
            <a:off x="3999362" y="2601205"/>
            <a:ext cx="1785841" cy="461665"/>
          </a:xfrm>
          <a:prstGeom prst="rect">
            <a:avLst/>
          </a:prstGeom>
          <a:noFill/>
          <a:ln w="25400">
            <a:solidFill>
              <a:schemeClr val="accent1"/>
            </a:solidFill>
            <a:prstDash val="dashDot"/>
          </a:ln>
        </p:spPr>
        <p:txBody>
          <a:bodyPr wrap="square" rtlCol="0">
            <a:spAutoFit/>
          </a:bodyPr>
          <a:lstStyle/>
          <a:p>
            <a:r>
              <a:rPr lang="en-US" altLang="zh-CN" sz="2400" dirty="0"/>
              <a:t>soon after</a:t>
            </a:r>
            <a:endParaRPr lang="zh-CN" altLang="en-US" sz="2400" dirty="0"/>
          </a:p>
        </p:txBody>
      </p:sp>
      <p:sp>
        <p:nvSpPr>
          <p:cNvPr id="40" name="文本框 39"/>
          <p:cNvSpPr txBox="1"/>
          <p:nvPr/>
        </p:nvSpPr>
        <p:spPr>
          <a:xfrm>
            <a:off x="902051" y="4614879"/>
            <a:ext cx="2436571" cy="830997"/>
          </a:xfrm>
          <a:prstGeom prst="rect">
            <a:avLst/>
          </a:prstGeom>
          <a:noFill/>
          <a:ln w="25400">
            <a:solidFill>
              <a:schemeClr val="accent1"/>
            </a:solidFill>
            <a:prstDash val="dashDot"/>
          </a:ln>
        </p:spPr>
        <p:txBody>
          <a:bodyPr wrap="square" rtlCol="0">
            <a:spAutoFit/>
          </a:bodyPr>
          <a:lstStyle/>
          <a:p>
            <a:r>
              <a:rPr lang="en-US" altLang="zh-CN" sz="2400" dirty="0"/>
              <a:t>around 9,000 years ago</a:t>
            </a:r>
            <a:endParaRPr lang="zh-CN" altLang="en-US" sz="2400" dirty="0"/>
          </a:p>
        </p:txBody>
      </p:sp>
      <p:sp>
        <p:nvSpPr>
          <p:cNvPr id="41" name="文本框 40"/>
          <p:cNvSpPr txBox="1"/>
          <p:nvPr/>
        </p:nvSpPr>
        <p:spPr>
          <a:xfrm>
            <a:off x="7990872" y="2688875"/>
            <a:ext cx="1785840" cy="461665"/>
          </a:xfrm>
          <a:prstGeom prst="rect">
            <a:avLst/>
          </a:prstGeom>
          <a:noFill/>
          <a:ln w="25400">
            <a:solidFill>
              <a:schemeClr val="accent1"/>
            </a:solidFill>
            <a:prstDash val="dashDot"/>
          </a:ln>
        </p:spPr>
        <p:txBody>
          <a:bodyPr wrap="square" rtlCol="0">
            <a:spAutoFit/>
          </a:bodyPr>
          <a:lstStyle/>
          <a:p>
            <a:r>
              <a:rPr lang="en-US" altLang="zh-CN" sz="2400" dirty="0"/>
              <a:t>in 1909</a:t>
            </a:r>
            <a:endParaRPr lang="zh-CN" altLang="en-US" sz="2400" dirty="0"/>
          </a:p>
        </p:txBody>
      </p:sp>
      <p:sp>
        <p:nvSpPr>
          <p:cNvPr id="42" name="文本框 41"/>
          <p:cNvSpPr txBox="1"/>
          <p:nvPr/>
        </p:nvSpPr>
        <p:spPr>
          <a:xfrm>
            <a:off x="214503" y="1725543"/>
            <a:ext cx="2747105" cy="830997"/>
          </a:xfrm>
          <a:prstGeom prst="rect">
            <a:avLst/>
          </a:prstGeom>
          <a:noFill/>
        </p:spPr>
        <p:txBody>
          <a:bodyPr wrap="square" rtlCol="0">
            <a:spAutoFit/>
          </a:bodyPr>
          <a:lstStyle/>
          <a:p>
            <a:r>
              <a:rPr lang="en-US" altLang="zh-CN" sz="2400" dirty="0"/>
              <a:t>be covered by vast sheets of ice</a:t>
            </a:r>
            <a:endParaRPr lang="zh-CN" altLang="en-US" sz="2400" dirty="0"/>
          </a:p>
        </p:txBody>
      </p:sp>
      <p:sp>
        <p:nvSpPr>
          <p:cNvPr id="44" name="文本框 43"/>
          <p:cNvSpPr txBox="1"/>
          <p:nvPr/>
        </p:nvSpPr>
        <p:spPr>
          <a:xfrm>
            <a:off x="875117" y="5489036"/>
            <a:ext cx="2350564" cy="1200329"/>
          </a:xfrm>
          <a:prstGeom prst="rect">
            <a:avLst/>
          </a:prstGeom>
          <a:noFill/>
        </p:spPr>
        <p:txBody>
          <a:bodyPr wrap="square" rtlCol="0">
            <a:spAutoFit/>
          </a:bodyPr>
          <a:lstStyle/>
          <a:p>
            <a:r>
              <a:rPr lang="en-US" altLang="zh-CN" sz="2400" dirty="0"/>
              <a:t>ice melted, leaving behind glaciers</a:t>
            </a:r>
            <a:endParaRPr lang="zh-CN" altLang="en-US" sz="2400" dirty="0"/>
          </a:p>
        </p:txBody>
      </p:sp>
      <p:sp>
        <p:nvSpPr>
          <p:cNvPr id="45" name="文本框 44"/>
          <p:cNvSpPr txBox="1"/>
          <p:nvPr/>
        </p:nvSpPr>
        <p:spPr>
          <a:xfrm>
            <a:off x="3891119" y="1990856"/>
            <a:ext cx="2570480" cy="461665"/>
          </a:xfrm>
          <a:prstGeom prst="rect">
            <a:avLst/>
          </a:prstGeom>
          <a:noFill/>
        </p:spPr>
        <p:txBody>
          <a:bodyPr wrap="square" rtlCol="0">
            <a:spAutoFit/>
          </a:bodyPr>
          <a:lstStyle/>
          <a:p>
            <a:r>
              <a:rPr lang="en-US" altLang="zh-CN" sz="2400" dirty="0"/>
              <a:t>reindeer arrived</a:t>
            </a:r>
            <a:endParaRPr lang="zh-CN" altLang="en-US" sz="2400" dirty="0"/>
          </a:p>
        </p:txBody>
      </p:sp>
      <p:sp>
        <p:nvSpPr>
          <p:cNvPr id="46" name="文本框 45"/>
          <p:cNvSpPr txBox="1"/>
          <p:nvPr/>
        </p:nvSpPr>
        <p:spPr>
          <a:xfrm>
            <a:off x="5422732" y="5214788"/>
            <a:ext cx="3003780" cy="1200329"/>
          </a:xfrm>
          <a:prstGeom prst="rect">
            <a:avLst/>
          </a:prstGeom>
          <a:noFill/>
        </p:spPr>
        <p:txBody>
          <a:bodyPr wrap="square" rtlCol="0">
            <a:spAutoFit/>
          </a:bodyPr>
          <a:lstStyle/>
          <a:p>
            <a:r>
              <a:rPr lang="en-US" altLang="zh-CN" sz="2400" dirty="0"/>
              <a:t>the Sami people made this territory their home</a:t>
            </a:r>
            <a:endParaRPr lang="zh-CN" altLang="en-US" sz="2400" dirty="0"/>
          </a:p>
        </p:txBody>
      </p:sp>
      <p:sp>
        <p:nvSpPr>
          <p:cNvPr id="47" name="文本框 46"/>
          <p:cNvSpPr txBox="1"/>
          <p:nvPr/>
        </p:nvSpPr>
        <p:spPr>
          <a:xfrm>
            <a:off x="7612799" y="1550042"/>
            <a:ext cx="4081442" cy="1200329"/>
          </a:xfrm>
          <a:prstGeom prst="rect">
            <a:avLst/>
          </a:prstGeom>
          <a:noFill/>
        </p:spPr>
        <p:txBody>
          <a:bodyPr wrap="square" rtlCol="0">
            <a:spAutoFit/>
          </a:bodyPr>
          <a:lstStyle/>
          <a:p>
            <a:r>
              <a:rPr lang="en-US" altLang="zh-CN" sz="2400" dirty="0" err="1"/>
              <a:t>Sarek</a:t>
            </a:r>
            <a:r>
              <a:rPr lang="en-US" altLang="zh-CN" sz="2400" dirty="0"/>
              <a:t> was made a national park to keep the land in its natural state</a:t>
            </a:r>
            <a:endParaRPr lang="zh-CN" altLang="en-US" sz="2400" dirty="0"/>
          </a:p>
        </p:txBody>
      </p:sp>
      <p:sp>
        <p:nvSpPr>
          <p:cNvPr id="48" name="爆炸形: 14 pt  47"/>
          <p:cNvSpPr/>
          <p:nvPr/>
        </p:nvSpPr>
        <p:spPr>
          <a:xfrm rot="21037615">
            <a:off x="8500877" y="4534540"/>
            <a:ext cx="3738570" cy="2147850"/>
          </a:xfrm>
          <a:prstGeom prst="irregularSeal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p>
        </p:txBody>
      </p:sp>
      <p:sp>
        <p:nvSpPr>
          <p:cNvPr id="50" name="文本框 49"/>
          <p:cNvSpPr txBox="1"/>
          <p:nvPr/>
        </p:nvSpPr>
        <p:spPr>
          <a:xfrm rot="19719342">
            <a:off x="7167518" y="5192967"/>
            <a:ext cx="6223000" cy="830997"/>
          </a:xfrm>
          <a:prstGeom prst="rect">
            <a:avLst/>
          </a:prstGeom>
          <a:noFill/>
        </p:spPr>
        <p:txBody>
          <a:bodyPr wrap="square">
            <a:spAutoFit/>
          </a:bodyPr>
          <a:lstStyle/>
          <a:p>
            <a:pPr algn="ctr"/>
            <a:r>
              <a:rPr lang="en-US" altLang="zh-CN" sz="2400" b="1" dirty="0">
                <a:latin typeface="Calibri" panose="020F0502020204030204" pitchFamily="34" charset="0"/>
                <a:cs typeface="Calibri" panose="020F0502020204030204" pitchFamily="34" charset="0"/>
              </a:rPr>
              <a:t>history,</a:t>
            </a:r>
            <a:endParaRPr lang="en-US" altLang="zh-CN" sz="2400" b="1" dirty="0">
              <a:latin typeface="Calibri" panose="020F0502020204030204" pitchFamily="34" charset="0"/>
              <a:cs typeface="Calibri" panose="020F0502020204030204" pitchFamily="34" charset="0"/>
            </a:endParaRPr>
          </a:p>
          <a:p>
            <a:pPr algn="ctr"/>
            <a:r>
              <a:rPr lang="en-US" altLang="zh-CN" sz="2400" b="1" dirty="0">
                <a:latin typeface="Calibri" panose="020F0502020204030204" pitchFamily="34" charset="0"/>
                <a:cs typeface="Calibri" panose="020F0502020204030204" pitchFamily="34" charset="0"/>
              </a:rPr>
              <a:t>development</a:t>
            </a:r>
            <a:endParaRPr lang="zh-CN" altLang="en-US" sz="24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1000"/>
                                        <p:tgtEl>
                                          <p:spTgt spid="42"/>
                                        </p:tgtEl>
                                      </p:cBhvr>
                                    </p:animEffect>
                                    <p:anim calcmode="lin" valueType="num">
                                      <p:cBhvr>
                                        <p:cTn id="74" dur="1000" fill="hold"/>
                                        <p:tgtEl>
                                          <p:spTgt spid="42"/>
                                        </p:tgtEl>
                                        <p:attrNameLst>
                                          <p:attrName>ppt_x</p:attrName>
                                        </p:attrNameLst>
                                      </p:cBhvr>
                                      <p:tavLst>
                                        <p:tav tm="0">
                                          <p:val>
                                            <p:strVal val="#ppt_x"/>
                                          </p:val>
                                        </p:tav>
                                        <p:tav tm="100000">
                                          <p:val>
                                            <p:strVal val="#ppt_x"/>
                                          </p:val>
                                        </p:tav>
                                      </p:tavLst>
                                    </p:anim>
                                    <p:anim calcmode="lin" valueType="num">
                                      <p:cBhvr>
                                        <p:cTn id="7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1000"/>
                                        <p:tgtEl>
                                          <p:spTgt spid="44"/>
                                        </p:tgtEl>
                                      </p:cBhvr>
                                    </p:animEffect>
                                    <p:anim calcmode="lin" valueType="num">
                                      <p:cBhvr>
                                        <p:cTn id="81" dur="1000" fill="hold"/>
                                        <p:tgtEl>
                                          <p:spTgt spid="44"/>
                                        </p:tgtEl>
                                        <p:attrNameLst>
                                          <p:attrName>ppt_x</p:attrName>
                                        </p:attrNameLst>
                                      </p:cBhvr>
                                      <p:tavLst>
                                        <p:tav tm="0">
                                          <p:val>
                                            <p:strVal val="#ppt_x"/>
                                          </p:val>
                                        </p:tav>
                                        <p:tav tm="100000">
                                          <p:val>
                                            <p:strVal val="#ppt_x"/>
                                          </p:val>
                                        </p:tav>
                                      </p:tavLst>
                                    </p:anim>
                                    <p:anim calcmode="lin" valueType="num">
                                      <p:cBhvr>
                                        <p:cTn id="8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fade">
                                      <p:cBhvr>
                                        <p:cTn id="94" dur="1000"/>
                                        <p:tgtEl>
                                          <p:spTgt spid="46"/>
                                        </p:tgtEl>
                                      </p:cBhvr>
                                    </p:animEffect>
                                    <p:anim calcmode="lin" valueType="num">
                                      <p:cBhvr>
                                        <p:cTn id="95" dur="1000" fill="hold"/>
                                        <p:tgtEl>
                                          <p:spTgt spid="46"/>
                                        </p:tgtEl>
                                        <p:attrNameLst>
                                          <p:attrName>ppt_x</p:attrName>
                                        </p:attrNameLst>
                                      </p:cBhvr>
                                      <p:tavLst>
                                        <p:tav tm="0">
                                          <p:val>
                                            <p:strVal val="#ppt_x"/>
                                          </p:val>
                                        </p:tav>
                                        <p:tav tm="100000">
                                          <p:val>
                                            <p:strVal val="#ppt_x"/>
                                          </p:val>
                                        </p:tav>
                                      </p:tavLst>
                                    </p:anim>
                                    <p:anim calcmode="lin" valueType="num">
                                      <p:cBhvr>
                                        <p:cTn id="9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1000"/>
                                        <p:tgtEl>
                                          <p:spTgt spid="47"/>
                                        </p:tgtEl>
                                      </p:cBhvr>
                                    </p:animEffect>
                                    <p:anim calcmode="lin" valueType="num">
                                      <p:cBhvr>
                                        <p:cTn id="102" dur="1000" fill="hold"/>
                                        <p:tgtEl>
                                          <p:spTgt spid="47"/>
                                        </p:tgtEl>
                                        <p:attrNameLst>
                                          <p:attrName>ppt_x</p:attrName>
                                        </p:attrNameLst>
                                      </p:cBhvr>
                                      <p:tavLst>
                                        <p:tav tm="0">
                                          <p:val>
                                            <p:strVal val="#ppt_x"/>
                                          </p:val>
                                        </p:tav>
                                        <p:tav tm="100000">
                                          <p:val>
                                            <p:strVal val="#ppt_x"/>
                                          </p:val>
                                        </p:tav>
                                      </p:tavLst>
                                    </p:anim>
                                    <p:anim calcmode="lin" valueType="num">
                                      <p:cBhvr>
                                        <p:cTn id="10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1" presetClass="entr" presetSubtype="1" fill="hold" grpId="0" nodeType="click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wheel(1)">
                                      <p:cBhvr>
                                        <p:cTn id="108" dur="2000"/>
                                        <p:tgtEl>
                                          <p:spTgt spid="50"/>
                                        </p:tgtEl>
                                      </p:cBhvr>
                                    </p:animEffect>
                                  </p:childTnLst>
                                </p:cTn>
                              </p:par>
                              <p:par>
                                <p:cTn id="109" presetID="21" presetClass="entr" presetSubtype="1" fill="hold" grpId="0" nodeType="with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wheel(1)">
                                      <p:cBhvr>
                                        <p:cTn id="111"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30" grpId="0" animBg="1"/>
      <p:bldP spid="31" grpId="0" animBg="1"/>
      <p:bldP spid="32" grpId="0" animBg="1"/>
      <p:bldP spid="35" grpId="0" animBg="1"/>
      <p:bldP spid="37" grpId="0" animBg="1"/>
      <p:bldP spid="38" grpId="0" animBg="1"/>
      <p:bldP spid="39" grpId="0" animBg="1"/>
      <p:bldP spid="40" grpId="0" animBg="1"/>
      <p:bldP spid="41" grpId="0" animBg="1"/>
      <p:bldP spid="42" grpId="0"/>
      <p:bldP spid="44" grpId="0"/>
      <p:bldP spid="45" grpId="0"/>
      <p:bldP spid="46" grpId="0"/>
      <p:bldP spid="47" grpId="0"/>
      <p:bldP spid="48" grpId="0" animBg="1"/>
      <p:bldP spid="50" grpId="0"/>
    </p:bldLst>
  </p:timing>
</p:sld>
</file>

<file path=ppt/tags/tag1.xml><?xml version="1.0" encoding="utf-8"?>
<p:tagLst xmlns:p="http://schemas.openxmlformats.org/presentationml/2006/main">
  <p:tag name="KSO_WM_UNIT_PLACING_PICTURE_USER_VIEWPORT" val="{&quot;height&quot;:1724,&quot;width&quot;:4357}"/>
</p:tagLst>
</file>

<file path=ppt/theme/theme1.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5866</Words>
  <Application>WPS 演示</Application>
  <PresentationFormat>宽屏</PresentationFormat>
  <Paragraphs>313</Paragraphs>
  <Slides>21</Slides>
  <Notes>4</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21</vt:i4>
      </vt:variant>
    </vt:vector>
  </HeadingPairs>
  <TitlesOfParts>
    <vt:vector size="39" baseType="lpstr">
      <vt:lpstr>Arial</vt:lpstr>
      <vt:lpstr>宋体</vt:lpstr>
      <vt:lpstr>Wingdings</vt:lpstr>
      <vt:lpstr>微软雅黑 Light</vt:lpstr>
      <vt:lpstr>微软雅黑</vt:lpstr>
      <vt:lpstr>幼圆</vt:lpstr>
      <vt:lpstr>Calibri</vt:lpstr>
      <vt:lpstr>Times New Roman</vt:lpstr>
      <vt:lpstr>Courier New</vt:lpstr>
      <vt:lpstr>Arial Unicode MS</vt:lpstr>
      <vt:lpstr>等线</vt:lpstr>
      <vt:lpstr>Arial Narrow</vt:lpstr>
      <vt:lpstr>Times New Roman</vt:lpstr>
      <vt:lpstr>MS PGothic</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0017-你好8月</dc:title>
  <dc:creator>李杨</dc:creator>
  <cp:lastModifiedBy>南山有谷堆</cp:lastModifiedBy>
  <cp:revision>248</cp:revision>
  <dcterms:created xsi:type="dcterms:W3CDTF">2017-08-02T04:51:00Z</dcterms:created>
  <dcterms:modified xsi:type="dcterms:W3CDTF">2021-09-16T05:16:36Z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