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500" r:id="rId3"/>
    <p:sldId id="256" r:id="rId4"/>
    <p:sldId id="374" r:id="rId6"/>
    <p:sldId id="430" r:id="rId7"/>
    <p:sldId id="433" r:id="rId8"/>
    <p:sldId id="379" r:id="rId9"/>
    <p:sldId id="434" r:id="rId10"/>
    <p:sldId id="377" r:id="rId11"/>
    <p:sldId id="484" r:id="rId12"/>
    <p:sldId id="376" r:id="rId13"/>
    <p:sldId id="375" r:id="rId14"/>
    <p:sldId id="381" r:id="rId15"/>
    <p:sldId id="486" r:id="rId16"/>
    <p:sldId id="382" r:id="rId17"/>
    <p:sldId id="495" r:id="rId18"/>
    <p:sldId id="383" r:id="rId19"/>
    <p:sldId id="429" r:id="rId20"/>
    <p:sldId id="428" r:id="rId21"/>
    <p:sldId id="278" r:id="rId22"/>
  </p:sldIdLst>
  <p:sldSz cx="9144000" cy="5143500"/>
  <p:notesSz cx="6858000" cy="9144000"/>
  <p:embeddedFontLst>
    <p:embeddedFont>
      <p:font typeface="Work Sans"/>
      <p:regular r:id="rId26"/>
    </p:embeddedFont>
    <p:embeddedFont>
      <p:font typeface="华文中宋" panose="02010600040101010101" charset="-122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Tw Cen MT Condensed Extra Bold" panose="020B0803020202020204" pitchFamily="34" charset="0"/>
      <p:regular r:id="rId32"/>
    </p:embeddedFont>
    <p:embeddedFont>
      <p:font typeface="楷体" panose="02010609060101010101" pitchFamily="49" charset="-122"/>
      <p:regular r:id="rId33"/>
    </p:embeddedFont>
    <p:embeddedFont>
      <p:font typeface="微软雅黑" panose="020B0503020204020204" charset="-122"/>
      <p:regular r:id="rId34"/>
    </p:embeddedFont>
    <p:embeddedFont>
      <p:font typeface="黑体" panose="02010609060101010101" pitchFamily="49" charset="-122"/>
      <p:regular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/>
      <p:regular r:id="rId40"/>
    </p:embeddedFont>
    <p:embeddedFont>
      <p:font typeface="华文新魏" panose="02010800040101010101" pitchFamily="2" charset="-12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21415D9-36F7-43E2-AB2F-B90AF26B5E84}">
      <p14:sectionLst xmlns:p14="http://schemas.microsoft.com/office/powerpoint/2010/main">
        <p14:section name="默认节" id="{51e98e2b-0ce8-4bbc-954c-d17e005fb907}">
          <p14:sldIdLst>
            <p14:sldId id="256"/>
            <p14:sldId id="374"/>
            <p14:sldId id="430"/>
            <p14:sldId id="433"/>
            <p14:sldId id="379"/>
            <p14:sldId id="434"/>
            <p14:sldId id="377"/>
            <p14:sldId id="484"/>
            <p14:sldId id="376"/>
            <p14:sldId id="375"/>
            <p14:sldId id="381"/>
            <p14:sldId id="486"/>
            <p14:sldId id="382"/>
            <p14:sldId id="495"/>
            <p14:sldId id="383"/>
            <p14:sldId id="429"/>
            <p14:sldId id="428"/>
            <p14:sldId id="500"/>
          </p14:sldIdLst>
        </p14:section>
        <p14:section name="无标题节" id="{2957ef9c-2b98-4353-bc11-f1e96d2de2d5}">
          <p14:sldIdLst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291"/>
    <a:srgbClr val="53C93D"/>
    <a:srgbClr val="006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16.fntdata"/><Relationship Id="rId40" Type="http://schemas.openxmlformats.org/officeDocument/2006/relationships/font" Target="fonts/font15.fntdata"/><Relationship Id="rId4" Type="http://schemas.openxmlformats.org/officeDocument/2006/relationships/slide" Target="slides/slide2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0" lvl="0" indent="0" algn="r" eaLnBrk="1" hangingPunct="1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22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11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12B00D-0F65-4BAD-88DC-C70CA08B6796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9826" y="4762375"/>
            <a:ext cx="2025058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7088" y="4762375"/>
            <a:ext cx="2970085" cy="237600"/>
          </a:xfrm>
        </p:spPr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圆角矩形 16"/>
          <p:cNvSpPr/>
          <p:nvPr userDrawn="1"/>
        </p:nvSpPr>
        <p:spPr>
          <a:xfrm>
            <a:off x="310042" y="188413"/>
            <a:ext cx="8567490" cy="4766264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18592" y="121918"/>
            <a:ext cx="8950898" cy="4977765"/>
          </a:xfrm>
          <a:prstGeom prst="roundRect">
            <a:avLst>
              <a:gd name="adj" fmla="val 6511"/>
            </a:avLst>
          </a:prstGeom>
          <a:noFill/>
          <a:ln w="190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>
              <a:solidFill>
                <a:srgbClr val="FFFFFF"/>
              </a:solidFill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/>
        </p:txBody>
      </p:sp>
      <p:sp>
        <p:nvSpPr>
          <p:cNvPr id="19" name="Google Shape;19;p4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4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 panose="020B0604020202020204"/>
              </a:rPr>
              <a:t>“</a:t>
            </a:r>
            <a:endParaRPr b="1" i="0">
              <a:ln>
                <a:noFill/>
              </a:ln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1" name="Google Shape;21;p4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5" name="Google Shape;25;p5"/>
          <p:cNvSpPr txBox="1"/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6"/>
          <p:cNvSpPr txBox="1"/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6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7" name="Google Shape;37;p7"/>
          <p:cNvSpPr txBox="1"/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8" name="Google Shape;38;p7"/>
          <p:cNvSpPr txBox="1"/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9" name="Google Shape;39;p7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9"/>
          <p:cNvSpPr txBox="1"/>
          <p:nvPr>
            <p:ph type="body" idx="1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sz="1800" b="1">
                <a:latin typeface="Work Sans"/>
                <a:ea typeface="Work Sans"/>
                <a:cs typeface="Work Sans"/>
                <a:sym typeface="Work Sans"/>
              </a:defRPr>
            </a:lvl1pPr>
          </a:lstStyle>
          <a:p/>
        </p:txBody>
      </p:sp>
      <p:sp>
        <p:nvSpPr>
          <p:cNvPr id="47" name="Google Shape;47;p9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10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▪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●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tags" Target="../tags/tag4.xml"/><Relationship Id="rId3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10.doc"/><Relationship Id="rId8" Type="http://schemas.openxmlformats.org/officeDocument/2006/relationships/image" Target="../media/image24.emf"/><Relationship Id="rId7" Type="http://schemas.openxmlformats.org/officeDocument/2006/relationships/oleObject" Target="../embeddings/Document9.doc"/><Relationship Id="rId6" Type="http://schemas.openxmlformats.org/officeDocument/2006/relationships/image" Target="../media/image23.emf"/><Relationship Id="rId5" Type="http://schemas.openxmlformats.org/officeDocument/2006/relationships/oleObject" Target="../embeddings/Document8.doc"/><Relationship Id="rId4" Type="http://schemas.openxmlformats.org/officeDocument/2006/relationships/image" Target="../media/image22.emf"/><Relationship Id="rId3" Type="http://schemas.openxmlformats.org/officeDocument/2006/relationships/oleObject" Target="../embeddings/Document7.doc"/><Relationship Id="rId2" Type="http://schemas.openxmlformats.org/officeDocument/2006/relationships/image" Target="../media/image21.emf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9.xml"/><Relationship Id="rId12" Type="http://schemas.openxmlformats.org/officeDocument/2006/relationships/image" Target="../media/image26.emf"/><Relationship Id="rId11" Type="http://schemas.openxmlformats.org/officeDocument/2006/relationships/oleObject" Target="../embeddings/Document11.doc"/><Relationship Id="rId10" Type="http://schemas.openxmlformats.org/officeDocument/2006/relationships/image" Target="../media/image25.emf"/><Relationship Id="rId1" Type="http://schemas.openxmlformats.org/officeDocument/2006/relationships/oleObject" Target="../embeddings/Document6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5.doc"/><Relationship Id="rId8" Type="http://schemas.openxmlformats.org/officeDocument/2006/relationships/image" Target="../media/image12.emf"/><Relationship Id="rId7" Type="http://schemas.openxmlformats.org/officeDocument/2006/relationships/oleObject" Target="../embeddings/Document4.doc"/><Relationship Id="rId6" Type="http://schemas.openxmlformats.org/officeDocument/2006/relationships/image" Target="../media/image11.emf"/><Relationship Id="rId5" Type="http://schemas.openxmlformats.org/officeDocument/2006/relationships/oleObject" Target="../embeddings/Document3.doc"/><Relationship Id="rId4" Type="http://schemas.openxmlformats.org/officeDocument/2006/relationships/image" Target="../media/image10.emf"/><Relationship Id="rId3" Type="http://schemas.openxmlformats.org/officeDocument/2006/relationships/oleObject" Target="../embeddings/Document2.doc"/><Relationship Id="rId2" Type="http://schemas.openxmlformats.org/officeDocument/2006/relationships/image" Target="../media/image9.emf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3.emf"/><Relationship Id="rId1" Type="http://schemas.openxmlformats.org/officeDocument/2006/relationships/oleObject" Target="../embeddings/Document1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1090295"/>
            <a:ext cx="5470525" cy="370522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</p:pic>
      <p:sp>
        <p:nvSpPr>
          <p:cNvPr id="6" name="矩形 5"/>
          <p:cNvSpPr/>
          <p:nvPr/>
        </p:nvSpPr>
        <p:spPr>
          <a:xfrm>
            <a:off x="3200400" y="34607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3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5703570" y="1004570"/>
            <a:ext cx="2988000" cy="378000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algn="l" defTabSz="914400" eaLnBrk="1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Describing the two actions happening at the same time in the future</a:t>
            </a:r>
            <a:r>
              <a:rPr kumimoji="0" lang="zh-CN" altLang="en-US" sz="2400" b="1" kern="120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3200" b="1" dirty="0" smtClean="0">
                <a:sym typeface="+mn-ea"/>
              </a:rPr>
              <a:t> </a:t>
            </a:r>
            <a:endParaRPr lang="en-US" altLang="zh-CN" sz="3200" b="1" dirty="0" smtClean="0">
              <a:sym typeface="+mn-ea"/>
            </a:endParaRPr>
          </a:p>
          <a:p>
            <a:pPr algn="l" defTabSz="914400" eaLnBrk="1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e.g.When he comes to my house tomorrow,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I will be writing the report.</a:t>
            </a: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  <a:p>
            <a:pPr marR="0" defTabSz="914400">
              <a:lnSpc>
                <a:spcPct val="115000"/>
              </a:lnSpc>
              <a:buClrTx/>
              <a:buSzTx/>
              <a:buFontTx/>
              <a:defRPr/>
            </a:pPr>
            <a:endParaRPr kumimoji="0" lang="en-US" altLang="zh-CN" sz="2400" b="1" u="sng" kern="1200" cap="none" spc="0" normalizeH="0" baseline="0" noProof="1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346710"/>
            <a:ext cx="4571365" cy="599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76625" y="1988820"/>
            <a:ext cx="4779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 fontAlgn="base"/>
            <a:r>
              <a:rPr lang="zh-CN" altLang="en-US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Form  </a:t>
            </a:r>
            <a:endParaRPr lang="zh-CN" altLang="en-US" sz="28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349569" y="638810"/>
            <a:ext cx="8207375" cy="15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</a:t>
            </a:r>
            <a:r>
              <a:rPr lang="zh-CN" altLang="en-US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Definition</a:t>
            </a:r>
            <a:r>
              <a:rPr lang="en-US" altLang="zh-CN" sz="3200" b="1" dirty="0">
                <a:solidFill>
                  <a:srgbClr val="0066FF"/>
                </a:solidFill>
              </a:rPr>
              <a:t> </a:t>
            </a:r>
            <a:endParaRPr lang="en-US" altLang="zh-CN" sz="3200" b="1" dirty="0">
              <a:solidFill>
                <a:srgbClr val="0066FF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b="1" dirty="0">
                <a:solidFill>
                  <a:srgbClr val="000000"/>
                </a:solidFill>
                <a:cs typeface="Times New Roman" panose="02020603050405020304" pitchFamily="18" charset="0"/>
              </a:rPr>
              <a:t>Talking about an event that will be taking place at a spercific time in the future</a:t>
            </a:r>
            <a:r>
              <a:rPr lang="zh-CN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。</a:t>
            </a:r>
            <a:endParaRPr lang="zh-CN" altLang="en-US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698" name="Text Box 2"/>
          <p:cNvSpPr txBox="1"/>
          <p:nvPr/>
        </p:nvSpPr>
        <p:spPr>
          <a:xfrm>
            <a:off x="1797685" y="2439670"/>
            <a:ext cx="4680000" cy="684000"/>
          </a:xfrm>
          <a:prstGeom prst="rect">
            <a:avLst/>
          </a:prstGeom>
          <a:solidFill>
            <a:srgbClr val="48929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en-US" altLang="zh-CN" sz="3600" b="1" kern="1200" cap="none" spc="0" normalizeH="0" baseline="0" noProof="1">
                <a:ln w="10160">
                  <a:solidFill>
                    <a:srgbClr val="AAE2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will / shall + be + V-ing</a:t>
            </a:r>
            <a:endParaRPr kumimoji="0" lang="en-US" altLang="zh-CN" sz="3600" b="1" kern="1200" cap="none" spc="0" normalizeH="0" baseline="0" noProof="1">
              <a:ln w="10160">
                <a:solidFill>
                  <a:srgbClr val="AAE2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endParaRPr kumimoji="0" lang="en-US" altLang="zh-CN" sz="3600" b="1" kern="1200" cap="none" spc="0" normalizeH="0" baseline="0" noProof="1">
              <a:ln w="10160">
                <a:solidFill>
                  <a:srgbClr val="AAE2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7275" y="3123565"/>
            <a:ext cx="10814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lang="en-US" altLang="zh-CN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Usage</a:t>
            </a:r>
            <a:endParaRPr lang="en-US" altLang="zh-CN" sz="28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8" name="图片 7"/>
          <p:cNvPicPr preferRelativeResize="0"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855" y="3587115"/>
            <a:ext cx="2378805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63900" y="3599815"/>
            <a:ext cx="2379345" cy="1067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36945" y="3599815"/>
            <a:ext cx="2340000" cy="105499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262505" y="1339215"/>
            <a:ext cx="6788150" cy="14198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⑴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am going to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Beijing next Sunday.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⑵</a:t>
            </a:r>
            <a:r>
              <a:rPr lang="zh-CN" altLang="en-US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What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you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do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tomorrow?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58731" name="文本框 158730"/>
          <p:cNvSpPr txBox="1"/>
          <p:nvPr/>
        </p:nvSpPr>
        <p:spPr>
          <a:xfrm>
            <a:off x="836295" y="588010"/>
            <a:ext cx="7941945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Future simple tense describes an action that will occur in 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near future</a:t>
            </a:r>
            <a:r>
              <a:rPr kumimoji="0" lang="zh-CN" altLang="en-US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1" kern="1200" cap="none" spc="0" normalizeH="0" baseline="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subject+will/be going to do.</a:t>
            </a:r>
            <a:r>
              <a:rPr kumimoji="0" lang="en-US" altLang="zh-CN" sz="2400" b="1" kern="1200" cap="none" spc="0" normalizeH="0" baseline="0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2400" b="1" kern="1200" cap="none" spc="0" normalizeH="0" baseline="0" noProof="1"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748665" y="2726690"/>
            <a:ext cx="839533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atinLnBrk="1" hangingPunct="0">
              <a:lnSpc>
                <a:spcPct val="90000"/>
              </a:lnSpc>
            </a:pPr>
            <a:r>
              <a:rPr lang="en-US" altLang="zh-CN" sz="1875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(3)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be sleeping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at 12:00p.m.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1875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(4)</a:t>
            </a:r>
            <a:r>
              <a:rPr lang="zh-CN" altLang="en-US" sz="1875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be studying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in university at the age of 20.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文本框 158730"/>
          <p:cNvSpPr txBox="1"/>
          <p:nvPr/>
        </p:nvSpPr>
        <p:spPr>
          <a:xfrm>
            <a:off x="622935" y="3814445"/>
            <a:ext cx="7785100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Future continuous tense describes an action in progess at a spercific time in the future.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41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4485" y="0"/>
            <a:ext cx="696515" cy="5881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5" name="图片 62474"/>
          <p:cNvPicPr>
            <a:picLocks noChangeAspect="1"/>
          </p:cNvPicPr>
          <p:nvPr/>
        </p:nvPicPr>
        <p:blipFill>
          <a:blip r:embed="rId2"/>
          <a:srcRect l="22701" t="11609" r="58636" b="48206"/>
          <a:stretch>
            <a:fillRect/>
          </a:stretch>
        </p:blipFill>
        <p:spPr>
          <a:xfrm>
            <a:off x="299561" y="460296"/>
            <a:ext cx="448866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6" name="文本框 3"/>
          <p:cNvSpPr txBox="1"/>
          <p:nvPr/>
        </p:nvSpPr>
        <p:spPr>
          <a:xfrm>
            <a:off x="4431506" y="0"/>
            <a:ext cx="4125516" cy="4603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一般将来时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VS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将来进行时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262585" y="1418194"/>
            <a:ext cx="5089922" cy="126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48665" y="2726690"/>
            <a:ext cx="7809230" cy="108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665" y="-7048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Compare and discover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1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745411" y="1378228"/>
          <a:ext cx="7653655" cy="238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文档" r:id="rId1" imgW="10353675" imgH="3238500" progId="Word.Document.8">
                  <p:embed/>
                </p:oleObj>
              </mc:Choice>
              <mc:Fallback>
                <p:oleObj name="文档" r:id="rId1" imgW="10353675" imgH="3238500" progId="Word.Document.8">
                  <p:embed/>
                  <p:pic>
                    <p:nvPicPr>
                      <p:cNvPr id="0" name="图片 2565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45411" y="1378228"/>
                        <a:ext cx="7653655" cy="2385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805920" y="1758609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文档" r:id="rId3" imgW="5276215" imgH="397510" progId="Word.Document.8">
                  <p:embed/>
                </p:oleObj>
              </mc:Choice>
              <mc:Fallback>
                <p:oleObj name="文档" r:id="rId3" imgW="5276215" imgH="397510" progId="Word.Document.8">
                  <p:embed/>
                  <p:pic>
                    <p:nvPicPr>
                      <p:cNvPr id="0" name="图片 2565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5920" y="1758609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7265136" y="1758235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name="文档" r:id="rId5" imgW="5276215" imgH="397510" progId="Word.Document.8">
                  <p:embed/>
                </p:oleObj>
              </mc:Choice>
              <mc:Fallback>
                <p:oleObj name="文档" r:id="rId5" imgW="5276215" imgH="397510" progId="Word.Document.8">
                  <p:embed/>
                  <p:pic>
                    <p:nvPicPr>
                      <p:cNvPr id="0" name="图片 2565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65136" y="1758235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4009865" y="2163321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文档" r:id="rId7" imgW="5276215" imgH="397510" progId="Word.Document.8">
                  <p:embed/>
                </p:oleObj>
              </mc:Choice>
              <mc:Fallback>
                <p:oleObj name="文档" r:id="rId7" imgW="5276215" imgH="397510" progId="Word.Document.8">
                  <p:embed/>
                  <p:pic>
                    <p:nvPicPr>
                      <p:cNvPr id="0" name="图片 2565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9865" y="2163321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1071254" y="2516833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文档" r:id="rId9" imgW="5276215" imgH="397510" progId="Word.Document.8">
                  <p:embed/>
                </p:oleObj>
              </mc:Choice>
              <mc:Fallback>
                <p:oleObj name="文档" r:id="rId9" imgW="5276215" imgH="397510" progId="Word.Document.8">
                  <p:embed/>
                  <p:pic>
                    <p:nvPicPr>
                      <p:cNvPr id="0" name="图片 2565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71254" y="2516833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4721654" y="2921310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文档" r:id="rId11" imgW="5276215" imgH="397510" progId="Word.Document.8">
                  <p:embed/>
                </p:oleObj>
              </mc:Choice>
              <mc:Fallback>
                <p:oleObj name="文档" r:id="rId11" imgW="5276215" imgH="397510" progId="Word.Document.8">
                  <p:embed/>
                  <p:pic>
                    <p:nvPicPr>
                      <p:cNvPr id="0" name="图片 2566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21654" y="2921310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3697605" y="347980"/>
            <a:ext cx="1512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3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628458" y="1668145"/>
            <a:ext cx="5886450" cy="258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atinLnBrk="1" hangingPunct="0"/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⑴ 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When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you finish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these letters?</a:t>
            </a:r>
            <a:endParaRPr lang="en-US" altLang="zh-CN" sz="27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/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你什么什候处理完这些信件？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zh-CN" altLang="en-US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直接询问，如上司对下属</a:t>
            </a:r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)</a:t>
            </a:r>
            <a:endParaRPr lang="en-US" altLang="zh-CN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⑵</a:t>
            </a:r>
            <a:r>
              <a:rPr lang="zh-CN" altLang="en-US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When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you be seeing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Mr White?</a:t>
            </a:r>
            <a:endParaRPr lang="en-US" altLang="zh-CN" sz="27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你什么时候见怀特先生？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zh-CN" altLang="en-US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委婉地询问，如下属对上司</a:t>
            </a:r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) </a:t>
            </a:r>
            <a:endParaRPr lang="en-US" altLang="zh-CN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58731" name="文本框 158730"/>
          <p:cNvSpPr txBox="1"/>
          <p:nvPr/>
        </p:nvSpPr>
        <p:spPr>
          <a:xfrm>
            <a:off x="1282065" y="519430"/>
            <a:ext cx="7566025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Both can express future but future continuous tense can 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ask questions more politely.</a:t>
            </a:r>
            <a:endParaRPr kumimoji="0" lang="zh-CN" altLang="en-US" sz="27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436" name="图片 63494"/>
          <p:cNvPicPr>
            <a:picLocks noChangeAspect="1"/>
          </p:cNvPicPr>
          <p:nvPr/>
        </p:nvPicPr>
        <p:blipFill>
          <a:blip r:embed="rId1"/>
          <a:srcRect l="40056" t="10455" r="38805" b="46265"/>
          <a:stretch>
            <a:fillRect/>
          </a:stretch>
        </p:blipFill>
        <p:spPr>
          <a:xfrm>
            <a:off x="565309" y="447279"/>
            <a:ext cx="716756" cy="973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圆角矩形 13"/>
          <p:cNvSpPr/>
          <p:nvPr/>
        </p:nvSpPr>
        <p:spPr>
          <a:xfrm>
            <a:off x="1692275" y="1668145"/>
            <a:ext cx="5742305" cy="13392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150065" y="3007440"/>
            <a:ext cx="6536531" cy="133945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66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charRg st="66" end="1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38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charRg st="38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52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charRg st="52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02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charRg st="102" end="1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15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115" end="1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1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" name="矩形 5"/>
          <p:cNvSpPr/>
          <p:nvPr/>
        </p:nvSpPr>
        <p:spPr>
          <a:xfrm>
            <a:off x="350520" y="310515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Apply1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520" y="3543935"/>
            <a:ext cx="8316000" cy="1322070"/>
          </a:xfrm>
          <a:prstGeom prst="rect">
            <a:avLst/>
          </a:prstGeom>
          <a:noFill/>
          <a:ln w="53975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C.</a:t>
            </a:r>
            <a:r>
              <a:rPr lang="en-US" altLang="zh-CN" sz="2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The next time you visit me I __________________(be)in Australia for nearly 3 years.I ______________________(improve) my English by then so I _________________________(probably /work ) as a translator.</a:t>
            </a:r>
            <a:endParaRPr lang="en-US" altLang="zh-CN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0520" y="814705"/>
            <a:ext cx="8316000" cy="1630045"/>
          </a:xfrm>
          <a:prstGeom prst="rect">
            <a:avLst/>
          </a:prstGeom>
          <a:noFill/>
          <a:ln w="57150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A.</a:t>
            </a:r>
            <a:r>
              <a:rPr lang="en-US" altLang="zh-CN" sz="2000" b="1">
                <a:solidFill>
                  <a:schemeClr val="tx1"/>
                </a:solidFill>
              </a:rPr>
              <a:t> It is great to hear that you are coming home.I____________(wait ) for you at the airport at 10o'clock as we agreed .Peter can't come with me because he _____________(do) an exam at that time. He _________________(finish) the exam by midday so we can meet him then. 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520" y="2529205"/>
            <a:ext cx="8316000" cy="1014730"/>
          </a:xfrm>
          <a:prstGeom prst="rect">
            <a:avLst/>
          </a:prstGeom>
          <a:noFill/>
          <a:ln w="57150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B.</a:t>
            </a:r>
            <a:r>
              <a:rPr lang="en-US" altLang="zh-CN" sz="2000" b="1">
                <a:solidFill>
                  <a:srgbClr val="0070C0"/>
                </a:solidFill>
              </a:rPr>
              <a:t>The flat I'm living now is really small and horrible but I _______________(find ) a better place before you arrive. I expect I ______________(share )a flat with one of my cousin. </a:t>
            </a:r>
            <a:endParaRPr lang="en-US" altLang="zh-CN" sz="2000" b="1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5770" y="1665605"/>
            <a:ext cx="2695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finished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1345" y="1430020"/>
            <a:ext cx="206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doing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06160" y="814705"/>
            <a:ext cx="2805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waiting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6410" y="2837180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found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410" y="3145155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sharing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15790" y="3543935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been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41675" y="3836670"/>
            <a:ext cx="2864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 improved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6025" y="4161155"/>
            <a:ext cx="3724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probably working 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  <p:bldP spid="8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文本框 5"/>
          <p:cNvSpPr txBox="1"/>
          <p:nvPr/>
        </p:nvSpPr>
        <p:spPr>
          <a:xfrm>
            <a:off x="565785" y="2167255"/>
            <a:ext cx="8874125" cy="2705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1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6:30 a.m. tomorrow</a:t>
            </a:r>
            <a:r>
              <a:rPr lang="en-US" altLang="zh-CN" sz="2100" b="1" dirty="0">
                <a:latin typeface="Arial Narrow" panose="020B0606020202030204" pitchFamily="34" charset="0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</a:t>
            </a:r>
            <a:r>
              <a:rPr lang="zh-CN" altLang="en-US" sz="2100" b="1" dirty="0">
                <a:latin typeface="Arial Narrow" panose="020B0606020202030204" pitchFamily="34" charset="0"/>
              </a:rPr>
              <a:t>ll be leaving the house</a:t>
            </a:r>
            <a:r>
              <a:rPr lang="en-US" altLang="zh-CN" sz="2100" b="1" dirty="0">
                <a:latin typeface="Arial Narrow" panose="020B0606020202030204" pitchFamily="34" charset="0"/>
              </a:rPr>
              <a:t>.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'll </a:t>
            </a:r>
            <a:r>
              <a:rPr lang="zh-CN" altLang="en-US" sz="2100" b="1" dirty="0">
                <a:latin typeface="Arial Narrow" panose="020B0606020202030204" pitchFamily="34" charset="0"/>
              </a:rPr>
              <a:t>be at home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2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8:10 a.m. tomorrow</a:t>
            </a:r>
            <a:r>
              <a:rPr lang="en-US" altLang="zh-CN" sz="2100" b="1" dirty="0">
                <a:latin typeface="Arial Narrow" panose="020B0606020202030204" pitchFamily="34" charset="0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having a class</a:t>
            </a:r>
            <a:r>
              <a:rPr lang="en-US" altLang="zh-CN" sz="2100" b="1" dirty="0">
                <a:latin typeface="Arial Narrow" panose="020B0606020202030204" pitchFamily="34" charset="0"/>
              </a:rPr>
              <a:t>. 	</a:t>
            </a:r>
            <a:r>
              <a:rPr lang="zh-CN" altLang="en-US" sz="2100" b="1" dirty="0">
                <a:latin typeface="Arial Narrow" panose="020B0606020202030204" pitchFamily="34" charset="0"/>
              </a:rPr>
              <a:t>B he'</a:t>
            </a:r>
            <a:r>
              <a:rPr lang="en-US" altLang="zh-CN" sz="2100" b="1" dirty="0">
                <a:latin typeface="Arial Narrow" panose="020B0606020202030204" pitchFamily="34" charset="0"/>
              </a:rPr>
              <a:t>ll</a:t>
            </a:r>
            <a:r>
              <a:rPr lang="zh-CN" altLang="en-US" sz="2100" b="1" dirty="0">
                <a:latin typeface="Arial Narrow" panose="020B0606020202030204" pitchFamily="34" charset="0"/>
              </a:rPr>
              <a:t> have a class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3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12:30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having lunch</a:t>
            </a:r>
            <a:r>
              <a:rPr lang="en-US" altLang="zh-CN" sz="2100" b="1" dirty="0">
                <a:latin typeface="Arial Narrow" panose="020B0606020202030204" pitchFamily="34" charset="0"/>
              </a:rPr>
              <a:t>.	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ll </a:t>
            </a:r>
            <a:r>
              <a:rPr lang="zh-CN" altLang="en-US" sz="2100" b="1" dirty="0">
                <a:latin typeface="Arial Narrow" panose="020B0606020202030204" pitchFamily="34" charset="0"/>
              </a:rPr>
              <a:t>have lunch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zh-CN" altLang="en-US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4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</a:t>
            </a:r>
            <a:r>
              <a:rPr lang="en-US" altLang="zh-CN" sz="2100" b="1" dirty="0">
                <a:latin typeface="Arial Narrow" panose="020B0606020202030204" pitchFamily="34" charset="0"/>
              </a:rPr>
              <a:t>A</a:t>
            </a:r>
            <a:r>
              <a:rPr lang="zh-CN" altLang="en-US" sz="2100" b="1" dirty="0">
                <a:latin typeface="Arial Narrow" panose="020B0606020202030204" pitchFamily="34" charset="0"/>
              </a:rPr>
              <a:t>t 5:00 p.m.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practising football</a:t>
            </a:r>
            <a:r>
              <a:rPr lang="en-US" altLang="zh-CN" sz="2100" b="1" dirty="0">
                <a:latin typeface="Arial Narrow" panose="020B0606020202030204" pitchFamily="34" charset="0"/>
              </a:rPr>
              <a:t>.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</a:t>
            </a:r>
            <a:r>
              <a:rPr lang="zh-CN" altLang="en-US" sz="2100" b="1" dirty="0">
                <a:latin typeface="Arial Narrow" panose="020B0606020202030204" pitchFamily="34" charset="0"/>
              </a:rPr>
              <a:t>ll practise football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zh-CN" altLang="en-US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5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6:45 p.m.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arriving home</a:t>
            </a:r>
            <a:r>
              <a:rPr lang="en-US" altLang="zh-CN" sz="2100" b="1" dirty="0">
                <a:latin typeface="Arial Narrow" panose="020B0606020202030204" pitchFamily="34" charset="0"/>
              </a:rPr>
              <a:t>.  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arrive home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</p:txBody>
      </p:sp>
      <p:sp>
        <p:nvSpPr>
          <p:cNvPr id="20483" name="文本框 2"/>
          <p:cNvSpPr txBox="1"/>
          <p:nvPr/>
        </p:nvSpPr>
        <p:spPr>
          <a:xfrm>
            <a:off x="502920" y="678180"/>
            <a:ext cx="8137525" cy="1553210"/>
          </a:xfrm>
          <a:prstGeom prst="rect">
            <a:avLst/>
          </a:prstGeom>
          <a:noFill/>
          <a:ln w="9525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lnSpc>
                <a:spcPct val="88000"/>
              </a:lnSpc>
            </a:pP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Jack goes to school every weekday. He leaves home at 6:45 and arrives at school at about 7:30. His morning classes begin at 8 o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’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clock and continue until 12:15. Then he has lunch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which takes about half an hour. His classes begin again at 1:30 in the afternoon and end at 3:50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He goes to the school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'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 football club at 4:30 and finishes practice at 6:00. He arrives home at about 6:45. Every day he follows the same routine and tomorrow will be no exception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en-US" altLang="zh-CN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3940" y="173990"/>
            <a:ext cx="6544945" cy="402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25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6020202030204" pitchFamily="34" charset="0"/>
              </a:rPr>
              <a:t>Read the passage and complete the following sentences.</a:t>
            </a:r>
            <a:endParaRPr kumimoji="0" lang="en-US" sz="225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 Narrow" panose="020B0606020202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7020" y="173990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Apply2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41" name="Google Shape;1141;p48"/>
          <p:cNvGrpSpPr/>
          <p:nvPr/>
        </p:nvGrpSpPr>
        <p:grpSpPr>
          <a:xfrm>
            <a:off x="4120785" y="2464351"/>
            <a:ext cx="445779" cy="427468"/>
            <a:chOff x="8074325" y="4438852"/>
            <a:chExt cx="720160" cy="690579"/>
          </a:xfrm>
        </p:grpSpPr>
        <p:sp>
          <p:nvSpPr>
            <p:cNvPr id="1142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3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4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" name="Google Shape;1141;p48"/>
          <p:cNvGrpSpPr/>
          <p:nvPr/>
        </p:nvGrpSpPr>
        <p:grpSpPr>
          <a:xfrm>
            <a:off x="684800" y="2994576"/>
            <a:ext cx="445779" cy="427468"/>
            <a:chOff x="8074325" y="4438852"/>
            <a:chExt cx="720160" cy="690579"/>
          </a:xfrm>
        </p:grpSpPr>
        <p:sp>
          <p:nvSpPr>
            <p:cNvPr id="3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" name="Google Shape;1141;p48"/>
          <p:cNvGrpSpPr/>
          <p:nvPr/>
        </p:nvGrpSpPr>
        <p:grpSpPr>
          <a:xfrm>
            <a:off x="684800" y="3626401"/>
            <a:ext cx="445779" cy="427468"/>
            <a:chOff x="8074325" y="4438852"/>
            <a:chExt cx="720160" cy="690579"/>
          </a:xfrm>
        </p:grpSpPr>
        <p:sp>
          <p:nvSpPr>
            <p:cNvPr id="19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" name="Google Shape;1141;p48"/>
          <p:cNvGrpSpPr/>
          <p:nvPr/>
        </p:nvGrpSpPr>
        <p:grpSpPr>
          <a:xfrm>
            <a:off x="684165" y="4102016"/>
            <a:ext cx="445779" cy="427468"/>
            <a:chOff x="8074325" y="4438852"/>
            <a:chExt cx="720160" cy="690579"/>
          </a:xfrm>
        </p:grpSpPr>
        <p:sp>
          <p:nvSpPr>
            <p:cNvPr id="26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" name="Google Shape;1141;p48"/>
          <p:cNvGrpSpPr/>
          <p:nvPr/>
        </p:nvGrpSpPr>
        <p:grpSpPr>
          <a:xfrm>
            <a:off x="3460385" y="4389671"/>
            <a:ext cx="445779" cy="427468"/>
            <a:chOff x="8074325" y="4438852"/>
            <a:chExt cx="720160" cy="690579"/>
          </a:xfrm>
        </p:grpSpPr>
        <p:sp>
          <p:nvSpPr>
            <p:cNvPr id="33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7" name="矩形 6"/>
          <p:cNvSpPr/>
          <p:nvPr/>
        </p:nvSpPr>
        <p:spPr>
          <a:xfrm>
            <a:off x="3324741" y="929879"/>
            <a:ext cx="2536190" cy="714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defTabSz="914400">
              <a:buClrTx/>
              <a:buSzPct val="100000"/>
              <a:buFontTx/>
            </a:pPr>
            <a:r>
              <a:rPr lang="zh-CN" altLang="en-US" sz="4050" b="1">
                <a:solidFill>
                  <a:srgbClr val="F8CBAD"/>
                </a:solidFill>
              </a:rPr>
              <a:t>完成活动</a:t>
            </a:r>
            <a:r>
              <a:rPr lang="en-US" altLang="zh-CN" sz="4050" b="1">
                <a:solidFill>
                  <a:srgbClr val="F8CBAD"/>
                </a:solidFill>
                <a:cs typeface="Arial" panose="020B0604020202020204" pitchFamily="34" charset="0"/>
              </a:rPr>
              <a:t>4</a:t>
            </a:r>
            <a:endParaRPr lang="zh-CN" altLang="en-US" sz="4050" b="1">
              <a:solidFill>
                <a:srgbClr val="F8CBAD"/>
              </a:solidFill>
            </a:endParaRPr>
          </a:p>
        </p:txBody>
      </p:sp>
      <p:graphicFrame>
        <p:nvGraphicFramePr>
          <p:cNvPr id="20488" name="表格 20487"/>
          <p:cNvGraphicFramePr/>
          <p:nvPr>
            <p:custDataLst>
              <p:tags r:id="rId1"/>
            </p:custDataLst>
          </p:nvPr>
        </p:nvGraphicFramePr>
        <p:xfrm>
          <a:off x="490538" y="892016"/>
          <a:ext cx="8185150" cy="3486150"/>
        </p:xfrm>
        <a:graphic>
          <a:graphicData uri="http://schemas.openxmlformats.org/drawingml/2006/table">
            <a:tbl>
              <a:tblPr/>
              <a:tblGrid>
                <a:gridCol w="957580"/>
                <a:gridCol w="7227570"/>
              </a:tblGrid>
              <a:tr h="621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to Beijing from Melbourne,arrive at 10:00 a.m.;Visit the Summer Palace in the afternoon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Morning:visit the Palace Museum;Afternoon:go to Wangfujing Street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229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Wednesday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the Great Wall,three hours’ drive there and back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sightseeing in Shichahai;Visit National Museum of China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Trip to Zhangjiakou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Saturday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 to Beijing in the afternoon;Watch Beijing Opera at the Mei Lanfang Theatre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Return to Melbourne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63220" y="341630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Apply3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8725" y="173990"/>
            <a:ext cx="6176645" cy="671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6020202030204" pitchFamily="34" charset="0"/>
              </a:rPr>
              <a:t>Work in pairs. Read the travel plan and make up a conversation using the future progressive tense.</a:t>
            </a:r>
            <a:endParaRPr kumimoji="0" lang="en-US" sz="21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4"/>
          <p:cNvSpPr txBox="1"/>
          <p:nvPr/>
        </p:nvSpPr>
        <p:spPr>
          <a:xfrm>
            <a:off x="2853690" y="273844"/>
            <a:ext cx="2986088" cy="414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Sample Dialogue :</a:t>
            </a:r>
            <a:endParaRPr kumimoji="0" lang="en-US" altLang="zh-CN" sz="210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sp>
        <p:nvSpPr>
          <p:cNvPr id="25602" name="TextBox 1"/>
          <p:cNvSpPr txBox="1"/>
          <p:nvPr/>
        </p:nvSpPr>
        <p:spPr>
          <a:xfrm>
            <a:off x="380365" y="605155"/>
            <a:ext cx="8451850" cy="4171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So do you have your plan for the trip?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Oh, yes. It's all been organised.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When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 you be arriving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in Beijing?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Around ten in the morning. Then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'II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visiting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 Summer Palace.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After such a long trip? You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'll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pretty tired.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Yeah, but I can't wait to go. And then on Tuesday,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’ll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visiting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the Palace Museum in the morning, and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’ll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buying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souvenirs in Wangfujing Street in the afternoon.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When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you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climbing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 Great Wall?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Wednesday. Since it takes three hours to drive there and back, I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won't have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other arrangement that day.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Then what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you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doing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on Thursday?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…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ldLvl="0" animBg="1"/>
      <p:bldP spid="256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/>
          <p:nvPr>
            <p:ph type="ctrTitle" idx="4294967295"/>
          </p:nvPr>
        </p:nvSpPr>
        <p:spPr>
          <a:xfrm>
            <a:off x="685800" y="1811950"/>
            <a:ext cx="4286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/>
              <a:t>Thanks!</a:t>
            </a:r>
            <a:endParaRPr sz="7200"/>
          </a:p>
        </p:txBody>
      </p:sp>
      <p:sp>
        <p:nvSpPr>
          <p:cNvPr id="341" name="Google Shape;341;p34"/>
          <p:cNvSpPr/>
          <p:nvPr/>
        </p:nvSpPr>
        <p:spPr>
          <a:xfrm>
            <a:off x="6543431" y="805362"/>
            <a:ext cx="1752310" cy="1752310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34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2"/>
          <p:cNvGrpSpPr/>
          <p:nvPr/>
        </p:nvGrpSpPr>
        <p:grpSpPr>
          <a:xfrm>
            <a:off x="6867248" y="652997"/>
            <a:ext cx="1580904" cy="1684493"/>
            <a:chOff x="5970800" y="1619250"/>
            <a:chExt cx="428650" cy="456725"/>
          </a:xfrm>
        </p:grpSpPr>
        <p:sp>
          <p:nvSpPr>
            <p:cNvPr id="60" name="Google Shape;60;p12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12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42670" y="989330"/>
            <a:ext cx="576262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defTabSz="911225">
              <a:defRPr/>
            </a:pPr>
            <a:r>
              <a:rPr lang="zh-CN" altLang="en-US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新人教选择性必修</a:t>
            </a:r>
            <a:r>
              <a:rPr lang="zh-CN" altLang="en-US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  <a:sym typeface="+mn-ea"/>
              </a:rPr>
              <a:t>Book 1</a:t>
            </a:r>
            <a:endParaRPr lang="zh-CN" altLang="en-US"/>
          </a:p>
        </p:txBody>
      </p:sp>
      <p:sp>
        <p:nvSpPr>
          <p:cNvPr id="4099" name="文本框 7"/>
          <p:cNvSpPr txBox="1"/>
          <p:nvPr/>
        </p:nvSpPr>
        <p:spPr>
          <a:xfrm>
            <a:off x="1169035" y="2076450"/>
            <a:ext cx="6351270" cy="521970"/>
          </a:xfrm>
          <a:prstGeom prst="rect">
            <a:avLst/>
          </a:prstGeom>
          <a:solidFill>
            <a:srgbClr val="368185"/>
          </a:solidFill>
          <a:ln w="9525">
            <a:noFill/>
          </a:ln>
        </p:spPr>
        <p:txBody>
          <a:bodyPr wrap="square">
            <a:spAutoFit/>
          </a:bodyPr>
          <a:p>
            <a:pPr eaLnBrk="0" hangingPunct="0"/>
            <a:r>
              <a:rPr lang="en-US" altLang="zh-CN" sz="2800" b="1" dirty="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Unit 2   Learning About Language</a:t>
            </a:r>
            <a:endParaRPr lang="en-US" altLang="zh-CN" sz="2800" b="1" dirty="0">
              <a:solidFill>
                <a:srgbClr val="FFFFFF"/>
              </a:solidFill>
              <a:latin typeface="Comic Sans MS" panose="030F0702030302020204" pitchFamily="66" charset="0"/>
              <a:sym typeface="宋体" panose="02010600030101010101" pitchFamily="2" charset="-122"/>
            </a:endParaRPr>
          </a:p>
        </p:txBody>
      </p:sp>
      <p:sp>
        <p:nvSpPr>
          <p:cNvPr id="4102" name="文本框 1"/>
          <p:cNvSpPr txBox="1"/>
          <p:nvPr/>
        </p:nvSpPr>
        <p:spPr>
          <a:xfrm>
            <a:off x="558800" y="2672715"/>
            <a:ext cx="8026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685800" eaLnBrk="0" hangingPunct="0"/>
            <a:r>
              <a:rPr lang="en-US" altLang="zh-CN" sz="3200" b="1" dirty="0">
                <a:solidFill>
                  <a:srgbClr val="368185"/>
                </a:solidFill>
                <a:latin typeface="Tw Cen MT Condensed Extra Bold" panose="020B0803020202020204" pitchFamily="34" charset="0"/>
                <a:sym typeface="宋体" panose="02010600030101010101" pitchFamily="2" charset="-122"/>
              </a:rPr>
              <a:t>Discover useful structures</a:t>
            </a:r>
            <a:endParaRPr lang="en-US" altLang="zh-CN" sz="3200" b="1" dirty="0">
              <a:solidFill>
                <a:srgbClr val="368185"/>
              </a:solidFill>
              <a:latin typeface="Tw Cen MT Condensed Extra Bold" panose="020B0803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0980" y="3237230"/>
            <a:ext cx="583819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kern="120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The future continuous tense</a:t>
            </a:r>
            <a:endParaRPr lang="zh-CN" altLang="en-US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29355" y="927735"/>
            <a:ext cx="4958715" cy="4187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b="1" dirty="0">
                <a:sym typeface="+mn-ea"/>
              </a:rPr>
              <a:t>                        </a:t>
            </a:r>
            <a:r>
              <a:rPr lang="zh-CN" altLang="en-US" sz="24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Life in the future</a:t>
            </a:r>
            <a:endParaRPr lang="zh-CN" altLang="en-US" sz="24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sym typeface="+mn-ea"/>
              </a:rPr>
              <a:t>1. In the not-too-distant future, </a:t>
            </a:r>
            <a:r>
              <a:rPr lang="en-US" altLang="zh-CN" sz="2000" b="1" u="sng" dirty="0">
                <a:sym typeface="+mn-ea"/>
              </a:rPr>
              <a:t>we will be living in smart homes</a:t>
            </a:r>
            <a:r>
              <a:rPr lang="en-US" altLang="zh-CN" sz="2000" b="1" dirty="0">
                <a:sym typeface="+mn-ea"/>
              </a:rPr>
              <a:t> that will lock the door for us when we are away and remember to switch off the TV when we forget. </a:t>
            </a:r>
            <a:endParaRPr lang="en-US" altLang="zh-CN" sz="2000" b="1" dirty="0"/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endParaRPr lang="en-US" altLang="zh-CN" sz="2000" b="1" dirty="0">
              <a:sym typeface="+mn-ea"/>
            </a:endParaRPr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sym typeface="+mn-ea"/>
              </a:rPr>
              <a:t>2. In the future, </a:t>
            </a:r>
            <a:r>
              <a:rPr lang="en-US" altLang="zh-CN" sz="2000" b="1" u="sng" dirty="0">
                <a:sym typeface="+mn-ea"/>
              </a:rPr>
              <a:t>we will be using advanced  technology every day </a:t>
            </a:r>
            <a:r>
              <a:rPr lang="en-US" altLang="zh-CN" sz="2000" b="1" dirty="0">
                <a:sym typeface="+mn-ea"/>
              </a:rPr>
              <a:t>for automatic control of just about everything in our home.</a:t>
            </a:r>
            <a:endParaRPr lang="en-US" altLang="zh-CN" sz="2000" b="1" dirty="0"/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endParaRPr lang="zh-CN" altLang="en-US" sz="1800" b="1" dirty="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51225" y="1796415"/>
            <a:ext cx="5514340" cy="1861377"/>
          </a:xfrm>
          <a:prstGeom prst="star7">
            <a:avLst/>
          </a:prstGeom>
          <a:solidFill>
            <a:srgbClr val="489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0" tIns="45655" rIns="91310" bIns="45655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000000"/>
                </a:solidFill>
              </a:rPr>
              <a:t>prediction to the life in the future</a:t>
            </a:r>
            <a:endParaRPr lang="en-US" altLang="zh-CN" sz="3200" b="1" dirty="0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1704" y="342977"/>
            <a:ext cx="391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Lead in</a:t>
            </a:r>
            <a:endParaRPr lang="en-US" altLang="zh-CN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smart_home智慧家庭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8785" y="817245"/>
            <a:ext cx="3172460" cy="38455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12805"/>
          <a:stretch>
            <a:fillRect/>
          </a:stretch>
        </p:blipFill>
        <p:spPr>
          <a:xfrm>
            <a:off x="1910715" y="291465"/>
            <a:ext cx="5208270" cy="801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视频 将来进行时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3855" y="985520"/>
            <a:ext cx="8376285" cy="3767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51567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" y="502920"/>
            <a:ext cx="8251190" cy="41376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1556" name="直接连接符 151555"/>
          <p:cNvSpPr/>
          <p:nvPr/>
        </p:nvSpPr>
        <p:spPr>
          <a:xfrm>
            <a:off x="5121910" y="1411605"/>
            <a:ext cx="3352165" cy="1460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64" name="直接连接符 151563"/>
          <p:cNvSpPr/>
          <p:nvPr/>
        </p:nvSpPr>
        <p:spPr>
          <a:xfrm>
            <a:off x="1951355" y="1812290"/>
            <a:ext cx="3693160" cy="2540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3" name="直接连接符 151572"/>
          <p:cNvSpPr/>
          <p:nvPr/>
        </p:nvSpPr>
        <p:spPr>
          <a:xfrm>
            <a:off x="1439466" y="2743835"/>
            <a:ext cx="5130403" cy="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4" name="直接连接符 151573"/>
          <p:cNvSpPr/>
          <p:nvPr/>
        </p:nvSpPr>
        <p:spPr>
          <a:xfrm>
            <a:off x="506095" y="3251200"/>
            <a:ext cx="4174490" cy="127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8" name="直接连接符 151577"/>
          <p:cNvSpPr/>
          <p:nvPr/>
        </p:nvSpPr>
        <p:spPr>
          <a:xfrm>
            <a:off x="505460" y="4107180"/>
            <a:ext cx="4175760" cy="8953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直接连接符 1"/>
          <p:cNvSpPr/>
          <p:nvPr/>
        </p:nvSpPr>
        <p:spPr>
          <a:xfrm>
            <a:off x="506730" y="2278380"/>
            <a:ext cx="4968240" cy="2476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文本框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982345"/>
            <a:ext cx="5448300" cy="378396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</p:pic>
      <p:sp>
        <p:nvSpPr>
          <p:cNvPr id="6" name="矩形 5"/>
          <p:cNvSpPr/>
          <p:nvPr/>
        </p:nvSpPr>
        <p:spPr>
          <a:xfrm>
            <a:off x="2952750" y="32321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1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5327650" y="1082040"/>
            <a:ext cx="3276000" cy="368427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Describe an on-going action which will occur at some time in the future</a:t>
            </a:r>
            <a:r>
              <a:rPr lang="zh-CN" altLang="en-US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kern="12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algn="l" defTabSz="914400" fontAlgn="base">
              <a:lnSpc>
                <a:spcPct val="120000"/>
              </a:lnSpc>
            </a:pP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What </a:t>
            </a:r>
            <a:r>
              <a:rPr lang="en-US" altLang="zh-C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will you be doing</a:t>
            </a:r>
            <a:r>
              <a:rPr lang="en-US" altLang="zh-CN" sz="2400" b="1" kern="1200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zh-CN" altLang="en-US" sz="2400" b="1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at this time next Monday</a:t>
            </a:r>
            <a:r>
              <a:rPr lang="en-US" altLang="zh-CN" sz="2400" b="1" kern="1200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?</a:t>
            </a:r>
            <a:endParaRPr lang="en-US" altLang="zh-CN" sz="3200" b="1" dirty="0">
              <a:solidFill>
                <a:srgbClr val="000000"/>
              </a:solidFill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endParaRPr lang="zh-CN" altLang="en-US" sz="3200" b="1" kern="1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/>
        </p:nvSpPr>
        <p:spPr>
          <a:xfrm>
            <a:off x="485140" y="813435"/>
            <a:ext cx="9152890" cy="35172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zh-CN" altLang="zh-CN" sz="17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单句语法填空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.I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(do) my homework at ten tomorrow evening.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doing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.We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(fly) to the United States this time next week.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flying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.You can call me at 8 in the evening.I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(not sleep) then.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be sleeping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.At 5:00 pm,the boys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(practice) football on the playground.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practicing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.The headmaster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(meet) some parents at 3:00 this afternoon.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meeting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0610" y="360045"/>
            <a:ext cx="1692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1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95" y="993775"/>
            <a:ext cx="4435475" cy="34004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0" y="335280"/>
            <a:ext cx="3595370" cy="658495"/>
          </a:xfrm>
          <a:prstGeom prst="rect">
            <a:avLst/>
          </a:prstGeom>
          <a:solidFill>
            <a:srgbClr val="2C7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2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4878070" y="1516380"/>
            <a:ext cx="3756660" cy="278003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Expessing the intention , arranged activities or plans for the future</a:t>
            </a:r>
            <a:r>
              <a:rPr lang="zh-CN" altLang="en-US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3200" b="1" kern="1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32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 </a:t>
            </a: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Tomorrow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I will be flying to Bombay.</a:t>
            </a: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294765" y="774105"/>
          <a:ext cx="7476490" cy="372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文档" r:id="rId1" imgW="10039350" imgH="5029200" progId="Word.Document.8">
                  <p:embed/>
                </p:oleObj>
              </mc:Choice>
              <mc:Fallback>
                <p:oleObj name="文档" r:id="rId1" imgW="10039350" imgH="5029200" progId="Word.Document.8">
                  <p:embed/>
                  <p:pic>
                    <p:nvPicPr>
                      <p:cNvPr id="0" name="图片 2360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94765" y="774105"/>
                        <a:ext cx="7476490" cy="3726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1241293" y="1319787"/>
          <a:ext cx="7529830" cy="607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文档" r:id="rId3" imgW="10039350" imgH="809625" progId="Word.Document.8">
                  <p:embed/>
                </p:oleObj>
              </mc:Choice>
              <mc:Fallback>
                <p:oleObj name="文档" r:id="rId3" imgW="10039350" imgH="809625" progId="Word.Document.8">
                  <p:embed/>
                  <p:pic>
                    <p:nvPicPr>
                      <p:cNvPr id="0" name="图片 236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293" y="1319787"/>
                        <a:ext cx="7529830" cy="607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843267" y="2264131"/>
          <a:ext cx="7509272" cy="3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文档" r:id="rId5" imgW="10012680" imgH="527050" progId="Word.Document.8">
                  <p:embed/>
                </p:oleObj>
              </mc:Choice>
              <mc:Fallback>
                <p:oleObj name="文档" r:id="rId5" imgW="10012680" imgH="527050" progId="Word.Document.8">
                  <p:embed/>
                  <p:pic>
                    <p:nvPicPr>
                      <p:cNvPr id="0" name="图片 236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3267" y="2264131"/>
                        <a:ext cx="7509272" cy="39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100323" y="3032620"/>
          <a:ext cx="752983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文档" r:id="rId7" imgW="10039350" imgH="809625" progId="Word.Document.8">
                  <p:embed/>
                </p:oleObj>
              </mc:Choice>
              <mc:Fallback>
                <p:oleObj name="文档" r:id="rId7" imgW="10039350" imgH="809625" progId="Word.Document.8">
                  <p:embed/>
                  <p:pic>
                    <p:nvPicPr>
                      <p:cNvPr id="0" name="图片 236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0323" y="3032620"/>
                        <a:ext cx="7529830" cy="60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810247" y="3944280"/>
          <a:ext cx="7509272" cy="3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文档" r:id="rId9" imgW="10012680" imgH="527050" progId="Word.Document.8">
                  <p:embed/>
                </p:oleObj>
              </mc:Choice>
              <mc:Fallback>
                <p:oleObj name="文档" r:id="rId9" imgW="10012680" imgH="527050" progId="Word.Document.8">
                  <p:embed/>
                  <p:pic>
                    <p:nvPicPr>
                      <p:cNvPr id="0" name="图片 236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0247" y="3944280"/>
                        <a:ext cx="7509272" cy="39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3736975" y="397510"/>
            <a:ext cx="1656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2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52*2723*485*48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PLACING_PICTURE_USER_VIEWPORT" val="{&quot;height&quot;:1700.787353515625,&quot;width&quot;:3746.1502075195312}"/>
</p:tagLst>
</file>

<file path=ppt/tags/tag4.xml><?xml version="1.0" encoding="utf-8"?>
<p:tagLst xmlns:p="http://schemas.openxmlformats.org/presentationml/2006/main">
  <p:tag name="KSO_WM_UNIT_PLACING_PICTURE_USER_VIEWPORT" val="{&quot;height&quot;:1681,&quot;width&quot;:3747}"/>
</p:tagLst>
</file>

<file path=ppt/tags/tag5.xml><?xml version="1.0" encoding="utf-8"?>
<p:tagLst xmlns:p="http://schemas.openxmlformats.org/presentationml/2006/main">
  <p:tag name="KSO_WM_UNIT_PLACING_PICTURE_USER_VIEWPORT" val="{&quot;height&quot;:1661.4060974121094,&quot;width&quot;:3685.0393676757812}"/>
</p:tagLst>
</file>

<file path=ppt/tags/tag6.xml><?xml version="1.0" encoding="utf-8"?>
<p:tagLst xmlns:p="http://schemas.openxmlformats.org/presentationml/2006/main">
  <p:tag name="KSO_WM_UNIT_TABLE_BEAUTIFY" val="{9571b03b-d35d-4f7a-b11d-594c8e5b55e8}"/>
</p:tagLst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000000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6B26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5097</Words>
  <Application>WPS 演示</Application>
  <PresentationFormat/>
  <Paragraphs>195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19</vt:i4>
      </vt:variant>
    </vt:vector>
  </HeadingPairs>
  <TitlesOfParts>
    <vt:vector size="55" baseType="lpstr">
      <vt:lpstr>Arial</vt:lpstr>
      <vt:lpstr>宋体</vt:lpstr>
      <vt:lpstr>Wingdings</vt:lpstr>
      <vt:lpstr>Arial</vt:lpstr>
      <vt:lpstr>Work Sans</vt:lpstr>
      <vt:lpstr>Work Sans Regular</vt:lpstr>
      <vt:lpstr>Segoe Print</vt:lpstr>
      <vt:lpstr>华文中宋</vt:lpstr>
      <vt:lpstr>Times New Roman</vt:lpstr>
      <vt:lpstr>Comic Sans MS</vt:lpstr>
      <vt:lpstr>Tw Cen MT Condensed Extra Bold</vt:lpstr>
      <vt:lpstr>字魂27号-布丁体</vt:lpstr>
      <vt:lpstr>楷体</vt:lpstr>
      <vt:lpstr>微软雅黑</vt:lpstr>
      <vt:lpstr>黑体</vt:lpstr>
      <vt:lpstr>NEU-BZ-S92</vt:lpstr>
      <vt:lpstr>方正书宋_GBK</vt:lpstr>
      <vt:lpstr>Arial Narrow</vt:lpstr>
      <vt:lpstr>Calibri</vt:lpstr>
      <vt:lpstr>Calibri</vt:lpstr>
      <vt:lpstr>Arial Unicode MS</vt:lpstr>
      <vt:lpstr>HelveticaNeue</vt:lpstr>
      <vt:lpstr>Corbel</vt:lpstr>
      <vt:lpstr>华文新魏</vt:lpstr>
      <vt:lpstr>Jacquenetta template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/>
  <cp:lastModifiedBy>南山有谷堆</cp:lastModifiedBy>
  <cp:revision>70</cp:revision>
  <dcterms:created xsi:type="dcterms:W3CDTF">2021-09-15T06:21:00Z</dcterms:created>
  <dcterms:modified xsi:type="dcterms:W3CDTF">2021-09-22T05:28:46Z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