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88" r:id="rId3"/>
    <p:sldId id="274" r:id="rId4"/>
    <p:sldId id="256" r:id="rId5"/>
    <p:sldId id="257" r:id="rId6"/>
    <p:sldId id="258" r:id="rId7"/>
    <p:sldId id="259" r:id="rId9"/>
    <p:sldId id="260" r:id="rId10"/>
    <p:sldId id="261" r:id="rId11"/>
    <p:sldId id="262" r:id="rId12"/>
    <p:sldId id="267" r:id="rId13"/>
    <p:sldId id="264" r:id="rId14"/>
    <p:sldId id="273" r:id="rId15"/>
    <p:sldId id="269" r:id="rId16"/>
    <p:sldId id="270" r:id="rId17"/>
    <p:sldId id="263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EF"/>
    <a:srgbClr val="FFF7FA"/>
    <a:srgbClr val="FFE1ED"/>
    <a:srgbClr val="FFF3F8"/>
    <a:srgbClr val="FF0066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0B85A-E695-4E9D-AE9A-E4AC5F4BC0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A4DD0-A628-4658-9891-6EDCAE30F4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A4DD0-A628-4658-9891-6EDCAE30F4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调整一下动画顺序</a:t>
            </a:r>
            <a:r>
              <a:rPr lang="en-US" altLang="zh-CN" dirty="0"/>
              <a:t>,paragraph 4 </a:t>
            </a:r>
            <a:r>
              <a:rPr lang="zh-CN" altLang="en-US" dirty="0"/>
              <a:t>里面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A4DD0-A628-4658-9891-6EDCAE30F4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Activity4</a:t>
            </a:r>
            <a:r>
              <a:rPr lang="zh-CN" altLang="en-US" dirty="0"/>
              <a:t>可以设计一个活动练习一下这几个不同的表达，比如</a:t>
            </a:r>
            <a:r>
              <a:rPr lang="en-US" altLang="zh-CN" dirty="0"/>
              <a:t>a frown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A4DD0-A628-4658-9891-6EDCAE30F4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00FDD-57B3-4C1A-880E-A79F9F475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45398-F36B-4BAF-826B-5D0E5E48C815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350351" y="119380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179212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256270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206978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36512" y="25602"/>
            <a:ext cx="1184229" cy="6832399"/>
            <a:chOff x="75403" y="1"/>
            <a:chExt cx="1112543" cy="6858000"/>
          </a:xfrm>
          <a:solidFill>
            <a:srgbClr val="FFF3F8"/>
          </a:solidFill>
        </p:grpSpPr>
        <p:pic>
          <p:nvPicPr>
            <p:cNvPr id="4" name="Picture 1" descr="D:\360安全浏览器下载\喜怒哀乐.pn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92" t="6984" r="8578" b="55381"/>
            <a:stretch>
              <a:fillRect/>
            </a:stretch>
          </p:blipFill>
          <p:spPr bwMode="auto">
            <a:xfrm>
              <a:off x="75403" y="1"/>
              <a:ext cx="1112542" cy="1083691"/>
            </a:xfrm>
            <a:prstGeom prst="rect">
              <a:avLst/>
            </a:prstGeom>
            <a:grpFill/>
          </p:spPr>
        </p:pic>
        <p:pic>
          <p:nvPicPr>
            <p:cNvPr id="5" name="Picture 1" descr="D:\360安全浏览器下载\喜怒哀乐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0" t="48672" r="69938" b="9640"/>
            <a:stretch>
              <a:fillRect/>
            </a:stretch>
          </p:blipFill>
          <p:spPr bwMode="auto">
            <a:xfrm>
              <a:off x="119047" y="938910"/>
              <a:ext cx="1068898" cy="1121938"/>
            </a:xfrm>
            <a:prstGeom prst="rect">
              <a:avLst/>
            </a:prstGeom>
            <a:grpFill/>
          </p:spPr>
        </p:pic>
        <p:pic>
          <p:nvPicPr>
            <p:cNvPr id="6" name="Picture 1" descr="D:\360安全浏览器下载\喜怒哀乐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01" t="54269" r="48178" b="9640"/>
            <a:stretch>
              <a:fillRect/>
            </a:stretch>
          </p:blipFill>
          <p:spPr bwMode="auto">
            <a:xfrm>
              <a:off x="119047" y="2049938"/>
              <a:ext cx="1068898" cy="1004824"/>
            </a:xfrm>
            <a:prstGeom prst="rect">
              <a:avLst/>
            </a:prstGeom>
            <a:grpFill/>
          </p:spPr>
        </p:pic>
        <p:pic>
          <p:nvPicPr>
            <p:cNvPr id="7" name="Picture 1" descr="D:\360安全浏览器下载\喜怒哀乐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43" t="53304" r="27136" b="9640"/>
            <a:stretch>
              <a:fillRect/>
            </a:stretch>
          </p:blipFill>
          <p:spPr bwMode="auto">
            <a:xfrm>
              <a:off x="119046" y="3021948"/>
              <a:ext cx="1068899" cy="1055124"/>
            </a:xfrm>
            <a:prstGeom prst="rect">
              <a:avLst/>
            </a:prstGeom>
            <a:grpFill/>
          </p:spPr>
        </p:pic>
        <p:pic>
          <p:nvPicPr>
            <p:cNvPr id="8" name="Picture 1" descr="D:\360安全浏览器下载\喜怒哀乐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49" t="52725" r="5137" b="9640"/>
            <a:stretch>
              <a:fillRect/>
            </a:stretch>
          </p:blipFill>
          <p:spPr bwMode="auto">
            <a:xfrm>
              <a:off x="162341" y="3987572"/>
              <a:ext cx="1025605" cy="1025604"/>
            </a:xfrm>
            <a:prstGeom prst="rect">
              <a:avLst/>
            </a:prstGeom>
            <a:grpFill/>
          </p:spPr>
        </p:pic>
        <p:pic>
          <p:nvPicPr>
            <p:cNvPr id="9" name="Picture 1" descr="D:\360安全浏览器下载\喜怒哀乐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01" t="6984" r="48178" b="55381"/>
            <a:stretch>
              <a:fillRect/>
            </a:stretch>
          </p:blipFill>
          <p:spPr bwMode="auto">
            <a:xfrm>
              <a:off x="75403" y="5805265"/>
              <a:ext cx="1112540" cy="1052736"/>
            </a:xfrm>
            <a:prstGeom prst="rect">
              <a:avLst/>
            </a:prstGeom>
            <a:grpFill/>
          </p:spPr>
        </p:pic>
        <p:pic>
          <p:nvPicPr>
            <p:cNvPr id="10" name="Picture 1" descr="D:\360安全浏览器下载\喜怒哀乐.pn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9" t="6984" r="28810" b="57108"/>
            <a:stretch>
              <a:fillRect/>
            </a:stretch>
          </p:blipFill>
          <p:spPr bwMode="auto">
            <a:xfrm>
              <a:off x="174673" y="4908709"/>
              <a:ext cx="1013271" cy="968563"/>
            </a:xfrm>
            <a:prstGeom prst="rect">
              <a:avLst/>
            </a:prstGeom>
            <a:grpFill/>
          </p:spPr>
        </p:pic>
      </p:grpSp>
      <p:sp>
        <p:nvSpPr>
          <p:cNvPr id="11" name="TextBox 10"/>
          <p:cNvSpPr txBox="1"/>
          <p:nvPr/>
        </p:nvSpPr>
        <p:spPr>
          <a:xfrm>
            <a:off x="1278816" y="387523"/>
            <a:ext cx="7613664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457200" indent="-457200">
              <a:buAutoNum type="arabicPeriod"/>
            </a:pPr>
            <a:r>
              <a:rPr lang="en-US" altLang="zh-CN" b="1" dirty="0"/>
              <a:t>What is body language? (paragraph 1) </a:t>
            </a: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b="1" dirty="0"/>
          </a:p>
          <a:p>
            <a:endParaRPr lang="en-US" altLang="zh-CN" b="1" dirty="0"/>
          </a:p>
          <a:p>
            <a:endParaRPr lang="en-US" altLang="zh-CN" sz="500" b="1" dirty="0"/>
          </a:p>
          <a:p>
            <a:pPr marL="457200" indent="-457200">
              <a:buAutoNum type="arabicPeriod"/>
            </a:pPr>
            <a:r>
              <a:rPr lang="en-US" altLang="zh-CN" b="1" dirty="0"/>
              <a:t>What could it demonstrate when your make eye contact with the person you talk to? (paragraph 2)</a:t>
            </a: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sz="600" b="1" dirty="0"/>
          </a:p>
          <a:p>
            <a:pPr marL="457200" indent="-457200">
              <a:buAutoNum type="arabicPeriod"/>
            </a:pPr>
            <a:r>
              <a:rPr lang="en-US" altLang="zh-CN" b="1" dirty="0"/>
              <a:t>How to display “zero” in France? What does the identical sign mean in Japan? (paragraph 3)</a:t>
            </a: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sz="600" b="1" dirty="0"/>
          </a:p>
          <a:p>
            <a:pPr marL="457200" indent="-457200">
              <a:buAutoNum type="arabicPeriod"/>
            </a:pPr>
            <a:r>
              <a:rPr lang="en-US" altLang="zh-CN" b="1" dirty="0"/>
              <a:t>Why doesn’t the passage give some details about the “OK” gesture being impolite in Brazil and Germany?</a:t>
            </a: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sz="400" b="1" dirty="0"/>
          </a:p>
          <a:p>
            <a:pPr marL="457200" indent="-457200">
              <a:buAutoNum type="arabicPeriod"/>
            </a:pPr>
            <a:r>
              <a:rPr lang="en-US" altLang="zh-CN" b="1" dirty="0"/>
              <a:t>How does the passage give examples in paragraph 4?</a:t>
            </a:r>
            <a:endParaRPr lang="en-US" altLang="zh-CN" b="1" dirty="0"/>
          </a:p>
          <a:p>
            <a:pPr marL="457200" indent="-457200">
              <a:buAutoNum type="arabicPeriod"/>
            </a:pPr>
            <a:endParaRPr lang="en-US" altLang="zh-CN" b="1" dirty="0"/>
          </a:p>
          <a:p>
            <a:endParaRPr lang="en-US" altLang="zh-C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96136" y="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②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Answer the questions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725795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The way people stand, hold their arms, move their hands and so on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93669" y="2337590"/>
            <a:ext cx="616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It may be a way to display that you are interested.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47934" y="3471391"/>
            <a:ext cx="680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Make the gesture for “OK” like the girl in the picture.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63688" y="3856620"/>
            <a:ext cx="4153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It could mean “money” in Japan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99555" y="6207695"/>
            <a:ext cx="597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It employs comparison to display the examples.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99555" y="5020062"/>
            <a:ext cx="7092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Probably because it is a cultural taboo (</a:t>
            </a:r>
            <a:r>
              <a:rPr lang="zh-CN" altLang="en-US" dirty="0"/>
              <a:t>禁忌</a:t>
            </a:r>
            <a:r>
              <a:rPr lang="en-US" altLang="zh-CN" dirty="0"/>
              <a:t>), and the mere mention of it is not allowed there.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86" y="1340768"/>
            <a:ext cx="8938810" cy="156966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〇 A smile can …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〇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can use a smile to …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〇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Experts suggest smiling …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〇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 there is nothing better than seeing 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9" y="13342"/>
            <a:ext cx="5865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/>
              <a:t>Activity 4: Tell the sentence structures used</a:t>
            </a:r>
            <a:endParaRPr lang="en-US" altLang="zh-CN" dirty="0"/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636912"/>
            <a:ext cx="479302" cy="46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59" y="476672"/>
            <a:ext cx="9136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1. How </a:t>
            </a:r>
            <a:r>
              <a:rPr lang="en-US" altLang="zh-CN" dirty="0"/>
              <a:t>does the 6</a:t>
            </a:r>
            <a:r>
              <a:rPr lang="en-US" altLang="zh-CN" baseline="30000" dirty="0"/>
              <a:t>th</a:t>
            </a:r>
            <a:r>
              <a:rPr lang="en-US" altLang="zh-CN" dirty="0"/>
              <a:t> paragraph tell us the different uses of smile? Can you find out the </a:t>
            </a:r>
            <a:r>
              <a:rPr lang="en-US" altLang="zh-CN" dirty="0" smtClean="0"/>
              <a:t>varied </a:t>
            </a:r>
            <a:r>
              <a:rPr lang="en-US" altLang="zh-CN" dirty="0"/>
              <a:t>sentence structures</a:t>
            </a:r>
            <a:r>
              <a:rPr lang="en-US" altLang="zh-CN" dirty="0" smtClean="0"/>
              <a:t>? 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686" y="3201796"/>
            <a:ext cx="8938810" cy="341632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2. What about these body language signs</a:t>
            </a:r>
            <a:r>
              <a:rPr lang="en-US" altLang="zh-CN" dirty="0" smtClean="0"/>
              <a:t>? Refer to the sentence structures above.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</p:txBody>
      </p:sp>
      <p:pic>
        <p:nvPicPr>
          <p:cNvPr id="11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7759" r="69995" b="53420"/>
          <a:stretch>
            <a:fillRect/>
          </a:stretch>
        </p:blipFill>
        <p:spPr bwMode="auto">
          <a:xfrm>
            <a:off x="243020" y="3861048"/>
            <a:ext cx="1376652" cy="102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3" t="7759" r="49904" b="53420"/>
          <a:stretch>
            <a:fillRect/>
          </a:stretch>
        </p:blipFill>
        <p:spPr bwMode="auto">
          <a:xfrm>
            <a:off x="514260" y="5445224"/>
            <a:ext cx="817380" cy="77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5" t="7759" r="1644" b="53420"/>
          <a:stretch>
            <a:fillRect/>
          </a:stretch>
        </p:blipFill>
        <p:spPr bwMode="auto">
          <a:xfrm>
            <a:off x="4104459" y="5276735"/>
            <a:ext cx="1211970" cy="94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6" t="7759" r="26487" b="53420"/>
          <a:stretch>
            <a:fillRect/>
          </a:stretch>
        </p:blipFill>
        <p:spPr bwMode="auto">
          <a:xfrm>
            <a:off x="4152118" y="3933056"/>
            <a:ext cx="1164311" cy="86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63688" y="4005064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Stretching </a:t>
            </a:r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one’s arms </a:t>
            </a:r>
            <a:r>
              <a:rPr lang="en-US" altLang="zh-CN" sz="22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forward</a:t>
            </a:r>
            <a:endParaRPr lang="zh-CN" altLang="en-US" sz="2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625" y="4653136"/>
            <a:ext cx="3573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can help him express his </a:t>
            </a:r>
            <a:r>
              <a:rPr lang="en-US" altLang="zh-CN" dirty="0" smtClean="0"/>
              <a:t>welcome.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16429" y="4005644"/>
            <a:ext cx="2031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shake one’s fists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31641" y="5444644"/>
            <a:ext cx="277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cover </a:t>
            </a:r>
            <a:r>
              <a:rPr lang="en-US" altLang="zh-CN" dirty="0"/>
              <a:t>one’s mouth with both hands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85576" y="5531633"/>
            <a:ext cx="2589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throw up one’s hands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/>
      <p:bldP spid="10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21763"/>
            <a:ext cx="7992888" cy="6370975"/>
          </a:xfrm>
          <a:prstGeom prst="rect">
            <a:avLst/>
          </a:prstGeom>
          <a:solidFill>
            <a:srgbClr val="FFE5E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 smtClean="0"/>
              <a:t>       Activity </a:t>
            </a:r>
            <a:r>
              <a:rPr lang="en-US" altLang="zh-CN" dirty="0"/>
              <a:t>5: Watch the video and </a:t>
            </a:r>
            <a:r>
              <a:rPr lang="en-US" altLang="zh-CN" dirty="0" smtClean="0"/>
              <a:t>act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2" name="Picture 2" descr="See the source imag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57" y="783428"/>
            <a:ext cx="6768752" cy="50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1" y="5805264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1. When we smile or laugh do we always feel happy? How many kinds of laugh are talked about here?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各种笑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9512" y="530679"/>
            <a:ext cx="6264694" cy="4698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6717" y="520219"/>
            <a:ext cx="2235763" cy="4708981"/>
          </a:xfrm>
          <a:prstGeom prst="rect">
            <a:avLst/>
          </a:prstGeom>
          <a:solidFill>
            <a:srgbClr val="FFE5EF"/>
          </a:solidFill>
          <a:ln>
            <a:solidFill>
              <a:srgbClr val="FFF3F8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endParaRPr lang="en-US" altLang="zh-CN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sz="1800" dirty="0"/>
          </a:p>
          <a:p>
            <a:endParaRPr lang="en-US" altLang="zh-CN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61302" y="5373216"/>
            <a:ext cx="873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2. The picture and sound in the video doesn’t match well? Can you and your partner help to demonstrate these expressions?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90764" y="593116"/>
            <a:ext cx="2201716" cy="420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600"/>
              </a:lnSpc>
              <a:buAutoNum type="arabicParenR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crack up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600"/>
              </a:lnSpc>
              <a:buAutoNum type="arabicParenR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laugh sarcastically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600"/>
              </a:lnSpc>
              <a:buAutoNum type="arabicParenR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on a false smile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600"/>
              </a:lnSpc>
              <a:buAutoNum type="arabicParenR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smile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600"/>
              </a:lnSpc>
              <a:buAutoNum type="arabicParenR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mock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600"/>
              </a:lnSpc>
              <a:buAutoNum type="arabicParenR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giggle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600"/>
              </a:lnSpc>
              <a:buAutoNum type="arabicParenR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forced smile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9904" y="40466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3. Look around. When you put a smile on your own face, do you put on a smile on your friends’ face?</a:t>
            </a:r>
            <a:endParaRPr lang="zh-CN" altLang="en-US" dirty="0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28593" r="3262" b="19629"/>
          <a:stretch>
            <a:fillRect/>
          </a:stretch>
        </p:blipFill>
        <p:spPr bwMode="auto">
          <a:xfrm>
            <a:off x="2339752" y="1340768"/>
            <a:ext cx="6192688" cy="25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0" y="2456"/>
            <a:ext cx="1333489" cy="6855544"/>
            <a:chOff x="0" y="2456"/>
            <a:chExt cx="1333489" cy="6855544"/>
          </a:xfrm>
        </p:grpSpPr>
        <p:pic>
          <p:nvPicPr>
            <p:cNvPr id="7" name="Picture 4" descr="See the source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00"/>
            <a:stretch>
              <a:fillRect/>
            </a:stretch>
          </p:blipFill>
          <p:spPr bwMode="auto">
            <a:xfrm>
              <a:off x="0" y="2456"/>
              <a:ext cx="1333489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ee the source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78" r="30022" b="20064"/>
            <a:stretch>
              <a:fillRect/>
            </a:stretch>
          </p:blipFill>
          <p:spPr bwMode="auto">
            <a:xfrm>
              <a:off x="0" y="3812456"/>
              <a:ext cx="1333489" cy="304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529904" y="4623519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/>
              <a:t>Assignment:</a:t>
            </a:r>
            <a:endParaRPr lang="en-US" altLang="zh-CN" dirty="0"/>
          </a:p>
        </p:txBody>
      </p:sp>
      <p:sp>
        <p:nvSpPr>
          <p:cNvPr id="9" name="TextBox 8"/>
          <p:cNvSpPr txBox="1"/>
          <p:nvPr/>
        </p:nvSpPr>
        <p:spPr>
          <a:xfrm>
            <a:off x="1529905" y="5085184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1. Read the passage again and try to figure out the answer to the question: “which is more convincing, your verbal or non-verbal language?”</a:t>
            </a:r>
            <a:endParaRPr lang="en-US" altLang="zh-CN" dirty="0"/>
          </a:p>
          <a:p>
            <a:r>
              <a:rPr lang="en-US" altLang="zh-CN" dirty="0"/>
              <a:t>2. Finish off the concerned exercise in your exercise book.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"/>
          <a:stretch>
            <a:fillRect/>
          </a:stretch>
        </p:blipFill>
        <p:spPr bwMode="auto">
          <a:xfrm>
            <a:off x="0" y="1"/>
            <a:ext cx="91204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4229"/>
            <a:ext cx="9187543" cy="459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464" y="332656"/>
            <a:ext cx="75408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00518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UNIT 4    BODY LANGUAGE</a:t>
            </a:r>
            <a:endParaRPr lang="en-US" altLang="zh-CN" sz="4400" b="1" dirty="0" smtClean="0">
              <a:solidFill>
                <a:srgbClr val="00518E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altLang="zh-CN" sz="4400" b="1" dirty="0" smtClean="0">
                <a:solidFill>
                  <a:srgbClr val="00518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Reading and Thinking </a:t>
            </a:r>
            <a:endParaRPr lang="zh-CN" altLang="en-US" sz="4400" b="1" dirty="0">
              <a:solidFill>
                <a:srgbClr val="00518E"/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184" y="618679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嘉兴一中  马皓</a:t>
            </a:r>
            <a:endParaRPr lang="zh-CN" altLang="en-US" sz="16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查看源图像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3" y="0"/>
            <a:ext cx="9168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620688"/>
            <a:ext cx="5616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Calisto MT" panose="02040603050505030304" pitchFamily="18" charset="0"/>
              </a:rPr>
              <a:t>What I hide by my language my body utters. </a:t>
            </a:r>
            <a:endParaRPr lang="en-US" altLang="zh-CN" sz="36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Calisto MT" panose="02040603050505030304" pitchFamily="18" charset="0"/>
              </a:rPr>
              <a:t>	</a:t>
            </a:r>
            <a:r>
              <a:rPr lang="en-US" altLang="zh-CN" sz="2800" dirty="0">
                <a:solidFill>
                  <a:schemeClr val="bg1"/>
                </a:solidFill>
                <a:latin typeface="Calisto MT" panose="02040603050505030304" pitchFamily="18" charset="0"/>
              </a:rPr>
              <a:t>   </a:t>
            </a:r>
            <a:endParaRPr lang="en-US" altLang="zh-CN" sz="36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Calisto MT" panose="02040603050505030304" pitchFamily="18" charset="0"/>
              </a:rPr>
              <a:t>                       -- Roland Barthes</a:t>
            </a:r>
            <a:endParaRPr lang="zh-CN" altLang="en-US" sz="36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4065" y="1790403"/>
            <a:ext cx="4693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[ˈ</a:t>
            </a:r>
            <a:r>
              <a:rPr lang="en-US" altLang="zh-CN" sz="20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ʌtər</a:t>
            </a:r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]</a:t>
            </a:r>
            <a:r>
              <a:rPr lang="zh-CN" altLang="en-US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出声</a:t>
            </a:r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 make a sound with your voice</a:t>
            </a:r>
            <a:endParaRPr lang="zh-CN" altLang="en-US" sz="20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4065" y="2793771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z="2400" dirty="0"/>
              <a:t>我的身体会说出我用语言掩饰的话</a:t>
            </a:r>
            <a:endParaRPr lang="zh-CN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59524" y="3861048"/>
            <a:ext cx="4338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3F3F3"/>
                </a:solidFill>
                <a:latin typeface="Cambria Math" panose="02040503050406030204" pitchFamily="18" charset="0"/>
              </a:rPr>
              <a:t>● </a:t>
            </a:r>
            <a:r>
              <a:rPr lang="en-US" altLang="zh-CN" sz="2400" dirty="0">
                <a:solidFill>
                  <a:srgbClr val="F3F3F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When you say “yes” do you really  mean “yes”?</a:t>
            </a:r>
            <a:endParaRPr lang="en-US" altLang="zh-CN" sz="2400" dirty="0">
              <a:solidFill>
                <a:srgbClr val="F3F3F3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zh-CN" altLang="en-US" sz="2400" dirty="0">
                <a:solidFill>
                  <a:srgbClr val="F3F3F3"/>
                </a:solidFill>
                <a:latin typeface="Cambria Math" panose="02040503050406030204" pitchFamily="18" charset="0"/>
              </a:rPr>
              <a:t>● </a:t>
            </a:r>
            <a:r>
              <a:rPr lang="en-US" altLang="zh-CN" sz="2400" dirty="0">
                <a:solidFill>
                  <a:srgbClr val="F3F3F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 you like English?</a:t>
            </a:r>
            <a:endParaRPr lang="zh-CN" altLang="en-US" sz="2400" dirty="0">
              <a:solidFill>
                <a:srgbClr val="F3F3F3"/>
              </a:solidFill>
              <a:latin typeface="Cambria Math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4537" y="6237312"/>
            <a:ext cx="4778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6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Listening to How Bodies Talk  </a:t>
            </a:r>
            <a:endParaRPr lang="en-US" altLang="zh-CN" sz="2800" b="1" dirty="0">
              <a:solidFill>
                <a:srgbClr val="FF0066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34" y="47774"/>
            <a:ext cx="1325306" cy="1509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30426"/>
            <a:ext cx="7770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What do you think the young lady might want to convey with her body language? </a:t>
            </a:r>
            <a:endParaRPr lang="en-US" altLang="zh-CN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Where is this picture on this page? </a:t>
            </a:r>
            <a:endParaRPr lang="en-US" altLang="zh-CN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Is this passage probably a narrative? An expository? 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7" y="5775647"/>
            <a:ext cx="677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/>
              <a:t>What do you think will be talked about in the text?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7" y="1988840"/>
            <a:ext cx="87790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1: read for topic  sentences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through the passage and try to find the topic sentence in each paragraph with the help of some “signal words”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3573016"/>
            <a:ext cx="8496944" cy="193899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〇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but …</a:t>
            </a:r>
            <a:endParaRPr lang="zh-CN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●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example; in this place… in that place; at this point … at that point ; when this … when that; different expressions with similar meaning …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◎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both… and …; also; either; by contrast …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10\Documents\Tencent Files\440908995\Image\C2C\1B50626C8556A4522C2390FD78CB2C4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8" r="5477" b="2458"/>
          <a:stretch>
            <a:fillRect/>
          </a:stretch>
        </p:blipFill>
        <p:spPr bwMode="auto">
          <a:xfrm rot="16200000">
            <a:off x="3845115" y="-2914512"/>
            <a:ext cx="1319492" cy="89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151" y="423704"/>
            <a:ext cx="177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/>
              <a:t>Paragraph 1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5364088" y="1412777"/>
            <a:ext cx="504056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5868144" y="1772816"/>
            <a:ext cx="288032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1151" y="2132856"/>
            <a:ext cx="846128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88778" y="3068960"/>
            <a:ext cx="9019726" cy="2553728"/>
            <a:chOff x="304801" y="2823028"/>
            <a:chExt cx="9019726" cy="2553728"/>
          </a:xfrm>
        </p:grpSpPr>
        <p:pic>
          <p:nvPicPr>
            <p:cNvPr id="11" name="Picture 2" descr="C:\Users\HP10\Documents\Tencent Files\440908995\Image\C2C\1B50626C8556A4522C2390FD78CB2C41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53" r="77035" b="1666"/>
            <a:stretch>
              <a:fillRect/>
            </a:stretch>
          </p:blipFill>
          <p:spPr bwMode="auto">
            <a:xfrm rot="16200000">
              <a:off x="5554835" y="1607063"/>
              <a:ext cx="920870" cy="6618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HP10\Documents\Tencent Files\440908995\Image\C2C\1B50626C8556A4522C2390FD78CB2C41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4" r="36497" b="1666"/>
            <a:stretch>
              <a:fillRect/>
            </a:stretch>
          </p:blipFill>
          <p:spPr bwMode="auto">
            <a:xfrm rot="16200000">
              <a:off x="3984172" y="-856343"/>
              <a:ext cx="1632858" cy="899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35496" y="2751311"/>
            <a:ext cx="177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/>
              <a:t>Paragraph 2</a:t>
            </a:r>
            <a:endParaRPr lang="zh-CN" altLang="en-US" dirty="0"/>
          </a:p>
        </p:txBody>
      </p:sp>
      <p:sp>
        <p:nvSpPr>
          <p:cNvPr id="14" name="椭圆 13"/>
          <p:cNvSpPr/>
          <p:nvPr/>
        </p:nvSpPr>
        <p:spPr>
          <a:xfrm>
            <a:off x="88776" y="3717032"/>
            <a:ext cx="1458887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107503" y="3429000"/>
            <a:ext cx="735320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4716016" y="4005064"/>
            <a:ext cx="1296144" cy="4320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5495" y="5613047"/>
            <a:ext cx="7272809" cy="1200329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〇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but …</a:t>
            </a:r>
            <a:endParaRPr lang="zh-CN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example; in this place… in that place; at this point … at that point ; when this … when that; different expressions with similar meaning …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◎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both… and …; also; either; by contrast …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471104" y="4077072"/>
            <a:ext cx="209278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10\Documents\Tencent Files\440908995\Image\C2C\FDB1AACFEB04F4559B881D1606A0DCCA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5" t="27188"/>
          <a:stretch>
            <a:fillRect/>
          </a:stretch>
        </p:blipFill>
        <p:spPr bwMode="auto">
          <a:xfrm rot="16200000">
            <a:off x="2275318" y="-1565200"/>
            <a:ext cx="2322330" cy="66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5496" y="3429000"/>
            <a:ext cx="8991602" cy="3384376"/>
            <a:chOff x="251521" y="2824043"/>
            <a:chExt cx="8991602" cy="3384376"/>
          </a:xfrm>
        </p:grpSpPr>
        <p:pic>
          <p:nvPicPr>
            <p:cNvPr id="6" name="Picture 2" descr="C:\Users\HP10\Documents\Tencent Files\440908995\Image\C2C\FDB1AACFEB04F4559B881D1606A0DCCA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8" t="28651" r="40327" b="1666"/>
            <a:stretch>
              <a:fillRect/>
            </a:stretch>
          </p:blipFill>
          <p:spPr bwMode="auto">
            <a:xfrm rot="16200000">
              <a:off x="5398887" y="196957"/>
              <a:ext cx="1117599" cy="637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组合 1"/>
            <p:cNvGrpSpPr/>
            <p:nvPr/>
          </p:nvGrpSpPr>
          <p:grpSpPr>
            <a:xfrm>
              <a:off x="251521" y="3976171"/>
              <a:ext cx="8991602" cy="2232248"/>
              <a:chOff x="251521" y="3976171"/>
              <a:chExt cx="8991602" cy="2232248"/>
            </a:xfrm>
          </p:grpSpPr>
          <p:pic>
            <p:nvPicPr>
              <p:cNvPr id="3" name="Picture 2" descr="C:\Users\HP10\Documents\Tencent Files\440908995\Image\C2C\FDB1AACFEB04F4559B881D1606A0DCCA.jpg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0" r="64947" b="28333"/>
              <a:stretch>
                <a:fillRect/>
              </a:stretch>
            </p:blipFill>
            <p:spPr bwMode="auto">
              <a:xfrm rot="16200000">
                <a:off x="2659743" y="2010163"/>
                <a:ext cx="1843314" cy="6553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" descr="C:\Users\HP10\Documents\Tencent Files\440908995\Image\C2C\FDB1AACFEB04F4559B881D1606A0DCCA.jpg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28" r="60152" b="1666"/>
              <a:stretch>
                <a:fillRect/>
              </a:stretch>
            </p:blipFill>
            <p:spPr bwMode="auto">
              <a:xfrm rot="16200000">
                <a:off x="4573150" y="-345458"/>
                <a:ext cx="348343" cy="8991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TextBox 7"/>
          <p:cNvSpPr txBox="1"/>
          <p:nvPr/>
        </p:nvSpPr>
        <p:spPr>
          <a:xfrm>
            <a:off x="251520" y="192871"/>
            <a:ext cx="177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/>
              <a:t>Paragraph 3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3857868"/>
            <a:ext cx="177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/>
              <a:t>Paragraph 4</a:t>
            </a:r>
            <a:endParaRPr lang="zh-CN" altLang="en-US" dirty="0"/>
          </a:p>
        </p:txBody>
      </p:sp>
      <p:sp>
        <p:nvSpPr>
          <p:cNvPr id="10" name="椭圆 9"/>
          <p:cNvSpPr/>
          <p:nvPr/>
        </p:nvSpPr>
        <p:spPr>
          <a:xfrm>
            <a:off x="1227262" y="980729"/>
            <a:ext cx="1040481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28184" y="1351136"/>
            <a:ext cx="504056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72750" y="1572051"/>
            <a:ext cx="968339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184454" y="3907702"/>
            <a:ext cx="2107625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020272" y="4251422"/>
            <a:ext cx="1907276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7503" y="4525009"/>
            <a:ext cx="1923157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137919" y="5229200"/>
            <a:ext cx="504056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79940" y="5445224"/>
            <a:ext cx="3383948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563888" y="5864268"/>
            <a:ext cx="1224136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304134" y="980729"/>
            <a:ext cx="61760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329944" y="1330402"/>
            <a:ext cx="897318" cy="903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555775" y="3859941"/>
            <a:ext cx="6192689" cy="47761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2555775" y="4123726"/>
            <a:ext cx="897318" cy="903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7020272" y="4587303"/>
            <a:ext cx="504056" cy="4320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6137919" y="4941168"/>
            <a:ext cx="2754561" cy="28893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172750" y="5182689"/>
            <a:ext cx="89633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6860603" y="217671"/>
            <a:ext cx="2247901" cy="3139321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〇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but …</a:t>
            </a:r>
            <a:endParaRPr lang="zh-CN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example; in this place… in that place; at this point … at that point ; when this … when that; different expressions with similar meaning …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◎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both… and …; also; either; by contrast …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10\Documents\Tencent Files\440908995\Image\C2C\AB6C971B12922557FA5CD400D50BD687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39"/>
          <a:stretch>
            <a:fillRect/>
          </a:stretch>
        </p:blipFill>
        <p:spPr bwMode="auto">
          <a:xfrm>
            <a:off x="-21704" y="1124744"/>
            <a:ext cx="9144000" cy="156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P10\Documents\Tencent Files\440908995\Image\C2C\AB6C971B12922557FA5CD400D50BD687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2"/>
          <a:stretch>
            <a:fillRect/>
          </a:stretch>
        </p:blipFill>
        <p:spPr bwMode="auto">
          <a:xfrm>
            <a:off x="-21704" y="3602633"/>
            <a:ext cx="9144000" cy="222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8244408" y="1495545"/>
            <a:ext cx="877888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835696" y="1924349"/>
            <a:ext cx="1656184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156176" y="3573016"/>
            <a:ext cx="194421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6926" y="3140968"/>
            <a:ext cx="177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/>
              <a:t>Paragraph 6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735087"/>
            <a:ext cx="177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dirty="0"/>
              <a:t>Paragraph 5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67635" y="1599907"/>
            <a:ext cx="6808621" cy="28894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75523" y="3933056"/>
            <a:ext cx="5144549" cy="28894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75856" y="2285033"/>
            <a:ext cx="460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</a:rPr>
              <a:t>different expressions with similar meaning</a:t>
            </a:r>
            <a:endParaRPr lang="zh-CN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1763687" y="5613047"/>
            <a:ext cx="7272809" cy="1200329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〇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but …</a:t>
            </a:r>
            <a:endParaRPr lang="zh-CN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example; in this place… in that place; at this point … at that point ; when this … when that; different expressions with similar meaning …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◎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both… and …; also; either; by contrast …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5496" y="605408"/>
          <a:ext cx="9036495" cy="2895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29978"/>
                <a:gridCol w="790651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1 </a:t>
                      </a:r>
                      <a:endParaRPr lang="zh-CN" alt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the way people stand, hold their arms, and move their hands can also give us information about their feelings.</a:t>
                      </a:r>
                      <a:endParaRPr lang="en-US" altLang="zh-CN"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2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 body language varies form culture to culture. (make eye contact)</a:t>
                      </a:r>
                      <a:endParaRPr lang="zh-CN" altLang="en-US" sz="22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3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gesture for “OK” has different meanings in different cultures.</a:t>
                      </a:r>
                      <a:endParaRPr lang="en-US" altLang="zh-C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4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 the gestures we use for “yes” and “no” differ around the world.</a:t>
                      </a:r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5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 gestures seem to have the same meaning everywhere.</a:t>
                      </a:r>
                      <a:endParaRPr lang="zh-CN" alt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 6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 body language has many different uses.</a:t>
                      </a:r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0176" y="3789040"/>
          <a:ext cx="8976319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733"/>
                <a:gridCol w="4463251"/>
                <a:gridCol w="302433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Paragraph </a:t>
                      </a:r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idea</a:t>
                      </a:r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</a:t>
                      </a:r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0" y="4307612"/>
            <a:ext cx="5950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2-4</a:t>
            </a:r>
            <a:endParaRPr lang="en-US" altLang="zh-CN" sz="2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zh-CN" sz="2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4654" y="4221088"/>
            <a:ext cx="44575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Introduction to body language</a:t>
            </a:r>
            <a:endParaRPr lang="en-US" altLang="zh-CN" dirty="0"/>
          </a:p>
          <a:p>
            <a:r>
              <a:rPr lang="en-US" altLang="zh-CN" dirty="0"/>
              <a:t>Body language with different meaning in different cultures</a:t>
            </a:r>
            <a:endParaRPr lang="en-US" altLang="zh-CN" dirty="0"/>
          </a:p>
          <a:p>
            <a:r>
              <a:rPr lang="en-US" altLang="zh-CN" dirty="0"/>
              <a:t>Body language with the same meaning everywhere</a:t>
            </a:r>
            <a:endParaRPr lang="en-US" altLang="zh-CN" dirty="0"/>
          </a:p>
          <a:p>
            <a:r>
              <a:rPr lang="en-US" altLang="zh-CN" dirty="0"/>
              <a:t>Body language with different uses</a:t>
            </a:r>
            <a:endParaRPr lang="en-US" altLang="zh-CN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4221088"/>
            <a:ext cx="1165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general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specific 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6876256" y="4653136"/>
            <a:ext cx="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55052" y="5085184"/>
            <a:ext cx="122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example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078" y="13905"/>
            <a:ext cx="6621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Activity 2: Tell the main idea and structure </a:t>
            </a:r>
            <a:endParaRPr lang="en-US" altLang="zh-CN" sz="2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935" y="12215"/>
            <a:ext cx="5430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1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altLang="zh-CN" sz="2400" dirty="0"/>
              <a:t>Activity 3: Read for  specific information</a:t>
            </a:r>
            <a:endParaRPr lang="zh-CN" altLang="en-US" sz="24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7262" y="473880"/>
          <a:ext cx="8949234" cy="6247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0763"/>
                <a:gridCol w="2160239"/>
                <a:gridCol w="2088232"/>
              </a:tblGrid>
              <a:tr h="5840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Body language/ Gesture</a:t>
                      </a:r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zh-CN" alt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Country/ region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8406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4065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4065">
                <a:tc rowSpan="3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4065">
                <a:tc vMerge="1"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4065">
                <a:tc vMerge="1"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406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4065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endParaRPr lang="en-US" altLang="zh-CN" dirty="0"/>
                    </a:p>
                    <a:p>
                      <a:endParaRPr lang="en-US" altLang="zh-CN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84065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endParaRPr lang="en-US" altLang="zh-CN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496" y="1181065"/>
            <a:ext cx="4896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Eye contact between men and women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down when talking to someone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 sign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Kissing on the cheek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Placing your hands together and resting them on the side of your head while closing your eyes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 you hand in circles over your stomach after a meal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181065"/>
            <a:ext cx="226119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polite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 of respect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polite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greeting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sleepy.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full.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1629" y="1181065"/>
            <a:ext cx="205486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East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Brazil and Germany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 and Russia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places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①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Fill in the blanks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945,&quot;width&quot;:346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4737</Words>
  <Application>WPS 演示</Application>
  <PresentationFormat>全屏显示(4:3)</PresentationFormat>
  <Paragraphs>295</Paragraphs>
  <Slides>15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Ebrima</vt:lpstr>
      <vt:lpstr>楷体</vt:lpstr>
      <vt:lpstr>Calisto MT</vt:lpstr>
      <vt:lpstr>Times New Roman</vt:lpstr>
      <vt:lpstr>Cambria Math</vt:lpstr>
      <vt:lpstr>微软雅黑</vt:lpstr>
      <vt:lpstr>Arial Unicode MS</vt:lpstr>
      <vt:lpstr>Calibri</vt:lpstr>
      <vt:lpstr>HelveticaNeue</vt:lpstr>
      <vt:lpstr>Corbel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HP10</dc:creator>
  <cp:lastModifiedBy>南山有谷堆</cp:lastModifiedBy>
  <cp:revision>59</cp:revision>
  <dcterms:created xsi:type="dcterms:W3CDTF">2021-09-18T01:54:00Z</dcterms:created>
  <dcterms:modified xsi:type="dcterms:W3CDTF">2021-09-26T07:31:57Z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