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sldIdLst>
    <p:sldId id="534" r:id="rId4"/>
    <p:sldId id="257" r:id="rId5"/>
    <p:sldId id="259" r:id="rId6"/>
    <p:sldId id="413" r:id="rId7"/>
    <p:sldId id="277" r:id="rId8"/>
    <p:sldId id="280" r:id="rId9"/>
    <p:sldId id="308" r:id="rId10"/>
    <p:sldId id="356" r:id="rId11"/>
    <p:sldId id="284" r:id="rId12"/>
    <p:sldId id="449" r:id="rId13"/>
    <p:sldId id="323" r:id="rId14"/>
    <p:sldId id="303" r:id="rId15"/>
    <p:sldId id="457" r:id="rId17"/>
    <p:sldId id="476" r:id="rId18"/>
    <p:sldId id="509" r:id="rId19"/>
    <p:sldId id="510" r:id="rId20"/>
    <p:sldId id="478" r:id="rId21"/>
    <p:sldId id="463" r:id="rId22"/>
    <p:sldId id="488" r:id="rId23"/>
    <p:sldId id="462" r:id="rId24"/>
    <p:sldId id="524" r:id="rId25"/>
    <p:sldId id="508" r:id="rId26"/>
    <p:sldId id="417" r:id="rId27"/>
    <p:sldId id="494" r:id="rId28"/>
    <p:sldId id="493" r:id="rId29"/>
    <p:sldId id="495" r:id="rId30"/>
    <p:sldId id="491" r:id="rId31"/>
    <p:sldId id="353" r:id="rId32"/>
    <p:sldId id="354" r:id="rId33"/>
    <p:sldId id="307" r:id="rId34"/>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 id="2" name="Administrator" initials="A" lastIdx="2" clrIdx="0"/>
  <p:cmAuthor id="3" name="ylmfeng" initials="y" lastIdx="1" clrIdx="1"/>
  <p:cmAuthor id="4" name="HZXL" initials="H" lastIdx="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3947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2"/>
        <p:guide pos="293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 y="0"/>
            <a:ext cx="91416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动作按钮: 后退或前一项 2">
            <a:hlinkClick r:id="" action="ppaction://hlinkshowjump?jump=previousslide"/>
          </p:cNvPr>
          <p:cNvSpPr/>
          <p:nvPr userDrawn="1"/>
        </p:nvSpPr>
        <p:spPr>
          <a:xfrm>
            <a:off x="8252460" y="6427788"/>
            <a:ext cx="201454" cy="268605"/>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 name="动作按钮: 前进或下一项 3">
            <a:hlinkClick r:id="" action="ppaction://hlinkshowjump?jump=nextslide"/>
          </p:cNvPr>
          <p:cNvSpPr/>
          <p:nvPr userDrawn="1"/>
        </p:nvSpPr>
        <p:spPr>
          <a:xfrm>
            <a:off x="8537258" y="6427788"/>
            <a:ext cx="201454" cy="26860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 name="动作按钮: 结束 4">
            <a:hlinkClick r:id="" action="ppaction://hlinkshowjump?jump=endshow"/>
          </p:cNvPr>
          <p:cNvSpPr/>
          <p:nvPr userDrawn="1"/>
        </p:nvSpPr>
        <p:spPr>
          <a:xfrm>
            <a:off x="8822055" y="6423660"/>
            <a:ext cx="207645" cy="276860"/>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 name="圆角矩形 5">
            <a:hlinkClick r:id="" action="ppaction://noaction"/>
          </p:cNvPr>
          <p:cNvSpPr/>
          <p:nvPr userDrawn="1"/>
        </p:nvSpPr>
        <p:spPr>
          <a:xfrm>
            <a:off x="7639526" y="6447155"/>
            <a:ext cx="563404" cy="229870"/>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200" b="1">
                <a:solidFill>
                  <a:schemeClr val="tx1">
                    <a:lumMod val="65000"/>
                    <a:lumOff val="35000"/>
                  </a:schemeClr>
                </a:solidFill>
                <a:latin typeface="微软雅黑" panose="020B0503020204020204" charset="-122"/>
                <a:ea typeface="微软雅黑" panose="020B0503020204020204" charset="-122"/>
              </a:rPr>
              <a:t>目录</a:t>
            </a:r>
            <a:endParaRPr lang="zh-CN" altLang="zh-CN" sz="1200" b="1">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12" name="图片 11" descr="水印"/>
          <p:cNvPicPr>
            <a:picLocks noChangeAspect="1"/>
          </p:cNvPicPr>
          <p:nvPr userDrawn="1"/>
        </p:nvPicPr>
        <p:blipFill>
          <a:blip r:embed="rId13"/>
          <a:stretch>
            <a:fillRect/>
          </a:stretch>
        </p:blipFill>
        <p:spPr>
          <a:xfrm>
            <a:off x="5394166" y="2381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9.jpe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107336" y="-161"/>
            <a:ext cx="7080421" cy="688975"/>
          </a:xfrm>
          <a:prstGeom prst="rect">
            <a:avLst/>
          </a:prstGeom>
          <a:noFill/>
          <a:ln>
            <a:noFill/>
          </a:ln>
        </p:spPr>
        <p:style>
          <a:lnRef idx="2">
            <a:srgbClr val="4472C4">
              <a:shade val="50000"/>
            </a:srgbClr>
          </a:lnRef>
          <a:fillRef idx="1">
            <a:srgbClr val="4472C4"/>
          </a:fillRef>
          <a:effectRef idx="0">
            <a:srgbClr val="4472C4"/>
          </a:effectRef>
          <a:fontRef idx="minor">
            <a:srgbClr val="FFFFFF"/>
          </a:fontRef>
        </p:style>
        <p:txBody>
          <a:bodyPr lIns="67500" tIns="35100" rIns="67500" bIns="35100" anchor="ctr"/>
          <a:lstStyle>
            <a:defPPr>
              <a:defRPr lang="zh-CN"/>
            </a:defPPr>
            <a:lvl1pPr algn="ctr">
              <a:defRPr sz="2000" b="1">
                <a:solidFill>
                  <a:srgbClr val="262626"/>
                </a:solidFill>
                <a:latin typeface="Arial" panose="020B0604020202020204" pitchFamily="34"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algn="l" eaLnBrk="1" hangingPunct="1">
              <a:defRPr/>
            </a:pPr>
            <a:r>
              <a:rPr lang="en-US" altLang="zh-CN" sz="3200" noProof="1" smtClean="0">
                <a:solidFill>
                  <a:srgbClr val="C00000"/>
                </a:solidFill>
                <a:latin typeface="+mn-lt"/>
                <a:cs typeface="+mn-cs"/>
              </a:rPr>
              <a:t>Read </a:t>
            </a:r>
            <a:r>
              <a:rPr lang="en-US" altLang="zh-CN" sz="3200" noProof="1">
                <a:solidFill>
                  <a:srgbClr val="C00000"/>
                </a:solidFill>
                <a:latin typeface="+mn-lt"/>
                <a:cs typeface="+mn-cs"/>
              </a:rPr>
              <a:t>the theme</a:t>
            </a:r>
            <a:endParaRPr lang="en-US" altLang="zh-CN" sz="3200" noProof="1">
              <a:solidFill>
                <a:srgbClr val="C00000"/>
              </a:solidFill>
              <a:latin typeface="+mn-lt"/>
              <a:cs typeface="+mn-cs"/>
            </a:endParaRPr>
          </a:p>
        </p:txBody>
      </p:sp>
      <p:sp>
        <p:nvSpPr>
          <p:cNvPr id="17" name="矩形 16"/>
          <p:cNvSpPr/>
          <p:nvPr/>
        </p:nvSpPr>
        <p:spPr>
          <a:xfrm>
            <a:off x="251577" y="4356620"/>
            <a:ext cx="8736027" cy="953135"/>
          </a:xfrm>
          <a:prstGeom prst="rect">
            <a:avLst/>
          </a:prstGeom>
        </p:spPr>
        <p:txBody>
          <a:bodyPr wrap="square">
            <a:spAutoFit/>
          </a:bodyPr>
          <a:lstStyle/>
          <a:p>
            <a:pPr marL="0" algn="l">
              <a:buClrTx/>
              <a:buSzTx/>
              <a:buFontTx/>
              <a:buNone/>
            </a:pPr>
            <a:r>
              <a:rPr lang="en-US" altLang="zh-CN" sz="2800" i="1" kern="100" dirty="0">
                <a:latin typeface="Times New Roman" panose="02020603050405020304" pitchFamily="18" charset="0"/>
                <a:cs typeface="Times New Roman" panose="02020603050405020304" pitchFamily="18" charset="0"/>
                <a:sym typeface="+mn-ea"/>
              </a:rPr>
              <a:t>Para.2 The shop assistant got a magnifying glass(放大镜) out and said，“It’s a bluebird.” _____________________</a:t>
            </a:r>
            <a:endParaRPr lang="en-US" altLang="zh-CN" sz="2800" i="1" kern="100" dirty="0">
              <a:latin typeface="Times New Roman" panose="02020603050405020304" pitchFamily="18" charset="0"/>
              <a:cs typeface="Times New Roman" panose="02020603050405020304" pitchFamily="18" charset="0"/>
            </a:endParaRPr>
          </a:p>
        </p:txBody>
      </p:sp>
      <p:cxnSp>
        <p:nvCxnSpPr>
          <p:cNvPr id="4" name="直接连接符 3"/>
          <p:cNvCxnSpPr/>
          <p:nvPr/>
        </p:nvCxnSpPr>
        <p:spPr>
          <a:xfrm flipV="1">
            <a:off x="2459355" y="5229225"/>
            <a:ext cx="2376170" cy="114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51460" y="5301615"/>
            <a:ext cx="7940675" cy="521970"/>
          </a:xfrm>
          <a:prstGeom prst="rect">
            <a:avLst/>
          </a:prstGeom>
          <a:noFill/>
          <a:ln w="9525">
            <a:noFill/>
          </a:ln>
        </p:spPr>
        <p:txBody>
          <a:bodyPr>
            <a:spAutoFit/>
          </a:bodyPr>
          <a:p>
            <a:pPr marL="457200" indent="-457200">
              <a:buFont typeface="Wingdings" panose="05000000000000000000" charset="0"/>
              <a:buChar char="Ø"/>
            </a:pPr>
            <a:r>
              <a:rPr lang="en-US" altLang="zh-CN" sz="2800" dirty="0" smtClean="0">
                <a:latin typeface="Times New Roman" panose="02020603050405020304" pitchFamily="18" charset="0"/>
                <a:cs typeface="Times New Roman" panose="02020603050405020304" pitchFamily="18" charset="0"/>
              </a:rPr>
              <a:t>Did I find the missing ring at last?</a:t>
            </a:r>
            <a:endParaRPr lang="en-US" altLang="zh-CN" sz="2800" dirty="0" smtClean="0">
              <a:latin typeface="Times New Roman" panose="02020603050405020304" pitchFamily="18" charset="0"/>
              <a:cs typeface="Times New Roman" panose="02020603050405020304" pitchFamily="18" charset="0"/>
            </a:endParaRPr>
          </a:p>
        </p:txBody>
      </p:sp>
      <p:sp>
        <p:nvSpPr>
          <p:cNvPr id="2" name="文本框 1"/>
          <p:cNvSpPr txBox="1"/>
          <p:nvPr/>
        </p:nvSpPr>
        <p:spPr>
          <a:xfrm>
            <a:off x="139065" y="1219200"/>
            <a:ext cx="8865870" cy="1322070"/>
          </a:xfrm>
          <a:prstGeom prst="rect">
            <a:avLst/>
          </a:prstGeom>
          <a:noFill/>
        </p:spPr>
        <p:txBody>
          <a:bodyPr wrap="square" rtlCol="0" anchor="t">
            <a:spAutoFit/>
          </a:bodyPr>
          <a:p>
            <a:pPr algn="l">
              <a:buClrTx/>
              <a:buSzTx/>
              <a:buFontTx/>
            </a:pPr>
            <a:r>
              <a:rPr lang="en-US" altLang="zh-CN" sz="4400" b="1" dirty="0" smtClean="0">
                <a:latin typeface="Times New Roman" panose="02020603050405020304" pitchFamily="18" charset="0"/>
                <a:cs typeface="Times New Roman" panose="02020603050405020304" pitchFamily="18" charset="0"/>
                <a:sym typeface="+mn-ea"/>
              </a:rPr>
              <a:t>my </a:t>
            </a:r>
            <a:r>
              <a:rPr lang="en-US" altLang="zh-CN" sz="4400" b="1" dirty="0" smtClean="0">
                <a:solidFill>
                  <a:srgbClr val="FF0000"/>
                </a:solidFill>
                <a:latin typeface="Times New Roman" panose="02020603050405020304" pitchFamily="18" charset="0"/>
                <a:cs typeface="Times New Roman" panose="02020603050405020304" pitchFamily="18" charset="0"/>
                <a:sym typeface="+mn-ea"/>
              </a:rPr>
              <a:t>sick</a:t>
            </a:r>
            <a:r>
              <a:rPr lang="en-US" altLang="zh-CN" sz="4400" b="1" dirty="0" smtClean="0">
                <a:latin typeface="Times New Roman" panose="02020603050405020304" pitchFamily="18" charset="0"/>
                <a:cs typeface="Times New Roman" panose="02020603050405020304" pitchFamily="18" charset="0"/>
                <a:sym typeface="+mn-ea"/>
              </a:rPr>
              <a:t> husband &amp;the </a:t>
            </a:r>
            <a:r>
              <a:rPr lang="en-US" altLang="zh-CN" sz="4400" b="1" dirty="0" smtClean="0">
                <a:solidFill>
                  <a:srgbClr val="FF0000"/>
                </a:solidFill>
                <a:latin typeface="Times New Roman" panose="02020603050405020304" pitchFamily="18" charset="0"/>
                <a:cs typeface="Times New Roman" panose="02020603050405020304" pitchFamily="18" charset="0"/>
                <a:sym typeface="+mn-ea"/>
              </a:rPr>
              <a:t>missing </a:t>
            </a:r>
            <a:r>
              <a:rPr lang="en-US" altLang="zh-CN" sz="4400" b="1" dirty="0" smtClean="0">
                <a:latin typeface="Times New Roman" panose="02020603050405020304" pitchFamily="18" charset="0"/>
                <a:cs typeface="Times New Roman" panose="02020603050405020304" pitchFamily="18" charset="0"/>
                <a:sym typeface="+mn-ea"/>
              </a:rPr>
              <a:t>ring</a:t>
            </a:r>
            <a:endParaRPr lang="en-US" altLang="zh-CN" sz="4400" b="1" dirty="0" smtClean="0">
              <a:latin typeface="Times New Roman" panose="02020603050405020304" pitchFamily="18" charset="0"/>
              <a:cs typeface="Times New Roman" panose="02020603050405020304" pitchFamily="18" charset="0"/>
              <a:sym typeface="+mn-ea"/>
            </a:endParaRPr>
          </a:p>
          <a:p>
            <a:pPr algn="l">
              <a:buClrTx/>
              <a:buSzTx/>
              <a:buFontTx/>
            </a:pPr>
            <a:r>
              <a:rPr lang="en-US" altLang="zh-CN" b="1" dirty="0" smtClean="0">
                <a:latin typeface="Times New Roman" panose="02020603050405020304" pitchFamily="18" charset="0"/>
                <a:cs typeface="Times New Roman" panose="02020603050405020304" pitchFamily="18" charset="0"/>
                <a:sym typeface="+mn-ea"/>
              </a:rPr>
              <a:t> </a:t>
            </a:r>
            <a:endParaRPr lang="en-US" altLang="zh-CN" b="1" dirty="0" smtClean="0">
              <a:solidFill>
                <a:schemeClr val="tx1"/>
              </a:solidFill>
              <a:latin typeface="Times New Roman" panose="02020603050405020304" pitchFamily="18" charset="0"/>
              <a:cs typeface="Times New Roman" panose="02020603050405020304" pitchFamily="18" charset="0"/>
            </a:endParaRPr>
          </a:p>
          <a:p>
            <a:pPr algn="l">
              <a:buClrTx/>
              <a:buSzTx/>
              <a:buFontTx/>
            </a:pPr>
            <a:endParaRPr lang="zh-CN" altLang="en-US"/>
          </a:p>
        </p:txBody>
      </p:sp>
      <p:sp>
        <p:nvSpPr>
          <p:cNvPr id="3" name="下箭头 2"/>
          <p:cNvSpPr/>
          <p:nvPr/>
        </p:nvSpPr>
        <p:spPr>
          <a:xfrm>
            <a:off x="1370965" y="2055495"/>
            <a:ext cx="485775" cy="979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下箭头 4"/>
          <p:cNvSpPr/>
          <p:nvPr/>
        </p:nvSpPr>
        <p:spPr>
          <a:xfrm>
            <a:off x="6578600" y="2055495"/>
            <a:ext cx="485775" cy="979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5076190" y="2780665"/>
            <a:ext cx="3701415" cy="768350"/>
          </a:xfrm>
          <a:prstGeom prst="rect">
            <a:avLst/>
          </a:prstGeom>
          <a:noFill/>
        </p:spPr>
        <p:txBody>
          <a:bodyPr wrap="none" rtlCol="0">
            <a:spAutoFit/>
          </a:bodyPr>
          <a:p>
            <a:r>
              <a:rPr lang="en-US" altLang="zh-CN" sz="4400" b="1" dirty="0" smtClean="0">
                <a:solidFill>
                  <a:srgbClr val="FF0000"/>
                </a:solidFill>
                <a:latin typeface="Times New Roman" panose="02020603050405020304" pitchFamily="18" charset="0"/>
                <a:cs typeface="Times New Roman" panose="02020603050405020304" pitchFamily="18" charset="0"/>
              </a:rPr>
              <a:t>was recovered </a:t>
            </a:r>
            <a:endParaRPr lang="en-US" altLang="zh-CN" sz="4400" b="1" dirty="0" smtClean="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015615" y="2266315"/>
            <a:ext cx="1920875" cy="768350"/>
          </a:xfrm>
          <a:prstGeom prst="rect">
            <a:avLst/>
          </a:prstGeom>
          <a:solidFill>
            <a:schemeClr val="accent6">
              <a:lumMod val="20000"/>
              <a:lumOff val="80000"/>
            </a:schemeClr>
          </a:solidFill>
        </p:spPr>
        <p:txBody>
          <a:bodyPr wrap="none" rtlCol="0">
            <a:spAutoFit/>
          </a:bodyPr>
          <a:p>
            <a:r>
              <a:rPr lang="en-US" altLang="zh-CN" sz="4400" b="1" dirty="0" smtClean="0">
                <a:solidFill>
                  <a:schemeClr val="tx1"/>
                </a:solidFill>
                <a:latin typeface="Times New Roman" panose="02020603050405020304" pitchFamily="18" charset="0"/>
                <a:cs typeface="Times New Roman" panose="02020603050405020304" pitchFamily="18" charset="0"/>
              </a:rPr>
              <a:t>theme?</a:t>
            </a:r>
            <a:endParaRPr lang="en-US" altLang="zh-CN" sz="4400" b="1" dirty="0" smtClean="0">
              <a:solidFill>
                <a:schemeClr val="tx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662305" y="3093085"/>
            <a:ext cx="2661285" cy="768350"/>
          </a:xfrm>
          <a:prstGeom prst="rect">
            <a:avLst/>
          </a:prstGeom>
          <a:noFill/>
        </p:spPr>
        <p:txBody>
          <a:bodyPr wrap="none" rtlCol="0">
            <a:spAutoFit/>
          </a:bodyPr>
          <a:p>
            <a:r>
              <a:rPr lang="en-US" altLang="zh-CN" sz="4400" b="1" dirty="0" smtClean="0">
                <a:solidFill>
                  <a:srgbClr val="FF0000"/>
                </a:solidFill>
                <a:latin typeface="Times New Roman" panose="02020603050405020304" pitchFamily="18" charset="0"/>
                <a:cs typeface="Times New Roman" panose="02020603050405020304" pitchFamily="18" charset="0"/>
              </a:rPr>
              <a:t>recovered </a:t>
            </a:r>
            <a:endParaRPr lang="en-US" altLang="zh-CN" sz="4400" b="1" dirty="0" smtClean="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477010" y="574040"/>
            <a:ext cx="6126480" cy="645160"/>
          </a:xfrm>
          <a:prstGeom prst="rect">
            <a:avLst/>
          </a:prstGeom>
          <a:noFill/>
        </p:spPr>
        <p:txBody>
          <a:bodyPr wrap="none" rtlCol="0">
            <a:spAutoFit/>
          </a:bodyPr>
          <a:p>
            <a:r>
              <a:rPr lang="en-US" altLang="zh-CN" sz="3600" b="1">
                <a:solidFill>
                  <a:srgbClr val="1D41D5"/>
                </a:solidFill>
                <a:latin typeface="Times New Roman" panose="02020603050405020304" pitchFamily="18" charset="0"/>
                <a:cs typeface="Times New Roman" panose="02020603050405020304" pitchFamily="18" charset="0"/>
              </a:rPr>
              <a:t>The ring was important to me.</a:t>
            </a:r>
            <a:endParaRPr lang="en-US" altLang="zh-CN" sz="3600" b="1">
              <a:solidFill>
                <a:srgbClr val="1D41D5"/>
              </a:solidFill>
              <a:latin typeface="Times New Roman" panose="02020603050405020304" pitchFamily="18" charset="0"/>
              <a:cs typeface="Times New Roman" panose="02020603050405020304" pitchFamily="18" charset="0"/>
            </a:endParaRPr>
          </a:p>
        </p:txBody>
      </p:sp>
      <p:pic>
        <p:nvPicPr>
          <p:cNvPr id="8" name="图片 7" descr="戒指"/>
          <p:cNvPicPr>
            <a:picLocks noChangeAspect="1"/>
          </p:cNvPicPr>
          <p:nvPr/>
        </p:nvPicPr>
        <p:blipFill>
          <a:blip r:embed="rId2"/>
          <a:stretch>
            <a:fillRect/>
          </a:stretch>
        </p:blipFill>
        <p:spPr>
          <a:xfrm>
            <a:off x="6732905" y="5412740"/>
            <a:ext cx="2044700" cy="13766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 grpId="0"/>
      <p:bldP spid="6" grpId="1"/>
      <p:bldP spid="2" grpId="0"/>
      <p:bldP spid="2" grpId="1"/>
      <p:bldP spid="5" grpId="0" animBg="1"/>
      <p:bldP spid="5" grpId="1" animBg="1"/>
      <p:bldP spid="10" grpId="0"/>
      <p:bldP spid="10" grpId="1"/>
      <p:bldP spid="3" grpId="0" animBg="1"/>
      <p:bldP spid="3" grpId="1" animBg="1"/>
      <p:bldP spid="16" grpId="0"/>
      <p:bldP spid="16" grpId="1"/>
      <p:bldP spid="11" grpId="0" bldLvl="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770890" y="-146367"/>
            <a:ext cx="8229600" cy="114300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C00000"/>
                </a:solidFill>
                <a:sym typeface="+mn-ea"/>
              </a:rPr>
              <a:t>the theme ?</a:t>
            </a:r>
            <a:endParaRPr lang="zh-CN" altLang="en-US"/>
          </a:p>
        </p:txBody>
      </p:sp>
      <p:sp>
        <p:nvSpPr>
          <p:cNvPr id="10" name="文本框 9"/>
          <p:cNvSpPr txBox="1"/>
          <p:nvPr/>
        </p:nvSpPr>
        <p:spPr>
          <a:xfrm>
            <a:off x="835025" y="4076065"/>
            <a:ext cx="7826375" cy="1568450"/>
          </a:xfrm>
          <a:prstGeom prst="rect">
            <a:avLst/>
          </a:prstGeom>
          <a:noFill/>
        </p:spPr>
        <p:txBody>
          <a:bodyPr wrap="square" rtlCol="0">
            <a:spAutoFit/>
          </a:bodyPr>
          <a:p>
            <a:r>
              <a:rPr lang="en-US" altLang="zh-CN" sz="3200" b="1" dirty="0" smtClean="0">
                <a:solidFill>
                  <a:srgbClr val="FF0000"/>
                </a:solidFill>
                <a:latin typeface="Times New Roman" panose="02020603050405020304" pitchFamily="18" charset="0"/>
                <a:cs typeface="Times New Roman" panose="02020603050405020304" pitchFamily="18" charset="0"/>
              </a:rPr>
              <a:t>My missing wedding ring was recovered.</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smtClean="0">
                <a:solidFill>
                  <a:srgbClr val="FF0000"/>
                </a:solidFill>
                <a:latin typeface="Times New Roman" panose="02020603050405020304" pitchFamily="18" charset="0"/>
                <a:cs typeface="Times New Roman" panose="02020603050405020304" pitchFamily="18" charset="0"/>
              </a:rPr>
              <a:t>I believed my husband would recover too.</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smtClean="0">
                <a:solidFill>
                  <a:srgbClr val="FF0000"/>
                </a:solidFill>
                <a:latin typeface="Times New Roman" panose="02020603050405020304" pitchFamily="18" charset="0"/>
                <a:cs typeface="Times New Roman" panose="02020603050405020304" pitchFamily="18" charset="0"/>
              </a:rPr>
              <a:t>The ring brought hope for life. </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050290" y="866775"/>
            <a:ext cx="7044055" cy="206121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rtlCol="0" anchor="t">
            <a:spAutoFit/>
          </a:bodyPr>
          <a:p>
            <a:r>
              <a:rPr lang="en-US" altLang="zh-CN" sz="3200" b="1">
                <a:solidFill>
                  <a:schemeClr val="tx1"/>
                </a:solidFill>
                <a:sym typeface="+mn-ea"/>
              </a:rPr>
              <a:t>theme:  </a:t>
            </a:r>
            <a:r>
              <a:rPr lang="zh-CN" altLang="en-US" sz="3200" b="1">
                <a:solidFill>
                  <a:srgbClr val="FF0000"/>
                </a:solidFill>
                <a:sym typeface="+mn-ea"/>
              </a:rPr>
              <a:t>      </a:t>
            </a:r>
            <a:r>
              <a:rPr lang="en-US" altLang="zh-CN" sz="3200" b="1">
                <a:solidFill>
                  <a:srgbClr val="FF0000"/>
                </a:solidFill>
                <a:sym typeface="+mn-ea"/>
              </a:rPr>
              <a:t>love&amp;hope</a:t>
            </a:r>
            <a:endParaRPr lang="en-US" altLang="zh-CN" sz="3200" b="1">
              <a:solidFill>
                <a:srgbClr val="FF0000"/>
              </a:solidFill>
              <a:sym typeface="+mn-ea"/>
            </a:endParaRPr>
          </a:p>
          <a:p>
            <a:endParaRPr lang="en-US" altLang="zh-CN" sz="3200" b="1">
              <a:solidFill>
                <a:schemeClr val="tx1"/>
              </a:solidFill>
              <a:sym typeface="+mn-ea"/>
            </a:endParaRPr>
          </a:p>
          <a:p>
            <a:endParaRPr lang="en-US" altLang="zh-CN" sz="3200" b="1">
              <a:solidFill>
                <a:schemeClr val="tx1"/>
              </a:solidFill>
              <a:sym typeface="+mn-ea"/>
            </a:endParaRPr>
          </a:p>
          <a:p>
            <a:endParaRPr lang="en-US" altLang="zh-CN" sz="3200" b="1">
              <a:solidFill>
                <a:schemeClr val="tx1"/>
              </a:solidFill>
              <a:sym typeface="+mn-ea"/>
            </a:endParaRPr>
          </a:p>
        </p:txBody>
      </p:sp>
      <p:pic>
        <p:nvPicPr>
          <p:cNvPr id="9221" name="图片 5" descr="住院"/>
          <p:cNvPicPr>
            <a:picLocks noChangeAspect="1"/>
          </p:cNvPicPr>
          <p:nvPr/>
        </p:nvPicPr>
        <p:blipFill>
          <a:blip r:embed="rId1"/>
          <a:stretch>
            <a:fillRect/>
          </a:stretch>
        </p:blipFill>
        <p:spPr>
          <a:xfrm>
            <a:off x="1096645" y="1598295"/>
            <a:ext cx="2007235" cy="1509395"/>
          </a:xfrm>
          <a:prstGeom prst="rect">
            <a:avLst/>
          </a:prstGeom>
          <a:noFill/>
          <a:ln w="9525">
            <a:noFill/>
          </a:ln>
        </p:spPr>
      </p:pic>
      <p:pic>
        <p:nvPicPr>
          <p:cNvPr id="9220" name="图片 4" descr="新家"/>
          <p:cNvPicPr>
            <a:picLocks noChangeAspect="1"/>
          </p:cNvPicPr>
          <p:nvPr/>
        </p:nvPicPr>
        <p:blipFill>
          <a:blip r:embed="rId2"/>
          <a:stretch>
            <a:fillRect/>
          </a:stretch>
        </p:blipFill>
        <p:spPr>
          <a:xfrm>
            <a:off x="5692140" y="1597660"/>
            <a:ext cx="1905635" cy="1510030"/>
          </a:xfrm>
          <a:prstGeom prst="rect">
            <a:avLst/>
          </a:prstGeom>
          <a:noFill/>
          <a:ln w="9525">
            <a:noFill/>
          </a:ln>
        </p:spPr>
      </p:pic>
      <p:pic>
        <p:nvPicPr>
          <p:cNvPr id="4" name="图片 3"/>
          <p:cNvPicPr>
            <a:picLocks noChangeAspect="1"/>
          </p:cNvPicPr>
          <p:nvPr/>
        </p:nvPicPr>
        <p:blipFill>
          <a:blip r:embed="rId3"/>
          <a:stretch>
            <a:fillRect/>
          </a:stretch>
        </p:blipFill>
        <p:spPr>
          <a:xfrm>
            <a:off x="3305175" y="1597660"/>
            <a:ext cx="2148840" cy="1510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1"/>
      <p:bldP spid="2" grpId="2"/>
      <p:bldP spid="10" grpId="2"/>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107336" y="-161"/>
            <a:ext cx="7080421" cy="688975"/>
          </a:xfrm>
          <a:prstGeom prst="rect">
            <a:avLst/>
          </a:prstGeom>
          <a:noFill/>
          <a:ln>
            <a:noFill/>
          </a:ln>
        </p:spPr>
        <p:style>
          <a:lnRef idx="2">
            <a:srgbClr val="4472C4">
              <a:shade val="50000"/>
            </a:srgbClr>
          </a:lnRef>
          <a:fillRef idx="1">
            <a:srgbClr val="4472C4"/>
          </a:fillRef>
          <a:effectRef idx="0">
            <a:srgbClr val="4472C4"/>
          </a:effectRef>
          <a:fontRef idx="minor">
            <a:srgbClr val="FFFFFF"/>
          </a:fontRef>
        </p:style>
        <p:txBody>
          <a:bodyPr lIns="67500" tIns="35100" rIns="67500" bIns="35100" anchor="ctr"/>
          <a:lstStyle>
            <a:defPPr>
              <a:defRPr lang="zh-CN"/>
            </a:defPPr>
            <a:lvl1pPr algn="ctr">
              <a:defRPr sz="2000" b="1">
                <a:solidFill>
                  <a:srgbClr val="262626"/>
                </a:solidFill>
                <a:latin typeface="Arial" panose="020B0604020202020204" pitchFamily="34"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algn="l" eaLnBrk="1" hangingPunct="1">
              <a:defRPr/>
            </a:pPr>
            <a:r>
              <a:rPr lang="en-US" altLang="zh-CN" sz="3200" noProof="1" smtClean="0">
                <a:solidFill>
                  <a:srgbClr val="C00000"/>
                </a:solidFill>
                <a:latin typeface="+mn-lt"/>
                <a:cs typeface="+mn-cs"/>
              </a:rPr>
              <a:t>Read </a:t>
            </a:r>
            <a:r>
              <a:rPr lang="en-US" altLang="zh-CN" sz="3200" noProof="1">
                <a:solidFill>
                  <a:srgbClr val="C00000"/>
                </a:solidFill>
                <a:latin typeface="+mn-lt"/>
                <a:cs typeface="+mn-cs"/>
              </a:rPr>
              <a:t>the given sentences</a:t>
            </a:r>
            <a:endParaRPr lang="en-US" altLang="zh-CN" sz="3200" noProof="1">
              <a:solidFill>
                <a:srgbClr val="C00000"/>
              </a:solidFill>
              <a:latin typeface="+mn-lt"/>
              <a:cs typeface="+mn-cs"/>
            </a:endParaRPr>
          </a:p>
        </p:txBody>
      </p:sp>
      <p:sp>
        <p:nvSpPr>
          <p:cNvPr id="15" name="矩形 14"/>
          <p:cNvSpPr/>
          <p:nvPr/>
        </p:nvSpPr>
        <p:spPr>
          <a:xfrm>
            <a:off x="179823" y="548615"/>
            <a:ext cx="8736027" cy="953135"/>
          </a:xfrm>
          <a:prstGeom prst="rect">
            <a:avLst/>
          </a:prstGeom>
        </p:spPr>
        <p:txBody>
          <a:bodyPr wrap="square">
            <a:spAutoFit/>
          </a:bodyPr>
          <a:lstStyle/>
          <a:p>
            <a:pPr marL="0" indent="0">
              <a:buNone/>
            </a:pPr>
            <a:r>
              <a:rPr lang="en-US" altLang="zh-CN" sz="2800" i="1" kern="100" dirty="0">
                <a:latin typeface="Times New Roman" panose="02020603050405020304" pitchFamily="18" charset="0"/>
                <a:cs typeface="Times New Roman" panose="02020603050405020304" pitchFamily="18" charset="0"/>
                <a:sym typeface="+mn-ea"/>
              </a:rPr>
              <a:t>Para.1 :At the shop, we found five jewellery counters to look through.  _________________________________</a:t>
            </a:r>
            <a:endParaRPr lang="en-US" altLang="zh-CN" sz="2800" i="1" kern="100" dirty="0">
              <a:latin typeface="Times New Roman" panose="02020603050405020304" pitchFamily="18" charset="0"/>
              <a:cs typeface="Times New Roman" panose="02020603050405020304" pitchFamily="18" charset="0"/>
            </a:endParaRPr>
          </a:p>
        </p:txBody>
      </p:sp>
      <p:sp>
        <p:nvSpPr>
          <p:cNvPr id="17" name="矩形 16"/>
          <p:cNvSpPr/>
          <p:nvPr/>
        </p:nvSpPr>
        <p:spPr>
          <a:xfrm>
            <a:off x="251577" y="4349635"/>
            <a:ext cx="8736027" cy="953135"/>
          </a:xfrm>
          <a:prstGeom prst="rect">
            <a:avLst/>
          </a:prstGeom>
        </p:spPr>
        <p:txBody>
          <a:bodyPr wrap="square">
            <a:spAutoFit/>
          </a:bodyPr>
          <a:lstStyle/>
          <a:p>
            <a:pPr marL="0" algn="l">
              <a:buClrTx/>
              <a:buSzTx/>
              <a:buFontTx/>
              <a:buNone/>
            </a:pPr>
            <a:r>
              <a:rPr lang="en-US" altLang="zh-CN" sz="2800" i="1" kern="100" dirty="0">
                <a:latin typeface="Times New Roman" panose="02020603050405020304" pitchFamily="18" charset="0"/>
                <a:cs typeface="Times New Roman" panose="02020603050405020304" pitchFamily="18" charset="0"/>
                <a:sym typeface="+mn-ea"/>
              </a:rPr>
              <a:t>Para.2 The shop assistant got a magnifying glass(放大镜) out and said，“It’s a bluebird.” _____________________</a:t>
            </a:r>
            <a:endParaRPr lang="en-US" altLang="zh-CN" sz="2800" i="1" kern="100" dirty="0">
              <a:latin typeface="Times New Roman" panose="02020603050405020304" pitchFamily="18" charset="0"/>
              <a:cs typeface="Times New Roman" panose="02020603050405020304" pitchFamily="18" charset="0"/>
            </a:endParaRPr>
          </a:p>
        </p:txBody>
      </p:sp>
      <p:sp>
        <p:nvSpPr>
          <p:cNvPr id="20" name="上箭头 19"/>
          <p:cNvSpPr/>
          <p:nvPr/>
        </p:nvSpPr>
        <p:spPr>
          <a:xfrm>
            <a:off x="3582670" y="4150995"/>
            <a:ext cx="319405" cy="3517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375535" y="3604260"/>
            <a:ext cx="2983865" cy="521970"/>
          </a:xfrm>
          <a:prstGeom prst="rect">
            <a:avLst/>
          </a:prstGeom>
          <a:noFill/>
          <a:ln>
            <a:solidFill>
              <a:schemeClr val="tx1"/>
            </a:solidFill>
          </a:ln>
        </p:spPr>
        <p:txBody>
          <a:bodyPr wrap="square" rtlCol="0">
            <a:spAutoFit/>
          </a:bodyPr>
          <a:lstStyle/>
          <a:p>
            <a:r>
              <a:rPr lang="en-US" altLang="zh-CN" sz="2800" b="1" dirty="0">
                <a:solidFill>
                  <a:srgbClr val="FF0000"/>
                </a:solidFill>
                <a:sym typeface="+mn-ea"/>
              </a:rPr>
              <a:t>I found my ring. </a:t>
            </a:r>
            <a:endParaRPr lang="en-US" altLang="zh-CN" sz="2800" b="1" dirty="0">
              <a:solidFill>
                <a:srgbClr val="FF0000"/>
              </a:solidFill>
            </a:endParaRPr>
          </a:p>
        </p:txBody>
      </p:sp>
      <p:sp>
        <p:nvSpPr>
          <p:cNvPr id="9" name="椭圆 8"/>
          <p:cNvSpPr/>
          <p:nvPr/>
        </p:nvSpPr>
        <p:spPr>
          <a:xfrm>
            <a:off x="5075555" y="430530"/>
            <a:ext cx="2806700" cy="9347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p:nvCxnSpPr>
        <p:spPr>
          <a:xfrm flipV="1">
            <a:off x="2459990" y="5217795"/>
            <a:ext cx="2376170" cy="114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51460" y="5733415"/>
            <a:ext cx="7940675" cy="521970"/>
          </a:xfrm>
          <a:prstGeom prst="rect">
            <a:avLst/>
          </a:prstGeom>
          <a:noFill/>
          <a:ln w="9525">
            <a:noFill/>
          </a:ln>
        </p:spPr>
        <p:txBody>
          <a:bodyPr>
            <a:spAutoFit/>
          </a:bodyPr>
          <a:p>
            <a:pPr marL="457200" indent="-457200">
              <a:buFont typeface="Wingdings" panose="05000000000000000000" charset="0"/>
              <a:buChar char="Ø"/>
            </a:pPr>
            <a:endParaRPr lang="en-US" altLang="zh-CN" sz="2800" dirty="0" smtClean="0">
              <a:latin typeface="Times New Roman" panose="02020603050405020304" pitchFamily="18" charset="0"/>
              <a:cs typeface="Times New Roman" panose="02020603050405020304" pitchFamily="18" charset="0"/>
            </a:endParaRPr>
          </a:p>
        </p:txBody>
      </p:sp>
      <p:sp>
        <p:nvSpPr>
          <p:cNvPr id="12" name="文本框 11"/>
          <p:cNvSpPr txBox="1"/>
          <p:nvPr/>
        </p:nvSpPr>
        <p:spPr>
          <a:xfrm>
            <a:off x="0" y="5612765"/>
            <a:ext cx="9627870" cy="1198880"/>
          </a:xfrm>
          <a:prstGeom prst="rect">
            <a:avLst/>
          </a:prstGeom>
          <a:noFill/>
          <a:ln w="9525">
            <a:noFill/>
          </a:ln>
        </p:spPr>
        <p:txBody>
          <a:bodyPr wrap="square">
            <a:spAutoFit/>
          </a:bodyPr>
          <a:p>
            <a:pPr>
              <a:buFont typeface="Wingdings" panose="05000000000000000000" charset="0"/>
            </a:pPr>
            <a:r>
              <a:rPr lang="en-US" altLang="zh-CN" sz="2400" b="1" dirty="0" smtClean="0">
                <a:latin typeface="+mn-lt"/>
                <a:cs typeface="+mn-lt"/>
              </a:rPr>
              <a:t>How did I make sure it was mine</a:t>
            </a:r>
            <a:r>
              <a:rPr lang="en-US" altLang="zh-CN" sz="2400" b="1" dirty="0" smtClean="0">
                <a:solidFill>
                  <a:srgbClr val="FF0000"/>
                </a:solidFill>
                <a:latin typeface="+mn-lt"/>
                <a:cs typeface="+mn-lt"/>
              </a:rPr>
              <a:t>?</a:t>
            </a:r>
            <a:endParaRPr lang="en-US" altLang="zh-CN" sz="2400" b="1" dirty="0" smtClean="0">
              <a:solidFill>
                <a:srgbClr val="FF0000"/>
              </a:solidFill>
              <a:latin typeface="+mn-lt"/>
              <a:cs typeface="+mn-lt"/>
            </a:endParaRPr>
          </a:p>
          <a:p>
            <a:pPr>
              <a:buFont typeface="Wingdings" panose="05000000000000000000" charset="0"/>
            </a:pPr>
            <a:r>
              <a:rPr lang="en-US" altLang="zh-CN" sz="2400" b="1" dirty="0" smtClean="0">
                <a:latin typeface="+mn-lt"/>
                <a:cs typeface="+mn-lt"/>
              </a:rPr>
              <a:t>How did I feel?  </a:t>
            </a:r>
            <a:endParaRPr lang="en-US" altLang="zh-CN" sz="2400" b="1" dirty="0" smtClean="0">
              <a:latin typeface="+mn-lt"/>
              <a:cs typeface="+mn-lt"/>
            </a:endParaRPr>
          </a:p>
          <a:p>
            <a:pPr>
              <a:buFont typeface="Wingdings" panose="05000000000000000000" charset="0"/>
            </a:pPr>
            <a:r>
              <a:rPr lang="en-US" altLang="zh-CN" sz="2400" b="1" dirty="0" smtClean="0">
                <a:latin typeface="+mn-lt"/>
                <a:cs typeface="+mn-lt"/>
              </a:rPr>
              <a:t>Did I get back my ring? How?  What was the possible ending?</a:t>
            </a:r>
            <a:endParaRPr lang="en-US" altLang="zh-CN" sz="2400" b="1" dirty="0" smtClean="0">
              <a:latin typeface="+mn-lt"/>
              <a:cs typeface="+mn-lt"/>
            </a:endParaRPr>
          </a:p>
        </p:txBody>
      </p:sp>
      <p:sp>
        <p:nvSpPr>
          <p:cNvPr id="3" name="文本框 2"/>
          <p:cNvSpPr txBox="1"/>
          <p:nvPr/>
        </p:nvSpPr>
        <p:spPr>
          <a:xfrm>
            <a:off x="107315" y="3079115"/>
            <a:ext cx="5173980" cy="460375"/>
          </a:xfrm>
          <a:prstGeom prst="rect">
            <a:avLst/>
          </a:prstGeom>
          <a:noFill/>
        </p:spPr>
        <p:txBody>
          <a:bodyPr wrap="none" rtlCol="0">
            <a:spAutoFit/>
          </a:bodyPr>
          <a:p>
            <a:r>
              <a:rPr lang="en-US" altLang="zh-CN" sz="2400" b="1" dirty="0" smtClean="0">
                <a:latin typeface="+mn-lt"/>
                <a:cs typeface="+mn-lt"/>
              </a:rPr>
              <a:t>How did we find the bluebird ring?</a:t>
            </a:r>
            <a:endParaRPr lang="en-US" altLang="zh-CN" sz="2400" b="1" dirty="0" smtClean="0">
              <a:latin typeface="+mn-lt"/>
              <a:cs typeface="+mn-lt"/>
            </a:endParaRPr>
          </a:p>
        </p:txBody>
      </p:sp>
      <p:sp>
        <p:nvSpPr>
          <p:cNvPr id="5" name="下箭头 4"/>
          <p:cNvSpPr/>
          <p:nvPr/>
        </p:nvSpPr>
        <p:spPr>
          <a:xfrm>
            <a:off x="5962015" y="1036320"/>
            <a:ext cx="485775" cy="979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447790" y="1438275"/>
            <a:ext cx="642620" cy="368300"/>
          </a:xfrm>
          <a:prstGeom prst="rect">
            <a:avLst/>
          </a:prstGeom>
          <a:solidFill>
            <a:schemeClr val="accent6">
              <a:lumMod val="40000"/>
              <a:lumOff val="60000"/>
            </a:schemeClr>
          </a:solidFill>
        </p:spPr>
        <p:txBody>
          <a:bodyPr wrap="none" rtlCol="0">
            <a:spAutoFit/>
          </a:bodyPr>
          <a:p>
            <a:r>
              <a:rPr lang="zh-CN" altLang="en-US" b="1"/>
              <a:t>启下</a:t>
            </a:r>
            <a:endParaRPr lang="zh-CN" altLang="en-US" b="1"/>
          </a:p>
        </p:txBody>
      </p:sp>
      <p:sp>
        <p:nvSpPr>
          <p:cNvPr id="11" name="文本框 10"/>
          <p:cNvSpPr txBox="1"/>
          <p:nvPr/>
        </p:nvSpPr>
        <p:spPr>
          <a:xfrm>
            <a:off x="0" y="1875155"/>
            <a:ext cx="9508490" cy="829945"/>
          </a:xfrm>
          <a:prstGeom prst="rect">
            <a:avLst/>
          </a:prstGeom>
          <a:noFill/>
        </p:spPr>
        <p:txBody>
          <a:bodyPr wrap="square" rtlCol="0">
            <a:spAutoFit/>
          </a:bodyPr>
          <a:p>
            <a:pPr algn="l"/>
            <a:r>
              <a:rPr lang="en-US" altLang="zh-CN" sz="2400" b="1" dirty="0" smtClean="0">
                <a:latin typeface="+mn-lt"/>
                <a:cs typeface="+mn-lt"/>
              </a:rPr>
              <a:t>What was displayed in the </a:t>
            </a:r>
            <a:r>
              <a:rPr lang="en-US" altLang="zh-CN" sz="2400" b="1" dirty="0" smtClean="0">
                <a:latin typeface="+mn-lt"/>
                <a:cs typeface="+mn-lt"/>
                <a:sym typeface="+mn-ea"/>
              </a:rPr>
              <a:t>jewellery counters? </a:t>
            </a:r>
            <a:endParaRPr lang="en-US" altLang="zh-CN" sz="2400" b="1" dirty="0" smtClean="0">
              <a:latin typeface="+mn-lt"/>
              <a:cs typeface="+mn-lt"/>
              <a:sym typeface="+mn-ea"/>
            </a:endParaRPr>
          </a:p>
          <a:p>
            <a:pPr algn="l"/>
            <a:r>
              <a:rPr lang="en-US" altLang="zh-CN" sz="2400" b="1" dirty="0" smtClean="0">
                <a:latin typeface="+mn-lt"/>
                <a:cs typeface="+mn-lt"/>
                <a:sym typeface="+mn-ea"/>
              </a:rPr>
              <a:t>What did we do?</a:t>
            </a:r>
            <a:endParaRPr lang="en-US" altLang="zh-CN" sz="2400" b="1" dirty="0" smtClean="0">
              <a:latin typeface="+mn-lt"/>
              <a:cs typeface="+mn-lt"/>
            </a:endParaRPr>
          </a:p>
        </p:txBody>
      </p:sp>
      <p:sp>
        <p:nvSpPr>
          <p:cNvPr id="16" name="文本框 15"/>
          <p:cNvSpPr txBox="1"/>
          <p:nvPr/>
        </p:nvSpPr>
        <p:spPr>
          <a:xfrm>
            <a:off x="4500245" y="4150995"/>
            <a:ext cx="642620" cy="368300"/>
          </a:xfrm>
          <a:prstGeom prst="rect">
            <a:avLst/>
          </a:prstGeom>
          <a:solidFill>
            <a:schemeClr val="accent6">
              <a:lumMod val="40000"/>
              <a:lumOff val="60000"/>
            </a:schemeClr>
          </a:solidFill>
        </p:spPr>
        <p:txBody>
          <a:bodyPr wrap="none" rtlCol="0">
            <a:spAutoFit/>
          </a:bodyPr>
          <a:p>
            <a:r>
              <a:rPr lang="zh-CN" altLang="en-US" b="1"/>
              <a:t>承上</a:t>
            </a:r>
            <a:endParaRPr lang="zh-CN" altLang="en-US" b="1"/>
          </a:p>
        </p:txBody>
      </p:sp>
      <p:sp>
        <p:nvSpPr>
          <p:cNvPr id="18" name="文本框 17"/>
          <p:cNvSpPr txBox="1"/>
          <p:nvPr/>
        </p:nvSpPr>
        <p:spPr>
          <a:xfrm>
            <a:off x="57785" y="2623820"/>
            <a:ext cx="4843780" cy="368300"/>
          </a:xfrm>
          <a:prstGeom prst="rect">
            <a:avLst/>
          </a:prstGeom>
          <a:noFill/>
        </p:spPr>
        <p:txBody>
          <a:bodyPr wrap="none" rtlCol="0">
            <a:spAutoFit/>
          </a:bodyPr>
          <a:p>
            <a:pPr algn="l"/>
            <a:r>
              <a:rPr lang="en-US" altLang="zh-CN" sz="2400" b="1" dirty="0" smtClean="0">
                <a:latin typeface="+mn-lt"/>
                <a:cs typeface="+mn-lt"/>
              </a:rPr>
              <a:t>How did I feel before finding the bluebird ring?</a:t>
            </a:r>
            <a:endParaRPr lang="en-US" altLang="zh-CN" sz="2400" b="1" dirty="0" smtClean="0">
              <a:latin typeface="+mn-lt"/>
              <a:cs typeface="+mn-lt"/>
            </a:endParaRPr>
          </a:p>
        </p:txBody>
      </p:sp>
      <p:sp>
        <p:nvSpPr>
          <p:cNvPr id="19" name="下箭头 18"/>
          <p:cNvSpPr/>
          <p:nvPr/>
        </p:nvSpPr>
        <p:spPr>
          <a:xfrm>
            <a:off x="3419475" y="5229225"/>
            <a:ext cx="456565" cy="457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3902075" y="5302885"/>
            <a:ext cx="642620" cy="368300"/>
          </a:xfrm>
          <a:prstGeom prst="rect">
            <a:avLst/>
          </a:prstGeom>
          <a:solidFill>
            <a:schemeClr val="accent6">
              <a:lumMod val="40000"/>
              <a:lumOff val="60000"/>
            </a:schemeClr>
          </a:solidFill>
        </p:spPr>
        <p:txBody>
          <a:bodyPr wrap="none" rtlCol="0">
            <a:spAutoFit/>
          </a:bodyPr>
          <a:p>
            <a:r>
              <a:rPr lang="zh-CN" altLang="en-US" b="1"/>
              <a:t>启下</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20" grpId="1" animBg="1"/>
      <p:bldP spid="16" grpId="1" animBg="1"/>
      <p:bldP spid="21" grpId="1" animBg="1"/>
      <p:bldP spid="9" grpId="1" animBg="1"/>
      <p:bldP spid="5" grpId="1" animBg="1"/>
      <p:bldP spid="10" grpId="1" animBg="1"/>
      <p:bldP spid="18" grpId="1"/>
      <p:bldP spid="3" grpId="1"/>
      <p:bldP spid="19" grpId="1" animBg="1"/>
      <p:bldP spid="22" grpId="1" animBg="1"/>
      <p:bldP spid="20" grpId="2" animBg="1"/>
      <p:bldP spid="16" grpId="2" animBg="1"/>
      <p:bldP spid="21" grpId="2" animBg="1"/>
      <p:bldP spid="3" grpId="2"/>
      <p:bldP spid="9" grpId="2" animBg="1"/>
      <p:bldP spid="5" grpId="2" animBg="1"/>
      <p:bldP spid="10" grpId="2" animBg="1"/>
      <p:bldP spid="11" grpId="0"/>
      <p:bldP spid="18" grpId="2"/>
      <p:bldP spid="19" grpId="2" animBg="1"/>
      <p:bldP spid="22"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4925" y="205105"/>
            <a:ext cx="9109075" cy="5438140"/>
          </a:xfrm>
        </p:spPr>
        <p:txBody>
          <a:bodyPr/>
          <a:p>
            <a:pPr marL="0" indent="0">
              <a:buNone/>
            </a:pPr>
            <a:r>
              <a:rPr lang="en-US" altLang="zh-CN" sz="2800" b="1" dirty="0" smtClean="0">
                <a:cs typeface="+mn-lt"/>
                <a:sym typeface="+mn-ea"/>
              </a:rPr>
              <a:t>                 </a:t>
            </a:r>
            <a:r>
              <a:rPr lang="en-US" altLang="zh-CN" b="1" smtClean="0">
                <a:solidFill>
                  <a:srgbClr val="C00000"/>
                </a:solidFill>
                <a:latin typeface="Times New Roman" panose="02020603050405020304" pitchFamily="18" charset="0"/>
                <a:cs typeface="Times New Roman" panose="02020603050405020304" pitchFamily="18" charset="0"/>
                <a:sym typeface="+mn-ea"/>
              </a:rPr>
              <a:t>Words and expressions for writing</a:t>
            </a:r>
            <a:r>
              <a:rPr lang="en-US" altLang="zh-CN" b="1" dirty="0" smtClean="0">
                <a:latin typeface="Times New Roman" panose="02020603050405020304" pitchFamily="18" charset="0"/>
                <a:cs typeface="Times New Roman" panose="02020603050405020304" pitchFamily="18" charset="0"/>
                <a:sym typeface="+mn-ea"/>
              </a:rPr>
              <a:t>    </a:t>
            </a:r>
            <a:endParaRPr lang="en-US" b="1">
              <a:solidFill>
                <a:srgbClr val="1D41D5"/>
              </a:solidFill>
              <a:highlight>
                <a:srgbClr val="FFFF00"/>
              </a:highlight>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107315" y="1470025"/>
            <a:ext cx="9036685" cy="5262245"/>
          </a:xfrm>
          <a:prstGeom prst="rect">
            <a:avLst/>
          </a:prstGeom>
          <a:noFill/>
        </p:spPr>
        <p:txBody>
          <a:bodyPr wrap="square" rtlCol="0">
            <a:spAutoFit/>
          </a:bodyPr>
          <a:p>
            <a:pPr algn="l"/>
            <a:r>
              <a:rPr lang="en-US" altLang="zh-CN" sz="2800" b="1">
                <a:solidFill>
                  <a:srgbClr val="FF0000"/>
                </a:solidFill>
              </a:rPr>
              <a:t>                                   </a:t>
            </a:r>
            <a:endParaRPr lang="en-US" altLang="zh-CN" sz="2800" b="1">
              <a:solidFill>
                <a:srgbClr val="FF0000"/>
              </a:solidFill>
            </a:endParaRPr>
          </a:p>
          <a:p>
            <a:pPr algn="l"/>
            <a:r>
              <a:rPr lang="zh-CN" altLang="en-US" sz="2800" b="1">
                <a:solidFill>
                  <a:schemeClr val="tx1"/>
                </a:solidFill>
                <a:latin typeface="Times New Roman" panose="02020603050405020304" pitchFamily="18" charset="0"/>
                <a:cs typeface="Times New Roman" panose="02020603050405020304" pitchFamily="18" charset="0"/>
                <a:sym typeface="+mn-ea"/>
              </a:rPr>
              <a:t>各种各样的</a:t>
            </a:r>
            <a:r>
              <a:rPr lang="zh-CN" altLang="en-US"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rgbClr val="FF0000"/>
                </a:solidFill>
                <a:latin typeface="Times New Roman" panose="02020603050405020304" pitchFamily="18" charset="0"/>
                <a:cs typeface="Times New Roman" panose="02020603050405020304" pitchFamily="18" charset="0"/>
                <a:sym typeface="+mn-ea"/>
              </a:rPr>
              <a:t>              </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a:p>
            <a:pPr algn="l"/>
            <a:r>
              <a:rPr lang="zh-CN" altLang="en-US" sz="2800" b="1">
                <a:solidFill>
                  <a:schemeClr val="tx1"/>
                </a:solidFill>
                <a:latin typeface="Times New Roman" panose="02020603050405020304" pitchFamily="18" charset="0"/>
                <a:cs typeface="Times New Roman" panose="02020603050405020304" pitchFamily="18" charset="0"/>
                <a:sym typeface="+mn-ea"/>
              </a:rPr>
              <a:t>挑选</a:t>
            </a:r>
            <a:r>
              <a:rPr lang="en-US" altLang="zh-CN" sz="2800" b="1">
                <a:solidFill>
                  <a:schemeClr val="tx1"/>
                </a:solidFill>
                <a:latin typeface="Times New Roman" panose="02020603050405020304" pitchFamily="18" charset="0"/>
                <a:cs typeface="Times New Roman" panose="02020603050405020304" pitchFamily="18" charset="0"/>
                <a:sym typeface="+mn-ea"/>
              </a:rPr>
              <a:t>vt.</a:t>
            </a:r>
            <a:r>
              <a:rPr lang="zh-CN" altLang="en-US" sz="2800" b="1">
                <a:solidFill>
                  <a:schemeClr val="tx1"/>
                </a:solidFill>
                <a:latin typeface="Times New Roman" panose="02020603050405020304" pitchFamily="18" charset="0"/>
                <a:cs typeface="Times New Roman" panose="02020603050405020304" pitchFamily="18" charset="0"/>
                <a:sym typeface="+mn-ea"/>
              </a:rPr>
              <a:t> </a:t>
            </a:r>
            <a:r>
              <a:rPr lang="zh-CN" altLang="en-US" sz="2800" b="1">
                <a:solidFill>
                  <a:srgbClr val="FF0000"/>
                </a:solidFill>
                <a:latin typeface="Times New Roman" panose="02020603050405020304" pitchFamily="18" charset="0"/>
                <a:cs typeface="Times New Roman" panose="02020603050405020304" pitchFamily="18" charset="0"/>
                <a:sym typeface="+mn-ea"/>
              </a:rPr>
              <a:t>   </a:t>
            </a:r>
            <a:r>
              <a:rPr lang="zh-CN" altLang="en-US" sz="2800" b="1">
                <a:solidFill>
                  <a:schemeClr val="tx1"/>
                </a:solidFill>
                <a:latin typeface="Times New Roman" panose="02020603050405020304" pitchFamily="18" charset="0"/>
                <a:cs typeface="Times New Roman" panose="02020603050405020304" pitchFamily="18" charset="0"/>
                <a:sym typeface="+mn-ea"/>
              </a:rPr>
              <a:t> </a:t>
            </a:r>
            <a:r>
              <a:rPr lang="zh-CN" altLang="en-US" sz="2800" b="1">
                <a:solidFill>
                  <a:srgbClr val="FF0000"/>
                </a:solidFill>
                <a:latin typeface="Times New Roman" panose="02020603050405020304" pitchFamily="18" charset="0"/>
                <a:cs typeface="Times New Roman" panose="02020603050405020304" pitchFamily="18" charset="0"/>
                <a:sym typeface="+mn-ea"/>
              </a:rPr>
              <a:t> </a:t>
            </a:r>
            <a:endParaRPr lang="zh-CN" altLang="en-US" sz="2800" b="1">
              <a:solidFill>
                <a:schemeClr val="tx1"/>
              </a:solidFill>
              <a:latin typeface="Times New Roman" panose="02020603050405020304" pitchFamily="18" charset="0"/>
              <a:cs typeface="Times New Roman" panose="02020603050405020304" pitchFamily="18" charset="0"/>
              <a:sym typeface="+mn-ea"/>
            </a:endParaRPr>
          </a:p>
          <a:p>
            <a:pPr marL="0" indent="0" algn="l">
              <a:buNone/>
            </a:pPr>
            <a:r>
              <a:rPr lang="zh-CN" altLang="en-US" sz="2800" b="1">
                <a:solidFill>
                  <a:schemeClr val="tx1"/>
                </a:solidFill>
                <a:latin typeface="Times New Roman" panose="02020603050405020304" pitchFamily="18" charset="0"/>
                <a:cs typeface="Times New Roman" panose="02020603050405020304" pitchFamily="18" charset="0"/>
                <a:sym typeface="+mn-ea"/>
              </a:rPr>
              <a:t>失望的 </a:t>
            </a:r>
            <a:r>
              <a:rPr lang="en-US" altLang="zh-CN" sz="2800" b="1">
                <a:solidFill>
                  <a:schemeClr val="tx1"/>
                </a:solidFill>
                <a:latin typeface="Times New Roman" panose="02020603050405020304" pitchFamily="18" charset="0"/>
                <a:cs typeface="Times New Roman" panose="02020603050405020304" pitchFamily="18" charset="0"/>
                <a:sym typeface="+mn-ea"/>
              </a:rPr>
              <a:t>adj.</a:t>
            </a:r>
            <a:r>
              <a:rPr lang="en-US" altLang="zh-CN"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chemeClr val="tx1"/>
                </a:solidFill>
                <a:latin typeface="Times New Roman" panose="02020603050405020304" pitchFamily="18" charset="0"/>
                <a:cs typeface="Times New Roman" panose="02020603050405020304" pitchFamily="18" charset="0"/>
                <a:sym typeface="+mn-ea"/>
              </a:rPr>
              <a:t>                          </a:t>
            </a:r>
            <a:r>
              <a:rPr lang="zh-CN" altLang="en-US" sz="2800" b="1">
                <a:solidFill>
                  <a:schemeClr val="tx1"/>
                </a:solidFill>
                <a:latin typeface="Times New Roman" panose="02020603050405020304" pitchFamily="18" charset="0"/>
                <a:cs typeface="Times New Roman" panose="02020603050405020304" pitchFamily="18" charset="0"/>
                <a:sym typeface="+mn-ea"/>
              </a:rPr>
              <a:t>更喜欢</a:t>
            </a:r>
            <a:r>
              <a:rPr lang="en-US" altLang="zh-CN" sz="2800" b="1">
                <a:solidFill>
                  <a:schemeClr val="tx1"/>
                </a:solidFill>
                <a:latin typeface="Times New Roman" panose="02020603050405020304" pitchFamily="18" charset="0"/>
                <a:cs typeface="Times New Roman" panose="02020603050405020304" pitchFamily="18" charset="0"/>
                <a:sym typeface="+mn-ea"/>
              </a:rPr>
              <a:t> vt.</a:t>
            </a:r>
            <a:r>
              <a:rPr lang="zh-CN" altLang="en-US" sz="2800" b="1">
                <a:solidFill>
                  <a:schemeClr val="tx1"/>
                </a:solidFill>
                <a:latin typeface="Times New Roman" panose="02020603050405020304" pitchFamily="18" charset="0"/>
                <a:cs typeface="Times New Roman" panose="02020603050405020304" pitchFamily="18" charset="0"/>
                <a:sym typeface="+mn-ea"/>
              </a:rPr>
              <a:t>  </a:t>
            </a:r>
            <a:r>
              <a:rPr lang="en-US" altLang="zh-CN" sz="2800" b="1">
                <a:solidFill>
                  <a:schemeClr val="tx1"/>
                </a:solidFill>
                <a:latin typeface="Times New Roman" panose="02020603050405020304" pitchFamily="18" charset="0"/>
                <a:cs typeface="Times New Roman" panose="02020603050405020304" pitchFamily="18" charset="0"/>
                <a:sym typeface="+mn-ea"/>
              </a:rPr>
              <a:t>  </a:t>
            </a:r>
            <a:r>
              <a:rPr lang="en-US" altLang="zh-CN" sz="2800" b="1">
                <a:solidFill>
                  <a:srgbClr val="FF0000"/>
                </a:solidFill>
                <a:latin typeface="Times New Roman" panose="02020603050405020304" pitchFamily="18" charset="0"/>
                <a:cs typeface="Times New Roman" panose="02020603050405020304" pitchFamily="18" charset="0"/>
                <a:sym typeface="+mn-ea"/>
              </a:rPr>
              <a:t> </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a:p>
            <a:pPr marL="0" indent="0" algn="l">
              <a:buNone/>
            </a:pPr>
            <a:r>
              <a:rPr lang="zh-CN" altLang="en-US" sz="2800" b="1">
                <a:solidFill>
                  <a:schemeClr val="tx1"/>
                </a:solidFill>
                <a:latin typeface="Times New Roman" panose="02020603050405020304" pitchFamily="18" charset="0"/>
                <a:cs typeface="Times New Roman" panose="02020603050405020304" pitchFamily="18" charset="0"/>
                <a:sym typeface="+mn-ea"/>
              </a:rPr>
              <a:t>代表;象征</a:t>
            </a:r>
            <a:r>
              <a:rPr lang="en-US" altLang="zh-CN" sz="2800" b="1">
                <a:solidFill>
                  <a:schemeClr val="tx1"/>
                </a:solidFill>
                <a:latin typeface="Times New Roman" panose="02020603050405020304" pitchFamily="18" charset="0"/>
                <a:cs typeface="Times New Roman" panose="02020603050405020304" pitchFamily="18" charset="0"/>
                <a:sym typeface="+mn-ea"/>
              </a:rPr>
              <a:t> n.</a:t>
            </a:r>
            <a:r>
              <a:rPr lang="zh-CN" altLang="en-US" sz="2800" b="1">
                <a:solidFill>
                  <a:schemeClr val="tx1"/>
                </a:solidFill>
                <a:latin typeface="Times New Roman" panose="02020603050405020304" pitchFamily="18" charset="0"/>
                <a:cs typeface="Times New Roman" panose="02020603050405020304" pitchFamily="18" charset="0"/>
                <a:sym typeface="+mn-ea"/>
              </a:rPr>
              <a:t>    </a:t>
            </a:r>
            <a:r>
              <a:rPr lang="en-US" altLang="zh-CN"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chemeClr val="tx1"/>
                </a:solidFill>
                <a:latin typeface="Times New Roman" panose="02020603050405020304" pitchFamily="18" charset="0"/>
                <a:cs typeface="Times New Roman" panose="02020603050405020304" pitchFamily="18" charset="0"/>
                <a:sym typeface="+mn-ea"/>
              </a:rPr>
              <a:t>           vt. </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a:p>
            <a:pPr marL="0" indent="0" algn="l">
              <a:buNone/>
            </a:pPr>
            <a:r>
              <a:rPr lang="zh-CN" altLang="en-US" sz="2800" b="1">
                <a:solidFill>
                  <a:schemeClr val="tx1"/>
                </a:solidFill>
                <a:latin typeface="Times New Roman" panose="02020603050405020304" pitchFamily="18" charset="0"/>
                <a:cs typeface="Times New Roman" panose="02020603050405020304" pitchFamily="18" charset="0"/>
                <a:sym typeface="+mn-ea"/>
              </a:rPr>
              <a:t>发现 </a:t>
            </a:r>
            <a:r>
              <a:rPr lang="en-US" altLang="zh-CN"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chemeClr val="tx1"/>
                </a:solidFill>
                <a:latin typeface="Times New Roman" panose="02020603050405020304" pitchFamily="18" charset="0"/>
                <a:cs typeface="Times New Roman" panose="02020603050405020304" pitchFamily="18" charset="0"/>
                <a:sym typeface="+mn-ea"/>
              </a:rPr>
              <a:t>       </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a:p>
            <a:pPr marL="0" indent="0" algn="l">
              <a:buNone/>
            </a:pPr>
            <a:r>
              <a:rPr lang="zh-CN" altLang="en-US" sz="2800" b="1">
                <a:solidFill>
                  <a:schemeClr val="tx1"/>
                </a:solidFill>
                <a:latin typeface="Times New Roman" panose="02020603050405020304" pitchFamily="18" charset="0"/>
                <a:cs typeface="Times New Roman" panose="02020603050405020304" pitchFamily="18" charset="0"/>
                <a:sym typeface="+mn-ea"/>
              </a:rPr>
              <a:t>某物吸引某人注意力</a:t>
            </a:r>
            <a:r>
              <a:rPr lang="zh-CN" altLang="en-US"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rgbClr val="FF0000"/>
                </a:solidFill>
                <a:latin typeface="Times New Roman" panose="02020603050405020304" pitchFamily="18" charset="0"/>
                <a:cs typeface="Times New Roman" panose="02020603050405020304" pitchFamily="18" charset="0"/>
                <a:sym typeface="+mn-ea"/>
              </a:rPr>
              <a:t>  </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a:p>
            <a:pPr marL="0" indent="0" algn="l">
              <a:buNone/>
            </a:pPr>
            <a:endParaRPr lang="zh-CN" altLang="en-US" sz="2800" b="1">
              <a:solidFill>
                <a:schemeClr val="tx1"/>
              </a:solidFill>
              <a:latin typeface="Times New Roman" panose="02020603050405020304" pitchFamily="18" charset="0"/>
              <a:cs typeface="Times New Roman" panose="02020603050405020304" pitchFamily="18" charset="0"/>
              <a:sym typeface="+mn-ea"/>
            </a:endParaRPr>
          </a:p>
          <a:p>
            <a:pPr marL="0" indent="0" algn="l">
              <a:buNone/>
            </a:pPr>
            <a:r>
              <a:rPr lang="zh-CN" altLang="en-US" sz="2800" b="1">
                <a:solidFill>
                  <a:schemeClr val="tx1"/>
                </a:solidFill>
                <a:latin typeface="Times New Roman" panose="02020603050405020304" pitchFamily="18" charset="0"/>
                <a:cs typeface="Times New Roman" panose="02020603050405020304" pitchFamily="18" charset="0"/>
                <a:sym typeface="+mn-ea"/>
              </a:rPr>
              <a:t>闪亮的</a:t>
            </a:r>
            <a:r>
              <a:rPr lang="en-US" altLang="zh-CN" sz="2800" b="1">
                <a:solidFill>
                  <a:schemeClr val="tx1"/>
                </a:solidFill>
                <a:latin typeface="Times New Roman" panose="02020603050405020304" pitchFamily="18" charset="0"/>
                <a:cs typeface="Times New Roman" panose="02020603050405020304" pitchFamily="18" charset="0"/>
                <a:sym typeface="+mn-ea"/>
              </a:rPr>
              <a:t> adj.</a:t>
            </a:r>
            <a:r>
              <a:rPr lang="zh-CN" altLang="en-US" sz="2800" b="1">
                <a:solidFill>
                  <a:schemeClr val="tx1"/>
                </a:solidFill>
                <a:latin typeface="Times New Roman" panose="02020603050405020304" pitchFamily="18" charset="0"/>
                <a:cs typeface="Times New Roman" panose="02020603050405020304" pitchFamily="18" charset="0"/>
                <a:sym typeface="+mn-ea"/>
              </a:rPr>
              <a:t>                             </a:t>
            </a:r>
            <a:endParaRPr lang="zh-CN" altLang="en-US" sz="2800" b="1">
              <a:solidFill>
                <a:schemeClr val="tx1"/>
              </a:solidFill>
              <a:latin typeface="Times New Roman" panose="02020603050405020304" pitchFamily="18" charset="0"/>
              <a:cs typeface="Times New Roman" panose="02020603050405020304" pitchFamily="18" charset="0"/>
              <a:sym typeface="+mn-ea"/>
            </a:endParaRPr>
          </a:p>
          <a:p>
            <a:pPr marL="0" indent="0" algn="l">
              <a:buNone/>
            </a:pPr>
            <a:r>
              <a:rPr lang="en-US" altLang="zh-CN" sz="2800" b="1">
                <a:solidFill>
                  <a:schemeClr val="tx1"/>
                </a:solidFill>
                <a:latin typeface="Times New Roman" panose="02020603050405020304" pitchFamily="18" charset="0"/>
                <a:cs typeface="Times New Roman" panose="02020603050405020304" pitchFamily="18" charset="0"/>
                <a:sym typeface="+mn-ea"/>
              </a:rPr>
              <a:t>......</a:t>
            </a:r>
            <a:r>
              <a:rPr lang="zh-CN" altLang="en-US" sz="2800" b="1">
                <a:solidFill>
                  <a:schemeClr val="tx1"/>
                </a:solidFill>
                <a:latin typeface="Times New Roman" panose="02020603050405020304" pitchFamily="18" charset="0"/>
                <a:cs typeface="Times New Roman" panose="02020603050405020304" pitchFamily="18" charset="0"/>
                <a:sym typeface="+mn-ea"/>
              </a:rPr>
              <a:t>与</a:t>
            </a:r>
            <a:r>
              <a:rPr lang="en-US" altLang="zh-CN" sz="2800" b="1">
                <a:solidFill>
                  <a:schemeClr val="tx1"/>
                </a:solidFill>
                <a:latin typeface="Times New Roman" panose="02020603050405020304" pitchFamily="18" charset="0"/>
                <a:cs typeface="Times New Roman" panose="02020603050405020304" pitchFamily="18" charset="0"/>
                <a:sym typeface="+mn-ea"/>
              </a:rPr>
              <a:t>......</a:t>
            </a:r>
            <a:r>
              <a:rPr lang="zh-CN" altLang="en-US" sz="2800" b="1">
                <a:solidFill>
                  <a:schemeClr val="tx1"/>
                </a:solidFill>
                <a:latin typeface="Times New Roman" panose="02020603050405020304" pitchFamily="18" charset="0"/>
                <a:cs typeface="Times New Roman" panose="02020603050405020304" pitchFamily="18" charset="0"/>
                <a:sym typeface="+mn-ea"/>
              </a:rPr>
              <a:t>相似  </a:t>
            </a:r>
            <a:endParaRPr lang="zh-CN" altLang="en-US" sz="2800" b="1">
              <a:solidFill>
                <a:schemeClr val="tx1"/>
              </a:solidFill>
              <a:latin typeface="Times New Roman" panose="02020603050405020304" pitchFamily="18" charset="0"/>
              <a:cs typeface="Times New Roman" panose="02020603050405020304" pitchFamily="18" charset="0"/>
              <a:sym typeface="+mn-ea"/>
            </a:endParaRPr>
          </a:p>
          <a:p>
            <a:pPr marL="0" indent="0" algn="l">
              <a:buNone/>
            </a:pPr>
            <a:r>
              <a:rPr lang="zh-CN" altLang="en-US" sz="2800" b="1">
                <a:solidFill>
                  <a:schemeClr val="tx1"/>
                </a:solidFill>
                <a:latin typeface="Times New Roman" panose="02020603050405020304" pitchFamily="18" charset="0"/>
                <a:cs typeface="Times New Roman" panose="02020603050405020304" pitchFamily="18" charset="0"/>
                <a:sym typeface="+mn-ea"/>
              </a:rPr>
              <a:t>激动的</a:t>
            </a:r>
            <a:r>
              <a:rPr lang="en-US" altLang="zh-CN" sz="2800" b="1">
                <a:solidFill>
                  <a:schemeClr val="tx1"/>
                </a:solidFill>
                <a:latin typeface="Times New Roman" panose="02020603050405020304" pitchFamily="18" charset="0"/>
                <a:cs typeface="Times New Roman" panose="02020603050405020304" pitchFamily="18" charset="0"/>
                <a:sym typeface="+mn-ea"/>
              </a:rPr>
              <a:t> adj. </a:t>
            </a:r>
            <a:r>
              <a:rPr lang="zh-CN" altLang="en-US" sz="2800" b="1">
                <a:solidFill>
                  <a:schemeClr val="tx1"/>
                </a:solidFill>
                <a:latin typeface="Times New Roman" panose="02020603050405020304" pitchFamily="18" charset="0"/>
                <a:cs typeface="Times New Roman" panose="02020603050405020304" pitchFamily="18" charset="0"/>
                <a:sym typeface="+mn-ea"/>
              </a:rPr>
              <a:t> </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a:p>
            <a:pPr marL="0" indent="0" algn="l">
              <a:buNone/>
            </a:pPr>
            <a:r>
              <a:rPr lang="zh-CN" altLang="en-US" sz="2800" b="1">
                <a:solidFill>
                  <a:schemeClr val="tx1"/>
                </a:solidFill>
                <a:latin typeface="Times New Roman" panose="02020603050405020304" pitchFamily="18" charset="0"/>
                <a:cs typeface="Times New Roman" panose="02020603050405020304" pitchFamily="18" charset="0"/>
                <a:sym typeface="+mn-ea"/>
              </a:rPr>
              <a:t>向某人展示</a:t>
            </a:r>
            <a:r>
              <a:rPr lang="zh-CN" sz="2800" b="1">
                <a:solidFill>
                  <a:schemeClr val="tx1"/>
                </a:solidFill>
                <a:latin typeface="Times New Roman" panose="02020603050405020304" pitchFamily="18" charset="0"/>
                <a:cs typeface="Times New Roman" panose="02020603050405020304" pitchFamily="18" charset="0"/>
                <a:sym typeface="+mn-ea"/>
              </a:rPr>
              <a:t>某物</a:t>
            </a:r>
            <a:r>
              <a:rPr lang="zh-CN" sz="2800" b="1">
                <a:solidFill>
                  <a:srgbClr val="FF0000"/>
                </a:solidFill>
                <a:latin typeface="Times New Roman" panose="02020603050405020304" pitchFamily="18" charset="0"/>
                <a:cs typeface="Times New Roman" panose="02020603050405020304" pitchFamily="18" charset="0"/>
                <a:sym typeface="+mn-ea"/>
              </a:rPr>
              <a:t> </a:t>
            </a:r>
            <a:endParaRPr lang="zh-CN" altLang="en-US" sz="2800" b="1">
              <a:solidFill>
                <a:srgbClr val="FF0000"/>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38760" y="948055"/>
            <a:ext cx="1612900" cy="521970"/>
          </a:xfrm>
          <a:prstGeom prst="rect">
            <a:avLst/>
          </a:prstGeom>
          <a:solidFill>
            <a:schemeClr val="accent6">
              <a:lumMod val="20000"/>
              <a:lumOff val="80000"/>
            </a:schemeClr>
          </a:solidFill>
        </p:spPr>
        <p:txBody>
          <a:bodyPr wrap="none" rtlCol="0">
            <a:spAutoFit/>
          </a:bodyPr>
          <a:p>
            <a:r>
              <a:rPr lang="zh-CN" altLang="en-US" sz="2800" b="1" dirty="0" smtClean="0">
                <a:solidFill>
                  <a:schemeClr val="tx1"/>
                </a:solidFill>
                <a:latin typeface="Times New Roman" panose="02020603050405020304" pitchFamily="18" charset="0"/>
                <a:cs typeface="Times New Roman" panose="02020603050405020304" pitchFamily="18" charset="0"/>
              </a:rPr>
              <a:t>词汇积累</a:t>
            </a:r>
            <a:endParaRPr lang="zh-CN" alt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2097405" y="1800860"/>
            <a:ext cx="5329555" cy="521970"/>
          </a:xfrm>
          <a:prstGeom prst="rect">
            <a:avLst/>
          </a:prstGeom>
          <a:noFill/>
        </p:spPr>
        <p:txBody>
          <a:bodyPr wrap="square" rtlCol="0">
            <a:spAutoFit/>
          </a:bodyPr>
          <a:p>
            <a:pPr algn="l"/>
            <a:r>
              <a:rPr lang="en-US" altLang="zh-CN" sz="2800" b="1">
                <a:solidFill>
                  <a:srgbClr val="FF0000"/>
                </a:solidFill>
                <a:latin typeface="Times New Roman" panose="02020603050405020304" pitchFamily="18" charset="0"/>
                <a:cs typeface="Times New Roman" panose="02020603050405020304" pitchFamily="18" charset="0"/>
                <a:sym typeface="+mn-ea"/>
              </a:rPr>
              <a:t>various     a variety of /varieties of</a:t>
            </a:r>
            <a:r>
              <a:rPr lang="en-US" altLang="zh-CN" sz="2800" b="1">
                <a:latin typeface="Times New Roman" panose="02020603050405020304" pitchFamily="18" charset="0"/>
                <a:cs typeface="Times New Roman" panose="02020603050405020304" pitchFamily="18" charset="0"/>
                <a:sym typeface="+mn-ea"/>
              </a:rPr>
              <a:t>   </a:t>
            </a:r>
            <a:endParaRPr lang="en-US" altLang="zh-CN"/>
          </a:p>
        </p:txBody>
      </p:sp>
      <p:sp>
        <p:nvSpPr>
          <p:cNvPr id="5" name="文本框 4"/>
          <p:cNvSpPr txBox="1"/>
          <p:nvPr/>
        </p:nvSpPr>
        <p:spPr>
          <a:xfrm>
            <a:off x="1345565" y="2233930"/>
            <a:ext cx="7449185" cy="521970"/>
          </a:xfrm>
          <a:prstGeom prst="rect">
            <a:avLst/>
          </a:prstGeom>
          <a:noFill/>
        </p:spPr>
        <p:txBody>
          <a:bodyPr wrap="square" rtlCol="0">
            <a:spAutoFit/>
          </a:bodyPr>
          <a:p>
            <a:pPr algn="l"/>
            <a:r>
              <a:rPr lang="zh-CN" altLang="en-US" sz="2800" b="1">
                <a:solidFill>
                  <a:srgbClr val="FF0000"/>
                </a:solidFill>
                <a:latin typeface="Times New Roman" panose="02020603050405020304" pitchFamily="18" charset="0"/>
                <a:cs typeface="Times New Roman" panose="02020603050405020304" pitchFamily="18" charset="0"/>
                <a:sym typeface="+mn-ea"/>
              </a:rPr>
              <a:t>select   choose(</a:t>
            </a:r>
            <a:r>
              <a:rPr lang="en-US" altLang="zh-CN" sz="2800" b="1">
                <a:solidFill>
                  <a:srgbClr val="FF0000"/>
                </a:solidFill>
                <a:latin typeface="Times New Roman" panose="02020603050405020304" pitchFamily="18" charset="0"/>
                <a:cs typeface="Times New Roman" panose="02020603050405020304" pitchFamily="18" charset="0"/>
                <a:sym typeface="+mn-ea"/>
              </a:rPr>
              <a:t>choose-</a:t>
            </a:r>
            <a:r>
              <a:rPr lang="zh-CN" altLang="en-US" sz="2800" b="1">
                <a:solidFill>
                  <a:srgbClr val="FF0000"/>
                </a:solidFill>
                <a:latin typeface="Times New Roman" panose="02020603050405020304" pitchFamily="18" charset="0"/>
                <a:cs typeface="Times New Roman" panose="02020603050405020304" pitchFamily="18" charset="0"/>
                <a:sym typeface="+mn-ea"/>
              </a:rPr>
              <a:t>chose-chosen)</a:t>
            </a:r>
            <a:r>
              <a:rPr lang="zh-CN" altLang="en-US" sz="2800" b="1">
                <a:latin typeface="Times New Roman" panose="02020603050405020304" pitchFamily="18" charset="0"/>
                <a:cs typeface="Times New Roman" panose="02020603050405020304" pitchFamily="18" charset="0"/>
                <a:sym typeface="+mn-ea"/>
              </a:rPr>
              <a:t>  </a:t>
            </a:r>
            <a:r>
              <a:rPr lang="zh-CN" altLang="en-US" sz="2800" b="1">
                <a:solidFill>
                  <a:srgbClr val="FF0000"/>
                </a:solidFill>
                <a:latin typeface="Times New Roman" panose="02020603050405020304" pitchFamily="18" charset="0"/>
                <a:cs typeface="Times New Roman" panose="02020603050405020304" pitchFamily="18" charset="0"/>
                <a:sym typeface="+mn-ea"/>
              </a:rPr>
              <a:t>pick out</a:t>
            </a:r>
            <a:r>
              <a:rPr lang="en-US" altLang="zh-CN" sz="2800" b="1">
                <a:latin typeface="Times New Roman" panose="02020603050405020304" pitchFamily="18" charset="0"/>
                <a:cs typeface="Times New Roman" panose="02020603050405020304" pitchFamily="18" charset="0"/>
                <a:sym typeface="+mn-ea"/>
              </a:rPr>
              <a:t> </a:t>
            </a:r>
            <a:endParaRPr lang="en-US" altLang="zh-CN"/>
          </a:p>
        </p:txBody>
      </p:sp>
      <p:sp>
        <p:nvSpPr>
          <p:cNvPr id="6" name="文本框 5"/>
          <p:cNvSpPr txBox="1"/>
          <p:nvPr/>
        </p:nvSpPr>
        <p:spPr>
          <a:xfrm>
            <a:off x="2002790" y="2715895"/>
            <a:ext cx="2155825" cy="521970"/>
          </a:xfrm>
          <a:prstGeom prst="rect">
            <a:avLst/>
          </a:prstGeom>
          <a:noFill/>
        </p:spPr>
        <p:txBody>
          <a:bodyPr wrap="square" rtlCol="0">
            <a:spAutoFit/>
          </a:bodyPr>
          <a:p>
            <a:pPr algn="l"/>
            <a:r>
              <a:rPr lang="en-US" altLang="zh-CN" sz="2800" b="1">
                <a:solidFill>
                  <a:srgbClr val="FF0000"/>
                </a:solidFill>
                <a:latin typeface="Times New Roman" panose="02020603050405020304" pitchFamily="18" charset="0"/>
                <a:cs typeface="Times New Roman" panose="02020603050405020304" pitchFamily="18" charset="0"/>
                <a:sym typeface="+mn-ea"/>
              </a:rPr>
              <a:t>disappointed  </a:t>
            </a:r>
            <a:endParaRPr lang="en-US" altLang="zh-CN"/>
          </a:p>
        </p:txBody>
      </p:sp>
      <p:sp>
        <p:nvSpPr>
          <p:cNvPr id="7" name="文本框 6"/>
          <p:cNvSpPr txBox="1"/>
          <p:nvPr/>
        </p:nvSpPr>
        <p:spPr>
          <a:xfrm>
            <a:off x="6375400" y="2715895"/>
            <a:ext cx="783590" cy="645160"/>
          </a:xfrm>
          <a:prstGeom prst="rect">
            <a:avLst/>
          </a:prstGeom>
          <a:noFill/>
        </p:spPr>
        <p:txBody>
          <a:bodyPr wrap="none" rtlCol="0" anchor="t">
            <a:spAutoFit/>
          </a:bodyPr>
          <a:p>
            <a:pPr algn="l"/>
            <a:r>
              <a:rPr lang="zh-CN" altLang="en-US" sz="2800" b="1">
                <a:solidFill>
                  <a:srgbClr val="FF0000"/>
                </a:solidFill>
                <a:latin typeface="Times New Roman" panose="02020603050405020304" pitchFamily="18" charset="0"/>
                <a:cs typeface="Times New Roman" panose="02020603050405020304" pitchFamily="18" charset="0"/>
                <a:sym typeface="+mn-ea"/>
              </a:rPr>
              <a:t>prefer </a:t>
            </a:r>
            <a:endParaRPr lang="zh-CN" altLang="en-US" sz="2800" b="1">
              <a:solidFill>
                <a:srgbClr val="FF0000"/>
              </a:solidFill>
              <a:latin typeface="Times New Roman" panose="02020603050405020304" pitchFamily="18" charset="0"/>
              <a:cs typeface="Times New Roman" panose="02020603050405020304" pitchFamily="18" charset="0"/>
              <a:sym typeface="+mn-ea"/>
            </a:endParaRPr>
          </a:p>
          <a:p>
            <a:pPr algn="l"/>
            <a:r>
              <a:rPr lang="en-US" altLang="zh-CN" b="1">
                <a:solidFill>
                  <a:srgbClr val="FF0000"/>
                </a:solidFill>
                <a:latin typeface="Times New Roman" panose="02020603050405020304" pitchFamily="18" charset="0"/>
                <a:cs typeface="Times New Roman" panose="02020603050405020304" pitchFamily="18" charset="0"/>
                <a:sym typeface="+mn-ea"/>
              </a:rPr>
              <a:t> </a:t>
            </a:r>
            <a:endParaRPr lang="zh-CN" altLang="en-US"/>
          </a:p>
        </p:txBody>
      </p:sp>
      <p:sp>
        <p:nvSpPr>
          <p:cNvPr id="8" name="文本框 7"/>
          <p:cNvSpPr txBox="1"/>
          <p:nvPr/>
        </p:nvSpPr>
        <p:spPr>
          <a:xfrm>
            <a:off x="2097405" y="3168015"/>
            <a:ext cx="1269365" cy="521970"/>
          </a:xfrm>
          <a:prstGeom prst="rect">
            <a:avLst/>
          </a:prstGeom>
          <a:noFill/>
        </p:spPr>
        <p:txBody>
          <a:bodyPr wrap="none" rtlCol="0" anchor="t">
            <a:spAutoFit/>
          </a:bodyPr>
          <a:p>
            <a:pPr algn="l"/>
            <a:r>
              <a:rPr lang="en-US" altLang="zh-CN" sz="2800" b="1">
                <a:solidFill>
                  <a:srgbClr val="FF0000"/>
                </a:solidFill>
                <a:latin typeface="Times New Roman" panose="02020603050405020304" pitchFamily="18" charset="0"/>
                <a:cs typeface="Times New Roman" panose="02020603050405020304" pitchFamily="18" charset="0"/>
                <a:sym typeface="+mn-ea"/>
              </a:rPr>
              <a:t>symbol</a:t>
            </a:r>
            <a:r>
              <a:rPr lang="en-US" altLang="zh-CN" b="1">
                <a:solidFill>
                  <a:srgbClr val="FF0000"/>
                </a:solidFill>
                <a:latin typeface="Times New Roman" panose="02020603050405020304" pitchFamily="18" charset="0"/>
                <a:cs typeface="Times New Roman" panose="02020603050405020304" pitchFamily="18" charset="0"/>
                <a:sym typeface="+mn-ea"/>
              </a:rPr>
              <a:t> </a:t>
            </a:r>
            <a:endParaRPr lang="zh-CN" altLang="en-US"/>
          </a:p>
        </p:txBody>
      </p:sp>
      <p:sp>
        <p:nvSpPr>
          <p:cNvPr id="10" name="文本框 9"/>
          <p:cNvSpPr txBox="1"/>
          <p:nvPr/>
        </p:nvSpPr>
        <p:spPr>
          <a:xfrm>
            <a:off x="4265930" y="3120390"/>
            <a:ext cx="3379470" cy="521970"/>
          </a:xfrm>
          <a:prstGeom prst="rect">
            <a:avLst/>
          </a:prstGeom>
          <a:noFill/>
        </p:spPr>
        <p:txBody>
          <a:bodyPr wrap="none" rtlCol="0" anchor="t">
            <a:spAutoFit/>
          </a:bodyPr>
          <a:p>
            <a:pPr algn="l"/>
            <a:r>
              <a:rPr lang="en-US" altLang="zh-CN" sz="2800" b="1">
                <a:solidFill>
                  <a:srgbClr val="FF0000"/>
                </a:solidFill>
                <a:latin typeface="Times New Roman" panose="02020603050405020304" pitchFamily="18" charset="0"/>
                <a:cs typeface="Times New Roman" panose="02020603050405020304" pitchFamily="18" charset="0"/>
                <a:sym typeface="+mn-ea"/>
              </a:rPr>
              <a:t>symbolize   represent</a:t>
            </a:r>
            <a:r>
              <a:rPr lang="en-US" altLang="zh-CN" b="1">
                <a:solidFill>
                  <a:srgbClr val="FF0000"/>
                </a:solidFill>
                <a:latin typeface="Times New Roman" panose="02020603050405020304" pitchFamily="18" charset="0"/>
                <a:cs typeface="Times New Roman" panose="02020603050405020304" pitchFamily="18" charset="0"/>
                <a:sym typeface="+mn-ea"/>
              </a:rPr>
              <a:t> </a:t>
            </a:r>
            <a:endParaRPr lang="zh-CN" altLang="en-US"/>
          </a:p>
        </p:txBody>
      </p:sp>
      <p:sp>
        <p:nvSpPr>
          <p:cNvPr id="12" name="文本框 11"/>
          <p:cNvSpPr txBox="1"/>
          <p:nvPr/>
        </p:nvSpPr>
        <p:spPr>
          <a:xfrm>
            <a:off x="1102995" y="3552825"/>
            <a:ext cx="3954780" cy="521970"/>
          </a:xfrm>
          <a:prstGeom prst="rect">
            <a:avLst/>
          </a:prstGeom>
          <a:noFill/>
        </p:spPr>
        <p:txBody>
          <a:bodyPr wrap="none" rtlCol="0" anchor="t">
            <a:spAutoFit/>
          </a:bodyPr>
          <a:p>
            <a:pPr algn="l"/>
            <a:r>
              <a:rPr lang="zh-CN" altLang="en-US" sz="2800" b="1">
                <a:solidFill>
                  <a:srgbClr val="FF0000"/>
                </a:solidFill>
                <a:latin typeface="Times New Roman" panose="02020603050405020304" pitchFamily="18" charset="0"/>
                <a:cs typeface="Times New Roman" panose="02020603050405020304" pitchFamily="18" charset="0"/>
                <a:sym typeface="+mn-ea"/>
              </a:rPr>
              <a:t>spot (spotted)</a:t>
            </a:r>
            <a:r>
              <a:rPr lang="zh-CN" altLang="en-US" sz="2800" b="1">
                <a:latin typeface="Times New Roman" panose="02020603050405020304" pitchFamily="18" charset="0"/>
                <a:cs typeface="Times New Roman" panose="02020603050405020304" pitchFamily="18" charset="0"/>
                <a:sym typeface="+mn-ea"/>
              </a:rPr>
              <a:t>    </a:t>
            </a:r>
            <a:r>
              <a:rPr lang="zh-CN" altLang="en-US"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rgbClr val="FF0000"/>
                </a:solidFill>
                <a:latin typeface="Times New Roman" panose="02020603050405020304" pitchFamily="18" charset="0"/>
                <a:cs typeface="Times New Roman" panose="02020603050405020304" pitchFamily="18" charset="0"/>
                <a:sym typeface="+mn-ea"/>
              </a:rPr>
              <a:t>discover</a:t>
            </a:r>
            <a:r>
              <a:rPr lang="zh-CN" altLang="en-US" sz="2800" b="1">
                <a:solidFill>
                  <a:srgbClr val="FF0000"/>
                </a:solidFill>
                <a:latin typeface="Times New Roman" panose="02020603050405020304" pitchFamily="18" charset="0"/>
                <a:cs typeface="Times New Roman" panose="02020603050405020304" pitchFamily="18" charset="0"/>
                <a:sym typeface="+mn-ea"/>
              </a:rPr>
              <a:t>  </a:t>
            </a:r>
            <a:endParaRPr lang="zh-CN" altLang="en-US"/>
          </a:p>
        </p:txBody>
      </p:sp>
      <p:sp>
        <p:nvSpPr>
          <p:cNvPr id="13" name="文本框 12"/>
          <p:cNvSpPr txBox="1"/>
          <p:nvPr/>
        </p:nvSpPr>
        <p:spPr>
          <a:xfrm>
            <a:off x="3466465" y="4022725"/>
            <a:ext cx="3757930" cy="953135"/>
          </a:xfrm>
          <a:prstGeom prst="rect">
            <a:avLst/>
          </a:prstGeom>
          <a:noFill/>
        </p:spPr>
        <p:txBody>
          <a:bodyPr wrap="none" rtlCol="0" anchor="t">
            <a:spAutoFit/>
          </a:bodyPr>
          <a:p>
            <a:pPr algn="l"/>
            <a:r>
              <a:rPr lang="zh-CN" altLang="en-US" sz="2800" b="1">
                <a:solidFill>
                  <a:srgbClr val="FF0000"/>
                </a:solidFill>
                <a:latin typeface="Times New Roman" panose="02020603050405020304" pitchFamily="18" charset="0"/>
                <a:cs typeface="Times New Roman" panose="02020603050405020304" pitchFamily="18" charset="0"/>
                <a:sym typeface="+mn-ea"/>
              </a:rPr>
              <a:t>sth </a:t>
            </a:r>
            <a:r>
              <a:rPr lang="en-US" altLang="zh-CN" sz="2800" b="1">
                <a:solidFill>
                  <a:srgbClr val="FF0000"/>
                </a:solidFill>
                <a:latin typeface="Times New Roman" panose="02020603050405020304" pitchFamily="18" charset="0"/>
                <a:cs typeface="Times New Roman" panose="02020603050405020304" pitchFamily="18" charset="0"/>
                <a:sym typeface="+mn-ea"/>
              </a:rPr>
              <a:t>catch one's</a:t>
            </a:r>
            <a:r>
              <a:rPr lang="zh-CN" altLang="en-US" sz="2800" b="1">
                <a:solidFill>
                  <a:srgbClr val="FF0000"/>
                </a:solidFill>
                <a:latin typeface="Times New Roman" panose="02020603050405020304" pitchFamily="18" charset="0"/>
                <a:cs typeface="Times New Roman" panose="02020603050405020304" pitchFamily="18" charset="0"/>
                <a:sym typeface="+mn-ea"/>
              </a:rPr>
              <a:t> eye </a:t>
            </a:r>
            <a:endParaRPr lang="zh-CN" altLang="en-US" sz="2800" b="1">
              <a:solidFill>
                <a:srgbClr val="FF0000"/>
              </a:solidFill>
              <a:latin typeface="Times New Roman" panose="02020603050405020304" pitchFamily="18" charset="0"/>
              <a:cs typeface="Times New Roman" panose="02020603050405020304" pitchFamily="18" charset="0"/>
              <a:sym typeface="+mn-ea"/>
            </a:endParaRPr>
          </a:p>
          <a:p>
            <a:pPr algn="l"/>
            <a:r>
              <a:rPr lang="en-US" altLang="zh-CN" sz="2800" b="1">
                <a:solidFill>
                  <a:srgbClr val="FF0000"/>
                </a:solidFill>
                <a:latin typeface="Times New Roman" panose="02020603050405020304" pitchFamily="18" charset="0"/>
                <a:cs typeface="Times New Roman" panose="02020603050405020304" pitchFamily="18" charset="0"/>
                <a:sym typeface="+mn-ea"/>
              </a:rPr>
              <a:t>(catch-</a:t>
            </a:r>
            <a:r>
              <a:rPr lang="zh-CN" altLang="en-US" sz="2800" b="1">
                <a:solidFill>
                  <a:srgbClr val="FF0000"/>
                </a:solidFill>
                <a:latin typeface="Times New Roman" panose="02020603050405020304" pitchFamily="18" charset="0"/>
                <a:cs typeface="Times New Roman" panose="02020603050405020304" pitchFamily="18" charset="0"/>
                <a:sym typeface="+mn-ea"/>
              </a:rPr>
              <a:t>caught</a:t>
            </a:r>
            <a:r>
              <a:rPr lang="en-US" altLang="zh-CN" sz="2800" b="1">
                <a:solidFill>
                  <a:srgbClr val="FF0000"/>
                </a:solidFill>
                <a:latin typeface="Times New Roman" panose="02020603050405020304" pitchFamily="18" charset="0"/>
                <a:cs typeface="Times New Roman" panose="02020603050405020304" pitchFamily="18" charset="0"/>
                <a:sym typeface="+mn-ea"/>
              </a:rPr>
              <a:t>-caught</a:t>
            </a:r>
            <a:r>
              <a:rPr lang="zh-CN" altLang="en-US" sz="2800" b="1">
                <a:solidFill>
                  <a:srgbClr val="FF0000"/>
                </a:solidFill>
                <a:latin typeface="Times New Roman" panose="02020603050405020304" pitchFamily="18" charset="0"/>
                <a:cs typeface="Times New Roman" panose="02020603050405020304" pitchFamily="18" charset="0"/>
                <a:sym typeface="+mn-ea"/>
              </a:rPr>
              <a:t>）</a:t>
            </a:r>
            <a:r>
              <a:rPr lang="en-US" altLang="zh-CN" sz="2800" b="1">
                <a:solidFill>
                  <a:srgbClr val="FF0000"/>
                </a:solidFill>
                <a:latin typeface="Times New Roman" panose="02020603050405020304" pitchFamily="18" charset="0"/>
                <a:cs typeface="Times New Roman" panose="02020603050405020304" pitchFamily="18" charset="0"/>
                <a:sym typeface="+mn-ea"/>
              </a:rPr>
              <a:t>   </a:t>
            </a:r>
            <a:endParaRPr lang="zh-CN" altLang="en-US" sz="2800"/>
          </a:p>
        </p:txBody>
      </p:sp>
      <p:sp>
        <p:nvSpPr>
          <p:cNvPr id="14" name="文本框 13"/>
          <p:cNvSpPr txBox="1"/>
          <p:nvPr/>
        </p:nvSpPr>
        <p:spPr>
          <a:xfrm>
            <a:off x="2097405" y="5688330"/>
            <a:ext cx="2071370" cy="521970"/>
          </a:xfrm>
          <a:prstGeom prst="rect">
            <a:avLst/>
          </a:prstGeom>
          <a:noFill/>
        </p:spPr>
        <p:txBody>
          <a:bodyPr wrap="none" rtlCol="0" anchor="t">
            <a:spAutoFit/>
          </a:bodyPr>
          <a:p>
            <a:pPr algn="l"/>
            <a:r>
              <a:rPr lang="zh-CN" altLang="en-US" sz="2800" b="1">
                <a:solidFill>
                  <a:srgbClr val="FF0000"/>
                </a:solidFill>
                <a:latin typeface="Times New Roman" panose="02020603050405020304" pitchFamily="18" charset="0"/>
                <a:cs typeface="Times New Roman" panose="02020603050405020304" pitchFamily="18" charset="0"/>
                <a:sym typeface="+mn-ea"/>
              </a:rPr>
              <a:t>thrilled</a:t>
            </a:r>
            <a:r>
              <a:rPr lang="en-US" b="1">
                <a:solidFill>
                  <a:srgbClr val="FF0000"/>
                </a:solidFill>
                <a:latin typeface="Times New Roman" panose="02020603050405020304" pitchFamily="18" charset="0"/>
                <a:cs typeface="Times New Roman" panose="02020603050405020304" pitchFamily="18" charset="0"/>
                <a:sym typeface="+mn-ea"/>
              </a:rPr>
              <a:t>;</a:t>
            </a:r>
            <a:r>
              <a:rPr lang="zh-CN" altLang="en-US" sz="2800" b="1">
                <a:solidFill>
                  <a:srgbClr val="FF0000"/>
                </a:solidFill>
                <a:latin typeface="Times New Roman" panose="02020603050405020304" pitchFamily="18" charset="0"/>
                <a:cs typeface="Times New Roman" panose="02020603050405020304" pitchFamily="18" charset="0"/>
                <a:sym typeface="+mn-ea"/>
              </a:rPr>
              <a:t>excited   </a:t>
            </a:r>
            <a:endParaRPr lang="zh-CN" altLang="en-US"/>
          </a:p>
        </p:txBody>
      </p:sp>
      <p:sp>
        <p:nvSpPr>
          <p:cNvPr id="15" name="文本框 14"/>
          <p:cNvSpPr txBox="1"/>
          <p:nvPr/>
        </p:nvSpPr>
        <p:spPr>
          <a:xfrm>
            <a:off x="2313305" y="5267325"/>
            <a:ext cx="2072640" cy="521970"/>
          </a:xfrm>
          <a:prstGeom prst="rect">
            <a:avLst/>
          </a:prstGeom>
          <a:noFill/>
        </p:spPr>
        <p:txBody>
          <a:bodyPr wrap="square" rtlCol="0" anchor="t">
            <a:spAutoFit/>
          </a:bodyPr>
          <a:p>
            <a:pPr algn="l"/>
            <a:r>
              <a:rPr lang="en-US" sz="2800" b="1">
                <a:solidFill>
                  <a:srgbClr val="FF0000"/>
                </a:solidFill>
                <a:latin typeface="Times New Roman" panose="02020603050405020304" pitchFamily="18" charset="0"/>
                <a:cs typeface="Times New Roman" panose="02020603050405020304" pitchFamily="18" charset="0"/>
                <a:sym typeface="+mn-ea"/>
              </a:rPr>
              <a:t>be similar to</a:t>
            </a:r>
            <a:endParaRPr lang="en-US" sz="2800"/>
          </a:p>
        </p:txBody>
      </p:sp>
      <p:sp>
        <p:nvSpPr>
          <p:cNvPr id="16" name="文本框 15"/>
          <p:cNvSpPr txBox="1"/>
          <p:nvPr/>
        </p:nvSpPr>
        <p:spPr>
          <a:xfrm>
            <a:off x="2002790" y="4911725"/>
            <a:ext cx="2199005" cy="521970"/>
          </a:xfrm>
          <a:prstGeom prst="rect">
            <a:avLst/>
          </a:prstGeom>
          <a:noFill/>
        </p:spPr>
        <p:txBody>
          <a:bodyPr wrap="none" rtlCol="0" anchor="t">
            <a:spAutoFit/>
          </a:bodyPr>
          <a:p>
            <a:pPr algn="l"/>
            <a:r>
              <a:rPr lang="zh-CN" altLang="en-US" sz="2800" b="1">
                <a:solidFill>
                  <a:srgbClr val="FF0000"/>
                </a:solidFill>
                <a:latin typeface="Times New Roman" panose="02020603050405020304" pitchFamily="18" charset="0"/>
                <a:cs typeface="Times New Roman" panose="02020603050405020304" pitchFamily="18" charset="0"/>
                <a:sym typeface="+mn-ea"/>
              </a:rPr>
              <a:t>shiny/shining</a:t>
            </a:r>
            <a:r>
              <a:rPr lang="en-US" altLang="zh-CN" sz="2800" b="1">
                <a:solidFill>
                  <a:srgbClr val="FF0000"/>
                </a:solidFill>
                <a:latin typeface="Times New Roman" panose="02020603050405020304" pitchFamily="18" charset="0"/>
                <a:cs typeface="Times New Roman" panose="02020603050405020304" pitchFamily="18" charset="0"/>
                <a:sym typeface="+mn-ea"/>
              </a:rPr>
              <a:t>  </a:t>
            </a:r>
            <a:endParaRPr lang="zh-CN" altLang="en-US" sz="2800"/>
          </a:p>
        </p:txBody>
      </p:sp>
      <p:sp>
        <p:nvSpPr>
          <p:cNvPr id="17" name="文本框 16"/>
          <p:cNvSpPr txBox="1"/>
          <p:nvPr/>
        </p:nvSpPr>
        <p:spPr>
          <a:xfrm>
            <a:off x="5967730" y="5344160"/>
            <a:ext cx="309880" cy="368300"/>
          </a:xfrm>
          <a:prstGeom prst="rect">
            <a:avLst/>
          </a:prstGeom>
          <a:noFill/>
        </p:spPr>
        <p:txBody>
          <a:bodyPr wrap="none" rtlCol="0" anchor="t">
            <a:spAutoFit/>
          </a:bodyPr>
          <a:p>
            <a:pPr algn="l"/>
            <a:endParaRPr lang="en-US"/>
          </a:p>
        </p:txBody>
      </p:sp>
      <p:sp>
        <p:nvSpPr>
          <p:cNvPr id="18" name="文本框 17"/>
          <p:cNvSpPr txBox="1"/>
          <p:nvPr/>
        </p:nvSpPr>
        <p:spPr>
          <a:xfrm>
            <a:off x="2752090" y="6210300"/>
            <a:ext cx="2305685" cy="521970"/>
          </a:xfrm>
          <a:prstGeom prst="rect">
            <a:avLst/>
          </a:prstGeom>
          <a:noFill/>
        </p:spPr>
        <p:txBody>
          <a:bodyPr wrap="none" rtlCol="0" anchor="t">
            <a:spAutoFit/>
          </a:bodyPr>
          <a:p>
            <a:pPr algn="l"/>
            <a:r>
              <a:rPr lang="en-US" sz="2800" b="1">
                <a:solidFill>
                  <a:srgbClr val="FF0000"/>
                </a:solidFill>
                <a:latin typeface="Times New Roman" panose="02020603050405020304" pitchFamily="18" charset="0"/>
                <a:cs typeface="Times New Roman" panose="02020603050405020304" pitchFamily="18" charset="0"/>
                <a:sym typeface="+mn-ea"/>
              </a:rPr>
              <a:t>show </a:t>
            </a:r>
            <a:r>
              <a:rPr lang="zh-CN" altLang="en-US" sz="2800" b="1">
                <a:solidFill>
                  <a:srgbClr val="FF0000"/>
                </a:solidFill>
                <a:latin typeface="Times New Roman" panose="02020603050405020304" pitchFamily="18" charset="0"/>
                <a:cs typeface="Times New Roman" panose="02020603050405020304" pitchFamily="18" charset="0"/>
                <a:sym typeface="+mn-ea"/>
              </a:rPr>
              <a:t>sth </a:t>
            </a:r>
            <a:r>
              <a:rPr lang="en-US" sz="2800" b="1">
                <a:solidFill>
                  <a:srgbClr val="FF0000"/>
                </a:solidFill>
                <a:latin typeface="Times New Roman" panose="02020603050405020304" pitchFamily="18" charset="0"/>
                <a:cs typeface="Times New Roman" panose="02020603050405020304" pitchFamily="18" charset="0"/>
                <a:sym typeface="+mn-ea"/>
              </a:rPr>
              <a:t>to sb</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4" grpId="0"/>
      <p:bldP spid="5" grpId="0"/>
      <p:bldP spid="6" grpId="0"/>
      <p:bldP spid="7" grpId="0"/>
      <p:bldP spid="8" grpId="0"/>
      <p:bldP spid="10" grpId="0"/>
      <p:bldP spid="12" grpId="0"/>
      <p:bldP spid="13" grpId="0"/>
      <p:bldP spid="16" grpId="0"/>
      <p:bldP spid="15"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7360" y="-36830"/>
            <a:ext cx="8229600" cy="748665"/>
          </a:xfrm>
        </p:spPr>
        <p:txBody>
          <a:bodyPr/>
          <a:p>
            <a:br>
              <a:rPr lang="en-US" altLang="zh-CN" b="1">
                <a:solidFill>
                  <a:srgbClr val="FF0000"/>
                </a:solidFill>
                <a:sym typeface="+mn-ea"/>
              </a:rPr>
            </a:br>
            <a:r>
              <a:rPr lang="en-US" altLang="zh-CN" b="1">
                <a:solidFill>
                  <a:srgbClr val="FF0000"/>
                </a:solidFill>
                <a:sym typeface="+mn-ea"/>
              </a:rPr>
              <a:t>   </a:t>
            </a:r>
            <a:endParaRPr lang="zh-CN" altLang="en-US"/>
          </a:p>
        </p:txBody>
      </p:sp>
      <p:sp>
        <p:nvSpPr>
          <p:cNvPr id="3" name="内容占位符 2"/>
          <p:cNvSpPr>
            <a:spLocks noGrp="1"/>
          </p:cNvSpPr>
          <p:nvPr>
            <p:ph idx="1"/>
          </p:nvPr>
        </p:nvSpPr>
        <p:spPr>
          <a:xfrm>
            <a:off x="68580" y="0"/>
            <a:ext cx="9293225" cy="5878195"/>
          </a:xfrm>
        </p:spPr>
        <p:txBody>
          <a:bodyPr/>
          <a:p>
            <a:pPr marL="0" indent="0">
              <a:buNone/>
            </a:pPr>
            <a:r>
              <a:rPr lang="en-US" altLang="zh-CN" b="1" dirty="0" smtClean="0">
                <a:solidFill>
                  <a:srgbClr val="FF0000"/>
                </a:solidFill>
                <a:cs typeface="+mn-lt"/>
                <a:sym typeface="+mn-ea"/>
              </a:rPr>
              <a:t>             </a:t>
            </a:r>
            <a:r>
              <a:rPr lang="en-US" altLang="zh-CN" b="1" smtClean="0">
                <a:solidFill>
                  <a:srgbClr val="C00000"/>
                </a:solidFill>
                <a:latin typeface="Times New Roman" panose="02020603050405020304" pitchFamily="18" charset="0"/>
                <a:cs typeface="Times New Roman" panose="02020603050405020304" pitchFamily="18" charset="0"/>
                <a:sym typeface="+mn-ea"/>
              </a:rPr>
              <a:t>Words and expressions for writing</a:t>
            </a:r>
            <a:r>
              <a:rPr lang="en-US" altLang="zh-CN" b="1" dirty="0" smtClean="0">
                <a:latin typeface="Times New Roman" panose="02020603050405020304" pitchFamily="18" charset="0"/>
                <a:cs typeface="Times New Roman" panose="02020603050405020304" pitchFamily="18" charset="0"/>
                <a:sym typeface="+mn-ea"/>
              </a:rPr>
              <a:t>    </a:t>
            </a:r>
            <a:endParaRPr lang="en-US" b="1">
              <a:solidFill>
                <a:srgbClr val="1D41D5"/>
              </a:solidFill>
              <a:highlight>
                <a:srgbClr val="FFFF00"/>
              </a:highlight>
              <a:latin typeface="Times New Roman" panose="02020603050405020304" pitchFamily="18" charset="0"/>
              <a:cs typeface="Times New Roman" panose="02020603050405020304" pitchFamily="18" charset="0"/>
              <a:sym typeface="+mn-ea"/>
            </a:endParaRPr>
          </a:p>
          <a:p>
            <a:pPr marL="0" indent="0">
              <a:buNone/>
            </a:pPr>
            <a:endPar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endParaRPr>
          </a:p>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拿起</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endParaRPr>
          </a:p>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仔细查看</a:t>
            </a:r>
            <a:r>
              <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与......分享......                                </a:t>
            </a:r>
            <a:endPar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endParaRPr>
          </a:p>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感动的</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adj. </a:t>
            </a: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以低价买某物      </a:t>
            </a:r>
            <a:endPar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endParaRPr>
          </a:p>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戴上戒指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0" algn="l">
              <a:buClrTx/>
              <a:buSzTx/>
              <a:buNone/>
            </a:pP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a:p>
            <a:pPr marL="0" algn="l">
              <a:buClrTx/>
              <a:buSzTx/>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紧紧拥抱对方  </a:t>
            </a:r>
            <a:endPar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endParaRPr>
          </a:p>
          <a:p>
            <a:pPr marL="0" algn="l">
              <a:buClrTx/>
              <a:buSzTx/>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痊愈 v</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i</a:t>
            </a: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endParaRPr>
          </a:p>
          <a:p>
            <a:pPr marL="0" indent="0">
              <a:buNone/>
            </a:pP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zh-CN" altLang="en-US"/>
          </a:p>
          <a:p>
            <a:pPr marL="0" indent="0">
              <a:buNone/>
            </a:pPr>
            <a:endParaRPr lang="zh-CN" altLang="en-US" b="1"/>
          </a:p>
        </p:txBody>
      </p:sp>
      <p:sp>
        <p:nvSpPr>
          <p:cNvPr id="11" name="文本框 10"/>
          <p:cNvSpPr txBox="1"/>
          <p:nvPr/>
        </p:nvSpPr>
        <p:spPr>
          <a:xfrm>
            <a:off x="68580" y="541655"/>
            <a:ext cx="1612900" cy="521970"/>
          </a:xfrm>
          <a:prstGeom prst="rect">
            <a:avLst/>
          </a:prstGeom>
          <a:solidFill>
            <a:schemeClr val="accent6">
              <a:lumMod val="20000"/>
              <a:lumOff val="80000"/>
            </a:schemeClr>
          </a:solidFill>
        </p:spPr>
        <p:txBody>
          <a:bodyPr wrap="none" rtlCol="0">
            <a:spAutoFit/>
          </a:bodyPr>
          <a:p>
            <a:r>
              <a:rPr lang="zh-CN" altLang="en-US" sz="2800" b="1" dirty="0" smtClean="0">
                <a:solidFill>
                  <a:schemeClr val="tx1"/>
                </a:solidFill>
                <a:latin typeface="Times New Roman" panose="02020603050405020304" pitchFamily="18" charset="0"/>
                <a:cs typeface="Times New Roman" panose="02020603050405020304" pitchFamily="18" charset="0"/>
              </a:rPr>
              <a:t>词汇积累</a:t>
            </a:r>
            <a:endParaRPr lang="zh-CN" alt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343660" y="1148080"/>
            <a:ext cx="5329555" cy="521970"/>
          </a:xfrm>
          <a:prstGeom prst="rect">
            <a:avLst/>
          </a:prstGeom>
          <a:noFill/>
        </p:spPr>
        <p:txBody>
          <a:bodyPr wrap="square" rtlCol="0">
            <a:spAutoFit/>
          </a:bodyPr>
          <a:p>
            <a:pPr algn="l"/>
            <a:r>
              <a:rPr lang="zh-CN" altLang="en-US" sz="2800" b="1">
                <a:solidFill>
                  <a:srgbClr val="FF0000"/>
                </a:solidFill>
                <a:latin typeface="Times New Roman" panose="02020603050405020304" pitchFamily="18" charset="0"/>
                <a:cs typeface="Times New Roman" panose="02020603050405020304" pitchFamily="18" charset="0"/>
                <a:sym typeface="+mn-ea"/>
              </a:rPr>
              <a:t>pick </a:t>
            </a:r>
            <a:r>
              <a:rPr lang="en-US" altLang="zh-CN" sz="2800" b="1">
                <a:solidFill>
                  <a:srgbClr val="FF0000"/>
                </a:solidFill>
                <a:latin typeface="Times New Roman" panose="02020603050405020304" pitchFamily="18" charset="0"/>
                <a:cs typeface="Times New Roman" panose="02020603050405020304" pitchFamily="18" charset="0"/>
                <a:sym typeface="+mn-ea"/>
              </a:rPr>
              <a:t>... </a:t>
            </a:r>
            <a:r>
              <a:rPr lang="zh-CN" altLang="en-US" sz="2800" b="1">
                <a:solidFill>
                  <a:srgbClr val="FF0000"/>
                </a:solidFill>
                <a:latin typeface="Times New Roman" panose="02020603050405020304" pitchFamily="18" charset="0"/>
                <a:cs typeface="Times New Roman" panose="02020603050405020304" pitchFamily="18" charset="0"/>
                <a:sym typeface="+mn-ea"/>
              </a:rPr>
              <a:t>up</a:t>
            </a:r>
            <a:endParaRPr lang="en-US" altLang="zh-CN"/>
          </a:p>
        </p:txBody>
      </p:sp>
      <p:sp>
        <p:nvSpPr>
          <p:cNvPr id="5" name="文本框 4"/>
          <p:cNvSpPr txBox="1"/>
          <p:nvPr/>
        </p:nvSpPr>
        <p:spPr>
          <a:xfrm>
            <a:off x="1432560" y="5204460"/>
            <a:ext cx="5329555" cy="521970"/>
          </a:xfrm>
          <a:prstGeom prst="rect">
            <a:avLst/>
          </a:prstGeom>
          <a:noFill/>
        </p:spPr>
        <p:txBody>
          <a:bodyPr wrap="square" rtlCol="0">
            <a:spAutoFit/>
          </a:bodyPr>
          <a:p>
            <a:pPr marL="0" indent="0">
              <a:buNone/>
            </a:pPr>
            <a:r>
              <a:rPr lang="zh-CN" altLang="en-US" sz="2800" b="1">
                <a:solidFill>
                  <a:srgbClr val="FF0000"/>
                </a:solidFill>
                <a:latin typeface="Times New Roman" panose="02020603050405020304" pitchFamily="18" charset="0"/>
                <a:cs typeface="Times New Roman" panose="02020603050405020304" pitchFamily="18" charset="0"/>
                <a:sym typeface="+mn-ea"/>
              </a:rPr>
              <a:t>recover </a:t>
            </a:r>
            <a:r>
              <a:rPr lang="zh-CN" altLang="en-US" sz="2800" b="1">
                <a:latin typeface="Times New Roman" panose="02020603050405020304" pitchFamily="18" charset="0"/>
                <a:cs typeface="Times New Roman" panose="02020603050405020304" pitchFamily="18" charset="0"/>
                <a:sym typeface="+mn-ea"/>
              </a:rPr>
              <a:t>  </a:t>
            </a:r>
            <a:endParaRPr lang="en-US" altLang="zh-CN"/>
          </a:p>
        </p:txBody>
      </p:sp>
      <p:sp>
        <p:nvSpPr>
          <p:cNvPr id="6" name="文本框 5"/>
          <p:cNvSpPr txBox="1"/>
          <p:nvPr/>
        </p:nvSpPr>
        <p:spPr>
          <a:xfrm>
            <a:off x="2379345" y="4682490"/>
            <a:ext cx="6981825" cy="521970"/>
          </a:xfrm>
          <a:prstGeom prst="rect">
            <a:avLst/>
          </a:prstGeom>
          <a:noFill/>
        </p:spPr>
        <p:txBody>
          <a:bodyPr wrap="square" rtlCol="0">
            <a:spAutoFit/>
          </a:bodyPr>
          <a:p>
            <a:pPr marL="0" indent="0">
              <a:buNone/>
            </a:pPr>
            <a:r>
              <a:rPr lang="zh-CN" altLang="en-US" sz="2800" b="1">
                <a:solidFill>
                  <a:srgbClr val="FF0000"/>
                </a:solidFill>
                <a:latin typeface="Times New Roman" panose="02020603050405020304" pitchFamily="18" charset="0"/>
                <a:cs typeface="Times New Roman" panose="02020603050405020304" pitchFamily="18" charset="0"/>
                <a:sym typeface="+mn-ea"/>
              </a:rPr>
              <a:t>hug each other tightly</a:t>
            </a:r>
            <a:r>
              <a:rPr lang="zh-CN" altLang="en-US" sz="2800" b="1">
                <a:latin typeface="Times New Roman" panose="02020603050405020304" pitchFamily="18" charset="0"/>
                <a:cs typeface="Times New Roman" panose="02020603050405020304" pitchFamily="18" charset="0"/>
                <a:sym typeface="+mn-ea"/>
              </a:rPr>
              <a:t>(hug</a:t>
            </a:r>
            <a:r>
              <a:rPr lang="en-US" altLang="zh-CN" sz="2800" b="1">
                <a:latin typeface="Times New Roman" panose="02020603050405020304" pitchFamily="18" charset="0"/>
                <a:cs typeface="Times New Roman" panose="02020603050405020304" pitchFamily="18" charset="0"/>
                <a:sym typeface="+mn-ea"/>
              </a:rPr>
              <a:t>-hugged-hugged</a:t>
            </a:r>
            <a:r>
              <a:rPr lang="zh-CN" altLang="en-US" sz="2800" b="1">
                <a:latin typeface="Times New Roman" panose="02020603050405020304" pitchFamily="18" charset="0"/>
                <a:cs typeface="Times New Roman" panose="02020603050405020304" pitchFamily="18" charset="0"/>
                <a:sym typeface="+mn-ea"/>
              </a:rPr>
              <a:t>) </a:t>
            </a:r>
            <a:endParaRPr lang="en-US" altLang="zh-CN"/>
          </a:p>
        </p:txBody>
      </p:sp>
      <p:sp>
        <p:nvSpPr>
          <p:cNvPr id="7" name="文本框 6"/>
          <p:cNvSpPr txBox="1"/>
          <p:nvPr/>
        </p:nvSpPr>
        <p:spPr>
          <a:xfrm>
            <a:off x="1142365" y="4160520"/>
            <a:ext cx="8888730" cy="521970"/>
          </a:xfrm>
          <a:prstGeom prst="rect">
            <a:avLst/>
          </a:prstGeom>
          <a:noFill/>
        </p:spPr>
        <p:txBody>
          <a:bodyPr wrap="square" rtlCol="0">
            <a:spAutoFit/>
          </a:bodyPr>
          <a:p>
            <a:pPr marL="0" indent="0">
              <a:buNone/>
            </a:pPr>
            <a:r>
              <a:rPr lang="zh-CN" altLang="en-US" sz="2800" b="1">
                <a:solidFill>
                  <a:srgbClr val="FF0000"/>
                </a:solidFill>
                <a:latin typeface="Times New Roman" panose="02020603050405020304" pitchFamily="18" charset="0"/>
                <a:cs typeface="Times New Roman" panose="02020603050405020304" pitchFamily="18" charset="0"/>
                <a:sym typeface="+mn-ea"/>
              </a:rPr>
              <a:t>slipped </a:t>
            </a:r>
            <a:r>
              <a:rPr lang="en-US" altLang="zh-CN" sz="2800" b="1">
                <a:solidFill>
                  <a:srgbClr val="FF0000"/>
                </a:solidFill>
                <a:latin typeface="Times New Roman" panose="02020603050405020304" pitchFamily="18" charset="0"/>
                <a:cs typeface="Times New Roman" panose="02020603050405020304" pitchFamily="18" charset="0"/>
                <a:sym typeface="+mn-ea"/>
              </a:rPr>
              <a:t>the ring</a:t>
            </a:r>
            <a:r>
              <a:rPr lang="zh-CN" altLang="en-US" sz="2800" b="1">
                <a:solidFill>
                  <a:srgbClr val="FF0000"/>
                </a:solidFill>
                <a:latin typeface="Times New Roman" panose="02020603050405020304" pitchFamily="18" charset="0"/>
                <a:cs typeface="Times New Roman" panose="02020603050405020304" pitchFamily="18" charset="0"/>
                <a:sym typeface="+mn-ea"/>
              </a:rPr>
              <a:t> on my finger</a:t>
            </a:r>
            <a:r>
              <a:rPr lang="en-US" altLang="zh-CN" sz="2800" b="1">
                <a:latin typeface="Times New Roman" panose="02020603050405020304" pitchFamily="18" charset="0"/>
                <a:cs typeface="Times New Roman" panose="02020603050405020304" pitchFamily="18" charset="0"/>
                <a:sym typeface="+mn-ea"/>
              </a:rPr>
              <a:t>(slip-slipped-slipped)</a:t>
            </a:r>
            <a:r>
              <a:rPr lang="zh-CN" altLang="en-US" sz="2800" b="1">
                <a:latin typeface="Times New Roman" panose="02020603050405020304" pitchFamily="18" charset="0"/>
                <a:cs typeface="Times New Roman" panose="02020603050405020304" pitchFamily="18" charset="0"/>
                <a:sym typeface="+mn-ea"/>
              </a:rPr>
              <a:t>  </a:t>
            </a:r>
            <a:endParaRPr lang="en-US" altLang="zh-CN" sz="2800"/>
          </a:p>
        </p:txBody>
      </p:sp>
      <p:sp>
        <p:nvSpPr>
          <p:cNvPr id="8" name="文本框 7"/>
          <p:cNvSpPr txBox="1"/>
          <p:nvPr/>
        </p:nvSpPr>
        <p:spPr>
          <a:xfrm>
            <a:off x="1622425" y="3638550"/>
            <a:ext cx="5329555" cy="521970"/>
          </a:xfrm>
          <a:prstGeom prst="rect">
            <a:avLst/>
          </a:prstGeom>
          <a:noFill/>
        </p:spPr>
        <p:txBody>
          <a:bodyPr wrap="square" rtlCol="0">
            <a:spAutoFit/>
          </a:bodyPr>
          <a:p>
            <a:pPr marL="0" indent="0">
              <a:buNone/>
            </a:pPr>
            <a:r>
              <a:rPr lang="zh-CN" altLang="en-US" sz="2800" b="1">
                <a:solidFill>
                  <a:srgbClr val="FF0000"/>
                </a:solidFill>
                <a:latin typeface="Times New Roman" panose="02020603050405020304" pitchFamily="18" charset="0"/>
                <a:cs typeface="Times New Roman" panose="02020603050405020304" pitchFamily="18" charset="0"/>
                <a:sym typeface="+mn-ea"/>
              </a:rPr>
              <a:t>wear </a:t>
            </a:r>
            <a:r>
              <a:rPr lang="en-US" altLang="zh-CN" sz="2800" b="1">
                <a:solidFill>
                  <a:srgbClr val="FF0000"/>
                </a:solidFill>
                <a:latin typeface="Times New Roman" panose="02020603050405020304" pitchFamily="18" charset="0"/>
                <a:cs typeface="Times New Roman" panose="02020603050405020304" pitchFamily="18" charset="0"/>
                <a:sym typeface="+mn-ea"/>
              </a:rPr>
              <a:t>the ring </a:t>
            </a:r>
            <a:r>
              <a:rPr lang="en-US" altLang="zh-CN" sz="2800" b="1">
                <a:latin typeface="Times New Roman" panose="02020603050405020304" pitchFamily="18" charset="0"/>
                <a:cs typeface="Times New Roman" panose="02020603050405020304" pitchFamily="18" charset="0"/>
                <a:sym typeface="+mn-ea"/>
              </a:rPr>
              <a:t>(wear-</a:t>
            </a:r>
            <a:r>
              <a:rPr lang="zh-CN" altLang="en-US" sz="2800" b="1">
                <a:latin typeface="Times New Roman" panose="02020603050405020304" pitchFamily="18" charset="0"/>
                <a:cs typeface="Times New Roman" panose="02020603050405020304" pitchFamily="18" charset="0"/>
                <a:sym typeface="+mn-ea"/>
              </a:rPr>
              <a:t>wore-worn </a:t>
            </a:r>
            <a:r>
              <a:rPr lang="en-US" altLang="zh-CN" sz="2800" b="1">
                <a:latin typeface="Times New Roman" panose="02020603050405020304" pitchFamily="18" charset="0"/>
                <a:cs typeface="Times New Roman" panose="02020603050405020304" pitchFamily="18" charset="0"/>
                <a:sym typeface="+mn-ea"/>
              </a:rPr>
              <a:t>)</a:t>
            </a:r>
            <a:endParaRPr lang="en-US" altLang="zh-CN"/>
          </a:p>
        </p:txBody>
      </p:sp>
      <p:sp>
        <p:nvSpPr>
          <p:cNvPr id="9" name="文本框 8"/>
          <p:cNvSpPr txBox="1"/>
          <p:nvPr/>
        </p:nvSpPr>
        <p:spPr>
          <a:xfrm>
            <a:off x="1759585" y="1670050"/>
            <a:ext cx="5329555" cy="521970"/>
          </a:xfrm>
          <a:prstGeom prst="rect">
            <a:avLst/>
          </a:prstGeom>
          <a:noFill/>
        </p:spPr>
        <p:txBody>
          <a:bodyPr wrap="square" rtlCol="0">
            <a:spAutoFit/>
          </a:bodyPr>
          <a:p>
            <a:pPr marL="0" indent="0">
              <a:buNone/>
            </a:pPr>
            <a:r>
              <a:rPr lang="zh-CN" altLang="en-US" sz="2800" b="1">
                <a:solidFill>
                  <a:srgbClr val="FF0000"/>
                </a:solidFill>
                <a:latin typeface="Times New Roman" panose="02020603050405020304" pitchFamily="18" charset="0"/>
                <a:cs typeface="Times New Roman" panose="02020603050405020304" pitchFamily="18" charset="0"/>
                <a:sym typeface="+mn-ea"/>
              </a:rPr>
              <a:t>look at/observe sth carefully    </a:t>
            </a:r>
            <a:endParaRPr lang="en-US" altLang="zh-CN"/>
          </a:p>
        </p:txBody>
      </p:sp>
      <p:sp>
        <p:nvSpPr>
          <p:cNvPr id="10" name="文本框 9"/>
          <p:cNvSpPr txBox="1"/>
          <p:nvPr/>
        </p:nvSpPr>
        <p:spPr>
          <a:xfrm>
            <a:off x="2379345" y="3168015"/>
            <a:ext cx="5329555" cy="521970"/>
          </a:xfrm>
          <a:prstGeom prst="rect">
            <a:avLst/>
          </a:prstGeom>
          <a:noFill/>
        </p:spPr>
        <p:txBody>
          <a:bodyPr wrap="square" rtlCol="0">
            <a:spAutoFit/>
          </a:bodyPr>
          <a:p>
            <a:pPr marL="0" indent="0">
              <a:buNone/>
            </a:pPr>
            <a:r>
              <a:rPr lang="zh-CN" altLang="en-US" sz="2800" b="1">
                <a:solidFill>
                  <a:srgbClr val="FF0000"/>
                </a:solidFill>
                <a:latin typeface="Times New Roman" panose="02020603050405020304" pitchFamily="18" charset="0"/>
                <a:cs typeface="Times New Roman" panose="02020603050405020304" pitchFamily="18" charset="0"/>
                <a:sym typeface="+mn-ea"/>
              </a:rPr>
              <a:t>buy sth at a low price</a:t>
            </a:r>
            <a:endParaRPr lang="en-US" altLang="zh-CN"/>
          </a:p>
        </p:txBody>
      </p:sp>
      <p:sp>
        <p:nvSpPr>
          <p:cNvPr id="12" name="文本框 11"/>
          <p:cNvSpPr txBox="1"/>
          <p:nvPr/>
        </p:nvSpPr>
        <p:spPr>
          <a:xfrm>
            <a:off x="1870075" y="2678430"/>
            <a:ext cx="5329555" cy="521970"/>
          </a:xfrm>
          <a:prstGeom prst="rect">
            <a:avLst/>
          </a:prstGeom>
          <a:noFill/>
        </p:spPr>
        <p:txBody>
          <a:bodyPr wrap="square" rtlCol="0">
            <a:spAutoFit/>
          </a:bodyPr>
          <a:p>
            <a:pPr marL="0" indent="0">
              <a:buNone/>
            </a:pPr>
            <a:r>
              <a:rPr lang="en-US" altLang="zh-CN" sz="2800" b="1">
                <a:solidFill>
                  <a:srgbClr val="FF0000"/>
                </a:solidFill>
                <a:latin typeface="Times New Roman" panose="02020603050405020304" pitchFamily="18" charset="0"/>
                <a:cs typeface="Times New Roman" panose="02020603050405020304" pitchFamily="18" charset="0"/>
                <a:sym typeface="+mn-ea"/>
              </a:rPr>
              <a:t>moved ;touched   </a:t>
            </a:r>
            <a:r>
              <a:rPr lang="zh-CN" altLang="en-US" sz="2800" b="1">
                <a:solidFill>
                  <a:srgbClr val="FF0000"/>
                </a:solidFill>
                <a:latin typeface="Times New Roman" panose="02020603050405020304" pitchFamily="18" charset="0"/>
                <a:cs typeface="Times New Roman" panose="02020603050405020304" pitchFamily="18" charset="0"/>
                <a:sym typeface="+mn-ea"/>
              </a:rPr>
              <a:t>   </a:t>
            </a:r>
            <a:endParaRPr lang="en-US" altLang="zh-CN"/>
          </a:p>
        </p:txBody>
      </p:sp>
      <p:sp>
        <p:nvSpPr>
          <p:cNvPr id="13" name="文本框 12"/>
          <p:cNvSpPr txBox="1"/>
          <p:nvPr/>
        </p:nvSpPr>
        <p:spPr>
          <a:xfrm>
            <a:off x="2300605" y="2105660"/>
            <a:ext cx="2740660" cy="521970"/>
          </a:xfrm>
          <a:prstGeom prst="rect">
            <a:avLst/>
          </a:prstGeom>
          <a:noFill/>
        </p:spPr>
        <p:txBody>
          <a:bodyPr wrap="square" rtlCol="0">
            <a:spAutoFit/>
          </a:bodyPr>
          <a:p>
            <a:pPr marL="0" indent="0">
              <a:buNone/>
            </a:pPr>
            <a:r>
              <a:rPr lang="zh-CN" altLang="en-US" sz="2800" b="1">
                <a:solidFill>
                  <a:srgbClr val="FF0000"/>
                </a:solidFill>
                <a:latin typeface="Times New Roman" panose="02020603050405020304" pitchFamily="18" charset="0"/>
                <a:cs typeface="Times New Roman" panose="02020603050405020304" pitchFamily="18" charset="0"/>
                <a:sym typeface="+mn-ea"/>
              </a:rPr>
              <a:t>share sth with sb     </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4" grpId="0"/>
      <p:bldP spid="9" grpId="0"/>
      <p:bldP spid="13" grpId="0"/>
      <p:bldP spid="12" grpId="0"/>
      <p:bldP spid="10" grpId="0"/>
      <p:bldP spid="8" grpId="0"/>
      <p:bldP spid="7" grpId="0"/>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7510" y="274638"/>
            <a:ext cx="8229600" cy="1143000"/>
          </a:xfrm>
        </p:spPr>
        <p:txBody>
          <a:bodyPr/>
          <a:p>
            <a:pPr algn="l">
              <a:spcBef>
                <a:spcPct val="20000"/>
              </a:spcBef>
              <a:buClrTx/>
              <a:buSzTx/>
              <a:buFontTx/>
            </a:pPr>
            <a:r>
              <a:rPr lang="en-US" altLang="zh-CN" sz="3200" b="1" smtClean="0">
                <a:solidFill>
                  <a:srgbClr val="C00000"/>
                </a:solidFill>
                <a:latin typeface="Times New Roman" panose="02020603050405020304" pitchFamily="18" charset="0"/>
                <a:ea typeface="+mn-ea"/>
                <a:cs typeface="Times New Roman" panose="02020603050405020304" pitchFamily="18" charset="0"/>
              </a:rPr>
              <a:t>                    Describe emotions vividly</a:t>
            </a:r>
            <a:endParaRPr lang="en-US" altLang="zh-CN" sz="3200" b="1" smtClean="0">
              <a:solidFill>
                <a:srgbClr val="C00000"/>
              </a:solidFill>
              <a:latin typeface="Times New Roman" panose="02020603050405020304" pitchFamily="18" charset="0"/>
              <a:ea typeface="+mn-ea"/>
              <a:cs typeface="Times New Roman" panose="02020603050405020304" pitchFamily="18" charset="0"/>
            </a:endParaRPr>
          </a:p>
        </p:txBody>
      </p:sp>
      <p:sp>
        <p:nvSpPr>
          <p:cNvPr id="3" name="内容占位符 2"/>
          <p:cNvSpPr>
            <a:spLocks noGrp="1"/>
          </p:cNvSpPr>
          <p:nvPr>
            <p:ph idx="1"/>
          </p:nvPr>
        </p:nvSpPr>
        <p:spPr>
          <a:xfrm>
            <a:off x="0" y="1412875"/>
            <a:ext cx="9688195" cy="4526280"/>
          </a:xfrm>
        </p:spPr>
        <p:txBody>
          <a:bodyPr/>
          <a:p>
            <a:pPr>
              <a:buFont typeface="Arial" panose="020B0604020202020204" pitchFamily="34" charset="0"/>
              <a:buChar char="•"/>
            </a:pPr>
            <a:r>
              <a:rPr lang="en-US" altLang="zh-CN" b="1"/>
              <a:t>I was disappointed.</a:t>
            </a:r>
            <a:endParaRPr lang="en-US" altLang="zh-CN" b="1"/>
          </a:p>
          <a:p>
            <a:pPr>
              <a:buFont typeface="Arial" panose="020B0604020202020204" pitchFamily="34" charset="0"/>
              <a:buChar char="•"/>
            </a:pPr>
            <a:r>
              <a:rPr lang="en-US" altLang="zh-CN"/>
              <a:t>I was ___ disappointed ___</a:t>
            </a:r>
            <a:r>
              <a:rPr lang="en-US" altLang="zh-CN" b="1">
                <a:solidFill>
                  <a:srgbClr val="FF0000"/>
                </a:solidFill>
              </a:rPr>
              <a:t> </a:t>
            </a:r>
            <a:r>
              <a:rPr lang="en-US" altLang="zh-CN"/>
              <a:t>I ______________.</a:t>
            </a:r>
            <a:endParaRPr lang="en-US" altLang="zh-CN"/>
          </a:p>
          <a:p>
            <a:pPr marL="0" indent="0">
              <a:buFont typeface="Arial" panose="020B0604020202020204" pitchFamily="34" charset="0"/>
              <a:buNone/>
            </a:pPr>
            <a:r>
              <a:rPr lang="en-US" altLang="zh-CN"/>
              <a:t>    (</a:t>
            </a:r>
            <a:r>
              <a:rPr lang="zh-CN" altLang="en-US" b="1"/>
              <a:t>快哭了</a:t>
            </a:r>
            <a:r>
              <a:rPr lang="en-US" altLang="zh-CN" b="1"/>
              <a:t> so...that...</a:t>
            </a:r>
            <a:r>
              <a:rPr lang="en-US" altLang="zh-CN"/>
              <a:t>)</a:t>
            </a:r>
            <a:endParaRPr lang="en-US" altLang="zh-CN"/>
          </a:p>
          <a:p>
            <a:pPr>
              <a:buFont typeface="Arial" panose="020B0604020202020204" pitchFamily="34" charset="0"/>
              <a:buChar char="•"/>
            </a:pPr>
            <a:r>
              <a:rPr lang="en-US" altLang="zh-CN" b="1"/>
              <a:t>So </a:t>
            </a:r>
            <a:r>
              <a:rPr lang="en-US" altLang="zh-CN"/>
              <a:t>disappointed _____ that I was close to tears.</a:t>
            </a:r>
            <a:endParaRPr lang="en-US" altLang="zh-CN"/>
          </a:p>
          <a:p>
            <a:pPr>
              <a:buFont typeface="Arial" panose="020B0604020202020204" pitchFamily="34" charset="0"/>
              <a:buChar char="•"/>
            </a:pPr>
            <a:r>
              <a:rPr lang="en-US" altLang="zh-CN"/>
              <a:t>I tried to ____________________(</a:t>
            </a:r>
            <a:r>
              <a:rPr lang="zh-CN" altLang="en-US"/>
              <a:t>抑制住泪水</a:t>
            </a:r>
            <a:r>
              <a:rPr lang="en-US" altLang="zh-CN"/>
              <a:t>)</a:t>
            </a:r>
            <a:endParaRPr lang="en-US" altLang="zh-CN"/>
          </a:p>
          <a:p>
            <a:pPr>
              <a:buFont typeface="Arial" panose="020B0604020202020204" pitchFamily="34" charset="0"/>
              <a:buChar char="•"/>
            </a:pPr>
            <a:r>
              <a:rPr lang="en-US" altLang="zh-CN"/>
              <a:t>My heart ______(</a:t>
            </a:r>
            <a:r>
              <a:rPr lang="zh-CN" altLang="en-US"/>
              <a:t>我心情沮丧</a:t>
            </a:r>
            <a:r>
              <a:rPr lang="en-US" altLang="zh-CN"/>
              <a:t>)  sink-sank-sunk</a:t>
            </a:r>
            <a:endParaRPr lang="en-US" altLang="zh-CN"/>
          </a:p>
          <a:p>
            <a:pPr>
              <a:buFont typeface="Arial" panose="020B0604020202020204" pitchFamily="34" charset="0"/>
              <a:buChar char="•"/>
            </a:pPr>
            <a:endParaRPr lang="en-US" altLang="zh-CN"/>
          </a:p>
          <a:p>
            <a:pPr>
              <a:buFont typeface="Arial" panose="020B0604020202020204" pitchFamily="34" charset="0"/>
              <a:buChar char="•"/>
            </a:pPr>
            <a:endParaRPr lang="en-US" altLang="zh-CN"/>
          </a:p>
        </p:txBody>
      </p:sp>
      <p:sp>
        <p:nvSpPr>
          <p:cNvPr id="4" name="文本框 3"/>
          <p:cNvSpPr txBox="1"/>
          <p:nvPr/>
        </p:nvSpPr>
        <p:spPr>
          <a:xfrm>
            <a:off x="5652135" y="1916430"/>
            <a:ext cx="3435985" cy="583565"/>
          </a:xfrm>
          <a:prstGeom prst="rect">
            <a:avLst/>
          </a:prstGeom>
          <a:noFill/>
        </p:spPr>
        <p:txBody>
          <a:bodyPr wrap="none" rtlCol="0">
            <a:spAutoFit/>
          </a:bodyPr>
          <a:p>
            <a:r>
              <a:rPr lang="en-US" altLang="zh-CN" sz="3200">
                <a:solidFill>
                  <a:srgbClr val="FF0000"/>
                </a:solidFill>
              </a:rPr>
              <a:t>was close to tears</a:t>
            </a:r>
            <a:endParaRPr lang="en-US" altLang="zh-CN" sz="3200">
              <a:solidFill>
                <a:srgbClr val="FF0000"/>
              </a:solidFill>
            </a:endParaRPr>
          </a:p>
        </p:txBody>
      </p:sp>
      <p:sp>
        <p:nvSpPr>
          <p:cNvPr id="5" name="文本框 4"/>
          <p:cNvSpPr txBox="1"/>
          <p:nvPr/>
        </p:nvSpPr>
        <p:spPr>
          <a:xfrm>
            <a:off x="2339975" y="3716655"/>
            <a:ext cx="3820795" cy="583565"/>
          </a:xfrm>
          <a:prstGeom prst="rect">
            <a:avLst/>
          </a:prstGeom>
          <a:noFill/>
        </p:spPr>
        <p:txBody>
          <a:bodyPr wrap="none" rtlCol="0">
            <a:spAutoFit/>
          </a:bodyPr>
          <a:p>
            <a:r>
              <a:rPr lang="en-US" altLang="zh-CN" sz="3200">
                <a:solidFill>
                  <a:srgbClr val="FF0000"/>
                </a:solidFill>
              </a:rPr>
              <a:t>hold/fight back tears</a:t>
            </a:r>
            <a:endParaRPr lang="en-US" altLang="zh-CN"/>
          </a:p>
        </p:txBody>
      </p:sp>
      <p:sp>
        <p:nvSpPr>
          <p:cNvPr id="6" name="文本框 5"/>
          <p:cNvSpPr txBox="1"/>
          <p:nvPr/>
        </p:nvSpPr>
        <p:spPr>
          <a:xfrm>
            <a:off x="2268220" y="4300220"/>
            <a:ext cx="1041400" cy="583565"/>
          </a:xfrm>
          <a:prstGeom prst="rect">
            <a:avLst/>
          </a:prstGeom>
          <a:noFill/>
        </p:spPr>
        <p:txBody>
          <a:bodyPr wrap="none" rtlCol="0">
            <a:spAutoFit/>
          </a:bodyPr>
          <a:p>
            <a:r>
              <a:rPr lang="en-US" altLang="zh-CN" sz="3200">
                <a:solidFill>
                  <a:srgbClr val="FF0000"/>
                </a:solidFill>
              </a:rPr>
              <a:t>sank</a:t>
            </a:r>
            <a:endParaRPr lang="en-US" altLang="zh-CN" sz="3200">
              <a:solidFill>
                <a:srgbClr val="FF0000"/>
              </a:solidFill>
            </a:endParaRPr>
          </a:p>
        </p:txBody>
      </p:sp>
      <p:sp>
        <p:nvSpPr>
          <p:cNvPr id="7" name="文本框 6"/>
          <p:cNvSpPr txBox="1"/>
          <p:nvPr/>
        </p:nvSpPr>
        <p:spPr>
          <a:xfrm>
            <a:off x="3491865" y="3140710"/>
            <a:ext cx="1131570" cy="583565"/>
          </a:xfrm>
          <a:prstGeom prst="rect">
            <a:avLst/>
          </a:prstGeom>
          <a:noFill/>
        </p:spPr>
        <p:txBody>
          <a:bodyPr wrap="none" rtlCol="0">
            <a:spAutoFit/>
          </a:bodyPr>
          <a:p>
            <a:r>
              <a:rPr lang="en-US" altLang="zh-CN" sz="3200">
                <a:solidFill>
                  <a:srgbClr val="FF0000"/>
                </a:solidFill>
              </a:rPr>
              <a:t>was I</a:t>
            </a:r>
            <a:endParaRPr lang="en-US" altLang="zh-CN" sz="3200">
              <a:solidFill>
                <a:srgbClr val="FF0000"/>
              </a:solidFill>
            </a:endParaRPr>
          </a:p>
        </p:txBody>
      </p:sp>
      <p:sp>
        <p:nvSpPr>
          <p:cNvPr id="8" name="文本框 7"/>
          <p:cNvSpPr txBox="1"/>
          <p:nvPr/>
        </p:nvSpPr>
        <p:spPr>
          <a:xfrm>
            <a:off x="1619885" y="1988820"/>
            <a:ext cx="612140" cy="583565"/>
          </a:xfrm>
          <a:prstGeom prst="rect">
            <a:avLst/>
          </a:prstGeom>
          <a:noFill/>
        </p:spPr>
        <p:txBody>
          <a:bodyPr wrap="none" rtlCol="0">
            <a:spAutoFit/>
          </a:bodyPr>
          <a:p>
            <a:r>
              <a:rPr lang="en-US" altLang="zh-CN" sz="3200">
                <a:solidFill>
                  <a:srgbClr val="FF0000"/>
                </a:solidFill>
              </a:rPr>
              <a:t>so</a:t>
            </a:r>
            <a:endParaRPr lang="en-US" altLang="zh-CN" sz="3200">
              <a:solidFill>
                <a:srgbClr val="FF0000"/>
              </a:solidFill>
            </a:endParaRPr>
          </a:p>
        </p:txBody>
      </p:sp>
      <p:sp>
        <p:nvSpPr>
          <p:cNvPr id="9" name="文本框 8"/>
          <p:cNvSpPr txBox="1"/>
          <p:nvPr/>
        </p:nvSpPr>
        <p:spPr>
          <a:xfrm>
            <a:off x="4623435" y="1916430"/>
            <a:ext cx="861060" cy="583565"/>
          </a:xfrm>
          <a:prstGeom prst="rect">
            <a:avLst/>
          </a:prstGeom>
          <a:noFill/>
        </p:spPr>
        <p:txBody>
          <a:bodyPr wrap="none" rtlCol="0">
            <a:spAutoFit/>
          </a:bodyPr>
          <a:p>
            <a:r>
              <a:rPr lang="en-US" altLang="zh-CN" sz="3200">
                <a:solidFill>
                  <a:srgbClr val="FF0000"/>
                </a:solidFill>
              </a:rPr>
              <a:t>that</a:t>
            </a:r>
            <a:endParaRPr lang="en-US" altLang="zh-CN"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4" grpId="0"/>
      <p:bldP spid="4" grpId="1"/>
      <p:bldP spid="7" grpId="0"/>
      <p:bldP spid="7" grpId="1"/>
      <p:bldP spid="5" grpId="0"/>
      <p:bldP spid="5" grpId="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7510" y="274638"/>
            <a:ext cx="8229600" cy="1143000"/>
          </a:xfrm>
        </p:spPr>
        <p:txBody>
          <a:bodyPr/>
          <a:p>
            <a:pPr algn="l">
              <a:spcBef>
                <a:spcPct val="20000"/>
              </a:spcBef>
              <a:buClrTx/>
              <a:buSzTx/>
              <a:buFontTx/>
            </a:pPr>
            <a:r>
              <a:rPr lang="en-US" altLang="zh-CN" sz="3200" b="1" smtClean="0">
                <a:solidFill>
                  <a:srgbClr val="C00000"/>
                </a:solidFill>
                <a:latin typeface="Times New Roman" panose="02020603050405020304" pitchFamily="18" charset="0"/>
                <a:ea typeface="+mn-ea"/>
                <a:cs typeface="Times New Roman" panose="02020603050405020304" pitchFamily="18" charset="0"/>
              </a:rPr>
              <a:t>                    </a:t>
            </a:r>
            <a:r>
              <a:rPr lang="en-US" altLang="zh-CN" sz="3200" b="1" smtClean="0">
                <a:solidFill>
                  <a:srgbClr val="C00000"/>
                </a:solidFill>
                <a:latin typeface="Times New Roman" panose="02020603050405020304" pitchFamily="18" charset="0"/>
                <a:ea typeface="+mn-ea"/>
                <a:cs typeface="Times New Roman" panose="02020603050405020304" pitchFamily="18" charset="0"/>
                <a:sym typeface="+mn-ea"/>
              </a:rPr>
              <a:t>Describe emotions vividly</a:t>
            </a:r>
            <a:endParaRPr lang="en-US" altLang="zh-CN" sz="3200" b="1" smtClean="0">
              <a:solidFill>
                <a:srgbClr val="C00000"/>
              </a:solidFill>
              <a:latin typeface="Times New Roman" panose="02020603050405020304" pitchFamily="18" charset="0"/>
              <a:ea typeface="+mn-ea"/>
              <a:cs typeface="Times New Roman" panose="02020603050405020304" pitchFamily="18" charset="0"/>
            </a:endParaRPr>
          </a:p>
        </p:txBody>
      </p:sp>
      <p:sp>
        <p:nvSpPr>
          <p:cNvPr id="3" name="内容占位符 2"/>
          <p:cNvSpPr>
            <a:spLocks noGrp="1"/>
          </p:cNvSpPr>
          <p:nvPr>
            <p:ph idx="1"/>
          </p:nvPr>
        </p:nvSpPr>
        <p:spPr>
          <a:xfrm>
            <a:off x="-94615" y="1124585"/>
            <a:ext cx="9238615" cy="4526280"/>
          </a:xfrm>
        </p:spPr>
        <p:txBody>
          <a:bodyPr/>
          <a:p>
            <a:pPr>
              <a:buFont typeface="Arial" panose="020B0604020202020204" pitchFamily="34" charset="0"/>
              <a:buChar char="•"/>
            </a:pPr>
            <a:r>
              <a:rPr lang="en-US" altLang="zh-CN" b="1"/>
              <a:t>I was thrilled/excited.</a:t>
            </a:r>
            <a:endParaRPr lang="en-US" altLang="zh-CN" b="1"/>
          </a:p>
          <a:p>
            <a:pPr>
              <a:buFont typeface="Arial" panose="020B0604020202020204" pitchFamily="34" charset="0"/>
              <a:buChar char="•"/>
            </a:pPr>
            <a:r>
              <a:rPr lang="en-US" altLang="zh-CN"/>
              <a:t>I was </a:t>
            </a:r>
            <a:r>
              <a:rPr lang="en-US" altLang="zh-CN" b="1">
                <a:solidFill>
                  <a:srgbClr val="FF0000"/>
                </a:solidFill>
              </a:rPr>
              <a:t>so</a:t>
            </a:r>
            <a:r>
              <a:rPr lang="en-US" altLang="zh-CN"/>
              <a:t> thrilled </a:t>
            </a:r>
            <a:r>
              <a:rPr lang="en-US" altLang="zh-CN" b="1">
                <a:solidFill>
                  <a:srgbClr val="FF0000"/>
                </a:solidFill>
              </a:rPr>
              <a:t>that</a:t>
            </a:r>
            <a:r>
              <a:rPr lang="en-US" altLang="zh-CN"/>
              <a:t> I ________________</a:t>
            </a:r>
            <a:endParaRPr lang="en-US" altLang="zh-CN"/>
          </a:p>
          <a:p>
            <a:pPr marL="0" indent="0">
              <a:buFont typeface="Arial" panose="020B0604020202020204" pitchFamily="34" charset="0"/>
              <a:buNone/>
            </a:pPr>
            <a:r>
              <a:rPr lang="en-US" altLang="zh-CN"/>
              <a:t>——————————————</a:t>
            </a:r>
            <a:r>
              <a:rPr lang="zh-CN" altLang="en-US"/>
              <a:t>（听见心脏在耳边跳动）</a:t>
            </a:r>
            <a:endParaRPr lang="zh-CN" altLang="en-US"/>
          </a:p>
          <a:p>
            <a:pPr>
              <a:buFont typeface="Arial" panose="020B0604020202020204" pitchFamily="34" charset="0"/>
              <a:buChar char="•"/>
            </a:pPr>
            <a:r>
              <a:rPr lang="en-US" altLang="zh-CN" b="1">
                <a:solidFill>
                  <a:srgbClr val="FF0000"/>
                </a:solidFill>
              </a:rPr>
              <a:t>So thrilled was I that </a:t>
            </a:r>
            <a:r>
              <a:rPr lang="en-US" altLang="zh-CN"/>
              <a:t>I could feel my </a:t>
            </a:r>
            <a:endParaRPr lang="en-US" altLang="zh-CN"/>
          </a:p>
          <a:p>
            <a:pPr marL="0" indent="0">
              <a:buFont typeface="Arial" panose="020B0604020202020204" pitchFamily="34" charset="0"/>
              <a:buNone/>
            </a:pPr>
            <a:r>
              <a:rPr lang="en-US" altLang="zh-CN"/>
              <a:t>___________________. (</a:t>
            </a:r>
            <a:r>
              <a:rPr lang="zh-CN" altLang="en-US"/>
              <a:t>听到心跳地厉害</a:t>
            </a:r>
            <a:r>
              <a:rPr lang="en-US" altLang="zh-CN"/>
              <a:t>)</a:t>
            </a:r>
            <a:endParaRPr lang="en-US" altLang="zh-CN"/>
          </a:p>
          <a:p>
            <a:r>
              <a:rPr lang="en-US" altLang="zh-CN"/>
              <a:t>A ____  of excitement ____________</a:t>
            </a:r>
            <a:r>
              <a:rPr lang="en-US" altLang="zh-CN" b="1"/>
              <a:t> </a:t>
            </a:r>
            <a:r>
              <a:rPr lang="en-US" altLang="zh-CN"/>
              <a:t>me.  (surge:</a:t>
            </a:r>
            <a:r>
              <a:rPr lang="zh-CN" altLang="en-US"/>
              <a:t>突发</a:t>
            </a:r>
            <a:r>
              <a:rPr lang="en-US" altLang="zh-CN"/>
              <a:t> </a:t>
            </a:r>
            <a:r>
              <a:rPr lang="en-US" altLang="zh-CN">
                <a:sym typeface="+mn-ea"/>
              </a:rPr>
              <a:t>a surge of+</a:t>
            </a:r>
            <a:r>
              <a:rPr lang="zh-CN" altLang="en-US">
                <a:sym typeface="+mn-ea"/>
              </a:rPr>
              <a:t>情绪</a:t>
            </a:r>
            <a:r>
              <a:rPr lang="en-US" altLang="zh-CN">
                <a:sym typeface="+mn-ea"/>
              </a:rPr>
              <a:t>n.; </a:t>
            </a:r>
            <a:r>
              <a:rPr lang="zh-CN" altLang="en-US"/>
              <a:t>控制住</a:t>
            </a:r>
            <a:r>
              <a:rPr lang="en-US" altLang="zh-CN"/>
              <a:t> take hold of)</a:t>
            </a:r>
            <a:endParaRPr lang="en-US" altLang="zh-CN"/>
          </a:p>
          <a:p>
            <a:r>
              <a:rPr lang="en-US" altLang="zh-CN"/>
              <a:t>I felt  _________________.  (</a:t>
            </a:r>
            <a:r>
              <a:rPr lang="zh-CN" altLang="en-US"/>
              <a:t>我感到非常兴奋</a:t>
            </a:r>
            <a:r>
              <a:rPr lang="en-US" altLang="zh-CN"/>
              <a:t>)</a:t>
            </a:r>
            <a:endParaRPr lang="zh-CN" altLang="en-US"/>
          </a:p>
          <a:p>
            <a:pPr marL="0" indent="0">
              <a:buNone/>
            </a:pPr>
            <a:r>
              <a:rPr lang="en-US" altLang="zh-CN"/>
              <a:t>       </a:t>
            </a:r>
            <a:endParaRPr lang="en-US" altLang="zh-CN"/>
          </a:p>
          <a:p>
            <a:pPr>
              <a:buFont typeface="Arial" panose="020B0604020202020204" pitchFamily="34" charset="0"/>
              <a:buChar char="•"/>
            </a:pPr>
            <a:endParaRPr lang="en-US" altLang="zh-CN"/>
          </a:p>
        </p:txBody>
      </p:sp>
      <p:sp>
        <p:nvSpPr>
          <p:cNvPr id="5" name="文本框 4"/>
          <p:cNvSpPr txBox="1"/>
          <p:nvPr/>
        </p:nvSpPr>
        <p:spPr>
          <a:xfrm>
            <a:off x="4572000" y="1628775"/>
            <a:ext cx="3729990" cy="583565"/>
          </a:xfrm>
          <a:prstGeom prst="rect">
            <a:avLst/>
          </a:prstGeom>
          <a:noFill/>
        </p:spPr>
        <p:txBody>
          <a:bodyPr wrap="none" rtlCol="0">
            <a:spAutoFit/>
          </a:bodyPr>
          <a:p>
            <a:r>
              <a:rPr lang="en-US" altLang="zh-CN" sz="3200">
                <a:solidFill>
                  <a:srgbClr val="FF0000"/>
                </a:solidFill>
              </a:rPr>
              <a:t>could feel my heart </a:t>
            </a:r>
            <a:endParaRPr lang="en-US" altLang="zh-CN"/>
          </a:p>
        </p:txBody>
      </p:sp>
      <p:sp>
        <p:nvSpPr>
          <p:cNvPr id="4" name="文本框 3"/>
          <p:cNvSpPr txBox="1"/>
          <p:nvPr/>
        </p:nvSpPr>
        <p:spPr>
          <a:xfrm>
            <a:off x="755650" y="2132965"/>
            <a:ext cx="3956050" cy="583565"/>
          </a:xfrm>
          <a:prstGeom prst="rect">
            <a:avLst/>
          </a:prstGeom>
          <a:noFill/>
        </p:spPr>
        <p:txBody>
          <a:bodyPr wrap="none" rtlCol="0">
            <a:spAutoFit/>
          </a:bodyPr>
          <a:p>
            <a:r>
              <a:rPr lang="en-US" altLang="zh-CN" sz="3200">
                <a:solidFill>
                  <a:srgbClr val="FF0000"/>
                </a:solidFill>
              </a:rPr>
              <a:t>pounding in my ears </a:t>
            </a:r>
            <a:endParaRPr lang="en-US" altLang="zh-CN"/>
          </a:p>
        </p:txBody>
      </p:sp>
      <p:sp>
        <p:nvSpPr>
          <p:cNvPr id="6" name="文本框 5"/>
          <p:cNvSpPr txBox="1"/>
          <p:nvPr/>
        </p:nvSpPr>
        <p:spPr>
          <a:xfrm>
            <a:off x="755650" y="3860800"/>
            <a:ext cx="3662045" cy="583565"/>
          </a:xfrm>
          <a:prstGeom prst="rect">
            <a:avLst/>
          </a:prstGeom>
          <a:noFill/>
        </p:spPr>
        <p:txBody>
          <a:bodyPr wrap="none" rtlCol="0">
            <a:spAutoFit/>
          </a:bodyPr>
          <a:p>
            <a:r>
              <a:rPr lang="en-US" altLang="zh-CN" sz="3200">
                <a:solidFill>
                  <a:srgbClr val="FF0000"/>
                </a:solidFill>
              </a:rPr>
              <a:t>heart beating wildly</a:t>
            </a:r>
            <a:endParaRPr lang="en-US" altLang="zh-CN"/>
          </a:p>
        </p:txBody>
      </p:sp>
      <p:sp>
        <p:nvSpPr>
          <p:cNvPr id="7" name="文本框 6"/>
          <p:cNvSpPr txBox="1"/>
          <p:nvPr/>
        </p:nvSpPr>
        <p:spPr>
          <a:xfrm>
            <a:off x="4711700" y="4509135"/>
            <a:ext cx="2284730" cy="583565"/>
          </a:xfrm>
          <a:prstGeom prst="rect">
            <a:avLst/>
          </a:prstGeom>
          <a:noFill/>
        </p:spPr>
        <p:txBody>
          <a:bodyPr wrap="none" rtlCol="0">
            <a:spAutoFit/>
          </a:bodyPr>
          <a:p>
            <a:r>
              <a:rPr lang="en-US" altLang="zh-CN" sz="3200">
                <a:solidFill>
                  <a:srgbClr val="FF0000"/>
                </a:solidFill>
              </a:rPr>
              <a:t>took hold of</a:t>
            </a:r>
            <a:endParaRPr lang="en-US" altLang="zh-CN" sz="3200">
              <a:solidFill>
                <a:srgbClr val="FF0000"/>
              </a:solidFill>
            </a:endParaRPr>
          </a:p>
        </p:txBody>
      </p:sp>
      <p:sp>
        <p:nvSpPr>
          <p:cNvPr id="8" name="文本框 7"/>
          <p:cNvSpPr txBox="1"/>
          <p:nvPr/>
        </p:nvSpPr>
        <p:spPr>
          <a:xfrm>
            <a:off x="1188085" y="6092825"/>
            <a:ext cx="4069080" cy="583565"/>
          </a:xfrm>
          <a:prstGeom prst="rect">
            <a:avLst/>
          </a:prstGeom>
          <a:noFill/>
        </p:spPr>
        <p:txBody>
          <a:bodyPr wrap="none" rtlCol="0">
            <a:spAutoFit/>
          </a:bodyPr>
          <a:p>
            <a:r>
              <a:rPr lang="en-US" altLang="zh-CN" sz="3200">
                <a:solidFill>
                  <a:srgbClr val="FF0000"/>
                </a:solidFill>
              </a:rPr>
              <a:t>a surge of excitement</a:t>
            </a:r>
            <a:endParaRPr lang="en-US" altLang="zh-CN" sz="3200">
              <a:solidFill>
                <a:srgbClr val="FF0000"/>
              </a:solidFill>
            </a:endParaRPr>
          </a:p>
        </p:txBody>
      </p:sp>
      <p:sp>
        <p:nvSpPr>
          <p:cNvPr id="9" name="文本框 8"/>
          <p:cNvSpPr txBox="1"/>
          <p:nvPr/>
        </p:nvSpPr>
        <p:spPr>
          <a:xfrm>
            <a:off x="611505" y="4509135"/>
            <a:ext cx="1312545" cy="583565"/>
          </a:xfrm>
          <a:prstGeom prst="rect">
            <a:avLst/>
          </a:prstGeom>
          <a:noFill/>
        </p:spPr>
        <p:txBody>
          <a:bodyPr wrap="none" rtlCol="0">
            <a:spAutoFit/>
          </a:bodyPr>
          <a:p>
            <a:r>
              <a:rPr lang="en-US" altLang="zh-CN" sz="3200">
                <a:solidFill>
                  <a:srgbClr val="FF0000"/>
                </a:solidFill>
              </a:rPr>
              <a:t>surge </a:t>
            </a:r>
            <a:endParaRPr lang="en-US" altLang="zh-CN"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p:bldP spid="6" grpId="1"/>
      <p:bldP spid="9" grpId="0"/>
      <p:bldP spid="9" grpId="1"/>
      <p:bldP spid="7" grpId="0"/>
      <p:bldP spid="7"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7315" y="-96520"/>
            <a:ext cx="9109075" cy="5438140"/>
          </a:xfrm>
        </p:spPr>
        <p:txBody>
          <a:bodyPr/>
          <a:p>
            <a:pPr marL="0" indent="0">
              <a:buNone/>
            </a:pPr>
            <a:r>
              <a:rPr lang="en-US" altLang="zh-CN" sz="2800" b="1" dirty="0" smtClean="0">
                <a:cs typeface="+mn-lt"/>
                <a:sym typeface="+mn-ea"/>
              </a:rPr>
              <a:t>                               </a:t>
            </a:r>
            <a:endParaRPr lang="en-US" altLang="zh-CN" sz="2800" b="1" dirty="0" smtClean="0">
              <a:cs typeface="+mn-lt"/>
              <a:sym typeface="+mn-ea"/>
            </a:endParaRPr>
          </a:p>
          <a:p>
            <a:pPr marL="0" indent="0">
              <a:buNone/>
            </a:pPr>
            <a:r>
              <a:rPr lang="en-US" altLang="zh-CN" sz="2800" b="1" dirty="0" smtClean="0">
                <a:cs typeface="+mn-lt"/>
                <a:sym typeface="+mn-ea"/>
              </a:rPr>
              <a:t>                             </a:t>
            </a:r>
            <a:r>
              <a:rPr lang="en-US" altLang="zh-CN" b="1" smtClean="0">
                <a:solidFill>
                  <a:srgbClr val="C00000"/>
                </a:solidFill>
                <a:latin typeface="Times New Roman" panose="02020603050405020304" pitchFamily="18" charset="0"/>
                <a:cs typeface="Times New Roman" panose="02020603050405020304" pitchFamily="18" charset="0"/>
                <a:sym typeface="+mn-ea"/>
              </a:rPr>
              <a:t>Writing and Sharing</a:t>
            </a:r>
            <a:endParaRPr lang="en-US" altLang="zh-CN" b="1" smtClean="0">
              <a:solidFill>
                <a:srgbClr val="C00000"/>
              </a:solidFill>
              <a:latin typeface="Times New Roman" panose="02020603050405020304" pitchFamily="18" charset="0"/>
              <a:cs typeface="Times New Roman" panose="02020603050405020304" pitchFamily="18" charset="0"/>
              <a:sym typeface="+mn-ea"/>
            </a:endParaRPr>
          </a:p>
          <a:p>
            <a:pPr marL="0" indent="0">
              <a:buNone/>
            </a:pPr>
            <a:r>
              <a:rPr lang="en-US" altLang="zh-CN" b="1" smtClean="0">
                <a:solidFill>
                  <a:srgbClr val="C00000"/>
                </a:solidFill>
                <a:latin typeface="Times New Roman" panose="02020603050405020304" pitchFamily="18" charset="0"/>
                <a:cs typeface="Times New Roman" panose="02020603050405020304" pitchFamily="18" charset="0"/>
                <a:sym typeface="+mn-ea"/>
              </a:rPr>
              <a:t>Para.1</a:t>
            </a:r>
            <a:endParaRPr lang="en-US" altLang="zh-CN" b="1" smtClean="0">
              <a:solidFill>
                <a:srgbClr val="C00000"/>
              </a:solidFill>
              <a:latin typeface="Times New Roman" panose="02020603050405020304" pitchFamily="18" charset="0"/>
              <a:cs typeface="Times New Roman" panose="02020603050405020304" pitchFamily="18" charset="0"/>
              <a:sym typeface="+mn-ea"/>
            </a:endParaRPr>
          </a:p>
          <a:p>
            <a:pPr marL="0" indent="0">
              <a:buNone/>
            </a:pPr>
            <a:r>
              <a:rPr lang="en-US" altLang="zh-CN" sz="2800" b="1" dirty="0" smtClean="0">
                <a:solidFill>
                  <a:schemeClr val="tx1"/>
                </a:solidFill>
                <a:cs typeface="+mn-lt"/>
                <a:sym typeface="+mn-ea"/>
              </a:rPr>
              <a:t>1. What was displayed in the jewellery counters? </a:t>
            </a:r>
            <a:endParaRPr lang="en-US" altLang="zh-CN" sz="2800" b="1" dirty="0" smtClean="0">
              <a:solidFill>
                <a:schemeClr val="tx1"/>
              </a:solidFill>
              <a:latin typeface="+mn-lt"/>
              <a:cs typeface="+mn-lt"/>
              <a:sym typeface="+mn-ea"/>
            </a:endParaRPr>
          </a:p>
          <a:p>
            <a:pPr marL="0" indent="0" algn="l">
              <a:buNone/>
            </a:pPr>
            <a:r>
              <a:rPr lang="en-US" altLang="zh-CN" sz="2800" b="1" dirty="0" smtClean="0">
                <a:solidFill>
                  <a:schemeClr val="tx1"/>
                </a:solidFill>
                <a:cs typeface="+mn-lt"/>
                <a:sym typeface="+mn-ea"/>
              </a:rPr>
              <a:t>2. What did we do?</a:t>
            </a:r>
            <a:endParaRPr lang="en-US" altLang="zh-CN" sz="2800" b="1" dirty="0" smtClean="0">
              <a:solidFill>
                <a:schemeClr val="tx1"/>
              </a:solidFill>
              <a:cs typeface="+mn-lt"/>
              <a:sym typeface="+mn-ea"/>
            </a:endParaRPr>
          </a:p>
          <a:p>
            <a:pPr marL="0" indent="0" algn="l">
              <a:buNone/>
            </a:pPr>
            <a:r>
              <a:rPr lang="en-US" altLang="zh-CN" sz="2800" b="1" dirty="0" smtClean="0">
                <a:solidFill>
                  <a:schemeClr val="tx1"/>
                </a:solidFill>
                <a:cs typeface="+mn-lt"/>
                <a:sym typeface="+mn-ea"/>
              </a:rPr>
              <a:t>3. How did I feel before finding the bluebird ring?</a:t>
            </a:r>
            <a:endParaRPr lang="en-US" altLang="zh-CN" sz="2800" b="1" dirty="0" smtClean="0">
              <a:solidFill>
                <a:schemeClr val="tx1"/>
              </a:solidFill>
              <a:cs typeface="+mn-lt"/>
              <a:sym typeface="+mn-ea"/>
            </a:endParaRPr>
          </a:p>
          <a:p>
            <a:pPr marL="0" indent="0" algn="l">
              <a:buNone/>
            </a:pPr>
            <a:r>
              <a:rPr lang="en-US" altLang="zh-CN" sz="2800" b="1" dirty="0" smtClean="0">
                <a:solidFill>
                  <a:schemeClr val="tx1"/>
                </a:solidFill>
                <a:cs typeface="+mn-lt"/>
                <a:sym typeface="+mn-ea"/>
              </a:rPr>
              <a:t>4. How did we find the bluebird ring?</a:t>
            </a:r>
            <a:endParaRPr lang="en-US" altLang="zh-CN" sz="2800" b="1" dirty="0" smtClean="0">
              <a:solidFill>
                <a:schemeClr val="tx1"/>
              </a:solidFill>
              <a:cs typeface="+mn-lt"/>
              <a:sym typeface="+mn-ea"/>
            </a:endParaRPr>
          </a:p>
          <a:p>
            <a:pPr marL="0" indent="0" algn="l">
              <a:buNone/>
            </a:pPr>
            <a:endParaRPr lang="en-US" altLang="zh-CN" sz="2800" b="1">
              <a:solidFill>
                <a:schemeClr val="tx1"/>
              </a:solidFill>
              <a:highlight>
                <a:srgbClr val="FFFF00"/>
              </a:highlight>
              <a:latin typeface="Times New Roman" panose="02020603050405020304" pitchFamily="18" charset="0"/>
              <a:cs typeface="Times New Roman" panose="02020603050405020304" pitchFamily="18" charset="0"/>
              <a:sym typeface="+mn-ea"/>
            </a:endParaRPr>
          </a:p>
        </p:txBody>
      </p:sp>
      <p:pic>
        <p:nvPicPr>
          <p:cNvPr id="7" name="图片 6" descr="戒指"/>
          <p:cNvPicPr>
            <a:picLocks noChangeAspect="1"/>
          </p:cNvPicPr>
          <p:nvPr/>
        </p:nvPicPr>
        <p:blipFill>
          <a:blip r:embed="rId1"/>
          <a:stretch>
            <a:fillRect/>
          </a:stretch>
        </p:blipFill>
        <p:spPr>
          <a:xfrm>
            <a:off x="6979920" y="5211445"/>
            <a:ext cx="1974850" cy="13296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1"/>
          <p:cNvSpPr txBox="1"/>
          <p:nvPr/>
        </p:nvSpPr>
        <p:spPr>
          <a:xfrm>
            <a:off x="1624330" y="238125"/>
            <a:ext cx="8364220" cy="645160"/>
          </a:xfrm>
          <a:prstGeom prst="rect">
            <a:avLst/>
          </a:prstGeom>
          <a:noFill/>
          <a:ln w="9525">
            <a:noFill/>
          </a:ln>
        </p:spPr>
        <p:txBody>
          <a:bodyPr wrap="square">
            <a:spAutoFit/>
          </a:bodyPr>
          <a:p>
            <a:r>
              <a:rPr lang="en-US" altLang="zh-CN" sz="3600" b="1">
                <a:solidFill>
                  <a:srgbClr val="FF0000"/>
                </a:solidFill>
                <a:sym typeface="+mn-ea"/>
              </a:rPr>
              <a:t> Language improvement</a:t>
            </a:r>
            <a:endParaRPr lang="en-US" altLang="zh-CN" sz="3600" b="1">
              <a:solidFill>
                <a:srgbClr val="FF0000"/>
              </a:solidFill>
              <a:latin typeface="Arial" panose="020B0604020202020204" pitchFamily="34" charset="0"/>
            </a:endParaRPr>
          </a:p>
        </p:txBody>
      </p:sp>
      <p:sp>
        <p:nvSpPr>
          <p:cNvPr id="16386" name="文本框 2"/>
          <p:cNvSpPr txBox="1"/>
          <p:nvPr/>
        </p:nvSpPr>
        <p:spPr>
          <a:xfrm>
            <a:off x="88265" y="1138238"/>
            <a:ext cx="8967788" cy="6985635"/>
          </a:xfrm>
          <a:prstGeom prst="rect">
            <a:avLst/>
          </a:prstGeom>
          <a:noFill/>
          <a:ln w="9525">
            <a:noFill/>
          </a:ln>
          <a:extLst>
            <a:ext uri="{909E8E84-426E-40DD-AFC4-6F175D3DCCD1}">
              <a14:hiddenFill xmlns:a14="http://schemas.microsoft.com/office/drawing/2010/main">
                <a:solidFill>
                  <a:schemeClr val="bg1"/>
                </a:solidFill>
              </a14:hiddenFill>
            </a:ext>
          </a:extLst>
        </p:spPr>
        <p:txBody>
          <a:bodyPr>
            <a:spAutoFit/>
          </a:bodyPr>
          <a:p>
            <a:r>
              <a:rPr lang="zh-CN" altLang="en-US" sz="2800" b="1" i="1">
                <a:latin typeface="Arial" panose="020B0604020202020204" pitchFamily="34" charset="0"/>
              </a:rPr>
              <a:t>Para </a:t>
            </a:r>
            <a:r>
              <a:rPr lang="en-US" altLang="zh-CN" sz="2800" b="1" i="1">
                <a:latin typeface="Arial" panose="020B0604020202020204" pitchFamily="34" charset="0"/>
              </a:rPr>
              <a:t>1</a:t>
            </a:r>
            <a:r>
              <a:rPr lang="zh-CN" altLang="en-US" sz="2800" b="1" i="1">
                <a:latin typeface="Arial" panose="020B0604020202020204" pitchFamily="34" charset="0"/>
              </a:rPr>
              <a:t>: </a:t>
            </a:r>
            <a:r>
              <a:rPr lang="zh-CN" altLang="en-US" sz="2800" b="1" i="1">
                <a:solidFill>
                  <a:srgbClr val="1141DD"/>
                </a:solidFill>
                <a:latin typeface="Arial" panose="020B0604020202020204" pitchFamily="34" charset="0"/>
              </a:rPr>
              <a:t> At the shop, we found five jewellery counters to look th</a:t>
            </a:r>
            <a:r>
              <a:rPr lang="en-US" altLang="zh-CN" sz="2800" b="1" i="1">
                <a:solidFill>
                  <a:srgbClr val="1141DD"/>
                </a:solidFill>
                <a:latin typeface="Arial" panose="020B0604020202020204" pitchFamily="34" charset="0"/>
              </a:rPr>
              <a:t>r</a:t>
            </a:r>
            <a:r>
              <a:rPr lang="zh-CN" altLang="en-US" sz="2800" b="1" i="1">
                <a:solidFill>
                  <a:srgbClr val="1141DD"/>
                </a:solidFill>
                <a:latin typeface="Arial" panose="020B0604020202020204" pitchFamily="34" charset="0"/>
              </a:rPr>
              <a:t>ough.</a:t>
            </a:r>
            <a:endParaRPr lang="zh-CN" altLang="en-US" sz="2800" b="1" i="1">
              <a:solidFill>
                <a:srgbClr val="1141DD"/>
              </a:solidFill>
              <a:latin typeface="Arial" panose="020B0604020202020204" pitchFamily="34" charset="0"/>
            </a:endParaRPr>
          </a:p>
          <a:p>
            <a:endParaRPr lang="zh-CN" altLang="en-US" sz="2800" b="1">
              <a:latin typeface="Arial" panose="020B0604020202020204" pitchFamily="34" charset="0"/>
            </a:endParaRPr>
          </a:p>
          <a:p>
            <a:r>
              <a:rPr lang="zh-CN" altLang="en-US" sz="2800" b="1">
                <a:latin typeface="Arial" panose="020B0604020202020204" pitchFamily="34" charset="0"/>
              </a:rPr>
              <a:t>    柜台里有各种各样的闪亮的戒指、项链</a:t>
            </a:r>
            <a:r>
              <a:rPr lang="en-US" altLang="zh-CN" sz="2800" b="1">
                <a:latin typeface="Arial" panose="020B0604020202020204" pitchFamily="34" charset="0"/>
              </a:rPr>
              <a:t>(necklace)</a:t>
            </a:r>
            <a:r>
              <a:rPr lang="zh-CN" altLang="en-US" sz="2800" b="1">
                <a:latin typeface="Arial" panose="020B0604020202020204" pitchFamily="34" charset="0"/>
              </a:rPr>
              <a:t>和手镯</a:t>
            </a:r>
            <a:r>
              <a:rPr lang="en-US" altLang="zh-CN" sz="2800" b="1">
                <a:latin typeface="Arial" panose="020B0604020202020204" pitchFamily="34" charset="0"/>
              </a:rPr>
              <a:t>(bracelet)/</a:t>
            </a:r>
            <a:r>
              <a:rPr lang="zh-CN" altLang="en-US" sz="2800" b="1">
                <a:latin typeface="Arial" panose="020B0604020202020204" pitchFamily="34" charset="0"/>
              </a:rPr>
              <a:t>珠宝。我们一个个柜台看过去，仔细挑选新的戒指。但是，我没有找到满意的戒指，我很失望。（描写）</a:t>
            </a:r>
            <a:r>
              <a:rPr lang="zh-CN" altLang="en-US" sz="2800" b="1">
                <a:sym typeface="+mn-ea"/>
              </a:rPr>
              <a:t>突然,我女儿发现一颗小小的特别闪耀的钻戒，这枚戒指和我丢失的戒指非常像。</a:t>
            </a:r>
            <a:endParaRPr lang="zh-CN" altLang="en-US" sz="2800" b="1">
              <a:latin typeface="Arial" panose="020B0604020202020204" pitchFamily="34" charset="0"/>
            </a:endParaRPr>
          </a:p>
          <a:p>
            <a:endParaRPr lang="zh-CN" altLang="en-US" sz="2800" b="1" i="1">
              <a:solidFill>
                <a:schemeClr val="tx1"/>
              </a:solidFill>
              <a:sym typeface="+mn-ea"/>
            </a:endParaRPr>
          </a:p>
          <a:p>
            <a:endParaRPr lang="zh-CN" altLang="en-US" sz="2800" b="1" i="1">
              <a:solidFill>
                <a:srgbClr val="1D41D5"/>
              </a:solidFill>
              <a:sym typeface="+mn-ea"/>
            </a:endParaRPr>
          </a:p>
          <a:p>
            <a:r>
              <a:rPr lang="zh-CN" altLang="en-US" sz="2800" b="1" i="1">
                <a:solidFill>
                  <a:srgbClr val="1D41D5"/>
                </a:solidFill>
                <a:sym typeface="+mn-ea"/>
              </a:rPr>
              <a:t>Para.2:  The shop assistant got a magnifying glass(放大镜) out and said, </a:t>
            </a:r>
            <a:r>
              <a:rPr lang="en-US" altLang="zh-CN" sz="2800" b="1" i="1">
                <a:solidFill>
                  <a:srgbClr val="1D41D5"/>
                </a:solidFill>
                <a:sym typeface="+mn-ea"/>
              </a:rPr>
              <a:t>“</a:t>
            </a:r>
            <a:r>
              <a:rPr lang="zh-CN" altLang="en-US" sz="2800" b="1" i="1">
                <a:solidFill>
                  <a:srgbClr val="1D41D5"/>
                </a:solidFill>
                <a:sym typeface="+mn-ea"/>
              </a:rPr>
              <a:t>It's a bluebird.</a:t>
            </a:r>
            <a:r>
              <a:rPr lang="en-US" altLang="zh-CN" sz="2800" b="1" i="1">
                <a:solidFill>
                  <a:srgbClr val="1D41D5"/>
                </a:solidFill>
                <a:sym typeface="+mn-ea"/>
              </a:rPr>
              <a:t>”</a:t>
            </a:r>
            <a:endParaRPr lang="zh-CN" altLang="en-US" sz="2800" b="1" i="1">
              <a:solidFill>
                <a:srgbClr val="1D41D5"/>
              </a:solidFill>
              <a:latin typeface="Arial" panose="020B0604020202020204" pitchFamily="34" charset="0"/>
            </a:endParaRPr>
          </a:p>
          <a:p>
            <a:endParaRPr lang="zh-CN" altLang="en-US" sz="2800" b="1">
              <a:latin typeface="Arial" panose="020B0604020202020204" pitchFamily="34" charset="0"/>
            </a:endParaRPr>
          </a:p>
          <a:p>
            <a:endParaRPr lang="zh-CN" altLang="en-US" sz="2800" b="1">
              <a:solidFill>
                <a:srgbClr val="1D41D5"/>
              </a:solidFill>
              <a:latin typeface="Arial" panose="020B0604020202020204" pitchFamily="34" charset="0"/>
            </a:endParaRPr>
          </a:p>
          <a:p>
            <a:endParaRPr lang="zh-CN" altLang="en-US" sz="2800" b="1">
              <a:solidFill>
                <a:srgbClr val="1D41D5"/>
              </a:solidFill>
              <a:latin typeface="Arial" panose="020B0604020202020204" pitchFamily="34" charset="0"/>
            </a:endParaRPr>
          </a:p>
          <a:p>
            <a:endParaRPr lang="zh-CN" altLang="en-US" sz="2800" b="1">
              <a:solidFill>
                <a:srgbClr val="1D41D5"/>
              </a:solidFill>
              <a:latin typeface="Arial" panose="020B0604020202020204" pitchFamily="34" charset="0"/>
            </a:endParaRPr>
          </a:p>
        </p:txBody>
      </p:sp>
      <p:sp>
        <p:nvSpPr>
          <p:cNvPr id="2" name="文本框 1"/>
          <p:cNvSpPr txBox="1"/>
          <p:nvPr/>
        </p:nvSpPr>
        <p:spPr>
          <a:xfrm>
            <a:off x="5292090" y="4095115"/>
            <a:ext cx="6907530" cy="521970"/>
          </a:xfrm>
          <a:prstGeom prst="rect">
            <a:avLst/>
          </a:prstGeom>
          <a:noFill/>
        </p:spPr>
        <p:txBody>
          <a:bodyPr wrap="square" rtlCol="0">
            <a:spAutoFit/>
          </a:bodyPr>
          <a:p>
            <a:r>
              <a:rPr lang="zh-CN" altLang="en-US" sz="2800" b="1">
                <a:solidFill>
                  <a:srgbClr val="1D41D5"/>
                </a:solidFill>
                <a:sym typeface="+mn-ea"/>
              </a:rPr>
              <a:t>我们很激动，询问戒指</a:t>
            </a:r>
            <a:endParaRPr lang="zh-CN" altLang="en-US" sz="2800"/>
          </a:p>
        </p:txBody>
      </p:sp>
      <p:sp>
        <p:nvSpPr>
          <p:cNvPr id="20" name="上箭头 19"/>
          <p:cNvSpPr/>
          <p:nvPr/>
        </p:nvSpPr>
        <p:spPr>
          <a:xfrm>
            <a:off x="4070985" y="5048250"/>
            <a:ext cx="319405" cy="3517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78130" y="4490085"/>
            <a:ext cx="6907530" cy="521970"/>
          </a:xfrm>
          <a:prstGeom prst="rect">
            <a:avLst/>
          </a:prstGeom>
          <a:noFill/>
        </p:spPr>
        <p:txBody>
          <a:bodyPr wrap="square" rtlCol="0">
            <a:spAutoFit/>
          </a:bodyPr>
          <a:p>
            <a:r>
              <a:rPr lang="zh-CN" altLang="en-US" sz="2800" b="1">
                <a:solidFill>
                  <a:srgbClr val="1D41D5"/>
                </a:solidFill>
                <a:sym typeface="+mn-ea"/>
              </a:rPr>
              <a:t>上面是否是一只蓝鸟。</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 grpId="0"/>
      <p:bldP spid="2"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89865" y="588010"/>
            <a:ext cx="8846820" cy="4526280"/>
          </a:xfrm>
        </p:spPr>
        <p:txBody>
          <a:bodyPr/>
          <a:p>
            <a:pPr marL="0" indent="0">
              <a:buNone/>
            </a:pPr>
            <a:r>
              <a:rPr lang="en-US" altLang="zh-CN" b="1">
                <a:latin typeface="Arial" panose="020B0604020202020204" pitchFamily="34" charset="0"/>
                <a:sym typeface="+mn-ea"/>
              </a:rPr>
              <a:t>(1) </a:t>
            </a:r>
            <a:r>
              <a:rPr lang="zh-CN" altLang="en-US" b="1">
                <a:latin typeface="Arial" panose="020B0604020202020204" pitchFamily="34" charset="0"/>
                <a:sym typeface="+mn-ea"/>
              </a:rPr>
              <a:t>柜台里有各种各样闪亮的戒指、项链</a:t>
            </a:r>
            <a:r>
              <a:rPr lang="en-US" altLang="zh-CN" b="1">
                <a:latin typeface="Arial" panose="020B0604020202020204" pitchFamily="34" charset="0"/>
                <a:sym typeface="+mn-ea"/>
              </a:rPr>
              <a:t>(necklace)</a:t>
            </a:r>
            <a:r>
              <a:rPr lang="zh-CN" altLang="en-US" b="1">
                <a:latin typeface="Arial" panose="020B0604020202020204" pitchFamily="34" charset="0"/>
                <a:sym typeface="+mn-ea"/>
              </a:rPr>
              <a:t>和手镯</a:t>
            </a:r>
            <a:r>
              <a:rPr lang="en-US" altLang="zh-CN" b="1">
                <a:latin typeface="Arial" panose="020B0604020202020204" pitchFamily="34" charset="0"/>
                <a:sym typeface="+mn-ea"/>
              </a:rPr>
              <a:t>(bracelet)</a:t>
            </a:r>
            <a:r>
              <a:rPr lang="zh-CN" altLang="en-US" b="1">
                <a:latin typeface="Arial" panose="020B0604020202020204" pitchFamily="34" charset="0"/>
                <a:sym typeface="+mn-ea"/>
              </a:rPr>
              <a:t>。我们一个个柜台看过去，仔细挑选新的戒指。但是，我没有找到满意的戒指，我很失望。  </a:t>
            </a:r>
            <a:r>
              <a:rPr lang="en-US" altLang="zh-CN"/>
              <a:t> </a:t>
            </a:r>
            <a:endParaRPr lang="en-US" altLang="zh-CN"/>
          </a:p>
          <a:p>
            <a:pPr marL="0" indent="0">
              <a:buNone/>
            </a:pPr>
            <a:r>
              <a:rPr lang="en-US" altLang="zh-CN"/>
              <a:t>        </a:t>
            </a:r>
            <a:r>
              <a:rPr lang="en-US" altLang="zh-CN" b="1">
                <a:latin typeface="Times New Roman" panose="02020603050405020304" pitchFamily="18" charset="0"/>
                <a:cs typeface="Times New Roman" panose="02020603050405020304" pitchFamily="18" charset="0"/>
              </a:rPr>
              <a:t>There were ______________ shiny necklaces,    </a:t>
            </a:r>
            <a:endParaRPr lang="en-US" altLang="zh-CN" b="1">
              <a:latin typeface="Times New Roman" panose="02020603050405020304" pitchFamily="18" charset="0"/>
              <a:cs typeface="Times New Roman" panose="02020603050405020304" pitchFamily="18" charset="0"/>
            </a:endParaRPr>
          </a:p>
          <a:p>
            <a:pPr marL="0" indent="0">
              <a:buNone/>
            </a:pPr>
            <a:r>
              <a:rPr lang="en-US" altLang="zh-CN" b="1">
                <a:latin typeface="Times New Roman" panose="02020603050405020304" pitchFamily="18" charset="0"/>
                <a:cs typeface="Times New Roman" panose="02020603050405020304" pitchFamily="18" charset="0"/>
              </a:rPr>
              <a:t>rings and bracelets. We __________ each counter  carefully to _______ a new ring. However, ___________(find) a _________ ring, </a:t>
            </a:r>
            <a:r>
              <a:rPr lang="en-US" altLang="zh-CN" b="1">
                <a:solidFill>
                  <a:schemeClr val="tx1"/>
                </a:solidFill>
                <a:latin typeface="Times New Roman" panose="02020603050405020304" pitchFamily="18" charset="0"/>
                <a:cs typeface="Times New Roman" panose="02020603050405020304" pitchFamily="18" charset="0"/>
              </a:rPr>
              <a:t>I was ______________________________________.    </a:t>
            </a:r>
            <a:endParaRPr lang="en-US" altLang="zh-CN"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3540125" y="2658110"/>
            <a:ext cx="214630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a variety of</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4620260" y="3188970"/>
            <a:ext cx="177482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looked at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418715" y="3772535"/>
            <a:ext cx="113030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select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3803650" y="4161790"/>
            <a:ext cx="183134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satisfying</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27025" y="4161790"/>
            <a:ext cx="209169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not finding</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95605" y="4653280"/>
            <a:ext cx="703516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so disappointed that I was close to tears</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8" grpId="0"/>
      <p:bldP spid="8" grpId="1"/>
      <p:bldP spid="7" grpId="0"/>
      <p:bldP spid="7"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2" descr="UzxkxO65Sf"/>
          <p:cNvPicPr>
            <a:picLocks noChangeAspect="1"/>
          </p:cNvPicPr>
          <p:nvPr/>
        </p:nvPicPr>
        <p:blipFill>
          <a:blip r:embed="rId1"/>
          <a:stretch>
            <a:fillRect/>
          </a:stretch>
        </p:blipFill>
        <p:spPr>
          <a:xfrm>
            <a:off x="-9525" y="-25400"/>
            <a:ext cx="9163050" cy="6877050"/>
          </a:xfrm>
          <a:prstGeom prst="rect">
            <a:avLst/>
          </a:prstGeom>
          <a:noFill/>
          <a:ln w="9525">
            <a:noFill/>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9580" y="120015"/>
            <a:ext cx="8575675" cy="6080125"/>
          </a:xfrm>
        </p:spPr>
        <p:txBody>
          <a:bodyPr/>
          <a:p>
            <a:pPr marL="0" indent="0">
              <a:buNone/>
            </a:pPr>
            <a:endParaRPr lang="zh-CN" altLang="en-US" sz="2800" b="1">
              <a:sym typeface="+mn-ea"/>
            </a:endParaRPr>
          </a:p>
          <a:p>
            <a:pPr marL="0" indent="0">
              <a:buNone/>
            </a:pPr>
            <a:r>
              <a:rPr lang="zh-CN" altLang="en-US" b="1">
                <a:sym typeface="+mn-ea"/>
              </a:rPr>
              <a:t>(</a:t>
            </a:r>
            <a:r>
              <a:rPr lang="en-US" altLang="zh-CN" b="1">
                <a:sym typeface="+mn-ea"/>
              </a:rPr>
              <a:t>2</a:t>
            </a:r>
            <a:r>
              <a:rPr lang="zh-CN" altLang="en-US" b="1">
                <a:sym typeface="+mn-ea"/>
              </a:rPr>
              <a:t>) </a:t>
            </a:r>
            <a:r>
              <a:rPr lang="zh-CN" altLang="en-US">
                <a:sym typeface="+mn-ea"/>
              </a:rPr>
              <a:t> </a:t>
            </a:r>
            <a:r>
              <a:rPr lang="zh-CN" altLang="en-US" b="1">
                <a:sym typeface="+mn-ea"/>
              </a:rPr>
              <a:t>突然，我女儿发现</a:t>
            </a:r>
            <a:r>
              <a:rPr lang="zh-CN" altLang="en-US" b="1">
                <a:solidFill>
                  <a:srgbClr val="FF0000"/>
                </a:solidFill>
                <a:sym typeface="+mn-ea"/>
              </a:rPr>
              <a:t>一颗小小的特别闪耀的</a:t>
            </a:r>
            <a:r>
              <a:rPr lang="zh-CN" altLang="en-US" b="1">
                <a:sym typeface="+mn-ea"/>
              </a:rPr>
              <a:t>钻戒，这枚戒指和我丢失的戒指非常像。</a:t>
            </a:r>
            <a:r>
              <a:rPr lang="zh-CN" altLang="en-US" b="1">
                <a:solidFill>
                  <a:srgbClr val="1D41D5"/>
                </a:solidFill>
                <a:sym typeface="+mn-ea"/>
              </a:rPr>
              <a:t>（定语从句）</a:t>
            </a:r>
            <a:endParaRPr lang="zh-CN" altLang="en-US" b="1">
              <a:solidFill>
                <a:srgbClr val="1D41D5"/>
              </a:solidFill>
              <a:sym typeface="+mn-ea"/>
            </a:endParaRPr>
          </a:p>
          <a:p>
            <a:pPr marL="0" indent="0">
              <a:buNone/>
            </a:pPr>
            <a:r>
              <a:rPr lang="en-US" altLang="zh-CN" b="1">
                <a:latin typeface="Times New Roman" panose="02020603050405020304" pitchFamily="18" charset="0"/>
                <a:cs typeface="Times New Roman" panose="02020603050405020304" pitchFamily="18" charset="0"/>
                <a:sym typeface="+mn-ea"/>
              </a:rPr>
              <a:t>Suddenly, my daughter ______ a small but shiny diamond ring  ___________________</a:t>
            </a:r>
            <a:endParaRPr lang="en-US" altLang="zh-CN" b="1">
              <a:latin typeface="Times New Roman" panose="02020603050405020304" pitchFamily="18" charset="0"/>
              <a:cs typeface="Times New Roman" panose="02020603050405020304" pitchFamily="18" charset="0"/>
              <a:sym typeface="+mn-ea"/>
            </a:endParaRPr>
          </a:p>
          <a:p>
            <a:pPr marL="0" indent="0">
              <a:buNone/>
            </a:pPr>
            <a:r>
              <a:rPr lang="en-US" altLang="zh-CN" b="1">
                <a:latin typeface="Times New Roman" panose="02020603050405020304" pitchFamily="18" charset="0"/>
                <a:cs typeface="Times New Roman" panose="02020603050405020304" pitchFamily="18" charset="0"/>
                <a:sym typeface="+mn-ea"/>
              </a:rPr>
              <a:t>_______________.</a:t>
            </a:r>
            <a:endParaRPr lang="en-US" altLang="zh-CN" b="1">
              <a:latin typeface="Times New Roman" panose="02020603050405020304" pitchFamily="18" charset="0"/>
              <a:cs typeface="Times New Roman" panose="02020603050405020304" pitchFamily="18" charset="0"/>
              <a:sym typeface="+mn-ea"/>
            </a:endParaRPr>
          </a:p>
          <a:p>
            <a:pPr marL="0" indent="0">
              <a:buNone/>
            </a:pPr>
            <a:r>
              <a:rPr lang="zh-CN" altLang="en-US" b="1">
                <a:sym typeface="+mn-ea"/>
              </a:rPr>
              <a:t>(</a:t>
            </a:r>
            <a:r>
              <a:rPr lang="en-US" altLang="zh-CN" b="1">
                <a:sym typeface="+mn-ea"/>
              </a:rPr>
              <a:t>3</a:t>
            </a:r>
            <a:r>
              <a:rPr lang="zh-CN" altLang="en-US" b="1">
                <a:sym typeface="+mn-ea"/>
              </a:rPr>
              <a:t>)</a:t>
            </a:r>
            <a:r>
              <a:rPr lang="en-US" altLang="zh-CN" b="1">
                <a:sym typeface="+mn-ea"/>
              </a:rPr>
              <a:t> </a:t>
            </a:r>
            <a:r>
              <a:rPr lang="zh-CN" altLang="en-US" b="1">
                <a:sym typeface="+mn-ea"/>
              </a:rPr>
              <a:t>我们很激动，询问戒指上是否是一只蓝鸟。</a:t>
            </a:r>
            <a:endParaRPr lang="zh-CN" altLang="en-US" b="1">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(非谓语动词asking...     </a:t>
            </a:r>
            <a:r>
              <a:rPr lang="en-US" altLang="zh-CN" sz="3200" b="1">
                <a:solidFill>
                  <a:srgbClr val="1D41D5"/>
                </a:solidFill>
                <a:latin typeface="Times New Roman" panose="02020603050405020304" pitchFamily="18" charset="0"/>
                <a:cs typeface="Times New Roman" panose="02020603050405020304" pitchFamily="18" charset="0"/>
                <a:sym typeface="+mn-ea"/>
              </a:rPr>
              <a:t> 宾语从句</a:t>
            </a:r>
            <a:r>
              <a:rPr lang="en-US" altLang="zh-CN" sz="3200" b="1">
                <a:latin typeface="Times New Roman" panose="02020603050405020304" pitchFamily="18" charset="0"/>
                <a:cs typeface="Times New Roman" panose="02020603050405020304" pitchFamily="18" charset="0"/>
                <a:sym typeface="+mn-ea"/>
              </a:rPr>
              <a:t>)</a:t>
            </a:r>
            <a:endParaRPr lang="en-US" altLang="zh-CN" sz="3200" b="1">
              <a:latin typeface="Times New Roman" panose="02020603050405020304" pitchFamily="18" charset="0"/>
              <a:cs typeface="Times New Roman" panose="02020603050405020304" pitchFamily="18" charset="0"/>
            </a:endParaRPr>
          </a:p>
          <a:p>
            <a:pPr marL="0" indent="0">
              <a:buNone/>
            </a:pPr>
            <a:r>
              <a:rPr lang="en-US" altLang="zh-CN" sz="3200" b="1">
                <a:latin typeface="Times New Roman" panose="02020603050405020304" pitchFamily="18" charset="0"/>
                <a:cs typeface="Times New Roman" panose="02020603050405020304" pitchFamily="18" charset="0"/>
                <a:sym typeface="+mn-ea"/>
              </a:rPr>
              <a:t>We were so thrilled, _______________________</a:t>
            </a: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_____________.</a:t>
            </a:r>
            <a:endParaRPr lang="en-US" altLang="zh-CN" sz="3200" b="1">
              <a:latin typeface="Times New Roman" panose="02020603050405020304" pitchFamily="18" charset="0"/>
              <a:cs typeface="Times New Roman" panose="02020603050405020304" pitchFamily="18" charset="0"/>
            </a:endParaRPr>
          </a:p>
        </p:txBody>
      </p:sp>
      <p:sp>
        <p:nvSpPr>
          <p:cNvPr id="2" name="文本框 1"/>
          <p:cNvSpPr txBox="1"/>
          <p:nvPr/>
        </p:nvSpPr>
        <p:spPr>
          <a:xfrm>
            <a:off x="4128135" y="2726055"/>
            <a:ext cx="4228465" cy="583565"/>
          </a:xfrm>
          <a:prstGeom prst="rect">
            <a:avLst/>
          </a:prstGeom>
          <a:noFill/>
        </p:spPr>
        <p:txBody>
          <a:bodyPr wrap="none" rtlCol="0">
            <a:spAutoFit/>
          </a:bodyPr>
          <a:p>
            <a:pPr algn="l"/>
            <a:r>
              <a:rPr lang="en-US" altLang="zh-CN" sz="3200" b="1">
                <a:solidFill>
                  <a:srgbClr val="FF0000"/>
                </a:solidFill>
                <a:latin typeface="Times New Roman" panose="02020603050405020304" pitchFamily="18" charset="0"/>
                <a:cs typeface="Times New Roman" panose="02020603050405020304" pitchFamily="18" charset="0"/>
                <a:sym typeface="+mn-ea"/>
              </a:rPr>
              <a:t>which looked similar to </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50545" y="3295650"/>
            <a:ext cx="2960370" cy="583565"/>
          </a:xfrm>
          <a:prstGeom prst="rect">
            <a:avLst/>
          </a:prstGeom>
          <a:noFill/>
        </p:spPr>
        <p:txBody>
          <a:bodyPr wrap="none" rtlCol="0">
            <a:spAutoFit/>
          </a:bodyPr>
          <a:p>
            <a:pPr algn="l"/>
            <a:r>
              <a:rPr lang="en-US" altLang="zh-CN" sz="3200" b="1">
                <a:solidFill>
                  <a:srgbClr val="FF0000"/>
                </a:solidFill>
                <a:latin typeface="Times New Roman" panose="02020603050405020304" pitchFamily="18" charset="0"/>
                <a:cs typeface="Times New Roman" panose="02020603050405020304" pitchFamily="18" charset="0"/>
                <a:sym typeface="+mn-ea"/>
              </a:rPr>
              <a:t>my missing ring</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128135" y="5033010"/>
            <a:ext cx="4885690" cy="583565"/>
          </a:xfrm>
          <a:prstGeom prst="rect">
            <a:avLst/>
          </a:prstGeom>
          <a:noFill/>
        </p:spPr>
        <p:txBody>
          <a:bodyPr wrap="none" rtlCol="0">
            <a:spAutoFit/>
          </a:bodyPr>
          <a:p>
            <a:pPr algn="l"/>
            <a:r>
              <a:rPr lang="en-US" altLang="zh-CN" sz="3200" b="1">
                <a:solidFill>
                  <a:srgbClr val="FF0000"/>
                </a:solidFill>
                <a:latin typeface="Times New Roman" panose="02020603050405020304" pitchFamily="18" charset="0"/>
                <a:cs typeface="Times New Roman" panose="02020603050405020304" pitchFamily="18" charset="0"/>
                <a:sym typeface="+mn-ea"/>
              </a:rPr>
              <a:t>asking whether there was a  </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509270" y="5616575"/>
            <a:ext cx="2554605" cy="583565"/>
          </a:xfrm>
          <a:prstGeom prst="rect">
            <a:avLst/>
          </a:prstGeom>
          <a:noFill/>
        </p:spPr>
        <p:txBody>
          <a:bodyPr wrap="none" rtlCol="0">
            <a:spAutoFit/>
          </a:bodyPr>
          <a:p>
            <a:pPr algn="l"/>
            <a:r>
              <a:rPr lang="en-US" altLang="zh-CN" sz="3200" b="1">
                <a:solidFill>
                  <a:srgbClr val="FF0000"/>
                </a:solidFill>
                <a:latin typeface="Times New Roman" panose="02020603050405020304" pitchFamily="18" charset="0"/>
                <a:cs typeface="Times New Roman" panose="02020603050405020304" pitchFamily="18" charset="0"/>
                <a:sym typeface="+mn-ea"/>
              </a:rPr>
              <a:t>bluebird on it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4577080" y="2142490"/>
            <a:ext cx="144716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spotted</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P spid="6" grpId="0"/>
      <p:bldP spid="6" grpId="1"/>
      <p:bldP spid="7" grpId="0"/>
      <p:bldP spid="7"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9700" y="401955"/>
            <a:ext cx="8750300" cy="5554980"/>
          </a:xfrm>
        </p:spPr>
        <p:txBody>
          <a:bodyPr/>
          <a:p>
            <a:pPr algn="just"/>
            <a:r>
              <a:rPr lang="zh-CN" altLang="en-US" i="1">
                <a:solidFill>
                  <a:srgbClr val="1D41D5"/>
                </a:solidFill>
                <a:latin typeface="Times New Roman" panose="02020603050405020304" pitchFamily="18" charset="0"/>
                <a:cs typeface="Times New Roman" panose="02020603050405020304" pitchFamily="18" charset="0"/>
              </a:rPr>
              <a:t>Paragraph I</a:t>
            </a:r>
            <a:endParaRPr lang="zh-CN" altLang="en-US" i="1">
              <a:solidFill>
                <a:srgbClr val="1D41D5"/>
              </a:solidFill>
              <a:latin typeface="Times New Roman" panose="02020603050405020304" pitchFamily="18" charset="0"/>
              <a:cs typeface="Times New Roman" panose="02020603050405020304" pitchFamily="18" charset="0"/>
            </a:endParaRPr>
          </a:p>
          <a:p>
            <a:pPr marL="0" indent="0" algn="just">
              <a:buNone/>
            </a:pP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      </a:t>
            </a:r>
            <a:r>
              <a:rPr lang="zh-CN" altLang="en-US" i="1">
                <a:latin typeface="Times New Roman" panose="02020603050405020304" pitchFamily="18" charset="0"/>
                <a:cs typeface="Times New Roman" panose="02020603050405020304" pitchFamily="18" charset="0"/>
              </a:rPr>
              <a:t>At the shop, we found five jewellery counters to look through. </a:t>
            </a:r>
            <a:r>
              <a:rPr lang="zh-CN" altLang="en-US" i="1">
                <a:solidFill>
                  <a:schemeClr val="tx1"/>
                </a:solidFill>
                <a:latin typeface="Times New Roman" panose="02020603050405020304" pitchFamily="18" charset="0"/>
                <a:cs typeface="Times New Roman" panose="02020603050405020304" pitchFamily="18" charset="0"/>
              </a:rPr>
              <a:t> </a:t>
            </a:r>
            <a:r>
              <a:rPr lang="en-US" altLang="zh-CN">
                <a:solidFill>
                  <a:schemeClr val="tx1"/>
                </a:solidFill>
                <a:latin typeface="Times New Roman" panose="02020603050405020304" pitchFamily="18" charset="0"/>
                <a:cs typeface="Times New Roman" panose="02020603050405020304" pitchFamily="18" charset="0"/>
                <a:sym typeface="+mn-ea"/>
              </a:rPr>
              <a:t>There were a variety of shiny necklaces, </a:t>
            </a:r>
            <a:r>
              <a:rPr lang="en-US" altLang="zh-CN" u="sng">
                <a:solidFill>
                  <a:schemeClr val="tx1"/>
                </a:solidFill>
                <a:latin typeface="Times New Roman" panose="02020603050405020304" pitchFamily="18" charset="0"/>
                <a:cs typeface="Times New Roman" panose="02020603050405020304" pitchFamily="18" charset="0"/>
                <a:sym typeface="+mn-ea"/>
              </a:rPr>
              <a:t>ring</a:t>
            </a:r>
            <a:r>
              <a:rPr lang="en-US" altLang="zh-CN">
                <a:solidFill>
                  <a:schemeClr val="tx1"/>
                </a:solidFill>
                <a:latin typeface="Times New Roman" panose="02020603050405020304" pitchFamily="18" charset="0"/>
                <a:cs typeface="Times New Roman" panose="02020603050405020304" pitchFamily="18" charset="0"/>
                <a:sym typeface="+mn-ea"/>
              </a:rPr>
              <a:t>s and bracelets. We looked at each counter  carefully to select a new ring. However, </a:t>
            </a:r>
            <a:r>
              <a:rPr lang="en-US" altLang="zh-CN" b="1">
                <a:solidFill>
                  <a:srgbClr val="1D41D5"/>
                </a:solidFill>
                <a:latin typeface="Times New Roman" panose="02020603050405020304" pitchFamily="18" charset="0"/>
                <a:cs typeface="Times New Roman" panose="02020603050405020304" pitchFamily="18" charset="0"/>
                <a:sym typeface="+mn-ea"/>
              </a:rPr>
              <a:t>not finding </a:t>
            </a:r>
            <a:r>
              <a:rPr lang="en-US" altLang="zh-CN">
                <a:solidFill>
                  <a:schemeClr val="tx1"/>
                </a:solidFill>
                <a:latin typeface="Times New Roman" panose="02020603050405020304" pitchFamily="18" charset="0"/>
                <a:cs typeface="Times New Roman" panose="02020603050405020304" pitchFamily="18" charset="0"/>
                <a:sym typeface="+mn-ea"/>
              </a:rPr>
              <a:t>a satisfying ring, </a:t>
            </a:r>
            <a:r>
              <a:rPr lang="en-US" altLang="zh-CN" b="1">
                <a:solidFill>
                  <a:srgbClr val="FF0000"/>
                </a:solidFill>
                <a:latin typeface="Times New Roman" panose="02020603050405020304" pitchFamily="18" charset="0"/>
                <a:cs typeface="Times New Roman" panose="02020603050405020304" pitchFamily="18" charset="0"/>
                <a:sym typeface="+mn-ea"/>
              </a:rPr>
              <a:t>I was so disappointed that I was close to tears.</a:t>
            </a:r>
            <a:r>
              <a:rPr lang="en-US" altLang="zh-CN">
                <a:solidFill>
                  <a:schemeClr val="tx1"/>
                </a:solidFill>
                <a:latin typeface="Times New Roman" panose="02020603050405020304" pitchFamily="18" charset="0"/>
                <a:cs typeface="Times New Roman" panose="02020603050405020304" pitchFamily="18" charset="0"/>
                <a:sym typeface="+mn-ea"/>
              </a:rPr>
              <a:t>Suddenly, my </a:t>
            </a:r>
            <a:r>
              <a:rPr lang="en-US" altLang="zh-CN" u="sng">
                <a:solidFill>
                  <a:schemeClr val="tx1"/>
                </a:solidFill>
                <a:latin typeface="Times New Roman" panose="02020603050405020304" pitchFamily="18" charset="0"/>
                <a:cs typeface="Times New Roman" panose="02020603050405020304" pitchFamily="18" charset="0"/>
                <a:sym typeface="+mn-ea"/>
              </a:rPr>
              <a:t>daughter</a:t>
            </a:r>
            <a:r>
              <a:rPr lang="en-US" altLang="zh-CN">
                <a:solidFill>
                  <a:schemeClr val="tx1"/>
                </a:solidFill>
                <a:latin typeface="Times New Roman" panose="02020603050405020304" pitchFamily="18" charset="0"/>
                <a:cs typeface="Times New Roman" panose="02020603050405020304" pitchFamily="18" charset="0"/>
                <a:sym typeface="+mn-ea"/>
              </a:rPr>
              <a:t> spotted a </a:t>
            </a:r>
            <a:r>
              <a:rPr lang="en-US" altLang="zh-CN" u="sng">
                <a:solidFill>
                  <a:schemeClr val="tx1"/>
                </a:solidFill>
                <a:latin typeface="Times New Roman" panose="02020603050405020304" pitchFamily="18" charset="0"/>
                <a:cs typeface="Times New Roman" panose="02020603050405020304" pitchFamily="18" charset="0"/>
                <a:sym typeface="+mn-ea"/>
              </a:rPr>
              <a:t>small</a:t>
            </a:r>
            <a:r>
              <a:rPr lang="en-US" altLang="zh-CN">
                <a:solidFill>
                  <a:schemeClr val="tx1"/>
                </a:solidFill>
                <a:latin typeface="Times New Roman" panose="02020603050405020304" pitchFamily="18" charset="0"/>
                <a:cs typeface="Times New Roman" panose="02020603050405020304" pitchFamily="18" charset="0"/>
                <a:sym typeface="+mn-ea"/>
              </a:rPr>
              <a:t> but shiny diamond ring </a:t>
            </a:r>
            <a:r>
              <a:rPr lang="en-US" altLang="zh-CN" b="1">
                <a:solidFill>
                  <a:srgbClr val="1D41D5"/>
                </a:solidFill>
                <a:latin typeface="Times New Roman" panose="02020603050405020304" pitchFamily="18" charset="0"/>
                <a:cs typeface="Times New Roman" panose="02020603050405020304" pitchFamily="18" charset="0"/>
                <a:sym typeface="+mn-ea"/>
              </a:rPr>
              <a:t>which</a:t>
            </a:r>
            <a:r>
              <a:rPr lang="en-US" altLang="zh-CN">
                <a:solidFill>
                  <a:schemeClr val="tx1"/>
                </a:solidFill>
                <a:latin typeface="Times New Roman" panose="02020603050405020304" pitchFamily="18" charset="0"/>
                <a:cs typeface="Times New Roman" panose="02020603050405020304" pitchFamily="18" charset="0"/>
                <a:sym typeface="+mn-ea"/>
              </a:rPr>
              <a:t> looked similar to my missing ring. We were so thrilled, asking </a:t>
            </a:r>
            <a:r>
              <a:rPr lang="en-US" altLang="zh-CN" b="1">
                <a:solidFill>
                  <a:srgbClr val="1D41D5"/>
                </a:solidFill>
                <a:latin typeface="Times New Roman" panose="02020603050405020304" pitchFamily="18" charset="0"/>
                <a:cs typeface="Times New Roman" panose="02020603050405020304" pitchFamily="18" charset="0"/>
                <a:sym typeface="+mn-ea"/>
              </a:rPr>
              <a:t>whether</a:t>
            </a:r>
            <a:r>
              <a:rPr lang="en-US" altLang="zh-CN">
                <a:solidFill>
                  <a:schemeClr val="tx1"/>
                </a:solidFill>
                <a:latin typeface="Times New Roman" panose="02020603050405020304" pitchFamily="18" charset="0"/>
                <a:cs typeface="Times New Roman" panose="02020603050405020304" pitchFamily="18" charset="0"/>
                <a:sym typeface="+mn-ea"/>
              </a:rPr>
              <a:t> there was a </a:t>
            </a:r>
            <a:r>
              <a:rPr lang="en-US" altLang="zh-CN" u="sng">
                <a:solidFill>
                  <a:schemeClr val="tx1"/>
                </a:solidFill>
                <a:latin typeface="Times New Roman" panose="02020603050405020304" pitchFamily="18" charset="0"/>
                <a:cs typeface="Times New Roman" panose="02020603050405020304" pitchFamily="18" charset="0"/>
                <a:sym typeface="+mn-ea"/>
              </a:rPr>
              <a:t>bluebird</a:t>
            </a:r>
            <a:r>
              <a:rPr lang="en-US" altLang="zh-CN">
                <a:solidFill>
                  <a:schemeClr val="tx1"/>
                </a:solidFill>
                <a:latin typeface="Times New Roman" panose="02020603050405020304" pitchFamily="18" charset="0"/>
                <a:cs typeface="Times New Roman" panose="02020603050405020304" pitchFamily="18" charset="0"/>
                <a:sym typeface="+mn-ea"/>
              </a:rPr>
              <a:t> on it. </a:t>
            </a:r>
            <a:endParaRPr lang="en-US" altLang="zh-CN">
              <a:solidFill>
                <a:schemeClr val="tx1"/>
              </a:solidFill>
              <a:latin typeface="Times New Roman" panose="02020603050405020304" pitchFamily="18" charset="0"/>
              <a:cs typeface="Times New Roman" panose="02020603050405020304" pitchFamily="18" charset="0"/>
            </a:endParaRPr>
          </a:p>
          <a:p>
            <a:pPr algn="l"/>
            <a:endParaRPr lang="zh-CN" altLang="en-US">
              <a:solidFill>
                <a:schemeClr val="tx1"/>
              </a:solidFill>
              <a:latin typeface="Times New Roman" panose="02020603050405020304" pitchFamily="18" charset="0"/>
              <a:cs typeface="Times New Roman" panose="02020603050405020304" pitchFamily="18" charset="0"/>
            </a:endParaRPr>
          </a:p>
          <a:p>
            <a:endParaRPr lang="zh-CN" altLang="en-US" sz="2800">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7315" y="-96520"/>
            <a:ext cx="9109075" cy="5438140"/>
          </a:xfrm>
        </p:spPr>
        <p:txBody>
          <a:bodyPr/>
          <a:p>
            <a:pPr marL="0" indent="0">
              <a:buNone/>
            </a:pPr>
            <a:r>
              <a:rPr lang="en-US" altLang="zh-CN" sz="2800" b="1" dirty="0" smtClean="0">
                <a:cs typeface="+mn-lt"/>
                <a:sym typeface="+mn-ea"/>
              </a:rPr>
              <a:t>                               </a:t>
            </a:r>
            <a:endParaRPr lang="en-US" altLang="zh-CN" sz="2800" b="1" dirty="0" smtClean="0">
              <a:cs typeface="+mn-lt"/>
              <a:sym typeface="+mn-ea"/>
            </a:endParaRPr>
          </a:p>
          <a:p>
            <a:pPr marL="0" indent="0">
              <a:buNone/>
            </a:pPr>
            <a:r>
              <a:rPr lang="en-US" altLang="zh-CN" sz="2800" b="1" dirty="0" smtClean="0">
                <a:cs typeface="+mn-lt"/>
                <a:sym typeface="+mn-ea"/>
              </a:rPr>
              <a:t>                             </a:t>
            </a:r>
            <a:r>
              <a:rPr lang="en-US" altLang="zh-CN" b="1" smtClean="0">
                <a:solidFill>
                  <a:srgbClr val="C00000"/>
                </a:solidFill>
                <a:latin typeface="Times New Roman" panose="02020603050405020304" pitchFamily="18" charset="0"/>
                <a:cs typeface="Times New Roman" panose="02020603050405020304" pitchFamily="18" charset="0"/>
                <a:sym typeface="+mn-ea"/>
              </a:rPr>
              <a:t>Writing and Sharing</a:t>
            </a:r>
            <a:endParaRPr lang="en-US" altLang="zh-CN" b="1" smtClean="0">
              <a:solidFill>
                <a:srgbClr val="C00000"/>
              </a:solidFill>
              <a:latin typeface="Times New Roman" panose="02020603050405020304" pitchFamily="18" charset="0"/>
              <a:cs typeface="Times New Roman" panose="02020603050405020304" pitchFamily="18" charset="0"/>
              <a:sym typeface="+mn-ea"/>
            </a:endParaRPr>
          </a:p>
          <a:p>
            <a:pPr marL="0" algn="l">
              <a:buClrTx/>
              <a:buSzTx/>
              <a:buFontTx/>
              <a:buNone/>
            </a:pPr>
            <a:r>
              <a:rPr lang="en-US" altLang="zh-CN" sz="3200" b="1" smtClean="0">
                <a:solidFill>
                  <a:srgbClr val="C00000"/>
                </a:solidFill>
                <a:latin typeface="Times New Roman" panose="02020603050405020304" pitchFamily="18" charset="0"/>
                <a:cs typeface="Times New Roman" panose="02020603050405020304" pitchFamily="18" charset="0"/>
                <a:sym typeface="+mn-ea"/>
              </a:rPr>
              <a:t>Para.2                              </a:t>
            </a:r>
            <a:endParaRPr lang="en-US" altLang="zh-CN" sz="3200" b="1" smtClean="0">
              <a:solidFill>
                <a:srgbClr val="C00000"/>
              </a:solidFill>
              <a:latin typeface="Times New Roman" panose="02020603050405020304" pitchFamily="18" charset="0"/>
              <a:cs typeface="Times New Roman" panose="02020603050405020304" pitchFamily="18" charset="0"/>
              <a:sym typeface="+mn-ea"/>
            </a:endParaRPr>
          </a:p>
          <a:p>
            <a:pPr marL="0" indent="0" algn="l">
              <a:buNone/>
            </a:pPr>
            <a:r>
              <a:rPr lang="en-US" altLang="zh-CN" sz="2800" b="1" dirty="0" smtClean="0">
                <a:cs typeface="+mn-lt"/>
                <a:sym typeface="+mn-ea"/>
              </a:rPr>
              <a:t>1. How did I make sure it was mine</a:t>
            </a:r>
            <a:r>
              <a:rPr lang="en-US" altLang="zh-CN" sz="2800" b="1" dirty="0" smtClean="0">
                <a:solidFill>
                  <a:srgbClr val="FF0000"/>
                </a:solidFill>
                <a:cs typeface="+mn-lt"/>
                <a:sym typeface="+mn-ea"/>
              </a:rPr>
              <a:t>?</a:t>
            </a:r>
            <a:endParaRPr lang="en-US" altLang="zh-CN" sz="2800" b="1" dirty="0" smtClean="0">
              <a:solidFill>
                <a:srgbClr val="FF0000"/>
              </a:solidFill>
              <a:latin typeface="+mn-lt"/>
              <a:cs typeface="+mn-lt"/>
            </a:endParaRPr>
          </a:p>
          <a:p>
            <a:pPr marL="0" indent="0">
              <a:buFont typeface="Wingdings" panose="05000000000000000000" charset="0"/>
              <a:buNone/>
            </a:pPr>
            <a:r>
              <a:rPr lang="en-US" altLang="zh-CN" sz="2800" b="1" dirty="0" smtClean="0">
                <a:cs typeface="+mn-lt"/>
                <a:sym typeface="+mn-ea"/>
              </a:rPr>
              <a:t>2. How did I feel?  </a:t>
            </a:r>
            <a:endParaRPr lang="en-US" altLang="zh-CN" sz="2800" b="1" dirty="0" smtClean="0">
              <a:latin typeface="+mn-lt"/>
              <a:cs typeface="+mn-lt"/>
            </a:endParaRPr>
          </a:p>
          <a:p>
            <a:pPr marL="0" indent="0">
              <a:buFont typeface="Wingdings" panose="05000000000000000000" charset="0"/>
              <a:buNone/>
            </a:pPr>
            <a:r>
              <a:rPr lang="en-US" altLang="zh-CN" sz="2800" b="1" dirty="0" smtClean="0">
                <a:cs typeface="+mn-lt"/>
                <a:sym typeface="+mn-ea"/>
              </a:rPr>
              <a:t>3. Did I get back my ring? How?</a:t>
            </a:r>
            <a:endParaRPr lang="en-US" altLang="zh-CN" sz="2800" b="1" dirty="0" smtClean="0">
              <a:latin typeface="+mn-lt"/>
              <a:cs typeface="+mn-lt"/>
            </a:endParaRPr>
          </a:p>
          <a:p>
            <a:pPr marL="0" indent="0">
              <a:buNone/>
            </a:pPr>
            <a:r>
              <a:rPr lang="en-US" altLang="zh-CN" sz="2800" b="1" dirty="0" smtClean="0">
                <a:cs typeface="+mn-lt"/>
                <a:sym typeface="+mn-ea"/>
              </a:rPr>
              <a:t> 4.What was the possible ending?</a:t>
            </a:r>
            <a:endParaRPr lang="en-US" altLang="zh-CN" sz="2800" b="1" dirty="0" smtClean="0">
              <a:latin typeface="+mn-lt"/>
              <a:cs typeface="+mn-lt"/>
            </a:endParaRPr>
          </a:p>
          <a:p>
            <a:pPr marL="0" indent="0">
              <a:buNone/>
            </a:pPr>
            <a:endParaRPr lang="zh-CN" altLang="en-US" sz="2800" b="1"/>
          </a:p>
          <a:p>
            <a:pPr marL="0" indent="0" algn="l">
              <a:buNone/>
            </a:pPr>
            <a:endParaRPr lang="en-US" altLang="zh-CN" sz="2800" b="1">
              <a:solidFill>
                <a:schemeClr val="tx1"/>
              </a:solidFill>
              <a:highlight>
                <a:srgbClr val="FFFF00"/>
              </a:highlight>
              <a:latin typeface="Times New Roman" panose="02020603050405020304" pitchFamily="18" charset="0"/>
              <a:cs typeface="Times New Roman" panose="02020603050405020304" pitchFamily="18" charset="0"/>
              <a:sym typeface="+mn-ea"/>
            </a:endParaRPr>
          </a:p>
        </p:txBody>
      </p:sp>
      <p:pic>
        <p:nvPicPr>
          <p:cNvPr id="7" name="图片 6" descr="戒指"/>
          <p:cNvPicPr>
            <a:picLocks noChangeAspect="1"/>
          </p:cNvPicPr>
          <p:nvPr/>
        </p:nvPicPr>
        <p:blipFill>
          <a:blip r:embed="rId1"/>
          <a:stretch>
            <a:fillRect/>
          </a:stretch>
        </p:blipFill>
        <p:spPr>
          <a:xfrm>
            <a:off x="6979920" y="5211445"/>
            <a:ext cx="1974850" cy="13296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2255" y="608330"/>
            <a:ext cx="9080500" cy="6554470"/>
          </a:xfrm>
          <a:prstGeom prst="rect">
            <a:avLst/>
          </a:prstGeom>
          <a:noFill/>
          <a:ln w="9525">
            <a:noFill/>
          </a:ln>
        </p:spPr>
        <p:txBody>
          <a:bodyPr wrap="square">
            <a:spAutoFit/>
          </a:bodyPr>
          <a:p>
            <a:r>
              <a:rPr lang="zh-CN" altLang="en-US" sz="2800" b="1">
                <a:latin typeface="Arial" panose="020B0604020202020204" pitchFamily="34" charset="0"/>
              </a:rPr>
              <a:t>Para.2: </a:t>
            </a:r>
            <a:r>
              <a:rPr lang="zh-CN" altLang="en-US" sz="2800" b="1" i="1">
                <a:solidFill>
                  <a:srgbClr val="1141DD"/>
                </a:solidFill>
                <a:latin typeface="Arial" panose="020B0604020202020204" pitchFamily="34" charset="0"/>
              </a:rPr>
              <a:t> The shop assistant got a magnifying glass(放大镜) out and said, </a:t>
            </a:r>
            <a:r>
              <a:rPr lang="en-US" altLang="zh-CN" sz="2800" b="1" i="1">
                <a:solidFill>
                  <a:srgbClr val="1141DD"/>
                </a:solidFill>
                <a:latin typeface="Arial" panose="020B0604020202020204" pitchFamily="34" charset="0"/>
              </a:rPr>
              <a:t>“</a:t>
            </a:r>
            <a:r>
              <a:rPr lang="zh-CN" altLang="en-US" sz="2800" b="1" i="1">
                <a:solidFill>
                  <a:srgbClr val="1141DD"/>
                </a:solidFill>
                <a:latin typeface="Arial" panose="020B0604020202020204" pitchFamily="34" charset="0"/>
              </a:rPr>
              <a:t>It's a bluebird.</a:t>
            </a:r>
            <a:r>
              <a:rPr lang="en-US" altLang="zh-CN" sz="2800" b="1" i="1">
                <a:solidFill>
                  <a:srgbClr val="1141DD"/>
                </a:solidFill>
                <a:latin typeface="Arial" panose="020B0604020202020204" pitchFamily="34" charset="0"/>
              </a:rPr>
              <a:t>”</a:t>
            </a:r>
            <a:endParaRPr lang="zh-CN" altLang="en-US" sz="2800" b="1" i="1">
              <a:solidFill>
                <a:srgbClr val="1141DD"/>
              </a:solidFill>
              <a:latin typeface="Arial" panose="020B0604020202020204" pitchFamily="34" charset="0"/>
            </a:endParaRPr>
          </a:p>
          <a:p>
            <a:endParaRPr lang="zh-CN" altLang="en-US" sz="2800" b="1">
              <a:latin typeface="Arial" panose="020B0604020202020204" pitchFamily="34" charset="0"/>
            </a:endParaRPr>
          </a:p>
          <a:p>
            <a:r>
              <a:rPr lang="zh-CN" altLang="en-US" sz="2800" b="1">
                <a:latin typeface="Arial" panose="020B0604020202020204" pitchFamily="34" charset="0"/>
              </a:rPr>
              <a:t>店员将戒指展示给我们看，我们拿起放大镜仔细观察那枚戒指，发现它是自己丢失的那枚婚戒因为上面刻有我的名字。我感觉非常激动</a:t>
            </a:r>
            <a:r>
              <a:rPr lang="zh-CN" altLang="en-US" sz="2800" b="1">
                <a:sym typeface="+mn-ea"/>
              </a:rPr>
              <a:t>（激动得心怦怦跳）</a:t>
            </a:r>
            <a:r>
              <a:rPr lang="zh-CN" altLang="en-US" sz="2800" b="1">
                <a:latin typeface="Arial" panose="020B0604020202020204" pitchFamily="34" charset="0"/>
              </a:rPr>
              <a:t>。我分享这个戒指的故事，店员很感动。我最终以低价买回戒指。</a:t>
            </a:r>
            <a:endParaRPr lang="zh-CN" altLang="en-US" sz="2800" b="1">
              <a:latin typeface="Arial" panose="020B0604020202020204" pitchFamily="34" charset="0"/>
            </a:endParaRPr>
          </a:p>
          <a:p>
            <a:r>
              <a:rPr lang="zh-CN" altLang="en-US" sz="2800" b="1">
                <a:solidFill>
                  <a:srgbClr val="FF0000"/>
                </a:solidFill>
                <a:latin typeface="Arial" panose="020B0604020202020204" pitchFamily="34" charset="0"/>
              </a:rPr>
              <a:t>我戴上戒指，</a:t>
            </a:r>
            <a:r>
              <a:rPr lang="zh-CN" altLang="en-US" sz="2800" b="1">
                <a:solidFill>
                  <a:srgbClr val="FF0000"/>
                </a:solidFill>
                <a:sym typeface="+mn-ea"/>
              </a:rPr>
              <a:t>泪水模糊了我的视线</a:t>
            </a:r>
            <a:r>
              <a:rPr lang="zh-CN" altLang="en-US" sz="2800" b="1">
                <a:solidFill>
                  <a:srgbClr val="FF0000"/>
                </a:solidFill>
                <a:latin typeface="Arial" panose="020B0604020202020204" pitchFamily="34" charset="0"/>
              </a:rPr>
              <a:t>。不久后，丈夫痊愈出院</a:t>
            </a:r>
            <a:r>
              <a:rPr lang="en-US" altLang="zh-CN" sz="2800" b="1">
                <a:solidFill>
                  <a:srgbClr val="FF0000"/>
                </a:solidFill>
                <a:latin typeface="Arial" panose="020B0604020202020204" pitchFamily="34" charset="0"/>
              </a:rPr>
              <a:t>,</a:t>
            </a:r>
            <a:r>
              <a:rPr lang="zh-CN" altLang="en-US" sz="2800" b="1">
                <a:solidFill>
                  <a:srgbClr val="FF0000"/>
                </a:solidFill>
                <a:latin typeface="Arial" panose="020B0604020202020204" pitchFamily="34" charset="0"/>
              </a:rPr>
              <a:t>我们在新家开启了新生活。</a:t>
            </a:r>
            <a:r>
              <a:rPr lang="zh-CN" altLang="en-US" sz="2800" b="1">
                <a:solidFill>
                  <a:srgbClr val="FF0000"/>
                </a:solidFill>
                <a:sym typeface="+mn-ea"/>
              </a:rPr>
              <a:t>是这枚蓝鸟钻戒让我们意识到我们深爱着对方而且生活永远充满希望。</a:t>
            </a:r>
            <a:endParaRPr lang="zh-CN" altLang="en-US" sz="2800" b="1">
              <a:solidFill>
                <a:srgbClr val="FF0000"/>
              </a:solidFill>
              <a:latin typeface="Arial" panose="020B0604020202020204" pitchFamily="34" charset="0"/>
            </a:endParaRPr>
          </a:p>
          <a:p>
            <a:endParaRPr lang="zh-CN" altLang="en-US" sz="2800" b="1">
              <a:solidFill>
                <a:srgbClr val="FF0000"/>
              </a:solidFill>
              <a:latin typeface="Arial" panose="020B0604020202020204" pitchFamily="34" charset="0"/>
            </a:endParaRPr>
          </a:p>
          <a:p>
            <a:r>
              <a:rPr lang="zh-CN" altLang="en-US" sz="2800" b="1">
                <a:solidFill>
                  <a:srgbClr val="FF0000"/>
                </a:solidFill>
                <a:latin typeface="Arial" panose="020B0604020202020204" pitchFamily="34" charset="0"/>
              </a:rPr>
              <a:t>问题：为了呼应主题，呼应第一段背景，怎么结尾好？ （</a:t>
            </a:r>
            <a:r>
              <a:rPr lang="en-US" altLang="zh-CN" sz="2800" b="1">
                <a:solidFill>
                  <a:srgbClr val="FF0000"/>
                </a:solidFill>
                <a:latin typeface="Arial" panose="020B0604020202020204" pitchFamily="34" charset="0"/>
              </a:rPr>
              <a:t>theme: love&amp;hope&amp;happy ending</a:t>
            </a:r>
            <a:r>
              <a:rPr lang="zh-CN" altLang="en-US" sz="2800" b="1">
                <a:solidFill>
                  <a:srgbClr val="FF0000"/>
                </a:solidFill>
                <a:latin typeface="Arial" panose="020B0604020202020204" pitchFamily="34" charset="0"/>
              </a:rPr>
              <a:t>）</a:t>
            </a:r>
            <a:endParaRPr lang="zh-CN" altLang="en-US" sz="2800" b="1">
              <a:solidFill>
                <a:srgbClr val="FF0000"/>
              </a:solidFill>
              <a:latin typeface="Arial" panose="020B0604020202020204" pitchFamily="34" charset="0"/>
            </a:endParaRPr>
          </a:p>
          <a:p>
            <a:endParaRPr lang="zh-CN" altLang="en-US" sz="2800" b="1">
              <a:latin typeface="Arial" panose="020B0604020202020204" pitchFamily="34" charset="0"/>
            </a:endParaRPr>
          </a:p>
          <a:p>
            <a:endParaRPr lang="zh-CN" altLang="en-US" sz="2800" b="1">
              <a:latin typeface="Arial" panose="020B0604020202020204" pitchFamily="34" charset="0"/>
            </a:endParaRPr>
          </a:p>
        </p:txBody>
      </p:sp>
      <p:sp>
        <p:nvSpPr>
          <p:cNvPr id="2" name="文本框 1"/>
          <p:cNvSpPr txBox="1"/>
          <p:nvPr/>
        </p:nvSpPr>
        <p:spPr>
          <a:xfrm>
            <a:off x="1724660" y="65405"/>
            <a:ext cx="8364220" cy="645160"/>
          </a:xfrm>
          <a:prstGeom prst="rect">
            <a:avLst/>
          </a:prstGeom>
          <a:noFill/>
          <a:ln w="9525">
            <a:noFill/>
          </a:ln>
        </p:spPr>
        <p:txBody>
          <a:bodyPr wrap="square">
            <a:spAutoFit/>
          </a:bodyPr>
          <a:p>
            <a:r>
              <a:rPr lang="en-US" altLang="zh-CN" sz="3600" b="1">
                <a:solidFill>
                  <a:srgbClr val="FF0000"/>
                </a:solidFill>
                <a:sym typeface="+mn-ea"/>
              </a:rPr>
              <a:t> Language improvement</a:t>
            </a:r>
            <a:endParaRPr lang="en-US" altLang="zh-CN" sz="36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61290" y="137795"/>
            <a:ext cx="8905240" cy="5420995"/>
          </a:xfrm>
        </p:spPr>
        <p:txBody>
          <a:bodyPr/>
          <a:p>
            <a:pPr marL="0" indent="0">
              <a:buNone/>
            </a:pPr>
            <a:r>
              <a:rPr lang="en-US" altLang="zh-CN" sz="3200" b="1">
                <a:latin typeface="Times New Roman" panose="02020603050405020304" pitchFamily="18" charset="0"/>
                <a:cs typeface="Times New Roman" panose="02020603050405020304" pitchFamily="18" charset="0"/>
                <a:sym typeface="+mn-ea"/>
              </a:rPr>
              <a:t>(1) </a:t>
            </a:r>
            <a:r>
              <a:rPr lang="zh-CN" altLang="en-US" b="1">
                <a:latin typeface="Arial" panose="020B0604020202020204" pitchFamily="34" charset="0"/>
                <a:sym typeface="+mn-ea"/>
              </a:rPr>
              <a:t>店员将戒指展示给我们看，</a:t>
            </a:r>
            <a:r>
              <a:rPr lang="en-US" altLang="zh-CN" sz="3200" b="1">
                <a:latin typeface="Times New Roman" panose="02020603050405020304" pitchFamily="18" charset="0"/>
                <a:cs typeface="Times New Roman" panose="02020603050405020304" pitchFamily="18" charset="0"/>
                <a:sym typeface="+mn-ea"/>
              </a:rPr>
              <a:t>我拿起放大镜仔细观察那枚戒指</a:t>
            </a:r>
            <a:r>
              <a:rPr lang="zh-CN" altLang="en-US" sz="3200" b="1">
                <a:latin typeface="Times New Roman" panose="02020603050405020304" pitchFamily="18" charset="0"/>
                <a:cs typeface="Times New Roman" panose="02020603050405020304" pitchFamily="18" charset="0"/>
                <a:sym typeface="+mn-ea"/>
              </a:rPr>
              <a:t>。当我</a:t>
            </a:r>
            <a:r>
              <a:rPr lang="en-US" altLang="zh-CN" sz="3200" b="1">
                <a:latin typeface="Times New Roman" panose="02020603050405020304" pitchFamily="18" charset="0"/>
                <a:cs typeface="Times New Roman" panose="02020603050405020304" pitchFamily="18" charset="0"/>
                <a:sym typeface="+mn-ea"/>
              </a:rPr>
              <a:t>发现它是</a:t>
            </a:r>
            <a:r>
              <a:rPr lang="en-US" altLang="zh-CN" b="1">
                <a:latin typeface="Times New Roman" panose="02020603050405020304" pitchFamily="18" charset="0"/>
                <a:cs typeface="Times New Roman" panose="02020603050405020304" pitchFamily="18" charset="0"/>
                <a:sym typeface="+mn-ea"/>
              </a:rPr>
              <a:t>上面刻有我名字</a:t>
            </a:r>
            <a:r>
              <a:rPr lang="zh-CN" altLang="en-US" b="1">
                <a:latin typeface="Times New Roman" panose="02020603050405020304" pitchFamily="18" charset="0"/>
                <a:cs typeface="Times New Roman" panose="02020603050405020304" pitchFamily="18" charset="0"/>
                <a:sym typeface="+mn-ea"/>
              </a:rPr>
              <a:t>的属于我的戒指，</a:t>
            </a:r>
            <a:r>
              <a:rPr lang="en-US" altLang="zh-CN" sz="3200" b="1">
                <a:latin typeface="Times New Roman" panose="02020603050405020304" pitchFamily="18" charset="0"/>
                <a:cs typeface="Times New Roman" panose="02020603050405020304" pitchFamily="18" charset="0"/>
                <a:sym typeface="+mn-ea"/>
              </a:rPr>
              <a:t>我</a:t>
            </a:r>
            <a:r>
              <a:rPr lang="zh-CN" altLang="en-US" sz="3200" b="1">
                <a:latin typeface="Times New Roman" panose="02020603050405020304" pitchFamily="18" charset="0"/>
                <a:cs typeface="Times New Roman" panose="02020603050405020304" pitchFamily="18" charset="0"/>
                <a:sym typeface="+mn-ea"/>
              </a:rPr>
              <a:t>激动得心怦怦跳</a:t>
            </a:r>
            <a:r>
              <a:rPr lang="en-US" altLang="zh-CN" sz="3200" b="1">
                <a:latin typeface="Times New Roman" panose="02020603050405020304" pitchFamily="18" charset="0"/>
                <a:cs typeface="Times New Roman" panose="02020603050405020304" pitchFamily="18" charset="0"/>
                <a:sym typeface="+mn-ea"/>
              </a:rPr>
              <a:t>。</a:t>
            </a: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altLang="zh-CN" sz="3200" b="1">
                <a:solidFill>
                  <a:srgbClr val="1D41D5"/>
                </a:solidFill>
                <a:latin typeface="Times New Roman" panose="02020603050405020304" pitchFamily="18" charset="0"/>
                <a:cs typeface="Times New Roman" panose="02020603050405020304" pitchFamily="18" charset="0"/>
                <a:sym typeface="+mn-ea"/>
              </a:rPr>
              <a:t>(</a:t>
            </a:r>
            <a:r>
              <a:rPr lang="zh-CN" altLang="en-US" sz="3200" b="1">
                <a:solidFill>
                  <a:schemeClr val="tx1"/>
                </a:solidFill>
                <a:latin typeface="Times New Roman" panose="02020603050405020304" pitchFamily="18" charset="0"/>
                <a:cs typeface="Times New Roman" panose="02020603050405020304" pitchFamily="18" charset="0"/>
                <a:sym typeface="+mn-ea"/>
              </a:rPr>
              <a:t>非谓语动词</a:t>
            </a:r>
            <a:r>
              <a:rPr lang="en-US" altLang="zh-CN" sz="3200" b="1">
                <a:solidFill>
                  <a:schemeClr val="tx1"/>
                </a:solidFill>
                <a:latin typeface="Times New Roman" panose="02020603050405020304" pitchFamily="18" charset="0"/>
                <a:cs typeface="Times New Roman" panose="02020603050405020304" pitchFamily="18" charset="0"/>
                <a:sym typeface="+mn-ea"/>
              </a:rPr>
              <a:t>,</a:t>
            </a:r>
            <a:r>
              <a:rPr lang="zh-CN" altLang="en-US" sz="3200" b="1">
                <a:solidFill>
                  <a:srgbClr val="1D41D5"/>
                </a:solidFill>
                <a:latin typeface="Times New Roman" panose="02020603050405020304" pitchFamily="18" charset="0"/>
                <a:cs typeface="Times New Roman" panose="02020603050405020304" pitchFamily="18" charset="0"/>
                <a:sym typeface="+mn-ea"/>
              </a:rPr>
              <a:t>宾语从句</a:t>
            </a:r>
            <a:r>
              <a:rPr lang="en-US" altLang="zh-CN" sz="3200" b="1">
                <a:solidFill>
                  <a:srgbClr val="1D41D5"/>
                </a:solidFill>
                <a:latin typeface="Times New Roman" panose="02020603050405020304" pitchFamily="18" charset="0"/>
                <a:cs typeface="Times New Roman" panose="02020603050405020304" pitchFamily="18" charset="0"/>
                <a:sym typeface="+mn-ea"/>
              </a:rPr>
              <a:t>)</a:t>
            </a:r>
            <a:endParaRPr lang="en-US" altLang="zh-CN" sz="3200" b="1">
              <a:solidFill>
                <a:srgbClr val="1D41D5"/>
              </a:solidFill>
              <a:latin typeface="Times New Roman" panose="02020603050405020304" pitchFamily="18" charset="0"/>
              <a:cs typeface="Times New Roman" panose="02020603050405020304" pitchFamily="18" charset="0"/>
              <a:sym typeface="+mn-ea"/>
            </a:endParaRPr>
          </a:p>
          <a:p>
            <a:pPr marL="0" indent="0">
              <a:buNone/>
            </a:pP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Then he _____________. </a:t>
            </a:r>
            <a:r>
              <a:rPr lang="en-US" altLang="zh-CN" sz="3200" b="1">
                <a:latin typeface="Times New Roman" panose="02020603050405020304" pitchFamily="18" charset="0"/>
                <a:cs typeface="Times New Roman" panose="02020603050405020304" pitchFamily="18" charset="0"/>
              </a:rPr>
              <a:t>I __________ the </a:t>
            </a:r>
            <a:r>
              <a:rPr lang="en-US" altLang="zh-CN" sz="3200" b="1">
                <a:latin typeface="Times New Roman" panose="02020603050405020304" pitchFamily="18" charset="0"/>
                <a:cs typeface="Times New Roman" panose="02020603050405020304" pitchFamily="18" charset="0"/>
                <a:sym typeface="+mn-ea"/>
              </a:rPr>
              <a:t>magnifying glass to _______ it. When  I found </a:t>
            </a: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____________________________ with my name ________(carve </a:t>
            </a:r>
            <a:r>
              <a:rPr lang="zh-CN" altLang="en-US" sz="3200" b="1">
                <a:latin typeface="Times New Roman" panose="02020603050405020304" pitchFamily="18" charset="0"/>
                <a:cs typeface="Times New Roman" panose="02020603050405020304" pitchFamily="18" charset="0"/>
                <a:sym typeface="+mn-ea"/>
              </a:rPr>
              <a:t>刻上</a:t>
            </a:r>
            <a:r>
              <a:rPr lang="en-US" altLang="zh-CN" sz="3200" b="1">
                <a:latin typeface="Times New Roman" panose="02020603050405020304" pitchFamily="18" charset="0"/>
                <a:cs typeface="Times New Roman" panose="02020603050405020304" pitchFamily="18" charset="0"/>
                <a:sym typeface="+mn-ea"/>
              </a:rPr>
              <a:t>) on it, ________________</a:t>
            </a: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________________________________________.</a:t>
            </a:r>
            <a:endParaRPr lang="en-US" altLang="zh-CN" sz="3200" b="1">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4962525" y="2845435"/>
            <a:ext cx="188849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picked up</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641090" y="3375025"/>
            <a:ext cx="151447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observe</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5295900" y="4414520"/>
            <a:ext cx="3050540" cy="583565"/>
          </a:xfrm>
          <a:prstGeom prst="rect">
            <a:avLst/>
          </a:prstGeom>
          <a:noFill/>
        </p:spPr>
        <p:txBody>
          <a:bodyPr wrap="none" rtlCol="0">
            <a:spAutoFit/>
          </a:bodyPr>
          <a:p>
            <a:pPr algn="l"/>
            <a:r>
              <a:rPr lang="en-US" altLang="zh-CN" sz="3200" b="1">
                <a:solidFill>
                  <a:srgbClr val="FF0000"/>
                </a:solidFill>
                <a:latin typeface="Times New Roman" panose="02020603050405020304" pitchFamily="18" charset="0"/>
                <a:cs typeface="Times New Roman" panose="02020603050405020304" pitchFamily="18" charset="0"/>
                <a:sym typeface="+mn-ea"/>
              </a:rPr>
              <a:t>I was </a:t>
            </a:r>
            <a:r>
              <a:rPr lang="en-US" altLang="zh-CN" sz="3200" b="1">
                <a:solidFill>
                  <a:srgbClr val="1D41D5"/>
                </a:solidFill>
                <a:latin typeface="Times New Roman" panose="02020603050405020304" pitchFamily="18" charset="0"/>
                <a:cs typeface="Times New Roman" panose="02020603050405020304" pitchFamily="18" charset="0"/>
                <a:sym typeface="+mn-ea"/>
              </a:rPr>
              <a:t>so</a:t>
            </a:r>
            <a:r>
              <a:rPr lang="en-US" altLang="zh-CN" sz="3200" b="1">
                <a:solidFill>
                  <a:srgbClr val="FF0000"/>
                </a:solidFill>
                <a:latin typeface="Times New Roman" panose="02020603050405020304" pitchFamily="18" charset="0"/>
                <a:cs typeface="Times New Roman" panose="02020603050405020304" pitchFamily="18" charset="0"/>
                <a:sym typeface="+mn-ea"/>
              </a:rPr>
              <a:t> thrilled </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697355" y="2845435"/>
            <a:ext cx="274574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showed it to us</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71475" y="3902075"/>
            <a:ext cx="5544820" cy="583565"/>
          </a:xfrm>
          <a:prstGeom prst="rect">
            <a:avLst/>
          </a:prstGeom>
          <a:noFill/>
        </p:spPr>
        <p:txBody>
          <a:bodyPr wrap="none" rtlCol="0">
            <a:spAutoFit/>
          </a:bodyPr>
          <a:p>
            <a:pPr algn="l"/>
            <a:r>
              <a:rPr lang="en-US" altLang="zh-CN" sz="3200" b="1">
                <a:solidFill>
                  <a:srgbClr val="FF0000"/>
                </a:solidFill>
                <a:latin typeface="Times New Roman" panose="02020603050405020304" pitchFamily="18" charset="0"/>
                <a:cs typeface="Times New Roman" panose="02020603050405020304" pitchFamily="18" charset="0"/>
                <a:sym typeface="+mn-ea"/>
              </a:rPr>
              <a:t>that the ring was actually mine</a:t>
            </a:r>
            <a:r>
              <a:rPr lang="en-US" altLang="zh-CN" sz="3200" b="1">
                <a:solidFill>
                  <a:srgbClr val="FF0000"/>
                </a:solidFill>
                <a:latin typeface="Times New Roman" panose="02020603050405020304" pitchFamily="18" charset="0"/>
                <a:cs typeface="Times New Roman" panose="02020603050405020304" pitchFamily="18" charset="0"/>
              </a:rPr>
              <a:t>  </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415925" y="4345940"/>
            <a:ext cx="135636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carved</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79705" y="4991100"/>
            <a:ext cx="8333740" cy="583565"/>
          </a:xfrm>
          <a:prstGeom prst="rect">
            <a:avLst/>
          </a:prstGeom>
          <a:noFill/>
        </p:spPr>
        <p:txBody>
          <a:bodyPr wrap="none" rtlCol="0">
            <a:spAutoFit/>
          </a:bodyPr>
          <a:p>
            <a:pPr algn="l"/>
            <a:r>
              <a:rPr lang="en-US" altLang="zh-CN" sz="3200" b="1">
                <a:solidFill>
                  <a:srgbClr val="1D41D5"/>
                </a:solidFill>
                <a:latin typeface="Times New Roman" panose="02020603050405020304" pitchFamily="18" charset="0"/>
                <a:cs typeface="Times New Roman" panose="02020603050405020304" pitchFamily="18" charset="0"/>
                <a:sym typeface="+mn-ea"/>
              </a:rPr>
              <a:t>that</a:t>
            </a:r>
            <a:r>
              <a:rPr lang="en-US" altLang="zh-CN" sz="3200" b="1">
                <a:solidFill>
                  <a:srgbClr val="FF0000"/>
                </a:solidFill>
                <a:latin typeface="Times New Roman" panose="02020603050405020304" pitchFamily="18" charset="0"/>
                <a:cs typeface="Times New Roman" panose="02020603050405020304" pitchFamily="18" charset="0"/>
                <a:sym typeface="+mn-ea"/>
              </a:rPr>
              <a:t> I could feel my heart pounding in my ears.</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6" grpId="1"/>
      <p:bldP spid="8" grpId="1"/>
      <p:bldP spid="10" grpId="1"/>
      <p:bldP spid="10" grpId="2"/>
      <p:bldP spid="9" grpId="2"/>
      <p:bldP spid="6" grpId="2"/>
      <p:bldP spid="11" grpId="1"/>
      <p:bldP spid="11" grpId="2"/>
      <p:bldP spid="12" grpId="1"/>
      <p:bldP spid="12" grpId="2"/>
      <p:bldP spid="8" grpId="2"/>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7495" y="332740"/>
            <a:ext cx="8589010" cy="6195695"/>
          </a:xfrm>
        </p:spPr>
        <p:txBody>
          <a:bodyPr/>
          <a:p>
            <a:pPr marL="0" indent="0">
              <a:buNone/>
            </a:pPr>
            <a:r>
              <a:rPr lang="en-US" altLang="zh-CN" sz="3200" b="1">
                <a:latin typeface="Times New Roman" panose="02020603050405020304" pitchFamily="18" charset="0"/>
                <a:cs typeface="Times New Roman" panose="02020603050405020304" pitchFamily="18" charset="0"/>
                <a:sym typeface="+mn-ea"/>
              </a:rPr>
              <a:t>(2) 我分享这个戒指的故事，店员很感动。 我最终以低价买回戒指。</a:t>
            </a:r>
            <a:r>
              <a:rPr lang="en-US" altLang="zh-CN" b="1">
                <a:latin typeface="Times New Roman" panose="02020603050405020304" pitchFamily="18" charset="0"/>
                <a:cs typeface="Times New Roman" panose="02020603050405020304" pitchFamily="18" charset="0"/>
                <a:sym typeface="+mn-ea"/>
              </a:rPr>
              <a:t>(</a:t>
            </a:r>
            <a:r>
              <a:rPr lang="en-US" altLang="zh-CN" b="1">
                <a:solidFill>
                  <a:srgbClr val="1D41D5"/>
                </a:solidFill>
                <a:latin typeface="Times New Roman" panose="02020603050405020304" pitchFamily="18" charset="0"/>
                <a:cs typeface="Times New Roman" panose="02020603050405020304" pitchFamily="18" charset="0"/>
                <a:sym typeface="+mn-ea"/>
              </a:rPr>
              <a:t>定语从句</a:t>
            </a:r>
            <a:r>
              <a:rPr lang="en-US" altLang="zh-CN" b="1">
                <a:latin typeface="Times New Roman" panose="02020603050405020304" pitchFamily="18" charset="0"/>
                <a:cs typeface="Times New Roman" panose="02020603050405020304" pitchFamily="18" charset="0"/>
                <a:sym typeface="+mn-ea"/>
              </a:rPr>
              <a:t>)</a:t>
            </a: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I _______the story about my old ring  ____ the shop assistant ______________________.Finally, I bought my old ring ____________.</a:t>
            </a:r>
            <a:endParaRPr lang="en-US" altLang="zh-CN" sz="3200" b="1">
              <a:latin typeface="Times New Roman" panose="02020603050405020304" pitchFamily="18" charset="0"/>
              <a:cs typeface="Times New Roman" panose="02020603050405020304" pitchFamily="18" charset="0"/>
              <a:sym typeface="+mn-ea"/>
            </a:endParaRPr>
          </a:p>
          <a:p>
            <a:pPr marL="0" indent="0">
              <a:buNone/>
            </a:pP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(3) </a:t>
            </a:r>
            <a:r>
              <a:rPr lang="zh-CN" altLang="en-US" sz="3200" b="1">
                <a:latin typeface="Times New Roman" panose="02020603050405020304" pitchFamily="18" charset="0"/>
                <a:cs typeface="Times New Roman" panose="02020603050405020304" pitchFamily="18" charset="0"/>
                <a:sym typeface="+mn-ea"/>
              </a:rPr>
              <a:t>在</a:t>
            </a:r>
            <a:r>
              <a:rPr lang="en-US" altLang="zh-CN" sz="3200" b="1">
                <a:latin typeface="Times New Roman" panose="02020603050405020304" pitchFamily="18" charset="0"/>
                <a:cs typeface="Times New Roman" panose="02020603050405020304" pitchFamily="18" charset="0"/>
                <a:sym typeface="+mn-ea"/>
              </a:rPr>
              <a:t>我戴上戒指</a:t>
            </a:r>
            <a:r>
              <a:rPr lang="zh-CN" altLang="en-US" sz="3200" b="1">
                <a:latin typeface="Times New Roman" panose="02020603050405020304" pitchFamily="18" charset="0"/>
                <a:cs typeface="Times New Roman" panose="02020603050405020304" pitchFamily="18" charset="0"/>
                <a:sym typeface="+mn-ea"/>
              </a:rPr>
              <a:t>的一瞬间</a:t>
            </a:r>
            <a:r>
              <a:rPr lang="en-US" altLang="zh-CN" sz="3200" b="1">
                <a:latin typeface="Times New Roman" panose="02020603050405020304" pitchFamily="18" charset="0"/>
                <a:cs typeface="Times New Roman" panose="02020603050405020304" pitchFamily="18" charset="0"/>
                <a:sym typeface="+mn-ea"/>
              </a:rPr>
              <a:t>，泪水模糊了我的视线。(slipped it on my finger; blurred my vision </a:t>
            </a: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sz="3200" b="1">
                <a:solidFill>
                  <a:srgbClr val="1D41D5"/>
                </a:solidFill>
                <a:latin typeface="Times New Roman" panose="02020603050405020304" pitchFamily="18" charset="0"/>
                <a:cs typeface="Times New Roman" panose="02020603050405020304" pitchFamily="18" charset="0"/>
                <a:sym typeface="+mn-ea"/>
              </a:rPr>
              <a:t>the moment</a:t>
            </a:r>
            <a:r>
              <a:rPr lang="zh-CN" altLang="en-US" sz="3200" b="1">
                <a:solidFill>
                  <a:srgbClr val="1D41D5"/>
                </a:solidFill>
                <a:latin typeface="Times New Roman" panose="02020603050405020304" pitchFamily="18" charset="0"/>
                <a:cs typeface="Times New Roman" panose="02020603050405020304" pitchFamily="18" charset="0"/>
                <a:sym typeface="+mn-ea"/>
              </a:rPr>
              <a:t>引导时间状语从句</a:t>
            </a:r>
            <a:r>
              <a:rPr lang="en-US" altLang="zh-CN" sz="3200" b="1">
                <a:latin typeface="Times New Roman" panose="02020603050405020304" pitchFamily="18" charset="0"/>
                <a:cs typeface="Times New Roman" panose="02020603050405020304" pitchFamily="18" charset="0"/>
                <a:sym typeface="+mn-ea"/>
              </a:rPr>
              <a:t>)</a:t>
            </a:r>
            <a:endParaRPr lang="en-US" altLang="zh-CN" sz="3200" b="1">
              <a:latin typeface="Times New Roman" panose="02020603050405020304" pitchFamily="18" charset="0"/>
              <a:cs typeface="Times New Roman" panose="02020603050405020304" pitchFamily="18" charset="0"/>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________________________________, tears blurred my vision.</a:t>
            </a:r>
            <a:endParaRPr lang="en-US" altLang="zh-CN" sz="3200" b="1">
              <a:latin typeface="Times New Roman" panose="02020603050405020304" pitchFamily="18" charset="0"/>
              <a:cs typeface="Times New Roman" panose="02020603050405020304" pitchFamily="18" charset="0"/>
              <a:sym typeface="+mn-ea"/>
            </a:endParaRPr>
          </a:p>
          <a:p>
            <a:pPr marL="0" indent="0">
              <a:buNone/>
            </a:pPr>
            <a:endParaRPr lang="en-US" altLang="zh-CN" sz="3200" b="1">
              <a:latin typeface="Times New Roman" panose="02020603050405020304" pitchFamily="18" charset="0"/>
              <a:cs typeface="Times New Roman" panose="02020603050405020304" pitchFamily="18" charset="0"/>
            </a:endParaRPr>
          </a:p>
        </p:txBody>
      </p:sp>
      <p:sp>
        <p:nvSpPr>
          <p:cNvPr id="8" name="文本框 7"/>
          <p:cNvSpPr txBox="1"/>
          <p:nvPr/>
        </p:nvSpPr>
        <p:spPr>
          <a:xfrm>
            <a:off x="622935" y="1412240"/>
            <a:ext cx="134937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shared</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6847205" y="1412240"/>
            <a:ext cx="95059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with</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2929890" y="1889125"/>
            <a:ext cx="430339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which made him moved </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4025900" y="2384425"/>
            <a:ext cx="251904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at a low price</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95580" y="5193030"/>
            <a:ext cx="6651625"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The moment I slipped it on my finger</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p:bldP spid="6" grpId="1"/>
      <p:bldP spid="7" grpId="0"/>
      <p:bldP spid="7" grpId="1"/>
      <p:bldP spid="9" grpId="0"/>
      <p:bldP spid="9" grpId="1"/>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948690"/>
            <a:ext cx="8229600" cy="4525963"/>
          </a:xfrm>
        </p:spPr>
        <p:txBody>
          <a:bodyPr/>
          <a:p>
            <a:pPr marL="0" indent="0">
              <a:buNone/>
            </a:pPr>
            <a:r>
              <a:rPr lang="en-US" altLang="zh-CN" b="1">
                <a:latin typeface="Times New Roman" panose="02020603050405020304" pitchFamily="18" charset="0"/>
                <a:cs typeface="Times New Roman" panose="02020603050405020304" pitchFamily="18" charset="0"/>
                <a:sym typeface="+mn-ea"/>
              </a:rPr>
              <a:t>(4)不久后，丈夫痊愈出院,我们在新家开启了新生活。</a:t>
            </a:r>
            <a:endParaRPr lang="en-US" altLang="zh-CN" b="1">
              <a:latin typeface="Times New Roman" panose="02020603050405020304" pitchFamily="18" charset="0"/>
              <a:cs typeface="Times New Roman" panose="02020603050405020304" pitchFamily="18" charset="0"/>
            </a:endParaRPr>
          </a:p>
          <a:p>
            <a:pPr marL="0" indent="0">
              <a:buNone/>
            </a:pPr>
            <a:r>
              <a:rPr lang="zh-CN" altLang="en-US"/>
              <a:t>     </a:t>
            </a:r>
            <a:r>
              <a:rPr lang="en-US" altLang="zh-CN" b="1">
                <a:latin typeface="Times New Roman" panose="02020603050405020304" pitchFamily="18" charset="0"/>
                <a:cs typeface="Times New Roman" panose="02020603050405020304" pitchFamily="18" charset="0"/>
              </a:rPr>
              <a:t>Soon, my husband __________and we began our new life in the new house.   </a:t>
            </a:r>
            <a:endParaRPr lang="en-US" altLang="zh-CN" b="1">
              <a:latin typeface="Times New Roman" panose="02020603050405020304" pitchFamily="18" charset="0"/>
              <a:cs typeface="Times New Roman" panose="02020603050405020304" pitchFamily="18" charset="0"/>
            </a:endParaRPr>
          </a:p>
        </p:txBody>
      </p:sp>
      <p:sp>
        <p:nvSpPr>
          <p:cNvPr id="6" name="文本框 5"/>
          <p:cNvSpPr txBox="1"/>
          <p:nvPr/>
        </p:nvSpPr>
        <p:spPr>
          <a:xfrm>
            <a:off x="4463415" y="1971675"/>
            <a:ext cx="188214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recovered</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8110" y="130810"/>
            <a:ext cx="8907145" cy="6062980"/>
          </a:xfrm>
        </p:spPr>
        <p:txBody>
          <a:bodyPr/>
          <a:p>
            <a:pPr marL="0" indent="0">
              <a:buNone/>
            </a:pPr>
            <a:r>
              <a:rPr lang="en-US" altLang="zh-CN" sz="2800">
                <a:latin typeface="Times New Roman" panose="02020603050405020304" pitchFamily="18" charset="0"/>
                <a:cs typeface="Times New Roman" panose="02020603050405020304" pitchFamily="18" charset="0"/>
                <a:sym typeface="+mn-ea"/>
              </a:rPr>
              <a:t> </a:t>
            </a:r>
            <a:endParaRPr lang="en-US" altLang="zh-CN" sz="2800">
              <a:latin typeface="Times New Roman" panose="02020603050405020304" pitchFamily="18" charset="0"/>
              <a:cs typeface="Times New Roman" panose="02020603050405020304" pitchFamily="18" charset="0"/>
              <a:sym typeface="+mn-ea"/>
            </a:endParaRPr>
          </a:p>
          <a:p>
            <a:pPr marL="0" indent="0">
              <a:buNone/>
            </a:pPr>
            <a:r>
              <a:rPr lang="en-US" altLang="zh-CN" sz="3200" b="1">
                <a:latin typeface="Times New Roman" panose="02020603050405020304" pitchFamily="18" charset="0"/>
                <a:cs typeface="Times New Roman" panose="02020603050405020304" pitchFamily="18" charset="0"/>
                <a:sym typeface="+mn-ea"/>
              </a:rPr>
              <a:t>(6) </a:t>
            </a:r>
            <a:r>
              <a:rPr lang="zh-CN" altLang="en-US" b="1">
                <a:solidFill>
                  <a:srgbClr val="FF0000"/>
                </a:solidFill>
                <a:sym typeface="+mn-ea"/>
              </a:rPr>
              <a:t>是这枚蓝鸟钻戒让我们意识到我们深爱着对方而且生活永远充满希望。</a:t>
            </a:r>
            <a:endParaRPr lang="zh-CN" altLang="en-US" b="1">
              <a:solidFill>
                <a:srgbClr val="FF0000"/>
              </a:solidFill>
              <a:latin typeface="Arial" panose="020B0604020202020204" pitchFamily="34" charset="0"/>
            </a:endParaRPr>
          </a:p>
          <a:p>
            <a:pPr marL="0" indent="0">
              <a:buNone/>
            </a:pPr>
            <a:r>
              <a:rPr lang="en-US" altLang="zh-CN" sz="3200" b="1">
                <a:latin typeface="Times New Roman" panose="02020603050405020304" pitchFamily="18" charset="0"/>
                <a:cs typeface="Times New Roman" panose="02020603050405020304" pitchFamily="18" charset="0"/>
                <a:sym typeface="+mn-ea"/>
              </a:rPr>
              <a:t>（</a:t>
            </a:r>
            <a:r>
              <a:rPr lang="zh-CN" altLang="en-US" sz="3200" b="1">
                <a:latin typeface="Times New Roman" panose="02020603050405020304" pitchFamily="18" charset="0"/>
                <a:cs typeface="Times New Roman" panose="02020603050405020304" pitchFamily="18" charset="0"/>
                <a:sym typeface="+mn-ea"/>
              </a:rPr>
              <a:t> </a:t>
            </a:r>
            <a:r>
              <a:rPr lang="en-US" altLang="zh-CN" sz="3200" b="1">
                <a:solidFill>
                  <a:srgbClr val="1D41D5"/>
                </a:solidFill>
                <a:latin typeface="Times New Roman" panose="02020603050405020304" pitchFamily="18" charset="0"/>
                <a:cs typeface="Times New Roman" panose="02020603050405020304" pitchFamily="18" charset="0"/>
                <a:sym typeface="+mn-ea"/>
              </a:rPr>
              <a:t>强调结构 it is/was...that...   </a:t>
            </a:r>
            <a:r>
              <a:rPr lang="zh-CN" altLang="en-US" sz="3200" b="1">
                <a:solidFill>
                  <a:srgbClr val="1D41D5"/>
                </a:solidFill>
                <a:latin typeface="Times New Roman" panose="02020603050405020304" pitchFamily="18" charset="0"/>
                <a:cs typeface="Times New Roman" panose="02020603050405020304" pitchFamily="18" charset="0"/>
                <a:sym typeface="+mn-ea"/>
              </a:rPr>
              <a:t>； 宾语从句</a:t>
            </a:r>
            <a:r>
              <a:rPr lang="en-US" altLang="zh-CN" sz="3200" b="1">
                <a:latin typeface="Times New Roman" panose="02020603050405020304" pitchFamily="18" charset="0"/>
                <a:cs typeface="Times New Roman" panose="02020603050405020304" pitchFamily="18" charset="0"/>
                <a:sym typeface="+mn-ea"/>
              </a:rPr>
              <a:t>）</a:t>
            </a:r>
            <a:endParaRPr lang="en-US" altLang="zh-CN" sz="3200" b="1">
              <a:latin typeface="Times New Roman" panose="02020603050405020304" pitchFamily="18" charset="0"/>
              <a:cs typeface="Times New Roman" panose="02020603050405020304" pitchFamily="18" charset="0"/>
            </a:endParaRPr>
          </a:p>
          <a:p>
            <a:pPr marL="0" indent="0">
              <a:buNone/>
            </a:pPr>
            <a:r>
              <a:rPr lang="en-US" altLang="zh-CN" sz="3200" b="1">
                <a:solidFill>
                  <a:srgbClr val="FF0000"/>
                </a:solidFill>
                <a:latin typeface="Times New Roman" panose="02020603050405020304" pitchFamily="18" charset="0"/>
                <a:cs typeface="Times New Roman" panose="02020603050405020304" pitchFamily="18" charset="0"/>
                <a:sym typeface="+mn-ea"/>
              </a:rPr>
              <a:t>It was</a:t>
            </a:r>
            <a:r>
              <a:rPr lang="en-US" altLang="zh-CN" sz="3200" b="1">
                <a:latin typeface="Times New Roman" panose="02020603050405020304" pitchFamily="18" charset="0"/>
                <a:cs typeface="Times New Roman" panose="02020603050405020304" pitchFamily="18" charset="0"/>
                <a:sym typeface="+mn-ea"/>
              </a:rPr>
              <a:t> the bluebird diamond ring </a:t>
            </a:r>
            <a:r>
              <a:rPr lang="en-US" altLang="zh-CN" sz="3200" b="1">
                <a:solidFill>
                  <a:srgbClr val="FF0000"/>
                </a:solidFill>
                <a:latin typeface="Times New Roman" panose="02020603050405020304" pitchFamily="18" charset="0"/>
                <a:cs typeface="Times New Roman" panose="02020603050405020304" pitchFamily="18" charset="0"/>
                <a:sym typeface="+mn-ea"/>
              </a:rPr>
              <a:t>that</a:t>
            </a:r>
            <a:r>
              <a:rPr lang="en-US" altLang="zh-CN" sz="3200" b="1">
                <a:latin typeface="Times New Roman" panose="02020603050405020304" pitchFamily="18" charset="0"/>
                <a:cs typeface="Times New Roman" panose="02020603050405020304" pitchFamily="18" charset="0"/>
                <a:sym typeface="+mn-ea"/>
              </a:rPr>
              <a:t> made us realize we loved each other deeply and life was alway full of hope.</a:t>
            </a:r>
            <a:endParaRPr lang="en-US" altLang="zh-CN" sz="3200" b="1">
              <a:latin typeface="Times New Roman" panose="02020603050405020304" pitchFamily="18" charset="0"/>
              <a:cs typeface="Times New Roman" panose="02020603050405020304" pitchFamily="18" charset="0"/>
              <a:sym typeface="+mn-ea"/>
            </a:endParaRPr>
          </a:p>
          <a:p>
            <a:pPr marL="0" indent="0">
              <a:buNone/>
            </a:pPr>
            <a:endParaRPr lang="en-US" altLang="zh-CN"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9700" y="401955"/>
            <a:ext cx="8750300" cy="5554980"/>
          </a:xfrm>
        </p:spPr>
        <p:txBody>
          <a:bodyPr/>
          <a:p>
            <a:pPr algn="just"/>
            <a:r>
              <a:rPr lang="zh-CN" altLang="en-US" i="1">
                <a:solidFill>
                  <a:srgbClr val="1D41D5"/>
                </a:solidFill>
                <a:latin typeface="Times New Roman" panose="02020603050405020304" pitchFamily="18" charset="0"/>
                <a:cs typeface="Times New Roman" panose="02020603050405020304" pitchFamily="18" charset="0"/>
              </a:rPr>
              <a:t>Paragraph I</a:t>
            </a:r>
            <a:endParaRPr lang="zh-CN" altLang="en-US" i="1">
              <a:solidFill>
                <a:srgbClr val="1D41D5"/>
              </a:solidFill>
              <a:latin typeface="Times New Roman" panose="02020603050405020304" pitchFamily="18" charset="0"/>
              <a:cs typeface="Times New Roman" panose="02020603050405020304" pitchFamily="18" charset="0"/>
            </a:endParaRPr>
          </a:p>
          <a:p>
            <a:pPr marL="0" indent="0" algn="just">
              <a:buNone/>
            </a:pP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      </a:t>
            </a:r>
            <a:r>
              <a:rPr lang="zh-CN" altLang="en-US" i="1">
                <a:latin typeface="Times New Roman" panose="02020603050405020304" pitchFamily="18" charset="0"/>
                <a:cs typeface="Times New Roman" panose="02020603050405020304" pitchFamily="18" charset="0"/>
              </a:rPr>
              <a:t>At the shop, we found five jewellery counters to look through. </a:t>
            </a:r>
            <a:r>
              <a:rPr lang="zh-CN" altLang="en-US" i="1">
                <a:solidFill>
                  <a:schemeClr val="tx1"/>
                </a:solidFill>
                <a:latin typeface="Times New Roman" panose="02020603050405020304" pitchFamily="18" charset="0"/>
                <a:cs typeface="Times New Roman" panose="02020603050405020304" pitchFamily="18" charset="0"/>
              </a:rPr>
              <a:t> </a:t>
            </a:r>
            <a:r>
              <a:rPr lang="en-US" altLang="zh-CN">
                <a:solidFill>
                  <a:schemeClr val="tx1"/>
                </a:solidFill>
                <a:latin typeface="Times New Roman" panose="02020603050405020304" pitchFamily="18" charset="0"/>
                <a:cs typeface="Times New Roman" panose="02020603050405020304" pitchFamily="18" charset="0"/>
                <a:sym typeface="+mn-ea"/>
              </a:rPr>
              <a:t>There were a variety of shiny necklaces, </a:t>
            </a:r>
            <a:r>
              <a:rPr lang="en-US" altLang="zh-CN" u="sng">
                <a:solidFill>
                  <a:schemeClr val="tx1"/>
                </a:solidFill>
                <a:latin typeface="Times New Roman" panose="02020603050405020304" pitchFamily="18" charset="0"/>
                <a:cs typeface="Times New Roman" panose="02020603050405020304" pitchFamily="18" charset="0"/>
                <a:sym typeface="+mn-ea"/>
              </a:rPr>
              <a:t>ring</a:t>
            </a:r>
            <a:r>
              <a:rPr lang="en-US" altLang="zh-CN">
                <a:solidFill>
                  <a:schemeClr val="tx1"/>
                </a:solidFill>
                <a:latin typeface="Times New Roman" panose="02020603050405020304" pitchFamily="18" charset="0"/>
                <a:cs typeface="Times New Roman" panose="02020603050405020304" pitchFamily="18" charset="0"/>
                <a:sym typeface="+mn-ea"/>
              </a:rPr>
              <a:t>s and bracelets. We looked at each counter  carefully to select a new ring. However, not finding a satisfying ring, </a:t>
            </a:r>
            <a:r>
              <a:rPr lang="en-US" altLang="zh-CN" b="1">
                <a:solidFill>
                  <a:srgbClr val="FF0000"/>
                </a:solidFill>
                <a:latin typeface="Times New Roman" panose="02020603050405020304" pitchFamily="18" charset="0"/>
                <a:cs typeface="Times New Roman" panose="02020603050405020304" pitchFamily="18" charset="0"/>
                <a:sym typeface="+mn-ea"/>
              </a:rPr>
              <a:t>I was so disappointed that I was close to tears.</a:t>
            </a:r>
            <a:r>
              <a:rPr lang="en-US" altLang="zh-CN">
                <a:solidFill>
                  <a:schemeClr val="tx1"/>
                </a:solidFill>
                <a:latin typeface="Times New Roman" panose="02020603050405020304" pitchFamily="18" charset="0"/>
                <a:cs typeface="Times New Roman" panose="02020603050405020304" pitchFamily="18" charset="0"/>
                <a:sym typeface="+mn-ea"/>
              </a:rPr>
              <a:t>Suddenly, my </a:t>
            </a:r>
            <a:r>
              <a:rPr lang="en-US" altLang="zh-CN" u="sng">
                <a:solidFill>
                  <a:schemeClr val="tx1"/>
                </a:solidFill>
                <a:latin typeface="Times New Roman" panose="02020603050405020304" pitchFamily="18" charset="0"/>
                <a:cs typeface="Times New Roman" panose="02020603050405020304" pitchFamily="18" charset="0"/>
                <a:sym typeface="+mn-ea"/>
              </a:rPr>
              <a:t>daughter</a:t>
            </a:r>
            <a:r>
              <a:rPr lang="en-US" altLang="zh-CN">
                <a:solidFill>
                  <a:schemeClr val="tx1"/>
                </a:solidFill>
                <a:latin typeface="Times New Roman" panose="02020603050405020304" pitchFamily="18" charset="0"/>
                <a:cs typeface="Times New Roman" panose="02020603050405020304" pitchFamily="18" charset="0"/>
                <a:sym typeface="+mn-ea"/>
              </a:rPr>
              <a:t> spotted a </a:t>
            </a:r>
            <a:r>
              <a:rPr lang="en-US" altLang="zh-CN" u="sng">
                <a:solidFill>
                  <a:schemeClr val="tx1"/>
                </a:solidFill>
                <a:latin typeface="Times New Roman" panose="02020603050405020304" pitchFamily="18" charset="0"/>
                <a:cs typeface="Times New Roman" panose="02020603050405020304" pitchFamily="18" charset="0"/>
                <a:sym typeface="+mn-ea"/>
              </a:rPr>
              <a:t>small</a:t>
            </a:r>
            <a:r>
              <a:rPr lang="en-US" altLang="zh-CN">
                <a:solidFill>
                  <a:schemeClr val="tx1"/>
                </a:solidFill>
                <a:latin typeface="Times New Roman" panose="02020603050405020304" pitchFamily="18" charset="0"/>
                <a:cs typeface="Times New Roman" panose="02020603050405020304" pitchFamily="18" charset="0"/>
                <a:sym typeface="+mn-ea"/>
              </a:rPr>
              <a:t> but shiny diamond ring </a:t>
            </a:r>
            <a:r>
              <a:rPr lang="en-US" altLang="zh-CN" b="1">
                <a:solidFill>
                  <a:srgbClr val="1D41D5"/>
                </a:solidFill>
                <a:latin typeface="Times New Roman" panose="02020603050405020304" pitchFamily="18" charset="0"/>
                <a:cs typeface="Times New Roman" panose="02020603050405020304" pitchFamily="18" charset="0"/>
                <a:sym typeface="+mn-ea"/>
              </a:rPr>
              <a:t>which</a:t>
            </a:r>
            <a:r>
              <a:rPr lang="en-US" altLang="zh-CN">
                <a:solidFill>
                  <a:schemeClr val="tx1"/>
                </a:solidFill>
                <a:latin typeface="Times New Roman" panose="02020603050405020304" pitchFamily="18" charset="0"/>
                <a:cs typeface="Times New Roman" panose="02020603050405020304" pitchFamily="18" charset="0"/>
                <a:sym typeface="+mn-ea"/>
              </a:rPr>
              <a:t> looked similar to my missing ring. We were so thrilled, asking </a:t>
            </a:r>
            <a:r>
              <a:rPr lang="en-US" altLang="zh-CN" b="1">
                <a:solidFill>
                  <a:srgbClr val="1D41D5"/>
                </a:solidFill>
                <a:latin typeface="Times New Roman" panose="02020603050405020304" pitchFamily="18" charset="0"/>
                <a:cs typeface="Times New Roman" panose="02020603050405020304" pitchFamily="18" charset="0"/>
                <a:sym typeface="+mn-ea"/>
              </a:rPr>
              <a:t>whether</a:t>
            </a:r>
            <a:r>
              <a:rPr lang="en-US" altLang="zh-CN">
                <a:solidFill>
                  <a:schemeClr val="tx1"/>
                </a:solidFill>
                <a:latin typeface="Times New Roman" panose="02020603050405020304" pitchFamily="18" charset="0"/>
                <a:cs typeface="Times New Roman" panose="02020603050405020304" pitchFamily="18" charset="0"/>
                <a:sym typeface="+mn-ea"/>
              </a:rPr>
              <a:t> there was a </a:t>
            </a:r>
            <a:r>
              <a:rPr lang="en-US" altLang="zh-CN" u="sng">
                <a:solidFill>
                  <a:schemeClr val="tx1"/>
                </a:solidFill>
                <a:latin typeface="Times New Roman" panose="02020603050405020304" pitchFamily="18" charset="0"/>
                <a:cs typeface="Times New Roman" panose="02020603050405020304" pitchFamily="18" charset="0"/>
                <a:sym typeface="+mn-ea"/>
              </a:rPr>
              <a:t>bluebird</a:t>
            </a:r>
            <a:r>
              <a:rPr lang="en-US" altLang="zh-CN">
                <a:solidFill>
                  <a:schemeClr val="tx1"/>
                </a:solidFill>
                <a:latin typeface="Times New Roman" panose="02020603050405020304" pitchFamily="18" charset="0"/>
                <a:cs typeface="Times New Roman" panose="02020603050405020304" pitchFamily="18" charset="0"/>
                <a:sym typeface="+mn-ea"/>
              </a:rPr>
              <a:t> on it. </a:t>
            </a:r>
            <a:endParaRPr lang="en-US" altLang="zh-CN">
              <a:solidFill>
                <a:schemeClr val="tx1"/>
              </a:solidFill>
              <a:latin typeface="Times New Roman" panose="02020603050405020304" pitchFamily="18" charset="0"/>
              <a:cs typeface="Times New Roman" panose="02020603050405020304" pitchFamily="18" charset="0"/>
            </a:endParaRPr>
          </a:p>
          <a:p>
            <a:pPr algn="l"/>
            <a:endParaRPr lang="zh-CN" altLang="en-US">
              <a:solidFill>
                <a:schemeClr val="tx1"/>
              </a:solidFill>
              <a:latin typeface="Times New Roman" panose="02020603050405020304" pitchFamily="18" charset="0"/>
              <a:cs typeface="Times New Roman" panose="02020603050405020304" pitchFamily="18" charset="0"/>
            </a:endParaRPr>
          </a:p>
          <a:p>
            <a:endParaRPr lang="zh-CN" altLang="en-US" sz="2800">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35560"/>
            <a:ext cx="9018905" cy="6007100"/>
          </a:xfrm>
        </p:spPr>
        <p:txBody>
          <a:bodyPr/>
          <a:p>
            <a:pPr algn="just"/>
            <a:r>
              <a:rPr lang="zh-CN" altLang="en-US" sz="2800" i="1">
                <a:solidFill>
                  <a:srgbClr val="1D41D5"/>
                </a:solidFill>
                <a:latin typeface="Times New Roman" panose="02020603050405020304" pitchFamily="18" charset="0"/>
                <a:cs typeface="Times New Roman" panose="02020603050405020304" pitchFamily="18" charset="0"/>
                <a:sym typeface="+mn-ea"/>
              </a:rPr>
              <a:t>Paragraph 2</a:t>
            </a:r>
            <a:endParaRPr lang="zh-CN" altLang="en-US" sz="2800" i="1">
              <a:solidFill>
                <a:srgbClr val="1D41D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a:latin typeface="Times New Roman" panose="02020603050405020304" pitchFamily="18" charset="0"/>
                <a:cs typeface="Times New Roman" panose="02020603050405020304" pitchFamily="18" charset="0"/>
                <a:sym typeface="+mn-ea"/>
              </a:rPr>
              <a:t>      </a:t>
            </a:r>
            <a:r>
              <a:rPr lang="zh-CN" altLang="en-US" sz="2800" i="1">
                <a:latin typeface="Times New Roman" panose="02020603050405020304" pitchFamily="18" charset="0"/>
                <a:cs typeface="Times New Roman" panose="02020603050405020304" pitchFamily="18" charset="0"/>
                <a:sym typeface="+mn-ea"/>
              </a:rPr>
              <a:t>The shop assistant got a magnifying glass(放大镜) out and said</a:t>
            </a:r>
            <a:r>
              <a:rPr lang="en-US" altLang="zh-CN" sz="2800" i="1">
                <a:latin typeface="Times New Roman" panose="02020603050405020304" pitchFamily="18" charset="0"/>
                <a:cs typeface="Times New Roman" panose="02020603050405020304" pitchFamily="18" charset="0"/>
                <a:sym typeface="+mn-ea"/>
              </a:rPr>
              <a:t>, “</a:t>
            </a:r>
            <a:r>
              <a:rPr lang="zh-CN" altLang="en-US" sz="2800" i="1">
                <a:latin typeface="Times New Roman" panose="02020603050405020304" pitchFamily="18" charset="0"/>
                <a:cs typeface="Times New Roman" panose="02020603050405020304" pitchFamily="18" charset="0"/>
                <a:sym typeface="+mn-ea"/>
              </a:rPr>
              <a:t>It</a:t>
            </a:r>
            <a:r>
              <a:rPr lang="en-US" altLang="zh-CN" sz="2800" i="1">
                <a:latin typeface="Times New Roman" panose="02020603050405020304" pitchFamily="18" charset="0"/>
                <a:cs typeface="Times New Roman" panose="02020603050405020304" pitchFamily="18" charset="0"/>
                <a:sym typeface="+mn-ea"/>
              </a:rPr>
              <a:t>’</a:t>
            </a:r>
            <a:r>
              <a:rPr lang="zh-CN" altLang="en-US" sz="2800" i="1">
                <a:latin typeface="Times New Roman" panose="02020603050405020304" pitchFamily="18" charset="0"/>
                <a:cs typeface="Times New Roman" panose="02020603050405020304" pitchFamily="18" charset="0"/>
                <a:sym typeface="+mn-ea"/>
              </a:rPr>
              <a:t>s a bluebird.</a:t>
            </a:r>
            <a:r>
              <a:rPr lang="en-US" altLang="zh-CN" sz="2800" i="1">
                <a:latin typeface="Times New Roman" panose="02020603050405020304" pitchFamily="18" charset="0"/>
                <a:cs typeface="Times New Roman" panose="02020603050405020304" pitchFamily="18" charset="0"/>
                <a:sym typeface="+mn-ea"/>
              </a:rPr>
              <a:t>”</a:t>
            </a:r>
            <a:r>
              <a:rPr lang="en-US" altLang="zh-CN" sz="2800">
                <a:latin typeface="Times New Roman" panose="02020603050405020304" pitchFamily="18" charset="0"/>
                <a:cs typeface="Times New Roman" panose="02020603050405020304" pitchFamily="18" charset="0"/>
                <a:sym typeface="+mn-ea"/>
              </a:rPr>
              <a:t> Then he showed it to us. I picked up the magnifying glass to observe it. </a:t>
            </a:r>
            <a:r>
              <a:rPr lang="en-US" altLang="zh-CN" sz="2800" b="1">
                <a:solidFill>
                  <a:srgbClr val="1D41D5"/>
                </a:solidFill>
                <a:latin typeface="Times New Roman" panose="02020603050405020304" pitchFamily="18" charset="0"/>
                <a:cs typeface="Times New Roman" panose="02020603050405020304" pitchFamily="18" charset="0"/>
                <a:sym typeface="+mn-ea"/>
              </a:rPr>
              <a:t>When  </a:t>
            </a:r>
            <a:r>
              <a:rPr lang="en-US" altLang="zh-CN" sz="2800">
                <a:latin typeface="Times New Roman" panose="02020603050405020304" pitchFamily="18" charset="0"/>
                <a:cs typeface="Times New Roman" panose="02020603050405020304" pitchFamily="18" charset="0"/>
                <a:sym typeface="+mn-ea"/>
              </a:rPr>
              <a:t>I found that the ring was actually mine</a:t>
            </a:r>
            <a:r>
              <a:rPr lang="en-US" altLang="zh-CN" sz="2800" b="1">
                <a:solidFill>
                  <a:srgbClr val="1D41D5"/>
                </a:solidFill>
                <a:latin typeface="Times New Roman" panose="02020603050405020304" pitchFamily="18" charset="0"/>
                <a:cs typeface="Times New Roman" panose="02020603050405020304" pitchFamily="18" charset="0"/>
                <a:sym typeface="+mn-ea"/>
              </a:rPr>
              <a:t> with my name carved on it</a:t>
            </a:r>
            <a:r>
              <a:rPr lang="en-US" altLang="zh-CN" sz="2800">
                <a:latin typeface="Times New Roman" panose="02020603050405020304" pitchFamily="18" charset="0"/>
                <a:cs typeface="Times New Roman" panose="02020603050405020304" pitchFamily="18" charset="0"/>
                <a:sym typeface="+mn-ea"/>
              </a:rPr>
              <a:t>,</a:t>
            </a:r>
            <a:r>
              <a:rPr lang="en-US" altLang="zh-CN" sz="2800">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rgbClr val="FF0000"/>
                </a:solidFill>
                <a:latin typeface="Times New Roman" panose="02020603050405020304" pitchFamily="18" charset="0"/>
                <a:cs typeface="Times New Roman" panose="02020603050405020304" pitchFamily="18" charset="0"/>
                <a:sym typeface="+mn-ea"/>
              </a:rPr>
              <a:t>I was </a:t>
            </a:r>
            <a:r>
              <a:rPr lang="en-US" altLang="zh-CN" sz="2800" b="1">
                <a:solidFill>
                  <a:srgbClr val="1D41D5"/>
                </a:solidFill>
                <a:latin typeface="Times New Roman" panose="02020603050405020304" pitchFamily="18" charset="0"/>
                <a:cs typeface="Times New Roman" panose="02020603050405020304" pitchFamily="18" charset="0"/>
                <a:sym typeface="+mn-ea"/>
              </a:rPr>
              <a:t>so</a:t>
            </a:r>
            <a:r>
              <a:rPr lang="en-US" altLang="zh-CN" sz="2800" b="1">
                <a:solidFill>
                  <a:srgbClr val="FF0000"/>
                </a:solidFill>
                <a:latin typeface="Times New Roman" panose="02020603050405020304" pitchFamily="18" charset="0"/>
                <a:cs typeface="Times New Roman" panose="02020603050405020304" pitchFamily="18" charset="0"/>
                <a:sym typeface="+mn-ea"/>
              </a:rPr>
              <a:t> thrilled </a:t>
            </a:r>
            <a:r>
              <a:rPr lang="en-US" altLang="zh-CN" sz="2800" b="1">
                <a:solidFill>
                  <a:srgbClr val="1D41D5"/>
                </a:solidFill>
                <a:latin typeface="Times New Roman" panose="02020603050405020304" pitchFamily="18" charset="0"/>
                <a:cs typeface="Times New Roman" panose="02020603050405020304" pitchFamily="18" charset="0"/>
                <a:sym typeface="+mn-ea"/>
              </a:rPr>
              <a:t>that</a:t>
            </a:r>
            <a:r>
              <a:rPr lang="en-US" altLang="zh-CN" sz="2800" b="1">
                <a:solidFill>
                  <a:srgbClr val="FF0000"/>
                </a:solidFill>
                <a:latin typeface="Times New Roman" panose="02020603050405020304" pitchFamily="18" charset="0"/>
                <a:cs typeface="Times New Roman" panose="02020603050405020304" pitchFamily="18" charset="0"/>
                <a:sym typeface="+mn-ea"/>
              </a:rPr>
              <a:t> I could feel my heart pounding in my ears.</a:t>
            </a:r>
            <a:r>
              <a:rPr lang="en-US" altLang="zh-CN" sz="2800">
                <a:solidFill>
                  <a:srgbClr val="FF0000"/>
                </a:solidFill>
                <a:latin typeface="Times New Roman" panose="02020603050405020304" pitchFamily="18" charset="0"/>
                <a:cs typeface="Times New Roman" panose="02020603050405020304" pitchFamily="18" charset="0"/>
                <a:sym typeface="+mn-ea"/>
              </a:rPr>
              <a:t> </a:t>
            </a:r>
            <a:r>
              <a:rPr lang="en-US" altLang="zh-CN" sz="2800">
                <a:latin typeface="Times New Roman" panose="02020603050405020304" pitchFamily="18" charset="0"/>
                <a:cs typeface="Times New Roman" panose="02020603050405020304" pitchFamily="18" charset="0"/>
                <a:sym typeface="+mn-ea"/>
              </a:rPr>
              <a:t>I shared the story about my old ring with the shop assistant,</a:t>
            </a:r>
            <a:r>
              <a:rPr lang="en-US" altLang="zh-CN" sz="2800" b="1">
                <a:solidFill>
                  <a:srgbClr val="1D41D5"/>
                </a:solidFill>
                <a:latin typeface="Times New Roman" panose="02020603050405020304" pitchFamily="18" charset="0"/>
                <a:cs typeface="Times New Roman" panose="02020603050405020304" pitchFamily="18" charset="0"/>
                <a:sym typeface="+mn-ea"/>
              </a:rPr>
              <a:t>which</a:t>
            </a:r>
            <a:r>
              <a:rPr lang="en-US" altLang="zh-CN" sz="2800">
                <a:latin typeface="Times New Roman" panose="02020603050405020304" pitchFamily="18" charset="0"/>
                <a:cs typeface="Times New Roman" panose="02020603050405020304" pitchFamily="18" charset="0"/>
                <a:sym typeface="+mn-ea"/>
              </a:rPr>
              <a:t> made him moved . Finally, I bought my old ring at a low price.</a:t>
            </a:r>
            <a:r>
              <a:rPr lang="en-US" altLang="zh-CN" sz="2800" b="1">
                <a:solidFill>
                  <a:srgbClr val="FF0000"/>
                </a:solidFill>
                <a:latin typeface="Times New Roman" panose="02020603050405020304" pitchFamily="18" charset="0"/>
                <a:cs typeface="Times New Roman" panose="02020603050405020304" pitchFamily="18" charset="0"/>
                <a:sym typeface="+mn-ea"/>
              </a:rPr>
              <a:t>The moment I slipped it on my </a:t>
            </a:r>
            <a:r>
              <a:rPr lang="en-US" altLang="zh-CN" sz="2800" b="1" u="sng">
                <a:solidFill>
                  <a:srgbClr val="FF0000"/>
                </a:solidFill>
                <a:latin typeface="Times New Roman" panose="02020603050405020304" pitchFamily="18" charset="0"/>
                <a:cs typeface="Times New Roman" panose="02020603050405020304" pitchFamily="18" charset="0"/>
                <a:sym typeface="+mn-ea"/>
              </a:rPr>
              <a:t>finger</a:t>
            </a:r>
            <a:r>
              <a:rPr lang="en-US" altLang="zh-CN" sz="2800" b="1">
                <a:solidFill>
                  <a:srgbClr val="FF0000"/>
                </a:solidFill>
                <a:latin typeface="Times New Roman" panose="02020603050405020304" pitchFamily="18" charset="0"/>
                <a:cs typeface="Times New Roman" panose="02020603050405020304" pitchFamily="18" charset="0"/>
                <a:sym typeface="+mn-ea"/>
              </a:rPr>
              <a:t>, tears blurred my vision.</a:t>
            </a:r>
            <a:r>
              <a:rPr lang="en-US" altLang="zh-CN" sz="2800">
                <a:latin typeface="Times New Roman" panose="02020603050405020304" pitchFamily="18" charset="0"/>
                <a:cs typeface="Times New Roman" panose="02020603050405020304" pitchFamily="18" charset="0"/>
                <a:sym typeface="+mn-ea"/>
              </a:rPr>
              <a:t> Soon, my </a:t>
            </a:r>
            <a:r>
              <a:rPr lang="en-US" altLang="zh-CN" sz="2800" u="sng">
                <a:latin typeface="Times New Roman" panose="02020603050405020304" pitchFamily="18" charset="0"/>
                <a:cs typeface="Times New Roman" panose="02020603050405020304" pitchFamily="18" charset="0"/>
                <a:sym typeface="+mn-ea"/>
              </a:rPr>
              <a:t>husband</a:t>
            </a:r>
            <a:r>
              <a:rPr lang="en-US" altLang="zh-CN" sz="2800">
                <a:latin typeface="Times New Roman" panose="02020603050405020304" pitchFamily="18" charset="0"/>
                <a:cs typeface="Times New Roman" panose="02020603050405020304" pitchFamily="18" charset="0"/>
                <a:sym typeface="+mn-ea"/>
              </a:rPr>
              <a:t> recovered and we began our new life in the new house.  </a:t>
            </a:r>
            <a:r>
              <a:rPr lang="en-US" altLang="zh-CN" sz="2800" b="1">
                <a:solidFill>
                  <a:srgbClr val="1D41D5"/>
                </a:solidFill>
                <a:latin typeface="Times New Roman" panose="02020603050405020304" pitchFamily="18" charset="0"/>
                <a:cs typeface="Times New Roman" panose="02020603050405020304" pitchFamily="18" charset="0"/>
                <a:sym typeface="+mn-ea"/>
              </a:rPr>
              <a:t>It was</a:t>
            </a:r>
            <a:r>
              <a:rPr lang="en-US" altLang="zh-CN" sz="2800">
                <a:latin typeface="Times New Roman" panose="02020603050405020304" pitchFamily="18" charset="0"/>
                <a:cs typeface="Times New Roman" panose="02020603050405020304" pitchFamily="18" charset="0"/>
                <a:sym typeface="+mn-ea"/>
              </a:rPr>
              <a:t> the bluebird diamond ring </a:t>
            </a:r>
            <a:r>
              <a:rPr lang="en-US" altLang="zh-CN" sz="2800" b="1">
                <a:solidFill>
                  <a:srgbClr val="1D41D5"/>
                </a:solidFill>
                <a:latin typeface="Times New Roman" panose="02020603050405020304" pitchFamily="18" charset="0"/>
                <a:cs typeface="Times New Roman" panose="02020603050405020304" pitchFamily="18" charset="0"/>
                <a:sym typeface="+mn-ea"/>
              </a:rPr>
              <a:t>that</a:t>
            </a:r>
            <a:r>
              <a:rPr lang="en-US" altLang="zh-CN" sz="2800">
                <a:latin typeface="Times New Roman" panose="02020603050405020304" pitchFamily="18" charset="0"/>
                <a:cs typeface="Times New Roman" panose="02020603050405020304" pitchFamily="18" charset="0"/>
                <a:sym typeface="+mn-ea"/>
              </a:rPr>
              <a:t> made us realize </a:t>
            </a:r>
            <a:r>
              <a:rPr lang="en-US" altLang="zh-CN" sz="2800" b="1">
                <a:solidFill>
                  <a:srgbClr val="1D41D5"/>
                </a:solidFill>
                <a:latin typeface="Times New Roman" panose="02020603050405020304" pitchFamily="18" charset="0"/>
                <a:cs typeface="Times New Roman" panose="02020603050405020304" pitchFamily="18" charset="0"/>
                <a:sym typeface="+mn-ea"/>
              </a:rPr>
              <a:t>that </a:t>
            </a:r>
            <a:r>
              <a:rPr lang="en-US" altLang="zh-CN" sz="2800">
                <a:latin typeface="Times New Roman" panose="02020603050405020304" pitchFamily="18" charset="0"/>
                <a:cs typeface="Times New Roman" panose="02020603050405020304" pitchFamily="18" charset="0"/>
                <a:sym typeface="+mn-ea"/>
              </a:rPr>
              <a:t>we loved each other deeply and life was alway full of hope.                               </a:t>
            </a:r>
            <a:endParaRPr lang="en-US" altLang="zh-CN" sz="2800">
              <a:latin typeface="Times New Roman" panose="02020603050405020304" pitchFamily="18" charset="0"/>
              <a:cs typeface="Times New Roman" panose="02020603050405020304" pitchFamily="18" charset="0"/>
              <a:sym typeface="+mn-ea"/>
            </a:endParaRPr>
          </a:p>
          <a:p>
            <a:pPr marL="0" indent="0" algn="just">
              <a:buNone/>
            </a:pPr>
            <a:endParaRPr lang="en-US" altLang="zh-CN">
              <a:latin typeface="Times New Roman" panose="02020603050405020304" pitchFamily="18" charset="0"/>
              <a:cs typeface="Times New Roman" panose="02020603050405020304" pitchFamily="18" charset="0"/>
              <a:sym typeface="+mn-ea"/>
            </a:endParaRPr>
          </a:p>
          <a:p>
            <a:pPr marL="0" indent="0" algn="just">
              <a:buNone/>
            </a:pPr>
            <a:endParaRPr lang="en-US" altLang="zh-CN">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altLang="zh-CN" b="1">
              <a:solidFill>
                <a:srgbClr val="FF0000"/>
              </a:solidFill>
              <a:latin typeface="Times New Roman" panose="02020603050405020304" pitchFamily="18" charset="0"/>
              <a:cs typeface="Times New Roman" panose="02020603050405020304" pitchFamily="18" charset="0"/>
              <a:sym typeface="+mn-ea"/>
            </a:endParaRPr>
          </a:p>
          <a:p>
            <a:pPr marL="0" indent="0" algn="just">
              <a:buNone/>
            </a:pPr>
            <a:endParaRPr lang="en-US" altLang="zh-CN" b="1">
              <a:latin typeface="Times New Roman" panose="02020603050405020304" pitchFamily="18" charset="0"/>
              <a:cs typeface="Times New Roman" panose="02020603050405020304" pitchFamily="18" charset="0"/>
              <a:sym typeface="+mn-ea"/>
            </a:endParaRPr>
          </a:p>
          <a:p>
            <a:pPr marL="0" indent="0" algn="just">
              <a:buNone/>
            </a:pPr>
            <a:endParaRPr lang="zh-CN"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4247" y="739443"/>
            <a:ext cx="8011160" cy="2799715"/>
          </a:xfrm>
          <a:prstGeom prst="rect">
            <a:avLst/>
          </a:prstGeom>
          <a:noFill/>
        </p:spPr>
        <p:txBody>
          <a:bodyPr wrap="none" rtlCol="0">
            <a:spAutoFit/>
          </a:bodyPr>
          <a:lstStyle/>
          <a:p>
            <a:r>
              <a:rPr lang="en-US" sz="4800" b="1">
                <a:solidFill>
                  <a:schemeClr val="tx1"/>
                </a:solidFill>
                <a:latin typeface="Times New Roman" panose="02020603050405020304" pitchFamily="18" charset="0"/>
                <a:ea typeface="微软雅黑 Light" panose="020B0502040204020203" pitchFamily="34" charset="-122"/>
                <a:cs typeface="Times New Roman" panose="02020603050405020304" pitchFamily="18" charset="0"/>
              </a:rPr>
              <a:t>      Continuation Writing</a:t>
            </a:r>
            <a:endParaRPr lang="en-US" sz="4800" b="1">
              <a:solidFill>
                <a:schemeClr val="tx1"/>
              </a:solidFill>
              <a:latin typeface="Times New Roman" panose="02020603050405020304" pitchFamily="18" charset="0"/>
              <a:ea typeface="微软雅黑 Light" panose="020B0502040204020203" pitchFamily="34" charset="-122"/>
              <a:cs typeface="Times New Roman" panose="02020603050405020304" pitchFamily="18" charset="0"/>
            </a:endParaRPr>
          </a:p>
          <a:p>
            <a:r>
              <a:rPr lang="en-US" sz="4800" b="1">
                <a:solidFill>
                  <a:schemeClr val="tx1"/>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US" sz="4800" b="1">
                <a:solidFill>
                  <a:srgbClr val="1D41D5"/>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US" sz="4000" b="1">
                <a:solidFill>
                  <a:srgbClr val="1D41D5"/>
                </a:solidFill>
                <a:latin typeface="Times New Roman" panose="02020603050405020304" pitchFamily="18" charset="0"/>
                <a:ea typeface="微软雅黑 Light" panose="020B0502040204020203" pitchFamily="34" charset="-122"/>
                <a:cs typeface="Times New Roman" panose="02020603050405020304" pitchFamily="18" charset="0"/>
              </a:rPr>
              <a:t>     </a:t>
            </a:r>
            <a:endParaRPr lang="en-US" sz="4000" b="1">
              <a:solidFill>
                <a:srgbClr val="1D41D5"/>
              </a:solidFill>
              <a:latin typeface="Times New Roman" panose="02020603050405020304" pitchFamily="18" charset="0"/>
              <a:ea typeface="微软雅黑 Light" panose="020B0502040204020203" pitchFamily="34" charset="-122"/>
              <a:cs typeface="Times New Roman" panose="02020603050405020304" pitchFamily="18" charset="0"/>
            </a:endParaRPr>
          </a:p>
          <a:p>
            <a:r>
              <a:rPr lang="en-US" sz="4000" b="1">
                <a:solidFill>
                  <a:srgbClr val="1D41D5"/>
                </a:solidFill>
                <a:latin typeface="Times New Roman" panose="02020603050405020304" pitchFamily="18" charset="0"/>
                <a:ea typeface="微软雅黑 Light" panose="020B0502040204020203" pitchFamily="34" charset="-122"/>
                <a:cs typeface="Times New Roman" panose="02020603050405020304" pitchFamily="18" charset="0"/>
              </a:rPr>
              <a:t>                      feedback on </a:t>
            </a:r>
            <a:endParaRPr lang="en-US" sz="4000" b="1">
              <a:solidFill>
                <a:srgbClr val="1D41D5"/>
              </a:solidFill>
              <a:latin typeface="Times New Roman" panose="02020603050405020304" pitchFamily="18" charset="0"/>
              <a:ea typeface="微软雅黑 Light" panose="020B0502040204020203" pitchFamily="34" charset="-122"/>
              <a:cs typeface="Times New Roman" panose="02020603050405020304" pitchFamily="18" charset="0"/>
            </a:endParaRPr>
          </a:p>
          <a:p>
            <a:r>
              <a:rPr lang="en-US" sz="4000" b="1">
                <a:solidFill>
                  <a:srgbClr val="1D41D5"/>
                </a:solidFill>
                <a:latin typeface="微软雅黑 Light" panose="020B0502040204020203" pitchFamily="34" charset="-122"/>
                <a:ea typeface="微软雅黑 Light" panose="020B0502040204020203" pitchFamily="34" charset="-122"/>
              </a:rPr>
              <a:t> </a:t>
            </a:r>
            <a:r>
              <a:rPr lang="en-US" sz="4000" b="1">
                <a:solidFill>
                  <a:srgbClr val="1D41D5"/>
                </a:solidFill>
                <a:latin typeface="Times New Roman" panose="02020603050405020304" pitchFamily="18" charset="0"/>
                <a:ea typeface="微软雅黑 Light" panose="020B0502040204020203" pitchFamily="34" charset="-122"/>
                <a:cs typeface="Times New Roman" panose="02020603050405020304" pitchFamily="18" charset="0"/>
              </a:rPr>
              <a:t>The missing bluebird diamond ring</a:t>
            </a:r>
            <a:endParaRPr lang="en-US" sz="4000" b="1">
              <a:solidFill>
                <a:srgbClr val="1D41D5"/>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5" name="图片 4" descr="T69WGYWAG~}{Q{{5A)@7P%8"/>
          <p:cNvPicPr>
            <a:picLocks noChangeAspect="1"/>
          </p:cNvPicPr>
          <p:nvPr/>
        </p:nvPicPr>
        <p:blipFill>
          <a:blip r:embed="rId1"/>
          <a:stretch>
            <a:fillRect/>
          </a:stretch>
        </p:blipFill>
        <p:spPr>
          <a:xfrm>
            <a:off x="0" y="3767455"/>
            <a:ext cx="9144635" cy="2919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69WGYWAG~}{Q{{5A)@7P%8"/>
          <p:cNvPicPr>
            <a:picLocks noChangeAspect="1"/>
          </p:cNvPicPr>
          <p:nvPr/>
        </p:nvPicPr>
        <p:blipFill>
          <a:blip r:embed="rId1"/>
          <a:stretch>
            <a:fillRect/>
          </a:stretch>
        </p:blipFill>
        <p:spPr>
          <a:xfrm>
            <a:off x="-12700" y="3354070"/>
            <a:ext cx="9156700" cy="3265805"/>
          </a:xfrm>
          <a:prstGeom prst="rect">
            <a:avLst/>
          </a:prstGeom>
        </p:spPr>
      </p:pic>
      <p:sp>
        <p:nvSpPr>
          <p:cNvPr id="9" name="TextBox 4"/>
          <p:cNvSpPr txBox="1"/>
          <p:nvPr/>
        </p:nvSpPr>
        <p:spPr>
          <a:xfrm>
            <a:off x="1124446" y="492143"/>
            <a:ext cx="7056784" cy="1568450"/>
          </a:xfrm>
          <a:prstGeom prst="rect">
            <a:avLst/>
          </a:prstGeom>
          <a:noFill/>
        </p:spPr>
        <p:txBody>
          <a:bodyPr wrap="square" rtlCol="0">
            <a:spAutoFit/>
          </a:bodyPr>
          <a:p>
            <a:r>
              <a:rPr lang="en-US" sz="4000" dirty="0">
                <a:solidFill>
                  <a:srgbClr val="0070C0"/>
                </a:solidFill>
                <a:latin typeface="Arial Rounded MT Bold" panose="020F0704030504030204" pitchFamily="34" charset="0"/>
              </a:rPr>
              <a:t> </a:t>
            </a:r>
            <a:r>
              <a:rPr lang="en-US" sz="9600" dirty="0">
                <a:solidFill>
                  <a:srgbClr val="0070C0"/>
                </a:solidFill>
                <a:latin typeface="Arial Rounded MT Bold" panose="020F0704030504030204" pitchFamily="34" charset="0"/>
              </a:rPr>
              <a:t>Thank you!</a:t>
            </a:r>
            <a:endParaRPr lang="en-US" sz="9600" dirty="0">
              <a:solidFill>
                <a:srgbClr val="0070C0"/>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1"/>
          <p:cNvSpPr txBox="1"/>
          <p:nvPr/>
        </p:nvSpPr>
        <p:spPr>
          <a:xfrm>
            <a:off x="17780" y="150495"/>
            <a:ext cx="9210040" cy="4030980"/>
          </a:xfrm>
          <a:prstGeom prst="rect">
            <a:avLst/>
          </a:prstGeom>
          <a:noFill/>
          <a:ln w="9525">
            <a:noFill/>
          </a:ln>
        </p:spPr>
        <p:txBody>
          <a:bodyPr wrap="square">
            <a:spAutoFit/>
          </a:bodyPr>
          <a:p>
            <a:r>
              <a:rPr lang="en-US" altLang="zh-CN" sz="3200" b="1">
                <a:solidFill>
                  <a:srgbClr val="FF0000"/>
                </a:solidFill>
                <a:latin typeface="Arial" panose="020B0604020202020204" pitchFamily="34" charset="0"/>
              </a:rPr>
              <a:t>                               </a:t>
            </a:r>
            <a:r>
              <a:rPr lang="zh-CN" altLang="en-US" sz="3200" b="1">
                <a:solidFill>
                  <a:srgbClr val="FF0000"/>
                </a:solidFill>
                <a:latin typeface="Arial" panose="020B0604020202020204" pitchFamily="34" charset="0"/>
              </a:rPr>
              <a:t>主要问题</a:t>
            </a:r>
            <a:endParaRPr lang="zh-CN" altLang="en-US" sz="3200" b="1">
              <a:latin typeface="Arial" panose="020B0604020202020204" pitchFamily="34" charset="0"/>
            </a:endParaRPr>
          </a:p>
          <a:p>
            <a:r>
              <a:rPr lang="en-US" altLang="zh-CN" sz="3200" b="1">
                <a:latin typeface="Arial" panose="020B0604020202020204" pitchFamily="34" charset="0"/>
              </a:rPr>
              <a:t>1. </a:t>
            </a:r>
            <a:r>
              <a:rPr lang="zh-CN" altLang="en-US" sz="3200" b="1">
                <a:latin typeface="Arial" panose="020B0604020202020204" pitchFamily="34" charset="0"/>
              </a:rPr>
              <a:t>文章没读懂（ </a:t>
            </a:r>
            <a:r>
              <a:rPr lang="zh-CN" altLang="en-US" sz="3200" b="1">
                <a:solidFill>
                  <a:srgbClr val="FF0000"/>
                </a:solidFill>
                <a:sym typeface="+mn-ea"/>
              </a:rPr>
              <a:t>去当铺卖戒指换钱来给丈夫治病？</a:t>
            </a:r>
            <a:r>
              <a:rPr lang="zh-CN" altLang="en-US" sz="3200" b="1">
                <a:latin typeface="Arial" panose="020B0604020202020204" pitchFamily="34" charset="0"/>
              </a:rPr>
              <a:t>）</a:t>
            </a:r>
            <a:endParaRPr lang="zh-CN" altLang="en-US" sz="3200" b="1">
              <a:latin typeface="Arial" panose="020B0604020202020204" pitchFamily="34" charset="0"/>
            </a:endParaRPr>
          </a:p>
          <a:p>
            <a:r>
              <a:rPr lang="en-US" altLang="zh-CN" sz="3200" b="1">
                <a:latin typeface="Arial" panose="020B0604020202020204" pitchFamily="34" charset="0"/>
              </a:rPr>
              <a:t>2. </a:t>
            </a:r>
            <a:r>
              <a:rPr lang="zh-CN" altLang="en-US" sz="3200" b="1">
                <a:latin typeface="Arial" panose="020B0604020202020204" pitchFamily="34" charset="0"/>
              </a:rPr>
              <a:t>词汇理解偏</a:t>
            </a:r>
            <a:endParaRPr lang="en-US" altLang="zh-CN" sz="3200" b="1">
              <a:solidFill>
                <a:srgbClr val="FF0000"/>
              </a:solidFill>
              <a:latin typeface="Arial" panose="020B0604020202020204" pitchFamily="34" charset="0"/>
            </a:endParaRPr>
          </a:p>
          <a:p>
            <a:r>
              <a:rPr lang="en-US" altLang="zh-CN" sz="3200" b="1">
                <a:solidFill>
                  <a:schemeClr val="tx1"/>
                </a:solidFill>
                <a:latin typeface="Arial" panose="020B0604020202020204" pitchFamily="34" charset="0"/>
              </a:rPr>
              <a:t>3. </a:t>
            </a:r>
            <a:r>
              <a:rPr lang="zh-CN" altLang="en-US" sz="3200" b="1">
                <a:solidFill>
                  <a:schemeClr val="tx1"/>
                </a:solidFill>
                <a:latin typeface="Arial" panose="020B0604020202020204" pitchFamily="34" charset="0"/>
              </a:rPr>
              <a:t>情节不连贯</a:t>
            </a:r>
            <a:endParaRPr lang="zh-CN" altLang="en-US" sz="3200" b="1">
              <a:latin typeface="Arial" panose="020B0604020202020204" pitchFamily="34" charset="0"/>
            </a:endParaRPr>
          </a:p>
          <a:p>
            <a:r>
              <a:rPr lang="en-US" altLang="zh-CN" sz="3200" b="1">
                <a:latin typeface="Arial" panose="020B0604020202020204" pitchFamily="34" charset="0"/>
              </a:rPr>
              <a:t>4. </a:t>
            </a:r>
            <a:r>
              <a:rPr lang="zh-CN" altLang="en-US" sz="3200" b="1">
                <a:latin typeface="Arial" panose="020B0604020202020204" pitchFamily="34" charset="0"/>
              </a:rPr>
              <a:t>语言基本错误较多：时态混乱，词性误用，单词拼写错误等</a:t>
            </a:r>
            <a:endParaRPr lang="zh-CN" altLang="en-US" sz="3200" b="1">
              <a:latin typeface="Arial" panose="020B0604020202020204" pitchFamily="34" charset="0"/>
            </a:endParaRPr>
          </a:p>
          <a:p>
            <a:r>
              <a:rPr lang="en-US" altLang="zh-CN" sz="3200" b="1">
                <a:latin typeface="Arial" panose="020B0604020202020204" pitchFamily="34" charset="0"/>
              </a:rPr>
              <a:t>5. </a:t>
            </a:r>
            <a:r>
              <a:rPr lang="zh-CN" altLang="en-US" sz="3200" b="1">
                <a:latin typeface="Arial" panose="020B0604020202020204" pitchFamily="34" charset="0"/>
              </a:rPr>
              <a:t>语言表达的积累严重不足</a:t>
            </a:r>
            <a:endParaRPr lang="zh-CN" altLang="en-US" sz="3200" b="1">
              <a:latin typeface="Arial" panose="020B0604020202020204" pitchFamily="34" charset="0"/>
            </a:endParaRPr>
          </a:p>
        </p:txBody>
      </p:sp>
      <p:sp>
        <p:nvSpPr>
          <p:cNvPr id="3" name="文本框 2"/>
          <p:cNvSpPr txBox="1"/>
          <p:nvPr/>
        </p:nvSpPr>
        <p:spPr>
          <a:xfrm>
            <a:off x="0" y="4140835"/>
            <a:ext cx="9244965" cy="2061210"/>
          </a:xfrm>
          <a:prstGeom prst="rect">
            <a:avLst/>
          </a:prstGeom>
          <a:noFill/>
        </p:spPr>
        <p:txBody>
          <a:bodyPr wrap="none" rtlCol="0" anchor="t">
            <a:spAutoFit/>
          </a:bodyPr>
          <a:p>
            <a:r>
              <a:rPr lang="en-US" altLang="zh-CN" sz="3200">
                <a:latin typeface="Times New Roman" panose="02020603050405020304" pitchFamily="18" charset="0"/>
                <a:sym typeface="+mn-ea"/>
              </a:rPr>
              <a:t>One such evening, as I reached for some</a:t>
            </a:r>
            <a:r>
              <a:rPr lang="en-US" altLang="zh-CN" sz="3200" u="sng">
                <a:solidFill>
                  <a:srgbClr val="FF0000"/>
                </a:solidFill>
                <a:latin typeface="Times New Roman" panose="02020603050405020304" pitchFamily="18" charset="0"/>
                <a:sym typeface="+mn-ea"/>
              </a:rPr>
              <a:t> cream</a:t>
            </a:r>
            <a:r>
              <a:rPr lang="en-US" altLang="zh-CN" sz="3200">
                <a:latin typeface="Times New Roman" panose="02020603050405020304" pitchFamily="18" charset="0"/>
                <a:sym typeface="+mn-ea"/>
              </a:rPr>
              <a:t> for my </a:t>
            </a:r>
            <a:endParaRPr lang="en-US" altLang="zh-CN" sz="3200">
              <a:latin typeface="Times New Roman" panose="02020603050405020304" pitchFamily="18" charset="0"/>
              <a:sym typeface="+mn-ea"/>
            </a:endParaRPr>
          </a:p>
          <a:p>
            <a:r>
              <a:rPr lang="en-US" altLang="zh-CN" sz="3200">
                <a:latin typeface="Times New Roman" panose="02020603050405020304" pitchFamily="18" charset="0"/>
                <a:sym typeface="+mn-ea"/>
              </a:rPr>
              <a:t>hands, I noticed my bluebird diamond wedding ring-</a:t>
            </a:r>
            <a:endParaRPr lang="en-US" altLang="zh-CN" sz="3200">
              <a:latin typeface="Times New Roman" panose="02020603050405020304" pitchFamily="18" charset="0"/>
              <a:sym typeface="+mn-ea"/>
            </a:endParaRPr>
          </a:p>
          <a:p>
            <a:r>
              <a:rPr lang="en-US" altLang="zh-CN" sz="3200">
                <a:latin typeface="Times New Roman" panose="02020603050405020304" pitchFamily="18" charset="0"/>
                <a:sym typeface="+mn-ea"/>
              </a:rPr>
              <a:t>which I had worn for almost for a century-was missing!</a:t>
            </a:r>
            <a:endParaRPr lang="en-US" altLang="zh-CN" sz="3200">
              <a:latin typeface="Times New Roman" panose="02020603050405020304" pitchFamily="18" charset="0"/>
              <a:sym typeface="+mn-ea"/>
            </a:endParaRPr>
          </a:p>
          <a:p>
            <a:endParaRPr lang="zh-CN" altLang="en-US" sz="3200"/>
          </a:p>
        </p:txBody>
      </p:sp>
      <p:cxnSp>
        <p:nvCxnSpPr>
          <p:cNvPr id="4" name="直接连接符 3"/>
          <p:cNvCxnSpPr/>
          <p:nvPr/>
        </p:nvCxnSpPr>
        <p:spPr>
          <a:xfrm flipV="1">
            <a:off x="1203325" y="5157470"/>
            <a:ext cx="7401560" cy="279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6948170" y="5649595"/>
            <a:ext cx="2195830" cy="120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40050" y="1551940"/>
            <a:ext cx="1681480" cy="645160"/>
          </a:xfrm>
          <a:prstGeom prst="rect">
            <a:avLst/>
          </a:prstGeom>
          <a:noFill/>
        </p:spPr>
        <p:txBody>
          <a:bodyPr wrap="none" rtlCol="0">
            <a:spAutoFit/>
          </a:bodyPr>
          <a:p>
            <a:r>
              <a:rPr lang="en-US" altLang="zh-CN" sz="3600" b="1">
                <a:solidFill>
                  <a:srgbClr val="FF0000"/>
                </a:solidFill>
                <a:latin typeface="Times New Roman" panose="02020603050405020304" pitchFamily="18" charset="0"/>
                <a:cs typeface="Times New Roman" panose="02020603050405020304" pitchFamily="18" charset="0"/>
              </a:rPr>
              <a:t>counter</a:t>
            </a:r>
            <a:endParaRPr lang="en-US" altLang="zh-CN" sz="36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818765" y="2105025"/>
            <a:ext cx="5899150" cy="583565"/>
          </a:xfrm>
          <a:prstGeom prst="rect">
            <a:avLst/>
          </a:prstGeom>
          <a:noFill/>
        </p:spPr>
        <p:txBody>
          <a:bodyPr wrap="none" rtlCol="0">
            <a:spAutoFit/>
          </a:bodyPr>
          <a:p>
            <a:pPr algn="l"/>
            <a:r>
              <a:rPr lang="zh-CN" altLang="en-US" sz="3200" b="1">
                <a:solidFill>
                  <a:srgbClr val="FF0000"/>
                </a:solidFill>
                <a:sym typeface="+mn-ea"/>
              </a:rPr>
              <a:t>第一段结尾与第二段首句不连贯</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4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p:cNvSpPr/>
          <p:nvPr>
            <p:ph idx="1"/>
          </p:nvPr>
        </p:nvSpPr>
        <p:spPr>
          <a:xfrm>
            <a:off x="107315" y="311785"/>
            <a:ext cx="9010650" cy="6233795"/>
          </a:xfrm>
        </p:spPr>
        <p:txBody>
          <a:bodyPr/>
          <a:p>
            <a:pPr marL="0" indent="0" algn="just">
              <a:buNone/>
            </a:pPr>
            <a:r>
              <a:rPr lang="zh-CN" altLang="en-US" sz="2400" b="1">
                <a:latin typeface="Times New Roman" panose="02020603050405020304" pitchFamily="18" charset="0"/>
                <a:cs typeface="Times New Roman" panose="02020603050405020304" pitchFamily="18" charset="0"/>
              </a:rPr>
              <a:t>第二节</a:t>
            </a:r>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读后续写</a:t>
            </a:r>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（满分</a:t>
            </a:r>
            <a:r>
              <a:rPr lang="en-US" altLang="zh-CN" sz="2400" b="1">
                <a:latin typeface="Times New Roman" panose="02020603050405020304" pitchFamily="18" charset="0"/>
                <a:cs typeface="Times New Roman" panose="02020603050405020304" pitchFamily="18" charset="0"/>
              </a:rPr>
              <a:t>25</a:t>
            </a:r>
            <a:r>
              <a:rPr lang="zh-CN" altLang="en-US" sz="2400" b="1">
                <a:latin typeface="Times New Roman" panose="02020603050405020304" pitchFamily="18" charset="0"/>
                <a:cs typeface="Times New Roman" panose="02020603050405020304" pitchFamily="18" charset="0"/>
              </a:rPr>
              <a:t>分）</a:t>
            </a:r>
            <a:endParaRPr lang="zh-CN" altLang="en-US" sz="2400" b="1">
              <a:latin typeface="Times New Roman" panose="02020603050405020304" pitchFamily="18" charset="0"/>
              <a:cs typeface="Times New Roman" panose="02020603050405020304" pitchFamily="18" charset="0"/>
            </a:endParaRPr>
          </a:p>
          <a:p>
            <a:pPr marL="0" indent="0" algn="just">
              <a:buNone/>
            </a:pPr>
            <a:r>
              <a:rPr lang="zh-CN" altLang="en-US" sz="2400" b="1">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阅读下列短文，根据所给情节进行续写，使之构成一个完整的故事。</a:t>
            </a:r>
            <a:endParaRPr lang="en-US" altLang="zh-CN" sz="2400" b="1">
              <a:latin typeface="Times New Roman" panose="02020603050405020304" pitchFamily="18" charset="0"/>
              <a:cs typeface="Times New Roman" panose="02020603050405020304" pitchFamily="18" charset="0"/>
            </a:endParaRPr>
          </a:p>
          <a:p>
            <a:pPr marL="0" indent="0" algn="just">
              <a:buNone/>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It was July 2014. We were getting </a:t>
            </a:r>
            <a:r>
              <a:rPr lang="en-US" altLang="zh-CN" sz="2400">
                <a:latin typeface="Times New Roman" panose="02020603050405020304" pitchFamily="18" charset="0"/>
                <a:cs typeface="Times New Roman" panose="02020603050405020304" pitchFamily="18" charset="0"/>
              </a:rPr>
              <a:t>ready</a:t>
            </a:r>
            <a:r>
              <a:rPr lang="zh-CN" altLang="en-US" sz="2400">
                <a:latin typeface="Times New Roman" panose="02020603050405020304" pitchFamily="18" charset="0"/>
                <a:cs typeface="Times New Roman" panose="02020603050405020304" pitchFamily="18" charset="0"/>
              </a:rPr>
              <a:t> to move in a new house when my </a:t>
            </a:r>
            <a:r>
              <a:rPr lang="zh-CN" altLang="en-US" sz="2400" u="sng">
                <a:latin typeface="Times New Roman" panose="02020603050405020304" pitchFamily="18" charset="0"/>
                <a:cs typeface="Times New Roman" panose="02020603050405020304" pitchFamily="18" charset="0"/>
              </a:rPr>
              <a:t>husband</a:t>
            </a:r>
            <a:r>
              <a:rPr lang="zh-CN" altLang="en-US" sz="2400">
                <a:latin typeface="Times New Roman" panose="02020603050405020304" pitchFamily="18" charset="0"/>
                <a:cs typeface="Times New Roman" panose="02020603050405020304" pitchFamily="18" charset="0"/>
              </a:rPr>
              <a:t> became very </a:t>
            </a:r>
            <a:r>
              <a:rPr lang="en-US" altLang="zh-CN" sz="2400">
                <a:latin typeface="Times New Roman" panose="02020603050405020304" pitchFamily="18" charset="0"/>
                <a:cs typeface="Times New Roman" panose="02020603050405020304" pitchFamily="18" charset="0"/>
              </a:rPr>
              <a:t>ill. </a:t>
            </a:r>
            <a:r>
              <a:rPr lang="zh-CN" altLang="en-US" sz="2400">
                <a:latin typeface="Times New Roman" panose="02020603050405020304" pitchFamily="18" charset="0"/>
                <a:cs typeface="Times New Roman" panose="02020603050405020304" pitchFamily="18" charset="0"/>
              </a:rPr>
              <a:t>He had to spend nine weeks in hospital, leaving me to do everyth</a:t>
            </a:r>
            <a:r>
              <a:rPr lang="en-US" altLang="zh-CN" sz="2400">
                <a:latin typeface="Times New Roman" panose="02020603050405020304" pitchFamily="18" charset="0"/>
                <a:cs typeface="Times New Roman" panose="02020603050405020304" pitchFamily="18" charset="0"/>
              </a:rPr>
              <a:t>ing</a:t>
            </a:r>
            <a:r>
              <a:rPr lang="zh-CN" altLang="en-US" sz="2400">
                <a:latin typeface="Times New Roman" panose="02020603050405020304" pitchFamily="18" charset="0"/>
                <a:cs typeface="Times New Roman" panose="02020603050405020304" pitchFamily="18" charset="0"/>
              </a:rPr>
              <a:t> in our new home. By night fall, </a:t>
            </a:r>
            <a:r>
              <a:rPr lang="en-US" altLang="zh-CN" sz="2400">
                <a:latin typeface="Times New Roman" panose="02020603050405020304" pitchFamily="18" charset="0"/>
                <a:cs typeface="Times New Roman" panose="02020603050405020304" pitchFamily="18" charset="0"/>
              </a:rPr>
              <a:t>I </a:t>
            </a:r>
            <a:r>
              <a:rPr lang="zh-CN" altLang="en-US" sz="2400">
                <a:latin typeface="Times New Roman" panose="02020603050405020304" pitchFamily="18" charset="0"/>
                <a:cs typeface="Times New Roman" panose="02020603050405020304" pitchFamily="18" charset="0"/>
              </a:rPr>
              <a:t>was worn-out</a:t>
            </a:r>
            <a:r>
              <a:rPr lang="en-US" altLang="zh-CN"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p>
            <a:pPr marL="0" indent="0" algn="just">
              <a:buNone/>
            </a:pPr>
            <a:r>
              <a:rPr lang="en-US" altLang="zh-CN" sz="2400">
                <a:latin typeface="Times New Roman" panose="02020603050405020304" pitchFamily="18" charset="0"/>
                <a:cs typeface="Times New Roman" panose="02020603050405020304" pitchFamily="18" charset="0"/>
              </a:rPr>
              <a:t>     On</a:t>
            </a:r>
            <a:r>
              <a:rPr lang="zh-CN" altLang="en-US" sz="2400">
                <a:latin typeface="Times New Roman" panose="02020603050405020304" pitchFamily="18" charset="0"/>
                <a:cs typeface="Times New Roman" panose="02020603050405020304" pitchFamily="18" charset="0"/>
              </a:rPr>
              <a:t>e such evening, as I reached for some cream for my hands, I noticed my </a:t>
            </a:r>
            <a:r>
              <a:rPr lang="zh-CN" altLang="en-US" sz="2400" u="sng">
                <a:latin typeface="Times New Roman" panose="02020603050405020304" pitchFamily="18" charset="0"/>
                <a:cs typeface="Times New Roman" panose="02020603050405020304" pitchFamily="18" charset="0"/>
              </a:rPr>
              <a:t>bluebird</a:t>
            </a:r>
            <a:r>
              <a:rPr lang="zh-CN" altLang="en-US" sz="2400">
                <a:latin typeface="Times New Roman" panose="02020603050405020304" pitchFamily="18" charset="0"/>
                <a:cs typeface="Times New Roman" panose="02020603050405020304" pitchFamily="18" charset="0"/>
              </a:rPr>
              <a:t> diamond</a:t>
            </a:r>
            <a:r>
              <a:rPr lang="en-US" altLang="zh-CN" sz="2400">
                <a:latin typeface="Times New Roman" panose="02020603050405020304" pitchFamily="18" charset="0"/>
                <a:cs typeface="Times New Roman" panose="02020603050405020304" pitchFamily="18" charset="0"/>
              </a:rPr>
              <a:t> wedding ring-which I had worn for almost half a century-was missing! My </a:t>
            </a:r>
            <a:r>
              <a:rPr lang="en-US" altLang="zh-CN" sz="2400" u="sng">
                <a:latin typeface="Times New Roman" panose="02020603050405020304" pitchFamily="18" charset="0"/>
                <a:cs typeface="Times New Roman" panose="02020603050405020304" pitchFamily="18" charset="0"/>
              </a:rPr>
              <a:t>finger</a:t>
            </a:r>
            <a:r>
              <a:rPr lang="en-US" altLang="zh-CN" sz="2400">
                <a:latin typeface="Times New Roman" panose="02020603050405020304" pitchFamily="18" charset="0"/>
                <a:cs typeface="Times New Roman" panose="02020603050405020304" pitchFamily="18" charset="0"/>
              </a:rPr>
              <a:t> was naked!</a:t>
            </a:r>
            <a:endParaRPr lang="en-US" altLang="zh-CN" sz="2400">
              <a:latin typeface="Times New Roman" panose="02020603050405020304" pitchFamily="18" charset="0"/>
              <a:cs typeface="Times New Roman" panose="02020603050405020304" pitchFamily="18" charset="0"/>
            </a:endParaRPr>
          </a:p>
          <a:p>
            <a:pPr marL="0" indent="0" algn="just">
              <a:buNone/>
            </a:pPr>
            <a:r>
              <a:rPr lang="en-US" altLang="zh-CN" sz="2400">
                <a:latin typeface="Times New Roman" panose="02020603050405020304" pitchFamily="18" charset="0"/>
                <a:cs typeface="Times New Roman" panose="02020603050405020304" pitchFamily="18" charset="0"/>
              </a:rPr>
              <a:t>    I</a:t>
            </a:r>
            <a:r>
              <a:rPr lang="zh-CN" altLang="en-US" sz="2400">
                <a:latin typeface="Times New Roman" panose="02020603050405020304" pitchFamily="18" charset="0"/>
                <a:cs typeface="Times New Roman" panose="02020603050405020304" pitchFamily="18" charset="0"/>
              </a:rPr>
              <a:t> was extremely </a:t>
            </a:r>
            <a:r>
              <a:rPr lang="zh-CN" altLang="en-US" sz="2400" u="sng">
                <a:latin typeface="Times New Roman" panose="02020603050405020304" pitchFamily="18" charset="0"/>
                <a:cs typeface="Times New Roman" panose="02020603050405020304" pitchFamily="18" charset="0"/>
              </a:rPr>
              <a:t>shocked </a:t>
            </a:r>
            <a:r>
              <a:rPr lang="zh-CN" altLang="en-US" sz="2400">
                <a:latin typeface="Times New Roman" panose="02020603050405020304" pitchFamily="18" charset="0"/>
                <a:cs typeface="Times New Roman" panose="02020603050405020304" pitchFamily="18" charset="0"/>
              </a:rPr>
              <a:t>and sad. I looked in every drawer and in the car. No luck. My family told me to go back along the same route. That would be a task, for that day I had </a:t>
            </a:r>
            <a:r>
              <a:rPr lang="zh-CN" altLang="en-US" sz="2400" u="sng">
                <a:latin typeface="Times New Roman" panose="02020603050405020304" pitchFamily="18" charset="0"/>
                <a:cs typeface="Times New Roman" panose="02020603050405020304" pitchFamily="18" charset="0"/>
              </a:rPr>
              <a:t>gone </a:t>
            </a:r>
            <a:r>
              <a:rPr lang="zh-CN" altLang="en-US" sz="2400">
                <a:latin typeface="Times New Roman" panose="02020603050405020304" pitchFamily="18" charset="0"/>
                <a:cs typeface="Times New Roman" panose="02020603050405020304" pitchFamily="18" charset="0"/>
              </a:rPr>
              <a:t>shopping, got my car fixed, and gone for an eye exam.</a:t>
            </a:r>
            <a:endParaRPr lang="zh-CN" altLang="en-US" sz="2400">
              <a:latin typeface="Times New Roman" panose="02020603050405020304" pitchFamily="18" charset="0"/>
              <a:cs typeface="Times New Roman" panose="02020603050405020304" pitchFamily="18" charset="0"/>
            </a:endParaRPr>
          </a:p>
          <a:p>
            <a:pPr marL="0" indent="0">
              <a:buNone/>
            </a:pPr>
            <a:endParaRPr lang="zh-CN" altLang="en-US" sz="2800" b="1">
              <a:latin typeface="Times New Roman" panose="02020603050405020304" pitchFamily="18" charset="0"/>
              <a:cs typeface="Times New Roman" panose="02020603050405020304" pitchFamily="18" charset="0"/>
            </a:endParaRPr>
          </a:p>
          <a:p>
            <a:pPr marL="0" indent="0">
              <a:buNone/>
            </a:pPr>
            <a:r>
              <a:rPr lang="zh-CN" altLang="en-US" sz="2800">
                <a:latin typeface="Times New Roman" panose="02020603050405020304" pitchFamily="18" charset="0"/>
                <a:cs typeface="Times New Roman" panose="02020603050405020304" pitchFamily="18" charset="0"/>
              </a:rPr>
              <a:t> </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179705" y="-27305"/>
            <a:ext cx="8755380" cy="5570220"/>
          </a:xfrm>
        </p:spPr>
        <p:txBody>
          <a:bodyPr/>
          <a:p>
            <a:pPr marL="0" indent="0" algn="just">
              <a:buNone/>
            </a:pPr>
            <a:r>
              <a:rPr lang="en-US" altLang="zh-CN" sz="2800">
                <a:latin typeface="Times New Roman" panose="02020603050405020304" pitchFamily="18" charset="0"/>
                <a:cs typeface="Times New Roman" panose="02020603050405020304" pitchFamily="18" charset="0"/>
                <a:sym typeface="+mn-ea"/>
              </a:rPr>
              <a:t>       </a:t>
            </a:r>
            <a:r>
              <a:rPr lang="en-US" altLang="zh-CN" sz="2400">
                <a:latin typeface="Times New Roman" panose="02020603050405020304" pitchFamily="18" charset="0"/>
                <a:cs typeface="Times New Roman" panose="02020603050405020304" pitchFamily="18" charset="0"/>
                <a:sym typeface="+mn-ea"/>
              </a:rPr>
              <a:t>I </a:t>
            </a:r>
            <a:r>
              <a:rPr lang="zh-CN" altLang="en-US" sz="2400">
                <a:latin typeface="Times New Roman" panose="02020603050405020304" pitchFamily="18" charset="0"/>
                <a:cs typeface="Times New Roman" panose="02020603050405020304" pitchFamily="18" charset="0"/>
                <a:sym typeface="+mn-ea"/>
              </a:rPr>
              <a:t>sat, mind wandering back in time when I had first met my husband. I was five and one day, my dad took me to the town. On the way, we came upon a large herd of cattle. I waved to the youngest rider, who seemed to be nine, but he just tu</a:t>
            </a:r>
            <a:r>
              <a:rPr lang="en-US" altLang="zh-CN" sz="2400">
                <a:latin typeface="Times New Roman" panose="02020603050405020304" pitchFamily="18" charset="0"/>
                <a:cs typeface="Times New Roman" panose="02020603050405020304" pitchFamily="18" charset="0"/>
                <a:sym typeface="+mn-ea"/>
              </a:rPr>
              <a:t>rne</a:t>
            </a:r>
            <a:r>
              <a:rPr lang="zh-CN" altLang="en-US" sz="2400">
                <a:latin typeface="Times New Roman" panose="02020603050405020304" pitchFamily="18" charset="0"/>
                <a:cs typeface="Times New Roman" panose="02020603050405020304" pitchFamily="18" charset="0"/>
                <a:sym typeface="+mn-ea"/>
              </a:rPr>
              <a:t>d aw</a:t>
            </a:r>
            <a:r>
              <a:rPr lang="en-US" altLang="zh-CN" sz="2400">
                <a:latin typeface="Times New Roman" panose="02020603050405020304" pitchFamily="18" charset="0"/>
                <a:cs typeface="Times New Roman" panose="02020603050405020304" pitchFamily="18" charset="0"/>
                <a:sym typeface="+mn-ea"/>
              </a:rPr>
              <a:t>ay.</a:t>
            </a:r>
            <a:endParaRPr lang="zh-CN" altLang="en-US" sz="2400">
              <a:latin typeface="Times New Roman" panose="02020603050405020304" pitchFamily="18" charset="0"/>
              <a:cs typeface="Times New Roman" panose="02020603050405020304" pitchFamily="18" charset="0"/>
              <a:sym typeface="+mn-ea"/>
            </a:endParaRPr>
          </a:p>
          <a:p>
            <a:pPr marL="0" indent="0" algn="just">
              <a:buNone/>
            </a:pP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Next my memory travelled to my high school, The most exciting thing then was to dress up and walk the streets of our town with my classmates. It was on such a day that a black car went by and a passenger yelled,</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 Girls, want a ride with us</a:t>
            </a:r>
            <a:r>
              <a:rPr lang="en-US" altLang="zh-CN" sz="240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sym typeface="+mn-ea"/>
              </a:rPr>
              <a:t> I could hardly believe it: among the people in the car was the boy who hadn</a:t>
            </a:r>
            <a:r>
              <a:rPr lang="en-US" altLang="zh-CN" sz="240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sym typeface="+mn-ea"/>
              </a:rPr>
              <a:t>t responded to my wave 13 years before! But he wasn</a:t>
            </a:r>
            <a:r>
              <a:rPr lang="en-US" altLang="zh-CN" sz="240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sym typeface="+mn-ea"/>
              </a:rPr>
              <a:t>t ignoring me now</a:t>
            </a:r>
            <a:r>
              <a:rPr lang="en-US" altLang="zh-CN" sz="2400">
                <a:latin typeface="Times New Roman" panose="02020603050405020304" pitchFamily="18" charset="0"/>
                <a:cs typeface="Times New Roman" panose="02020603050405020304" pitchFamily="18" charset="0"/>
                <a:sym typeface="+mn-ea"/>
              </a:rPr>
              <a:t>.</a:t>
            </a:r>
            <a:endParaRPr lang="en-US" altLang="zh-CN" sz="2400">
              <a:latin typeface="Times New Roman" panose="02020603050405020304" pitchFamily="18" charset="0"/>
              <a:cs typeface="Times New Roman" panose="02020603050405020304" pitchFamily="18" charset="0"/>
              <a:sym typeface="+mn-ea"/>
            </a:endParaRPr>
          </a:p>
          <a:p>
            <a:pPr marL="0" indent="0" algn="just">
              <a:buNone/>
            </a:pP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 Our </a:t>
            </a:r>
            <a:r>
              <a:rPr lang="zh-CN" altLang="en-US" sz="2400" u="sng">
                <a:latin typeface="Times New Roman" panose="02020603050405020304" pitchFamily="18" charset="0"/>
                <a:cs typeface="Times New Roman" panose="02020603050405020304" pitchFamily="18" charset="0"/>
                <a:sym typeface="+mn-ea"/>
              </a:rPr>
              <a:t>love</a:t>
            </a:r>
            <a:r>
              <a:rPr lang="zh-CN" altLang="en-US" sz="2400">
                <a:latin typeface="Times New Roman" panose="02020603050405020304" pitchFamily="18" charset="0"/>
                <a:cs typeface="Times New Roman" panose="02020603050405020304" pitchFamily="18" charset="0"/>
                <a:sym typeface="+mn-ea"/>
              </a:rPr>
              <a:t> affair began. He offered the </a:t>
            </a:r>
            <a:r>
              <a:rPr lang="zh-CN" altLang="en-US" sz="2400" u="sng">
                <a:latin typeface="Times New Roman" panose="02020603050405020304" pitchFamily="18" charset="0"/>
                <a:cs typeface="Times New Roman" panose="02020603050405020304" pitchFamily="18" charset="0"/>
                <a:sym typeface="+mn-ea"/>
              </a:rPr>
              <a:t>ring</a:t>
            </a:r>
            <a:r>
              <a:rPr lang="zh-CN" altLang="en-US" sz="2400">
                <a:latin typeface="Times New Roman" panose="02020603050405020304" pitchFamily="18" charset="0"/>
                <a:cs typeface="Times New Roman" panose="02020603050405020304" pitchFamily="18" charset="0"/>
                <a:sym typeface="+mn-ea"/>
              </a:rPr>
              <a:t> a few months later. The diamond was </a:t>
            </a:r>
            <a:r>
              <a:rPr lang="zh-CN" altLang="en-US" sz="2400" u="sng">
                <a:latin typeface="Times New Roman" panose="02020603050405020304" pitchFamily="18" charset="0"/>
                <a:cs typeface="Times New Roman" panose="02020603050405020304" pitchFamily="18" charset="0"/>
                <a:sym typeface="+mn-ea"/>
              </a:rPr>
              <a:t>small</a:t>
            </a:r>
            <a:r>
              <a:rPr lang="zh-CN" altLang="en-US" sz="2400">
                <a:latin typeface="Times New Roman" panose="02020603050405020304" pitchFamily="18" charset="0"/>
                <a:cs typeface="Times New Roman" panose="02020603050405020304" pitchFamily="18" charset="0"/>
                <a:sym typeface="+mn-ea"/>
              </a:rPr>
              <a:t>, but my</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future husband </a:t>
            </a:r>
            <a:r>
              <a:rPr lang="zh-CN" altLang="en-US" sz="2400" u="sng">
                <a:latin typeface="Times New Roman" panose="02020603050405020304" pitchFamily="18" charset="0"/>
                <a:cs typeface="Times New Roman" panose="02020603050405020304" pitchFamily="18" charset="0"/>
                <a:sym typeface="+mn-ea"/>
              </a:rPr>
              <a:t>chose</a:t>
            </a:r>
            <a:r>
              <a:rPr lang="zh-CN" altLang="en-US" sz="2400">
                <a:latin typeface="Times New Roman" panose="02020603050405020304" pitchFamily="18" charset="0"/>
                <a:cs typeface="Times New Roman" panose="02020603050405020304" pitchFamily="18" charset="0"/>
                <a:sym typeface="+mn-ea"/>
              </a:rPr>
              <a:t> it for its perfection and shine</a:t>
            </a:r>
            <a:r>
              <a:rPr lang="en-US" altLang="zh-CN" sz="2400">
                <a:latin typeface="Times New Roman" panose="02020603050405020304" pitchFamily="18" charset="0"/>
                <a:cs typeface="Times New Roman" panose="02020603050405020304" pitchFamily="18" charset="0"/>
                <a:sym typeface="+mn-ea"/>
              </a:rPr>
              <a:t>.</a:t>
            </a:r>
            <a:endParaRPr lang="zh-CN" altLang="en-US" sz="2400">
              <a:latin typeface="Times New Roman" panose="02020603050405020304" pitchFamily="18" charset="0"/>
              <a:cs typeface="Times New Roman" panose="02020603050405020304" pitchFamily="18" charset="0"/>
            </a:endParaRPr>
          </a:p>
          <a:p>
            <a:pPr marL="0" indent="0" algn="just">
              <a:buNone/>
            </a:pPr>
            <a:r>
              <a:rPr lang="zh-CN" altLang="en-US" sz="2400">
                <a:latin typeface="Times New Roman" panose="02020603050405020304" pitchFamily="18" charset="0"/>
                <a:cs typeface="Times New Roman" panose="02020603050405020304" pitchFamily="18" charset="0"/>
                <a:sym typeface="+mn-ea"/>
              </a:rPr>
              <a:t>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My daydream passed. My </a:t>
            </a:r>
            <a:r>
              <a:rPr lang="zh-CN" altLang="en-US" sz="2400" u="sng">
                <a:latin typeface="Times New Roman" panose="02020603050405020304" pitchFamily="18" charset="0"/>
                <a:cs typeface="Times New Roman" panose="02020603050405020304" pitchFamily="18" charset="0"/>
                <a:sym typeface="+mn-ea"/>
              </a:rPr>
              <a:t>daughter </a:t>
            </a:r>
            <a:r>
              <a:rPr lang="zh-CN" altLang="en-US" sz="2400">
                <a:latin typeface="Times New Roman" panose="02020603050405020304" pitchFamily="18" charset="0"/>
                <a:cs typeface="Times New Roman" panose="02020603050405020304" pitchFamily="18" charset="0"/>
                <a:sym typeface="+mn-ea"/>
              </a:rPr>
              <a:t>came and suggested I shop for a new ring</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Where do you want to go</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She asked.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A pawn shop( 当铺</a:t>
            </a:r>
            <a:r>
              <a:rPr lang="en-US" altLang="zh-CN" sz="240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sym typeface="+mn-ea"/>
              </a:rPr>
              <a:t>，</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I said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I told her there was one close by.</a:t>
            </a:r>
            <a:endParaRPr lang="zh-CN" altLang="en-US" sz="2400">
              <a:latin typeface="Times New Roman" panose="02020603050405020304" pitchFamily="18" charset="0"/>
              <a:cs typeface="Times New Roman" panose="02020603050405020304" pitchFamily="18" charset="0"/>
            </a:endParaRPr>
          </a:p>
          <a:p>
            <a:pPr marL="0" indent="0" algn="just">
              <a:buNone/>
            </a:pP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9705" y="0"/>
            <a:ext cx="8770620" cy="4526280"/>
          </a:xfrm>
        </p:spPr>
        <p:txBody>
          <a:bodyPr/>
          <a:p>
            <a:pPr marL="0" indent="0">
              <a:buNone/>
            </a:pPr>
            <a:r>
              <a:rPr lang="zh-CN" altLang="en-US" sz="2800"/>
              <a:t>注意：</a:t>
            </a:r>
            <a:endParaRPr lang="en-US" altLang="zh-CN" sz="2800"/>
          </a:p>
          <a:p>
            <a:pPr marL="0" indent="0">
              <a:buNone/>
            </a:pPr>
            <a:r>
              <a:rPr lang="en-US" altLang="zh-CN" sz="2800"/>
              <a:t>1.所续写短文的词数应为150左右</a:t>
            </a:r>
            <a:r>
              <a:rPr lang="zh-CN" altLang="en-US" sz="2800"/>
              <a:t>；</a:t>
            </a:r>
            <a:endParaRPr lang="en-US" altLang="zh-CN" sz="2800"/>
          </a:p>
          <a:p>
            <a:pPr marL="0" indent="0">
              <a:buNone/>
            </a:pPr>
            <a:r>
              <a:rPr lang="en-US" altLang="zh-CN" sz="2800"/>
              <a:t>2.至少使用5个以上短文中标有下划线的关键词语</a:t>
            </a:r>
            <a:r>
              <a:rPr lang="zh-CN" altLang="en-US" sz="2800"/>
              <a:t>；</a:t>
            </a:r>
            <a:endParaRPr lang="en-US" altLang="zh-CN" sz="2800"/>
          </a:p>
          <a:p>
            <a:pPr marL="0" indent="0">
              <a:buNone/>
            </a:pPr>
            <a:r>
              <a:rPr lang="en-US" altLang="zh-CN" sz="2800"/>
              <a:t>3.续写部分分为两段，每段的开头语己为你写好</a:t>
            </a:r>
            <a:r>
              <a:rPr lang="zh-CN" altLang="en-US" sz="2800"/>
              <a:t>；</a:t>
            </a:r>
            <a:endParaRPr lang="en-US" altLang="zh-CN" sz="2800"/>
          </a:p>
          <a:p>
            <a:pPr marL="0" indent="0">
              <a:buNone/>
            </a:pPr>
            <a:r>
              <a:rPr lang="en-US" altLang="zh-CN" sz="2800"/>
              <a:t>4.续写完成后，请用下划线标出你所使用的关键词语</a:t>
            </a:r>
            <a:r>
              <a:rPr lang="zh-CN" altLang="en-US" sz="2800"/>
              <a:t>。</a:t>
            </a:r>
            <a:endParaRPr lang="en-US" altLang="zh-CN" sz="2800"/>
          </a:p>
          <a:p>
            <a:pPr marL="0" indent="0">
              <a:buNone/>
            </a:pPr>
            <a:r>
              <a:rPr lang="en-US" altLang="zh-CN" sz="2800">
                <a:latin typeface="Times New Roman" panose="02020603050405020304" pitchFamily="18" charset="0"/>
                <a:cs typeface="Times New Roman" panose="02020603050405020304" pitchFamily="18" charset="0"/>
              </a:rPr>
              <a:t>Paragraph I</a:t>
            </a:r>
            <a:endParaRPr lang="en-US" altLang="zh-CN" sz="2800">
              <a:latin typeface="Times New Roman" panose="02020603050405020304" pitchFamily="18" charset="0"/>
              <a:cs typeface="Times New Roman" panose="02020603050405020304" pitchFamily="18" charset="0"/>
            </a:endParaRPr>
          </a:p>
          <a:p>
            <a:pPr marL="0" indent="0">
              <a:buNone/>
            </a:pPr>
            <a:r>
              <a:rPr lang="en-US" altLang="zh-CN" sz="2800">
                <a:latin typeface="Times New Roman" panose="02020603050405020304" pitchFamily="18" charset="0"/>
                <a:cs typeface="Times New Roman" panose="02020603050405020304" pitchFamily="18" charset="0"/>
              </a:rPr>
              <a:t>     </a:t>
            </a:r>
            <a:r>
              <a:rPr lang="en-US" altLang="zh-CN" sz="2800" b="1" i="1">
                <a:latin typeface="Times New Roman" panose="02020603050405020304" pitchFamily="18" charset="0"/>
                <a:cs typeface="Times New Roman" panose="02020603050405020304" pitchFamily="18" charset="0"/>
              </a:rPr>
              <a:t>At the shop, we found five jewellery counters to look through. ______________________________________</a:t>
            </a:r>
            <a:endParaRPr lang="en-US" altLang="zh-CN" sz="2800" b="1" i="1">
              <a:latin typeface="Times New Roman" panose="02020603050405020304" pitchFamily="18" charset="0"/>
              <a:cs typeface="Times New Roman" panose="02020603050405020304" pitchFamily="18" charset="0"/>
            </a:endParaRPr>
          </a:p>
          <a:p>
            <a:pPr marL="0" indent="0">
              <a:buNone/>
            </a:pPr>
            <a:r>
              <a:rPr lang="en-US" altLang="zh-CN" sz="2800" b="1" i="1">
                <a:latin typeface="Times New Roman" panose="02020603050405020304" pitchFamily="18" charset="0"/>
                <a:cs typeface="Times New Roman" panose="02020603050405020304" pitchFamily="18" charset="0"/>
              </a:rPr>
              <a:t>______________________________________________</a:t>
            </a:r>
            <a:endParaRPr lang="en-US" altLang="zh-CN" sz="2800">
              <a:latin typeface="Times New Roman" panose="02020603050405020304" pitchFamily="18" charset="0"/>
              <a:cs typeface="Times New Roman" panose="02020603050405020304" pitchFamily="18" charset="0"/>
            </a:endParaRPr>
          </a:p>
          <a:p>
            <a:pPr marL="0" indent="0">
              <a:buNone/>
            </a:pPr>
            <a:r>
              <a:rPr lang="en-US" altLang="zh-CN" sz="2800">
                <a:latin typeface="Times New Roman" panose="02020603050405020304" pitchFamily="18" charset="0"/>
                <a:cs typeface="Times New Roman" panose="02020603050405020304" pitchFamily="18" charset="0"/>
              </a:rPr>
              <a:t> Paragraph 2</a:t>
            </a:r>
            <a:endParaRPr lang="en-US" altLang="zh-CN" sz="2800">
              <a:latin typeface="Times New Roman" panose="02020603050405020304" pitchFamily="18" charset="0"/>
              <a:cs typeface="Times New Roman" panose="02020603050405020304" pitchFamily="18" charset="0"/>
            </a:endParaRPr>
          </a:p>
          <a:p>
            <a:pPr marL="0" indent="0">
              <a:buNone/>
            </a:pPr>
            <a:r>
              <a:rPr lang="en-US" altLang="zh-CN" sz="2800">
                <a:latin typeface="Times New Roman" panose="02020603050405020304" pitchFamily="18" charset="0"/>
                <a:cs typeface="Times New Roman" panose="02020603050405020304" pitchFamily="18" charset="0"/>
              </a:rPr>
              <a:t>      </a:t>
            </a:r>
            <a:r>
              <a:rPr lang="en-US" altLang="zh-CN" sz="2800" b="1" i="1">
                <a:latin typeface="Times New Roman" panose="02020603050405020304" pitchFamily="18" charset="0"/>
                <a:cs typeface="Times New Roman" panose="02020603050405020304" pitchFamily="18" charset="0"/>
              </a:rPr>
              <a:t>The shop assistant got a magnifying glass(</a:t>
            </a:r>
            <a:r>
              <a:rPr lang="zh-CN" altLang="en-US" sz="2800" b="1" i="1">
                <a:latin typeface="Times New Roman" panose="02020603050405020304" pitchFamily="18" charset="0"/>
                <a:cs typeface="Times New Roman" panose="02020603050405020304" pitchFamily="18" charset="0"/>
              </a:rPr>
              <a:t>放大镜</a:t>
            </a:r>
            <a:r>
              <a:rPr lang="en-US" altLang="zh-CN" sz="2800" b="1" i="1">
                <a:latin typeface="Times New Roman" panose="02020603050405020304" pitchFamily="18" charset="0"/>
                <a:cs typeface="Times New Roman" panose="02020603050405020304" pitchFamily="18" charset="0"/>
              </a:rPr>
              <a:t>) out and said</a:t>
            </a:r>
            <a:r>
              <a:rPr lang="zh-CN" altLang="en-US" sz="2800" b="1" i="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“It’s a bluebird.” ________________________</a:t>
            </a:r>
            <a:endParaRPr lang="en-US" altLang="zh-CN" sz="2800" b="1" i="1">
              <a:latin typeface="Times New Roman" panose="02020603050405020304" pitchFamily="18" charset="0"/>
              <a:cs typeface="Times New Roman" panose="02020603050405020304" pitchFamily="18" charset="0"/>
            </a:endParaRPr>
          </a:p>
          <a:p>
            <a:pPr marL="0" indent="0">
              <a:buNone/>
            </a:pPr>
            <a:r>
              <a:rPr lang="en-US" altLang="zh-CN" sz="2800" b="1" i="1">
                <a:latin typeface="Times New Roman" panose="02020603050405020304" pitchFamily="18" charset="0"/>
                <a:cs typeface="Times New Roman" panose="02020603050405020304" pitchFamily="18" charset="0"/>
              </a:rPr>
              <a:t>________________________________________________</a:t>
            </a:r>
            <a:endParaRPr lang="en-US" altLang="zh-CN" sz="2800" b="1" i="1">
              <a:latin typeface="Times New Roman" panose="02020603050405020304" pitchFamily="18" charset="0"/>
              <a:cs typeface="Times New Roman" panose="02020603050405020304" pitchFamily="18" charset="0"/>
            </a:endParaRPr>
          </a:p>
          <a:p>
            <a:pPr marL="0" indent="0">
              <a:buNone/>
            </a:pPr>
            <a:endParaRPr lang="en-US" altLang="zh-CN" sz="2800" b="1" i="1">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3570" y="-194627"/>
            <a:ext cx="8229600" cy="1143000"/>
          </a:xfrm>
        </p:spPr>
        <p:txBody>
          <a:bodyPr/>
          <a:p>
            <a:r>
              <a:rPr lang="en-US" sz="3600" b="1" dirty="0">
                <a:solidFill>
                  <a:srgbClr val="0070C0"/>
                </a:solidFill>
                <a:latin typeface="Arial Rounded MT Bold" panose="020F0704030504030204" pitchFamily="34" charset="0"/>
                <a:ea typeface="宋体" panose="02010600030101010101" pitchFamily="2" charset="-122"/>
                <a:cs typeface="+mn-cs"/>
              </a:rPr>
              <a:t>Cultural Background</a:t>
            </a:r>
            <a:endParaRPr lang="en-US" altLang="zh-CN" sz="3600" b="1" dirty="0">
              <a:solidFill>
                <a:srgbClr val="0070C0"/>
              </a:solidFill>
              <a:latin typeface="Arial Rounded MT Bold" panose="020F0704030504030204" pitchFamily="34" charset="0"/>
              <a:ea typeface="宋体" panose="02010600030101010101" pitchFamily="2" charset="-122"/>
              <a:cs typeface="+mn-cs"/>
            </a:endParaRPr>
          </a:p>
        </p:txBody>
      </p:sp>
      <p:sp>
        <p:nvSpPr>
          <p:cNvPr id="3" name="内容占位符 2"/>
          <p:cNvSpPr>
            <a:spLocks noGrp="1"/>
          </p:cNvSpPr>
          <p:nvPr>
            <p:ph idx="1"/>
          </p:nvPr>
        </p:nvSpPr>
        <p:spPr>
          <a:xfrm>
            <a:off x="256540" y="592455"/>
            <a:ext cx="8596630" cy="4526280"/>
          </a:xfrm>
        </p:spPr>
        <p:txBody>
          <a:bodyPr/>
          <a:p>
            <a:pPr marL="0" indent="0" algn="just">
              <a:buNone/>
            </a:pPr>
            <a:r>
              <a:rPr lang="en-US" sz="2400" b="1" dirty="0">
                <a:solidFill>
                  <a:srgbClr val="FF0000"/>
                </a:solidFill>
                <a:latin typeface="Arial Rounded MT Bold" panose="020F0704030504030204" pitchFamily="34" charset="0"/>
                <a:ea typeface="宋体" panose="02010600030101010101" pitchFamily="2" charset="-122"/>
              </a:rPr>
              <a:t>Question: Why did I decide to go to a pawn shop to buy a new ring?</a:t>
            </a:r>
            <a:endParaRPr lang="en-US" sz="2400" b="1" dirty="0">
              <a:solidFill>
                <a:srgbClr val="FF0000"/>
              </a:solidFill>
              <a:latin typeface="Arial Rounded MT Bold" panose="020F0704030504030204" pitchFamily="34" charset="0"/>
              <a:ea typeface="宋体" panose="02010600030101010101" pitchFamily="2" charset="-122"/>
            </a:endParaRPr>
          </a:p>
          <a:p>
            <a:pPr marL="0" indent="0" algn="just">
              <a:buNone/>
            </a:pPr>
            <a:r>
              <a:rPr lang="zh-CN" altLang="en-US" sz="2400"/>
              <a:t>    </a:t>
            </a:r>
            <a:r>
              <a:rPr lang="en-US" altLang="zh-CN" sz="2400">
                <a:latin typeface="Times New Roman" panose="02020603050405020304" pitchFamily="18" charset="0"/>
                <a:cs typeface="Times New Roman" panose="02020603050405020304" pitchFamily="18" charset="0"/>
              </a:rPr>
              <a:t> In some countries like the US, when people are short of money, many of them will choose to pawn their personal objects like the jewellery or even houses in exchange for money. The object will be returned to the owner if he or she pays back the money within an agreed period of time. </a:t>
            </a:r>
            <a:r>
              <a:rPr lang="en-US" altLang="zh-CN" sz="2400" b="1">
                <a:solidFill>
                  <a:srgbClr val="FF0000"/>
                </a:solidFill>
                <a:latin typeface="Times New Roman" panose="02020603050405020304" pitchFamily="18" charset="0"/>
                <a:cs typeface="Times New Roman" panose="02020603050405020304" pitchFamily="18" charset="0"/>
              </a:rPr>
              <a:t>If not, it can be sold.</a:t>
            </a:r>
            <a:r>
              <a:rPr lang="en-US" altLang="zh-CN" sz="2400">
                <a:latin typeface="Times New Roman" panose="02020603050405020304" pitchFamily="18" charset="0"/>
                <a:cs typeface="Times New Roman" panose="02020603050405020304" pitchFamily="18" charset="0"/>
              </a:rPr>
              <a:t> So people can always purchase almost everything in a pawn shop </a:t>
            </a:r>
            <a:r>
              <a:rPr lang="en-US" altLang="zh-CN" sz="2400" b="1">
                <a:solidFill>
                  <a:srgbClr val="FF0000"/>
                </a:solidFill>
                <a:latin typeface="Times New Roman" panose="02020603050405020304" pitchFamily="18" charset="0"/>
                <a:cs typeface="Times New Roman" panose="02020603050405020304" pitchFamily="18" charset="0"/>
              </a:rPr>
              <a:t>at a reasonable price or even a low price</a:t>
            </a:r>
            <a:r>
              <a:rPr lang="en-US" altLang="zh-CN" sz="2400">
                <a:latin typeface="Times New Roman" panose="02020603050405020304" pitchFamily="18" charset="0"/>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a:p>
            <a:pPr marL="0" indent="0" algn="just">
              <a:buNone/>
            </a:pPr>
            <a:r>
              <a:rPr lang="en-US" altLang="zh-CN" sz="2400">
                <a:latin typeface="Times New Roman" panose="02020603050405020304" pitchFamily="18" charset="0"/>
                <a:cs typeface="Times New Roman" panose="02020603050405020304" pitchFamily="18" charset="0"/>
              </a:rPr>
              <a:t>   </a:t>
            </a:r>
            <a:r>
              <a:rPr lang="en-US" altLang="zh-CN" sz="2400" b="1">
                <a:solidFill>
                  <a:srgbClr val="FF0000"/>
                </a:solidFill>
                <a:latin typeface="Times New Roman" panose="02020603050405020304" pitchFamily="18" charset="0"/>
                <a:cs typeface="Times New Roman" panose="02020603050405020304" pitchFamily="18" charset="0"/>
              </a:rPr>
              <a:t> So “I” decided to buy a new ring in a pawn shop, in which the objects could meet people's various demands at a reasonable or even a low price.</a:t>
            </a:r>
            <a:endParaRPr lang="en-US" altLang="zh-CN" sz="2400" b="1">
              <a:solidFill>
                <a:srgbClr val="FF0000"/>
              </a:solidFill>
              <a:latin typeface="Times New Roman" panose="02020603050405020304" pitchFamily="18" charset="0"/>
              <a:cs typeface="Times New Roman" panose="02020603050405020304" pitchFamily="18" charset="0"/>
            </a:endParaRPr>
          </a:p>
        </p:txBody>
      </p:sp>
      <p:pic>
        <p:nvPicPr>
          <p:cNvPr id="4" name="图片 3" descr="(MZ3E]K6RW~3CL$O@M9PSWU"/>
          <p:cNvPicPr>
            <a:picLocks noChangeAspect="1"/>
          </p:cNvPicPr>
          <p:nvPr/>
        </p:nvPicPr>
        <p:blipFill>
          <a:blip r:embed="rId1"/>
          <a:stretch>
            <a:fillRect/>
          </a:stretch>
        </p:blipFill>
        <p:spPr>
          <a:xfrm>
            <a:off x="3142615" y="5231130"/>
            <a:ext cx="2568575" cy="1560830"/>
          </a:xfrm>
          <a:prstGeom prst="rect">
            <a:avLst/>
          </a:prstGeom>
        </p:spPr>
      </p:pic>
      <p:pic>
        <p:nvPicPr>
          <p:cNvPr id="7" name="图片 6" descr="5FBI_AT$[0SL3)@SWW(DL{Y"/>
          <p:cNvPicPr>
            <a:picLocks noChangeAspect="1"/>
          </p:cNvPicPr>
          <p:nvPr/>
        </p:nvPicPr>
        <p:blipFill>
          <a:blip r:embed="rId2"/>
          <a:stretch>
            <a:fillRect/>
          </a:stretch>
        </p:blipFill>
        <p:spPr>
          <a:xfrm>
            <a:off x="461645" y="5231765"/>
            <a:ext cx="2375535" cy="1522095"/>
          </a:xfrm>
          <a:prstGeom prst="rect">
            <a:avLst/>
          </a:prstGeom>
        </p:spPr>
      </p:pic>
      <p:pic>
        <p:nvPicPr>
          <p:cNvPr id="13315" name="图片 3" descr="典当行0"/>
          <p:cNvPicPr>
            <a:picLocks noChangeAspect="1"/>
          </p:cNvPicPr>
          <p:nvPr/>
        </p:nvPicPr>
        <p:blipFill>
          <a:blip r:embed="rId3"/>
          <a:stretch>
            <a:fillRect/>
          </a:stretch>
        </p:blipFill>
        <p:spPr>
          <a:xfrm>
            <a:off x="5981065" y="5212080"/>
            <a:ext cx="2784475" cy="15995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65321" y="0"/>
            <a:ext cx="5926137" cy="688975"/>
          </a:xfrm>
          <a:prstGeom prst="rect">
            <a:avLst/>
          </a:prstGeom>
          <a:noFill/>
          <a:ln>
            <a:noFill/>
          </a:ln>
        </p:spPr>
        <p:style>
          <a:lnRef idx="2">
            <a:srgbClr val="4472C4">
              <a:shade val="50000"/>
            </a:srgbClr>
          </a:lnRef>
          <a:fillRef idx="1">
            <a:srgbClr val="4472C4"/>
          </a:fillRef>
          <a:effectRef idx="0">
            <a:srgbClr val="4472C4"/>
          </a:effectRef>
          <a:fontRef idx="minor">
            <a:srgbClr val="FFFFFF"/>
          </a:fontRef>
        </p:style>
        <p:txBody>
          <a:bodyPr lIns="67500" tIns="35100" rIns="67500" bIns="35100" anchor="ctr"/>
          <a:lstStyle>
            <a:defPPr>
              <a:defRPr lang="zh-CN"/>
            </a:defPPr>
            <a:lvl1pPr algn="ctr">
              <a:defRPr sz="2000" b="1">
                <a:solidFill>
                  <a:srgbClr val="262626"/>
                </a:solidFill>
                <a:latin typeface="Arial" panose="020B0604020202020204" pitchFamily="34"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algn="l" eaLnBrk="1" hangingPunct="1">
              <a:defRPr/>
            </a:pPr>
            <a:r>
              <a:rPr lang="en-US" altLang="zh-CN" sz="3200" noProof="1">
                <a:solidFill>
                  <a:srgbClr val="C00000"/>
                </a:solidFill>
                <a:latin typeface="+mn-lt"/>
                <a:cs typeface="+mn-cs"/>
              </a:rPr>
              <a:t>Read for plot</a:t>
            </a:r>
            <a:endParaRPr lang="en-US" altLang="zh-CN" sz="3200" noProof="1">
              <a:solidFill>
                <a:srgbClr val="C00000"/>
              </a:solidFill>
              <a:latin typeface="+mn-lt"/>
              <a:cs typeface="+mn-cs"/>
            </a:endParaRPr>
          </a:p>
        </p:txBody>
      </p:sp>
      <p:sp>
        <p:nvSpPr>
          <p:cNvPr id="5" name="矩形 4"/>
          <p:cNvSpPr/>
          <p:nvPr/>
        </p:nvSpPr>
        <p:spPr>
          <a:xfrm>
            <a:off x="-24765" y="610136"/>
            <a:ext cx="7194014" cy="6185535"/>
          </a:xfrm>
          <a:prstGeom prst="rect">
            <a:avLst/>
          </a:prstGeom>
        </p:spPr>
        <p:txBody>
          <a:bodyPr wrap="square">
            <a:spAutoFit/>
          </a:bodyPr>
          <a:lstStyle/>
          <a:p>
            <a:pPr indent="304800" algn="just">
              <a:lnSpc>
                <a:spcPts val="1600"/>
              </a:lnSpc>
              <a:spcAft>
                <a:spcPts val="0"/>
              </a:spcAft>
            </a:pP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①</a:t>
            </a:r>
            <a:r>
              <a:rPr lang="en-US" altLang="zh-CN" sz="1600" kern="100" dirty="0" smtClean="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sym typeface="+mn-ea"/>
              </a:rPr>
              <a:t>It was July 2014. We were getting </a:t>
            </a:r>
            <a:r>
              <a:rPr lang="en-US" altLang="zh-CN" sz="1600">
                <a:latin typeface="Times New Roman" panose="02020603050405020304" pitchFamily="18" charset="0"/>
                <a:cs typeface="Times New Roman" panose="02020603050405020304" pitchFamily="18" charset="0"/>
                <a:sym typeface="+mn-ea"/>
              </a:rPr>
              <a:t>ready</a:t>
            </a:r>
            <a:r>
              <a:rPr lang="zh-CN" altLang="en-US" sz="1600">
                <a:latin typeface="Times New Roman" panose="02020603050405020304" pitchFamily="18" charset="0"/>
                <a:cs typeface="Times New Roman" panose="02020603050405020304" pitchFamily="18" charset="0"/>
                <a:sym typeface="+mn-ea"/>
              </a:rPr>
              <a:t> to move in a new house when my </a:t>
            </a:r>
            <a:r>
              <a:rPr lang="zh-CN" altLang="en-US" sz="1600" u="sng">
                <a:latin typeface="Times New Roman" panose="02020603050405020304" pitchFamily="18" charset="0"/>
                <a:cs typeface="Times New Roman" panose="02020603050405020304" pitchFamily="18" charset="0"/>
                <a:sym typeface="+mn-ea"/>
              </a:rPr>
              <a:t>husband</a:t>
            </a:r>
            <a:r>
              <a:rPr lang="zh-CN" altLang="en-US" sz="1600">
                <a:latin typeface="Times New Roman" panose="02020603050405020304" pitchFamily="18" charset="0"/>
                <a:cs typeface="Times New Roman" panose="02020603050405020304" pitchFamily="18" charset="0"/>
                <a:sym typeface="+mn-ea"/>
              </a:rPr>
              <a:t> became very </a:t>
            </a:r>
            <a:r>
              <a:rPr lang="en-US" altLang="zh-CN" sz="1600">
                <a:latin typeface="Times New Roman" panose="02020603050405020304" pitchFamily="18" charset="0"/>
                <a:cs typeface="Times New Roman" panose="02020603050405020304" pitchFamily="18" charset="0"/>
                <a:sym typeface="+mn-ea"/>
              </a:rPr>
              <a:t>ill. </a:t>
            </a:r>
            <a:r>
              <a:rPr lang="zh-CN" altLang="en-US" sz="1600">
                <a:latin typeface="Times New Roman" panose="02020603050405020304" pitchFamily="18" charset="0"/>
                <a:cs typeface="Times New Roman" panose="02020603050405020304" pitchFamily="18" charset="0"/>
                <a:sym typeface="+mn-ea"/>
              </a:rPr>
              <a:t>He had to spend nine weeks in hospital, leaving me to do everyth</a:t>
            </a:r>
            <a:r>
              <a:rPr lang="en-US" altLang="zh-CN" sz="1600">
                <a:latin typeface="Times New Roman" panose="02020603050405020304" pitchFamily="18" charset="0"/>
                <a:cs typeface="Times New Roman" panose="02020603050405020304" pitchFamily="18" charset="0"/>
                <a:sym typeface="+mn-ea"/>
              </a:rPr>
              <a:t>ing</a:t>
            </a:r>
            <a:r>
              <a:rPr lang="zh-CN" altLang="en-US" sz="1600">
                <a:latin typeface="Times New Roman" panose="02020603050405020304" pitchFamily="18" charset="0"/>
                <a:cs typeface="Times New Roman" panose="02020603050405020304" pitchFamily="18" charset="0"/>
                <a:sym typeface="+mn-ea"/>
              </a:rPr>
              <a:t> in our new home. By night fall, </a:t>
            </a:r>
            <a:r>
              <a:rPr lang="en-US" altLang="zh-CN" sz="1600">
                <a:latin typeface="Times New Roman" panose="02020603050405020304" pitchFamily="18" charset="0"/>
                <a:cs typeface="Times New Roman" panose="02020603050405020304" pitchFamily="18" charset="0"/>
                <a:sym typeface="+mn-ea"/>
              </a:rPr>
              <a:t>I </a:t>
            </a:r>
            <a:r>
              <a:rPr lang="zh-CN" altLang="en-US" sz="1600">
                <a:latin typeface="Times New Roman" panose="02020603050405020304" pitchFamily="18" charset="0"/>
                <a:cs typeface="Times New Roman" panose="02020603050405020304" pitchFamily="18" charset="0"/>
                <a:sym typeface="+mn-ea"/>
              </a:rPr>
              <a:t>was worn-out</a:t>
            </a:r>
            <a:r>
              <a:rPr lang="en-US" altLang="zh-CN" sz="1600">
                <a:latin typeface="Times New Roman" panose="02020603050405020304" pitchFamily="18" charset="0"/>
                <a:cs typeface="Times New Roman" panose="02020603050405020304" pitchFamily="18" charset="0"/>
                <a:sym typeface="+mn-ea"/>
              </a:rPr>
              <a:t>.</a:t>
            </a:r>
            <a:endParaRPr lang="zh-CN" altLang="en-US" sz="1600">
              <a:latin typeface="Times New Roman" panose="02020603050405020304" pitchFamily="18" charset="0"/>
              <a:cs typeface="Times New Roman" panose="02020603050405020304" pitchFamily="18" charset="0"/>
            </a:endParaRPr>
          </a:p>
          <a:p>
            <a:pPr indent="304800" algn="just">
              <a:lnSpc>
                <a:spcPts val="1600"/>
              </a:lnSpc>
              <a:spcAft>
                <a:spcPts val="0"/>
              </a:spcAft>
            </a:pPr>
            <a:r>
              <a:rPr lang="en-US" altLang="zh-CN" sz="1600" kern="1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②</a:t>
            </a:r>
            <a:r>
              <a:rPr lang="en-US" altLang="zh-CN" sz="1600" kern="100" dirty="0" smtClean="0">
                <a:latin typeface="Times New Roman" panose="02020603050405020304" pitchFamily="18" charset="0"/>
                <a:cs typeface="Times New Roman" panose="02020603050405020304" pitchFamily="18" charset="0"/>
              </a:rPr>
              <a:t> </a:t>
            </a:r>
            <a:r>
              <a:rPr lang="en-US" altLang="zh-CN" sz="1600">
                <a:latin typeface="Times New Roman" panose="02020603050405020304" pitchFamily="18" charset="0"/>
                <a:cs typeface="Times New Roman" panose="02020603050405020304" pitchFamily="18" charset="0"/>
                <a:sym typeface="+mn-ea"/>
              </a:rPr>
              <a:t> On</a:t>
            </a:r>
            <a:r>
              <a:rPr lang="zh-CN" altLang="en-US" sz="1600">
                <a:latin typeface="Times New Roman" panose="02020603050405020304" pitchFamily="18" charset="0"/>
                <a:cs typeface="Times New Roman" panose="02020603050405020304" pitchFamily="18" charset="0"/>
                <a:sym typeface="+mn-ea"/>
              </a:rPr>
              <a:t>e such evening, as I reached for some cream for my hands, I noticed my </a:t>
            </a:r>
            <a:r>
              <a:rPr lang="zh-CN" altLang="en-US" sz="1600" u="sng">
                <a:latin typeface="Times New Roman" panose="02020603050405020304" pitchFamily="18" charset="0"/>
                <a:cs typeface="Times New Roman" panose="02020603050405020304" pitchFamily="18" charset="0"/>
                <a:sym typeface="+mn-ea"/>
              </a:rPr>
              <a:t>bluebird</a:t>
            </a:r>
            <a:r>
              <a:rPr lang="zh-CN" altLang="en-US" sz="1600">
                <a:latin typeface="Times New Roman" panose="02020603050405020304" pitchFamily="18" charset="0"/>
                <a:cs typeface="Times New Roman" panose="02020603050405020304" pitchFamily="18" charset="0"/>
                <a:sym typeface="+mn-ea"/>
              </a:rPr>
              <a:t> diamond</a:t>
            </a:r>
            <a:r>
              <a:rPr lang="en-US" altLang="zh-CN" sz="1600">
                <a:latin typeface="Times New Roman" panose="02020603050405020304" pitchFamily="18" charset="0"/>
                <a:cs typeface="Times New Roman" panose="02020603050405020304" pitchFamily="18" charset="0"/>
                <a:sym typeface="+mn-ea"/>
              </a:rPr>
              <a:t> wedding ring-which I had worn for almost half a century-was missing! My </a:t>
            </a:r>
            <a:r>
              <a:rPr lang="en-US" altLang="zh-CN" sz="1600" u="sng">
                <a:latin typeface="Times New Roman" panose="02020603050405020304" pitchFamily="18" charset="0"/>
                <a:cs typeface="Times New Roman" panose="02020603050405020304" pitchFamily="18" charset="0"/>
                <a:sym typeface="+mn-ea"/>
              </a:rPr>
              <a:t>finger</a:t>
            </a:r>
            <a:r>
              <a:rPr lang="en-US" altLang="zh-CN" sz="1600">
                <a:latin typeface="Times New Roman" panose="02020603050405020304" pitchFamily="18" charset="0"/>
                <a:cs typeface="Times New Roman" panose="02020603050405020304" pitchFamily="18" charset="0"/>
                <a:sym typeface="+mn-ea"/>
              </a:rPr>
              <a:t> was naked!</a:t>
            </a:r>
            <a:endParaRPr lang="en-US" altLang="zh-CN" sz="1600">
              <a:latin typeface="Times New Roman" panose="02020603050405020304" pitchFamily="18" charset="0"/>
              <a:cs typeface="Times New Roman" panose="02020603050405020304" pitchFamily="18" charset="0"/>
            </a:endParaRPr>
          </a:p>
          <a:p>
            <a:pPr marL="0" indent="0" algn="just">
              <a:buNone/>
            </a:pPr>
            <a:r>
              <a:rPr lang="en-US" altLang="zh-CN" sz="1600" kern="1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③</a:t>
            </a:r>
            <a:r>
              <a:rPr lang="en-US" altLang="zh-CN" sz="1600" b="1" kern="100" dirty="0" smtClean="0">
                <a:solidFill>
                  <a:srgbClr val="FF0000"/>
                </a:solidFill>
                <a:latin typeface="Times New Roman" panose="02020603050405020304" pitchFamily="18" charset="0"/>
                <a:cs typeface="Times New Roman" panose="02020603050405020304" pitchFamily="18" charset="0"/>
              </a:rPr>
              <a:t> </a:t>
            </a:r>
            <a:r>
              <a:rPr lang="en-US" altLang="zh-CN" sz="1600" b="1">
                <a:solidFill>
                  <a:schemeClr val="tx1"/>
                </a:solidFill>
                <a:latin typeface="Times New Roman" panose="02020603050405020304" pitchFamily="18" charset="0"/>
                <a:cs typeface="Times New Roman" panose="02020603050405020304" pitchFamily="18" charset="0"/>
                <a:sym typeface="+mn-ea"/>
              </a:rPr>
              <a:t> </a:t>
            </a:r>
            <a:r>
              <a:rPr lang="en-US" altLang="zh-CN" sz="1600">
                <a:solidFill>
                  <a:schemeClr val="tx1"/>
                </a:solidFill>
                <a:latin typeface="Times New Roman" panose="02020603050405020304" pitchFamily="18" charset="0"/>
                <a:cs typeface="Times New Roman" panose="02020603050405020304" pitchFamily="18" charset="0"/>
                <a:sym typeface="+mn-ea"/>
              </a:rPr>
              <a:t>I</a:t>
            </a:r>
            <a:r>
              <a:rPr lang="zh-CN" altLang="en-US" sz="1600">
                <a:solidFill>
                  <a:schemeClr val="tx1"/>
                </a:solidFill>
                <a:latin typeface="Times New Roman" panose="02020603050405020304" pitchFamily="18" charset="0"/>
                <a:cs typeface="Times New Roman" panose="02020603050405020304" pitchFamily="18" charset="0"/>
                <a:sym typeface="+mn-ea"/>
              </a:rPr>
              <a:t> was extremely </a:t>
            </a:r>
            <a:r>
              <a:rPr lang="zh-CN" altLang="en-US" sz="1600" u="sng">
                <a:solidFill>
                  <a:schemeClr val="tx1"/>
                </a:solidFill>
                <a:latin typeface="Times New Roman" panose="02020603050405020304" pitchFamily="18" charset="0"/>
                <a:cs typeface="Times New Roman" panose="02020603050405020304" pitchFamily="18" charset="0"/>
                <a:sym typeface="+mn-ea"/>
              </a:rPr>
              <a:t>shocked </a:t>
            </a:r>
            <a:r>
              <a:rPr lang="zh-CN" altLang="en-US" sz="1600">
                <a:solidFill>
                  <a:schemeClr val="tx1"/>
                </a:solidFill>
                <a:latin typeface="Times New Roman" panose="02020603050405020304" pitchFamily="18" charset="0"/>
                <a:cs typeface="Times New Roman" panose="02020603050405020304" pitchFamily="18" charset="0"/>
                <a:sym typeface="+mn-ea"/>
              </a:rPr>
              <a:t>and sad.</a:t>
            </a:r>
            <a:r>
              <a:rPr lang="zh-CN" altLang="en-US" sz="1600" b="1">
                <a:solidFill>
                  <a:schemeClr val="tx1"/>
                </a:solidFill>
                <a:latin typeface="Times New Roman" panose="02020603050405020304" pitchFamily="18" charset="0"/>
                <a:cs typeface="Times New Roman" panose="02020603050405020304" pitchFamily="18" charset="0"/>
                <a:sym typeface="+mn-ea"/>
              </a:rPr>
              <a:t> </a:t>
            </a:r>
            <a:r>
              <a:rPr lang="zh-CN" altLang="en-US" sz="1600">
                <a:solidFill>
                  <a:schemeClr val="tx1"/>
                </a:solidFill>
                <a:latin typeface="Times New Roman" panose="02020603050405020304" pitchFamily="18" charset="0"/>
                <a:cs typeface="Times New Roman" panose="02020603050405020304" pitchFamily="18" charset="0"/>
                <a:sym typeface="+mn-ea"/>
              </a:rPr>
              <a:t>I</a:t>
            </a:r>
            <a:r>
              <a:rPr lang="zh-CN" altLang="en-US" sz="1600">
                <a:latin typeface="Times New Roman" panose="02020603050405020304" pitchFamily="18" charset="0"/>
                <a:cs typeface="Times New Roman" panose="02020603050405020304" pitchFamily="18" charset="0"/>
                <a:sym typeface="+mn-ea"/>
              </a:rPr>
              <a:t> looked in every drawer and in the car. No luck. My family told me to go back along the same route. That would be a task, for that day I had </a:t>
            </a:r>
            <a:r>
              <a:rPr lang="zh-CN" altLang="en-US" sz="1600" u="sng">
                <a:latin typeface="Times New Roman" panose="02020603050405020304" pitchFamily="18" charset="0"/>
                <a:cs typeface="Times New Roman" panose="02020603050405020304" pitchFamily="18" charset="0"/>
                <a:sym typeface="+mn-ea"/>
              </a:rPr>
              <a:t>gone </a:t>
            </a:r>
            <a:r>
              <a:rPr lang="zh-CN" altLang="en-US" sz="1600">
                <a:latin typeface="Times New Roman" panose="02020603050405020304" pitchFamily="18" charset="0"/>
                <a:cs typeface="Times New Roman" panose="02020603050405020304" pitchFamily="18" charset="0"/>
                <a:sym typeface="+mn-ea"/>
              </a:rPr>
              <a:t>shopping, got my car fixed, and gone for an eye exam.</a:t>
            </a:r>
            <a:endParaRPr lang="zh-CN" altLang="en-US" sz="1600">
              <a:latin typeface="Times New Roman" panose="02020603050405020304" pitchFamily="18" charset="0"/>
              <a:cs typeface="Times New Roman" panose="02020603050405020304" pitchFamily="18" charset="0"/>
            </a:endParaRPr>
          </a:p>
          <a:p>
            <a:pPr marL="0" indent="0">
              <a:buNone/>
            </a:pP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④</a:t>
            </a:r>
            <a:r>
              <a:rPr lang="en-US" altLang="zh-CN" sz="1600">
                <a:latin typeface="Times New Roman" panose="02020603050405020304" pitchFamily="18" charset="0"/>
                <a:cs typeface="Times New Roman" panose="02020603050405020304" pitchFamily="18" charset="0"/>
                <a:sym typeface="+mn-ea"/>
              </a:rPr>
              <a:t>  I </a:t>
            </a:r>
            <a:r>
              <a:rPr lang="zh-CN" altLang="en-US" sz="1600">
                <a:latin typeface="Times New Roman" panose="02020603050405020304" pitchFamily="18" charset="0"/>
                <a:cs typeface="Times New Roman" panose="02020603050405020304" pitchFamily="18" charset="0"/>
                <a:sym typeface="+mn-ea"/>
              </a:rPr>
              <a:t>sat, mind wandering back in time when I had first met my husband. I was five and one day, my dad took me to the town. On the way, we came upon a large herd of cattle. I waved to the youngest rider, who seemed to be nine, but he just tumed aw</a:t>
            </a:r>
            <a:r>
              <a:rPr lang="en-US" altLang="zh-CN" sz="1600">
                <a:latin typeface="Times New Roman" panose="02020603050405020304" pitchFamily="18" charset="0"/>
                <a:cs typeface="Times New Roman" panose="02020603050405020304" pitchFamily="18" charset="0"/>
                <a:sym typeface="+mn-ea"/>
              </a:rPr>
              <a:t>ay.</a:t>
            </a:r>
            <a:endParaRPr lang="zh-CN" altLang="en-US" sz="1600">
              <a:latin typeface="Times New Roman" panose="02020603050405020304" pitchFamily="18" charset="0"/>
              <a:cs typeface="Times New Roman" panose="02020603050405020304" pitchFamily="18" charset="0"/>
              <a:sym typeface="+mn-ea"/>
            </a:endParaRPr>
          </a:p>
          <a:p>
            <a:pPr marL="0" indent="0">
              <a:buNone/>
            </a:pP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⑤</a:t>
            </a:r>
            <a:r>
              <a:rPr lang="zh-CN" altLang="en-US" sz="1600">
                <a:latin typeface="Times New Roman" panose="02020603050405020304" pitchFamily="18" charset="0"/>
                <a:cs typeface="Times New Roman" panose="02020603050405020304" pitchFamily="18" charset="0"/>
                <a:sym typeface="+mn-ea"/>
              </a:rPr>
              <a:t>Next my memory travelled to my high school, The most exciting thing then was to dress up and walk the streets of our town with my classmates. It was on such a day that a black car went by and a passenger yelled,</a:t>
            </a:r>
            <a:r>
              <a:rPr lang="en-US" altLang="zh-CN" sz="1600">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sym typeface="+mn-ea"/>
              </a:rPr>
              <a:t> Girls, want a ride with us</a:t>
            </a:r>
            <a:r>
              <a:rPr lang="en-US" altLang="zh-CN"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 I could hardly believe it: among the people in the car was the boy who hadn</a:t>
            </a:r>
            <a:r>
              <a:rPr lang="en-US" altLang="zh-CN"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t responded to my wave 13 years before! But he wasn</a:t>
            </a:r>
            <a:r>
              <a:rPr lang="en-US" altLang="zh-CN"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t ignoring me now</a:t>
            </a:r>
            <a:r>
              <a:rPr lang="en-US" altLang="zh-CN" sz="1600">
                <a:latin typeface="Times New Roman" panose="02020603050405020304" pitchFamily="18" charset="0"/>
                <a:cs typeface="Times New Roman" panose="02020603050405020304" pitchFamily="18" charset="0"/>
                <a:sym typeface="+mn-ea"/>
              </a:rPr>
              <a:t>.</a:t>
            </a:r>
            <a:endParaRPr lang="en-US" altLang="zh-CN" sz="1600">
              <a:latin typeface="Times New Roman" panose="02020603050405020304" pitchFamily="18" charset="0"/>
              <a:cs typeface="Times New Roman" panose="02020603050405020304" pitchFamily="18" charset="0"/>
              <a:sym typeface="+mn-ea"/>
            </a:endParaRPr>
          </a:p>
          <a:p>
            <a:pPr marL="0" indent="0">
              <a:buNone/>
            </a:pP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⑥</a:t>
            </a:r>
            <a:r>
              <a:rPr lang="en-US" altLang="zh-CN" sz="1600" dirty="0" smtClean="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sym typeface="+mn-ea"/>
              </a:rPr>
              <a:t>Our </a:t>
            </a:r>
            <a:r>
              <a:rPr lang="zh-CN" altLang="en-US" sz="1600" u="sng">
                <a:latin typeface="Times New Roman" panose="02020603050405020304" pitchFamily="18" charset="0"/>
                <a:cs typeface="Times New Roman" panose="02020603050405020304" pitchFamily="18" charset="0"/>
                <a:sym typeface="+mn-ea"/>
              </a:rPr>
              <a:t>love</a:t>
            </a:r>
            <a:r>
              <a:rPr lang="zh-CN" altLang="en-US" sz="1600">
                <a:latin typeface="Times New Roman" panose="02020603050405020304" pitchFamily="18" charset="0"/>
                <a:cs typeface="Times New Roman" panose="02020603050405020304" pitchFamily="18" charset="0"/>
                <a:sym typeface="+mn-ea"/>
              </a:rPr>
              <a:t> affair began. He offered the </a:t>
            </a:r>
            <a:r>
              <a:rPr lang="zh-CN" altLang="en-US" sz="1600" u="sng">
                <a:latin typeface="Times New Roman" panose="02020603050405020304" pitchFamily="18" charset="0"/>
                <a:cs typeface="Times New Roman" panose="02020603050405020304" pitchFamily="18" charset="0"/>
                <a:sym typeface="+mn-ea"/>
              </a:rPr>
              <a:t>ring</a:t>
            </a:r>
            <a:r>
              <a:rPr lang="zh-CN" altLang="en-US" sz="1600">
                <a:latin typeface="Times New Roman" panose="02020603050405020304" pitchFamily="18" charset="0"/>
                <a:cs typeface="Times New Roman" panose="02020603050405020304" pitchFamily="18" charset="0"/>
                <a:sym typeface="+mn-ea"/>
              </a:rPr>
              <a:t> a few months later. The diamond was </a:t>
            </a:r>
            <a:r>
              <a:rPr lang="zh-CN" altLang="en-US" sz="1600" u="sng">
                <a:latin typeface="Times New Roman" panose="02020603050405020304" pitchFamily="18" charset="0"/>
                <a:cs typeface="Times New Roman" panose="02020603050405020304" pitchFamily="18" charset="0"/>
                <a:sym typeface="+mn-ea"/>
              </a:rPr>
              <a:t>small</a:t>
            </a:r>
            <a:r>
              <a:rPr lang="zh-CN" altLang="en-US" sz="1600">
                <a:latin typeface="Times New Roman" panose="02020603050405020304" pitchFamily="18" charset="0"/>
                <a:cs typeface="Times New Roman" panose="02020603050405020304" pitchFamily="18" charset="0"/>
                <a:sym typeface="+mn-ea"/>
              </a:rPr>
              <a:t>, but my</a:t>
            </a:r>
            <a:r>
              <a:rPr lang="en-US" altLang="zh-CN" sz="1600">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sym typeface="+mn-ea"/>
              </a:rPr>
              <a:t>future husband </a:t>
            </a:r>
            <a:r>
              <a:rPr lang="zh-CN" altLang="en-US" sz="1600" u="sng">
                <a:latin typeface="Times New Roman" panose="02020603050405020304" pitchFamily="18" charset="0"/>
                <a:cs typeface="Times New Roman" panose="02020603050405020304" pitchFamily="18" charset="0"/>
                <a:sym typeface="+mn-ea"/>
              </a:rPr>
              <a:t>chose</a:t>
            </a:r>
            <a:r>
              <a:rPr lang="zh-CN" altLang="en-US" sz="1600">
                <a:latin typeface="Times New Roman" panose="02020603050405020304" pitchFamily="18" charset="0"/>
                <a:cs typeface="Times New Roman" panose="02020603050405020304" pitchFamily="18" charset="0"/>
                <a:sym typeface="+mn-ea"/>
              </a:rPr>
              <a:t> it for its perfection and shine</a:t>
            </a:r>
            <a:r>
              <a:rPr lang="en-US" altLang="zh-CN" sz="1600">
                <a:latin typeface="Times New Roman" panose="02020603050405020304" pitchFamily="18" charset="0"/>
                <a:cs typeface="Times New Roman" panose="02020603050405020304" pitchFamily="18" charset="0"/>
                <a:sym typeface="+mn-ea"/>
              </a:rPr>
              <a:t>.</a:t>
            </a:r>
            <a:endParaRPr lang="zh-CN" altLang="en-US" sz="1600">
              <a:latin typeface="Times New Roman" panose="02020603050405020304" pitchFamily="18" charset="0"/>
              <a:cs typeface="Times New Roman" panose="02020603050405020304" pitchFamily="18" charset="0"/>
            </a:endParaRPr>
          </a:p>
          <a:p>
            <a:pPr marL="0" indent="0">
              <a:buNone/>
            </a:pP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⑦</a:t>
            </a:r>
            <a:r>
              <a:rPr lang="zh-CN" altLang="en-US" sz="1600">
                <a:latin typeface="Times New Roman" panose="02020603050405020304" pitchFamily="18" charset="0"/>
                <a:cs typeface="Times New Roman" panose="02020603050405020304" pitchFamily="18" charset="0"/>
                <a:sym typeface="+mn-ea"/>
              </a:rPr>
              <a:t>My daydream passed. </a:t>
            </a:r>
            <a:r>
              <a:rPr lang="zh-CN" altLang="en-US" sz="1600" b="1">
                <a:latin typeface="Times New Roman" panose="02020603050405020304" pitchFamily="18" charset="0"/>
                <a:cs typeface="Times New Roman" panose="02020603050405020304" pitchFamily="18" charset="0"/>
                <a:sym typeface="+mn-ea"/>
              </a:rPr>
              <a:t>My </a:t>
            </a:r>
            <a:r>
              <a:rPr lang="zh-CN" altLang="en-US" sz="1600" b="1" u="sng">
                <a:latin typeface="Times New Roman" panose="02020603050405020304" pitchFamily="18" charset="0"/>
                <a:cs typeface="Times New Roman" panose="02020603050405020304" pitchFamily="18" charset="0"/>
                <a:sym typeface="+mn-ea"/>
              </a:rPr>
              <a:t>daughter </a:t>
            </a:r>
            <a:r>
              <a:rPr lang="zh-CN" altLang="en-US" sz="1600" b="1">
                <a:latin typeface="Times New Roman" panose="02020603050405020304" pitchFamily="18" charset="0"/>
                <a:cs typeface="Times New Roman" panose="02020603050405020304" pitchFamily="18" charset="0"/>
                <a:sym typeface="+mn-ea"/>
              </a:rPr>
              <a:t>came and suggested I shop for a new ring</a:t>
            </a:r>
            <a:r>
              <a:rPr lang="en-US" altLang="zh-CN" sz="1600" b="1">
                <a:latin typeface="Times New Roman" panose="02020603050405020304" pitchFamily="18" charset="0"/>
                <a:cs typeface="Times New Roman" panose="02020603050405020304" pitchFamily="18" charset="0"/>
                <a:sym typeface="+mn-ea"/>
              </a:rPr>
              <a:t>. “</a:t>
            </a:r>
            <a:r>
              <a:rPr lang="zh-CN" altLang="en-US" sz="1600" b="1">
                <a:latin typeface="Times New Roman" panose="02020603050405020304" pitchFamily="18" charset="0"/>
                <a:cs typeface="Times New Roman" panose="02020603050405020304" pitchFamily="18" charset="0"/>
                <a:sym typeface="+mn-ea"/>
              </a:rPr>
              <a:t>Where do you want to go</a:t>
            </a:r>
            <a:r>
              <a:rPr lang="en-US" altLang="zh-CN" sz="1600" b="1">
                <a:latin typeface="Times New Roman" panose="02020603050405020304" pitchFamily="18" charset="0"/>
                <a:cs typeface="Times New Roman" panose="02020603050405020304" pitchFamily="18" charset="0"/>
                <a:sym typeface="+mn-ea"/>
              </a:rPr>
              <a:t>? ”</a:t>
            </a:r>
            <a:r>
              <a:rPr lang="zh-CN" altLang="en-US" sz="1600" b="1">
                <a:latin typeface="Times New Roman" panose="02020603050405020304" pitchFamily="18" charset="0"/>
                <a:cs typeface="Times New Roman" panose="02020603050405020304" pitchFamily="18" charset="0"/>
                <a:sym typeface="+mn-ea"/>
              </a:rPr>
              <a:t>She asked. </a:t>
            </a:r>
            <a:r>
              <a:rPr lang="en-US" altLang="zh-CN" sz="1600" b="1">
                <a:latin typeface="Times New Roman" panose="02020603050405020304" pitchFamily="18" charset="0"/>
                <a:cs typeface="Times New Roman" panose="02020603050405020304" pitchFamily="18" charset="0"/>
                <a:sym typeface="+mn-ea"/>
              </a:rPr>
              <a:t> “</a:t>
            </a:r>
            <a:r>
              <a:rPr lang="zh-CN" altLang="en-US" sz="1600" b="1">
                <a:latin typeface="Times New Roman" panose="02020603050405020304" pitchFamily="18" charset="0"/>
                <a:cs typeface="Times New Roman" panose="02020603050405020304" pitchFamily="18" charset="0"/>
                <a:sym typeface="+mn-ea"/>
              </a:rPr>
              <a:t>A pawn shop( 当铺</a:t>
            </a:r>
            <a:r>
              <a:rPr lang="en-US" altLang="zh-CN" sz="1600" b="1">
                <a:latin typeface="Times New Roman" panose="02020603050405020304" pitchFamily="18" charset="0"/>
                <a:cs typeface="Times New Roman" panose="02020603050405020304" pitchFamily="18" charset="0"/>
                <a:sym typeface="+mn-ea"/>
              </a:rPr>
              <a:t>)</a:t>
            </a:r>
            <a:r>
              <a:rPr lang="zh-CN" altLang="en-US" sz="1600" b="1">
                <a:latin typeface="Times New Roman" panose="02020603050405020304" pitchFamily="18" charset="0"/>
                <a:cs typeface="Times New Roman" panose="02020603050405020304" pitchFamily="18" charset="0"/>
                <a:sym typeface="+mn-ea"/>
              </a:rPr>
              <a:t>，</a:t>
            </a:r>
            <a:r>
              <a:rPr lang="en-US" altLang="zh-CN" sz="1600" b="1">
                <a:latin typeface="Times New Roman" panose="02020603050405020304" pitchFamily="18" charset="0"/>
                <a:cs typeface="Times New Roman" panose="02020603050405020304" pitchFamily="18" charset="0"/>
                <a:sym typeface="+mn-ea"/>
              </a:rPr>
              <a:t>” </a:t>
            </a:r>
            <a:r>
              <a:rPr lang="zh-CN" altLang="en-US" sz="1600" b="1">
                <a:latin typeface="Times New Roman" panose="02020603050405020304" pitchFamily="18" charset="0"/>
                <a:cs typeface="Times New Roman" panose="02020603050405020304" pitchFamily="18" charset="0"/>
                <a:sym typeface="+mn-ea"/>
              </a:rPr>
              <a:t>I said </a:t>
            </a:r>
            <a:r>
              <a:rPr lang="en-US" altLang="zh-CN" sz="1600" b="1">
                <a:latin typeface="Times New Roman" panose="02020603050405020304" pitchFamily="18" charset="0"/>
                <a:cs typeface="Times New Roman" panose="02020603050405020304" pitchFamily="18" charset="0"/>
                <a:sym typeface="+mn-ea"/>
              </a:rPr>
              <a:t>. </a:t>
            </a:r>
            <a:r>
              <a:rPr lang="zh-CN" altLang="en-US" sz="1600" b="1">
                <a:latin typeface="Times New Roman" panose="02020603050405020304" pitchFamily="18" charset="0"/>
                <a:cs typeface="Times New Roman" panose="02020603050405020304" pitchFamily="18" charset="0"/>
                <a:sym typeface="+mn-ea"/>
              </a:rPr>
              <a:t>I told her there was one close by.</a:t>
            </a:r>
            <a:endParaRPr lang="zh-CN" altLang="en-US" sz="1600" b="1">
              <a:latin typeface="Times New Roman" panose="02020603050405020304" pitchFamily="18" charset="0"/>
              <a:cs typeface="Times New Roman" panose="02020603050405020304" pitchFamily="18" charset="0"/>
            </a:endParaRPr>
          </a:p>
          <a:p>
            <a:pPr marL="0" indent="0">
              <a:buNone/>
            </a:pPr>
            <a:r>
              <a:rPr lang="en-US" altLang="zh-CN" sz="16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sz="16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marL="0" indent="0">
              <a:buNone/>
            </a:pPr>
            <a:r>
              <a:rPr lang="en-US" altLang="zh-CN" sz="16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8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sz="28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右大括号 5"/>
          <p:cNvSpPr/>
          <p:nvPr/>
        </p:nvSpPr>
        <p:spPr>
          <a:xfrm>
            <a:off x="7019925" y="692785"/>
            <a:ext cx="358775" cy="184023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右大括号 8"/>
          <p:cNvSpPr/>
          <p:nvPr/>
        </p:nvSpPr>
        <p:spPr>
          <a:xfrm>
            <a:off x="7019925" y="2636520"/>
            <a:ext cx="341630" cy="25654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4"/>
          <p:cNvSpPr txBox="1"/>
          <p:nvPr/>
        </p:nvSpPr>
        <p:spPr>
          <a:xfrm>
            <a:off x="7237730" y="2673985"/>
            <a:ext cx="1918970" cy="829945"/>
          </a:xfrm>
          <a:prstGeom prst="rect">
            <a:avLst/>
          </a:prstGeom>
          <a:solidFill>
            <a:schemeClr val="accent2">
              <a:lumMod val="20000"/>
              <a:lumOff val="80000"/>
            </a:schemeClr>
          </a:solidFill>
        </p:spPr>
        <p:txBody>
          <a:bodyPr wrap="square" rtlCol="0">
            <a:spAutoFit/>
          </a:bodyPr>
          <a:lstStyle/>
          <a:p>
            <a:r>
              <a:rPr lang="en-US" altLang="zh-CN" sz="2400" b="1" dirty="0" smtClean="0">
                <a:solidFill>
                  <a:schemeClr val="tx1"/>
                </a:solidFill>
                <a:latin typeface="Times New Roman" panose="02020603050405020304" pitchFamily="18" charset="0"/>
                <a:cs typeface="Times New Roman" panose="02020603050405020304" pitchFamily="18" charset="0"/>
              </a:rPr>
              <a:t>my ________</a:t>
            </a:r>
            <a:endParaRPr lang="en-US" altLang="zh-CN" sz="2400" b="1" dirty="0" smtClean="0">
              <a:solidFill>
                <a:schemeClr val="tx1"/>
              </a:solidFill>
              <a:latin typeface="Times New Roman" panose="02020603050405020304" pitchFamily="18" charset="0"/>
              <a:cs typeface="Times New Roman" panose="02020603050405020304" pitchFamily="18" charset="0"/>
            </a:endParaRPr>
          </a:p>
          <a:p>
            <a:endParaRPr lang="en-US" altLang="zh-CN" sz="2400" b="1" dirty="0" smtClean="0">
              <a:solidFill>
                <a:schemeClr val="tx1"/>
              </a:solidFill>
              <a:latin typeface="Times New Roman" panose="02020603050405020304" pitchFamily="18" charset="0"/>
              <a:cs typeface="Times New Roman" panose="02020603050405020304" pitchFamily="18" charset="0"/>
            </a:endParaRPr>
          </a:p>
        </p:txBody>
      </p:sp>
      <p:sp>
        <p:nvSpPr>
          <p:cNvPr id="11" name="矩形 10"/>
          <p:cNvSpPr/>
          <p:nvPr/>
        </p:nvSpPr>
        <p:spPr>
          <a:xfrm>
            <a:off x="7985760" y="4525645"/>
            <a:ext cx="1806575" cy="460375"/>
          </a:xfrm>
          <a:prstGeom prst="rect">
            <a:avLst/>
          </a:prstGeom>
        </p:spPr>
        <p:txBody>
          <a:bodyPr wrap="square">
            <a:spAutoFit/>
          </a:bodyPr>
          <a:lstStyle/>
          <a:p>
            <a:pPr lvl="0" algn="ctr"/>
            <a:r>
              <a:rPr lang="en-US" altLang="zh-CN" sz="2400" b="1" dirty="0" smtClean="0">
                <a:solidFill>
                  <a:srgbClr val="0033CC"/>
                </a:solidFill>
                <a:latin typeface="Times New Roman" panose="02020603050405020304" pitchFamily="18" charset="0"/>
                <a:cs typeface="Times New Roman" panose="02020603050405020304" pitchFamily="18" charset="0"/>
              </a:rPr>
              <a:t>  </a:t>
            </a:r>
            <a:endParaRPr lang="zh-CN" altLang="en-US" sz="5400" b="1" dirty="0">
              <a:solidFill>
                <a:srgbClr val="FF0000"/>
              </a:solidFill>
              <a:effectLst>
                <a:outerShdw blurRad="38100" dist="38100" dir="2700000" algn="tl">
                  <a:srgbClr val="000000">
                    <a:alpha val="43137"/>
                  </a:srgbClr>
                </a:outerShdw>
              </a:effectLst>
              <a:latin typeface="Swis721 Ex BT" pitchFamily="34" charset="0"/>
              <a:cs typeface="Times New Roman" panose="02020603050405020304" pitchFamily="18" charset="0"/>
            </a:endParaRPr>
          </a:p>
        </p:txBody>
      </p:sp>
      <p:sp>
        <p:nvSpPr>
          <p:cNvPr id="2" name="TextBox 4"/>
          <p:cNvSpPr txBox="1"/>
          <p:nvPr/>
        </p:nvSpPr>
        <p:spPr>
          <a:xfrm>
            <a:off x="7249795" y="760730"/>
            <a:ext cx="1707515" cy="1568450"/>
          </a:xfrm>
          <a:prstGeom prst="rect">
            <a:avLst/>
          </a:prstGeom>
          <a:solidFill>
            <a:schemeClr val="accent2">
              <a:lumMod val="20000"/>
              <a:lumOff val="80000"/>
            </a:schemeClr>
          </a:solidFill>
        </p:spPr>
        <p:txBody>
          <a:bodyPr wrap="square" rtlCol="0">
            <a:spAutoFit/>
          </a:bodyPr>
          <a:p>
            <a:pPr algn="l">
              <a:buClrTx/>
              <a:buSzTx/>
              <a:buFontTx/>
            </a:pPr>
            <a:r>
              <a:rPr lang="en-US" altLang="zh-CN" sz="2400" b="1" dirty="0" smtClean="0">
                <a:solidFill>
                  <a:schemeClr val="tx1"/>
                </a:solidFill>
                <a:latin typeface="Times New Roman" panose="02020603050405020304" pitchFamily="18" charset="0"/>
                <a:cs typeface="Times New Roman" panose="02020603050405020304" pitchFamily="18" charset="0"/>
              </a:rPr>
              <a:t>my ____ husband &amp; the_______    ring</a:t>
            </a:r>
            <a:endParaRPr lang="en-US" altLang="zh-CN" sz="2400" b="1" dirty="0" smtClean="0">
              <a:solidFill>
                <a:schemeClr val="tx1"/>
              </a:solidFill>
              <a:latin typeface="Times New Roman" panose="02020603050405020304" pitchFamily="18" charset="0"/>
              <a:cs typeface="Times New Roman" panose="02020603050405020304" pitchFamily="18" charset="0"/>
            </a:endParaRPr>
          </a:p>
        </p:txBody>
      </p:sp>
      <p:pic>
        <p:nvPicPr>
          <p:cNvPr id="7" name="图片 6" descr="戒指"/>
          <p:cNvPicPr>
            <a:picLocks noChangeAspect="1"/>
          </p:cNvPicPr>
          <p:nvPr/>
        </p:nvPicPr>
        <p:blipFill>
          <a:blip r:embed="rId2"/>
          <a:stretch>
            <a:fillRect/>
          </a:stretch>
        </p:blipFill>
        <p:spPr>
          <a:xfrm>
            <a:off x="7169150" y="5466080"/>
            <a:ext cx="1974850" cy="1329690"/>
          </a:xfrm>
          <a:prstGeom prst="rect">
            <a:avLst/>
          </a:prstGeom>
          <a:noFill/>
          <a:ln w="9525">
            <a:noFill/>
          </a:ln>
        </p:spPr>
      </p:pic>
      <p:sp>
        <p:nvSpPr>
          <p:cNvPr id="8" name="文本框 7"/>
          <p:cNvSpPr txBox="1"/>
          <p:nvPr/>
        </p:nvSpPr>
        <p:spPr>
          <a:xfrm>
            <a:off x="7778750" y="760730"/>
            <a:ext cx="755650" cy="460375"/>
          </a:xfrm>
          <a:prstGeom prst="rect">
            <a:avLst/>
          </a:prstGeom>
          <a:noFill/>
        </p:spPr>
        <p:txBody>
          <a:bodyPr wrap="square" rtlCol="0">
            <a:spAutoFit/>
          </a:bodyPr>
          <a:p>
            <a:r>
              <a:rPr lang="en-US" altLang="zh-CN" sz="2400" b="1" dirty="0" smtClean="0">
                <a:solidFill>
                  <a:srgbClr val="FF0000"/>
                </a:solidFill>
                <a:latin typeface="Times New Roman" panose="02020603050405020304" pitchFamily="18" charset="0"/>
                <a:cs typeface="Times New Roman" panose="02020603050405020304" pitchFamily="18" charset="0"/>
                <a:sym typeface="+mn-ea"/>
              </a:rPr>
              <a:t>sick</a:t>
            </a:r>
            <a:endParaRPr lang="en-US" altLang="zh-CN" sz="2400"/>
          </a:p>
        </p:txBody>
      </p:sp>
      <p:sp>
        <p:nvSpPr>
          <p:cNvPr id="12" name="文本框 11"/>
          <p:cNvSpPr txBox="1"/>
          <p:nvPr/>
        </p:nvSpPr>
        <p:spPr>
          <a:xfrm>
            <a:off x="7698740" y="1482090"/>
            <a:ext cx="1337310" cy="460375"/>
          </a:xfrm>
          <a:prstGeom prst="rect">
            <a:avLst/>
          </a:prstGeom>
          <a:noFill/>
        </p:spPr>
        <p:txBody>
          <a:bodyPr wrap="square" rtlCol="0">
            <a:spAutoFit/>
          </a:bodyPr>
          <a:p>
            <a:r>
              <a:rPr lang="en-US" altLang="zh-CN" sz="2400" b="1" dirty="0" smtClean="0">
                <a:solidFill>
                  <a:srgbClr val="FF0000"/>
                </a:solidFill>
                <a:latin typeface="Times New Roman" panose="02020603050405020304" pitchFamily="18" charset="0"/>
                <a:cs typeface="Times New Roman" panose="02020603050405020304" pitchFamily="18" charset="0"/>
                <a:sym typeface="+mn-ea"/>
              </a:rPr>
              <a:t>missing</a:t>
            </a:r>
            <a:endParaRPr lang="en-US" altLang="zh-CN" sz="2400"/>
          </a:p>
        </p:txBody>
      </p:sp>
      <p:sp>
        <p:nvSpPr>
          <p:cNvPr id="14" name="文本框 13"/>
          <p:cNvSpPr txBox="1"/>
          <p:nvPr/>
        </p:nvSpPr>
        <p:spPr>
          <a:xfrm>
            <a:off x="8108315" y="3043555"/>
            <a:ext cx="755650" cy="460375"/>
          </a:xfrm>
          <a:prstGeom prst="rect">
            <a:avLst/>
          </a:prstGeom>
          <a:noFill/>
        </p:spPr>
        <p:txBody>
          <a:bodyPr wrap="square" rtlCol="0">
            <a:spAutoFit/>
          </a:bodyPr>
          <a:p>
            <a:r>
              <a:rPr lang="en-US" altLang="zh-CN" sz="2400" b="1" dirty="0" smtClean="0">
                <a:solidFill>
                  <a:srgbClr val="FF0000"/>
                </a:solidFill>
                <a:latin typeface="Times New Roman" panose="02020603050405020304" pitchFamily="18" charset="0"/>
                <a:cs typeface="Times New Roman" panose="02020603050405020304" pitchFamily="18" charset="0"/>
                <a:sym typeface="+mn-ea"/>
              </a:rPr>
              <a:t>?</a:t>
            </a:r>
            <a:endParaRPr lang="en-US" altLang="zh-CN" sz="2400"/>
          </a:p>
        </p:txBody>
      </p:sp>
      <p:sp>
        <p:nvSpPr>
          <p:cNvPr id="15" name="文本框 14"/>
          <p:cNvSpPr txBox="1"/>
          <p:nvPr/>
        </p:nvSpPr>
        <p:spPr>
          <a:xfrm>
            <a:off x="804545" y="6088380"/>
            <a:ext cx="4281170" cy="829945"/>
          </a:xfrm>
          <a:prstGeom prst="rect">
            <a:avLst/>
          </a:prstGeom>
          <a:noFill/>
        </p:spPr>
        <p:txBody>
          <a:bodyPr wrap="none" rtlCol="0">
            <a:spAutoFit/>
          </a:bodyPr>
          <a:p>
            <a:pPr algn="l"/>
            <a:r>
              <a:rPr lang="en-US" altLang="zh-CN" b="1" kern="100" dirty="0" smtClean="0">
                <a:solidFill>
                  <a:srgbClr val="FF0000"/>
                </a:solidFill>
                <a:latin typeface="宋体" panose="02010600030101010101" pitchFamily="2" charset="-122"/>
                <a:cs typeface="Times New Roman" panose="02020603050405020304" pitchFamily="18" charset="0"/>
                <a:sym typeface="+mn-ea"/>
              </a:rPr>
              <a:t>   </a:t>
            </a:r>
            <a:r>
              <a:rPr lang="en-US" altLang="zh-CN" sz="2400" b="1" dirty="0" smtClean="0">
                <a:solidFill>
                  <a:srgbClr val="FF0000"/>
                </a:solidFill>
                <a:latin typeface="Times New Roman" panose="02020603050405020304" pitchFamily="18" charset="0"/>
                <a:cs typeface="Times New Roman" panose="02020603050405020304" pitchFamily="18" charset="0"/>
                <a:sym typeface="+mn-ea"/>
              </a:rPr>
              <a:t>What did the story focus on?</a:t>
            </a:r>
            <a:endParaRPr lang="en-US" altLang="zh-CN"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7778750" y="2636520"/>
            <a:ext cx="1337310" cy="460375"/>
          </a:xfrm>
          <a:prstGeom prst="rect">
            <a:avLst/>
          </a:prstGeom>
          <a:noFill/>
        </p:spPr>
        <p:txBody>
          <a:bodyPr wrap="square" rtlCol="0">
            <a:spAutoFit/>
          </a:bodyPr>
          <a:p>
            <a:r>
              <a:rPr lang="en-US" altLang="zh-CN" sz="2400" b="1" dirty="0" smtClean="0">
                <a:solidFill>
                  <a:srgbClr val="FF0000"/>
                </a:solidFill>
                <a:latin typeface="Times New Roman" panose="02020603050405020304" pitchFamily="18" charset="0"/>
                <a:cs typeface="Times New Roman" panose="02020603050405020304" pitchFamily="18" charset="0"/>
                <a:sym typeface="+mn-ea"/>
              </a:rPr>
              <a:t>memory</a:t>
            </a:r>
            <a:endParaRPr lang="en-US" altLang="zh-CN" sz="2400"/>
          </a:p>
        </p:txBody>
      </p:sp>
      <p:sp>
        <p:nvSpPr>
          <p:cNvPr id="18" name="文本框 17"/>
          <p:cNvSpPr txBox="1"/>
          <p:nvPr/>
        </p:nvSpPr>
        <p:spPr>
          <a:xfrm>
            <a:off x="7249795" y="3597275"/>
            <a:ext cx="1894205" cy="1568450"/>
          </a:xfrm>
          <a:prstGeom prst="rect">
            <a:avLst/>
          </a:prstGeom>
          <a:solidFill>
            <a:schemeClr val="accent6">
              <a:lumMod val="20000"/>
              <a:lumOff val="80000"/>
            </a:schemeClr>
          </a:solidFill>
        </p:spPr>
        <p:txBody>
          <a:bodyPr wrap="square" rtlCol="0">
            <a:spAutoFit/>
          </a:bodyPr>
          <a:p>
            <a:r>
              <a:rPr lang="en-US" altLang="zh-CN" sz="2400" b="1" dirty="0" smtClean="0">
                <a:latin typeface="Times New Roman" panose="02020603050405020304" pitchFamily="18" charset="0"/>
                <a:cs typeface="Times New Roman" panose="02020603050405020304" pitchFamily="18" charset="0"/>
              </a:rPr>
              <a:t>to show the ring was ___________to me.</a:t>
            </a:r>
            <a:endParaRPr lang="en-US" altLang="zh-CN" sz="2400" b="1" dirty="0" smtClean="0">
              <a:latin typeface="Times New Roman" panose="02020603050405020304" pitchFamily="18" charset="0"/>
              <a:cs typeface="Times New Roman" panose="02020603050405020304" pitchFamily="18" charset="0"/>
            </a:endParaRPr>
          </a:p>
        </p:txBody>
      </p:sp>
      <p:sp>
        <p:nvSpPr>
          <p:cNvPr id="19" name="文本框 18"/>
          <p:cNvSpPr txBox="1"/>
          <p:nvPr/>
        </p:nvSpPr>
        <p:spPr>
          <a:xfrm>
            <a:off x="7329805" y="4310380"/>
            <a:ext cx="1786255" cy="460375"/>
          </a:xfrm>
          <a:prstGeom prst="rect">
            <a:avLst/>
          </a:prstGeom>
          <a:noFill/>
        </p:spPr>
        <p:txBody>
          <a:bodyPr wrap="square" rtlCol="0">
            <a:spAutoFit/>
          </a:bodyPr>
          <a:p>
            <a:r>
              <a:rPr lang="en-US" altLang="zh-CN" sz="2400" b="1" dirty="0" smtClean="0">
                <a:solidFill>
                  <a:srgbClr val="FF0000"/>
                </a:solidFill>
                <a:latin typeface="Times New Roman" panose="02020603050405020304" pitchFamily="18" charset="0"/>
                <a:cs typeface="Times New Roman" panose="02020603050405020304" pitchFamily="18" charset="0"/>
                <a:sym typeface="+mn-ea"/>
              </a:rPr>
              <a:t>important</a:t>
            </a:r>
            <a:endParaRPr lang="en-US"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2" grpId="1" animBg="1"/>
      <p:bldP spid="8" grpId="1"/>
      <p:bldP spid="12" grpId="1"/>
      <p:bldP spid="10" grpId="1" animBg="1"/>
      <p:bldP spid="17" grpId="1"/>
      <p:bldP spid="14" grpId="1"/>
      <p:bldP spid="18" grpId="1" animBg="1"/>
      <p:bldP spid="19" grpId="1"/>
      <p:bldP spid="15" grpId="1"/>
      <p:bldP spid="6" grpId="0" animBg="1"/>
      <p:bldP spid="9" grpId="0" animBg="1"/>
      <p:bldP spid="2" grpId="2" animBg="1"/>
      <p:bldP spid="8" grpId="2"/>
      <p:bldP spid="12" grpId="2"/>
      <p:bldP spid="10" grpId="2" animBg="1"/>
      <p:bldP spid="17" grpId="2"/>
      <p:bldP spid="14" grpId="2"/>
      <p:bldP spid="18" grpId="2" animBg="1"/>
      <p:bldP spid="19" grpId="2"/>
      <p:bldP spid="15" grpId="2"/>
    </p:bldLst>
  </p:timing>
</p:sld>
</file>

<file path=ppt/tags/tag1.xml><?xml version="1.0" encoding="utf-8"?>
<p:tagLst xmlns:p="http://schemas.openxmlformats.org/presentationml/2006/main">
  <p:tag name="KSO_WM_TEMPLATE_CATEGORY" val="custom"/>
  <p:tag name="KSO_WM_TEMPLATE_INDEX" val="20184655"/>
  <p:tag name="KSO_WM_UNIT_TYPE" val="a"/>
  <p:tag name="KSO_WM_UNIT_INDEX" val="1"/>
  <p:tag name="KSO_WM_UNIT_ID" val="custom20184655_8*a*1"/>
  <p:tag name="KSO_WM_UNIT_LAYERLEVEL" val="1"/>
  <p:tag name="KSO_WM_UNIT_VALUE" val="12"/>
  <p:tag name="KSO_WM_UNIT_ISCONTENTSTITLE" val="0"/>
  <p:tag name="KSO_WM_UNIT_HIGHLIGHT" val="0"/>
  <p:tag name="KSO_WM_UNIT_COMPATIBLE" val="0"/>
  <p:tag name="KSO_WM_UNIT_CLEAR" val="0"/>
  <p:tag name="KSO_WM_UNIT_PRESET_TEXT_INDEX" val="3"/>
  <p:tag name="KSO_WM_UNIT_PRESET_TEXT_LEN" val="17"/>
  <p:tag name="KSO_WM_BEAUTIFY_FLAG" val="#wm#"/>
  <p:tag name="KSO_WM_TAG_VERSION" val="1.0"/>
</p:tagLst>
</file>

<file path=ppt/tags/tag2.xml><?xml version="1.0" encoding="utf-8"?>
<p:tagLst xmlns:p="http://schemas.openxmlformats.org/presentationml/2006/main">
  <p:tag name="KSO_WM_TEMPLATE_CATEGORY" val="custom"/>
  <p:tag name="KSO_WM_TEMPLATE_INDEX" val="20184655"/>
  <p:tag name="KSO_WM_UNIT_TYPE" val="a"/>
  <p:tag name="KSO_WM_UNIT_INDEX" val="1"/>
  <p:tag name="KSO_WM_UNIT_ID" val="custom20184655_8*a*1"/>
  <p:tag name="KSO_WM_UNIT_LAYERLEVEL" val="1"/>
  <p:tag name="KSO_WM_UNIT_VALUE" val="12"/>
  <p:tag name="KSO_WM_UNIT_ISCONTENTSTITLE" val="0"/>
  <p:tag name="KSO_WM_UNIT_HIGHLIGHT" val="0"/>
  <p:tag name="KSO_WM_UNIT_COMPATIBLE" val="0"/>
  <p:tag name="KSO_WM_UNIT_CLEAR" val="0"/>
  <p:tag name="KSO_WM_UNIT_PRESET_TEXT_INDEX" val="3"/>
  <p:tag name="KSO_WM_UNIT_PRESET_TEXT_LEN" val="17"/>
  <p:tag name="KSO_WM_BEAUTIFY_FLAG" val="#wm#"/>
  <p:tag name="KSO_WM_TAG_VERSION" val="1.0"/>
</p:tagLst>
</file>

<file path=ppt/tags/tag3.xml><?xml version="1.0" encoding="utf-8"?>
<p:tagLst xmlns:p="http://schemas.openxmlformats.org/presentationml/2006/main">
  <p:tag name="KSO_WM_TEMPLATE_CATEGORY" val="custom"/>
  <p:tag name="KSO_WM_TEMPLATE_INDEX" val="20184655"/>
  <p:tag name="KSO_WM_UNIT_TYPE" val="a"/>
  <p:tag name="KSO_WM_UNIT_INDEX" val="1"/>
  <p:tag name="KSO_WM_UNIT_ID" val="custom20184655_8*a*1"/>
  <p:tag name="KSO_WM_UNIT_LAYERLEVEL" val="1"/>
  <p:tag name="KSO_WM_UNIT_VALUE" val="12"/>
  <p:tag name="KSO_WM_UNIT_ISCONTENTSTITLE" val="0"/>
  <p:tag name="KSO_WM_UNIT_HIGHLIGHT" val="0"/>
  <p:tag name="KSO_WM_UNIT_COMPATIBLE" val="0"/>
  <p:tag name="KSO_WM_UNIT_CLEAR" val="0"/>
  <p:tag name="KSO_WM_UNIT_PRESET_TEXT_INDEX" val="3"/>
  <p:tag name="KSO_WM_UNIT_PRESET_TEXT_LEN" val="17"/>
  <p:tag name="KSO_WM_BEAUTIFY_FLAG" val="#wm#"/>
  <p:tag name="KSO_WM_TAG_VERSION" val="1.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12309</Words>
  <Application>WPS 演示</Application>
  <PresentationFormat/>
  <Paragraphs>429</Paragraphs>
  <Slides>30</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30</vt:i4>
      </vt:variant>
    </vt:vector>
  </HeadingPairs>
  <TitlesOfParts>
    <vt:vector size="47" baseType="lpstr">
      <vt:lpstr>Arial</vt:lpstr>
      <vt:lpstr>宋体</vt:lpstr>
      <vt:lpstr>Wingdings</vt:lpstr>
      <vt:lpstr>微软雅黑</vt:lpstr>
      <vt:lpstr>Times New Roman</vt:lpstr>
      <vt:lpstr>微软雅黑 Light</vt:lpstr>
      <vt:lpstr>Arial Rounded MT Bold</vt:lpstr>
      <vt:lpstr>Swis721 Ex BT</vt:lpstr>
      <vt:lpstr>Segoe Print</vt:lpstr>
      <vt:lpstr>Wingdings</vt:lpstr>
      <vt:lpstr>Arial Unicode MS</vt:lpstr>
      <vt:lpstr>Calibri</vt:lpstr>
      <vt:lpstr>HelveticaNeue</vt:lpstr>
      <vt:lpstr>Corbel</vt:lpstr>
      <vt:lpstr>华文新魏</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Cultural Background</vt:lpstr>
      <vt:lpstr>PowerPoint 演示文稿</vt:lpstr>
      <vt:lpstr>PowerPoint 演示文稿</vt:lpstr>
      <vt:lpstr>PowerPoint 演示文稿</vt:lpstr>
      <vt:lpstr>PowerPoint 演示文稿</vt:lpstr>
      <vt:lpstr>PowerPoint 演示文稿</vt:lpstr>
      <vt:lpstr>    </vt:lpstr>
      <vt:lpstr>                    Describe emotions vividly</vt:lpstr>
      <vt:lpstr>                    Describe emotions vividly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38</dc:creator>
  <cp:lastModifiedBy>南山有谷堆</cp:lastModifiedBy>
  <cp:revision>212</cp:revision>
  <dcterms:created xsi:type="dcterms:W3CDTF">2021-10-06T11:24:00Z</dcterms:created>
  <dcterms:modified xsi:type="dcterms:W3CDTF">2021-10-10T14:18:53Z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9861E36338094FD4BBEBD0B17B54DEEC</vt:lpwstr>
  </property>
</Properties>
</file>