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611" r:id="rId3"/>
    <p:sldId id="557" r:id="rId4"/>
    <p:sldId id="424" r:id="rId5"/>
    <p:sldId id="596" r:id="rId6"/>
    <p:sldId id="580" r:id="rId7"/>
    <p:sldId id="425" r:id="rId8"/>
    <p:sldId id="390" r:id="rId9"/>
    <p:sldId id="389" r:id="rId10"/>
    <p:sldId id="583" r:id="rId11"/>
    <p:sldId id="428" r:id="rId12"/>
    <p:sldId id="397" r:id="rId13"/>
    <p:sldId id="465" r:id="rId14"/>
    <p:sldId id="392" r:id="rId15"/>
    <p:sldId id="295" r:id="rId16"/>
    <p:sldId id="582" r:id="rId17"/>
    <p:sldId id="468" r:id="rId18"/>
    <p:sldId id="272" r:id="rId19"/>
    <p:sldId id="5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88C"/>
    <a:srgbClr val="F7F6B6"/>
    <a:srgbClr val="F7FC7E"/>
    <a:srgbClr val="F7F4CB"/>
    <a:srgbClr val="9DD16F"/>
    <a:srgbClr val="DAB5AC"/>
    <a:srgbClr val="D6AFAA"/>
    <a:srgbClr val="C00000"/>
    <a:srgbClr val="E3F668"/>
    <a:srgbClr val="F6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0" d="100"/>
          <a:sy n="70" d="100"/>
        </p:scale>
        <p:origin x="-744" y="-108"/>
      </p:cViewPr>
      <p:guideLst>
        <p:guide orient="horz" pos="2254"/>
        <p:guide pos="385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t="55974"/>
          <a:stretch>
            <a:fillRect/>
          </a:stretch>
        </p:blipFill>
        <p:spPr>
          <a:xfrm>
            <a:off x="3066330" y="5034038"/>
            <a:ext cx="6192690" cy="1817612"/>
          </a:xfrm>
          <a:prstGeom prst="rect">
            <a:avLst/>
          </a:prstGeom>
        </p:spPr>
      </p:pic>
      <p:pic>
        <p:nvPicPr>
          <p:cNvPr id="9" name="图片 8"/>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446241" cy="4871087"/>
          </a:xfrm>
          <a:prstGeom prst="rect">
            <a:avLst/>
          </a:prstGeom>
        </p:spPr>
      </p:pic>
      <p:pic>
        <p:nvPicPr>
          <p:cNvPr id="10" name="图片 9"/>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579407" cy="2896244"/>
          </a:xfrm>
          <a:prstGeom prst="rect">
            <a:avLst/>
          </a:prstGeom>
        </p:spPr>
      </p:pic>
      <p:pic>
        <p:nvPicPr>
          <p:cNvPr id="11" name="图片 10"/>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10058399" y="0"/>
            <a:ext cx="2133601" cy="31629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3">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5"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18" t="31396"/>
          <a:stretch>
            <a:fillRect/>
          </a:stretch>
        </p:blipFill>
        <p:spPr>
          <a:xfrm>
            <a:off x="0" y="-8196"/>
            <a:ext cx="2319986" cy="177190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544" y="5314289"/>
            <a:ext cx="2175537" cy="15380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A845EA8-A7B3-4151-91E2-34CF91D6FC0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A7C88F6-129B-49C0-9BEA-987687562AA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9.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560696" y="1861666"/>
            <a:ext cx="9069388" cy="1076325"/>
          </a:xfrm>
          <a:prstGeom prst="rect">
            <a:avLst/>
          </a:prstGeom>
          <a:noFill/>
          <a:ln w="9525">
            <a:noFill/>
            <a:miter lim="800000"/>
          </a:ln>
        </p:spPr>
        <p:txBody>
          <a:bodyPr wrap="square">
            <a:spAutoFit/>
          </a:bodyPr>
          <a:lstStyle/>
          <a:p>
            <a:pPr algn="just" defTabSz="914400" fontAlgn="base">
              <a:spcBef>
                <a:spcPct val="0"/>
              </a:spcBef>
              <a:spcAft>
                <a:spcPct val="0"/>
              </a:spcAft>
            </a:pPr>
            <a:r>
              <a:rPr lang="en-US" altLang="zh-CN" sz="3200" dirty="0">
                <a:solidFill>
                  <a:schemeClr val="tx1"/>
                </a:solidFill>
                <a:ea typeface="宋体" panose="02010600030101010101" pitchFamily="2" charset="-122"/>
              </a:rPr>
              <a:t>(para7) </a:t>
            </a:r>
            <a:r>
              <a:rPr lang="zh-CN" altLang="en-US" sz="3200" dirty="0">
                <a:solidFill>
                  <a:schemeClr val="tx1"/>
                </a:solidFill>
                <a:ea typeface="宋体" panose="02010600030101010101" pitchFamily="2" charset="-122"/>
              </a:rPr>
              <a:t>The next day was Saturday and Megan and her mom arrived </a:t>
            </a:r>
            <a:r>
              <a:rPr lang="en-US" altLang="zh-CN" sz="3200" dirty="0">
                <a:solidFill>
                  <a:schemeClr val="tx1"/>
                </a:solidFill>
                <a:ea typeface="宋体" panose="02010600030101010101" pitchFamily="2" charset="-122"/>
              </a:rPr>
              <a:t> </a:t>
            </a:r>
            <a:r>
              <a:rPr lang="zh-CN" altLang="en-US" sz="3200" dirty="0">
                <a:solidFill>
                  <a:schemeClr val="tx1"/>
                </a:solidFill>
                <a:ea typeface="宋体" panose="02010600030101010101" pitchFamily="2" charset="-122"/>
              </a:rPr>
              <a:t>at the supermarket early. </a:t>
            </a:r>
            <a:r>
              <a:rPr lang="zh-CN" altLang="en-US" sz="3200" b="1" dirty="0">
                <a:solidFill>
                  <a:schemeClr val="tx1"/>
                </a:solidFill>
                <a:ea typeface="宋体" panose="02010600030101010101" pitchFamily="2" charset="-122"/>
              </a:rPr>
              <a:t>  </a:t>
            </a:r>
            <a:endParaRPr lang="zh-CN" altLang="en-US" sz="3200" b="1" dirty="0">
              <a:solidFill>
                <a:schemeClr val="tx1"/>
              </a:solidFill>
              <a:ea typeface="宋体" panose="02010600030101010101" pitchFamily="2" charset="-122"/>
            </a:endParaRPr>
          </a:p>
        </p:txBody>
      </p:sp>
      <p:sp>
        <p:nvSpPr>
          <p:cNvPr id="6" name="Text Box 11"/>
          <p:cNvSpPr txBox="1">
            <a:spLocks noChangeArrowheads="1"/>
          </p:cNvSpPr>
          <p:nvPr/>
        </p:nvSpPr>
        <p:spPr bwMode="auto">
          <a:xfrm>
            <a:off x="1560830" y="3245485"/>
            <a:ext cx="10117455" cy="583565"/>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3200" b="1" dirty="0">
                <a:solidFill>
                  <a:prstClr val="black"/>
                </a:solidFill>
                <a:ea typeface="宋体" panose="02010600030101010101" pitchFamily="2" charset="-122"/>
              </a:rPr>
              <a:t>  action, </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helped</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people’s  reaction</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feeling,  ending... </a:t>
            </a:r>
            <a:endParaRPr lang="en-US" altLang="zh-CN" sz="3200" b="1" dirty="0">
              <a:solidFill>
                <a:prstClr val="black"/>
              </a:solidFill>
              <a:ea typeface="宋体" panose="02010600030101010101" pitchFamily="2" charset="-122"/>
            </a:endParaRPr>
          </a:p>
        </p:txBody>
      </p:sp>
      <p:cxnSp>
        <p:nvCxnSpPr>
          <p:cNvPr id="3" name="直接连接符 2"/>
          <p:cNvCxnSpPr/>
          <p:nvPr/>
        </p:nvCxnSpPr>
        <p:spPr>
          <a:xfrm flipV="1">
            <a:off x="1797685" y="3832860"/>
            <a:ext cx="1466215" cy="381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9959975" y="3829050"/>
            <a:ext cx="1466215" cy="381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7" name="图片 6"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609363" y="999708"/>
            <a:ext cx="10693154" cy="3538220"/>
          </a:xfrm>
          <a:prstGeom prst="rect">
            <a:avLst/>
          </a:prstGeom>
          <a:noFill/>
        </p:spPr>
        <p:txBody>
          <a:bodyPr wrap="square" rtlCol="0">
            <a:spAutoFit/>
          </a:bodyPr>
          <a:lstStyle/>
          <a:p>
            <a:pPr algn="ctr"/>
            <a:r>
              <a:rPr lang="en-US" altLang="zh-CN" sz="3200" dirty="0" smtClean="0">
                <a:solidFill>
                  <a:schemeClr val="tx1"/>
                </a:solidFill>
              </a:rPr>
              <a:t>Action</a:t>
            </a:r>
            <a:endParaRPr lang="en-US" altLang="zh-CN" sz="3200" dirty="0" smtClean="0">
              <a:solidFill>
                <a:schemeClr val="tx1"/>
              </a:solidFill>
            </a:endParaRPr>
          </a:p>
          <a:p>
            <a:pPr algn="l"/>
            <a:r>
              <a:rPr lang="en-US" altLang="zh-CN" sz="3200" dirty="0" smtClean="0">
                <a:solidFill>
                  <a:srgbClr val="C00000"/>
                </a:solidFill>
              </a:rPr>
              <a:t>Grabbing</a:t>
            </a:r>
            <a:r>
              <a:rPr lang="en-US" altLang="zh-CN" sz="3200" dirty="0" smtClean="0">
                <a:solidFill>
                  <a:schemeClr val="tx1"/>
                </a:solidFill>
              </a:rPr>
              <a:t> </a:t>
            </a:r>
            <a:r>
              <a:rPr lang="en-US" altLang="zh-CN" sz="3200" dirty="0">
                <a:solidFill>
                  <a:schemeClr val="tx1"/>
                </a:solidFill>
              </a:rPr>
              <a:t>the bill tightly  in her tiny hand , Magan ___________                       to the market  and quickly her eyes were</a:t>
            </a:r>
            <a:r>
              <a:rPr lang="en-US" altLang="zh-CN" sz="3200" u="sng" dirty="0">
                <a:solidFill>
                  <a:schemeClr val="tx1"/>
                </a:solidFill>
              </a:rPr>
              <a:t>            </a:t>
            </a:r>
            <a:r>
              <a:rPr lang="en-US" altLang="zh-CN" sz="3200" dirty="0">
                <a:solidFill>
                  <a:schemeClr val="tx1"/>
                </a:solidFill>
              </a:rPr>
              <a:t> to the toys. However, thinking of what Mom said last night, Megan started to________presents for the children in need. All done, Megan </a:t>
            </a:r>
            <a:r>
              <a:rPr lang="en-US" altLang="zh-CN" sz="3200" dirty="0">
                <a:solidFill>
                  <a:srgbClr val="C00000"/>
                </a:solidFill>
              </a:rPr>
              <a:t>wrapped</a:t>
            </a:r>
            <a:r>
              <a:rPr lang="en-US" altLang="zh-CN" sz="3200" dirty="0">
                <a:solidFill>
                  <a:schemeClr val="tx1"/>
                </a:solidFill>
              </a:rPr>
              <a:t> them up and </a:t>
            </a:r>
            <a:r>
              <a:rPr lang="en-US" altLang="zh-CN" sz="3200" u="sng" dirty="0">
                <a:solidFill>
                  <a:schemeClr val="tx1"/>
                </a:solidFill>
              </a:rPr>
              <a:t>            </a:t>
            </a:r>
            <a:r>
              <a:rPr lang="en-US" altLang="zh-CN" sz="3200" u="sng" dirty="0">
                <a:sym typeface="+mn-ea"/>
              </a:rPr>
              <a:t>                  </a:t>
            </a:r>
            <a:r>
              <a:rPr lang="en-US" altLang="zh-CN" sz="3200" dirty="0">
                <a:solidFill>
                  <a:schemeClr val="tx1"/>
                </a:solidFill>
              </a:rPr>
              <a:t> them with a red ribbon. </a:t>
            </a:r>
            <a:endParaRPr lang="en-US" altLang="zh-CN" sz="3200" dirty="0">
              <a:solidFill>
                <a:schemeClr val="tx1"/>
              </a:solidFill>
            </a:endParaRPr>
          </a:p>
          <a:p>
            <a:endParaRPr lang="zh-CN" altLang="en-US" sz="3200" dirty="0"/>
          </a:p>
        </p:txBody>
      </p:sp>
      <p:sp>
        <p:nvSpPr>
          <p:cNvPr id="3" name="文本框 2"/>
          <p:cNvSpPr txBox="1"/>
          <p:nvPr/>
        </p:nvSpPr>
        <p:spPr>
          <a:xfrm>
            <a:off x="7470140" y="1940560"/>
            <a:ext cx="1096010" cy="583565"/>
          </a:xfrm>
          <a:prstGeom prst="rect">
            <a:avLst/>
          </a:prstGeom>
          <a:noFill/>
        </p:spPr>
        <p:txBody>
          <a:bodyPr wrap="none" rtlCol="0" anchor="t">
            <a:spAutoFit/>
          </a:bodyPr>
          <a:p>
            <a:r>
              <a:rPr lang="en-US" altLang="zh-CN" sz="3200" dirty="0">
                <a:solidFill>
                  <a:srgbClr val="C00000"/>
                </a:solidFill>
                <a:sym typeface="+mn-ea"/>
              </a:rPr>
              <a:t>glued</a:t>
            </a:r>
            <a:endParaRPr lang="en-US" altLang="zh-CN" sz="3200" dirty="0">
              <a:solidFill>
                <a:srgbClr val="C00000"/>
              </a:solidFill>
              <a:sym typeface="+mn-ea"/>
            </a:endParaRPr>
          </a:p>
        </p:txBody>
      </p:sp>
      <p:sp>
        <p:nvSpPr>
          <p:cNvPr id="4" name="文本框 3"/>
          <p:cNvSpPr txBox="1"/>
          <p:nvPr/>
        </p:nvSpPr>
        <p:spPr>
          <a:xfrm>
            <a:off x="1288415" y="2909570"/>
            <a:ext cx="1450340" cy="583565"/>
          </a:xfrm>
          <a:prstGeom prst="rect">
            <a:avLst/>
          </a:prstGeom>
          <a:noFill/>
        </p:spPr>
        <p:txBody>
          <a:bodyPr wrap="none" rtlCol="0" anchor="t">
            <a:spAutoFit/>
          </a:bodyPr>
          <a:p>
            <a:r>
              <a:rPr lang="en-US" altLang="zh-CN" sz="3200" dirty="0">
                <a:solidFill>
                  <a:srgbClr val="C00000"/>
                </a:solidFill>
                <a:sym typeface="+mn-ea"/>
              </a:rPr>
              <a:t>choose </a:t>
            </a:r>
            <a:endParaRPr lang="en-US" altLang="zh-CN" sz="3200" dirty="0">
              <a:solidFill>
                <a:srgbClr val="C00000"/>
              </a:solidFill>
              <a:sym typeface="+mn-ea"/>
            </a:endParaRPr>
          </a:p>
        </p:txBody>
      </p:sp>
      <p:sp>
        <p:nvSpPr>
          <p:cNvPr id="5" name="文本框 4"/>
          <p:cNvSpPr txBox="1"/>
          <p:nvPr/>
        </p:nvSpPr>
        <p:spPr>
          <a:xfrm>
            <a:off x="4551680" y="3417570"/>
            <a:ext cx="2653030" cy="583565"/>
          </a:xfrm>
          <a:prstGeom prst="rect">
            <a:avLst/>
          </a:prstGeom>
          <a:noFill/>
        </p:spPr>
        <p:txBody>
          <a:bodyPr wrap="none" rtlCol="0" anchor="t">
            <a:spAutoFit/>
          </a:bodyPr>
          <a:p>
            <a:r>
              <a:rPr lang="en-US" altLang="zh-CN" sz="3200" dirty="0">
                <a:solidFill>
                  <a:srgbClr val="C00000"/>
                </a:solidFill>
                <a:sym typeface="+mn-ea"/>
              </a:rPr>
              <a:t>tied/decorated</a:t>
            </a:r>
            <a:endParaRPr lang="en-US" altLang="zh-CN" sz="3200" dirty="0">
              <a:solidFill>
                <a:srgbClr val="C00000"/>
              </a:solidFill>
              <a:sym typeface="+mn-ea"/>
            </a:endParaRPr>
          </a:p>
        </p:txBody>
      </p:sp>
      <p:sp>
        <p:nvSpPr>
          <p:cNvPr id="8" name="文本框 7"/>
          <p:cNvSpPr txBox="1"/>
          <p:nvPr/>
        </p:nvSpPr>
        <p:spPr>
          <a:xfrm>
            <a:off x="1220470" y="4592955"/>
            <a:ext cx="9470390" cy="521970"/>
          </a:xfrm>
          <a:prstGeom prst="rect">
            <a:avLst/>
          </a:prstGeom>
          <a:noFill/>
        </p:spPr>
        <p:txBody>
          <a:bodyPr wrap="square" rtlCol="0">
            <a:spAutoFit/>
          </a:bodyPr>
          <a:p>
            <a:r>
              <a:rPr lang="en-US" altLang="zh-CN" sz="2800" b="1">
                <a:solidFill>
                  <a:srgbClr val="C00000"/>
                </a:solidFill>
              </a:rPr>
              <a:t>Tip 2 : A series of actions can make the plot more vivid.</a:t>
            </a:r>
            <a:endParaRPr lang="en-US" altLang="zh-CN" sz="2800" b="1">
              <a:solidFill>
                <a:srgbClr val="C00000"/>
              </a:solidFill>
            </a:endParaRPr>
          </a:p>
        </p:txBody>
      </p:sp>
      <p:sp>
        <p:nvSpPr>
          <p:cNvPr id="7" name="文本框 6"/>
          <p:cNvSpPr txBox="1"/>
          <p:nvPr/>
        </p:nvSpPr>
        <p:spPr>
          <a:xfrm>
            <a:off x="8898255" y="1464945"/>
            <a:ext cx="2769870" cy="583565"/>
          </a:xfrm>
          <a:prstGeom prst="rect">
            <a:avLst/>
          </a:prstGeom>
          <a:noFill/>
        </p:spPr>
        <p:txBody>
          <a:bodyPr wrap="none" rtlCol="0" anchor="t">
            <a:spAutoFit/>
          </a:bodyPr>
          <a:p>
            <a:r>
              <a:rPr lang="en-US" altLang="zh-CN" sz="3200" dirty="0">
                <a:solidFill>
                  <a:srgbClr val="C00000"/>
                </a:solidFill>
                <a:sym typeface="+mn-ea"/>
              </a:rPr>
              <a:t>rushed/dashed </a:t>
            </a:r>
            <a:endParaRPr lang="en-US" altLang="zh-CN" sz="3200" dirty="0">
              <a:solidFill>
                <a:srgbClr val="C00000"/>
              </a:solidFill>
              <a:sym typeface="+mn-ea"/>
            </a:endParaRPr>
          </a:p>
        </p:txBody>
      </p:sp>
      <p:pic>
        <p:nvPicPr>
          <p:cNvPr id="6" name="图片 5" descr="绿叶"/>
          <p:cNvPicPr>
            <a:picLocks noChangeAspect="1"/>
          </p:cNvPicPr>
          <p:nvPr/>
        </p:nvPicPr>
        <p:blipFill>
          <a:blip r:embed="rId1"/>
          <a:stretch>
            <a:fillRect/>
          </a:stretch>
        </p:blipFill>
        <p:spPr>
          <a:xfrm>
            <a:off x="0" y="0"/>
            <a:ext cx="1343660" cy="944245"/>
          </a:xfrm>
          <a:prstGeom prst="rect">
            <a:avLst/>
          </a:prstGeom>
        </p:spPr>
      </p:pic>
      <p:pic>
        <p:nvPicPr>
          <p:cNvPr id="10" name="图片 9"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8" grpId="0"/>
      <p:bldP spid="8"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757896" y="1073057"/>
            <a:ext cx="10194878" cy="40309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3200" b="1" dirty="0" smtClean="0">
                <a:sym typeface="+mn-ea"/>
              </a:rPr>
              <a:t>Ending</a:t>
            </a:r>
            <a:endParaRPr lang="en-US" altLang="zh-CN" sz="3200" b="1" dirty="0" smtClean="0">
              <a:sym typeface="+mn-ea"/>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On the way home ,</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Megan thought :</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Honesty is the best policy.</a:t>
            </a:r>
            <a:r>
              <a:rPr kumimoji="0" lang="zh-CN" altLang="en-US"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诚实至上</a:t>
            </a: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20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“Though I haven’t got my favorite toys, I have harvested something more valuable.” Megan said to her mom</a:t>
            </a:r>
            <a:r>
              <a:rPr kumimoji="0" lang="en-US" altLang="zh-CN" sz="3200" i="0" u="none" strike="noStrike" cap="none" normalizeH="0" baseline="0" dirty="0" smtClean="0">
                <a:ln>
                  <a:noFill/>
                </a:ln>
                <a:solidFill>
                  <a:schemeClr val="tx1"/>
                </a:solidFill>
                <a:effectLst/>
                <a:ea typeface="宋体" panose="02010600030101010101" pitchFamily="2" charset="-122"/>
                <a:cs typeface="Times New Roman" panose="02020603050405020304" pitchFamily="18" charset="0"/>
              </a:rPr>
              <a:t>.</a:t>
            </a:r>
            <a:endParaRPr kumimoji="0" lang="en-US" altLang="zh-CN" sz="3200" i="0" u="none" strike="noStrike" cap="none" normalizeH="0" baseline="0" dirty="0" smtClean="0">
              <a:ln>
                <a:noFill/>
              </a:ln>
              <a:solidFill>
                <a:schemeClr val="tx1"/>
              </a:solidFill>
              <a:effectLst/>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940435" y="4464685"/>
            <a:ext cx="9830435" cy="953135"/>
          </a:xfrm>
          <a:prstGeom prst="rect">
            <a:avLst/>
          </a:prstGeom>
          <a:solidFill>
            <a:schemeClr val="bg1"/>
          </a:solidFill>
        </p:spPr>
        <p:txBody>
          <a:bodyPr wrap="square" rtlCol="0">
            <a:spAutoFit/>
          </a:bodyPr>
          <a:p>
            <a:r>
              <a:rPr lang="en-US" altLang="zh-CN" sz="2800" b="1">
                <a:solidFill>
                  <a:srgbClr val="C00000"/>
                </a:solidFill>
              </a:rPr>
              <a:t>Tip 3</a:t>
            </a:r>
            <a:r>
              <a:rPr lang="zh-CN" altLang="en-US" sz="2800" b="1">
                <a:solidFill>
                  <a:srgbClr val="C00000"/>
                </a:solidFill>
              </a:rPr>
              <a:t>：</a:t>
            </a:r>
            <a:r>
              <a:rPr lang="en-US" altLang="zh-CN" sz="2800" b="1">
                <a:solidFill>
                  <a:srgbClr val="C00000"/>
                </a:solidFill>
              </a:rPr>
              <a:t>The tone of  the character should be consistent with his personality .</a:t>
            </a:r>
            <a:endParaRPr lang="en-US" altLang="zh-CN" sz="2800" b="1">
              <a:solidFill>
                <a:srgbClr val="C00000"/>
              </a:solidFill>
            </a:endParaRPr>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5">
                                            <p:txEl>
                                              <p:pRg st="2" end="2"/>
                                            </p:txEl>
                                          </p:spTgt>
                                        </p:tgtEl>
                                        <p:attrNameLst>
                                          <p:attrName>style.visibility</p:attrName>
                                        </p:attrNameLst>
                                      </p:cBhvr>
                                      <p:to>
                                        <p:strVal val="visible"/>
                                      </p:to>
                                    </p:set>
                                    <p:animEffect transition="in" filter="blinds(horizontal)">
                                      <p:cBhvr>
                                        <p:cTn id="7" dur="500"/>
                                        <p:tgtEl>
                                          <p:spTgt spid="419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5">
                                            <p:txEl>
                                              <p:pRg st="3" end="3"/>
                                            </p:txEl>
                                          </p:spTgt>
                                        </p:tgtEl>
                                        <p:attrNameLst>
                                          <p:attrName>style.visibility</p:attrName>
                                        </p:attrNameLst>
                                      </p:cBhvr>
                                      <p:to>
                                        <p:strVal val="visible"/>
                                      </p:to>
                                    </p:set>
                                    <p:animEffect transition="in" filter="blinds(horizontal)">
                                      <p:cBhvr>
                                        <p:cTn id="12" dur="500"/>
                                        <p:tgtEl>
                                          <p:spTgt spid="4198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1319" y="612268"/>
            <a:ext cx="11136574" cy="6000750"/>
          </a:xfrm>
          <a:prstGeom prst="rect">
            <a:avLst/>
          </a:prstGeom>
          <a:noFill/>
        </p:spPr>
        <p:txBody>
          <a:bodyPr wrap="square" rtlCol="0">
            <a:spAutoFit/>
          </a:bodyPr>
          <a:lstStyle/>
          <a:p>
            <a:pPr algn="ctr"/>
            <a:r>
              <a:rPr lang="en-US" altLang="zh-CN" sz="3200" b="1" dirty="0" smtClean="0"/>
              <a:t>Ending</a:t>
            </a:r>
            <a:endParaRPr lang="en-US" altLang="zh-CN" sz="3200" b="1" dirty="0" smtClean="0"/>
          </a:p>
          <a:p>
            <a:pPr algn="ctr"/>
            <a:endParaRPr lang="en-US" altLang="zh-CN" sz="3200" b="1" dirty="0" smtClean="0"/>
          </a:p>
          <a:p>
            <a:r>
              <a:rPr lang="en-US" sz="3200" dirty="0" smtClean="0"/>
              <a:t>1 The joy of sharing and spreading kindness filled Megan 's mind. </a:t>
            </a:r>
            <a:r>
              <a:rPr lang="zh-CN" altLang="en-US" sz="3200" dirty="0" smtClean="0"/>
              <a:t>（叶俣含）</a:t>
            </a:r>
            <a:endParaRPr lang="zh-CN" altLang="en-US" sz="3200" dirty="0" smtClean="0"/>
          </a:p>
          <a:p>
            <a:r>
              <a:rPr lang="zh-CN" altLang="en-US" sz="3200" dirty="0" smtClean="0"/>
              <a:t> </a:t>
            </a:r>
            <a:r>
              <a:rPr lang="en-US" sz="3200" dirty="0" smtClean="0"/>
              <a:t>2 On the way home, breeze gently brushed Magan's  hair and the sun shone on her face warmly. (</a:t>
            </a:r>
            <a:r>
              <a:rPr lang="zh-CN" altLang="en-US" sz="3200" dirty="0" smtClean="0"/>
              <a:t>陈昱臻</a:t>
            </a:r>
            <a:r>
              <a:rPr lang="en-US" sz="3200" dirty="0" smtClean="0"/>
              <a:t>)</a:t>
            </a:r>
            <a:endParaRPr lang="zh-CN" altLang="en-US" sz="3200" dirty="0" smtClean="0"/>
          </a:p>
          <a:p>
            <a:r>
              <a:rPr lang="zh-CN" altLang="en-US" sz="3200" dirty="0" smtClean="0"/>
              <a:t>3 Mom hugged Megan tightly in her arms</a:t>
            </a:r>
            <a:r>
              <a:rPr lang="en-US" altLang="zh-CN" sz="3200" dirty="0" smtClean="0"/>
              <a:t>, saying</a:t>
            </a:r>
            <a:r>
              <a:rPr lang="zh-CN" altLang="en-US" sz="3200" dirty="0" smtClean="0"/>
              <a:t> “ My sweetie, I</a:t>
            </a:r>
            <a:r>
              <a:rPr lang="en-US" altLang="zh-CN" sz="3200" dirty="0" smtClean="0"/>
              <a:t> am </a:t>
            </a:r>
            <a:r>
              <a:rPr lang="zh-CN" altLang="en-US" sz="3200" dirty="0" smtClean="0"/>
              <a:t>really proud of you.” (张卢尹)</a:t>
            </a:r>
            <a:endParaRPr lang="zh-CN" altLang="en-US" sz="3200" dirty="0" smtClean="0"/>
          </a:p>
          <a:p>
            <a:r>
              <a:rPr lang="zh-CN" altLang="en-US" sz="3200" dirty="0" smtClean="0"/>
              <a:t>4 As they walked back to the car,Megan took her mother's hand, smiling happily</a:t>
            </a:r>
            <a:r>
              <a:rPr lang="en-US" altLang="zh-CN" sz="3200" dirty="0" smtClean="0"/>
              <a:t>.</a:t>
            </a:r>
            <a:endParaRPr lang="zh-CN" altLang="en-US" sz="3200" dirty="0" smtClean="0"/>
          </a:p>
          <a:p>
            <a:endParaRPr lang="zh-CN" altLang="en-US" sz="3200" b="1" dirty="0" smtClean="0"/>
          </a:p>
          <a:p>
            <a:endParaRPr lang="zh-CN" altLang="en-US" sz="3200" b="1" dirty="0" smtClean="0"/>
          </a:p>
        </p:txBody>
      </p:sp>
      <p:sp>
        <p:nvSpPr>
          <p:cNvPr id="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3"/>
          <p:cNvSpPr txBox="1"/>
          <p:nvPr/>
        </p:nvSpPr>
        <p:spPr>
          <a:xfrm>
            <a:off x="5519194" y="5091709"/>
            <a:ext cx="2495382"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4--&gt;</a:t>
            </a:r>
            <a:r>
              <a:rPr lang="zh-CN" altLang="en-US" sz="2400" b="1" dirty="0">
                <a:latin typeface="楷体" panose="02010609060101010101" pitchFamily="49" charset="-122"/>
                <a:ea typeface="楷体" panose="02010609060101010101" pitchFamily="49" charset="-122"/>
              </a:rPr>
              <a:t>自然式结尾</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8593455" y="2167255"/>
            <a:ext cx="2852420"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1--&gt;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主题升华</a:t>
            </a:r>
            <a:r>
              <a:rPr lang="zh-CN" altLang="en-US" sz="2400" b="1" dirty="0">
                <a:latin typeface="楷体" panose="02010609060101010101" pitchFamily="49" charset="-122"/>
                <a:ea typeface="楷体" panose="02010609060101010101" pitchFamily="49" charset="-122"/>
              </a:rPr>
              <a:t>结尾</a:t>
            </a:r>
            <a:endParaRPr lang="zh-CN" altLang="en-US" sz="2400" b="1" dirty="0">
              <a:latin typeface="楷体" panose="02010609060101010101" pitchFamily="49" charset="-122"/>
              <a:ea typeface="楷体" panose="02010609060101010101" pitchFamily="49" charset="-122"/>
            </a:endParaRPr>
          </a:p>
        </p:txBody>
      </p:sp>
      <p:sp>
        <p:nvSpPr>
          <p:cNvPr id="7" name="文本框 6"/>
          <p:cNvSpPr txBox="1"/>
          <p:nvPr/>
        </p:nvSpPr>
        <p:spPr>
          <a:xfrm>
            <a:off x="7776210" y="3074670"/>
            <a:ext cx="2915920"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2--&gt;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环境描写</a:t>
            </a:r>
            <a:r>
              <a:rPr lang="zh-CN" altLang="en-US" sz="2400" b="1" dirty="0">
                <a:latin typeface="楷体" panose="02010609060101010101" pitchFamily="49" charset="-122"/>
                <a:ea typeface="楷体" panose="02010609060101010101" pitchFamily="49" charset="-122"/>
              </a:rPr>
              <a:t>结尾</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6291055" y="4082826"/>
            <a:ext cx="3213965" cy="460375"/>
          </a:xfrm>
          <a:prstGeom prst="rect">
            <a:avLst/>
          </a:prstGeom>
          <a:solidFill>
            <a:srgbClr val="FFF2CC"/>
          </a:solidFill>
          <a:ln>
            <a:solidFill>
              <a:schemeClr val="accent4"/>
            </a:solidFill>
          </a:ln>
        </p:spPr>
        <p:txBody>
          <a:bodyPr wrap="square" rtlCol="0">
            <a:spAutoFit/>
          </a:bodyPr>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3--&gt;</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画面定格结尾</a:t>
            </a:r>
            <a:endParaRPr lang="zh-CN" altLang="en-US" sz="2400" b="1" dirty="0">
              <a:latin typeface="楷体" panose="02010609060101010101" pitchFamily="49" charset="-122"/>
              <a:ea typeface="楷体" panose="02010609060101010101" pitchFamily="49" charset="-122"/>
            </a:endParaRPr>
          </a:p>
        </p:txBody>
      </p:sp>
      <p:pic>
        <p:nvPicPr>
          <p:cNvPr id="5" name="图片 4" descr="绿叶"/>
          <p:cNvPicPr>
            <a:picLocks noChangeAspect="1"/>
          </p:cNvPicPr>
          <p:nvPr/>
        </p:nvPicPr>
        <p:blipFill>
          <a:blip r:embed="rId1"/>
          <a:stretch>
            <a:fillRect/>
          </a:stretch>
        </p:blipFill>
        <p:spPr>
          <a:xfrm>
            <a:off x="0" y="0"/>
            <a:ext cx="1343660" cy="944245"/>
          </a:xfrm>
          <a:prstGeom prst="rect">
            <a:avLst/>
          </a:prstGeom>
        </p:spPr>
      </p:pic>
      <p:pic>
        <p:nvPicPr>
          <p:cNvPr id="9" name="图片 8"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5996305" y="3705225"/>
            <a:ext cx="4893945"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782695" y="4198620"/>
            <a:ext cx="1355090" cy="349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9223375" y="3201035"/>
            <a:ext cx="1063625" cy="3917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958590" y="2176145"/>
            <a:ext cx="1883410" cy="4356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0439400" y="1589405"/>
            <a:ext cx="1063625" cy="431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633470" y="1579880"/>
            <a:ext cx="3480435"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558800" y="1588770"/>
            <a:ext cx="2947670"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6" name="矩形 5"/>
          <p:cNvSpPr/>
          <p:nvPr/>
        </p:nvSpPr>
        <p:spPr>
          <a:xfrm>
            <a:off x="5480050" y="1017905"/>
            <a:ext cx="609536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p:cNvSpPr txBox="1"/>
          <p:nvPr/>
        </p:nvSpPr>
        <p:spPr>
          <a:xfrm>
            <a:off x="558800" y="481965"/>
            <a:ext cx="11017250" cy="5259070"/>
          </a:xfrm>
          <a:prstGeom prst="rect">
            <a:avLst/>
          </a:prstGeom>
          <a:noFill/>
        </p:spPr>
        <p:txBody>
          <a:bodyPr wrap="square" rtlCol="0">
            <a:spAutoFit/>
          </a:bodyPr>
          <a:lstStyle/>
          <a:p>
            <a:pPr algn="just" fontAlgn="auto">
              <a:lnSpc>
                <a:spcPct val="120000"/>
              </a:lnSpc>
            </a:pPr>
            <a:r>
              <a:rPr lang="en-US" altLang="zh-CN" sz="2800" b="1" dirty="0">
                <a:solidFill>
                  <a:schemeClr val="accent1">
                    <a:lumMod val="75000"/>
                  </a:schemeClr>
                </a:solidFill>
              </a:rPr>
              <a:t>   </a:t>
            </a:r>
            <a:r>
              <a:rPr lang="en-US" altLang="zh-CN" sz="2800" b="1" dirty="0">
                <a:solidFill>
                  <a:srgbClr val="0945A5"/>
                </a:solidFill>
              </a:rPr>
              <a:t> </a:t>
            </a:r>
            <a:r>
              <a:rPr lang="en-US" altLang="zh-CN" sz="2800" b="1" i="1" dirty="0">
                <a:solidFill>
                  <a:schemeClr val="tx1"/>
                </a:solidFill>
              </a:rPr>
              <a:t>Walking slowly towards her house she debated whether to tell her mom of her new-found treasure. </a:t>
            </a:r>
            <a:r>
              <a:rPr lang="en-US" altLang="zh-CN" sz="2800" dirty="0">
                <a:solidFill>
                  <a:schemeClr val="tx1"/>
                </a:solidFill>
              </a:rPr>
              <a:t>She was to</a:t>
            </a:r>
            <a:r>
              <a:rPr lang="en-US" altLang="zh-CN" sz="2800" dirty="0">
                <a:solidFill>
                  <a:schemeClr val="bg2">
                    <a:lumMod val="10000"/>
                  </a:schemeClr>
                </a:solidFill>
              </a:rPr>
              <a:t>rn between keeping the secret and talking to mom, her heart beating wildly. Once in her room, she closed the door. Carefully she straightened the </a:t>
            </a:r>
            <a:r>
              <a:rPr lang="en-US" altLang="zh-CN" sz="2800" b="1" u="sng" dirty="0">
                <a:solidFill>
                  <a:schemeClr val="bg2">
                    <a:lumMod val="10000"/>
                  </a:schemeClr>
                </a:solidFill>
              </a:rPr>
              <a:t>bill</a:t>
            </a:r>
            <a:r>
              <a:rPr lang="en-US" altLang="zh-CN" sz="2800" dirty="0">
                <a:solidFill>
                  <a:schemeClr val="bg2">
                    <a:lumMod val="10000"/>
                  </a:schemeClr>
                </a:solidFill>
              </a:rPr>
              <a:t> that didn’t </a:t>
            </a:r>
            <a:r>
              <a:rPr lang="en-US" altLang="zh-CN" sz="2800" u="sng" dirty="0">
                <a:solidFill>
                  <a:schemeClr val="bg2">
                    <a:lumMod val="10000"/>
                  </a:schemeClr>
                </a:solidFill>
              </a:rPr>
              <a:t>belong</a:t>
            </a:r>
            <a:r>
              <a:rPr lang="en-US" altLang="zh-CN" sz="2800" dirty="0">
                <a:solidFill>
                  <a:schemeClr val="bg2">
                    <a:lumMod val="10000"/>
                  </a:schemeClr>
                </a:solidFill>
              </a:rPr>
              <a:t> to her, and  the things she dreamed of started running through her mind: a  bike, an iPod, new </a:t>
            </a:r>
            <a:r>
              <a:rPr lang="en-US" altLang="zh-CN" sz="2800" u="sng" dirty="0">
                <a:solidFill>
                  <a:schemeClr val="bg2">
                    <a:lumMod val="10000"/>
                  </a:schemeClr>
                </a:solidFill>
              </a:rPr>
              <a:t>toys</a:t>
            </a:r>
            <a:r>
              <a:rPr lang="en-US" altLang="zh-CN" sz="2800" dirty="0">
                <a:solidFill>
                  <a:schemeClr val="bg2">
                    <a:lumMod val="10000"/>
                  </a:schemeClr>
                </a:solidFill>
              </a:rPr>
              <a:t> ... Then it was dinner time. Noticing Megan toying with her supper, mom asked with concern </a:t>
            </a:r>
            <a:r>
              <a:rPr lang="zh-CN" altLang="en-US" sz="2800" dirty="0">
                <a:solidFill>
                  <a:schemeClr val="bg2">
                    <a:lumMod val="10000"/>
                  </a:schemeClr>
                </a:solidFill>
              </a:rPr>
              <a:t>，</a:t>
            </a:r>
            <a:r>
              <a:rPr lang="en-US" altLang="zh-CN" sz="2800" dirty="0">
                <a:solidFill>
                  <a:schemeClr val="bg2">
                    <a:lumMod val="10000"/>
                  </a:schemeClr>
                </a:solidFill>
              </a:rPr>
              <a:t>“My sweet,  is everything OK?” Not until then did Megan pour out what had been disturbing her the whole day. Over the dinner,  mom and Megan discussed how to deal  with the </a:t>
            </a:r>
            <a:r>
              <a:rPr lang="en-US" altLang="zh-CN" sz="2800" b="1" dirty="0">
                <a:solidFill>
                  <a:schemeClr val="bg2">
                    <a:lumMod val="10000"/>
                  </a:schemeClr>
                </a:solidFill>
              </a:rPr>
              <a:t>bill</a:t>
            </a:r>
            <a:r>
              <a:rPr lang="en-US" altLang="zh-CN" sz="2800" dirty="0">
                <a:solidFill>
                  <a:schemeClr val="bg2">
                    <a:lumMod val="10000"/>
                  </a:schemeClr>
                </a:solidFill>
              </a:rPr>
              <a:t> for a long time and finally they came up with an idea. </a:t>
            </a:r>
            <a:endParaRPr lang="en-US" altLang="zh-CN" sz="2800" dirty="0">
              <a:solidFill>
                <a:schemeClr val="bg2">
                  <a:lumMod val="10000"/>
                </a:schemeClr>
              </a:solidFill>
            </a:endParaRPr>
          </a:p>
        </p:txBody>
      </p:sp>
      <p:sp>
        <p:nvSpPr>
          <p:cNvPr id="10" name="文本框 9"/>
          <p:cNvSpPr txBox="1"/>
          <p:nvPr/>
        </p:nvSpPr>
        <p:spPr>
          <a:xfrm>
            <a:off x="1823720" y="5741035"/>
            <a:ext cx="1378585" cy="521970"/>
          </a:xfrm>
          <a:prstGeom prst="rect">
            <a:avLst/>
          </a:prstGeom>
          <a:solidFill>
            <a:schemeClr val="bg1"/>
          </a:solidFill>
        </p:spPr>
        <p:txBody>
          <a:bodyPr wrap="square" rtlCol="0">
            <a:spAutoFit/>
          </a:bodyPr>
          <a:p>
            <a:r>
              <a:rPr lang="en-US" altLang="zh-CN" sz="2800" b="1">
                <a:solidFill>
                  <a:srgbClr val="DAB5AC"/>
                </a:solidFill>
              </a:rPr>
              <a:t>struggle</a:t>
            </a:r>
            <a:endParaRPr lang="en-US" altLang="zh-CN" sz="2800" b="1">
              <a:solidFill>
                <a:srgbClr val="DAB5AC"/>
              </a:solidFill>
            </a:endParaRPr>
          </a:p>
        </p:txBody>
      </p:sp>
      <p:sp>
        <p:nvSpPr>
          <p:cNvPr id="11" name="文本框 10"/>
          <p:cNvSpPr txBox="1"/>
          <p:nvPr/>
        </p:nvSpPr>
        <p:spPr>
          <a:xfrm>
            <a:off x="5252085" y="5763895"/>
            <a:ext cx="1744345" cy="521970"/>
          </a:xfrm>
          <a:prstGeom prst="rect">
            <a:avLst/>
          </a:prstGeom>
          <a:solidFill>
            <a:schemeClr val="bg1"/>
          </a:solidFill>
        </p:spPr>
        <p:txBody>
          <a:bodyPr wrap="square" rtlCol="0">
            <a:spAutoFit/>
          </a:bodyPr>
          <a:p>
            <a:r>
              <a:rPr lang="en-US" altLang="zh-CN" sz="2800" b="1">
                <a:solidFill>
                  <a:srgbClr val="9DD16F"/>
                </a:solidFill>
              </a:rPr>
              <a:t>action</a:t>
            </a:r>
            <a:endParaRPr lang="en-US" altLang="zh-CN" sz="2800" b="1">
              <a:solidFill>
                <a:srgbClr val="9DD16F"/>
              </a:solidFill>
            </a:endParaRPr>
          </a:p>
        </p:txBody>
      </p:sp>
      <p:sp>
        <p:nvSpPr>
          <p:cNvPr id="13" name="文本框 12"/>
          <p:cNvSpPr txBox="1"/>
          <p:nvPr/>
        </p:nvSpPr>
        <p:spPr>
          <a:xfrm>
            <a:off x="3506470" y="5763895"/>
            <a:ext cx="1745615" cy="521970"/>
          </a:xfrm>
          <a:prstGeom prst="rect">
            <a:avLst/>
          </a:prstGeom>
          <a:solidFill>
            <a:schemeClr val="bg1"/>
          </a:solidFill>
        </p:spPr>
        <p:txBody>
          <a:bodyPr wrap="square" rtlCol="0">
            <a:spAutoFit/>
          </a:bodyPr>
          <a:p>
            <a:r>
              <a:rPr lang="en-US" altLang="zh-CN" sz="2800" b="1">
                <a:solidFill>
                  <a:schemeClr val="accent5">
                    <a:lumMod val="40000"/>
                    <a:lumOff val="60000"/>
                  </a:schemeClr>
                </a:solidFill>
              </a:rPr>
              <a:t>feeling</a:t>
            </a:r>
            <a:endParaRPr lang="en-US" altLang="zh-CN" sz="2800" b="1">
              <a:solidFill>
                <a:schemeClr val="accent5">
                  <a:lumMod val="40000"/>
                  <a:lumOff val="60000"/>
                </a:schemeClr>
              </a:solidFill>
            </a:endParaRPr>
          </a:p>
        </p:txBody>
      </p:sp>
      <p:sp>
        <p:nvSpPr>
          <p:cNvPr id="14" name="文本框 13"/>
          <p:cNvSpPr txBox="1"/>
          <p:nvPr/>
        </p:nvSpPr>
        <p:spPr>
          <a:xfrm>
            <a:off x="6880860" y="5772785"/>
            <a:ext cx="1809750" cy="521970"/>
          </a:xfrm>
          <a:prstGeom prst="rect">
            <a:avLst/>
          </a:prstGeom>
          <a:solidFill>
            <a:schemeClr val="bg1"/>
          </a:solidFill>
        </p:spPr>
        <p:txBody>
          <a:bodyPr wrap="square" rtlCol="0">
            <a:spAutoFit/>
          </a:bodyPr>
          <a:p>
            <a:r>
              <a:rPr lang="en-US" altLang="zh-CN" sz="2800" b="1">
                <a:gradFill>
                  <a:gsLst>
                    <a:gs pos="0">
                      <a:srgbClr val="FECF40"/>
                    </a:gs>
                    <a:gs pos="100000">
                      <a:srgbClr val="846C21"/>
                    </a:gs>
                  </a:gsLst>
                  <a:lin scaled="0"/>
                </a:gradFill>
              </a:rPr>
              <a:t>dialogue</a:t>
            </a:r>
            <a:endParaRPr lang="en-US" altLang="zh-CN" sz="2800" b="1">
              <a:gradFill>
                <a:gsLst>
                  <a:gs pos="0">
                    <a:srgbClr val="FECF40"/>
                  </a:gs>
                  <a:gs pos="100000">
                    <a:srgbClr val="846C21"/>
                  </a:gs>
                </a:gsLst>
                <a:lin scaled="0"/>
              </a:gradFill>
            </a:endParaRPr>
          </a:p>
        </p:txBody>
      </p:sp>
      <p:pic>
        <p:nvPicPr>
          <p:cNvPr id="15" name="图片 14"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bldLvl="0" animBg="1"/>
      <p:bldP spid="10" grpId="1" animBg="1"/>
      <p:bldP spid="2" grpId="0" animBg="1"/>
      <p:bldP spid="8" grpId="0" animBg="1"/>
      <p:bldP spid="13" grpId="0" bldLvl="0" animBg="1"/>
      <p:bldP spid="12" grpId="0" animBg="1"/>
      <p:bldP spid="3" grpId="0" animBg="1"/>
      <p:bldP spid="4" grpId="0" bldLvl="0" animBg="1"/>
      <p:bldP spid="5" grpId="0" bldLvl="0" animBg="1"/>
      <p:bldP spid="11" grpId="0" bldLvl="0" animBg="1"/>
      <p:bldP spid="9"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591185" y="3921125"/>
            <a:ext cx="6272530"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460490" y="3396615"/>
            <a:ext cx="5184140" cy="410210"/>
          </a:xfrm>
          <a:prstGeom prst="rect">
            <a:avLst/>
          </a:prstGeom>
          <a:solidFill>
            <a:srgbClr val="F6F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685800" y="4924425"/>
            <a:ext cx="4549775"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1818640" y="4303395"/>
            <a:ext cx="1296035"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261350" y="4326255"/>
            <a:ext cx="180086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509000" y="3806825"/>
            <a:ext cx="86233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591185" y="2790190"/>
            <a:ext cx="3587750"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9" name="矩形 8"/>
          <p:cNvSpPr/>
          <p:nvPr/>
        </p:nvSpPr>
        <p:spPr>
          <a:xfrm>
            <a:off x="7308850" y="2305685"/>
            <a:ext cx="424243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7" name="矩形 6"/>
          <p:cNvSpPr/>
          <p:nvPr/>
        </p:nvSpPr>
        <p:spPr>
          <a:xfrm>
            <a:off x="591185" y="2288540"/>
            <a:ext cx="6717665"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0407015" y="1770380"/>
            <a:ext cx="1144270" cy="5181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685915" y="1786890"/>
            <a:ext cx="3663950" cy="5187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90550" y="1804035"/>
            <a:ext cx="609536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6" name="矩形 5"/>
          <p:cNvSpPr/>
          <p:nvPr/>
        </p:nvSpPr>
        <p:spPr>
          <a:xfrm>
            <a:off x="3583305" y="1319530"/>
            <a:ext cx="7978775" cy="484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D8CBAD"/>
              </a:solidFill>
            </a:endParaRPr>
          </a:p>
        </p:txBody>
      </p:sp>
      <p:sp>
        <p:nvSpPr>
          <p:cNvPr id="2" name="文本框 1"/>
          <p:cNvSpPr txBox="1"/>
          <p:nvPr/>
        </p:nvSpPr>
        <p:spPr>
          <a:xfrm>
            <a:off x="591185" y="745490"/>
            <a:ext cx="10970895" cy="5690235"/>
          </a:xfrm>
          <a:prstGeom prst="rect">
            <a:avLst/>
          </a:prstGeom>
          <a:noFill/>
        </p:spPr>
        <p:txBody>
          <a:bodyPr wrap="square" rtlCol="0">
            <a:spAutoFit/>
          </a:bodyPr>
          <a:p>
            <a:pPr algn="just" fontAlgn="auto">
              <a:lnSpc>
                <a:spcPct val="120000"/>
              </a:lnSpc>
            </a:pPr>
            <a:r>
              <a:rPr lang="en-US" altLang="zh-CN" sz="2800" i="1" dirty="0">
                <a:solidFill>
                  <a:schemeClr val="tx1"/>
                </a:solidFill>
                <a:sym typeface="+mn-ea"/>
              </a:rPr>
              <a:t>   </a:t>
            </a:r>
            <a:r>
              <a:rPr lang="en-US" altLang="zh-CN" sz="2800" b="1" i="1" dirty="0">
                <a:solidFill>
                  <a:schemeClr val="tx1"/>
                </a:solidFill>
                <a:sym typeface="+mn-ea"/>
              </a:rPr>
              <a:t> The next day was Saturday and Megan and her mom arrived at the supermarket early.</a:t>
            </a:r>
            <a:r>
              <a:rPr lang="en-US" altLang="zh-CN" sz="2800" b="1" dirty="0">
                <a:sym typeface="+mn-ea"/>
              </a:rPr>
              <a:t> </a:t>
            </a:r>
            <a:r>
              <a:rPr lang="en-US" altLang="zh-CN" sz="2800">
                <a:solidFill>
                  <a:schemeClr val="tx1"/>
                </a:solidFill>
              </a:rPr>
              <a:t>Megan anxiously rushed into the supermarket, where various kinds of toys came into her sight, all adorable and inviting. Megan chose carefully, putting them into her basket.  In the basket were her long dreamed favorite toys, however, she determined to </a:t>
            </a:r>
            <a:r>
              <a:rPr lang="en-US" altLang="zh-CN" sz="2800">
                <a:sym typeface="+mn-ea"/>
              </a:rPr>
              <a:t>give them to the </a:t>
            </a:r>
            <a:r>
              <a:rPr lang="en-US" altLang="zh-CN" sz="2800" u="sng">
                <a:sym typeface="+mn-ea"/>
              </a:rPr>
              <a:t>chidren</a:t>
            </a:r>
            <a:r>
              <a:rPr lang="en-US" altLang="zh-CN" sz="2800">
                <a:sym typeface="+mn-ea"/>
              </a:rPr>
              <a:t> in the orphanage as</a:t>
            </a:r>
            <a:r>
              <a:rPr lang="en-US" altLang="zh-CN" sz="2800" u="sng">
                <a:sym typeface="+mn-ea"/>
              </a:rPr>
              <a:t> presents</a:t>
            </a:r>
            <a:r>
              <a:rPr lang="en-US" altLang="zh-CN" sz="2800">
                <a:sym typeface="+mn-ea"/>
              </a:rPr>
              <a:t> , since the imaginary figure of that little girl continully appeared in her mind.</a:t>
            </a:r>
            <a:r>
              <a:rPr lang="en-US" altLang="zh-CN" sz="2800">
                <a:solidFill>
                  <a:schemeClr val="tx1"/>
                </a:solidFill>
              </a:rPr>
              <a:t> Then, she went to the cashier, proudly took out the </a:t>
            </a:r>
            <a:r>
              <a:rPr lang="zh-CN" altLang="zh-CN" sz="2800">
                <a:solidFill>
                  <a:schemeClr val="tx1"/>
                </a:solidFill>
              </a:rPr>
              <a:t>＄</a:t>
            </a:r>
            <a:r>
              <a:rPr lang="en-US" altLang="zh-CN" sz="2800">
                <a:solidFill>
                  <a:schemeClr val="tx1"/>
                </a:solidFill>
              </a:rPr>
              <a:t>100 </a:t>
            </a:r>
            <a:r>
              <a:rPr lang="en-US" altLang="zh-CN" sz="2800" b="1">
                <a:solidFill>
                  <a:schemeClr val="tx1"/>
                </a:solidFill>
              </a:rPr>
              <a:t>bill</a:t>
            </a:r>
            <a:r>
              <a:rPr lang="en-US" altLang="zh-CN" sz="2800">
                <a:solidFill>
                  <a:schemeClr val="tx1"/>
                </a:solidFill>
              </a:rPr>
              <a:t> from her pocket and handed it to the clerk. </a:t>
            </a:r>
            <a:r>
              <a:rPr lang="en-US" altLang="zh-CN" sz="2800" dirty="0">
                <a:solidFill>
                  <a:schemeClr val="tx1"/>
                </a:solidFill>
                <a:ea typeface="宋体" panose="02010600030101010101" pitchFamily="2" charset="-122"/>
                <a:sym typeface="+mn-ea"/>
              </a:rPr>
              <a:t>Seeing what Megan had done, Mom wore an approving smile on her face.</a:t>
            </a:r>
            <a:endParaRPr lang="en-US" altLang="zh-CN" sz="2800" dirty="0">
              <a:solidFill>
                <a:schemeClr val="tx1"/>
              </a:solidFill>
              <a:ea typeface="宋体" panose="02010600030101010101" pitchFamily="2" charset="-122"/>
              <a:sym typeface="+mn-ea"/>
            </a:endParaRPr>
          </a:p>
          <a:p>
            <a:pPr algn="just" fontAlgn="auto">
              <a:lnSpc>
                <a:spcPct val="120000"/>
              </a:lnSpc>
            </a:pPr>
            <a:r>
              <a:rPr lang="en-US" altLang="zh-CN" sz="2800" dirty="0">
                <a:solidFill>
                  <a:schemeClr val="tx1"/>
                </a:solidFill>
                <a:ea typeface="宋体" panose="02010600030101010101" pitchFamily="2" charset="-122"/>
                <a:sym typeface="+mn-ea"/>
              </a:rPr>
              <a:t>(</a:t>
            </a:r>
            <a:r>
              <a:rPr lang="zh-CN" altLang="en-US" sz="2800" dirty="0">
                <a:solidFill>
                  <a:schemeClr val="tx1"/>
                </a:solidFill>
                <a:ea typeface="宋体" panose="02010600030101010101" pitchFamily="2" charset="-122"/>
                <a:sym typeface="+mn-ea"/>
              </a:rPr>
              <a:t>鱼米</a:t>
            </a:r>
            <a:r>
              <a:rPr lang="en-US" altLang="zh-CN" sz="2800" dirty="0">
                <a:solidFill>
                  <a:schemeClr val="tx1"/>
                </a:solidFill>
                <a:ea typeface="宋体" panose="02010600030101010101" pitchFamily="2" charset="-122"/>
                <a:sym typeface="+mn-ea"/>
              </a:rPr>
              <a:t>) </a:t>
            </a:r>
            <a:endParaRPr lang="en-US" altLang="zh-CN" sz="2800" dirty="0">
              <a:solidFill>
                <a:schemeClr val="tx1"/>
              </a:solidFill>
              <a:ea typeface="宋体" panose="02010600030101010101" pitchFamily="2" charset="-122"/>
            </a:endParaRPr>
          </a:p>
          <a:p>
            <a:endParaRPr lang="en-US" altLang="zh-CN" sz="2800" dirty="0">
              <a:solidFill>
                <a:schemeClr val="tx1"/>
              </a:solidFill>
              <a:ea typeface="宋体" panose="02010600030101010101" pitchFamily="2" charset="-122"/>
            </a:endParaRPr>
          </a:p>
        </p:txBody>
      </p:sp>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p:nvSpPr>
        <p:spPr>
          <a:xfrm>
            <a:off x="497205" y="1798955"/>
            <a:ext cx="1669415" cy="521970"/>
          </a:xfrm>
          <a:prstGeom prst="rect">
            <a:avLst/>
          </a:prstGeom>
          <a:solidFill>
            <a:schemeClr val="bg1"/>
          </a:solidFill>
        </p:spPr>
        <p:txBody>
          <a:bodyPr wrap="square" rtlCol="0">
            <a:spAutoFit/>
          </a:bodyPr>
          <a:p>
            <a:r>
              <a:rPr lang="zh-CN" altLang="en-US" sz="2800" b="1">
                <a:solidFill>
                  <a:srgbClr val="C00000"/>
                </a:solidFill>
              </a:rPr>
              <a:t>定语从句</a:t>
            </a:r>
            <a:endParaRPr lang="zh-CN" altLang="en-US" sz="2800" b="1">
              <a:solidFill>
                <a:srgbClr val="C00000"/>
              </a:solidFill>
            </a:endParaRPr>
          </a:p>
        </p:txBody>
      </p:sp>
      <p:sp>
        <p:nvSpPr>
          <p:cNvPr id="21" name="文本框 20"/>
          <p:cNvSpPr txBox="1"/>
          <p:nvPr/>
        </p:nvSpPr>
        <p:spPr>
          <a:xfrm>
            <a:off x="7308850" y="1783715"/>
            <a:ext cx="1669415" cy="521970"/>
          </a:xfrm>
          <a:prstGeom prst="rect">
            <a:avLst/>
          </a:prstGeom>
          <a:solidFill>
            <a:schemeClr val="bg1"/>
          </a:solidFill>
        </p:spPr>
        <p:txBody>
          <a:bodyPr wrap="square" rtlCol="0">
            <a:spAutoFit/>
          </a:bodyPr>
          <a:p>
            <a:r>
              <a:rPr lang="zh-CN" altLang="en-US" sz="2800" b="1">
                <a:solidFill>
                  <a:srgbClr val="C00000"/>
                </a:solidFill>
              </a:rPr>
              <a:t>独立主格</a:t>
            </a:r>
            <a:endParaRPr lang="zh-CN" altLang="en-US" sz="2800" b="1">
              <a:solidFill>
                <a:srgbClr val="C00000"/>
              </a:solidFill>
            </a:endParaRPr>
          </a:p>
        </p:txBody>
      </p:sp>
      <p:sp>
        <p:nvSpPr>
          <p:cNvPr id="22" name="文本框 21"/>
          <p:cNvSpPr txBox="1"/>
          <p:nvPr/>
        </p:nvSpPr>
        <p:spPr>
          <a:xfrm>
            <a:off x="3028950" y="2268220"/>
            <a:ext cx="2920365" cy="521970"/>
          </a:xfrm>
          <a:prstGeom prst="rect">
            <a:avLst/>
          </a:prstGeom>
          <a:solidFill>
            <a:schemeClr val="bg1"/>
          </a:solidFill>
        </p:spPr>
        <p:txBody>
          <a:bodyPr wrap="square" rtlCol="0">
            <a:spAutoFit/>
          </a:bodyPr>
          <a:p>
            <a:r>
              <a:rPr lang="zh-CN" altLang="en-US" sz="2800" b="1">
                <a:solidFill>
                  <a:srgbClr val="C00000"/>
                </a:solidFill>
              </a:rPr>
              <a:t>现在分词（状语）</a:t>
            </a:r>
            <a:endParaRPr lang="zh-CN" altLang="en-US" sz="2800" b="1">
              <a:solidFill>
                <a:srgbClr val="C00000"/>
              </a:solidFill>
            </a:endParaRPr>
          </a:p>
        </p:txBody>
      </p:sp>
      <p:sp>
        <p:nvSpPr>
          <p:cNvPr id="23" name="文本框 22"/>
          <p:cNvSpPr txBox="1"/>
          <p:nvPr/>
        </p:nvSpPr>
        <p:spPr>
          <a:xfrm>
            <a:off x="7308850" y="2320925"/>
            <a:ext cx="1669415" cy="521970"/>
          </a:xfrm>
          <a:prstGeom prst="rect">
            <a:avLst/>
          </a:prstGeom>
          <a:solidFill>
            <a:schemeClr val="bg1"/>
          </a:solidFill>
        </p:spPr>
        <p:txBody>
          <a:bodyPr wrap="square" rtlCol="0">
            <a:spAutoFit/>
          </a:bodyPr>
          <a:p>
            <a:r>
              <a:rPr lang="zh-CN" altLang="en-US" sz="2800" b="1">
                <a:solidFill>
                  <a:srgbClr val="C00000"/>
                </a:solidFill>
              </a:rPr>
              <a:t>倒装句</a:t>
            </a:r>
            <a:endParaRPr lang="zh-CN" altLang="en-US" sz="2800" b="1">
              <a:solidFill>
                <a:srgbClr val="C00000"/>
              </a:solidFill>
            </a:endParaRPr>
          </a:p>
        </p:txBody>
      </p:sp>
      <p:sp>
        <p:nvSpPr>
          <p:cNvPr id="24" name="文本框 23"/>
          <p:cNvSpPr txBox="1"/>
          <p:nvPr/>
        </p:nvSpPr>
        <p:spPr>
          <a:xfrm>
            <a:off x="3115310" y="4316095"/>
            <a:ext cx="1669415" cy="521970"/>
          </a:xfrm>
          <a:prstGeom prst="rect">
            <a:avLst/>
          </a:prstGeom>
          <a:solidFill>
            <a:schemeClr val="bg1"/>
          </a:solidFill>
        </p:spPr>
        <p:txBody>
          <a:bodyPr wrap="square" rtlCol="0">
            <a:spAutoFit/>
          </a:bodyPr>
          <a:p>
            <a:r>
              <a:rPr lang="zh-CN" altLang="en-US" sz="2800" b="1">
                <a:solidFill>
                  <a:srgbClr val="C00000"/>
                </a:solidFill>
              </a:rPr>
              <a:t>并列动词</a:t>
            </a:r>
            <a:endParaRPr lang="zh-CN" altLang="en-US" sz="2800" b="1">
              <a:solidFill>
                <a:srgbClr val="C00000"/>
              </a:solidFill>
            </a:endParaRPr>
          </a:p>
        </p:txBody>
      </p:sp>
      <p:sp>
        <p:nvSpPr>
          <p:cNvPr id="25" name="文本框 24"/>
          <p:cNvSpPr txBox="1"/>
          <p:nvPr/>
        </p:nvSpPr>
        <p:spPr>
          <a:xfrm>
            <a:off x="5086985" y="4924425"/>
            <a:ext cx="3422015" cy="521970"/>
          </a:xfrm>
          <a:prstGeom prst="rect">
            <a:avLst/>
          </a:prstGeom>
          <a:solidFill>
            <a:schemeClr val="bg1"/>
          </a:solidFill>
        </p:spPr>
        <p:txBody>
          <a:bodyPr wrap="square" rtlCol="0">
            <a:spAutoFit/>
          </a:bodyPr>
          <a:p>
            <a:r>
              <a:rPr lang="zh-CN" altLang="en-US" sz="2800" b="1">
                <a:solidFill>
                  <a:srgbClr val="C00000"/>
                </a:solidFill>
              </a:rPr>
              <a:t>现在分词（状语）</a:t>
            </a:r>
            <a:endParaRPr lang="zh-CN" altLang="en-US" sz="2800" b="1">
              <a:solidFill>
                <a:srgbClr val="C00000"/>
              </a:solidFill>
            </a:endParaRPr>
          </a:p>
        </p:txBody>
      </p:sp>
      <p:sp>
        <p:nvSpPr>
          <p:cNvPr id="11" name="文本框 10"/>
          <p:cNvSpPr txBox="1"/>
          <p:nvPr/>
        </p:nvSpPr>
        <p:spPr>
          <a:xfrm>
            <a:off x="7308850" y="3345180"/>
            <a:ext cx="3811905" cy="521970"/>
          </a:xfrm>
          <a:prstGeom prst="rect">
            <a:avLst/>
          </a:prstGeom>
          <a:solidFill>
            <a:schemeClr val="bg1"/>
          </a:solidFill>
        </p:spPr>
        <p:txBody>
          <a:bodyPr wrap="square" rtlCol="0">
            <a:spAutoFit/>
          </a:bodyPr>
          <a:p>
            <a:r>
              <a:rPr lang="en-US" altLang="zh-CN" sz="2800" b="1">
                <a:solidFill>
                  <a:srgbClr val="C00000"/>
                </a:solidFill>
              </a:rPr>
              <a:t>since</a:t>
            </a:r>
            <a:r>
              <a:rPr lang="zh-CN" altLang="en-US" sz="2800" b="1">
                <a:solidFill>
                  <a:srgbClr val="C00000"/>
                </a:solidFill>
              </a:rPr>
              <a:t>引导的从句</a:t>
            </a:r>
            <a:endParaRPr lang="zh-CN"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linds(horizont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linds(horizontal)">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3" grpId="0" bldLvl="0" animBg="1"/>
      <p:bldP spid="3" grpId="1" animBg="1"/>
      <p:bldP spid="8" grpId="0" bldLvl="0" animBg="1"/>
      <p:bldP spid="12" grpId="0" bldLvl="0" animBg="1"/>
      <p:bldP spid="7" grpId="0" bldLvl="0" animBg="1"/>
      <p:bldP spid="9" grpId="0" bldLvl="0" animBg="1"/>
      <p:bldP spid="9" grpId="1" animBg="1"/>
      <p:bldP spid="10" grpId="0" bldLvl="0" animBg="1"/>
      <p:bldP spid="10" grpId="1" animBg="1"/>
      <p:bldP spid="13" grpId="0" bldLvl="0" animBg="1"/>
      <p:bldP spid="14" grpId="0" bldLvl="0" animBg="1"/>
      <p:bldP spid="15" grpId="0" bldLvl="0" animBg="1"/>
      <p:bldP spid="19" grpId="0" bldLvl="0"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4" grpId="0" bldLvl="0" animBg="1"/>
      <p:bldP spid="5" grpId="0" bldLvl="0" animBg="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280035" y="133350"/>
            <a:ext cx="11437620" cy="7108825"/>
          </a:xfrm>
          <a:prstGeom prst="rect">
            <a:avLst/>
          </a:prstGeom>
          <a:noFill/>
        </p:spPr>
        <p:txBody>
          <a:bodyPr wrap="square" rtlCol="0">
            <a:spAutoFit/>
          </a:bodyPr>
          <a:lstStyle/>
          <a:p>
            <a:pPr algn="just"/>
            <a:r>
              <a:rPr lang="en-US" altLang="zh-CN" sz="2400" b="1" dirty="0">
                <a:solidFill>
                  <a:schemeClr val="accent1">
                    <a:lumMod val="75000"/>
                  </a:schemeClr>
                </a:solidFill>
              </a:rPr>
              <a:t>      </a:t>
            </a:r>
            <a:r>
              <a:rPr lang="en-US" altLang="zh-CN" sz="2400" b="1" i="1" dirty="0">
                <a:solidFill>
                  <a:schemeClr val="tx1"/>
                </a:solidFill>
              </a:rPr>
              <a:t>Walking slowly towards her house she debated whether to tell her mom of her new-found treasure</a:t>
            </a:r>
            <a:r>
              <a:rPr lang="en-US" altLang="zh-CN" sz="2400" i="1" dirty="0">
                <a:solidFill>
                  <a:schemeClr val="tx1"/>
                </a:solidFill>
              </a:rPr>
              <a:t>.</a:t>
            </a:r>
            <a:r>
              <a:rPr lang="en-US" altLang="zh-CN" sz="2400" b="1" dirty="0">
                <a:solidFill>
                  <a:schemeClr val="accent1">
                    <a:lumMod val="75000"/>
                  </a:schemeClr>
                </a:solidFill>
              </a:rPr>
              <a:t> </a:t>
            </a:r>
            <a:r>
              <a:rPr lang="en-US" altLang="zh-CN" sz="2400" b="1" dirty="0">
                <a:solidFill>
                  <a:schemeClr val="tx1"/>
                </a:solidFill>
              </a:rPr>
              <a:t>She was torn between keeping the</a:t>
            </a:r>
            <a:r>
              <a:rPr lang="en-US" altLang="zh-CN" sz="2400" b="1" u="sng" dirty="0">
                <a:solidFill>
                  <a:schemeClr val="tx1"/>
                </a:solidFill>
              </a:rPr>
              <a:t> bill</a:t>
            </a:r>
            <a:r>
              <a:rPr lang="en-US" altLang="zh-CN" sz="2400" b="1" dirty="0">
                <a:solidFill>
                  <a:schemeClr val="tx1"/>
                </a:solidFill>
              </a:rPr>
              <a:t> to herself and talking to mom, her heart beating wildly. Once in her room, she closed the door. Carefully she straightened the bill that didn't belong to her, and the things she dreamed of started running through her mind: a  bike, an iPod, new </a:t>
            </a:r>
            <a:r>
              <a:rPr lang="en-US" altLang="zh-CN" sz="2400" b="1" u="sng" dirty="0">
                <a:solidFill>
                  <a:schemeClr val="tx1"/>
                </a:solidFill>
              </a:rPr>
              <a:t>toys</a:t>
            </a:r>
            <a:r>
              <a:rPr lang="en-US" altLang="zh-CN" sz="2400" b="1" dirty="0">
                <a:solidFill>
                  <a:schemeClr val="tx1"/>
                </a:solidFill>
              </a:rPr>
              <a:t> ... Then it was dinner time. Noticing Megan toying with her supper, mom asked with concern </a:t>
            </a:r>
            <a:r>
              <a:rPr lang="zh-CN" altLang="en-US" sz="2400" b="1" dirty="0">
                <a:solidFill>
                  <a:schemeClr val="tx1"/>
                </a:solidFill>
              </a:rPr>
              <a:t>，</a:t>
            </a:r>
            <a:r>
              <a:rPr lang="en-US" altLang="zh-CN" sz="2400" b="1" dirty="0">
                <a:solidFill>
                  <a:schemeClr val="tx1"/>
                </a:solidFill>
              </a:rPr>
              <a:t>“My sweet,  is everything OK?” Not until then did Megan pour out what had been disturbing her the whole day. Over the dinner,  mom and Megan discussed how to deal  with the bill for a long time and finally they came up with an idea. </a:t>
            </a:r>
            <a:endParaRPr lang="en-US" altLang="zh-CN" sz="2400" b="1" dirty="0">
              <a:solidFill>
                <a:schemeClr val="tx1"/>
              </a:solidFill>
            </a:endParaRPr>
          </a:p>
          <a:p>
            <a:pPr algn="just"/>
            <a:r>
              <a:rPr lang="en-US" altLang="zh-CN" sz="2400" b="1" dirty="0">
                <a:solidFill>
                  <a:schemeClr val="tx1"/>
                </a:solidFill>
                <a:sym typeface="+mn-ea"/>
              </a:rPr>
              <a:t>    </a:t>
            </a:r>
            <a:r>
              <a:rPr lang="en-US" altLang="zh-CN" sz="2400" b="1" i="1" dirty="0">
                <a:solidFill>
                  <a:schemeClr val="tx1"/>
                </a:solidFill>
                <a:sym typeface="+mn-ea"/>
              </a:rPr>
              <a:t>The next day was Saturday and Megan and her mom arrived at the supermarket early.</a:t>
            </a:r>
            <a:r>
              <a:rPr lang="en-US" altLang="zh-CN" sz="2400" b="1" dirty="0">
                <a:solidFill>
                  <a:schemeClr val="tx1"/>
                </a:solidFill>
                <a:sym typeface="+mn-ea"/>
              </a:rPr>
              <a:t> </a:t>
            </a:r>
            <a:r>
              <a:rPr lang="en-US" altLang="zh-CN" sz="2400" b="1">
                <a:solidFill>
                  <a:schemeClr val="tx1"/>
                </a:solidFill>
                <a:sym typeface="+mn-ea"/>
              </a:rPr>
              <a:t>Megan anxiously rushed into the supermarket, where various kinds of toys came into her sight, all adorable and inviting. Megan chose carefully, putting them into her basket.  In the basket were her long dreamed favorite toys, however, she determined to give them to the </a:t>
            </a:r>
            <a:r>
              <a:rPr lang="en-US" altLang="zh-CN" sz="2400" b="1" u="sng">
                <a:solidFill>
                  <a:schemeClr val="tx1"/>
                </a:solidFill>
                <a:sym typeface="+mn-ea"/>
              </a:rPr>
              <a:t>chidren</a:t>
            </a:r>
            <a:r>
              <a:rPr lang="en-US" altLang="zh-CN" sz="2400" b="1">
                <a:solidFill>
                  <a:schemeClr val="tx1"/>
                </a:solidFill>
                <a:sym typeface="+mn-ea"/>
              </a:rPr>
              <a:t> in the orphanage as</a:t>
            </a:r>
            <a:r>
              <a:rPr lang="en-US" altLang="zh-CN" sz="2400" b="1" u="sng">
                <a:solidFill>
                  <a:schemeClr val="tx1"/>
                </a:solidFill>
                <a:sym typeface="+mn-ea"/>
              </a:rPr>
              <a:t> presents</a:t>
            </a:r>
            <a:r>
              <a:rPr lang="en-US" altLang="zh-CN" sz="2400" b="1">
                <a:solidFill>
                  <a:schemeClr val="tx1"/>
                </a:solidFill>
                <a:sym typeface="+mn-ea"/>
              </a:rPr>
              <a:t> , since the imaginary figure of that little girl continully appeared in her mind. Then, she went to the cashier, proudly took out the </a:t>
            </a:r>
            <a:r>
              <a:rPr lang="zh-CN" altLang="zh-CN" sz="2400" b="1">
                <a:solidFill>
                  <a:schemeClr val="tx1"/>
                </a:solidFill>
                <a:sym typeface="+mn-ea"/>
              </a:rPr>
              <a:t>＄</a:t>
            </a:r>
            <a:r>
              <a:rPr lang="en-US" altLang="zh-CN" sz="2400" b="1">
                <a:solidFill>
                  <a:schemeClr val="tx1"/>
                </a:solidFill>
                <a:sym typeface="+mn-ea"/>
              </a:rPr>
              <a:t>100 bill from her pocket and handed it to the clerk. </a:t>
            </a:r>
            <a:r>
              <a:rPr lang="en-US" altLang="zh-CN" sz="2400" b="1" dirty="0">
                <a:solidFill>
                  <a:schemeClr val="tx1"/>
                </a:solidFill>
                <a:ea typeface="宋体" panose="02010600030101010101" pitchFamily="2" charset="-122"/>
                <a:sym typeface="+mn-ea"/>
              </a:rPr>
              <a:t>Seeing what Megan had done, Mom wore an approving smile on her face. </a:t>
            </a:r>
            <a:endParaRPr lang="en-US" altLang="zh-CN" sz="2400" b="1" dirty="0">
              <a:solidFill>
                <a:schemeClr val="tx1"/>
              </a:solidFill>
              <a:ea typeface="宋体" panose="02010600030101010101" pitchFamily="2" charset="-122"/>
            </a:endParaRPr>
          </a:p>
          <a:p>
            <a:pPr algn="just"/>
            <a:endParaRPr lang="en-US" altLang="zh-CN" sz="2400" b="1" dirty="0">
              <a:solidFill>
                <a:schemeClr val="tx1"/>
              </a:solidFill>
              <a:ea typeface="宋体" panose="02010600030101010101" pitchFamily="2" charset="-122"/>
            </a:endParaRPr>
          </a:p>
          <a:p>
            <a:pPr algn="just"/>
            <a:endParaRPr lang="en-US" altLang="zh-CN" sz="2400" b="1" dirty="0">
              <a:solidFill>
                <a:schemeClr val="tx1"/>
              </a:solidFill>
              <a:ea typeface="宋体" panose="02010600030101010101" pitchFamily="2" charset="-122"/>
            </a:endParaRPr>
          </a:p>
        </p:txBody>
      </p:sp>
      <p:sp>
        <p:nvSpPr>
          <p:cNvPr id="13" name="文本框 12"/>
          <p:cNvSpPr txBox="1"/>
          <p:nvPr/>
        </p:nvSpPr>
        <p:spPr>
          <a:xfrm>
            <a:off x="8246745" y="6978015"/>
            <a:ext cx="459740" cy="1540510"/>
          </a:xfrm>
          <a:prstGeom prst="rect">
            <a:avLst/>
          </a:prstGeom>
          <a:noFill/>
        </p:spPr>
        <p:txBody>
          <a:bodyPr vert="eaVert" wrap="square" rtlCol="0">
            <a:spAutoFit/>
          </a:bodyPr>
          <a:p>
            <a:endParaRPr lang="zh-CN" altLang="en-US"/>
          </a:p>
        </p:txBody>
      </p:sp>
      <p:sp>
        <p:nvSpPr>
          <p:cNvPr id="15" name="TextBox 18"/>
          <p:cNvSpPr txBox="1"/>
          <p:nvPr/>
        </p:nvSpPr>
        <p:spPr>
          <a:xfrm>
            <a:off x="6545559" y="6004780"/>
            <a:ext cx="6097311" cy="460375"/>
          </a:xfrm>
          <a:prstGeom prst="rect">
            <a:avLst/>
          </a:prstGeom>
          <a:noFill/>
        </p:spPr>
        <p:txBody>
          <a:bodyPr wrap="square" rtlCol="0">
            <a:spAutoFit/>
          </a:bodyPr>
          <a:p>
            <a:pPr defTabSz="914400" fontAlgn="base">
              <a:spcBef>
                <a:spcPct val="0"/>
              </a:spcBef>
              <a:spcAft>
                <a:spcPct val="0"/>
              </a:spcAft>
            </a:pPr>
            <a:r>
              <a:rPr lang="en-US" altLang="zh-CN" sz="2400" b="1" dirty="0">
                <a:ln w="22225">
                  <a:solidFill>
                    <a:schemeClr val="accent2"/>
                  </a:solidFill>
                  <a:prstDash val="solid"/>
                </a:ln>
                <a:solidFill>
                  <a:schemeClr val="accent2">
                    <a:lumMod val="40000"/>
                    <a:lumOff val="60000"/>
                  </a:schemeClr>
                </a:solidFill>
                <a:effectLst/>
                <a:ea typeface="宋体" panose="02010600030101010101" pitchFamily="2" charset="-122"/>
              </a:rPr>
              <a:t> </a:t>
            </a:r>
            <a:r>
              <a:rPr lang="en-US" altLang="zh-CN" sz="2400" b="1"/>
              <a:t>“ Christmas is coming,”  mom thought .</a:t>
            </a:r>
            <a:endParaRPr lang="en-US" altLang="zh-CN" sz="2400" b="1"/>
          </a:p>
        </p:txBody>
      </p:sp>
      <p:cxnSp>
        <p:nvCxnSpPr>
          <p:cNvPr id="5" name="直接连接符 4"/>
          <p:cNvCxnSpPr/>
          <p:nvPr/>
        </p:nvCxnSpPr>
        <p:spPr>
          <a:xfrm flipV="1">
            <a:off x="6790690" y="6456045"/>
            <a:ext cx="4718050" cy="889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33" name="矩形: 圆角 32"/>
          <p:cNvSpPr/>
          <p:nvPr/>
        </p:nvSpPr>
        <p:spPr>
          <a:xfrm>
            <a:off x="153035" y="133985"/>
            <a:ext cx="11842115" cy="6556375"/>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bldLst>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47239" y="2818415"/>
            <a:ext cx="8524875" cy="1753235"/>
          </a:xfrm>
          <a:prstGeom prst="rect">
            <a:avLst/>
          </a:prstGeom>
          <a:noFill/>
        </p:spPr>
        <p:txBody>
          <a:bodyPr wrap="square" rtlCol="0">
            <a:spAutoFit/>
          </a:bodyPr>
          <a:lstStyle/>
          <a:p>
            <a:pPr defTabSz="914400" fontAlgn="base">
              <a:spcBef>
                <a:spcPct val="0"/>
              </a:spcBef>
              <a:spcAft>
                <a:spcPct val="0"/>
              </a:spcAft>
            </a:pPr>
            <a:r>
              <a:rPr lang="en-US" altLang="zh-CN" sz="3600" dirty="0">
                <a:solidFill>
                  <a:prstClr val="black"/>
                </a:solidFill>
                <a:ea typeface="宋体" panose="02010600030101010101" pitchFamily="2" charset="-122"/>
              </a:rPr>
              <a:t>"To give up one's very self, to think  of others, and how to bring the greatest happiness to others ." </a:t>
            </a:r>
            <a:r>
              <a:rPr lang="en-US" altLang="zh-CN" sz="3600" b="1" dirty="0">
                <a:solidFill>
                  <a:prstClr val="black"/>
                </a:solidFill>
                <a:ea typeface="宋体" panose="02010600030101010101" pitchFamily="2" charset="-122"/>
              </a:rPr>
              <a:t> </a:t>
            </a:r>
            <a:endParaRPr lang="en-US" altLang="zh-CN" sz="3600" b="1" dirty="0">
              <a:solidFill>
                <a:prstClr val="black"/>
              </a:solidFill>
              <a:ea typeface="宋体" panose="02010600030101010101" pitchFamily="2" charset="-122"/>
            </a:endParaRPr>
          </a:p>
        </p:txBody>
      </p:sp>
      <p:sp>
        <p:nvSpPr>
          <p:cNvPr id="2" name="文本框 1"/>
          <p:cNvSpPr txBox="1"/>
          <p:nvPr/>
        </p:nvSpPr>
        <p:spPr>
          <a:xfrm>
            <a:off x="2334260" y="4859655"/>
            <a:ext cx="6899910" cy="645160"/>
          </a:xfrm>
          <a:prstGeom prst="rect">
            <a:avLst/>
          </a:prstGeom>
          <a:noFill/>
        </p:spPr>
        <p:txBody>
          <a:bodyPr wrap="none" rtlCol="0">
            <a:spAutoFit/>
          </a:bodyPr>
          <a:lstStyle/>
          <a:p>
            <a:r>
              <a:rPr lang="en-US" altLang="zh-CN" sz="3600" b="1"/>
              <a:t>Roses   given </a:t>
            </a:r>
            <a:r>
              <a:rPr lang="zh-CN" altLang="en-US" sz="3600" b="1"/>
              <a:t>； </a:t>
            </a:r>
            <a:r>
              <a:rPr lang="en-US" altLang="zh-CN" sz="3600" b="1"/>
              <a:t>fragrance  in hand .</a:t>
            </a:r>
            <a:endParaRPr lang="zh-CN" altLang="en-US" sz="3600" b="1"/>
          </a:p>
        </p:txBody>
      </p:sp>
      <p:sp>
        <p:nvSpPr>
          <p:cNvPr id="4" name="TextBox 18"/>
          <p:cNvSpPr txBox="1"/>
          <p:nvPr/>
        </p:nvSpPr>
        <p:spPr>
          <a:xfrm>
            <a:off x="3047661" y="776288"/>
            <a:ext cx="6097311" cy="1753235"/>
          </a:xfrm>
          <a:prstGeom prst="rect">
            <a:avLst/>
          </a:prstGeom>
          <a:noFill/>
        </p:spPr>
        <p:txBody>
          <a:bodyPr wrap="square" rtlCol="0">
            <a:spAutoFit/>
          </a:bodyPr>
          <a:p>
            <a:pPr defTabSz="914400" fontAlgn="base">
              <a:spcBef>
                <a:spcPct val="0"/>
              </a:spcBef>
              <a:spcAft>
                <a:spcPct val="0"/>
              </a:spcAft>
            </a:pPr>
            <a:r>
              <a:rPr lang="en-US" altLang="zh-CN" sz="3600" b="1" dirty="0">
                <a:solidFill>
                  <a:prstClr val="black"/>
                </a:solidFill>
                <a:ea typeface="宋体" panose="02010600030101010101" pitchFamily="2" charset="-122"/>
              </a:rPr>
              <a:t>     Christmas   Is   Coming</a:t>
            </a:r>
            <a:endParaRPr lang="en-US" altLang="zh-CN" sz="3600" b="1" dirty="0">
              <a:solidFill>
                <a:prstClr val="black"/>
              </a:solidFill>
              <a:ea typeface="宋体" panose="02010600030101010101" pitchFamily="2" charset="-122"/>
            </a:endParaRPr>
          </a:p>
          <a:p>
            <a:pPr defTabSz="914400" fontAlgn="base">
              <a:spcBef>
                <a:spcPct val="0"/>
              </a:spcBef>
              <a:spcAft>
                <a:spcPct val="0"/>
              </a:spcAft>
            </a:pPr>
            <a:endParaRPr lang="zh-CN" altLang="en-US" sz="3600" b="1" dirty="0">
              <a:solidFill>
                <a:prstClr val="black"/>
              </a:solidFill>
              <a:ea typeface="宋体" panose="02010600030101010101" pitchFamily="2" charset="-122"/>
            </a:endParaRPr>
          </a:p>
          <a:p>
            <a:pPr defTabSz="914400" fontAlgn="base">
              <a:spcBef>
                <a:spcPct val="0"/>
              </a:spcBef>
              <a:spcAft>
                <a:spcPct val="0"/>
              </a:spcAft>
            </a:pPr>
            <a:r>
              <a:rPr lang="zh-CN" altLang="en-US" sz="3600" b="1" dirty="0">
                <a:solidFill>
                  <a:prstClr val="black"/>
                </a:solidFill>
                <a:ea typeface="宋体" panose="02010600030101010101" pitchFamily="2" charset="-122"/>
              </a:rPr>
              <a:t>（</a:t>
            </a:r>
            <a:r>
              <a:rPr lang="en-US" altLang="zh-CN" sz="3600" dirty="0">
                <a:solidFill>
                  <a:prstClr val="black"/>
                </a:solidFill>
                <a:ea typeface="宋体" panose="02010600030101010101" pitchFamily="2" charset="-122"/>
                <a:sym typeface="+mn-ea"/>
              </a:rPr>
              <a:t> true meaning of Christmas</a:t>
            </a:r>
            <a:r>
              <a:rPr lang="zh-CN" altLang="en-US" sz="3600" dirty="0">
                <a:solidFill>
                  <a:prstClr val="black"/>
                </a:solidFill>
                <a:ea typeface="宋体" panose="02010600030101010101" pitchFamily="2" charset="-122"/>
                <a:sym typeface="+mn-ea"/>
              </a:rPr>
              <a:t>）</a:t>
            </a:r>
            <a:endParaRPr lang="zh-CN" altLang="en-US" sz="3600" b="1" dirty="0">
              <a:solidFill>
                <a:prstClr val="black"/>
              </a:solidFill>
              <a:ea typeface="宋体" panose="02010600030101010101" pitchFamily="2" charset="-122"/>
              <a:sym typeface="+mn-ea"/>
            </a:endParaRPr>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298534" y="3001680"/>
            <a:ext cx="6151364" cy="1446550"/>
          </a:xfrm>
          <a:prstGeom prst="rect">
            <a:avLst/>
          </a:prstGeom>
          <a:noFill/>
        </p:spPr>
        <p:txBody>
          <a:bodyPr wrap="none" rtlCol="0" anchor="ctr">
            <a:spAutoFit/>
          </a:bodyPr>
          <a:p>
            <a:pPr algn="ctr"/>
            <a:r>
              <a:rPr lang="en-US" altLang="zh-CN"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Thank you!</a:t>
            </a:r>
            <a:endPar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endParaRPr>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3" name="图片 2" descr="绿叶"/>
          <p:cNvPicPr>
            <a:picLocks noChangeAspect="1"/>
          </p:cNvPicPr>
          <p:nvPr/>
        </p:nvPicPr>
        <p:blipFill>
          <a:blip r:embed="rId1"/>
          <a:stretch>
            <a:fillRect/>
          </a:stretch>
        </p:blipFill>
        <p:spPr>
          <a:xfrm rot="10800000">
            <a:off x="10848340" y="5913755"/>
            <a:ext cx="1343660" cy="944245"/>
          </a:xfrm>
          <a:prstGeom prst="rect">
            <a:avLst/>
          </a:prstGeom>
        </p:spPr>
      </p:pic>
      <p:sp>
        <p:nvSpPr>
          <p:cNvPr id="5" name="文本框 4"/>
          <p:cNvSpPr txBox="1"/>
          <p:nvPr/>
        </p:nvSpPr>
        <p:spPr>
          <a:xfrm>
            <a:off x="2355215" y="2544445"/>
            <a:ext cx="7352030" cy="2430145"/>
          </a:xfrm>
          <a:prstGeom prst="rect">
            <a:avLst/>
          </a:prstGeom>
          <a:noFill/>
        </p:spPr>
        <p:txBody>
          <a:bodyPr wrap="square" rtlCol="0">
            <a:spAutoFit/>
          </a:bodyPr>
          <a:p>
            <a:pPr algn="ctr"/>
            <a:r>
              <a:rPr lang="en-US" altLang="zh-CN" sz="4400" b="1"/>
              <a:t>Continuation Writing</a:t>
            </a:r>
            <a:endParaRPr lang="en-US" altLang="zh-CN" sz="4400" b="1"/>
          </a:p>
          <a:p>
            <a:pPr algn="ctr"/>
            <a:endParaRPr lang="en-US" altLang="zh-CN" sz="4400" b="1"/>
          </a:p>
          <a:p>
            <a:pPr algn="ctr"/>
            <a:r>
              <a:rPr lang="en-US" altLang="zh-CN" sz="3200" b="1">
                <a:latin typeface="华文楷体" panose="02010600040101010101" charset="-122"/>
                <a:ea typeface="华文楷体" panose="02010600040101010101" charset="-122"/>
                <a:cs typeface="华文楷体" panose="02010600040101010101" charset="-122"/>
              </a:rPr>
              <a:t>台州第一中学 周媚老师 </a:t>
            </a:r>
            <a:r>
              <a:rPr lang="en-US" altLang="zh-CN" sz="3200" b="1"/>
              <a:t> </a:t>
            </a:r>
            <a:endParaRPr lang="zh-CN" altLang="en-US" sz="3200" b="1"/>
          </a:p>
          <a:p>
            <a:pPr algn="r"/>
            <a:endParaRPr lang="zh-CN" alt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文本框 22"/>
          <p:cNvSpPr txBox="1"/>
          <p:nvPr/>
        </p:nvSpPr>
        <p:spPr>
          <a:xfrm>
            <a:off x="2830287" y="570228"/>
            <a:ext cx="6096000"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panose="020F0502020204030204" pitchFamily="34" charset="0"/>
                <a:ea typeface="宋体" panose="02010600030101010101" pitchFamily="2" charset="-122"/>
                <a:cs typeface="+mn-cs"/>
              </a:rPr>
              <a:t>100 dollars</a:t>
            </a:r>
            <a:endParaRPr kumimoji="0" lang="zh-CN" altLang="en-US"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panose="020F0502020204030204" pitchFamily="34" charset="0"/>
              <a:ea typeface="宋体" panose="02010600030101010101" pitchFamily="2" charset="-122"/>
              <a:cs typeface="+mn-cs"/>
            </a:endParaRPr>
          </a:p>
        </p:txBody>
      </p:sp>
      <p:pic>
        <p:nvPicPr>
          <p:cNvPr id="24" name="图片 23"/>
          <p:cNvPicPr>
            <a:picLocks noChangeAspect="1"/>
          </p:cNvPicPr>
          <p:nvPr/>
        </p:nvPicPr>
        <p:blipFill>
          <a:blip r:embed="rId1"/>
          <a:stretch>
            <a:fillRect/>
          </a:stretch>
        </p:blipFill>
        <p:spPr>
          <a:xfrm>
            <a:off x="1524000" y="2039744"/>
            <a:ext cx="9144000" cy="3935896"/>
          </a:xfrm>
          <a:prstGeom prst="rect">
            <a:avLst/>
          </a:prstGeom>
        </p:spPr>
      </p:pic>
      <p:sp>
        <p:nvSpPr>
          <p:cNvPr id="2"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393346" y="426765"/>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453072" y="511644"/>
            <a:ext cx="2631868" cy="718924"/>
            <a:chOff x="3299658" y="1054332"/>
            <a:chExt cx="2631868" cy="718924"/>
          </a:xfrm>
        </p:grpSpPr>
        <p:sp>
          <p:nvSpPr>
            <p:cNvPr id="39" name="文本框 38"/>
            <p:cNvSpPr txBox="1"/>
            <p:nvPr/>
          </p:nvSpPr>
          <p:spPr>
            <a:xfrm>
              <a:off x="3997316" y="1103956"/>
              <a:ext cx="1934210" cy="583565"/>
            </a:xfrm>
            <a:prstGeom prst="rect">
              <a:avLst/>
            </a:prstGeom>
            <a:noFill/>
          </p:spPr>
          <p:txBody>
            <a:bodyPr wrap="none" rtlCol="0">
              <a:spAutoFit/>
            </a:bodyPr>
            <a:lstStyle/>
            <a:p>
              <a:r>
                <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rPr>
                <a:t>Characters</a:t>
              </a:r>
              <a:endPar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endParaRPr>
            </a:p>
          </p:txBody>
        </p:sp>
        <p:pic>
          <p:nvPicPr>
            <p:cNvPr id="9" name="图片 8"/>
            <p:cNvPicPr>
              <a:picLocks noChangeAspect="1"/>
            </p:cNvPicPr>
            <p:nvPr/>
          </p:nvPicPr>
          <p:blipFill>
            <a:blip r:embed="rId1" cstate="screen"/>
            <a:stretch>
              <a:fillRect/>
            </a:stretch>
          </p:blipFill>
          <p:spPr>
            <a:xfrm>
              <a:off x="3299658" y="1054332"/>
              <a:ext cx="718924" cy="718924"/>
            </a:xfrm>
            <a:prstGeom prst="rect">
              <a:avLst/>
            </a:prstGeom>
          </p:spPr>
        </p:pic>
      </p:grpSp>
      <p:cxnSp>
        <p:nvCxnSpPr>
          <p:cNvPr id="12" name="直接连接符 11"/>
          <p:cNvCxnSpPr/>
          <p:nvPr/>
        </p:nvCxnSpPr>
        <p:spPr>
          <a:xfrm>
            <a:off x="2217328" y="1137330"/>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60521" y="2066535"/>
            <a:ext cx="1881683"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grandma</a:t>
            </a:r>
            <a:endParaRPr lang="en-US" altLang="zh-CN" sz="3200" dirty="0" smtClean="0">
              <a:solidFill>
                <a:schemeClr val="tx1"/>
              </a:solidFill>
              <a:latin typeface="Calibri" panose="020F0502020204030204" pitchFamily="34" charset="0"/>
              <a:ea typeface="宋体" panose="02010600030101010101" pitchFamily="2" charset="-122"/>
            </a:endParaRPr>
          </a:p>
        </p:txBody>
      </p:sp>
      <p:grpSp>
        <p:nvGrpSpPr>
          <p:cNvPr id="42" name="组合 41"/>
          <p:cNvGrpSpPr/>
          <p:nvPr/>
        </p:nvGrpSpPr>
        <p:grpSpPr>
          <a:xfrm>
            <a:off x="1453072" y="2965516"/>
            <a:ext cx="2438504" cy="718924"/>
            <a:chOff x="3299658" y="2046576"/>
            <a:chExt cx="2438504" cy="718924"/>
          </a:xfrm>
        </p:grpSpPr>
        <p:sp>
          <p:nvSpPr>
            <p:cNvPr id="45" name="文本框 44"/>
            <p:cNvSpPr txBox="1"/>
            <p:nvPr/>
          </p:nvSpPr>
          <p:spPr>
            <a:xfrm>
              <a:off x="4018582" y="2144428"/>
              <a:ext cx="1719580" cy="583565"/>
            </a:xfrm>
            <a:prstGeom prst="rect">
              <a:avLst/>
            </a:prstGeom>
            <a:noFill/>
          </p:spPr>
          <p:txBody>
            <a:bodyPr wrap="none" rtlCol="0">
              <a:spAutoFit/>
            </a:bodyPr>
            <a:lstStyle/>
            <a:p>
              <a:r>
                <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rPr>
                <a:t>Structure</a:t>
              </a:r>
              <a:endParaRPr kumimoji="0" lang="en-US" altLang="zh-CN" sz="32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endParaRPr>
            </a:p>
          </p:txBody>
        </p:sp>
        <p:pic>
          <p:nvPicPr>
            <p:cNvPr id="46" name="图片 45"/>
            <p:cNvPicPr>
              <a:picLocks noChangeAspect="1"/>
            </p:cNvPicPr>
            <p:nvPr/>
          </p:nvPicPr>
          <p:blipFill>
            <a:blip r:embed="rId1" cstate="screen"/>
            <a:stretch>
              <a:fillRect/>
            </a:stretch>
          </p:blipFill>
          <p:spPr>
            <a:xfrm>
              <a:off x="3299658" y="2046576"/>
              <a:ext cx="718924" cy="718924"/>
            </a:xfrm>
            <a:prstGeom prst="rect">
              <a:avLst/>
            </a:prstGeom>
          </p:spPr>
        </p:pic>
      </p:grpSp>
      <p:cxnSp>
        <p:nvCxnSpPr>
          <p:cNvPr id="43" name="直接连接符 42"/>
          <p:cNvCxnSpPr/>
          <p:nvPr/>
        </p:nvCxnSpPr>
        <p:spPr>
          <a:xfrm flipV="1">
            <a:off x="2157884" y="3609062"/>
            <a:ext cx="4814416" cy="39832"/>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672872" y="3156118"/>
            <a:ext cx="2880917" cy="156966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b="1" dirty="0" smtClean="0">
                <a:solidFill>
                  <a:srgbClr val="C00000"/>
                </a:solidFill>
                <a:latin typeface="Calibri" panose="020F0502020204030204" pitchFamily="34" charset="0"/>
                <a:ea typeface="宋体" panose="02010600030101010101" pitchFamily="2" charset="-122"/>
              </a:rPr>
              <a:t>                          </a:t>
            </a:r>
            <a:r>
              <a:rPr lang="en-US" altLang="zh-CN" sz="3200" b="1" dirty="0" smtClean="0">
                <a:solidFill>
                  <a:srgbClr val="FF0000"/>
                </a:solidFill>
                <a:latin typeface="Calibri" panose="020F0502020204030204" pitchFamily="34" charset="0"/>
                <a:ea typeface="宋体" panose="02010600030101010101" pitchFamily="2" charset="-122"/>
              </a:rPr>
              <a:t> </a:t>
            </a:r>
            <a:endParaRPr lang="en-US" altLang="zh-CN" sz="3200" b="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b="1" dirty="0" smtClean="0">
                <a:solidFill>
                  <a:srgbClr val="C00000"/>
                </a:solidFill>
                <a:latin typeface="Calibri" panose="020F0502020204030204" pitchFamily="34" charset="0"/>
                <a:ea typeface="宋体" panose="02010600030101010101" pitchFamily="2" charset="-122"/>
              </a:rPr>
              <a:t>                         </a:t>
            </a:r>
            <a:r>
              <a:rPr lang="en-US" altLang="zh-CN" sz="3200" b="1" dirty="0" smtClean="0">
                <a:solidFill>
                  <a:srgbClr val="FF0000"/>
                </a:solidFill>
                <a:latin typeface="Calibri" panose="020F0502020204030204" pitchFamily="34" charset="0"/>
                <a:ea typeface="宋体" panose="02010600030101010101" pitchFamily="2" charset="-122"/>
              </a:rPr>
              <a:t> </a:t>
            </a:r>
            <a:r>
              <a:rPr lang="en-US" altLang="zh-CN" sz="3200" b="1" dirty="0" smtClean="0">
                <a:solidFill>
                  <a:srgbClr val="1F497D"/>
                </a:solidFill>
                <a:latin typeface="Calibri" panose="020F0502020204030204" pitchFamily="34" charset="0"/>
                <a:ea typeface="宋体" panose="02010600030101010101" pitchFamily="2" charset="-122"/>
              </a:rPr>
              <a:t> </a:t>
            </a:r>
            <a:endParaRPr lang="en-US" altLang="zh-CN" sz="3200" b="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b="1" dirty="0" smtClean="0">
                <a:solidFill>
                  <a:prstClr val="black">
                    <a:lumMod val="95000"/>
                    <a:lumOff val="5000"/>
                  </a:prstClr>
                </a:solidFill>
                <a:latin typeface="Calibri" panose="020F0502020204030204" pitchFamily="34" charset="0"/>
                <a:ea typeface="宋体" panose="02010600030101010101" pitchFamily="2" charset="-122"/>
              </a:rPr>
              <a:t>                             </a:t>
            </a:r>
            <a:endParaRPr lang="en-US" altLang="zh-CN" sz="3200" b="1" dirty="0">
              <a:solidFill>
                <a:srgbClr val="C00000"/>
              </a:solidFill>
              <a:latin typeface="Calibri" panose="020F0502020204030204" pitchFamily="34" charset="0"/>
              <a:ea typeface="宋体" panose="02010600030101010101" pitchFamily="2" charset="-122"/>
            </a:endParaRPr>
          </a:p>
        </p:txBody>
      </p:sp>
      <p:sp>
        <p:nvSpPr>
          <p:cNvPr id="16" name="TextBox 7"/>
          <p:cNvSpPr txBox="1"/>
          <p:nvPr/>
        </p:nvSpPr>
        <p:spPr>
          <a:xfrm>
            <a:off x="3368234" y="3545156"/>
            <a:ext cx="2610485"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 pick  up </a:t>
            </a:r>
            <a:endParaRPr lang="en-US" altLang="zh-CN" sz="3200" dirty="0">
              <a:solidFill>
                <a:srgbClr val="FF0000"/>
              </a:solidFill>
              <a:ea typeface="宋体" panose="02010600030101010101" pitchFamily="2" charset="-122"/>
            </a:endParaRPr>
          </a:p>
        </p:txBody>
      </p:sp>
      <p:sp>
        <p:nvSpPr>
          <p:cNvPr id="18" name="TextBox 8"/>
          <p:cNvSpPr txBox="1"/>
          <p:nvPr/>
        </p:nvSpPr>
        <p:spPr>
          <a:xfrm>
            <a:off x="3368182" y="4090016"/>
            <a:ext cx="1285884"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check </a:t>
            </a:r>
            <a:endParaRPr lang="en-US" altLang="zh-CN" sz="3200" dirty="0">
              <a:solidFill>
                <a:srgbClr val="FF0000"/>
              </a:solidFill>
              <a:ea typeface="宋体" panose="02010600030101010101" pitchFamily="2" charset="-122"/>
            </a:endParaRPr>
          </a:p>
        </p:txBody>
      </p:sp>
      <p:sp>
        <p:nvSpPr>
          <p:cNvPr id="20" name="TextBox 9"/>
          <p:cNvSpPr txBox="1"/>
          <p:nvPr/>
        </p:nvSpPr>
        <p:spPr>
          <a:xfrm>
            <a:off x="3706770" y="4561789"/>
            <a:ext cx="2947248" cy="583565"/>
          </a:xfrm>
          <a:prstGeom prst="rect">
            <a:avLst/>
          </a:prstGeom>
          <a:noFill/>
        </p:spPr>
        <p:txBody>
          <a:bodyPr wrap="square" rtlCol="0">
            <a:spAutoFit/>
          </a:bodyPr>
          <a:lstStyle/>
          <a:p>
            <a:pPr defTabSz="914400" fontAlgn="base">
              <a:spcBef>
                <a:spcPct val="0"/>
              </a:spcBef>
              <a:spcAft>
                <a:spcPct val="0"/>
              </a:spcAft>
            </a:pPr>
            <a:r>
              <a:rPr lang="en-US" altLang="zh-CN" sz="3200" dirty="0">
                <a:solidFill>
                  <a:srgbClr val="FF0000"/>
                </a:solidFill>
                <a:ea typeface="宋体" panose="02010600030101010101" pitchFamily="2" charset="-122"/>
              </a:rPr>
              <a:t>guess/ imagine </a:t>
            </a:r>
            <a:endParaRPr lang="en-US" altLang="zh-CN" sz="3200" dirty="0">
              <a:solidFill>
                <a:srgbClr val="FF0000"/>
              </a:solidFill>
              <a:ea typeface="宋体" panose="02010600030101010101" pitchFamily="2" charset="-122"/>
            </a:endParaRPr>
          </a:p>
        </p:txBody>
      </p:sp>
      <p:sp>
        <p:nvSpPr>
          <p:cNvPr id="2" name="文本框 1"/>
          <p:cNvSpPr txBox="1"/>
          <p:nvPr/>
        </p:nvSpPr>
        <p:spPr>
          <a:xfrm>
            <a:off x="7508544" y="1145222"/>
            <a:ext cx="2702560" cy="583565"/>
          </a:xfrm>
          <a:prstGeom prst="rect">
            <a:avLst/>
          </a:prstGeom>
          <a:noFill/>
        </p:spPr>
        <p:txBody>
          <a:bodyPr wrap="none" rtlCol="0">
            <a:spAutoFit/>
          </a:bodyPr>
          <a:lstStyle/>
          <a:p>
            <a:pPr lvl="0" algn="l" defTabSz="914400" fontAlgn="base">
              <a:spcBef>
                <a:spcPct val="0"/>
              </a:spcBef>
              <a:spcAft>
                <a:spcPct val="0"/>
              </a:spcAft>
            </a:pPr>
            <a:r>
              <a:rPr lang="en-US" altLang="zh-CN" sz="3200" dirty="0">
                <a:solidFill>
                  <a:schemeClr val="tx1"/>
                </a:solidFill>
                <a:latin typeface="Calibri" panose="020F0502020204030204" pitchFamily="34" charset="0"/>
                <a:ea typeface="宋体" panose="02010600030101010101" pitchFamily="2" charset="-122"/>
                <a:sym typeface="+mn-ea"/>
              </a:rPr>
              <a:t>(real character)</a:t>
            </a:r>
            <a:endParaRPr lang="en-US" altLang="zh-CN" sz="3200" dirty="0">
              <a:solidFill>
                <a:schemeClr val="tx1"/>
              </a:solidFill>
              <a:latin typeface="Calibri" panose="020F0502020204030204" pitchFamily="34" charset="0"/>
              <a:ea typeface="宋体" panose="02010600030101010101" pitchFamily="2" charset="-122"/>
              <a:sym typeface="+mn-ea"/>
            </a:endParaRPr>
          </a:p>
        </p:txBody>
      </p:sp>
      <p:sp>
        <p:nvSpPr>
          <p:cNvPr id="3" name="文本框 2"/>
          <p:cNvSpPr txBox="1"/>
          <p:nvPr/>
        </p:nvSpPr>
        <p:spPr>
          <a:xfrm>
            <a:off x="7553960" y="2066290"/>
            <a:ext cx="3709670" cy="583565"/>
          </a:xfrm>
          <a:prstGeom prst="rect">
            <a:avLst/>
          </a:prstGeom>
          <a:noFill/>
        </p:spPr>
        <p:txBody>
          <a:bodyPr wrap="none" rtlCol="0">
            <a:spAutoFit/>
          </a:bodyPr>
          <a:lstStyle/>
          <a:p>
            <a:pPr algn="l"/>
            <a:r>
              <a:rPr lang="en-US" altLang="zh-CN" sz="3200" dirty="0">
                <a:solidFill>
                  <a:schemeClr val="tx1"/>
                </a:solidFill>
                <a:latin typeface="Calibri" panose="020F0502020204030204" pitchFamily="34" charset="0"/>
                <a:ea typeface="宋体" panose="02010600030101010101" pitchFamily="2" charset="-122"/>
                <a:sym typeface="+mn-ea"/>
              </a:rPr>
              <a:t>(imaginary character)</a:t>
            </a:r>
            <a:endParaRPr lang="en-US" altLang="zh-CN" sz="3200" dirty="0">
              <a:solidFill>
                <a:schemeClr val="tx1"/>
              </a:solidFill>
              <a:latin typeface="Calibri" panose="020F0502020204030204" pitchFamily="34" charset="0"/>
              <a:ea typeface="宋体" panose="02010600030101010101" pitchFamily="2" charset="-122"/>
              <a:sym typeface="+mn-ea"/>
            </a:endParaRPr>
          </a:p>
        </p:txBody>
      </p:sp>
      <p:sp>
        <p:nvSpPr>
          <p:cNvPr id="5" name="文本框 4"/>
          <p:cNvSpPr txBox="1"/>
          <p:nvPr/>
        </p:nvSpPr>
        <p:spPr>
          <a:xfrm>
            <a:off x="997585" y="5572760"/>
            <a:ext cx="5506085" cy="583565"/>
          </a:xfrm>
          <a:prstGeom prst="rect">
            <a:avLst/>
          </a:prstGeom>
          <a:noFill/>
          <a:ln w="28575">
            <a:solidFill>
              <a:schemeClr val="bg2"/>
            </a:solidFill>
          </a:ln>
        </p:spPr>
        <p:txBody>
          <a:bodyPr wrap="square" rtlCol="0">
            <a:spAutoFit/>
          </a:bodyPr>
          <a:lstStyle/>
          <a:p>
            <a:pPr lvl="0" algn="l"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sym typeface="+mn-ea"/>
              </a:rPr>
              <a:t>Part4(para6-7) </a:t>
            </a:r>
            <a:endParaRPr lang="en-US" altLang="zh-CN" sz="3200" dirty="0">
              <a:solidFill>
                <a:srgbClr val="FF0000"/>
              </a:solidFill>
              <a:latin typeface="Calibri" panose="020F0502020204030204" pitchFamily="34" charset="0"/>
              <a:ea typeface="宋体" panose="02010600030101010101" pitchFamily="2" charset="-122"/>
              <a:sym typeface="+mn-ea"/>
            </a:endParaRPr>
          </a:p>
        </p:txBody>
      </p:sp>
      <p:sp>
        <p:nvSpPr>
          <p:cNvPr id="22" name="TextBox 21"/>
          <p:cNvSpPr txBox="1"/>
          <p:nvPr/>
        </p:nvSpPr>
        <p:spPr>
          <a:xfrm>
            <a:off x="3648075" y="5572760"/>
            <a:ext cx="2464435" cy="583565"/>
          </a:xfrm>
          <a:prstGeom prst="rect">
            <a:avLst/>
          </a:prstGeom>
          <a:noFill/>
        </p:spPr>
        <p:txBody>
          <a:bodyPr wrap="square" rtlCol="0">
            <a:spAutoFit/>
          </a:bodyPr>
          <a:lstStyle/>
          <a:p>
            <a:r>
              <a:rPr lang="en-US" altLang="zh-CN" sz="3200" dirty="0" smtClean="0">
                <a:solidFill>
                  <a:srgbClr val="FF0000"/>
                </a:solidFill>
              </a:rPr>
              <a:t>deal with</a:t>
            </a:r>
            <a:endParaRPr lang="en-US" altLang="zh-CN" sz="3200" dirty="0" smtClean="0">
              <a:solidFill>
                <a:srgbClr val="FF0000"/>
              </a:solidFill>
            </a:endParaRPr>
          </a:p>
        </p:txBody>
      </p:sp>
      <p:sp>
        <p:nvSpPr>
          <p:cNvPr id="23" name="矩形 22"/>
          <p:cNvSpPr/>
          <p:nvPr/>
        </p:nvSpPr>
        <p:spPr>
          <a:xfrm>
            <a:off x="2188897" y="1128930"/>
            <a:ext cx="1323975" cy="583565"/>
          </a:xfrm>
          <a:prstGeom prst="rect">
            <a:avLst/>
          </a:prstGeom>
        </p:spPr>
        <p:txBody>
          <a:bodyPr wrap="none">
            <a:spAutoFit/>
          </a:bodyPr>
          <a:lstStyle/>
          <a:p>
            <a:r>
              <a:rPr lang="en-US" altLang="zh-CN" sz="3200" dirty="0" smtClean="0">
                <a:solidFill>
                  <a:schemeClr val="tx1"/>
                </a:solidFill>
                <a:latin typeface="Calibri" panose="020F0502020204030204" pitchFamily="34" charset="0"/>
                <a:ea typeface="宋体" panose="02010600030101010101" pitchFamily="2" charset="-122"/>
              </a:rPr>
              <a:t>Megan</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4" name="矩形 23"/>
          <p:cNvSpPr/>
          <p:nvPr/>
        </p:nvSpPr>
        <p:spPr>
          <a:xfrm>
            <a:off x="3434478" y="1128931"/>
            <a:ext cx="1395321" cy="583565"/>
          </a:xfrm>
          <a:prstGeom prst="rect">
            <a:avLst/>
          </a:prstGeom>
        </p:spPr>
        <p:txBody>
          <a:bodyPr wrap="square">
            <a:spAutoFit/>
          </a:bodyPr>
          <a:lstStyle/>
          <a:p>
            <a:r>
              <a:rPr lang="en-US" altLang="zh-CN" sz="3200" dirty="0" smtClean="0">
                <a:solidFill>
                  <a:schemeClr val="tx1"/>
                </a:solidFill>
                <a:latin typeface="Calibri" panose="020F0502020204030204" pitchFamily="34" charset="0"/>
                <a:ea typeface="宋体" panose="02010600030101010101" pitchFamily="2" charset="-122"/>
              </a:rPr>
              <a:t>,  mom</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5" name="文本框 39"/>
          <p:cNvSpPr txBox="1"/>
          <p:nvPr/>
        </p:nvSpPr>
        <p:spPr>
          <a:xfrm>
            <a:off x="2169218" y="2082456"/>
            <a:ext cx="1893057"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a </a:t>
            </a:r>
            <a:r>
              <a:rPr lang="en-US" altLang="zh-CN" sz="3200" dirty="0">
                <a:solidFill>
                  <a:schemeClr val="tx1"/>
                </a:solidFill>
                <a:latin typeface="Calibri" panose="020F0502020204030204" pitchFamily="34" charset="0"/>
                <a:ea typeface="宋体" panose="02010600030101010101" pitchFamily="2" charset="-122"/>
              </a:rPr>
              <a:t>tall </a:t>
            </a:r>
            <a:r>
              <a:rPr lang="en-US" altLang="zh-CN" sz="3200" dirty="0" smtClean="0">
                <a:solidFill>
                  <a:schemeClr val="tx1"/>
                </a:solidFill>
                <a:latin typeface="Calibri" panose="020F0502020204030204" pitchFamily="34" charset="0"/>
                <a:ea typeface="宋体" panose="02010600030101010101" pitchFamily="2" charset="-122"/>
              </a:rPr>
              <a:t>man,</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6" name="文本框 39"/>
          <p:cNvSpPr txBox="1"/>
          <p:nvPr/>
        </p:nvSpPr>
        <p:spPr>
          <a:xfrm>
            <a:off x="4175441" y="2096104"/>
            <a:ext cx="1278906" cy="583565"/>
          </a:xfrm>
          <a:prstGeom prst="rect">
            <a:avLst/>
          </a:prstGeom>
          <a:noFill/>
        </p:spPr>
        <p:txBody>
          <a:bodyPr wrap="square" rtlCol="0" anchor="ctr">
            <a:spAutoFit/>
          </a:bodyPr>
          <a:lstStyle/>
          <a:p>
            <a:pPr lvl="0" defTabSz="914400" fontAlgn="base">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niece,</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27" name="文本框 43"/>
          <p:cNvSpPr txBox="1"/>
          <p:nvPr/>
        </p:nvSpPr>
        <p:spPr>
          <a:xfrm>
            <a:off x="940576" y="3626351"/>
            <a:ext cx="1062355" cy="156845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Part1</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Part2</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Part3</a:t>
            </a:r>
            <a:endParaRPr lang="en-US" altLang="zh-CN" sz="3200" dirty="0">
              <a:solidFill>
                <a:schemeClr val="tx1"/>
              </a:solidFill>
              <a:latin typeface="Calibri" panose="020F0502020204030204" pitchFamily="34" charset="0"/>
              <a:ea typeface="宋体" panose="02010600030101010101" pitchFamily="2" charset="-122"/>
            </a:endParaRPr>
          </a:p>
        </p:txBody>
      </p:sp>
      <p:sp>
        <p:nvSpPr>
          <p:cNvPr id="28" name="文本框 43"/>
          <p:cNvSpPr txBox="1"/>
          <p:nvPr/>
        </p:nvSpPr>
        <p:spPr>
          <a:xfrm>
            <a:off x="1838564" y="3624006"/>
            <a:ext cx="1809750" cy="1568450"/>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(para1):</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(para2):</a:t>
            </a:r>
            <a:endParaRPr lang="en-US" altLang="zh-CN" sz="3200"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rPr>
              <a:t>(para3-5):</a:t>
            </a:r>
            <a:endParaRPr lang="en-US" altLang="zh-CN" sz="3200" dirty="0">
              <a:solidFill>
                <a:schemeClr val="tx1"/>
              </a:solidFill>
              <a:latin typeface="Calibri" panose="020F0502020204030204" pitchFamily="34" charset="0"/>
              <a:ea typeface="宋体" panose="02010600030101010101" pitchFamily="2" charset="-122"/>
            </a:endParaRPr>
          </a:p>
        </p:txBody>
      </p:sp>
      <p:sp>
        <p:nvSpPr>
          <p:cNvPr id="29" name="文本框 43"/>
          <p:cNvSpPr txBox="1"/>
          <p:nvPr/>
        </p:nvSpPr>
        <p:spPr>
          <a:xfrm>
            <a:off x="940435" y="3610610"/>
            <a:ext cx="10765790" cy="2553335"/>
          </a:xfrm>
          <a:prstGeom prst="rect">
            <a:avLst/>
          </a:prstGeom>
          <a:noFill/>
        </p:spPr>
        <p:txBody>
          <a:bodyPr wrap="squar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lvl="0" defTabSz="914400" fontAlgn="base">
              <a:lnSpc>
                <a:spcPct val="100000"/>
              </a:lnSpc>
              <a:spcBef>
                <a:spcPct val="0"/>
              </a:spcBef>
              <a:spcAft>
                <a:spcPct val="0"/>
              </a:spcAft>
            </a:pPr>
            <a:r>
              <a:rPr lang="en-US" altLang="zh-CN" sz="3200" dirty="0" smtClean="0">
                <a:solidFill>
                  <a:srgbClr val="C00000"/>
                </a:solidFill>
                <a:latin typeface="Calibri" panose="020F0502020204030204" pitchFamily="34" charset="0"/>
                <a:ea typeface="宋体" panose="02010600030101010101" pitchFamily="2" charset="-122"/>
              </a:rPr>
              <a:t>                                                </a:t>
            </a:r>
            <a:r>
              <a:rPr lang="en-US" altLang="zh-CN" sz="3200" dirty="0" smtClean="0">
                <a:solidFill>
                  <a:schemeClr val="tx1"/>
                </a:solidFill>
                <a:latin typeface="Calibri" panose="020F0502020204030204" pitchFamily="34" charset="0"/>
                <a:ea typeface="宋体" panose="02010600030101010101" pitchFamily="2" charset="-122"/>
              </a:rPr>
              <a:t>the bill </a:t>
            </a:r>
            <a:r>
              <a:rPr lang="en-US" altLang="zh-CN" sz="3200" i="1" dirty="0" smtClean="0">
                <a:solidFill>
                  <a:schemeClr val="tx1"/>
                </a:solidFill>
                <a:latin typeface="Calibri" panose="020F0502020204030204" pitchFamily="34" charset="0"/>
                <a:ea typeface="宋体" panose="02010600030101010101" pitchFamily="2" charset="-122"/>
              </a:rPr>
              <a:t>on </a:t>
            </a:r>
            <a:r>
              <a:rPr lang="en-US" altLang="zh-CN" sz="3200" i="1" dirty="0">
                <a:solidFill>
                  <a:schemeClr val="tx1"/>
                </a:solidFill>
                <a:latin typeface="Calibri" panose="020F0502020204030204" pitchFamily="34" charset="0"/>
                <a:ea typeface="宋体" panose="02010600030101010101" pitchFamily="2" charset="-122"/>
              </a:rPr>
              <a:t>the way to </a:t>
            </a:r>
            <a:r>
              <a:rPr lang="en-US" altLang="zh-CN" sz="3200" i="1" dirty="0" smtClean="0">
                <a:solidFill>
                  <a:schemeClr val="tx1"/>
                </a:solidFill>
                <a:latin typeface="Calibri" panose="020F0502020204030204" pitchFamily="34" charset="0"/>
                <a:ea typeface="宋体" panose="02010600030101010101" pitchFamily="2" charset="-122"/>
              </a:rPr>
              <a:t>school</a:t>
            </a:r>
            <a:endParaRPr lang="en-US" altLang="zh-CN" sz="3200" i="1" dirty="0" smtClean="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r>
              <a:rPr lang="en-US" altLang="zh-CN" sz="3200" dirty="0" smtClean="0">
                <a:solidFill>
                  <a:schemeClr val="tx1"/>
                </a:solidFill>
                <a:latin typeface="Calibri" panose="020F0502020204030204" pitchFamily="34" charset="0"/>
                <a:ea typeface="宋体" panose="02010600030101010101" pitchFamily="2" charset="-122"/>
              </a:rPr>
              <a:t> the bill a</a:t>
            </a:r>
            <a:r>
              <a:rPr lang="en-US" altLang="zh-CN" sz="3200" i="1" dirty="0" smtClean="0">
                <a:solidFill>
                  <a:schemeClr val="tx1"/>
                </a:solidFill>
                <a:latin typeface="Calibri" panose="020F0502020204030204" pitchFamily="34" charset="0"/>
                <a:ea typeface="宋体" panose="02010600030101010101" pitchFamily="2" charset="-122"/>
              </a:rPr>
              <a:t>t school</a:t>
            </a:r>
            <a:endParaRPr lang="en-US" altLang="zh-CN" sz="3200" i="1" dirty="0" smtClean="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endParaRPr lang="en-US" altLang="zh-CN" sz="3200" i="1" dirty="0" smtClean="0">
              <a:solidFill>
                <a:srgbClr val="C00000"/>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r>
              <a:rPr lang="en-US" altLang="zh-CN" sz="3200" i="1" dirty="0" smtClean="0">
                <a:solidFill>
                  <a:srgbClr val="C00000"/>
                </a:solidFill>
                <a:latin typeface="Calibri" panose="020F0502020204030204" pitchFamily="34" charset="0"/>
                <a:ea typeface="宋体" panose="02010600030101010101" pitchFamily="2" charset="-122"/>
              </a:rPr>
              <a:t>                           </a:t>
            </a:r>
            <a:endParaRPr lang="en-US" altLang="zh-CN" sz="3200" i="1" dirty="0">
              <a:solidFill>
                <a:schemeClr val="tx1"/>
              </a:solidFill>
              <a:latin typeface="Calibri" panose="020F0502020204030204" pitchFamily="34" charset="0"/>
              <a:ea typeface="宋体" panose="02010600030101010101" pitchFamily="2" charset="-122"/>
            </a:endParaRPr>
          </a:p>
          <a:p>
            <a:pPr lvl="0" defTabSz="914400" fontAlgn="base">
              <a:lnSpc>
                <a:spcPct val="100000"/>
              </a:lnSpc>
              <a:spcBef>
                <a:spcPct val="0"/>
              </a:spcBef>
              <a:spcAft>
                <a:spcPct val="0"/>
              </a:spcAft>
            </a:pPr>
            <a:endParaRPr lang="en-US" altLang="zh-CN" sz="3200" i="1" dirty="0">
              <a:solidFill>
                <a:schemeClr val="tx1"/>
              </a:solidFill>
              <a:latin typeface="Calibri" panose="020F0502020204030204" pitchFamily="34" charset="0"/>
              <a:ea typeface="宋体" panose="02010600030101010101" pitchFamily="2" charset="-122"/>
            </a:endParaRPr>
          </a:p>
        </p:txBody>
      </p:sp>
      <p:sp>
        <p:nvSpPr>
          <p:cNvPr id="34" name="矩形 33"/>
          <p:cNvSpPr/>
          <p:nvPr/>
        </p:nvSpPr>
        <p:spPr>
          <a:xfrm>
            <a:off x="3512820" y="4646930"/>
            <a:ext cx="7002145" cy="1076325"/>
          </a:xfrm>
          <a:prstGeom prst="rect">
            <a:avLst/>
          </a:prstGeom>
        </p:spPr>
        <p:txBody>
          <a:bodyPr wrap="square">
            <a:spAutoFit/>
          </a:bodyPr>
          <a:lstStyle/>
          <a:p>
            <a:pPr lvl="0" defTabSz="914400" fontAlgn="base">
              <a:lnSpc>
                <a:spcPct val="100000"/>
              </a:lnSpc>
              <a:spcBef>
                <a:spcPct val="0"/>
              </a:spcBef>
              <a:spcAft>
                <a:spcPct val="0"/>
              </a:spcAft>
            </a:pPr>
            <a:r>
              <a:rPr lang="en-US" altLang="zh-CN" sz="3200" dirty="0" smtClean="0">
                <a:latin typeface="Calibri" panose="020F0502020204030204" pitchFamily="34" charset="0"/>
                <a:ea typeface="宋体" panose="02010600030101010101" pitchFamily="2" charset="-122"/>
              </a:rPr>
              <a:t>                                  the owner of the bill on the way home on the school bus</a:t>
            </a:r>
            <a:endParaRPr lang="en-US" altLang="zh-CN" sz="3200" dirty="0" smtClean="0">
              <a:latin typeface="Calibri" panose="020F0502020204030204" pitchFamily="34" charset="0"/>
              <a:ea typeface="宋体" panose="02010600030101010101" pitchFamily="2" charset="-122"/>
            </a:endParaRPr>
          </a:p>
        </p:txBody>
      </p:sp>
      <p:sp>
        <p:nvSpPr>
          <p:cNvPr id="36" name="矩形 35"/>
          <p:cNvSpPr/>
          <p:nvPr/>
        </p:nvSpPr>
        <p:spPr>
          <a:xfrm>
            <a:off x="3354699" y="3579174"/>
            <a:ext cx="2005965" cy="583565"/>
          </a:xfrm>
          <a:prstGeom prst="rect">
            <a:avLst/>
          </a:prstGeom>
        </p:spPr>
        <p:txBody>
          <a:bodyPr wrap="none">
            <a:spAutoFit/>
          </a:bodyPr>
          <a:lstStyle/>
          <a:p>
            <a:r>
              <a:rPr lang="en-US" altLang="zh-CN" sz="3200" dirty="0" smtClean="0">
                <a:solidFill>
                  <a:prstClr val="black">
                    <a:lumMod val="95000"/>
                    <a:lumOff val="5000"/>
                  </a:prstClr>
                </a:solidFill>
                <a:latin typeface="Calibri" panose="020F0502020204030204" pitchFamily="34" charset="0"/>
                <a:ea typeface="宋体" panose="02010600030101010101" pitchFamily="2" charset="-122"/>
              </a:rPr>
              <a:t>_________</a:t>
            </a:r>
            <a:endParaRPr lang="en-US" altLang="zh-CN" sz="3200" dirty="0" smtClean="0">
              <a:solidFill>
                <a:prstClr val="black">
                  <a:lumMod val="95000"/>
                  <a:lumOff val="5000"/>
                </a:prstClr>
              </a:solidFill>
              <a:latin typeface="Calibri" panose="020F0502020204030204" pitchFamily="34" charset="0"/>
              <a:ea typeface="宋体" panose="02010600030101010101" pitchFamily="2" charset="-122"/>
            </a:endParaRPr>
          </a:p>
        </p:txBody>
      </p:sp>
      <p:sp>
        <p:nvSpPr>
          <p:cNvPr id="37" name="矩形 36"/>
          <p:cNvSpPr/>
          <p:nvPr/>
        </p:nvSpPr>
        <p:spPr>
          <a:xfrm>
            <a:off x="3255848" y="4095920"/>
            <a:ext cx="1398270" cy="583565"/>
          </a:xfrm>
          <a:prstGeom prst="rect">
            <a:avLst/>
          </a:prstGeom>
        </p:spPr>
        <p:txBody>
          <a:bodyPr wrap="none">
            <a:spAutoFit/>
          </a:bodyPr>
          <a:lstStyle/>
          <a:p>
            <a:r>
              <a:rPr lang="en-US" altLang="zh-CN" sz="3200" dirty="0" smtClean="0">
                <a:solidFill>
                  <a:schemeClr val="tx1"/>
                </a:solidFill>
                <a:latin typeface="Calibri" panose="020F0502020204030204" pitchFamily="34" charset="0"/>
                <a:ea typeface="宋体" panose="02010600030101010101" pitchFamily="2" charset="-122"/>
              </a:rPr>
              <a:t>______</a:t>
            </a:r>
            <a:endParaRPr lang="en-US" altLang="zh-CN" sz="3200" dirty="0" smtClean="0">
              <a:solidFill>
                <a:schemeClr val="tx1"/>
              </a:solidFill>
              <a:latin typeface="Calibri" panose="020F0502020204030204" pitchFamily="34" charset="0"/>
              <a:ea typeface="宋体" panose="02010600030101010101" pitchFamily="2" charset="-122"/>
            </a:endParaRPr>
          </a:p>
        </p:txBody>
      </p:sp>
      <p:sp>
        <p:nvSpPr>
          <p:cNvPr id="38" name="矩形 37"/>
          <p:cNvSpPr/>
          <p:nvPr/>
        </p:nvSpPr>
        <p:spPr>
          <a:xfrm>
            <a:off x="3512640" y="4608166"/>
            <a:ext cx="3221355" cy="583565"/>
          </a:xfrm>
          <a:prstGeom prst="rect">
            <a:avLst/>
          </a:prstGeom>
        </p:spPr>
        <p:txBody>
          <a:bodyPr wrap="none">
            <a:spAutoFit/>
          </a:bodyPr>
          <a:lstStyle/>
          <a:p>
            <a:pPr lvl="0" defTabSz="914400" fontAlgn="base">
              <a:lnSpc>
                <a:spcPct val="100000"/>
              </a:lnSpc>
              <a:spcBef>
                <a:spcPct val="0"/>
              </a:spcBef>
              <a:spcAft>
                <a:spcPct val="0"/>
              </a:spcAft>
            </a:pPr>
            <a:r>
              <a:rPr lang="en-US" altLang="zh-CN" sz="3200" dirty="0" smtClean="0">
                <a:solidFill>
                  <a:prstClr val="black">
                    <a:lumMod val="95000"/>
                    <a:lumOff val="5000"/>
                  </a:prstClr>
                </a:solidFill>
                <a:latin typeface="Calibri" panose="020F0502020204030204" pitchFamily="34" charset="0"/>
                <a:ea typeface="宋体" panose="02010600030101010101" pitchFamily="2" charset="-122"/>
              </a:rPr>
              <a:t>_______________</a:t>
            </a:r>
            <a:endParaRPr lang="en-US" altLang="zh-CN" sz="3200" dirty="0" smtClean="0">
              <a:solidFill>
                <a:prstClr val="black">
                  <a:lumMod val="95000"/>
                  <a:lumOff val="5000"/>
                </a:prstClr>
              </a:solidFill>
              <a:latin typeface="Calibri" panose="020F0502020204030204" pitchFamily="34" charset="0"/>
              <a:ea typeface="宋体" panose="02010600030101010101" pitchFamily="2" charset="-122"/>
            </a:endParaRPr>
          </a:p>
        </p:txBody>
      </p:sp>
      <p:sp>
        <p:nvSpPr>
          <p:cNvPr id="7" name="文本框 6"/>
          <p:cNvSpPr txBox="1"/>
          <p:nvPr/>
        </p:nvSpPr>
        <p:spPr>
          <a:xfrm>
            <a:off x="3512820" y="5637530"/>
            <a:ext cx="8584565" cy="583565"/>
          </a:xfrm>
          <a:prstGeom prst="rect">
            <a:avLst/>
          </a:prstGeom>
          <a:noFill/>
          <a:ln w="28575">
            <a:noFill/>
          </a:ln>
        </p:spPr>
        <p:txBody>
          <a:bodyPr wrap="square" rtlCol="0">
            <a:spAutoFit/>
          </a:bodyPr>
          <a:p>
            <a:pPr lvl="0" algn="l" defTabSz="914400" fontAlgn="base">
              <a:lnSpc>
                <a:spcPct val="100000"/>
              </a:lnSpc>
              <a:spcBef>
                <a:spcPct val="0"/>
              </a:spcBef>
              <a:spcAft>
                <a:spcPct val="0"/>
              </a:spcAft>
            </a:pPr>
            <a:r>
              <a:rPr lang="en-US" altLang="zh-CN" sz="3200" dirty="0" smtClean="0">
                <a:solidFill>
                  <a:schemeClr val="tx1"/>
                </a:solidFill>
                <a:latin typeface="Calibri" panose="020F0502020204030204" pitchFamily="34" charset="0"/>
                <a:ea typeface="宋体" panose="02010600030101010101" pitchFamily="2" charset="-122"/>
                <a:sym typeface="+mn-ea"/>
              </a:rPr>
              <a:t>_________</a:t>
            </a:r>
            <a:r>
              <a:rPr lang="en-US" altLang="zh-CN" sz="3200" dirty="0" smtClean="0">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the</a:t>
            </a:r>
            <a:r>
              <a:rPr lang="en-US" altLang="zh-CN" sz="3200" dirty="0" smtClean="0">
                <a:solidFill>
                  <a:schemeClr val="tx2"/>
                </a:solidFill>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 </a:t>
            </a:r>
            <a:r>
              <a:rPr lang="en-US" altLang="zh-CN" sz="3200" dirty="0">
                <a:effectLst>
                  <a:outerShdw blurRad="38100" dist="25400" dir="5400000" algn="ctr" rotWithShape="0">
                    <a:srgbClr val="6E747A">
                      <a:alpha val="43000"/>
                    </a:srgbClr>
                  </a:outerShdw>
                </a:effectLst>
                <a:latin typeface="Calibri" panose="020F0502020204030204" pitchFamily="34" charset="0"/>
                <a:ea typeface="宋体" panose="02010600030101010101" pitchFamily="2" charset="-122"/>
                <a:sym typeface="+mn-ea"/>
              </a:rPr>
              <a:t>bill at home, in thesupermarket</a:t>
            </a:r>
            <a:r>
              <a:rPr lang="en-US" altLang="zh-CN" sz="3200" dirty="0">
                <a:solidFill>
                  <a:srgbClr val="FF0000"/>
                </a:solidFill>
                <a:latin typeface="Calibri" panose="020F0502020204030204" pitchFamily="34" charset="0"/>
                <a:ea typeface="宋体" panose="02010600030101010101" pitchFamily="2" charset="-122"/>
                <a:sym typeface="+mn-ea"/>
              </a:rPr>
              <a:t> </a:t>
            </a:r>
            <a:endParaRPr lang="en-US" altLang="zh-CN" sz="3200" dirty="0">
              <a:solidFill>
                <a:srgbClr val="FF0000"/>
              </a:solidFill>
              <a:latin typeface="Calibri" panose="020F0502020204030204" pitchFamily="34" charset="0"/>
              <a:ea typeface="宋体" panose="02010600030101010101" pitchFamily="2" charset="-122"/>
              <a:sym typeface="+mn-ea"/>
            </a:endParaRPr>
          </a:p>
        </p:txBody>
      </p:sp>
      <p:pic>
        <p:nvPicPr>
          <p:cNvPr id="4" name="图片 3" descr="绿叶"/>
          <p:cNvPicPr>
            <a:picLocks noChangeAspect="1"/>
          </p:cNvPicPr>
          <p:nvPr/>
        </p:nvPicPr>
        <p:blipFill>
          <a:blip r:embed="rId2"/>
          <a:stretch>
            <a:fillRect/>
          </a:stretch>
        </p:blipFill>
        <p:spPr>
          <a:xfrm>
            <a:off x="0" y="0"/>
            <a:ext cx="1343660" cy="944245"/>
          </a:xfrm>
          <a:prstGeom prst="rect">
            <a:avLst/>
          </a:prstGeom>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blinds(horizontal)">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xEl>
                                              <p:pRg st="1" end="1"/>
                                            </p:txEl>
                                          </p:spTgt>
                                        </p:tgtEl>
                                        <p:attrNameLst>
                                          <p:attrName>style.visibility</p:attrName>
                                        </p:attrNameLst>
                                      </p:cBhvr>
                                      <p:to>
                                        <p:strVal val="visible"/>
                                      </p:to>
                                    </p:set>
                                    <p:animEffect transition="in" filter="blinds(horizontal)">
                                      <p:cBhvr>
                                        <p:cTn id="62" dur="500"/>
                                        <p:tgtEl>
                                          <p:spTgt spid="2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xEl>
                                              <p:pRg st="2" end="2"/>
                                            </p:txEl>
                                          </p:spTgt>
                                        </p:tgtEl>
                                        <p:attrNameLst>
                                          <p:attrName>style.visibility</p:attrName>
                                        </p:attrNameLst>
                                      </p:cBhvr>
                                      <p:to>
                                        <p:strVal val="visible"/>
                                      </p:to>
                                    </p:set>
                                    <p:animEffect transition="in" filter="blinds(horizontal)">
                                      <p:cBhvr>
                                        <p:cTn id="67" dur="500"/>
                                        <p:tgtEl>
                                          <p:spTgt spid="2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blinds(horizontal)">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9">
                                            <p:txEl>
                                              <p:pRg st="1" end="1"/>
                                            </p:txEl>
                                          </p:spTgt>
                                        </p:tgtEl>
                                        <p:attrNameLst>
                                          <p:attrName>style.visibility</p:attrName>
                                        </p:attrNameLst>
                                      </p:cBhvr>
                                      <p:to>
                                        <p:strVal val="visible"/>
                                      </p:to>
                                    </p:set>
                                    <p:animEffect transition="in" filter="blinds(horizontal)">
                                      <p:cBhvr>
                                        <p:cTn id="77" dur="500"/>
                                        <p:tgtEl>
                                          <p:spTgt spid="2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9">
                                            <p:txEl>
                                              <p:pRg st="2" end="2"/>
                                            </p:txEl>
                                          </p:spTgt>
                                        </p:tgtEl>
                                        <p:attrNameLst>
                                          <p:attrName>style.visibility</p:attrName>
                                        </p:attrNameLst>
                                      </p:cBhvr>
                                      <p:to>
                                        <p:strVal val="visible"/>
                                      </p:to>
                                    </p:set>
                                    <p:animEffect transition="in" filter="blinds(horizontal)">
                                      <p:cBhvr>
                                        <p:cTn id="82" dur="500"/>
                                        <p:tgtEl>
                                          <p:spTgt spid="2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9">
                                            <p:txEl>
                                              <p:pRg st="3" end="3"/>
                                            </p:txEl>
                                          </p:spTgt>
                                        </p:tgtEl>
                                        <p:attrNameLst>
                                          <p:attrName>style.visibility</p:attrName>
                                        </p:attrNameLst>
                                      </p:cBhvr>
                                      <p:to>
                                        <p:strVal val="visible"/>
                                      </p:to>
                                    </p:set>
                                    <p:animEffect transition="in" filter="blinds(horizontal)">
                                      <p:cBhvr>
                                        <p:cTn id="87" dur="500"/>
                                        <p:tgtEl>
                                          <p:spTgt spid="29">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blinds(horizontal)">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linds(horizontal)">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linds(horizontal)">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blinds(horizontal)">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2"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blinds(horizontal)">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2"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linds(horizontal)">
                                      <p:cBhvr>
                                        <p:cTn id="132" dur="500"/>
                                        <p:tgtEl>
                                          <p:spTgt spid="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blinds(horizontal)">
                                      <p:cBhvr>
                                        <p:cTn id="1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8" grpId="0"/>
      <p:bldP spid="20" grpId="0"/>
      <p:bldP spid="2" grpId="0"/>
      <p:bldP spid="3" grpId="1"/>
      <p:bldP spid="3" grpId="2"/>
      <p:bldP spid="5" grpId="1"/>
      <p:bldP spid="5" grpId="2" bldLvl="0" animBg="1"/>
      <p:bldP spid="22" grpId="0"/>
      <p:bldP spid="23" grpId="0"/>
      <p:bldP spid="24" grpId="0"/>
      <p:bldP spid="25" grpId="0"/>
      <p:bldP spid="26" grpId="0"/>
      <p:bldP spid="27" grpId="0"/>
      <p:bldP spid="34" grpId="0"/>
      <p:bldP spid="36" grpId="0"/>
      <p:bldP spid="37" grpId="0"/>
      <p:bldP spid="38" grpId="0"/>
      <p:bldP spid="7" grpId="1"/>
      <p:bldP spid="7"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387475" y="1407160"/>
            <a:ext cx="9319895" cy="953135"/>
          </a:xfrm>
          <a:prstGeom prst="rect">
            <a:avLst/>
          </a:prstGeom>
          <a:noFill/>
          <a:ln w="9525">
            <a:solidFill>
              <a:schemeClr val="tx1"/>
            </a:solidFill>
            <a:miter lim="800000"/>
          </a:ln>
        </p:spPr>
        <p:txBody>
          <a:bodyPr wrap="square">
            <a:spAutoFit/>
          </a:bodyPr>
          <a:lstStyle/>
          <a:p>
            <a:pPr algn="just" defTabSz="914400" fontAlgn="base">
              <a:spcBef>
                <a:spcPct val="0"/>
              </a:spcBef>
              <a:spcAft>
                <a:spcPct val="0"/>
              </a:spcAft>
            </a:pPr>
            <a:r>
              <a:rPr lang="en-US" altLang="zh-CN" sz="2800" dirty="0">
                <a:solidFill>
                  <a:schemeClr val="tx1"/>
                </a:solidFill>
                <a:ea typeface="宋体" panose="02010600030101010101" pitchFamily="2" charset="-122"/>
              </a:rPr>
              <a:t>Walking slowly towards her house, </a:t>
            </a:r>
            <a:r>
              <a:rPr lang="en-US" altLang="zh-CN" sz="2800" dirty="0">
                <a:solidFill>
                  <a:schemeClr val="tx1"/>
                </a:solidFill>
                <a:effectLst>
                  <a:outerShdw blurRad="38100" dist="19050" dir="2700000" algn="tl" rotWithShape="0">
                    <a:schemeClr val="dk1">
                      <a:alpha val="40000"/>
                    </a:schemeClr>
                  </a:outerShdw>
                </a:effectLst>
                <a:ea typeface="宋体" panose="02010600030101010101" pitchFamily="2" charset="-122"/>
              </a:rPr>
              <a:t>she</a:t>
            </a:r>
            <a:r>
              <a:rPr lang="en-US" altLang="zh-CN" sz="2800" dirty="0">
                <a:solidFill>
                  <a:schemeClr val="tx1"/>
                </a:solidFill>
                <a:ea typeface="宋体" panose="02010600030101010101" pitchFamily="2" charset="-122"/>
              </a:rPr>
              <a:t> debated </a:t>
            </a:r>
            <a:endParaRPr lang="en-US" altLang="zh-CN" sz="2800" dirty="0">
              <a:solidFill>
                <a:schemeClr val="tx1"/>
              </a:solidFill>
              <a:ea typeface="宋体" panose="02010600030101010101" pitchFamily="2" charset="-122"/>
            </a:endParaRPr>
          </a:p>
          <a:p>
            <a:pPr algn="just" defTabSz="914400" fontAlgn="base">
              <a:spcBef>
                <a:spcPct val="0"/>
              </a:spcBef>
              <a:spcAft>
                <a:spcPct val="0"/>
              </a:spcAft>
            </a:pPr>
            <a:r>
              <a:rPr lang="en-US" altLang="zh-CN" sz="2800" dirty="0">
                <a:solidFill>
                  <a:schemeClr val="tx1"/>
                </a:solidFill>
                <a:ea typeface="宋体" panose="02010600030101010101" pitchFamily="2" charset="-122"/>
              </a:rPr>
              <a:t>whether to tell her mom of her new-found treasure.</a:t>
            </a:r>
            <a:endParaRPr lang="zh-CN" altLang="en-US" sz="2800" dirty="0">
              <a:solidFill>
                <a:schemeClr val="tx1"/>
              </a:solidFill>
              <a:ea typeface="宋体" panose="02010600030101010101" pitchFamily="2" charset="-122"/>
            </a:endParaRPr>
          </a:p>
        </p:txBody>
      </p:sp>
      <p:sp>
        <p:nvSpPr>
          <p:cNvPr id="30" name="TextBox 7"/>
          <p:cNvSpPr txBox="1">
            <a:spLocks noChangeArrowheads="1"/>
          </p:cNvSpPr>
          <p:nvPr/>
        </p:nvSpPr>
        <p:spPr bwMode="auto">
          <a:xfrm>
            <a:off x="8440420" y="1368425"/>
            <a:ext cx="2711450" cy="521970"/>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2800" i="1" dirty="0">
                <a:solidFill>
                  <a:srgbClr val="C00000"/>
                </a:solidFill>
                <a:ea typeface="宋体" panose="02010600030101010101" pitchFamily="2" charset="-122"/>
              </a:rPr>
              <a:t>think carefully</a:t>
            </a:r>
            <a:endParaRPr lang="en-US" altLang="zh-CN" sz="2800" i="1" dirty="0">
              <a:solidFill>
                <a:srgbClr val="C00000"/>
              </a:solidFill>
              <a:ea typeface="宋体" panose="02010600030101010101" pitchFamily="2" charset="-122"/>
            </a:endParaRPr>
          </a:p>
        </p:txBody>
      </p:sp>
      <p:sp>
        <p:nvSpPr>
          <p:cNvPr id="16" name="TextBox 2"/>
          <p:cNvSpPr txBox="1">
            <a:spLocks noChangeArrowheads="1"/>
          </p:cNvSpPr>
          <p:nvPr/>
        </p:nvSpPr>
        <p:spPr bwMode="auto">
          <a:xfrm>
            <a:off x="1950720" y="542290"/>
            <a:ext cx="5880295" cy="553085"/>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3000" b="1" dirty="0" smtClean="0">
                <a:solidFill>
                  <a:schemeClr val="tx1"/>
                </a:solidFill>
                <a:ea typeface="宋体" panose="02010600030101010101" pitchFamily="2" charset="-122"/>
              </a:rPr>
              <a:t> Part 4 (para6-7) </a:t>
            </a:r>
            <a:r>
              <a:rPr lang="en-US" altLang="zh-CN" sz="3000" b="1" dirty="0">
                <a:solidFill>
                  <a:schemeClr val="tx1"/>
                </a:solidFill>
                <a:ea typeface="宋体" panose="02010600030101010101" pitchFamily="2" charset="-122"/>
              </a:rPr>
              <a:t>deal with the bill</a:t>
            </a:r>
            <a:endParaRPr lang="en-US" altLang="zh-CN" sz="3000" b="1" dirty="0">
              <a:solidFill>
                <a:schemeClr val="tx1"/>
              </a:solidFill>
              <a:ea typeface="宋体" panose="02010600030101010101" pitchFamily="2" charset="-122"/>
            </a:endParaRPr>
          </a:p>
        </p:txBody>
      </p:sp>
      <p:cxnSp>
        <p:nvCxnSpPr>
          <p:cNvPr id="4" name="直接连接符 3"/>
          <p:cNvCxnSpPr/>
          <p:nvPr/>
        </p:nvCxnSpPr>
        <p:spPr>
          <a:xfrm>
            <a:off x="1950720" y="1096645"/>
            <a:ext cx="5488940" cy="381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5" name="TextBox 12"/>
          <p:cNvSpPr txBox="1">
            <a:spLocks noChangeArrowheads="1"/>
          </p:cNvSpPr>
          <p:nvPr/>
        </p:nvSpPr>
        <p:spPr bwMode="auto">
          <a:xfrm>
            <a:off x="2084705" y="3157220"/>
            <a:ext cx="7800975" cy="521970"/>
          </a:xfrm>
          <a:prstGeom prst="rect">
            <a:avLst/>
          </a:prstGeom>
          <a:noFill/>
          <a:ln w="9525">
            <a:noFill/>
            <a:miter lim="800000"/>
          </a:ln>
        </p:spPr>
        <p:txBody>
          <a:bodyPr wrap="square">
            <a:spAutoFit/>
          </a:bodyPr>
          <a:lstStyle/>
          <a:p>
            <a:pPr defTabSz="914400" fontAlgn="base">
              <a:spcBef>
                <a:spcPct val="0"/>
              </a:spcBef>
              <a:spcAft>
                <a:spcPct val="0"/>
              </a:spcAft>
            </a:pPr>
            <a:r>
              <a:rPr lang="en-US" altLang="zh-CN" sz="2800" dirty="0">
                <a:solidFill>
                  <a:srgbClr val="00B050"/>
                </a:solidFill>
                <a:ea typeface="宋体" panose="02010600030101010101" pitchFamily="2" charset="-122"/>
              </a:rPr>
              <a:t> </a:t>
            </a:r>
            <a:r>
              <a:rPr lang="en-US" altLang="zh-CN" sz="2800" dirty="0">
                <a:solidFill>
                  <a:srgbClr val="FF0000"/>
                </a:solidFill>
                <a:ea typeface="宋体" panose="02010600030101010101" pitchFamily="2" charset="-122"/>
              </a:rPr>
              <a:t>uneasy/ nervous, guilty , relieved</a:t>
            </a:r>
            <a:endParaRPr lang="en-US" altLang="zh-CN" sz="2800" b="1" dirty="0">
              <a:solidFill>
                <a:srgbClr val="FF0000"/>
              </a:solidFill>
              <a:ea typeface="宋体" panose="02010600030101010101" pitchFamily="2" charset="-122"/>
            </a:endParaRPr>
          </a:p>
        </p:txBody>
      </p:sp>
      <p:sp>
        <p:nvSpPr>
          <p:cNvPr id="28" name="Text Box 11"/>
          <p:cNvSpPr txBox="1">
            <a:spLocks noChangeArrowheads="1"/>
          </p:cNvSpPr>
          <p:nvPr/>
        </p:nvSpPr>
        <p:spPr bwMode="auto">
          <a:xfrm>
            <a:off x="1754505" y="2614295"/>
            <a:ext cx="8131175" cy="521970"/>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2800" b="1" dirty="0">
                <a:solidFill>
                  <a:prstClr val="black"/>
                </a:solidFill>
                <a:ea typeface="宋体" panose="02010600030101010101" pitchFamily="2" charset="-122"/>
              </a:rPr>
              <a:t>struggle   </a:t>
            </a:r>
            <a:r>
              <a:rPr lang="zh-CN" altLang="en-US" sz="2800" b="1" dirty="0">
                <a:solidFill>
                  <a:prstClr val="black"/>
                </a:solidFill>
                <a:ea typeface="宋体" panose="02010600030101010101" pitchFamily="2" charset="-122"/>
              </a:rPr>
              <a:t>，</a:t>
            </a:r>
            <a:r>
              <a:rPr lang="en-US" altLang="zh-CN" sz="2800" b="1" u="sng" dirty="0">
                <a:solidFill>
                  <a:prstClr val="black"/>
                </a:solidFill>
                <a:ea typeface="宋体" panose="02010600030101010101" pitchFamily="2" charset="-122"/>
              </a:rPr>
              <a:t>feeling</a:t>
            </a:r>
            <a:r>
              <a:rPr lang="en-US" altLang="zh-CN" sz="2800" b="1" dirty="0">
                <a:solidFill>
                  <a:prstClr val="black"/>
                </a:solidFill>
                <a:ea typeface="宋体" panose="02010600030101010101" pitchFamily="2" charset="-122"/>
              </a:rPr>
              <a:t> ,     action</a:t>
            </a:r>
            <a:r>
              <a:rPr lang="zh-CN" altLang="en-US" sz="2800" b="1" dirty="0">
                <a:solidFill>
                  <a:prstClr val="black"/>
                </a:solidFill>
                <a:ea typeface="宋体" panose="02010600030101010101" pitchFamily="2" charset="-122"/>
              </a:rPr>
              <a:t>，</a:t>
            </a:r>
            <a:r>
              <a:rPr lang="en-US" altLang="zh-CN" sz="2800" b="1" dirty="0">
                <a:solidFill>
                  <a:prstClr val="black"/>
                </a:solidFill>
                <a:ea typeface="宋体" panose="02010600030101010101" pitchFamily="2" charset="-122"/>
              </a:rPr>
              <a:t> dialogue,  decision...</a:t>
            </a:r>
            <a:endParaRPr lang="zh-CN" altLang="en-US" sz="2800" b="1" dirty="0">
              <a:solidFill>
                <a:prstClr val="black"/>
              </a:solidFill>
              <a:ea typeface="宋体" panose="02010600030101010101" pitchFamily="2" charset="-122"/>
            </a:endParaRPr>
          </a:p>
        </p:txBody>
      </p:sp>
      <p:sp>
        <p:nvSpPr>
          <p:cNvPr id="6" name="Text Box 11"/>
          <p:cNvSpPr txBox="1">
            <a:spLocks noChangeArrowheads="1"/>
          </p:cNvSpPr>
          <p:nvPr/>
        </p:nvSpPr>
        <p:spPr bwMode="auto">
          <a:xfrm>
            <a:off x="1627371" y="4929556"/>
            <a:ext cx="8589962" cy="521970"/>
          </a:xfrm>
          <a:prstGeom prst="rect">
            <a:avLst/>
          </a:prstGeom>
          <a:noFill/>
          <a:ln w="9525">
            <a:noFill/>
            <a:miter lim="800000"/>
          </a:ln>
          <a:effectLst/>
        </p:spPr>
        <p:txBody>
          <a:bodyPr>
            <a:spAutoFit/>
          </a:bodyPr>
          <a:p>
            <a:pPr defTabSz="914400" fontAlgn="base">
              <a:spcBef>
                <a:spcPct val="0"/>
              </a:spcBef>
              <a:spcAft>
                <a:spcPct val="0"/>
              </a:spcAft>
            </a:pPr>
            <a:r>
              <a:rPr lang="en-US" altLang="zh-CN" sz="2800" b="1" dirty="0">
                <a:solidFill>
                  <a:prstClr val="black"/>
                </a:solidFill>
                <a:ea typeface="宋体" panose="02010600030101010101" pitchFamily="2" charset="-122"/>
              </a:rPr>
              <a:t>  action, feeling, ending ...</a:t>
            </a:r>
            <a:endParaRPr lang="en-US" altLang="zh-CN" sz="2800" b="1" dirty="0">
              <a:solidFill>
                <a:prstClr val="black"/>
              </a:solidFill>
              <a:ea typeface="宋体" panose="02010600030101010101" pitchFamily="2" charset="-122"/>
            </a:endParaRPr>
          </a:p>
        </p:txBody>
      </p:sp>
      <p:sp>
        <p:nvSpPr>
          <p:cNvPr id="40" name="文本框 39"/>
          <p:cNvSpPr txBox="1"/>
          <p:nvPr/>
        </p:nvSpPr>
        <p:spPr>
          <a:xfrm>
            <a:off x="8283046" y="547469"/>
            <a:ext cx="1529080" cy="521970"/>
          </a:xfrm>
          <a:prstGeom prst="rect">
            <a:avLst/>
          </a:prstGeom>
          <a:noFill/>
        </p:spPr>
        <p:txBody>
          <a:bodyPr wrap="none" rtlCol="0">
            <a:spAutoFit/>
          </a:bodyPr>
          <a:p>
            <a:pPr defTabSz="914400" fontAlgn="base">
              <a:spcBef>
                <a:spcPct val="0"/>
              </a:spcBef>
              <a:spcAft>
                <a:spcPct val="0"/>
              </a:spcAft>
            </a:pPr>
            <a:r>
              <a:rPr lang="en-US" altLang="zh-CN" sz="2800" b="1" dirty="0">
                <a:solidFill>
                  <a:srgbClr val="0070C0"/>
                </a:solidFill>
                <a:ea typeface="宋体" panose="02010600030101010101" pitchFamily="2" charset="-122"/>
              </a:rPr>
              <a:t> struggle </a:t>
            </a:r>
            <a:endParaRPr lang="en-US" altLang="zh-CN" sz="2800" b="1" dirty="0">
              <a:solidFill>
                <a:srgbClr val="0070C0"/>
              </a:solidFill>
              <a:ea typeface="宋体" panose="02010600030101010101" pitchFamily="2" charset="-122"/>
            </a:endParaRPr>
          </a:p>
        </p:txBody>
      </p:sp>
      <p:sp>
        <p:nvSpPr>
          <p:cNvPr id="2" name="TextBox 1"/>
          <p:cNvSpPr txBox="1">
            <a:spLocks noChangeArrowheads="1"/>
          </p:cNvSpPr>
          <p:nvPr/>
        </p:nvSpPr>
        <p:spPr bwMode="auto">
          <a:xfrm>
            <a:off x="1387341" y="3793336"/>
            <a:ext cx="9069388" cy="953135"/>
          </a:xfrm>
          <a:prstGeom prst="rect">
            <a:avLst/>
          </a:prstGeom>
          <a:noFill/>
          <a:ln w="9525">
            <a:solidFill>
              <a:schemeClr val="tx1"/>
            </a:solidFill>
            <a:miter lim="800000"/>
          </a:ln>
        </p:spPr>
        <p:txBody>
          <a:bodyPr>
            <a:spAutoFit/>
          </a:bodyPr>
          <a:p>
            <a:pPr algn="just" defTabSz="914400" fontAlgn="base">
              <a:spcBef>
                <a:spcPct val="0"/>
              </a:spcBef>
              <a:spcAft>
                <a:spcPct val="0"/>
              </a:spcAft>
            </a:pPr>
            <a:r>
              <a:rPr lang="zh-CN" altLang="en-US" sz="2800" dirty="0">
                <a:solidFill>
                  <a:schemeClr val="tx1"/>
                </a:solidFill>
                <a:ea typeface="宋体" panose="02010600030101010101" pitchFamily="2" charset="-122"/>
              </a:rPr>
              <a:t>The next day was Saturday and Megan and her mom arrived </a:t>
            </a:r>
            <a:r>
              <a:rPr lang="en-US" altLang="zh-CN" sz="2800" dirty="0">
                <a:solidFill>
                  <a:schemeClr val="tx1"/>
                </a:solidFill>
                <a:ea typeface="宋体" panose="02010600030101010101" pitchFamily="2" charset="-122"/>
              </a:rPr>
              <a:t> </a:t>
            </a:r>
            <a:r>
              <a:rPr lang="zh-CN" altLang="en-US" sz="2800" dirty="0">
                <a:solidFill>
                  <a:schemeClr val="tx1"/>
                </a:solidFill>
                <a:ea typeface="宋体" panose="02010600030101010101" pitchFamily="2" charset="-122"/>
              </a:rPr>
              <a:t>at the supermarket early.   </a:t>
            </a:r>
            <a:endParaRPr lang="zh-CN" altLang="en-US" sz="2800" dirty="0">
              <a:solidFill>
                <a:schemeClr val="tx1"/>
              </a:solidFill>
              <a:ea typeface="宋体" panose="02010600030101010101" pitchFamily="2" charset="-122"/>
            </a:endParaRPr>
          </a:p>
        </p:txBody>
      </p:sp>
      <p:sp>
        <p:nvSpPr>
          <p:cNvPr id="8" name="矩形 7"/>
          <p:cNvSpPr/>
          <p:nvPr/>
        </p:nvSpPr>
        <p:spPr>
          <a:xfrm>
            <a:off x="7644765" y="1891665"/>
            <a:ext cx="1336675" cy="469265"/>
          </a:xfrm>
          <a:prstGeom prst="rect">
            <a:avLst/>
          </a:prstGeom>
          <a:noFill/>
          <a:ln w="28575">
            <a:solidFill>
              <a:srgbClr val="98200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103745" y="1414780"/>
            <a:ext cx="1336675" cy="46926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392680" y="4277360"/>
            <a:ext cx="1875155" cy="46926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5" grpId="0"/>
      <p:bldP spid="28" grpId="0" bldLvl="0" animBg="1"/>
      <p:bldP spid="28" grpId="1" animBg="1"/>
      <p:bldP spid="6" grpId="1" animBg="1"/>
      <p:bldP spid="40" grpId="0"/>
      <p:bldP spid="40" grpId="1"/>
      <p:bldP spid="8" grpId="0" bldLvl="0" animBg="1"/>
      <p:bldP spid="10"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a:spLocks noChangeArrowheads="1"/>
          </p:cNvSpPr>
          <p:nvPr/>
        </p:nvSpPr>
        <p:spPr bwMode="auto">
          <a:xfrm>
            <a:off x="1367790" y="1443355"/>
            <a:ext cx="9457055" cy="1076325"/>
          </a:xfrm>
          <a:prstGeom prst="rect">
            <a:avLst/>
          </a:prstGeom>
          <a:noFill/>
          <a:ln w="9525">
            <a:noFill/>
            <a:miter lim="800000"/>
          </a:ln>
        </p:spPr>
        <p:txBody>
          <a:bodyPr wrap="square">
            <a:spAutoFit/>
          </a:bodyPr>
          <a:lstStyle/>
          <a:p>
            <a:pPr algn="l" defTabSz="914400" fontAlgn="base">
              <a:spcBef>
                <a:spcPct val="0"/>
              </a:spcBef>
              <a:spcAft>
                <a:spcPct val="0"/>
              </a:spcAft>
            </a:pPr>
            <a:r>
              <a:rPr lang="en-US" altLang="zh-CN" sz="3200" dirty="0">
                <a:solidFill>
                  <a:schemeClr val="tx1"/>
                </a:solidFill>
                <a:ea typeface="宋体" panose="02010600030101010101" pitchFamily="2" charset="-122"/>
              </a:rPr>
              <a:t>(para6) Walking slowly towards her house, </a:t>
            </a:r>
            <a:r>
              <a:rPr lang="en-US" altLang="zh-CN" sz="3200" dirty="0">
                <a:solidFill>
                  <a:schemeClr val="tx1"/>
                </a:solidFill>
                <a:effectLst>
                  <a:outerShdw blurRad="38100" dist="19050" dir="2700000" algn="tl" rotWithShape="0">
                    <a:schemeClr val="dk1">
                      <a:alpha val="40000"/>
                    </a:schemeClr>
                  </a:outerShdw>
                </a:effectLst>
                <a:ea typeface="宋体" panose="02010600030101010101" pitchFamily="2" charset="-122"/>
              </a:rPr>
              <a:t>she</a:t>
            </a:r>
            <a:r>
              <a:rPr lang="en-US" altLang="zh-CN" sz="3200" dirty="0">
                <a:solidFill>
                  <a:schemeClr val="tx1"/>
                </a:solidFill>
                <a:ea typeface="宋体" panose="02010600030101010101" pitchFamily="2" charset="-122"/>
              </a:rPr>
              <a:t> debated whether to tell her mom of her new-found treasure.</a:t>
            </a:r>
            <a:endParaRPr lang="zh-CN" altLang="en-US" sz="3200" b="1" dirty="0">
              <a:solidFill>
                <a:schemeClr val="tx1"/>
              </a:solidFill>
              <a:ea typeface="宋体" panose="02010600030101010101" pitchFamily="2" charset="-122"/>
            </a:endParaRPr>
          </a:p>
        </p:txBody>
      </p:sp>
      <p:sp>
        <p:nvSpPr>
          <p:cNvPr id="28" name="Text Box 11"/>
          <p:cNvSpPr txBox="1">
            <a:spLocks noChangeArrowheads="1"/>
          </p:cNvSpPr>
          <p:nvPr/>
        </p:nvSpPr>
        <p:spPr bwMode="auto">
          <a:xfrm>
            <a:off x="591185" y="2901950"/>
            <a:ext cx="11189970" cy="1076325"/>
          </a:xfrm>
          <a:prstGeom prst="rect">
            <a:avLst/>
          </a:prstGeom>
          <a:noFill/>
          <a:ln w="9525">
            <a:noFill/>
            <a:miter lim="800000"/>
          </a:ln>
          <a:effectLst/>
        </p:spPr>
        <p:txBody>
          <a:bodyPr wrap="square">
            <a:spAutoFit/>
          </a:bodyPr>
          <a:p>
            <a:pPr defTabSz="914400" fontAlgn="base">
              <a:spcBef>
                <a:spcPct val="0"/>
              </a:spcBef>
              <a:spcAft>
                <a:spcPct val="0"/>
              </a:spcAft>
            </a:pPr>
            <a:r>
              <a:rPr lang="en-US" altLang="zh-CN" sz="3200" b="1" dirty="0">
                <a:solidFill>
                  <a:prstClr val="black"/>
                </a:solidFill>
                <a:ea typeface="宋体" panose="02010600030101010101" pitchFamily="2" charset="-122"/>
              </a:rPr>
              <a:t>struggle  ,  feeling( nervousness/ uneasiness</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guilty</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relieved) ,  action</a:t>
            </a:r>
            <a:r>
              <a:rPr lang="zh-CN" altLang="en-US" sz="3200" b="1"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 dialogue,  decision .</a:t>
            </a:r>
            <a:r>
              <a:rPr lang="en-US" altLang="zh-CN" sz="3200" dirty="0">
                <a:solidFill>
                  <a:prstClr val="black"/>
                </a:solidFill>
                <a:ea typeface="宋体" panose="02010600030101010101" pitchFamily="2" charset="-122"/>
              </a:rPr>
              <a:t>.</a:t>
            </a:r>
            <a:r>
              <a:rPr lang="en-US" altLang="zh-CN" sz="3200" b="1" dirty="0">
                <a:solidFill>
                  <a:prstClr val="black"/>
                </a:solidFill>
                <a:ea typeface="宋体" panose="02010600030101010101" pitchFamily="2" charset="-122"/>
              </a:rPr>
              <a:t>.</a:t>
            </a:r>
            <a:endParaRPr lang="zh-CN" altLang="en-US" sz="3200" b="1" dirty="0">
              <a:solidFill>
                <a:prstClr val="black"/>
              </a:solidFill>
              <a:ea typeface="宋体" panose="02010600030101010101" pitchFamily="2" charset="-122"/>
            </a:endParaRPr>
          </a:p>
        </p:txBody>
      </p:sp>
      <p:cxnSp>
        <p:nvCxnSpPr>
          <p:cNvPr id="3" name="直接连接符 2"/>
          <p:cNvCxnSpPr/>
          <p:nvPr/>
        </p:nvCxnSpPr>
        <p:spPr>
          <a:xfrm>
            <a:off x="3707130" y="3912235"/>
            <a:ext cx="1833880" cy="1143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64210" y="3441700"/>
            <a:ext cx="1540510" cy="5715"/>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83025" y="3483610"/>
            <a:ext cx="4277995" cy="0"/>
          </a:xfrm>
          <a:prstGeom prst="line">
            <a:avLst/>
          </a:prstGeom>
          <a:ln w="31750">
            <a:solidFill>
              <a:srgbClr val="D93224"/>
            </a:solidFill>
          </a:ln>
        </p:spPr>
        <p:style>
          <a:lnRef idx="1">
            <a:schemeClr val="accent1"/>
          </a:lnRef>
          <a:fillRef idx="0">
            <a:schemeClr val="accent1"/>
          </a:fillRef>
          <a:effectRef idx="0">
            <a:schemeClr val="accent1"/>
          </a:effectRef>
          <a:fontRef idx="minor">
            <a:schemeClr val="tx1"/>
          </a:fontRef>
        </p:style>
      </p:cxnSp>
      <p:pic>
        <p:nvPicPr>
          <p:cNvPr id="4" name="图片 3" descr="绿叶"/>
          <p:cNvPicPr>
            <a:picLocks noChangeAspect="1"/>
          </p:cNvPicPr>
          <p:nvPr/>
        </p:nvPicPr>
        <p:blipFill>
          <a:blip r:embed="rId1"/>
          <a:stretch>
            <a:fillRect/>
          </a:stretch>
        </p:blipFill>
        <p:spPr>
          <a:xfrm>
            <a:off x="0" y="0"/>
            <a:ext cx="1343660" cy="944245"/>
          </a:xfrm>
          <a:prstGeom prst="rect">
            <a:avLst/>
          </a:prstGeom>
        </p:spPr>
      </p:pic>
      <p:pic>
        <p:nvPicPr>
          <p:cNvPr id="8" name="图片 7"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1101" y="462640"/>
            <a:ext cx="11527809" cy="5262245"/>
          </a:xfrm>
          <a:prstGeom prst="rect">
            <a:avLst/>
          </a:prstGeom>
        </p:spPr>
        <p:txBody>
          <a:bodyPr wrap="square">
            <a:spAutoFit/>
          </a:bodyPr>
          <a:lstStyle/>
          <a:p>
            <a:pPr algn="ctr"/>
            <a:r>
              <a:rPr lang="en-US" sz="2800" b="1" dirty="0" smtClean="0"/>
              <a:t>S</a:t>
            </a:r>
            <a:r>
              <a:rPr lang="en-US" altLang="zh-CN" sz="2800" b="1" dirty="0" smtClean="0"/>
              <a:t>truggle</a:t>
            </a:r>
            <a:endParaRPr lang="en-US" sz="2800" b="1" dirty="0" smtClean="0"/>
          </a:p>
          <a:p>
            <a:r>
              <a:rPr lang="en-US" sz="2800" dirty="0" smtClean="0"/>
              <a:t>1 Struggling/ Torn between keeping the secret and talking to mom , Megan was at a loss, so she pulled out the bill, </a:t>
            </a:r>
            <a:r>
              <a:rPr lang="en-US" sz="2800" dirty="0" smtClean="0">
                <a:solidFill>
                  <a:srgbClr val="C00000"/>
                </a:solidFill>
                <a:sym typeface="+mn-ea"/>
              </a:rPr>
              <a:t>straightening </a:t>
            </a:r>
            <a:r>
              <a:rPr lang="en-US" sz="2800" dirty="0" smtClean="0"/>
              <a:t>and</a:t>
            </a:r>
            <a:r>
              <a:rPr lang="en-US" sz="2800" dirty="0" smtClean="0">
                <a:solidFill>
                  <a:srgbClr val="FF0000"/>
                </a:solidFill>
              </a:rPr>
              <a:t> </a:t>
            </a:r>
            <a:r>
              <a:rPr lang="en-US" sz="2800" dirty="0" smtClean="0">
                <a:solidFill>
                  <a:srgbClr val="C00000"/>
                </a:solidFill>
              </a:rPr>
              <a:t>crumpling </a:t>
            </a:r>
            <a:r>
              <a:rPr lang="en-US" sz="2800" dirty="0" smtClean="0"/>
              <a:t>it again and again.</a:t>
            </a:r>
            <a:r>
              <a:rPr lang="zh-CN" altLang="en-US" sz="2800" dirty="0" smtClean="0"/>
              <a:t>（徐心瑶）</a:t>
            </a:r>
            <a:endParaRPr lang="zh-CN" altLang="en-US" sz="2800" dirty="0" smtClean="0"/>
          </a:p>
          <a:p>
            <a:r>
              <a:rPr lang="en-US" sz="2800" dirty="0" smtClean="0"/>
              <a:t>2 Treats, toys and new skirts that she had always dreamed of </a:t>
            </a:r>
            <a:r>
              <a:rPr lang="en-US" sz="2800" dirty="0" smtClean="0">
                <a:solidFill>
                  <a:srgbClr val="FF0000"/>
                </a:solidFill>
              </a:rPr>
              <a:t> </a:t>
            </a:r>
            <a:r>
              <a:rPr lang="en-US" sz="2800" dirty="0" smtClean="0">
                <a:solidFill>
                  <a:srgbClr val="C00000"/>
                </a:solidFill>
              </a:rPr>
              <a:t>flooded </a:t>
            </a:r>
            <a:r>
              <a:rPr lang="en-US" sz="2800" dirty="0" smtClean="0"/>
              <a:t>into her mind. Meanwhile , mom’s words of being an honest girl were </a:t>
            </a:r>
            <a:r>
              <a:rPr lang="en-US" sz="2800" dirty="0" smtClean="0">
                <a:solidFill>
                  <a:srgbClr val="C00000"/>
                </a:solidFill>
                <a:sym typeface="+mn-ea"/>
              </a:rPr>
              <a:t>echoing</a:t>
            </a:r>
            <a:r>
              <a:rPr lang="en-US" sz="2800" dirty="0" smtClean="0"/>
              <a:t>.</a:t>
            </a:r>
            <a:endParaRPr lang="en-US" sz="2800" dirty="0" smtClean="0"/>
          </a:p>
          <a:p>
            <a:r>
              <a:rPr lang="en-US" sz="2800" dirty="0" smtClean="0"/>
              <a:t>in her head.(</a:t>
            </a:r>
            <a:r>
              <a:rPr lang="zh-CN" altLang="en-US" sz="2800" dirty="0" smtClean="0"/>
              <a:t>杨易铮</a:t>
            </a:r>
            <a:r>
              <a:rPr lang="en-US" altLang="zh-CN" sz="2800" dirty="0" smtClean="0"/>
              <a:t>)</a:t>
            </a:r>
            <a:endParaRPr lang="en-US" altLang="zh-CN" sz="2800" dirty="0" smtClean="0"/>
          </a:p>
          <a:p>
            <a:r>
              <a:rPr lang="en-US" sz="2800" dirty="0" smtClean="0"/>
              <a:t>3 The devil in her mind tried to persuade her in the </a:t>
            </a:r>
            <a:r>
              <a:rPr lang="en-US" sz="2800" dirty="0" smtClean="0">
                <a:solidFill>
                  <a:srgbClr val="C00000"/>
                </a:solidFill>
              </a:rPr>
              <a:t>sweetest </a:t>
            </a:r>
            <a:r>
              <a:rPr lang="en-US" sz="2800" dirty="0" smtClean="0"/>
              <a:t>voice while another </a:t>
            </a:r>
            <a:r>
              <a:rPr lang="en-US" sz="2800" dirty="0" smtClean="0">
                <a:solidFill>
                  <a:srgbClr val="C00000"/>
                </a:solidFill>
              </a:rPr>
              <a:t>strong </a:t>
            </a:r>
            <a:r>
              <a:rPr lang="en-US" sz="2800" dirty="0" smtClean="0"/>
              <a:t>voice kept telling her of to be honest.(</a:t>
            </a:r>
            <a:r>
              <a:rPr lang="zh-CN" altLang="en-US" sz="2800" dirty="0" smtClean="0"/>
              <a:t>周逸飏</a:t>
            </a:r>
            <a:r>
              <a:rPr lang="en-US" sz="2800" dirty="0" smtClean="0"/>
              <a:t>)</a:t>
            </a:r>
            <a:endParaRPr lang="en-US" sz="2800" dirty="0" smtClean="0"/>
          </a:p>
          <a:p>
            <a:r>
              <a:rPr lang="en-US" altLang="zh-CN" sz="2800" dirty="0"/>
              <a:t>4</a:t>
            </a:r>
            <a:r>
              <a:rPr lang="zh-CN" altLang="en-US" sz="2800" dirty="0"/>
              <a:t> Suddenly a demon popped out from her heart,</a:t>
            </a:r>
            <a:r>
              <a:rPr lang="en-US" altLang="zh-CN" sz="2800" dirty="0"/>
              <a:t> </a:t>
            </a:r>
            <a:r>
              <a:rPr lang="zh-CN" altLang="en-US" sz="2800" dirty="0">
                <a:solidFill>
                  <a:srgbClr val="C00000"/>
                </a:solidFill>
                <a:sym typeface="+mn-ea"/>
              </a:rPr>
              <a:t>whisper</a:t>
            </a:r>
            <a:r>
              <a:rPr lang="en-US" altLang="zh-CN" sz="2800" dirty="0">
                <a:solidFill>
                  <a:srgbClr val="C00000"/>
                </a:solidFill>
                <a:sym typeface="+mn-ea"/>
              </a:rPr>
              <a:t>ing</a:t>
            </a:r>
            <a:r>
              <a:rPr lang="en-US" altLang="zh-CN" sz="2800" dirty="0">
                <a:sym typeface="+mn-ea"/>
              </a:rPr>
              <a:t> </a:t>
            </a:r>
            <a:r>
              <a:rPr lang="zh-CN" altLang="en-US" sz="2800" dirty="0"/>
              <a:t>, “ Don’t be guilty. The Bill belongs to you.” But the second moment she thought of her mother’s constant </a:t>
            </a:r>
            <a:r>
              <a:rPr lang="zh-CN" altLang="en-US" sz="2800" dirty="0">
                <a:solidFill>
                  <a:srgbClr val="C00000"/>
                </a:solidFill>
              </a:rPr>
              <a:t>reminder</a:t>
            </a:r>
            <a:r>
              <a:rPr lang="zh-CN" altLang="en-US" sz="2800" dirty="0"/>
              <a:t>: Always be an honest girl. 邱(俊渊)</a:t>
            </a:r>
            <a:endParaRPr lang="zh-CN" altLang="en-US" sz="2800" dirty="0"/>
          </a:p>
        </p:txBody>
      </p:sp>
      <p:sp>
        <p:nvSpPr>
          <p:cNvPr id="4" name="矩形: 圆角 32"/>
          <p:cNvSpPr/>
          <p:nvPr/>
        </p:nvSpPr>
        <p:spPr>
          <a:xfrm>
            <a:off x="411126" y="329609"/>
            <a:ext cx="11369749" cy="6248611"/>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2" descr="绿叶"/>
          <p:cNvPicPr>
            <a:picLocks noChangeAspect="1"/>
          </p:cNvPicPr>
          <p:nvPr/>
        </p:nvPicPr>
        <p:blipFill>
          <a:blip r:embed="rId1"/>
          <a:stretch>
            <a:fillRect/>
          </a:stretch>
        </p:blipFill>
        <p:spPr>
          <a:xfrm>
            <a:off x="0" y="0"/>
            <a:ext cx="1343660" cy="9442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绿叶"/>
          <p:cNvPicPr>
            <a:picLocks noChangeAspect="1"/>
          </p:cNvPicPr>
          <p:nvPr/>
        </p:nvPicPr>
        <p:blipFill>
          <a:blip r:embed="rId1"/>
          <a:stretch>
            <a:fillRect/>
          </a:stretch>
        </p:blipFill>
        <p:spPr>
          <a:xfrm>
            <a:off x="127000" y="127000"/>
            <a:ext cx="1343660" cy="944245"/>
          </a:xfrm>
          <a:prstGeom prst="rect">
            <a:avLst/>
          </a:prstGeom>
        </p:spPr>
      </p:pic>
      <p:sp>
        <p:nvSpPr>
          <p:cNvPr id="1025" name="Rectangle 1"/>
          <p:cNvSpPr>
            <a:spLocks noChangeArrowheads="1"/>
          </p:cNvSpPr>
          <p:nvPr/>
        </p:nvSpPr>
        <p:spPr bwMode="auto">
          <a:xfrm>
            <a:off x="595630" y="324168"/>
            <a:ext cx="11018520" cy="6123940"/>
          </a:xfrm>
          <a:prstGeom prst="rect">
            <a:avLst/>
          </a:prstGeom>
          <a:noFill/>
          <a:ln w="9525">
            <a:noFill/>
            <a:miter lim="800000"/>
          </a:ln>
          <a:effectLst/>
        </p:spPr>
        <p:txBody>
          <a:bodyPr vert="horz" wrap="square" lIns="91440" tIns="45720" rIns="91440" bIns="45720" numCol="1" anchor="ctr" anchorCtr="0" compatLnSpc="1">
            <a:spAutoFit/>
          </a:bodyPr>
          <a:lstStyle/>
          <a:p>
            <a:pPr marL="514350" marR="0" lvl="0" indent="-514350" algn="ctr" defTabSz="914400" rtl="0" eaLnBrk="1" fontAlgn="base" latinLnBrk="0" hangingPunct="1">
              <a:lnSpc>
                <a:spcPct val="100000"/>
              </a:lnSpc>
              <a:spcBef>
                <a:spcPct val="0"/>
              </a:spcBef>
              <a:spcAft>
                <a:spcPct val="0"/>
              </a:spcAft>
              <a:buClrTx/>
              <a:buSzTx/>
            </a:pPr>
            <a:r>
              <a:rPr kumimoji="0" lang="en-US" altLang="zh-CN" sz="2800" b="1"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feeling (nervousness/ uneasiness)</a:t>
            </a:r>
            <a:endParaRPr kumimoji="0" lang="en-US" altLang="zh-CN" sz="2800" b="1"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1. </a:t>
            </a:r>
            <a:r>
              <a:rPr kumimoji="0" 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心跳加快</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Megan’s little </a:t>
            </a:r>
            <a:r>
              <a:rPr kumimoji="0" lang="en-US" altLang="zh-CN" sz="2800" i="0"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fluttered/beat/ pounded/hammered</a:t>
            </a:r>
            <a:r>
              <a:rPr kumimoji="0" lang="en-US" altLang="zh-CN" sz="2800" i="0" strike="noStrike" cap="none" normalizeH="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wildly.</a:t>
            </a:r>
            <a:endPar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514350" marR="0" lvl="0" indent="-514350" algn="l" defTabSz="914400" rtl="0" eaLnBrk="1" fontAlgn="base" latinLnBrk="0" hangingPunct="1">
              <a:lnSpc>
                <a:spcPct val="100000"/>
              </a:lnSpc>
              <a:spcBef>
                <a:spcPct val="0"/>
              </a:spcBef>
              <a:spcAft>
                <a:spcPct val="0"/>
              </a:spcAft>
              <a:buClrTx/>
              <a:buSzTx/>
            </a:pP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Megan's </a:t>
            </a:r>
            <a:r>
              <a:rPr kumimoji="0" lang="en-US" altLang="zh-CN" sz="2800" i="0"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raced.</a:t>
            </a:r>
            <a:endParaRPr kumimoji="0" lang="en-US" altLang="zh-CN" sz="2800" i="0"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2. </a:t>
            </a:r>
            <a:r>
              <a:rPr kumimoji="0" lang="zh-CN" altLang="en-US"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心跳到嗓子眼了</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Megan's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nearly jumped /leapt/bumped into her mouth.</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3. </a:t>
            </a:r>
            <a:r>
              <a:rPr kumimoji="0" lang="zh-CN" altLang="en-US"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她心跳陡然停了一下</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heart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missed/skipped a beat.</a:t>
            </a: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4.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throat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tightened.</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palms</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sweated</a:t>
            </a:r>
            <a:r>
              <a:rPr lang="en-US" altLang="zh-CN" sz="2800" dirty="0" smtClean="0">
                <a:latin typeface="Calibri" panose="020F0502020204030204" pitchFamily="34" charset="0"/>
                <a:ea typeface="宋体" panose="02010600030101010101" pitchFamily="2" charset="-122"/>
                <a:cs typeface="Times New Roman" panose="02020603050405020304" pitchFamily="18" charset="0"/>
              </a:rPr>
              <a:t>.</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legs/body</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trembled /shook/shivered/quivered. </a:t>
            </a: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Her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eyebrows</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knitted/tightened.</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She bit her lower </a:t>
            </a:r>
            <a:r>
              <a:rPr kumimoji="0" lang="en-US" altLang="zh-CN" sz="2800"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lip</a:t>
            </a:r>
            <a:r>
              <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rPr>
              <a:t> tightly.</a:t>
            </a:r>
            <a:endParaRPr kumimoji="0" lang="en-US" altLang="zh-CN" sz="2800" i="0" u="none" strike="noStrike" cap="none" normalizeH="0" baseline="0" dirty="0" smtClean="0">
              <a:ln>
                <a:noFill/>
              </a:ln>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800" i="0" u="none" strike="noStrike" cap="none" normalizeH="0" baseline="0" dirty="0" smtClean="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4" name="文本框 3"/>
          <p:cNvSpPr txBox="1"/>
          <p:nvPr/>
        </p:nvSpPr>
        <p:spPr>
          <a:xfrm>
            <a:off x="8989060" y="1516380"/>
            <a:ext cx="1859280" cy="521970"/>
          </a:xfrm>
          <a:prstGeom prst="rect">
            <a:avLst/>
          </a:prstGeom>
          <a:noFill/>
        </p:spPr>
        <p:txBody>
          <a:bodyPr wrap="none" rtlCol="0" anchor="t">
            <a:spAutoFit/>
          </a:bodyPr>
          <a:p>
            <a:pPr marL="514350" marR="0" lvl="0" indent="-514350" algn="l" defTabSz="914400" rtl="0" eaLnBrk="1" fontAlgn="base" latinLnBrk="0" hangingPunct="1">
              <a:lnSpc>
                <a:spcPct val="100000"/>
              </a:lnSpc>
              <a:spcBef>
                <a:spcPct val="0"/>
              </a:spcBef>
              <a:spcAft>
                <a:spcPct val="0"/>
              </a:spcAft>
              <a:buClrTx/>
              <a:buSzTx/>
            </a:pPr>
            <a:r>
              <a:rPr lang="en-US" altLang="zh-CN" sz="2800" dirty="0" smtClean="0">
                <a:ln>
                  <a:noFill/>
                </a:ln>
                <a:effectLst/>
                <a:latin typeface="Calibri" panose="020F0502020204030204" pitchFamily="34" charset="0"/>
                <a:ea typeface="宋体" panose="02010600030101010101" pitchFamily="2" charset="-122"/>
                <a:cs typeface="Times New Roman" panose="02020603050405020304" pitchFamily="18" charset="0"/>
                <a:sym typeface="+mn-ea"/>
              </a:rPr>
              <a:t>(/violently).</a:t>
            </a:r>
            <a:endParaRPr lang="en-US" altLang="zh-CN" sz="2800" dirty="0" smtClean="0">
              <a:ln>
                <a:noFill/>
              </a:ln>
              <a:effectLs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 name="矩形: 圆角 32"/>
          <p:cNvSpPr/>
          <p:nvPr/>
        </p:nvSpPr>
        <p:spPr>
          <a:xfrm>
            <a:off x="411126" y="329609"/>
            <a:ext cx="11369749" cy="6248611"/>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descr="绿叶"/>
          <p:cNvPicPr>
            <a:picLocks noChangeAspect="1"/>
          </p:cNvPicPr>
          <p:nvPr/>
        </p:nvPicPr>
        <p:blipFill>
          <a:blip r:embed="rId1"/>
          <a:stretch>
            <a:fillRect/>
          </a:stretch>
        </p:blipFill>
        <p:spPr>
          <a:xfrm rot="10800000">
            <a:off x="10848340" y="5913755"/>
            <a:ext cx="1343660" cy="9442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linds(horizontal)">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blinds(horizontal)">
                                      <p:cBhvr>
                                        <p:cTn id="12" dur="5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7" dur="5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Effect transition="in" filter="blinds(horizontal)">
                                      <p:cBhvr>
                                        <p:cTn id="26" dur="500"/>
                                        <p:tgtEl>
                                          <p:spTgt spid="102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Effect transition="in" filter="blinds(horizontal)">
                                      <p:cBhvr>
                                        <p:cTn id="31" dur="500"/>
                                        <p:tgtEl>
                                          <p:spTgt spid="102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5">
                                            <p:txEl>
                                              <p:pRg st="5" end="5"/>
                                            </p:txEl>
                                          </p:spTgt>
                                        </p:tgtEl>
                                        <p:attrNameLst>
                                          <p:attrName>style.visibility</p:attrName>
                                        </p:attrNameLst>
                                      </p:cBhvr>
                                      <p:to>
                                        <p:strVal val="visible"/>
                                      </p:to>
                                    </p:set>
                                    <p:animEffect transition="in" filter="blinds(horizontal)">
                                      <p:cBhvr>
                                        <p:cTn id="36" dur="500"/>
                                        <p:tgtEl>
                                          <p:spTgt spid="102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25">
                                            <p:txEl>
                                              <p:pRg st="6" end="6"/>
                                            </p:txEl>
                                          </p:spTgt>
                                        </p:tgtEl>
                                        <p:attrNameLst>
                                          <p:attrName>style.visibility</p:attrName>
                                        </p:attrNameLst>
                                      </p:cBhvr>
                                      <p:to>
                                        <p:strVal val="visible"/>
                                      </p:to>
                                    </p:set>
                                    <p:animEffect transition="in" filter="blinds(horizontal)">
                                      <p:cBhvr>
                                        <p:cTn id="41" dur="500"/>
                                        <p:tgtEl>
                                          <p:spTgt spid="102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25">
                                            <p:txEl>
                                              <p:pRg st="7" end="7"/>
                                            </p:txEl>
                                          </p:spTgt>
                                        </p:tgtEl>
                                        <p:attrNameLst>
                                          <p:attrName>style.visibility</p:attrName>
                                        </p:attrNameLst>
                                      </p:cBhvr>
                                      <p:to>
                                        <p:strVal val="visible"/>
                                      </p:to>
                                    </p:set>
                                    <p:animEffect transition="in" filter="blinds(horizontal)">
                                      <p:cBhvr>
                                        <p:cTn id="46" dur="500"/>
                                        <p:tgtEl>
                                          <p:spTgt spid="102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25">
                                            <p:txEl>
                                              <p:pRg st="8" end="8"/>
                                            </p:txEl>
                                          </p:spTgt>
                                        </p:tgtEl>
                                        <p:attrNameLst>
                                          <p:attrName>style.visibility</p:attrName>
                                        </p:attrNameLst>
                                      </p:cBhvr>
                                      <p:to>
                                        <p:strVal val="visible"/>
                                      </p:to>
                                    </p:set>
                                    <p:animEffect transition="in" filter="blinds(horizontal)">
                                      <p:cBhvr>
                                        <p:cTn id="51" dur="500"/>
                                        <p:tgtEl>
                                          <p:spTgt spid="102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25">
                                            <p:txEl>
                                              <p:pRg st="9" end="9"/>
                                            </p:txEl>
                                          </p:spTgt>
                                        </p:tgtEl>
                                        <p:attrNameLst>
                                          <p:attrName>style.visibility</p:attrName>
                                        </p:attrNameLst>
                                      </p:cBhvr>
                                      <p:to>
                                        <p:strVal val="visible"/>
                                      </p:to>
                                    </p:set>
                                    <p:animEffect transition="in" filter="blinds(horizontal)">
                                      <p:cBhvr>
                                        <p:cTn id="56" dur="500"/>
                                        <p:tgtEl>
                                          <p:spTgt spid="1025">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25">
                                            <p:txEl>
                                              <p:pRg st="10" end="10"/>
                                            </p:txEl>
                                          </p:spTgt>
                                        </p:tgtEl>
                                        <p:attrNameLst>
                                          <p:attrName>style.visibility</p:attrName>
                                        </p:attrNameLst>
                                      </p:cBhvr>
                                      <p:to>
                                        <p:strVal val="visible"/>
                                      </p:to>
                                    </p:set>
                                    <p:animEffect transition="in" filter="blinds(horizontal)">
                                      <p:cBhvr>
                                        <p:cTn id="61" dur="500"/>
                                        <p:tgtEl>
                                          <p:spTgt spid="1025">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25">
                                            <p:txEl>
                                              <p:pRg st="11" end="11"/>
                                            </p:txEl>
                                          </p:spTgt>
                                        </p:tgtEl>
                                        <p:attrNameLst>
                                          <p:attrName>style.visibility</p:attrName>
                                        </p:attrNameLst>
                                      </p:cBhvr>
                                      <p:to>
                                        <p:strVal val="visible"/>
                                      </p:to>
                                    </p:set>
                                    <p:animEffect transition="in" filter="blinds(horizontal)">
                                      <p:cBhvr>
                                        <p:cTn id="66" dur="500"/>
                                        <p:tgtEl>
                                          <p:spTgt spid="10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025">
                                            <p:txEl>
                                              <p:pRg st="12" end="12"/>
                                            </p:txEl>
                                          </p:spTgt>
                                        </p:tgtEl>
                                        <p:attrNameLst>
                                          <p:attrName>style.visibility</p:attrName>
                                        </p:attrNameLst>
                                      </p:cBhvr>
                                      <p:to>
                                        <p:strVal val="visible"/>
                                      </p:to>
                                    </p:set>
                                    <p:animEffect transition="in" filter="blinds(horizontal)">
                                      <p:cBhvr>
                                        <p:cTn id="71" dur="500"/>
                                        <p:tgtEl>
                                          <p:spTgt spid="102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32"/>
          <p:cNvSpPr/>
          <p:nvPr/>
        </p:nvSpPr>
        <p:spPr>
          <a:xfrm>
            <a:off x="371121" y="28516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p:cNvSpPr txBox="1"/>
          <p:nvPr/>
        </p:nvSpPr>
        <p:spPr>
          <a:xfrm>
            <a:off x="5114290" y="459105"/>
            <a:ext cx="1400810" cy="521970"/>
          </a:xfrm>
          <a:prstGeom prst="rect">
            <a:avLst/>
          </a:prstGeom>
          <a:noFill/>
        </p:spPr>
        <p:txBody>
          <a:bodyPr wrap="none" rtlCol="0">
            <a:spAutoFit/>
          </a:bodyPr>
          <a:p>
            <a:r>
              <a:rPr lang="en-US" altLang="zh-CN" sz="2800" b="1" dirty="0">
                <a:solidFill>
                  <a:prstClr val="black"/>
                </a:solidFill>
                <a:ea typeface="宋体" panose="02010600030101010101" pitchFamily="2" charset="-122"/>
              </a:rPr>
              <a:t>decision</a:t>
            </a:r>
            <a:endParaRPr lang="en-US" altLang="zh-CN" sz="2800" b="1" dirty="0">
              <a:solidFill>
                <a:prstClr val="black"/>
              </a:solidFill>
              <a:ea typeface="宋体" panose="02010600030101010101" pitchFamily="2" charset="-122"/>
            </a:endParaRPr>
          </a:p>
        </p:txBody>
      </p:sp>
      <p:sp>
        <p:nvSpPr>
          <p:cNvPr id="4" name="Text Box 11"/>
          <p:cNvSpPr txBox="1">
            <a:spLocks noChangeArrowheads="1"/>
          </p:cNvSpPr>
          <p:nvPr/>
        </p:nvSpPr>
        <p:spPr bwMode="auto">
          <a:xfrm>
            <a:off x="1197610" y="981075"/>
            <a:ext cx="9716135" cy="3538220"/>
          </a:xfrm>
          <a:prstGeom prst="rect">
            <a:avLst/>
          </a:prstGeom>
          <a:noFill/>
          <a:ln w="9525">
            <a:noFill/>
            <a:miter lim="800000"/>
          </a:ln>
          <a:effectLst/>
        </p:spPr>
        <p:txBody>
          <a:bodyPr wrap="square">
            <a:spAutoFit/>
          </a:bodyPr>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1 Magan returned the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to the owner , so the next day Magan was taken  to the market to be rewarded  with some toys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2 Magan handed the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to the police , so the next day Magan was taken to the market to be rewarded  with some toys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3 The family being very poor , Mom kept the 100- dollar </a:t>
            </a:r>
            <a:r>
              <a:rPr lang="en-US" altLang="zh-CN" sz="2800" b="1" dirty="0">
                <a:solidFill>
                  <a:prstClr val="black"/>
                </a:solidFill>
                <a:ea typeface="宋体" panose="02010600030101010101" pitchFamily="2" charset="-122"/>
              </a:rPr>
              <a:t>bill</a:t>
            </a:r>
            <a:r>
              <a:rPr lang="en-US" altLang="zh-CN" sz="2800" dirty="0">
                <a:solidFill>
                  <a:prstClr val="black"/>
                </a:solidFill>
                <a:ea typeface="宋体" panose="02010600030101010101" pitchFamily="2" charset="-122"/>
              </a:rPr>
              <a:t>, so the next day they went  to the market to buy some necessities  .</a:t>
            </a:r>
            <a:endParaRPr lang="en-US" altLang="zh-CN" sz="2800" dirty="0">
              <a:solidFill>
                <a:prstClr val="black"/>
              </a:solidFill>
              <a:ea typeface="宋体" panose="02010600030101010101" pitchFamily="2" charset="-122"/>
            </a:endParaRPr>
          </a:p>
          <a:p>
            <a:pPr indent="0" defTabSz="914400" fontAlgn="base">
              <a:spcBef>
                <a:spcPct val="0"/>
              </a:spcBef>
              <a:spcAft>
                <a:spcPct val="0"/>
              </a:spcAft>
              <a:buFont typeface="Wingdings" panose="05000000000000000000" charset="0"/>
              <a:buNone/>
            </a:pPr>
            <a:r>
              <a:rPr lang="en-US" altLang="zh-CN" sz="2800" dirty="0">
                <a:solidFill>
                  <a:prstClr val="black"/>
                </a:solidFill>
                <a:ea typeface="宋体" panose="02010600030101010101" pitchFamily="2" charset="-122"/>
              </a:rPr>
              <a:t>4 Magan and her mom decided  to go to the supermarket to buy some necessity for some poeple in need with the</a:t>
            </a:r>
            <a:r>
              <a:rPr lang="en-US" altLang="zh-CN" sz="2800" b="1" dirty="0">
                <a:solidFill>
                  <a:prstClr val="black"/>
                </a:solidFill>
                <a:ea typeface="宋体" panose="02010600030101010101" pitchFamily="2" charset="-122"/>
              </a:rPr>
              <a:t> bill</a:t>
            </a:r>
            <a:r>
              <a:rPr lang="en-US" altLang="zh-CN" sz="2800" dirty="0">
                <a:solidFill>
                  <a:prstClr val="black"/>
                </a:solidFill>
                <a:ea typeface="宋体" panose="02010600030101010101" pitchFamily="2" charset="-122"/>
              </a:rPr>
              <a:t> .  </a:t>
            </a:r>
            <a:endParaRPr lang="en-US" altLang="zh-CN" sz="2800" dirty="0">
              <a:solidFill>
                <a:prstClr val="black"/>
              </a:solidFill>
              <a:ea typeface="宋体" panose="02010600030101010101" pitchFamily="2" charset="-122"/>
            </a:endParaRPr>
          </a:p>
        </p:txBody>
      </p:sp>
      <p:sp>
        <p:nvSpPr>
          <p:cNvPr id="6" name="文本框 5"/>
          <p:cNvSpPr txBox="1"/>
          <p:nvPr/>
        </p:nvSpPr>
        <p:spPr>
          <a:xfrm>
            <a:off x="617855" y="4773930"/>
            <a:ext cx="12175490" cy="521970"/>
          </a:xfrm>
          <a:prstGeom prst="rect">
            <a:avLst/>
          </a:prstGeom>
          <a:noFill/>
        </p:spPr>
        <p:txBody>
          <a:bodyPr wrap="square" rtlCol="0">
            <a:spAutoFit/>
          </a:bodyPr>
          <a:p>
            <a:r>
              <a:rPr lang="en-US" altLang="zh-CN" sz="2800" b="1">
                <a:solidFill>
                  <a:srgbClr val="C00000"/>
                </a:solidFill>
              </a:rPr>
              <a:t>Tip 1 : The story should be logical and positive with the theme highlighted.</a:t>
            </a:r>
            <a:endParaRPr lang="en-US" altLang="zh-CN" sz="2800" b="1">
              <a:solidFill>
                <a:srgbClr val="C00000"/>
              </a:solidFill>
            </a:endParaRPr>
          </a:p>
        </p:txBody>
      </p:sp>
      <p:pic>
        <p:nvPicPr>
          <p:cNvPr id="7" name="图片 6" descr="绿叶"/>
          <p:cNvPicPr>
            <a:picLocks noChangeAspect="1"/>
          </p:cNvPicPr>
          <p:nvPr/>
        </p:nvPicPr>
        <p:blipFill>
          <a:blip r:embed="rId1"/>
          <a:stretch>
            <a:fillRect/>
          </a:stretch>
        </p:blipFill>
        <p:spPr>
          <a:xfrm>
            <a:off x="0" y="0"/>
            <a:ext cx="1343660" cy="944245"/>
          </a:xfrm>
          <a:prstGeom prst="rect">
            <a:avLst/>
          </a:prstGeom>
        </p:spPr>
      </p:pic>
      <p:pic>
        <p:nvPicPr>
          <p:cNvPr id="9" name="图片 8" descr="绿叶"/>
          <p:cNvPicPr>
            <a:picLocks noChangeAspect="1"/>
          </p:cNvPicPr>
          <p:nvPr/>
        </p:nvPicPr>
        <p:blipFill>
          <a:blip r:embed="rId1"/>
          <a:stretch>
            <a:fillRect/>
          </a:stretch>
        </p:blipFill>
        <p:spPr>
          <a:xfrm rot="10800000">
            <a:off x="10848340" y="5913755"/>
            <a:ext cx="1343660" cy="944245"/>
          </a:xfrm>
          <a:prstGeom prst="rect">
            <a:avLst/>
          </a:prstGeom>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6" grpId="1"/>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7349</Words>
  <Application>WPS 演示</Application>
  <PresentationFormat>自定义</PresentationFormat>
  <Paragraphs>213</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18</vt:i4>
      </vt:variant>
    </vt:vector>
  </HeadingPairs>
  <TitlesOfParts>
    <vt:vector size="36" baseType="lpstr">
      <vt:lpstr>Arial</vt:lpstr>
      <vt:lpstr>宋体</vt:lpstr>
      <vt:lpstr>Wingdings</vt:lpstr>
      <vt:lpstr>Times New Roman</vt:lpstr>
      <vt:lpstr>HelveticaNeue</vt:lpstr>
      <vt:lpstr>Corbel</vt:lpstr>
      <vt:lpstr>华文新魏</vt:lpstr>
      <vt:lpstr>Calibri</vt:lpstr>
      <vt:lpstr>微软雅黑 Light</vt:lpstr>
      <vt:lpstr>Calibri</vt:lpstr>
      <vt:lpstr>等线</vt:lpstr>
      <vt:lpstr>Wingdings</vt:lpstr>
      <vt:lpstr>楷体</vt:lpstr>
      <vt:lpstr>汉仪霹雳体简</vt:lpstr>
      <vt:lpstr>微软雅黑</vt:lpstr>
      <vt:lpstr>Arial Unicode MS</vt:lpstr>
      <vt:lpstr>华文楷体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圣诞节</dc:title>
  <dc:creator>第一PPT</dc:creator>
  <cp:keywords>www.1ppt.com</cp:keywords>
  <dc:description>www.1ppt.com</dc:description>
  <cp:lastModifiedBy>南山有谷堆</cp:lastModifiedBy>
  <cp:revision>386</cp:revision>
  <dcterms:created xsi:type="dcterms:W3CDTF">2017-08-18T03:02:00Z</dcterms:created>
  <dcterms:modified xsi:type="dcterms:W3CDTF">2021-10-13T14:43:45Z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40E414859E3C4446B26C261E5AA2D05F</vt:lpwstr>
  </property>
</Properties>
</file>