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</p:sldMasterIdLst>
  <p:notesMasterIdLst>
    <p:notesMasterId r:id="rId27"/>
  </p:notesMasterIdLst>
  <p:sldIdLst>
    <p:sldId id="515" r:id="rId4"/>
    <p:sldId id="291" r:id="rId5"/>
    <p:sldId id="494" r:id="rId6"/>
    <p:sldId id="320" r:id="rId7"/>
    <p:sldId id="355" r:id="rId8"/>
    <p:sldId id="322" r:id="rId9"/>
    <p:sldId id="420" r:id="rId10"/>
    <p:sldId id="461" r:id="rId11"/>
    <p:sldId id="462" r:id="rId12"/>
    <p:sldId id="479" r:id="rId13"/>
    <p:sldId id="466" r:id="rId14"/>
    <p:sldId id="327" r:id="rId15"/>
    <p:sldId id="468" r:id="rId16"/>
    <p:sldId id="469" r:id="rId17"/>
    <p:sldId id="470" r:id="rId18"/>
    <p:sldId id="493" r:id="rId19"/>
    <p:sldId id="330" r:id="rId20"/>
    <p:sldId id="474" r:id="rId21"/>
    <p:sldId id="475" r:id="rId22"/>
    <p:sldId id="431" r:id="rId23"/>
    <p:sldId id="393" r:id="rId24"/>
    <p:sldId id="491" r:id="rId25"/>
    <p:sldId id="397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  <p:embeddedFont>
      <p:font typeface="华文新魏" panose="02010800040101010101" pitchFamily="2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6">
          <p15:clr>
            <a:srgbClr val="A4A3A4"/>
          </p15:clr>
        </p15:guide>
        <p15:guide id="2" pos="30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0" clrIdx="0"/>
  <p:cmAuthor id="1" name="dong yuan" initials="dy" lastIdx="0" clrIdx="0"/>
  <p:cmAuthor id="2" name="作者" initials="A" lastIdx="0" clrIdx="1"/>
  <p:cmAuthor id="3" name="fafa" initials="f" lastIdx="0" clrIdx="1"/>
  <p:cmAuthor id="4" name="王习习" initials="王" lastIdx="0" clrIdx="0"/>
  <p:cmAuthor id="6" name="Administra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C5C"/>
    <a:srgbClr val="F37A7A"/>
    <a:srgbClr val="FF3000"/>
    <a:srgbClr val="EF5452"/>
    <a:srgbClr val="EE535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8" y="513"/>
      </p:cViewPr>
      <p:guideLst>
        <p:guide orient="horz" pos="1796"/>
        <p:guide pos="30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EDC60-90EC-4EE8-BF5C-19FD02F99254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79C74-7A16-4F34-A2D2-1CD7C8DACB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35C5C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135"/>
            <a:ext cx="3868340" cy="27639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135"/>
            <a:ext cx="3887391" cy="27639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876"/>
            <a:ext cx="6858000" cy="1790921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862"/>
            <a:ext cx="6858000" cy="1241975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81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522"/>
            <a:ext cx="7886700" cy="112527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298"/>
            <a:ext cx="4032504" cy="339489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298"/>
            <a:ext cx="4032504" cy="339489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78"/>
            <a:ext cx="7886700" cy="9942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993"/>
            <a:ext cx="3655181" cy="618010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281"/>
            <a:ext cx="3655181" cy="26435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993"/>
            <a:ext cx="3673182" cy="618010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281"/>
            <a:ext cx="3673182" cy="26435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42"/>
            <a:ext cx="2949178" cy="1200298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60"/>
            <a:ext cx="4629150" cy="365567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241"/>
            <a:ext cx="2949178" cy="285904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42"/>
            <a:ext cx="3124012" cy="1200298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43"/>
            <a:ext cx="4629150" cy="4053388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241"/>
            <a:ext cx="3124012" cy="2859044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7400" indent="0">
              <a:buNone/>
              <a:defRPr sz="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918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52930" cy="438918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135"/>
            <a:ext cx="3868340" cy="27639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135"/>
            <a:ext cx="3887391" cy="27639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452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5389721" y="47943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43335-9B88-42EB-9188-1DCC62FEFE3F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5389721" y="47943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004"/>
            <a:ext cx="8229600" cy="85735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298"/>
            <a:ext cx="8229600" cy="3394891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4684497"/>
            <a:ext cx="2133600" cy="3572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4684497"/>
            <a:ext cx="2895600" cy="3572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4684497"/>
            <a:ext cx="2133600" cy="3572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943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2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1.png"/><Relationship Id="rId5" Type="http://schemas.openxmlformats.org/officeDocument/2006/relationships/tags" Target="../tags/tag40.xml"/><Relationship Id="rId10" Type="http://schemas.openxmlformats.org/officeDocument/2006/relationships/image" Target="../media/image14.png"/><Relationship Id="rId4" Type="http://schemas.openxmlformats.org/officeDocument/2006/relationships/tags" Target="../tags/tag39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3.xml"/><Relationship Id="rId7" Type="http://schemas.openxmlformats.org/officeDocument/2006/relationships/image" Target="../media/image1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6.xml"/><Relationship Id="rId7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9.xml"/><Relationship Id="rId7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52.xml"/><Relationship Id="rId7" Type="http://schemas.openxmlformats.org/officeDocument/2006/relationships/image" Target="../media/image1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4.png"/><Relationship Id="rId5" Type="http://schemas.openxmlformats.org/officeDocument/2006/relationships/tags" Target="../tags/tag6.xml"/><Relationship Id="rId10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9.xml"/><Relationship Id="rId7" Type="http://schemas.openxmlformats.org/officeDocument/2006/relationships/image" Target="../media/image1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2.xm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9.xml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openxmlformats.org/officeDocument/2006/relationships/tags" Target="../tags/tag20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5196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769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850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9721" y="47943"/>
            <a:ext cx="3676650" cy="119014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5863" t="20541" r="7373" b="62703"/>
          <a:stretch>
            <a:fillRect/>
          </a:stretch>
        </p:blipFill>
        <p:spPr>
          <a:xfrm>
            <a:off x="1895475" y="1641475"/>
            <a:ext cx="7066280" cy="3060700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65" y="130175"/>
            <a:ext cx="470535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8197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sp>
        <p:nvSpPr>
          <p:cNvPr id="18" name="矩形 17"/>
          <p:cNvSpPr/>
          <p:nvPr/>
        </p:nvSpPr>
        <p:spPr>
          <a:xfrm>
            <a:off x="8011160" y="1976120"/>
            <a:ext cx="845185" cy="26416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90820" y="1975485"/>
            <a:ext cx="1274445" cy="26479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9555" y="1641475"/>
            <a:ext cx="2907030" cy="475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indent="0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specific event/ accident</a:t>
            </a:r>
          </a:p>
        </p:txBody>
      </p:sp>
      <p:sp>
        <p:nvSpPr>
          <p:cNvPr id="20" name="矩形 19"/>
          <p:cNvSpPr/>
          <p:nvPr/>
        </p:nvSpPr>
        <p:spPr>
          <a:xfrm>
            <a:off x="3696970" y="2327910"/>
            <a:ext cx="1274445" cy="26479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016375" y="3479165"/>
            <a:ext cx="1274445" cy="26479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227580" y="3784600"/>
            <a:ext cx="1788160" cy="32575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57530" y="2696210"/>
            <a:ext cx="1193165" cy="7067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different opinions</a:t>
            </a: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3526790" y="1165860"/>
            <a:ext cx="3037840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Para.1 Introduction </a:t>
            </a:r>
          </a:p>
        </p:txBody>
      </p:sp>
      <p:sp>
        <p:nvSpPr>
          <p:cNvPr id="10" name="矩形 9"/>
          <p:cNvSpPr/>
          <p:nvPr/>
        </p:nvSpPr>
        <p:spPr>
          <a:xfrm>
            <a:off x="2782570" y="2354580"/>
            <a:ext cx="914400" cy="264795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加号 12"/>
          <p:cNvSpPr/>
          <p:nvPr/>
        </p:nvSpPr>
        <p:spPr>
          <a:xfrm>
            <a:off x="815975" y="2148205"/>
            <a:ext cx="675640" cy="454660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2105" y="1097915"/>
            <a:ext cx="1895475" cy="55308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</a:t>
            </a:r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hot </a:t>
            </a:r>
            <a:r>
              <a:rPr lang="zh-CN" altLang="en-US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issu</a:t>
            </a:r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5" grpId="0" bldLvl="0" animBg="1"/>
      <p:bldP spid="20" grpId="0" animBg="1"/>
      <p:bldP spid="21" grpId="0" animBg="1"/>
      <p:bldP spid="22" grpId="0" animBg="1"/>
      <p:bldP spid="23" grpId="0" bldLvl="0" animBg="1"/>
      <p:bldP spid="1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5863" t="20541" r="7373" b="62703"/>
          <a:stretch>
            <a:fillRect/>
          </a:stretch>
        </p:blipFill>
        <p:spPr>
          <a:xfrm>
            <a:off x="1895475" y="1641475"/>
            <a:ext cx="7066280" cy="3060700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65" y="130175"/>
            <a:ext cx="470535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8197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sp>
        <p:nvSpPr>
          <p:cNvPr id="18" name="矩形 17"/>
          <p:cNvSpPr/>
          <p:nvPr/>
        </p:nvSpPr>
        <p:spPr>
          <a:xfrm>
            <a:off x="8011160" y="1976120"/>
            <a:ext cx="845185" cy="26416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90820" y="1975485"/>
            <a:ext cx="1274445" cy="26479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696970" y="2327910"/>
            <a:ext cx="1274445" cy="26479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016375" y="3479165"/>
            <a:ext cx="1274445" cy="26479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227580" y="3784600"/>
            <a:ext cx="1788160" cy="32575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3526790" y="1165860"/>
            <a:ext cx="3037840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Para.1 Introduction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51880" y="2287270"/>
            <a:ext cx="218249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oppose </a:t>
            </a:r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idea of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07260" y="2988945"/>
            <a:ext cx="131953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dangerous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98335" y="2678430"/>
            <a:ext cx="15709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unnecessary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71110" y="3009265"/>
            <a:ext cx="309689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cease</a:t>
            </a:r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...just 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because</a:t>
            </a:r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....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new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42100" y="3784600"/>
            <a:ext cx="228282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still</a:t>
            </a:r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 claimed that...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06165" y="2988945"/>
            <a:ext cx="97790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Hence</a:t>
            </a:r>
            <a:endParaRPr lang="en-US" sz="20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71415" y="3784600"/>
            <a:ext cx="159766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Nevertheless</a:t>
            </a:r>
            <a:endParaRPr lang="en-US" sz="20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82570" y="2354580"/>
            <a:ext cx="914400" cy="264795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9555" y="1641475"/>
            <a:ext cx="2907030" cy="475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indent="0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specific event/ accident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57530" y="2696210"/>
            <a:ext cx="1193165" cy="7067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different opinions</a:t>
            </a:r>
          </a:p>
        </p:txBody>
      </p:sp>
      <p:sp>
        <p:nvSpPr>
          <p:cNvPr id="13" name="加号 12"/>
          <p:cNvSpPr/>
          <p:nvPr/>
        </p:nvSpPr>
        <p:spPr>
          <a:xfrm>
            <a:off x="815975" y="2148205"/>
            <a:ext cx="675640" cy="454660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 animBg="1"/>
      <p:bldP spid="6" grpId="0" animBg="1"/>
      <p:bldP spid="12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065" y="140335"/>
            <a:ext cx="429514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5863" t="36290" r="8135" b="29451"/>
          <a:stretch>
            <a:fillRect/>
          </a:stretch>
        </p:blipFill>
        <p:spPr>
          <a:xfrm>
            <a:off x="2129155" y="1306830"/>
            <a:ext cx="6722745" cy="3387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317750" y="1306830"/>
            <a:ext cx="1412240" cy="357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364105" y="3248660"/>
            <a:ext cx="1365250" cy="349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55390" y="1369060"/>
            <a:ext cx="5034915" cy="23368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408555" y="1614170"/>
            <a:ext cx="2591435" cy="16764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755390" y="3322320"/>
            <a:ext cx="4968240" cy="27622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39940" y="1664970"/>
            <a:ext cx="128778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Amish</a:t>
            </a:r>
            <a:endParaRPr lang="zh-CN" altLang="en-US" sz="2000" b="1" i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32960" y="3529965"/>
            <a:ext cx="206375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weather-tracking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228840" y="4051300"/>
            <a:ext cx="14947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Internet </a:t>
            </a: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3609975" y="821690"/>
            <a:ext cx="3712845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Para.2-3  Pros and Cons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9110" y="1369060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7990" y="2372995"/>
            <a:ext cx="1824355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examples</a:t>
            </a:r>
          </a:p>
        </p:txBody>
      </p:sp>
      <p:sp>
        <p:nvSpPr>
          <p:cNvPr id="27" name="椭圆 26"/>
          <p:cNvSpPr/>
          <p:nvPr/>
        </p:nvSpPr>
        <p:spPr>
          <a:xfrm>
            <a:off x="2994025" y="3468370"/>
            <a:ext cx="1118870" cy="398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6696710" y="3659505"/>
            <a:ext cx="1118870" cy="398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067175" y="4144010"/>
            <a:ext cx="708660" cy="306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9" grpId="0" animBg="1"/>
      <p:bldP spid="11" grpId="0" animBg="1"/>
      <p:bldP spid="12" grpId="0" animBg="1"/>
      <p:bldP spid="15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065" y="140335"/>
            <a:ext cx="429514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5863" t="36290" r="8135" b="43745"/>
          <a:stretch>
            <a:fillRect/>
          </a:stretch>
        </p:blipFill>
        <p:spPr>
          <a:xfrm>
            <a:off x="2049780" y="1369060"/>
            <a:ext cx="6802120" cy="321119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317750" y="1510030"/>
            <a:ext cx="1412240" cy="357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55390" y="1643380"/>
            <a:ext cx="5034915" cy="23368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408555" y="1929130"/>
            <a:ext cx="2427605" cy="17780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5920" y="1643380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04800" y="2657475"/>
            <a:ext cx="1925955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an example</a:t>
            </a:r>
          </a:p>
        </p:txBody>
      </p:sp>
      <p:sp>
        <p:nvSpPr>
          <p:cNvPr id="23" name="椭圆 22"/>
          <p:cNvSpPr/>
          <p:nvPr/>
        </p:nvSpPr>
        <p:spPr>
          <a:xfrm>
            <a:off x="7736205" y="1572895"/>
            <a:ext cx="1104900" cy="398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5233035" y="2830830"/>
            <a:ext cx="12407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advocate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11110" y="2967990"/>
            <a:ext cx="12407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emphasis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06160" y="3255010"/>
            <a:ext cx="163004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is 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better</a:t>
            </a:r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 than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69710" y="2810510"/>
            <a:ext cx="94551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simple</a:t>
            </a:r>
            <a:endParaRPr lang="en-US" sz="20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4"/>
          <p:cNvSpPr/>
          <p:nvPr>
            <p:custDataLst>
              <p:tags r:id="rId2"/>
            </p:custDataLst>
          </p:nvPr>
        </p:nvSpPr>
        <p:spPr>
          <a:xfrm>
            <a:off x="3610610" y="883920"/>
            <a:ext cx="2018030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Para.2 Pros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629275" y="927100"/>
            <a:ext cx="128778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Amish</a:t>
            </a:r>
            <a:endParaRPr lang="zh-CN" altLang="en-US" sz="2000" b="1" i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bldLvl="0" animBg="1"/>
      <p:bldP spid="5" grpId="0" bldLvl="0" animBg="1"/>
      <p:bldP spid="7" grpId="0" bldLvl="0" animBg="1"/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065" y="140335"/>
            <a:ext cx="429514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5863" t="55670" r="8135" b="29451"/>
          <a:stretch>
            <a:fillRect/>
          </a:stretch>
        </p:blipFill>
        <p:spPr>
          <a:xfrm>
            <a:off x="2067560" y="1541145"/>
            <a:ext cx="6804025" cy="2905125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2343785" y="1820545"/>
            <a:ext cx="1365250" cy="349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735070" y="1894205"/>
            <a:ext cx="4968240" cy="27622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024120" y="970280"/>
            <a:ext cx="206375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weather-tracking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208520" y="970280"/>
            <a:ext cx="14947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Internet </a:t>
            </a: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2785110" y="970280"/>
            <a:ext cx="2114550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Para.3 Cons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7680" y="1677670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87045" y="2681605"/>
            <a:ext cx="1754505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examples</a:t>
            </a:r>
          </a:p>
        </p:txBody>
      </p:sp>
      <p:sp>
        <p:nvSpPr>
          <p:cNvPr id="25" name="椭圆 24"/>
          <p:cNvSpPr/>
          <p:nvPr/>
        </p:nvSpPr>
        <p:spPr>
          <a:xfrm>
            <a:off x="7302500" y="1833245"/>
            <a:ext cx="1207135" cy="398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901440" y="2200910"/>
            <a:ext cx="124523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latest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016250" y="3806190"/>
            <a:ext cx="19138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larger networks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41290" y="3018790"/>
            <a:ext cx="163004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keep in touch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43785" y="2998470"/>
            <a:ext cx="191389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make it 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possible</a:t>
            </a:r>
            <a:endParaRPr lang="en-US" sz="20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0565" y="2588260"/>
            <a:ext cx="118364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potential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77280" y="3510915"/>
            <a:ext cx="165290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find ...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easier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bldLvl="0" animBg="1"/>
      <p:bldP spid="5" grpId="0" bldLvl="0" animBg="1"/>
      <p:bldP spid="7" grpId="0" bldLvl="0" animBg="1"/>
      <p:bldP spid="8" grpId="0" bldLvl="0" animBg="1"/>
      <p:bldP spid="3" grpId="0" bldLvl="0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065" y="140335"/>
            <a:ext cx="429514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5863" t="36290" r="8135" b="29451"/>
          <a:stretch>
            <a:fillRect/>
          </a:stretch>
        </p:blipFill>
        <p:spPr>
          <a:xfrm>
            <a:off x="2129155" y="1306830"/>
            <a:ext cx="6722745" cy="3387725"/>
          </a:xfrm>
          <a:prstGeom prst="rect">
            <a:avLst/>
          </a:prstGeom>
        </p:spPr>
      </p:pic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2252345" y="883920"/>
            <a:ext cx="3712845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Para.2-3  Pros and Cons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9110" y="1369060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7990" y="2372995"/>
            <a:ext cx="1824355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examples</a:t>
            </a:r>
          </a:p>
        </p:txBody>
      </p:sp>
      <p:sp>
        <p:nvSpPr>
          <p:cNvPr id="24" name="加号 23"/>
          <p:cNvSpPr/>
          <p:nvPr/>
        </p:nvSpPr>
        <p:spPr>
          <a:xfrm>
            <a:off x="949325" y="1916430"/>
            <a:ext cx="695960" cy="37909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加号 4"/>
          <p:cNvSpPr/>
          <p:nvPr/>
        </p:nvSpPr>
        <p:spPr>
          <a:xfrm>
            <a:off x="949325" y="2874645"/>
            <a:ext cx="695960" cy="37909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40305" y="1369060"/>
            <a:ext cx="6410960" cy="332613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7990" y="3301365"/>
            <a:ext cx="2090420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make contrast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050" y="777875"/>
            <a:ext cx="3100705" cy="189484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2325" y="2870835"/>
            <a:ext cx="3059430" cy="2066290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742" t="19041" r="39208" b="22956"/>
          <a:stretch>
            <a:fillRect/>
          </a:stretch>
        </p:blipFill>
        <p:spPr>
          <a:xfrm>
            <a:off x="5139690" y="2404745"/>
            <a:ext cx="721360" cy="896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065" y="140335"/>
            <a:ext cx="429514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alphaModFix amt="54000"/>
          </a:blip>
          <a:srcRect l="5863" t="36290" r="8135" b="29451"/>
          <a:stretch>
            <a:fillRect/>
          </a:stretch>
        </p:blipFill>
        <p:spPr>
          <a:xfrm>
            <a:off x="2129155" y="1306830"/>
            <a:ext cx="6722745" cy="3387725"/>
          </a:xfrm>
          <a:prstGeom prst="rect">
            <a:avLst/>
          </a:prstGeom>
        </p:spPr>
      </p:pic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2252345" y="883920"/>
            <a:ext cx="3712845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Para.2-3  Pros and Cons </a:t>
            </a:r>
          </a:p>
        </p:txBody>
      </p:sp>
      <p:sp>
        <p:nvSpPr>
          <p:cNvPr id="8" name="矩形 7"/>
          <p:cNvSpPr/>
          <p:nvPr/>
        </p:nvSpPr>
        <p:spPr>
          <a:xfrm>
            <a:off x="2440305" y="1369060"/>
            <a:ext cx="6410960" cy="332613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050" y="777875"/>
            <a:ext cx="3100705" cy="189484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2325" y="2870835"/>
            <a:ext cx="3059430" cy="2066290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4825" y="1416050"/>
            <a:ext cx="53975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i="1" u="sng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Critical thinking: </a:t>
            </a:r>
          </a:p>
          <a:p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1. W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hich lifestyle do </a:t>
            </a:r>
            <a:r>
              <a:rPr lang="en-US" altLang="zh-CN" sz="2400" b="1" i="1" u="sng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you prefer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?</a:t>
            </a:r>
          </a:p>
          <a:p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2. In your opinion, what is the advantage or disadvantage of life with/ without new technology?</a:t>
            </a:r>
          </a:p>
          <a:p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3. What will be </a:t>
            </a:r>
            <a:r>
              <a:rPr lang="en-US" altLang="zh-CN" sz="2400" b="1" i="1" u="sng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your answer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 to the question “</a:t>
            </a:r>
            <a:r>
              <a:rPr lang="en-US" sz="24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Should We Fight New Technology ? 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4615" y="4249420"/>
            <a:ext cx="811530" cy="820420"/>
            <a:chOff x="-4023" y="3510"/>
            <a:chExt cx="2340" cy="2340"/>
          </a:xfrm>
        </p:grpSpPr>
        <p:sp>
          <p:nvSpPr>
            <p:cNvPr id="7" name="PA_库_椭圆 5"/>
            <p:cNvSpPr/>
            <p:nvPr>
              <p:custDataLst>
                <p:tags r:id="rId3"/>
              </p:custDataLst>
            </p:nvPr>
          </p:nvSpPr>
          <p:spPr>
            <a:xfrm>
              <a:off x="-4023" y="3510"/>
              <a:ext cx="2340" cy="234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PA_库_椭圆 11"/>
            <p:cNvSpPr/>
            <p:nvPr>
              <p:custDataLst>
                <p:tags r:id="rId4"/>
              </p:custDataLst>
            </p:nvPr>
          </p:nvSpPr>
          <p:spPr>
            <a:xfrm>
              <a:off x="-3860" y="3674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8" name="PA_库_图片 4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73" y="4002"/>
              <a:ext cx="1440" cy="1440"/>
            </a:xfrm>
            <a:prstGeom prst="rect">
              <a:avLst/>
            </a:prstGeom>
          </p:spPr>
        </p:pic>
      </p:grpSp>
      <p:sp>
        <p:nvSpPr>
          <p:cNvPr id="48131" name="文本框 4"/>
          <p:cNvSpPr/>
          <p:nvPr>
            <p:custDataLst>
              <p:tags r:id="rId1"/>
            </p:custDataLst>
          </p:nvPr>
        </p:nvSpPr>
        <p:spPr>
          <a:xfrm>
            <a:off x="3557905" y="959485"/>
            <a:ext cx="3268345" cy="48514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Para.4 Own opinion 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 l="5863" t="69489" r="8348" b="18770"/>
          <a:stretch>
            <a:fillRect/>
          </a:stretch>
        </p:blipFill>
        <p:spPr>
          <a:xfrm>
            <a:off x="1995805" y="1444625"/>
            <a:ext cx="6776720" cy="2465705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2197735" y="1539875"/>
            <a:ext cx="955675" cy="525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985135" y="1705610"/>
            <a:ext cx="3956685" cy="38227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620635" y="3074035"/>
            <a:ext cx="1080135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positive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37635" y="2988945"/>
            <a:ext cx="91948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scary</a:t>
            </a:r>
            <a:endParaRPr lang="en-US" altLang="zh-CN" sz="20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48275" y="2945130"/>
            <a:ext cx="1158875" cy="5276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21005" y="1602740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14" name="椭圆 13"/>
          <p:cNvSpPr/>
          <p:nvPr/>
        </p:nvSpPr>
        <p:spPr>
          <a:xfrm>
            <a:off x="3407410" y="1580515"/>
            <a:ext cx="955675" cy="525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34010" y="2548255"/>
            <a:ext cx="1925955" cy="101473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examples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(personal experience)</a:t>
            </a:r>
          </a:p>
        </p:txBody>
      </p:sp>
      <p:sp>
        <p:nvSpPr>
          <p:cNvPr id="20" name="矩形 19"/>
          <p:cNvSpPr/>
          <p:nvPr/>
        </p:nvSpPr>
        <p:spPr>
          <a:xfrm>
            <a:off x="7491730" y="1753870"/>
            <a:ext cx="814070" cy="38227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655945" y="2571115"/>
            <a:ext cx="961390" cy="4464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560695" y="2188845"/>
            <a:ext cx="1056640" cy="38227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557905" y="3438525"/>
            <a:ext cx="956310" cy="39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accept</a:t>
            </a:r>
          </a:p>
        </p:txBody>
      </p:sp>
      <p:sp>
        <p:nvSpPr>
          <p:cNvPr id="32" name="矩形 31"/>
          <p:cNvSpPr/>
          <p:nvPr/>
        </p:nvSpPr>
        <p:spPr>
          <a:xfrm>
            <a:off x="5363210" y="3056255"/>
            <a:ext cx="929640" cy="38227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加号 32"/>
          <p:cNvSpPr/>
          <p:nvPr/>
        </p:nvSpPr>
        <p:spPr>
          <a:xfrm>
            <a:off x="949325" y="2087880"/>
            <a:ext cx="695960" cy="37909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image 2000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9065" y="140335"/>
            <a:ext cx="4295140" cy="62611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04668" y="192131"/>
            <a:ext cx="3952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2 Read for details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0" grpId="0" animBg="1"/>
      <p:bldP spid="4" grpId="0" animBg="1"/>
      <p:bldP spid="8" grpId="0" animBg="1"/>
      <p:bldP spid="14" grpId="0" animBg="1"/>
      <p:bldP spid="19" grpId="0" animBg="1"/>
      <p:bldP spid="20" grpId="0" animBg="1"/>
      <p:bldP spid="21" grpId="0" animBg="1"/>
      <p:bldP spid="24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65" y="140335"/>
            <a:ext cx="299085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27082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4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3  Summary</a:t>
            </a:r>
          </a:p>
        </p:txBody>
      </p:sp>
      <p:pic>
        <p:nvPicPr>
          <p:cNvPr id="13" name="图片 12" descr="图片"/>
          <p:cNvPicPr>
            <a:picLocks noChangeAspect="1"/>
          </p:cNvPicPr>
          <p:nvPr/>
        </p:nvPicPr>
        <p:blipFill>
          <a:blip r:embed="rId9"/>
          <a:srcRect l="2388" r="1986" b="21040"/>
          <a:stretch>
            <a:fillRect/>
          </a:stretch>
        </p:blipFill>
        <p:spPr>
          <a:xfrm>
            <a:off x="3921760" y="117475"/>
            <a:ext cx="5165725" cy="49904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45660" y="117475"/>
            <a:ext cx="3729355" cy="360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45660" y="42545"/>
            <a:ext cx="3737610" cy="4508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b="1" i="1">
                <a:latin typeface="Calibri" panose="020F0502020204030204" charset="0"/>
                <a:cs typeface="Calibri" panose="020F0502020204030204" charset="0"/>
                <a:sym typeface="+mn-ea"/>
              </a:rPr>
              <a:t>How to write an </a:t>
            </a:r>
            <a:r>
              <a:rPr lang="zh-CN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argumentative</a:t>
            </a:r>
            <a:r>
              <a:rPr lang="en-US" altLang="zh-CN" b="1" i="1">
                <a:latin typeface="Calibri" panose="020F0502020204030204" charset="0"/>
                <a:cs typeface="Calibri" panose="020F0502020204030204" charset="0"/>
                <a:sym typeface="+mn-ea"/>
              </a:rPr>
              <a:t> essay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928110" y="560705"/>
            <a:ext cx="5173345" cy="454723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131" name="文本框 4"/>
          <p:cNvSpPr/>
          <p:nvPr>
            <p:custDataLst>
              <p:tags r:id="rId1"/>
            </p:custDataLst>
          </p:nvPr>
        </p:nvSpPr>
        <p:spPr>
          <a:xfrm>
            <a:off x="1755775" y="979805"/>
            <a:ext cx="2223770" cy="36195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Para.1 Introduction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24020" y="764540"/>
            <a:ext cx="1835785" cy="475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indent="0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specific event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68465" y="764540"/>
            <a:ext cx="208851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different opinions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574925" y="2116455"/>
            <a:ext cx="1404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Para.2 Pros </a:t>
            </a:r>
          </a:p>
        </p:txBody>
      </p:sp>
      <p:sp>
        <p:nvSpPr>
          <p:cNvPr id="11" name="文本框 4"/>
          <p:cNvSpPr/>
          <p:nvPr>
            <p:custDataLst>
              <p:tags r:id="rId2"/>
            </p:custDataLst>
          </p:nvPr>
        </p:nvSpPr>
        <p:spPr>
          <a:xfrm>
            <a:off x="2529205" y="3322320"/>
            <a:ext cx="1392555" cy="36195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Para.3 Cons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208780" y="2515235"/>
            <a:ext cx="1149350" cy="7067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sentence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868035" y="2515870"/>
            <a:ext cx="1210310" cy="70675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examples</a:t>
            </a:r>
          </a:p>
        </p:txBody>
      </p:sp>
      <p:sp>
        <p:nvSpPr>
          <p:cNvPr id="24" name="加号 23"/>
          <p:cNvSpPr/>
          <p:nvPr/>
        </p:nvSpPr>
        <p:spPr>
          <a:xfrm>
            <a:off x="5358130" y="2696210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515225" y="2515235"/>
            <a:ext cx="1450340" cy="70675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make 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contrast</a:t>
            </a:r>
          </a:p>
        </p:txBody>
      </p:sp>
      <p:sp>
        <p:nvSpPr>
          <p:cNvPr id="26" name="加号 25"/>
          <p:cNvSpPr/>
          <p:nvPr/>
        </p:nvSpPr>
        <p:spPr>
          <a:xfrm>
            <a:off x="7055485" y="2696845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4"/>
          <p:cNvSpPr/>
          <p:nvPr>
            <p:custDataLst>
              <p:tags r:id="rId3"/>
            </p:custDataLst>
          </p:nvPr>
        </p:nvSpPr>
        <p:spPr>
          <a:xfrm>
            <a:off x="1724025" y="4226560"/>
            <a:ext cx="219773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Para.4 Own opinion</a:t>
            </a:r>
            <a:r>
              <a:rPr lang="en-US" altLang="zh-CN" sz="24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979545" y="4251325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242685" y="4097655"/>
            <a:ext cx="2614295" cy="70675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examples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(personal experience)</a:t>
            </a:r>
          </a:p>
        </p:txBody>
      </p:sp>
      <p:sp>
        <p:nvSpPr>
          <p:cNvPr id="30" name="加号 29"/>
          <p:cNvSpPr/>
          <p:nvPr/>
        </p:nvSpPr>
        <p:spPr>
          <a:xfrm>
            <a:off x="6158865" y="829945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加号 30"/>
          <p:cNvSpPr/>
          <p:nvPr/>
        </p:nvSpPr>
        <p:spPr>
          <a:xfrm>
            <a:off x="5732780" y="4305300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左中括号 31"/>
          <p:cNvSpPr/>
          <p:nvPr/>
        </p:nvSpPr>
        <p:spPr>
          <a:xfrm>
            <a:off x="2309495" y="2310765"/>
            <a:ext cx="286385" cy="116459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左中括号 33"/>
          <p:cNvSpPr/>
          <p:nvPr/>
        </p:nvSpPr>
        <p:spPr>
          <a:xfrm>
            <a:off x="1492250" y="1237615"/>
            <a:ext cx="231775" cy="3310255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H="1" flipV="1">
            <a:off x="1452245" y="2879725"/>
            <a:ext cx="868680" cy="133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37845" y="2634615"/>
            <a:ext cx="83121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12" grpId="0" animBg="1"/>
      <p:bldP spid="14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065" y="140335"/>
            <a:ext cx="299085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27082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4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3  Summary</a:t>
            </a:r>
          </a:p>
        </p:txBody>
      </p:sp>
      <p:pic>
        <p:nvPicPr>
          <p:cNvPr id="13" name="图片 12" descr="图片"/>
          <p:cNvPicPr>
            <a:picLocks noChangeAspect="1"/>
          </p:cNvPicPr>
          <p:nvPr/>
        </p:nvPicPr>
        <p:blipFill>
          <a:blip r:embed="rId6"/>
          <a:srcRect l="2388" r="1986" b="21040"/>
          <a:stretch>
            <a:fillRect/>
          </a:stretch>
        </p:blipFill>
        <p:spPr>
          <a:xfrm>
            <a:off x="3921760" y="117475"/>
            <a:ext cx="5165725" cy="49904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45660" y="117475"/>
            <a:ext cx="3729355" cy="360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45660" y="42545"/>
            <a:ext cx="3737610" cy="4508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b="1" i="1">
                <a:latin typeface="Calibri" panose="020F0502020204030204" charset="0"/>
                <a:cs typeface="Calibri" panose="020F0502020204030204" charset="0"/>
                <a:sym typeface="+mn-ea"/>
              </a:rPr>
              <a:t>How to write an </a:t>
            </a:r>
            <a:r>
              <a:rPr lang="zh-CN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argumentative</a:t>
            </a:r>
            <a:r>
              <a:rPr lang="en-US" altLang="zh-CN" b="1" i="1">
                <a:latin typeface="Calibri" panose="020F0502020204030204" charset="0"/>
                <a:cs typeface="Calibri" panose="020F0502020204030204" charset="0"/>
                <a:sym typeface="+mn-ea"/>
              </a:rPr>
              <a:t> essay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928110" y="560705"/>
            <a:ext cx="5173345" cy="454723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6930" y="1746885"/>
            <a:ext cx="4493895" cy="3987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Tip 1</a:t>
            </a:r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: Organise clear and logic </a:t>
            </a:r>
            <a:r>
              <a:rPr 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structure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6930" y="2484755"/>
            <a:ext cx="6097905" cy="3987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Tip 2</a:t>
            </a:r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: Use </a:t>
            </a:r>
            <a:r>
              <a:rPr 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signposts</a:t>
            </a:r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to list pros and cons &amp; your opinion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9950" y="3218815"/>
            <a:ext cx="4589145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Tip 3</a:t>
            </a:r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: Choose proper </a:t>
            </a:r>
            <a:r>
              <a:rPr lang="zh-CN" alt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argumentative</a:t>
            </a:r>
            <a:r>
              <a:rPr 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skills </a:t>
            </a:r>
          </a:p>
          <a:p>
            <a:pPr indent="0" algn="ctr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(giving example/ making contrast)</a:t>
            </a:r>
          </a:p>
        </p:txBody>
      </p:sp>
      <p:sp>
        <p:nvSpPr>
          <p:cNvPr id="45" name="左大括号 44"/>
          <p:cNvSpPr/>
          <p:nvPr/>
        </p:nvSpPr>
        <p:spPr>
          <a:xfrm>
            <a:off x="532765" y="1906905"/>
            <a:ext cx="304165" cy="17081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19088" y="478179"/>
            <a:ext cx="8505825" cy="4384784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8" name="image 3000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29602" y="281437"/>
            <a:ext cx="838200" cy="83820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0898" y="2303277"/>
            <a:ext cx="361950" cy="357188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r="26921"/>
          <a:stretch>
            <a:fillRect/>
          </a:stretch>
        </p:blipFill>
        <p:spPr>
          <a:xfrm>
            <a:off x="28575" y="2816225"/>
            <a:ext cx="1950720" cy="2603500"/>
          </a:xfrm>
          <a:prstGeom prst="rect">
            <a:avLst/>
          </a:prstGeom>
        </p:spPr>
      </p:pic>
      <p:pic>
        <p:nvPicPr>
          <p:cNvPr id="15" name="image 300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474333" y="-64367"/>
            <a:ext cx="2168813" cy="15291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t="5964" r="28181" b="3990"/>
          <a:stretch>
            <a:fillRect/>
          </a:stretch>
        </p:blipFill>
        <p:spPr>
          <a:xfrm>
            <a:off x="7339965" y="3002915"/>
            <a:ext cx="1880870" cy="22415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46135" y="1119487"/>
            <a:ext cx="73964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</a:rPr>
              <a:t>Unit 2  UL 2 </a:t>
            </a:r>
          </a:p>
          <a:p>
            <a:pPr algn="ctr"/>
            <a:r>
              <a:rPr lang="en-US" sz="40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</a:rPr>
              <a:t>Should We Fight New Technology?</a:t>
            </a:r>
            <a:endParaRPr lang="en-US" altLang="en-US" sz="4000" b="1" i="1" dirty="0"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</a:endParaRPr>
          </a:p>
        </p:txBody>
      </p:sp>
      <p:pic>
        <p:nvPicPr>
          <p:cNvPr id="400013" name="image 400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7800" y="138430"/>
            <a:ext cx="853440" cy="692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65" y="140335"/>
            <a:ext cx="3851910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67203" y="223246"/>
            <a:ext cx="359600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4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4 Group Discussion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09700" y="794385"/>
            <a:ext cx="6524625" cy="570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0" algn="ctr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sz="24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Should We Fight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the </a:t>
            </a:r>
            <a:r>
              <a:rPr lang="en-US" altLang="zh-CN" sz="2400" b="1" i="1" u="sng">
                <a:latin typeface="Calibri" panose="020F0502020204030204" charset="0"/>
                <a:cs typeface="Calibri" panose="020F0502020204030204" charset="0"/>
                <a:sym typeface="+mn-ea"/>
              </a:rPr>
              <a:t>Computer Chip Implanting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?</a:t>
            </a:r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</a:p>
        </p:txBody>
      </p:sp>
      <p:sp>
        <p:nvSpPr>
          <p:cNvPr id="48131" name="文本框 4"/>
          <p:cNvSpPr/>
          <p:nvPr>
            <p:custDataLst>
              <p:tags r:id="rId1"/>
            </p:custDataLst>
          </p:nvPr>
        </p:nvSpPr>
        <p:spPr>
          <a:xfrm>
            <a:off x="1458595" y="1608455"/>
            <a:ext cx="2223770" cy="36195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Para.1 Introduction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89680" y="1530350"/>
            <a:ext cx="1835785" cy="475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indent="0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specific event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334125" y="1530350"/>
            <a:ext cx="208851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different opinions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77745" y="2366010"/>
            <a:ext cx="1404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Para.2 Pros </a:t>
            </a:r>
          </a:p>
        </p:txBody>
      </p:sp>
      <p:sp>
        <p:nvSpPr>
          <p:cNvPr id="11" name="文本框 4"/>
          <p:cNvSpPr/>
          <p:nvPr>
            <p:custDataLst>
              <p:tags r:id="rId2"/>
            </p:custDataLst>
          </p:nvPr>
        </p:nvSpPr>
        <p:spPr>
          <a:xfrm>
            <a:off x="2310130" y="3290570"/>
            <a:ext cx="1392555" cy="361950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Para.3 Cons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774440" y="2629535"/>
            <a:ext cx="1149350" cy="7067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sentence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433695" y="2630170"/>
            <a:ext cx="1210310" cy="70675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examples</a:t>
            </a:r>
          </a:p>
        </p:txBody>
      </p:sp>
      <p:sp>
        <p:nvSpPr>
          <p:cNvPr id="24" name="加号 23"/>
          <p:cNvSpPr/>
          <p:nvPr/>
        </p:nvSpPr>
        <p:spPr>
          <a:xfrm>
            <a:off x="4923790" y="2810510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080885" y="2629535"/>
            <a:ext cx="1450340" cy="70675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make 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contrast</a:t>
            </a:r>
          </a:p>
        </p:txBody>
      </p:sp>
      <p:sp>
        <p:nvSpPr>
          <p:cNvPr id="26" name="加号 25"/>
          <p:cNvSpPr/>
          <p:nvPr/>
        </p:nvSpPr>
        <p:spPr>
          <a:xfrm>
            <a:off x="6621145" y="2811145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4"/>
          <p:cNvSpPr/>
          <p:nvPr>
            <p:custDataLst>
              <p:tags r:id="rId3"/>
            </p:custDataLst>
          </p:nvPr>
        </p:nvSpPr>
        <p:spPr>
          <a:xfrm>
            <a:off x="1426845" y="4100830"/>
            <a:ext cx="219773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Para.4 Own opinion</a:t>
            </a:r>
            <a:r>
              <a:rPr lang="en-US" altLang="zh-CN" sz="2400" b="1" i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693795" y="4114165"/>
            <a:ext cx="175323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sentence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956935" y="3960495"/>
            <a:ext cx="2614295" cy="70675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examples</a:t>
            </a:r>
          </a:p>
          <a:p>
            <a:pPr algn="ctr"/>
            <a:r>
              <a:rPr 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(personal experience)</a:t>
            </a:r>
          </a:p>
        </p:txBody>
      </p:sp>
      <p:sp>
        <p:nvSpPr>
          <p:cNvPr id="30" name="加号 29"/>
          <p:cNvSpPr/>
          <p:nvPr/>
        </p:nvSpPr>
        <p:spPr>
          <a:xfrm>
            <a:off x="5724525" y="1595755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加号 30"/>
          <p:cNvSpPr/>
          <p:nvPr/>
        </p:nvSpPr>
        <p:spPr>
          <a:xfrm>
            <a:off x="5447030" y="4168140"/>
            <a:ext cx="509905" cy="344805"/>
          </a:xfrm>
          <a:prstGeom prst="mathPl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左中括号 31"/>
          <p:cNvSpPr/>
          <p:nvPr/>
        </p:nvSpPr>
        <p:spPr>
          <a:xfrm>
            <a:off x="2023745" y="2583815"/>
            <a:ext cx="286385" cy="959485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左中括号 33"/>
          <p:cNvSpPr/>
          <p:nvPr/>
        </p:nvSpPr>
        <p:spPr>
          <a:xfrm>
            <a:off x="1303655" y="1788795"/>
            <a:ext cx="154940" cy="253619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H="1" flipV="1">
            <a:off x="1333500" y="2976880"/>
            <a:ext cx="692785" cy="184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56870" y="2756535"/>
            <a:ext cx="831215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Topic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rcRect l="12655" t="400" r="14933" b="11707"/>
          <a:stretch>
            <a:fillRect/>
          </a:stretch>
        </p:blipFill>
        <p:spPr>
          <a:xfrm>
            <a:off x="7753985" y="10795"/>
            <a:ext cx="1410970" cy="8636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315" y="4260850"/>
            <a:ext cx="845820" cy="775970"/>
            <a:chOff x="10649" y="2203"/>
            <a:chExt cx="2340" cy="2340"/>
          </a:xfrm>
        </p:grpSpPr>
        <p:sp>
          <p:nvSpPr>
            <p:cNvPr id="18" name="PA_库_椭圆 6"/>
            <p:cNvSpPr/>
            <p:nvPr>
              <p:custDataLst>
                <p:tags r:id="rId1"/>
              </p:custDataLst>
            </p:nvPr>
          </p:nvSpPr>
          <p:spPr>
            <a:xfrm>
              <a:off x="10649" y="2203"/>
              <a:ext cx="2340" cy="234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PA_库_椭圆 12"/>
            <p:cNvSpPr/>
            <p:nvPr>
              <p:custDataLst>
                <p:tags r:id="rId2"/>
              </p:custDataLst>
            </p:nvPr>
          </p:nvSpPr>
          <p:spPr>
            <a:xfrm>
              <a:off x="10812" y="2367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6" name="PA_库_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2" y="2695"/>
              <a:ext cx="1440" cy="14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64845" y="899795"/>
            <a:ext cx="78149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Exchange your draft with a partner. 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Use the checklist to help you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comment on their arguments.</a:t>
            </a:r>
          </a:p>
        </p:txBody>
      </p:sp>
      <p:pic>
        <p:nvPicPr>
          <p:cNvPr id="6" name="image 2000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6370" y="140335"/>
            <a:ext cx="2025650" cy="6261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4668" y="192131"/>
            <a:ext cx="175006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Evaluation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6025" y="1764030"/>
            <a:ext cx="7122160" cy="2861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3920" y="871855"/>
            <a:ext cx="75761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Every coin has two sides, and the new technology is no exception. Though technology is a double-edged sword, we should learn to stay positive and make the most of it.  </a:t>
            </a:r>
          </a:p>
        </p:txBody>
      </p:sp>
      <p:pic>
        <p:nvPicPr>
          <p:cNvPr id="6" name="image 2000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065" y="140335"/>
            <a:ext cx="2025650" cy="6261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4668" y="192131"/>
            <a:ext cx="175006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Evaluation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175510"/>
            <a:ext cx="3778885" cy="251523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959" r="6132"/>
          <a:stretch>
            <a:fillRect/>
          </a:stretch>
        </p:blipFill>
        <p:spPr>
          <a:xfrm>
            <a:off x="5492750" y="2416175"/>
            <a:ext cx="3142615" cy="2274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845550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8205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315" y="4260850"/>
            <a:ext cx="845820" cy="775970"/>
            <a:chOff x="10649" y="2203"/>
            <a:chExt cx="2340" cy="2340"/>
          </a:xfrm>
        </p:grpSpPr>
        <p:sp>
          <p:nvSpPr>
            <p:cNvPr id="18" name="PA_库_椭圆 6"/>
            <p:cNvSpPr/>
            <p:nvPr>
              <p:custDataLst>
                <p:tags r:id="rId1"/>
              </p:custDataLst>
            </p:nvPr>
          </p:nvSpPr>
          <p:spPr>
            <a:xfrm>
              <a:off x="10649" y="2203"/>
              <a:ext cx="2340" cy="234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PA_库_椭圆 12"/>
            <p:cNvSpPr/>
            <p:nvPr>
              <p:custDataLst>
                <p:tags r:id="rId2"/>
              </p:custDataLst>
            </p:nvPr>
          </p:nvSpPr>
          <p:spPr>
            <a:xfrm>
              <a:off x="10812" y="2367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6" name="PA_库_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2" y="2695"/>
              <a:ext cx="1440" cy="14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64845" y="984885"/>
            <a:ext cx="82975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1. Polish your draft after class according to the check list.</a:t>
            </a:r>
          </a:p>
          <a:p>
            <a:pPr fontAlgn="auto">
              <a:lnSpc>
                <a:spcPct val="125000"/>
              </a:lnSpc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2. Find more articles about new technology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from the Internet.</a:t>
            </a:r>
          </a:p>
        </p:txBody>
      </p:sp>
      <p:pic>
        <p:nvPicPr>
          <p:cNvPr id="6" name="image 2000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065" y="140335"/>
            <a:ext cx="2025650" cy="6261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7353" y="64496"/>
            <a:ext cx="1908810" cy="650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Assignment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2750" y="2214880"/>
            <a:ext cx="4293870" cy="238569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200011" name="image 2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65" y="140335"/>
            <a:ext cx="1600835" cy="626110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39898" y="192131"/>
            <a:ext cx="13201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 Lead in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3820" y="4236085"/>
            <a:ext cx="812800" cy="840105"/>
            <a:chOff x="-2388" y="4275"/>
            <a:chExt cx="2340" cy="2340"/>
          </a:xfrm>
        </p:grpSpPr>
        <p:sp>
          <p:nvSpPr>
            <p:cNvPr id="14" name="PA_库_椭圆 3"/>
            <p:cNvSpPr/>
            <p:nvPr>
              <p:custDataLst>
                <p:tags r:id="rId1"/>
              </p:custDataLst>
            </p:nvPr>
          </p:nvSpPr>
          <p:spPr>
            <a:xfrm>
              <a:off x="-2388" y="4275"/>
              <a:ext cx="2340" cy="234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PA_库_椭圆 9"/>
            <p:cNvSpPr/>
            <p:nvPr>
              <p:custDataLst>
                <p:tags r:id="rId2"/>
              </p:custDataLst>
            </p:nvPr>
          </p:nvSpPr>
          <p:spPr>
            <a:xfrm>
              <a:off x="-2224" y="4439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9" name="PA_库_图片 4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8" y="4746"/>
              <a:ext cx="1440" cy="144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1490" y="2435225"/>
            <a:ext cx="3112135" cy="2062480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34865" y="694055"/>
            <a:ext cx="432689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i="1" u="sng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Latest News: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 Elon Musk develops a technology designed to use </a:t>
            </a:r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 computer chip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芯片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)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inside the head to control the brain.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090" y="1466215"/>
            <a:ext cx="4295775" cy="276987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200011" name="image 2000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065" y="140335"/>
            <a:ext cx="1600835" cy="626110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39898" y="192131"/>
            <a:ext cx="13201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 Lead in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3820" y="4236085"/>
            <a:ext cx="812800" cy="840105"/>
            <a:chOff x="-2388" y="4275"/>
            <a:chExt cx="2340" cy="2340"/>
          </a:xfrm>
        </p:grpSpPr>
        <p:sp>
          <p:nvSpPr>
            <p:cNvPr id="14" name="PA_库_椭圆 3"/>
            <p:cNvSpPr/>
            <p:nvPr>
              <p:custDataLst>
                <p:tags r:id="rId3"/>
              </p:custDataLst>
            </p:nvPr>
          </p:nvSpPr>
          <p:spPr>
            <a:xfrm>
              <a:off x="-2388" y="4275"/>
              <a:ext cx="2340" cy="234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PA_库_椭圆 9"/>
            <p:cNvSpPr/>
            <p:nvPr>
              <p:custDataLst>
                <p:tags r:id="rId4"/>
              </p:custDataLst>
            </p:nvPr>
          </p:nvSpPr>
          <p:spPr>
            <a:xfrm>
              <a:off x="-2224" y="4439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9" name="PA_库_图片 4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8" y="4746"/>
              <a:ext cx="1440" cy="1440"/>
            </a:xfrm>
            <a:prstGeom prst="rect">
              <a:avLst/>
            </a:prstGeom>
          </p:spPr>
        </p:pic>
      </p:grpSp>
      <p:pic>
        <p:nvPicPr>
          <p:cNvPr id="3" name="马斯克 人脑芯片">
            <a:hlinkClick r:id="" action="ppaction://media"/>
            <a:extLst>
              <a:ext uri="{FF2B5EF4-FFF2-40B4-BE49-F238E27FC236}">
                <a16:creationId xmlns:a16="http://schemas.microsoft.com/office/drawing/2014/main" id="{D17346DC-8232-4D54-993C-C1101ADD6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3967" y="613672"/>
            <a:ext cx="8496065" cy="391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3820" y="4236085"/>
            <a:ext cx="812800" cy="840105"/>
            <a:chOff x="-2388" y="4275"/>
            <a:chExt cx="2340" cy="2340"/>
          </a:xfrm>
        </p:grpSpPr>
        <p:sp>
          <p:nvSpPr>
            <p:cNvPr id="9" name="PA_库_椭圆 3"/>
            <p:cNvSpPr/>
            <p:nvPr>
              <p:custDataLst>
                <p:tags r:id="rId1"/>
              </p:custDataLst>
            </p:nvPr>
          </p:nvSpPr>
          <p:spPr>
            <a:xfrm>
              <a:off x="-2388" y="4275"/>
              <a:ext cx="2340" cy="234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PA_库_椭圆 9"/>
            <p:cNvSpPr/>
            <p:nvPr>
              <p:custDataLst>
                <p:tags r:id="rId2"/>
              </p:custDataLst>
            </p:nvPr>
          </p:nvSpPr>
          <p:spPr>
            <a:xfrm>
              <a:off x="-2224" y="4439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15" name="PA_库_图片 4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8" y="4746"/>
              <a:ext cx="1440" cy="144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544830" y="1015365"/>
            <a:ext cx="7847965" cy="105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0" algn="ctr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Are you willing to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have the computer chip implanted </a:t>
            </a:r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(</a:t>
            </a:r>
            <a:r>
              <a:rPr lang="zh-CN" altLang="en-US" sz="2400" b="1">
                <a:latin typeface="Calibri" panose="020F0502020204030204" charset="0"/>
                <a:cs typeface="Calibri" panose="020F0502020204030204" charset="0"/>
                <a:sym typeface="+mn-ea"/>
              </a:rPr>
              <a:t>植入</a:t>
            </a:r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)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inside your head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？</a:t>
            </a:r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1080770" y="2207260"/>
          <a:ext cx="6982460" cy="2128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8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2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22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400" b="1" i="1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Your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400" b="1" i="1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400" b="1" i="1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4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 b="1" i="1">
                          <a:latin typeface="Calibri" panose="020F0502020204030204" charset="0"/>
                          <a:cs typeface="Calibri" panose="020F0502020204030204" charset="0"/>
                        </a:rPr>
                        <a:t>Your </a:t>
                      </a: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reasons</a:t>
                      </a:r>
                    </a:p>
                    <a:p>
                      <a:pPr>
                        <a:buNone/>
                      </a:pPr>
                      <a:r>
                        <a:rPr lang="en-US" altLang="zh-CN" sz="2000" b="1" i="1">
                          <a:latin typeface="Calibri" panose="020F0502020204030204" charset="0"/>
                          <a:cs typeface="Calibri" panose="020F0502020204030204" charset="0"/>
                        </a:rPr>
                        <a:t>(Your </a:t>
                      </a: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arguments</a:t>
                      </a:r>
                      <a:r>
                        <a:rPr lang="en-US" altLang="zh-CN" sz="2000" b="1" i="1">
                          <a:latin typeface="Calibri" panose="020F0502020204030204" charset="0"/>
                          <a:cs typeface="Calibri" panose="020F050202020403020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000" b="1" i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000" b="1" i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0011" name="image 2000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065" y="140335"/>
            <a:ext cx="1600835" cy="62611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39898" y="192131"/>
            <a:ext cx="13201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 Lead 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3820" y="4236085"/>
            <a:ext cx="812800" cy="840105"/>
            <a:chOff x="-2388" y="4275"/>
            <a:chExt cx="2340" cy="2340"/>
          </a:xfrm>
        </p:grpSpPr>
        <p:sp>
          <p:nvSpPr>
            <p:cNvPr id="9" name="PA_库_椭圆 3"/>
            <p:cNvSpPr/>
            <p:nvPr>
              <p:custDataLst>
                <p:tags r:id="rId1"/>
              </p:custDataLst>
            </p:nvPr>
          </p:nvSpPr>
          <p:spPr>
            <a:xfrm>
              <a:off x="-2388" y="4275"/>
              <a:ext cx="2340" cy="234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PA_库_椭圆 9"/>
            <p:cNvSpPr/>
            <p:nvPr>
              <p:custDataLst>
                <p:tags r:id="rId2"/>
              </p:custDataLst>
            </p:nvPr>
          </p:nvSpPr>
          <p:spPr>
            <a:xfrm>
              <a:off x="-2224" y="4439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15" name="PA_库_图片 4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8" y="4746"/>
              <a:ext cx="1440" cy="144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383030" y="888365"/>
            <a:ext cx="6378575" cy="650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0" algn="ctr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sz="28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Should We Fight </a:t>
            </a:r>
            <a:r>
              <a:rPr lang="zh-CN" altLang="en-US" sz="2800" b="1" i="1" u="sng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 Technology</a:t>
            </a:r>
            <a:r>
              <a:rPr lang="zh-CN" altLang="en-US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410" y="1858645"/>
            <a:ext cx="2687955" cy="281305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5250" y="1965325"/>
            <a:ext cx="4601210" cy="2599690"/>
          </a:xfrm>
          <a:prstGeom prst="roundRect">
            <a:avLst/>
          </a:prstGeom>
        </p:spPr>
      </p:pic>
      <p:pic>
        <p:nvPicPr>
          <p:cNvPr id="200011" name="image 2000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9065" y="140335"/>
            <a:ext cx="1600835" cy="62611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39898" y="192131"/>
            <a:ext cx="13201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 Lead 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065" y="140335"/>
            <a:ext cx="4551045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4298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1 Read for structure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4615" y="4249420"/>
            <a:ext cx="811530" cy="820420"/>
            <a:chOff x="-4023" y="3510"/>
            <a:chExt cx="2340" cy="2340"/>
          </a:xfrm>
        </p:grpSpPr>
        <p:sp>
          <p:nvSpPr>
            <p:cNvPr id="7" name="PA_库_椭圆 5"/>
            <p:cNvSpPr/>
            <p:nvPr>
              <p:custDataLst>
                <p:tags r:id="rId2"/>
              </p:custDataLst>
            </p:nvPr>
          </p:nvSpPr>
          <p:spPr>
            <a:xfrm>
              <a:off x="-4023" y="3510"/>
              <a:ext cx="2340" cy="234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PA_库_椭圆 11"/>
            <p:cNvSpPr/>
            <p:nvPr>
              <p:custDataLst>
                <p:tags r:id="rId3"/>
              </p:custDataLst>
            </p:nvPr>
          </p:nvSpPr>
          <p:spPr>
            <a:xfrm>
              <a:off x="-3860" y="3674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8" name="PA_库_图片 4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73" y="4002"/>
              <a:ext cx="1440" cy="1440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5863" t="14954" r="3454" b="16000"/>
          <a:stretch>
            <a:fillRect/>
          </a:stretch>
        </p:blipFill>
        <p:spPr>
          <a:xfrm>
            <a:off x="5030470" y="32385"/>
            <a:ext cx="4091940" cy="5048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115" y="1021715"/>
            <a:ext cx="4787900" cy="4603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In w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hich paragraph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does the author: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12115" y="1650365"/>
            <a:ext cx="2760980" cy="47561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describe the 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hot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issu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2115" y="2317750"/>
            <a:ext cx="2117725" cy="47561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an opinion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2115" y="2997200"/>
            <a:ext cx="3627755" cy="4756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discuss 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the life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new tech</a:t>
            </a:r>
            <a:endParaRPr lang="en-US" altLang="zh-CN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2115" y="3678555"/>
            <a:ext cx="3913505" cy="475615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discuss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the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life </a:t>
            </a:r>
            <a:r>
              <a:rPr lang="zh-CN" alt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without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new tech</a:t>
            </a:r>
            <a:endParaRPr lang="en-US" altLang="zh-CN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065" y="140335"/>
            <a:ext cx="4551045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4298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1 Read for structure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4615" y="4249420"/>
            <a:ext cx="811530" cy="820420"/>
            <a:chOff x="-4023" y="3510"/>
            <a:chExt cx="2340" cy="2340"/>
          </a:xfrm>
        </p:grpSpPr>
        <p:sp>
          <p:nvSpPr>
            <p:cNvPr id="7" name="PA_库_椭圆 5"/>
            <p:cNvSpPr/>
            <p:nvPr>
              <p:custDataLst>
                <p:tags r:id="rId2"/>
              </p:custDataLst>
            </p:nvPr>
          </p:nvSpPr>
          <p:spPr>
            <a:xfrm>
              <a:off x="-4023" y="3510"/>
              <a:ext cx="2340" cy="234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PA_库_椭圆 11"/>
            <p:cNvSpPr/>
            <p:nvPr>
              <p:custDataLst>
                <p:tags r:id="rId3"/>
              </p:custDataLst>
            </p:nvPr>
          </p:nvSpPr>
          <p:spPr>
            <a:xfrm>
              <a:off x="-3860" y="3674"/>
              <a:ext cx="2013" cy="2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8" name="PA_库_图片 4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73" y="4002"/>
              <a:ext cx="1440" cy="1440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5863" t="14954" r="3454" b="16000"/>
          <a:stretch>
            <a:fillRect/>
          </a:stretch>
        </p:blipFill>
        <p:spPr>
          <a:xfrm>
            <a:off x="5030470" y="32385"/>
            <a:ext cx="4091940" cy="5048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115" y="1021715"/>
            <a:ext cx="4787900" cy="4603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r>
              <a:rPr 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In w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hich paragraph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does the author: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08905" y="766445"/>
            <a:ext cx="2760980" cy="47561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describe the 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hot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issu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08905" y="4144010"/>
            <a:ext cx="2117725" cy="47561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give an opinion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08905" y="3223260"/>
            <a:ext cx="3627755" cy="4756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discuss 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the life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new tech</a:t>
            </a:r>
            <a:endParaRPr lang="en-US" altLang="zh-CN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8905" y="1854835"/>
            <a:ext cx="3913505" cy="475615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discuss</a:t>
            </a:r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 the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life </a:t>
            </a:r>
            <a:r>
              <a:rPr lang="zh-CN" altLang="en-US" sz="20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without </a:t>
            </a:r>
            <a:r>
              <a:rPr lang="zh-CN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new tech</a:t>
            </a:r>
            <a:endParaRPr lang="en-US" altLang="zh-CN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555" y="482600"/>
            <a:ext cx="8794115" cy="446468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9705" y="339725"/>
            <a:ext cx="8721090" cy="4464685"/>
          </a:xfrm>
          <a:prstGeom prst="rect">
            <a:avLst/>
          </a:prstGeom>
        </p:spPr>
      </p:pic>
      <p:pic>
        <p:nvPicPr>
          <p:cNvPr id="16" name="image 2000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065" y="140335"/>
            <a:ext cx="4551045" cy="6261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668" y="192131"/>
            <a:ext cx="4298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altLang="zh-CN" sz="2800" b="1" i="1" dirty="0">
                <a:effectLst/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Activity 1 Read for structure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1386205" y="904875"/>
            <a:ext cx="1841500" cy="6076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i="1">
                <a:solidFill>
                  <a:srgbClr val="0000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Structure ?  </a:t>
            </a:r>
          </a:p>
        </p:txBody>
      </p:sp>
      <p:pic>
        <p:nvPicPr>
          <p:cNvPr id="2" name="image 2000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91730" y="109855"/>
            <a:ext cx="584200" cy="584200"/>
          </a:xfrm>
          <a:prstGeom prst="rect">
            <a:avLst/>
          </a:prstGeom>
        </p:spPr>
      </p:pic>
      <p:pic>
        <p:nvPicPr>
          <p:cNvPr id="20" name="image 2000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91730" y="125095"/>
            <a:ext cx="584200" cy="5842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5863" t="14954" r="3454" b="16000"/>
          <a:stretch>
            <a:fillRect/>
          </a:stretch>
        </p:blipFill>
        <p:spPr>
          <a:xfrm>
            <a:off x="4846955" y="47625"/>
            <a:ext cx="4275455" cy="504888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910455" y="1584325"/>
            <a:ext cx="922020" cy="2844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910455" y="3032760"/>
            <a:ext cx="1005840" cy="2844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910455" y="4037965"/>
            <a:ext cx="652145" cy="283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下箭头 3"/>
          <p:cNvSpPr/>
          <p:nvPr/>
        </p:nvSpPr>
        <p:spPr>
          <a:xfrm>
            <a:off x="2092325" y="1549400"/>
            <a:ext cx="337185" cy="31115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0570" y="1866900"/>
            <a:ext cx="3360420" cy="4603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Signposts </a:t>
            </a:r>
            <a:r>
              <a:rPr lang="en-US" altLang="zh-CN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</a:t>
            </a:r>
            <a:r>
              <a:rPr lang="zh-CN" altLang="en-US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标识性语言</a:t>
            </a:r>
            <a:r>
              <a:rPr lang="en-US" altLang="zh-CN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)</a:t>
            </a:r>
            <a:endParaRPr lang="en-US" altLang="zh-CN" sz="2000" b="1" u="sng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9"/>
          <a:srcRect l="10796" t="18771"/>
          <a:stretch>
            <a:fillRect/>
          </a:stretch>
        </p:blipFill>
        <p:spPr>
          <a:xfrm>
            <a:off x="542925" y="2457450"/>
            <a:ext cx="3822700" cy="2146300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4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666</Words>
  <Application>Microsoft Office PowerPoint</Application>
  <PresentationFormat>全屏显示(16:9)</PresentationFormat>
  <Paragraphs>168</Paragraphs>
  <Slides>23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华文新魏</vt:lpstr>
      <vt:lpstr>等线 Light</vt:lpstr>
      <vt:lpstr>Calibri</vt:lpstr>
      <vt:lpstr>Arial</vt:lpstr>
      <vt:lpstr>等线</vt:lpstr>
      <vt:lpstr>Wingdings</vt:lpstr>
      <vt:lpstr>HelveticaNeue</vt:lpstr>
      <vt:lpstr>Office 主题​​</vt:lpstr>
      <vt:lpstr>1_Office 主题​​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10-视频</dc:title>
  <dc:creator>陈 西</dc:creator>
  <cp:lastModifiedBy>陈 顺坤</cp:lastModifiedBy>
  <cp:revision>66</cp:revision>
  <dcterms:created xsi:type="dcterms:W3CDTF">2019-06-19T07:08:00Z</dcterms:created>
  <dcterms:modified xsi:type="dcterms:W3CDTF">2021-10-25T10:02:50Z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6E695B1BFFC14B70A3DFF4D1BAC1EEA5</vt:lpwstr>
  </property>
</Properties>
</file>