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68" r:id="rId3"/>
    <p:sldId id="280" r:id="rId4"/>
    <p:sldId id="281" r:id="rId5"/>
    <p:sldId id="283" r:id="rId6"/>
    <p:sldId id="269" r:id="rId7"/>
    <p:sldId id="284" r:id="rId8"/>
    <p:sldId id="279" r:id="rId9"/>
    <p:sldId id="285" r:id="rId10"/>
    <p:sldId id="278" r:id="rId11"/>
    <p:sldId id="286" r:id="rId12"/>
    <p:sldId id="276" r:id="rId13"/>
    <p:sldId id="270" r:id="rId14"/>
    <p:sldId id="282" r:id="rId15"/>
    <p:sldId id="259" r:id="rId16"/>
    <p:sldId id="265" r:id="rId17"/>
    <p:sldId id="260" r:id="rId18"/>
    <p:sldId id="274" r:id="rId19"/>
    <p:sldId id="273" r:id="rId20"/>
    <p:sldId id="261" r:id="rId21"/>
    <p:sldId id="299" r:id="rId22"/>
    <p:sldId id="262" r:id="rId23"/>
    <p:sldId id="294" r:id="rId24"/>
    <p:sldId id="301" r:id="rId25"/>
    <p:sldId id="300" r:id="rId26"/>
    <p:sldId id="256" r:id="rId27"/>
    <p:sldId id="266" r:id="rId29"/>
    <p:sldId id="287" r:id="rId30"/>
    <p:sldId id="288" r:id="rId31"/>
    <p:sldId id="289" r:id="rId32"/>
    <p:sldId id="290" r:id="rId33"/>
    <p:sldId id="291" r:id="rId34"/>
    <p:sldId id="295" r:id="rId35"/>
    <p:sldId id="296" r:id="rId36"/>
    <p:sldId id="302" r:id="rId37"/>
    <p:sldId id="303" r:id="rId38"/>
    <p:sldId id="267" r:id="rId3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a:srgbClr val="0000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2" autoAdjust="0"/>
    <p:restoredTop sz="93775" autoAdjust="0"/>
  </p:normalViewPr>
  <p:slideViewPr>
    <p:cSldViewPr snapToGrid="0">
      <p:cViewPr varScale="1">
        <p:scale>
          <a:sx n="62" d="100"/>
          <a:sy n="62" d="100"/>
        </p:scale>
        <p:origin x="804" y="5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380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3" Type="http://schemas.openxmlformats.org/officeDocument/2006/relationships/commentAuthors" Target="commentAuthors.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14T08:45:37.673"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A5B6D-74CF-4154-B2D4-2202A471D0C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28950-E781-4014-B4AF-AF81046F866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DF28950-E781-4014-B4AF-AF81046F866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9" name="Picture 31" descr="water"/>
          <p:cNvPicPr>
            <a:picLocks noChangeAspect="1" noChangeArrowheads="1"/>
          </p:cNvPicPr>
          <p:nvPr userDrawn="1"/>
        </p:nvPicPr>
        <p:blipFill>
          <a:blip r:embed="rId2">
            <a:extLst>
              <a:ext uri="{28A0092B-C50C-407E-A947-70E740481C1C}">
                <a14:useLocalDpi xmlns:a14="http://schemas.microsoft.com/office/drawing/2010/main" val="0"/>
              </a:ext>
            </a:extLst>
          </a:blip>
          <a:srcRect l="22409" t="16374" b="27486"/>
          <a:stretch>
            <a:fillRect/>
          </a:stretch>
        </p:blipFill>
        <p:spPr bwMode="gray">
          <a:xfrm rot="780000">
            <a:off x="9671050" y="-381000"/>
            <a:ext cx="2417763"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7" name="Freeform 3"/>
          <p:cNvSpPr/>
          <p:nvPr userDrawn="1"/>
        </p:nvSpPr>
        <p:spPr bwMode="gray">
          <a:xfrm>
            <a:off x="-4763" y="5500688"/>
            <a:ext cx="1441451" cy="1358900"/>
          </a:xfrm>
          <a:custGeom>
            <a:avLst/>
            <a:gdLst>
              <a:gd name="T0" fmla="*/ 0 w 1089"/>
              <a:gd name="T1" fmla="*/ 0 h 1100"/>
              <a:gd name="T2" fmla="*/ 0 w 1089"/>
              <a:gd name="T3" fmla="*/ 1358900 h 1100"/>
              <a:gd name="T4" fmla="*/ 1441451 w 1089"/>
              <a:gd name="T5" fmla="*/ 1358900 h 1100"/>
              <a:gd name="T6" fmla="*/ 0 w 1089"/>
              <a:gd name="T7" fmla="*/ 0 h 11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rgbClr val="A8D02A"/>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400" b="1" i="0" u="none" strike="noStrike" kern="0" cap="none" spc="0" normalizeH="0" baseline="0" noProof="0">
              <a:ln>
                <a:noFill/>
              </a:ln>
              <a:solidFill>
                <a:srgbClr val="000000"/>
              </a:solidFill>
              <a:effectLst/>
              <a:uLnTx/>
              <a:uFillTx/>
              <a:latin typeface="Times New Roman" panose="02020603050405020304" pitchFamily="18" charset="0"/>
              <a:ea typeface="方正瘦金书_GBK" pitchFamily="65" charset="-122"/>
              <a:cs typeface="Arial" panose="020B0604020202020204"/>
            </a:endParaRPr>
          </a:p>
        </p:txBody>
      </p:sp>
      <p:pic>
        <p:nvPicPr>
          <p:cNvPr id="10" name="Picture 32" descr="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gray">
          <a:xfrm rot="20760000" flipH="1">
            <a:off x="-104775" y="5715000"/>
            <a:ext cx="12239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1825625"/>
            <a:ext cx="10515600" cy="4698022"/>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0" y="2442386"/>
            <a:ext cx="10515600" cy="1325563"/>
          </a:xfrm>
          <a:prstGeom prst="rect">
            <a:avLst/>
          </a:prstGeom>
        </p:spPr>
        <p:txBody>
          <a:bodyPr/>
          <a:lstStyle/>
          <a:p>
            <a:r>
              <a:rPr lang="zh-CN" altLang="en-US"/>
              <a:t>单击此处编辑母版标题样式</a:t>
            </a:r>
            <a:endParaRPr lang="zh-CN" altLang="en-US"/>
          </a:p>
        </p:txBody>
      </p:sp>
      <p:sp>
        <p:nvSpPr>
          <p:cNvPr id="4" name="日期占位符 3"/>
          <p:cNvSpPr>
            <a:spLocks noGrp="1"/>
          </p:cNvSpPr>
          <p:nvPr>
            <p:ph type="dt" sz="half" idx="10"/>
          </p:nvPr>
        </p:nvSpPr>
        <p:spPr>
          <a:xfrm>
            <a:off x="838200" y="6538912"/>
            <a:ext cx="2743200" cy="182563"/>
          </a:xfrm>
          <a:prstGeom prst="rect">
            <a:avLst/>
          </a:prstGeom>
        </p:spPr>
        <p:txBody>
          <a:bodyPr/>
          <a:lstStyle/>
          <a:p>
            <a:fld id="{5A3F4187-CD3D-46FF-977A-5C7DF19162CD}" type="datetimeFigureOut">
              <a:rPr lang="zh-CN" altLang="en-US" smtClean="0"/>
            </a:fld>
            <a:endParaRPr lang="zh-CN" altLang="en-US"/>
          </a:p>
        </p:txBody>
      </p:sp>
      <p:sp>
        <p:nvSpPr>
          <p:cNvPr id="5" name="页脚占位符 4"/>
          <p:cNvSpPr>
            <a:spLocks noGrp="1"/>
          </p:cNvSpPr>
          <p:nvPr>
            <p:ph type="ftr" sz="quarter" idx="11"/>
          </p:nvPr>
        </p:nvSpPr>
        <p:spPr>
          <a:xfrm>
            <a:off x="4038600" y="6538912"/>
            <a:ext cx="4114800" cy="182563"/>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8496300" y="6538912"/>
            <a:ext cx="2743200" cy="365125"/>
          </a:xfrm>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5A3F4187-CD3D-46FF-977A-5C7DF19162CD}"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p:txBody>
          <a:bodyPr/>
          <a:lstStyle/>
          <a:p>
            <a:fld id="{9EA112FD-DD46-4AB3-B541-5951A45264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734163" y="3749159"/>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A112FD-DD46-4AB3-B541-5951A45264E2}" type="slidenum">
              <a:rPr lang="zh-CN" altLang="en-US" smtClean="0"/>
            </a:fld>
            <a:endParaRPr lang="zh-CN" altLang="en-US"/>
          </a:p>
        </p:txBody>
      </p:sp>
      <p:sp>
        <p:nvSpPr>
          <p:cNvPr id="15" name="Freeform 5"/>
          <p:cNvSpPr/>
          <p:nvPr userDrawn="1"/>
        </p:nvSpPr>
        <p:spPr bwMode="auto">
          <a:xfrm>
            <a:off x="47682" y="616539"/>
            <a:ext cx="74948" cy="77099"/>
          </a:xfrm>
          <a:custGeom>
            <a:avLst/>
            <a:gdLst>
              <a:gd name="T0" fmla="*/ 6 w 34"/>
              <a:gd name="T1" fmla="*/ 0 h 36"/>
              <a:gd name="T2" fmla="*/ 0 w 34"/>
              <a:gd name="T3" fmla="*/ 36 h 36"/>
              <a:gd name="T4" fmla="*/ 34 w 34"/>
              <a:gd name="T5" fmla="*/ 21 h 36"/>
              <a:gd name="T6" fmla="*/ 6 w 34"/>
              <a:gd name="T7" fmla="*/ 0 h 36"/>
            </a:gdLst>
            <a:ahLst/>
            <a:cxnLst>
              <a:cxn ang="0">
                <a:pos x="T0" y="T1"/>
              </a:cxn>
              <a:cxn ang="0">
                <a:pos x="T2" y="T3"/>
              </a:cxn>
              <a:cxn ang="0">
                <a:pos x="T4" y="T5"/>
              </a:cxn>
              <a:cxn ang="0">
                <a:pos x="T6" y="T7"/>
              </a:cxn>
            </a:cxnLst>
            <a:rect l="0" t="0" r="r" b="b"/>
            <a:pathLst>
              <a:path w="34" h="36">
                <a:moveTo>
                  <a:pt x="6" y="0"/>
                </a:moveTo>
                <a:cubicBezTo>
                  <a:pt x="0" y="36"/>
                  <a:pt x="0" y="36"/>
                  <a:pt x="0" y="36"/>
                </a:cubicBezTo>
                <a:cubicBezTo>
                  <a:pt x="34" y="21"/>
                  <a:pt x="34" y="21"/>
                  <a:pt x="34" y="21"/>
                </a:cubicBezTo>
                <a:cubicBezTo>
                  <a:pt x="34" y="21"/>
                  <a:pt x="22" y="6"/>
                  <a:pt x="6" y="0"/>
                </a:cubicBez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sp>
        <p:nvSpPr>
          <p:cNvPr id="16" name="Freeform 6"/>
          <p:cNvSpPr/>
          <p:nvPr userDrawn="1"/>
        </p:nvSpPr>
        <p:spPr bwMode="auto">
          <a:xfrm>
            <a:off x="62188" y="474023"/>
            <a:ext cx="205502" cy="179898"/>
          </a:xfrm>
          <a:custGeom>
            <a:avLst/>
            <a:gdLst>
              <a:gd name="T0" fmla="*/ 0 w 92"/>
              <a:gd name="T1" fmla="*/ 57 h 84"/>
              <a:gd name="T2" fmla="*/ 36 w 92"/>
              <a:gd name="T3" fmla="*/ 84 h 84"/>
              <a:gd name="T4" fmla="*/ 92 w 92"/>
              <a:gd name="T5" fmla="*/ 59 h 84"/>
              <a:gd name="T6" fmla="*/ 81 w 92"/>
              <a:gd name="T7" fmla="*/ 36 h 84"/>
              <a:gd name="T8" fmla="*/ 48 w 92"/>
              <a:gd name="T9" fmla="*/ 30 h 84"/>
              <a:gd name="T10" fmla="*/ 33 w 92"/>
              <a:gd name="T11" fmla="*/ 0 h 84"/>
              <a:gd name="T12" fmla="*/ 8 w 92"/>
              <a:gd name="T13" fmla="*/ 0 h 84"/>
              <a:gd name="T14" fmla="*/ 0 w 92"/>
              <a:gd name="T15" fmla="*/ 57 h 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84">
                <a:moveTo>
                  <a:pt x="0" y="57"/>
                </a:moveTo>
                <a:cubicBezTo>
                  <a:pt x="0" y="57"/>
                  <a:pt x="19" y="58"/>
                  <a:pt x="36" y="84"/>
                </a:cubicBezTo>
                <a:cubicBezTo>
                  <a:pt x="92" y="59"/>
                  <a:pt x="92" y="59"/>
                  <a:pt x="92" y="59"/>
                </a:cubicBezTo>
                <a:cubicBezTo>
                  <a:pt x="81" y="36"/>
                  <a:pt x="81" y="36"/>
                  <a:pt x="81" y="36"/>
                </a:cubicBezTo>
                <a:cubicBezTo>
                  <a:pt x="48" y="30"/>
                  <a:pt x="48" y="30"/>
                  <a:pt x="48" y="30"/>
                </a:cubicBezTo>
                <a:cubicBezTo>
                  <a:pt x="33" y="0"/>
                  <a:pt x="33" y="0"/>
                  <a:pt x="33" y="0"/>
                </a:cubicBezTo>
                <a:cubicBezTo>
                  <a:pt x="8" y="0"/>
                  <a:pt x="8" y="0"/>
                  <a:pt x="8" y="0"/>
                </a:cubicBezTo>
                <a:lnTo>
                  <a:pt x="0" y="57"/>
                </a:ln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sp>
        <p:nvSpPr>
          <p:cNvPr id="17" name="Freeform 7"/>
          <p:cNvSpPr/>
          <p:nvPr userDrawn="1"/>
        </p:nvSpPr>
        <p:spPr bwMode="auto">
          <a:xfrm>
            <a:off x="86365" y="90866"/>
            <a:ext cx="309461" cy="362131"/>
          </a:xfrm>
          <a:custGeom>
            <a:avLst/>
            <a:gdLst>
              <a:gd name="T0" fmla="*/ 0 w 128"/>
              <a:gd name="T1" fmla="*/ 153 h 155"/>
              <a:gd name="T2" fmla="*/ 22 w 128"/>
              <a:gd name="T3" fmla="*/ 155 h 155"/>
              <a:gd name="T4" fmla="*/ 128 w 128"/>
              <a:gd name="T5" fmla="*/ 12 h 155"/>
              <a:gd name="T6" fmla="*/ 113 w 128"/>
              <a:gd name="T7" fmla="*/ 0 h 155"/>
              <a:gd name="T8" fmla="*/ 0 w 128"/>
              <a:gd name="T9" fmla="*/ 153 h 155"/>
            </a:gdLst>
            <a:ahLst/>
            <a:cxnLst>
              <a:cxn ang="0">
                <a:pos x="T0" y="T1"/>
              </a:cxn>
              <a:cxn ang="0">
                <a:pos x="T2" y="T3"/>
              </a:cxn>
              <a:cxn ang="0">
                <a:pos x="T4" y="T5"/>
              </a:cxn>
              <a:cxn ang="0">
                <a:pos x="T6" y="T7"/>
              </a:cxn>
              <a:cxn ang="0">
                <a:pos x="T8" y="T9"/>
              </a:cxn>
            </a:cxnLst>
            <a:rect l="0" t="0" r="r" b="b"/>
            <a:pathLst>
              <a:path w="128" h="155">
                <a:moveTo>
                  <a:pt x="0" y="153"/>
                </a:moveTo>
                <a:lnTo>
                  <a:pt x="22" y="155"/>
                </a:lnTo>
                <a:lnTo>
                  <a:pt x="128" y="12"/>
                </a:lnTo>
                <a:lnTo>
                  <a:pt x="113" y="0"/>
                </a:lnTo>
                <a:lnTo>
                  <a:pt x="0" y="153"/>
                </a:ln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sp>
        <p:nvSpPr>
          <p:cNvPr id="18" name="Freeform 8"/>
          <p:cNvSpPr/>
          <p:nvPr userDrawn="1"/>
        </p:nvSpPr>
        <p:spPr bwMode="auto">
          <a:xfrm>
            <a:off x="262855" y="210018"/>
            <a:ext cx="294955" cy="376149"/>
          </a:xfrm>
          <a:custGeom>
            <a:avLst/>
            <a:gdLst>
              <a:gd name="T0" fmla="*/ 0 w 122"/>
              <a:gd name="T1" fmla="*/ 144 h 161"/>
              <a:gd name="T2" fmla="*/ 9 w 122"/>
              <a:gd name="T3" fmla="*/ 161 h 161"/>
              <a:gd name="T4" fmla="*/ 122 w 122"/>
              <a:gd name="T5" fmla="*/ 10 h 161"/>
              <a:gd name="T6" fmla="*/ 107 w 122"/>
              <a:gd name="T7" fmla="*/ 0 h 161"/>
              <a:gd name="T8" fmla="*/ 0 w 122"/>
              <a:gd name="T9" fmla="*/ 144 h 161"/>
            </a:gdLst>
            <a:ahLst/>
            <a:cxnLst>
              <a:cxn ang="0">
                <a:pos x="T0" y="T1"/>
              </a:cxn>
              <a:cxn ang="0">
                <a:pos x="T2" y="T3"/>
              </a:cxn>
              <a:cxn ang="0">
                <a:pos x="T4" y="T5"/>
              </a:cxn>
              <a:cxn ang="0">
                <a:pos x="T6" y="T7"/>
              </a:cxn>
              <a:cxn ang="0">
                <a:pos x="T8" y="T9"/>
              </a:cxn>
            </a:cxnLst>
            <a:rect l="0" t="0" r="r" b="b"/>
            <a:pathLst>
              <a:path w="122" h="161">
                <a:moveTo>
                  <a:pt x="0" y="144"/>
                </a:moveTo>
                <a:lnTo>
                  <a:pt x="9" y="161"/>
                </a:lnTo>
                <a:lnTo>
                  <a:pt x="122" y="10"/>
                </a:lnTo>
                <a:lnTo>
                  <a:pt x="107" y="0"/>
                </a:lnTo>
                <a:lnTo>
                  <a:pt x="0" y="144"/>
                </a:ln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sp>
        <p:nvSpPr>
          <p:cNvPr id="19" name="Freeform 9"/>
          <p:cNvSpPr/>
          <p:nvPr userDrawn="1"/>
        </p:nvSpPr>
        <p:spPr bwMode="auto">
          <a:xfrm>
            <a:off x="161313" y="135256"/>
            <a:ext cx="336056" cy="394840"/>
          </a:xfrm>
          <a:custGeom>
            <a:avLst/>
            <a:gdLst>
              <a:gd name="T0" fmla="*/ 0 w 139"/>
              <a:gd name="T1" fmla="*/ 145 h 169"/>
              <a:gd name="T2" fmla="*/ 11 w 139"/>
              <a:gd name="T3" fmla="*/ 164 h 169"/>
              <a:gd name="T4" fmla="*/ 34 w 139"/>
              <a:gd name="T5" fmla="*/ 169 h 169"/>
              <a:gd name="T6" fmla="*/ 139 w 139"/>
              <a:gd name="T7" fmla="*/ 25 h 169"/>
              <a:gd name="T8" fmla="*/ 107 w 139"/>
              <a:gd name="T9" fmla="*/ 0 h 169"/>
              <a:gd name="T10" fmla="*/ 0 w 139"/>
              <a:gd name="T11" fmla="*/ 145 h 169"/>
            </a:gdLst>
            <a:ahLst/>
            <a:cxnLst>
              <a:cxn ang="0">
                <a:pos x="T0" y="T1"/>
              </a:cxn>
              <a:cxn ang="0">
                <a:pos x="T2" y="T3"/>
              </a:cxn>
              <a:cxn ang="0">
                <a:pos x="T4" y="T5"/>
              </a:cxn>
              <a:cxn ang="0">
                <a:pos x="T6" y="T7"/>
              </a:cxn>
              <a:cxn ang="0">
                <a:pos x="T8" y="T9"/>
              </a:cxn>
              <a:cxn ang="0">
                <a:pos x="T10" y="T11"/>
              </a:cxn>
            </a:cxnLst>
            <a:rect l="0" t="0" r="r" b="b"/>
            <a:pathLst>
              <a:path w="139" h="169">
                <a:moveTo>
                  <a:pt x="0" y="145"/>
                </a:moveTo>
                <a:lnTo>
                  <a:pt x="11" y="164"/>
                </a:lnTo>
                <a:lnTo>
                  <a:pt x="34" y="169"/>
                </a:lnTo>
                <a:lnTo>
                  <a:pt x="139" y="25"/>
                </a:lnTo>
                <a:lnTo>
                  <a:pt x="107" y="0"/>
                </a:lnTo>
                <a:lnTo>
                  <a:pt x="0" y="145"/>
                </a:ln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sp>
        <p:nvSpPr>
          <p:cNvPr id="20" name="Freeform 10"/>
          <p:cNvSpPr/>
          <p:nvPr userDrawn="1"/>
        </p:nvSpPr>
        <p:spPr bwMode="auto">
          <a:xfrm>
            <a:off x="378903" y="-7261"/>
            <a:ext cx="253855" cy="221952"/>
          </a:xfrm>
          <a:custGeom>
            <a:avLst/>
            <a:gdLst>
              <a:gd name="T0" fmla="*/ 0 w 105"/>
              <a:gd name="T1" fmla="*/ 33 h 95"/>
              <a:gd name="T2" fmla="*/ 80 w 105"/>
              <a:gd name="T3" fmla="*/ 95 h 95"/>
              <a:gd name="T4" fmla="*/ 105 w 105"/>
              <a:gd name="T5" fmla="*/ 61 h 95"/>
              <a:gd name="T6" fmla="*/ 24 w 105"/>
              <a:gd name="T7" fmla="*/ 0 h 95"/>
              <a:gd name="T8" fmla="*/ 0 w 105"/>
              <a:gd name="T9" fmla="*/ 33 h 95"/>
            </a:gdLst>
            <a:ahLst/>
            <a:cxnLst>
              <a:cxn ang="0">
                <a:pos x="T0" y="T1"/>
              </a:cxn>
              <a:cxn ang="0">
                <a:pos x="T2" y="T3"/>
              </a:cxn>
              <a:cxn ang="0">
                <a:pos x="T4" y="T5"/>
              </a:cxn>
              <a:cxn ang="0">
                <a:pos x="T6" y="T7"/>
              </a:cxn>
              <a:cxn ang="0">
                <a:pos x="T8" y="T9"/>
              </a:cxn>
            </a:cxnLst>
            <a:rect l="0" t="0" r="r" b="b"/>
            <a:pathLst>
              <a:path w="105" h="95">
                <a:moveTo>
                  <a:pt x="0" y="33"/>
                </a:moveTo>
                <a:lnTo>
                  <a:pt x="80" y="95"/>
                </a:lnTo>
                <a:lnTo>
                  <a:pt x="105" y="61"/>
                </a:lnTo>
                <a:lnTo>
                  <a:pt x="24" y="0"/>
                </a:lnTo>
                <a:lnTo>
                  <a:pt x="0" y="33"/>
                </a:lnTo>
                <a:close/>
              </a:path>
            </a:pathLst>
          </a:custGeom>
          <a:solidFill>
            <a:srgbClr val="00B0F0"/>
          </a:solidFill>
          <a:ln>
            <a:noFill/>
          </a:ln>
        </p:spPr>
        <p:txBody>
          <a:bodyPr vert="horz" wrap="square" lIns="91440" tIns="45720" rIns="91440" bIns="45720" numCol="1" anchor="t" anchorCtr="0" compatLnSpc="1"/>
          <a:lstStyle/>
          <a:p>
            <a:endParaRPr lang="zh-CN" altLang="en-US">
              <a:solidFill>
                <a:srgbClr val="FF0000"/>
              </a:solidFill>
              <a:latin typeface="华康娃娃体W5(P)" panose="040B0500000000000000" pitchFamily="82" charset="-122"/>
              <a:ea typeface="华康娃娃体W5(P)" panose="040B0500000000000000" pitchFamily="82" charset="-122"/>
            </a:endParaRPr>
          </a:p>
        </p:txBody>
      </p:sp>
      <p:grpSp>
        <p:nvGrpSpPr>
          <p:cNvPr id="11" name="组合 10"/>
          <p:cNvGrpSpPr/>
          <p:nvPr userDrawn="1"/>
        </p:nvGrpSpPr>
        <p:grpSpPr>
          <a:xfrm>
            <a:off x="-161240" y="5623183"/>
            <a:ext cx="1438100" cy="1521587"/>
            <a:chOff x="-198753" y="5383535"/>
            <a:chExt cx="1597585" cy="1654170"/>
          </a:xfrm>
        </p:grpSpPr>
        <p:sp>
          <p:nvSpPr>
            <p:cNvPr id="28" name="Freeform 3"/>
            <p:cNvSpPr/>
            <p:nvPr userDrawn="1"/>
          </p:nvSpPr>
          <p:spPr bwMode="gray">
            <a:xfrm>
              <a:off x="-42619" y="5383535"/>
              <a:ext cx="1441451" cy="1358900"/>
            </a:xfrm>
            <a:custGeom>
              <a:avLst/>
              <a:gdLst>
                <a:gd name="T0" fmla="*/ 0 w 1089"/>
                <a:gd name="T1" fmla="*/ 0 h 1100"/>
                <a:gd name="T2" fmla="*/ 0 w 1089"/>
                <a:gd name="T3" fmla="*/ 1358900 h 1100"/>
                <a:gd name="T4" fmla="*/ 1441451 w 1089"/>
                <a:gd name="T5" fmla="*/ 1358900 h 1100"/>
                <a:gd name="T6" fmla="*/ 0 w 1089"/>
                <a:gd name="T7" fmla="*/ 0 h 11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rgbClr val="A8D02A"/>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400" b="1" i="0" u="none" strike="noStrike" kern="0" cap="none" spc="0" normalizeH="0" baseline="0" noProof="0">
                <a:ln>
                  <a:noFill/>
                </a:ln>
                <a:solidFill>
                  <a:srgbClr val="000000"/>
                </a:solidFill>
                <a:effectLst/>
                <a:uLnTx/>
                <a:uFillTx/>
                <a:latin typeface="Times New Roman" panose="02020603050405020304" pitchFamily="18" charset="0"/>
                <a:ea typeface="方正瘦金书_GBK" pitchFamily="65" charset="-122"/>
                <a:cs typeface="Arial" panose="020B0604020202020204"/>
              </a:endParaRPr>
            </a:p>
          </p:txBody>
        </p:sp>
        <p:pic>
          <p:nvPicPr>
            <p:cNvPr id="31" name="Picture 32" descr="3"/>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gray">
            <a:xfrm rot="20760000" flipH="1">
              <a:off x="-198753" y="5666105"/>
              <a:ext cx="12239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 name="组合 11"/>
          <p:cNvGrpSpPr/>
          <p:nvPr userDrawn="1"/>
        </p:nvGrpSpPr>
        <p:grpSpPr>
          <a:xfrm>
            <a:off x="7837822" y="-418676"/>
            <a:ext cx="4354178" cy="2018875"/>
            <a:chOff x="7086600" y="-418675"/>
            <a:chExt cx="5105400" cy="2013202"/>
          </a:xfrm>
        </p:grpSpPr>
        <p:grpSp>
          <p:nvGrpSpPr>
            <p:cNvPr id="9" name="组合 8"/>
            <p:cNvGrpSpPr/>
            <p:nvPr userDrawn="1"/>
          </p:nvGrpSpPr>
          <p:grpSpPr>
            <a:xfrm>
              <a:off x="7086600" y="-400961"/>
              <a:ext cx="5105400" cy="1995488"/>
              <a:chOff x="7083425" y="-381000"/>
              <a:chExt cx="5105400" cy="1995488"/>
            </a:xfrm>
          </p:grpSpPr>
          <p:sp>
            <p:nvSpPr>
              <p:cNvPr id="29" name="Freeform 29"/>
              <p:cNvSpPr/>
              <p:nvPr userDrawn="1"/>
            </p:nvSpPr>
            <p:spPr bwMode="gray">
              <a:xfrm>
                <a:off x="7083425" y="0"/>
                <a:ext cx="5105400" cy="739775"/>
              </a:xfrm>
              <a:custGeom>
                <a:avLst/>
                <a:gdLst>
                  <a:gd name="T0" fmla="*/ 5105400 w 3130"/>
                  <a:gd name="T1" fmla="*/ 739775 h 453"/>
                  <a:gd name="T2" fmla="*/ 5105400 w 3130"/>
                  <a:gd name="T3" fmla="*/ 0 h 453"/>
                  <a:gd name="T4" fmla="*/ 0 w 3130"/>
                  <a:gd name="T5" fmla="*/ 0 h 453"/>
                  <a:gd name="T6" fmla="*/ 5105400 w 3130"/>
                  <a:gd name="T7" fmla="*/ 739775 h 4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rgbClr val="FFC319"/>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400" b="1" i="0" u="none" strike="noStrike" kern="0" cap="none" spc="0" normalizeH="0" baseline="0" noProof="0">
                  <a:ln>
                    <a:noFill/>
                  </a:ln>
                  <a:solidFill>
                    <a:srgbClr val="000000"/>
                  </a:solidFill>
                  <a:effectLst/>
                  <a:uLnTx/>
                  <a:uFillTx/>
                  <a:latin typeface="Times New Roman" panose="02020603050405020304" pitchFamily="18" charset="0"/>
                  <a:ea typeface="方正瘦金书_GBK" pitchFamily="65" charset="-122"/>
                  <a:cs typeface="Arial" panose="020B0604020202020204"/>
                </a:endParaRPr>
              </a:p>
            </p:txBody>
          </p:sp>
          <p:pic>
            <p:nvPicPr>
              <p:cNvPr id="30" name="Picture 31" descr="water"/>
              <p:cNvPicPr>
                <a:picLocks noChangeAspect="1" noChangeArrowheads="1"/>
              </p:cNvPicPr>
              <p:nvPr userDrawn="1"/>
            </p:nvPicPr>
            <p:blipFill>
              <a:blip r:embed="rId13">
                <a:extLst>
                  <a:ext uri="{28A0092B-C50C-407E-A947-70E740481C1C}">
                    <a14:useLocalDpi xmlns:a14="http://schemas.microsoft.com/office/drawing/2010/main" val="0"/>
                  </a:ext>
                </a:extLst>
              </a:blip>
              <a:srcRect l="22409" t="16374" b="27486"/>
              <a:stretch>
                <a:fillRect/>
              </a:stretch>
            </p:blipFill>
            <p:spPr bwMode="gray">
              <a:xfrm rot="780000">
                <a:off x="9671050" y="-381000"/>
                <a:ext cx="2417763"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6" name="Picture 32" descr="3"/>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gray">
            <a:xfrm rot="20760000" flipH="1">
              <a:off x="8378726" y="-418675"/>
              <a:ext cx="12239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7" name="组合 36"/>
          <p:cNvGrpSpPr/>
          <p:nvPr userDrawn="1"/>
        </p:nvGrpSpPr>
        <p:grpSpPr>
          <a:xfrm flipH="1">
            <a:off x="9579785" y="6173885"/>
            <a:ext cx="1642737" cy="870707"/>
            <a:chOff x="-4763" y="5500688"/>
            <a:chExt cx="1441451" cy="1604960"/>
          </a:xfrm>
        </p:grpSpPr>
        <p:sp>
          <p:nvSpPr>
            <p:cNvPr id="38" name="Freeform 3"/>
            <p:cNvSpPr/>
            <p:nvPr userDrawn="1"/>
          </p:nvSpPr>
          <p:spPr bwMode="gray">
            <a:xfrm>
              <a:off x="-4763" y="5500688"/>
              <a:ext cx="1441451" cy="1358900"/>
            </a:xfrm>
            <a:custGeom>
              <a:avLst/>
              <a:gdLst>
                <a:gd name="T0" fmla="*/ 0 w 1089"/>
                <a:gd name="T1" fmla="*/ 0 h 1100"/>
                <a:gd name="T2" fmla="*/ 0 w 1089"/>
                <a:gd name="T3" fmla="*/ 1358900 h 1100"/>
                <a:gd name="T4" fmla="*/ 1441451 w 1089"/>
                <a:gd name="T5" fmla="*/ 1358900 h 1100"/>
                <a:gd name="T6" fmla="*/ 0 w 1089"/>
                <a:gd name="T7" fmla="*/ 0 h 11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rgbClr val="A8D02A"/>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400" b="1" i="0" u="none" strike="noStrike" kern="0" cap="none" spc="0" normalizeH="0" baseline="0" noProof="0">
                <a:ln>
                  <a:noFill/>
                </a:ln>
                <a:solidFill>
                  <a:srgbClr val="000000"/>
                </a:solidFill>
                <a:effectLst/>
                <a:uLnTx/>
                <a:uFillTx/>
                <a:latin typeface="Times New Roman" panose="02020603050405020304" pitchFamily="18" charset="0"/>
                <a:ea typeface="方正瘦金书_GBK" pitchFamily="65" charset="-122"/>
                <a:cs typeface="Arial" panose="020B0604020202020204"/>
              </a:endParaRPr>
            </a:p>
          </p:txBody>
        </p:sp>
        <p:pic>
          <p:nvPicPr>
            <p:cNvPr id="39" name="Picture 32" descr="3"/>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gray">
            <a:xfrm rot="20760000" flipH="1">
              <a:off x="0" y="5734048"/>
              <a:ext cx="12239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 name="组合 13"/>
          <p:cNvGrpSpPr/>
          <p:nvPr userDrawn="1"/>
        </p:nvGrpSpPr>
        <p:grpSpPr>
          <a:xfrm>
            <a:off x="10648950" y="6188173"/>
            <a:ext cx="1859730" cy="870380"/>
            <a:chOff x="8520164" y="6161091"/>
            <a:chExt cx="1859730" cy="870380"/>
          </a:xfrm>
        </p:grpSpPr>
        <p:sp>
          <p:nvSpPr>
            <p:cNvPr id="41" name="Freeform 3"/>
            <p:cNvSpPr/>
            <p:nvPr userDrawn="1"/>
          </p:nvSpPr>
          <p:spPr bwMode="gray">
            <a:xfrm flipH="1">
              <a:off x="8520164" y="6161091"/>
              <a:ext cx="1533460" cy="709615"/>
            </a:xfrm>
            <a:custGeom>
              <a:avLst/>
              <a:gdLst>
                <a:gd name="T0" fmla="*/ 0 w 1089"/>
                <a:gd name="T1" fmla="*/ 0 h 1100"/>
                <a:gd name="T2" fmla="*/ 0 w 1089"/>
                <a:gd name="T3" fmla="*/ 1358900 h 1100"/>
                <a:gd name="T4" fmla="*/ 1441451 w 1089"/>
                <a:gd name="T5" fmla="*/ 1358900 h 1100"/>
                <a:gd name="T6" fmla="*/ 0 w 1089"/>
                <a:gd name="T7" fmla="*/ 0 h 11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rgbClr val="A8D02A"/>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400" b="1" i="0" u="none" strike="noStrike" kern="0" cap="none" spc="0" normalizeH="0" baseline="0" noProof="0">
                <a:ln>
                  <a:noFill/>
                </a:ln>
                <a:solidFill>
                  <a:srgbClr val="000000"/>
                </a:solidFill>
                <a:effectLst/>
                <a:uLnTx/>
                <a:uFillTx/>
                <a:latin typeface="Times New Roman" panose="02020603050405020304" pitchFamily="18" charset="0"/>
                <a:ea typeface="方正瘦金书_GBK" pitchFamily="65" charset="-122"/>
                <a:cs typeface="Arial" panose="020B0604020202020204"/>
              </a:endParaRPr>
            </a:p>
          </p:txBody>
        </p:sp>
        <p:pic>
          <p:nvPicPr>
            <p:cNvPr id="42" name="Picture 32" descr="3"/>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gray">
            <a:xfrm rot="840000">
              <a:off x="9089720" y="6261599"/>
              <a:ext cx="1290174" cy="769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tags" Target="../tags/tag3.xml"/></Relationships>
</file>

<file path=ppt/slides/_rels/slide14.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4" Type="http://schemas.openxmlformats.org/officeDocument/2006/relationships/slideLayout" Target="../slideLayouts/slideLayout2.xml"/><Relationship Id="rId23" Type="http://schemas.openxmlformats.org/officeDocument/2006/relationships/image" Target="../media/image3.png"/><Relationship Id="rId22" Type="http://schemas.openxmlformats.org/officeDocument/2006/relationships/tags" Target="../tags/tag25.xml"/><Relationship Id="rId21" Type="http://schemas.openxmlformats.org/officeDocument/2006/relationships/tags" Target="../tags/tag24.xml"/><Relationship Id="rId20" Type="http://schemas.openxmlformats.org/officeDocument/2006/relationships/tags" Target="../tags/tag23.xml"/><Relationship Id="rId2" Type="http://schemas.openxmlformats.org/officeDocument/2006/relationships/tags" Target="../tags/tag5.xml"/><Relationship Id="rId19" Type="http://schemas.openxmlformats.org/officeDocument/2006/relationships/tags" Target="../tags/tag22.xml"/><Relationship Id="rId18" Type="http://schemas.openxmlformats.org/officeDocument/2006/relationships/tags" Target="../tags/tag21.xml"/><Relationship Id="rId17" Type="http://schemas.openxmlformats.org/officeDocument/2006/relationships/tags" Target="../tags/tag20.xml"/><Relationship Id="rId16" Type="http://schemas.openxmlformats.org/officeDocument/2006/relationships/tags" Target="../tags/tag19.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tags" Target="../tags/tag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tags" Target="../tags/tag34.xml"/><Relationship Id="rId1" Type="http://schemas.openxmlformats.org/officeDocument/2006/relationships/tags" Target="../tags/tag33.xml"/></Relationships>
</file>

<file path=ppt/slides/_rels/slide2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s>
</file>

<file path=ppt/slides/_rels/slide2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s>
</file>

<file path=ppt/slides/_rels/slide2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s>
</file>

<file path=ppt/slides/_rels/slide2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s>
</file>

<file path=ppt/slides/_rels/slide3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s>
</file>

<file path=ppt/slides/_rels/slide3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s>
</file>

<file path=ppt/slides/_rels/slide3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74.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s>
</file>

<file path=ppt/slides/_rels/slide3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s>
</file>

<file path=ppt/slides/_rels/slide3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s>
</file>

<file path=ppt/slides/_rels/slide3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525145" y="977900"/>
            <a:ext cx="11591925" cy="3673475"/>
            <a:chOff x="1171253" y="2373734"/>
            <a:chExt cx="14816400" cy="2008161"/>
          </a:xfrm>
          <a:solidFill>
            <a:srgbClr val="CCCCFF"/>
          </a:solidFill>
        </p:grpSpPr>
        <p:sp>
          <p:nvSpPr>
            <p:cNvPr id="4" name="五边形 13"/>
            <p:cNvSpPr/>
            <p:nvPr>
              <p:custDataLst>
                <p:tags r:id="rId1"/>
              </p:custDataLst>
            </p:nvPr>
          </p:nvSpPr>
          <p:spPr>
            <a:xfrm>
              <a:off x="1171253" y="2373734"/>
              <a:ext cx="14816400" cy="2008161"/>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p:spPr>
          <p:style>
            <a:lnRef idx="3">
              <a:schemeClr val="lt1"/>
            </a:lnRef>
            <a:fillRef idx="1">
              <a:schemeClr val="accent4"/>
            </a:fillRef>
            <a:effectRef idx="1">
              <a:schemeClr val="accent4"/>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400" b="1"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5" name="文本框 4"/>
            <p:cNvSpPr txBox="1"/>
            <p:nvPr/>
          </p:nvSpPr>
          <p:spPr>
            <a:xfrm>
              <a:off x="1714237" y="2493842"/>
              <a:ext cx="12616869" cy="1614513"/>
            </a:xfrm>
            <a:prstGeom prst="rect">
              <a:avLst/>
            </a:prstGeom>
            <a:grpFill/>
            <a:ln>
              <a:noFill/>
            </a:ln>
          </p:spPr>
          <p:style>
            <a:lnRef idx="3">
              <a:schemeClr val="lt1"/>
            </a:lnRef>
            <a:fillRef idx="1">
              <a:schemeClr val="accent4"/>
            </a:fillRef>
            <a:effectRef idx="1">
              <a:schemeClr val="accent4"/>
            </a:effectRef>
            <a:fontRef idx="minor">
              <a:schemeClr val="lt1"/>
            </a:fontRef>
          </p:style>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defRPr/>
              </a:pPr>
              <a:r>
                <a:rPr lang="en-US" altLang="zh-CN" sz="3600" b="1" dirty="0">
                  <a:solidFill>
                    <a:srgbClr val="ED7D31"/>
                  </a:solidFill>
                  <a:latin typeface="楷体" panose="02010609060101010101" pitchFamily="49" charset="-122"/>
                  <a:ea typeface="楷体" panose="02010609060101010101" pitchFamily="49" charset="-122"/>
                </a:rPr>
                <a:t>2021</a:t>
              </a:r>
              <a:r>
                <a:rPr lang="zh-CN" altLang="en-US" sz="3600" b="1" dirty="0">
                  <a:solidFill>
                    <a:srgbClr val="ED7D31"/>
                  </a:solidFill>
                  <a:latin typeface="楷体" panose="02010609060101010101" pitchFamily="49" charset="-122"/>
                  <a:ea typeface="楷体" panose="02010609060101010101" pitchFamily="49" charset="-122"/>
                </a:rPr>
                <a:t>学年第一学期五校联考读后续写解析</a:t>
              </a:r>
              <a:endParaRPr lang="zh-CN" altLang="en-US" sz="3600" b="1" dirty="0">
                <a:solidFill>
                  <a:srgbClr val="ED7D31"/>
                </a:solidFill>
                <a:latin typeface="楷体" panose="02010609060101010101" pitchFamily="49" charset="-122"/>
                <a:ea typeface="楷体" panose="02010609060101010101" pitchFamily="49" charset="-122"/>
              </a:endParaRPr>
            </a:p>
            <a:p>
              <a:pPr marL="0" marR="0" lvl="0" indent="0" algn="ctr" defTabSz="914400" rtl="0" eaLnBrk="1" fontAlgn="auto" latinLnBrk="0" hangingPunct="1">
                <a:lnSpc>
                  <a:spcPct val="150000"/>
                </a:lnSpc>
                <a:spcBef>
                  <a:spcPts val="0"/>
                </a:spcBef>
                <a:spcAft>
                  <a:spcPts val="0"/>
                </a:spcAft>
                <a:buClrTx/>
                <a:buSzTx/>
                <a:buFontTx/>
                <a:buNone/>
                <a:defRPr/>
              </a:pPr>
              <a:r>
                <a:rPr lang="zh-CN" altLang="en-US" sz="4400" b="1" dirty="0">
                  <a:solidFill>
                    <a:schemeClr val="tx1"/>
                  </a:solidFill>
                  <a:ea typeface="+mn-lt"/>
                </a:rPr>
                <a:t>Katie</a:t>
              </a:r>
              <a:r>
                <a:rPr lang="en-US" altLang="zh-CN" sz="4400" b="1" dirty="0">
                  <a:solidFill>
                    <a:schemeClr val="tx1"/>
                  </a:solidFill>
                  <a:ea typeface="+mn-lt"/>
                </a:rPr>
                <a:t> K</a:t>
              </a:r>
              <a:r>
                <a:rPr sz="4400" b="1" dirty="0">
                  <a:solidFill>
                    <a:schemeClr val="tx1"/>
                  </a:solidFill>
                  <a:ea typeface="+mn-lt"/>
                </a:rPr>
                <a:t>ept ‘Losing’ Her Lunch</a:t>
              </a:r>
              <a:r>
                <a:rPr lang="en-US" altLang="zh-CN" sz="4400" b="1" dirty="0">
                  <a:solidFill>
                    <a:schemeClr val="tx1"/>
                  </a:solidFill>
                  <a:ea typeface="+mn-lt"/>
                </a:rPr>
                <a:t>  </a:t>
              </a:r>
              <a:endParaRPr lang="en-US" altLang="zh-CN" sz="4400" b="1" dirty="0">
                <a:solidFill>
                  <a:schemeClr val="tx1"/>
                </a:solidFill>
                <a:ea typeface="+mn-lt"/>
              </a:endParaRPr>
            </a:p>
            <a:p>
              <a:pPr marL="0" marR="0" lvl="0" indent="0" algn="ctr" defTabSz="914400" rtl="0" eaLnBrk="1" fontAlgn="auto" latinLnBrk="0" hangingPunct="1">
                <a:lnSpc>
                  <a:spcPct val="150000"/>
                </a:lnSpc>
                <a:spcBef>
                  <a:spcPts val="0"/>
                </a:spcBef>
                <a:spcAft>
                  <a:spcPts val="0"/>
                </a:spcAft>
                <a:buClrTx/>
                <a:buSzTx/>
                <a:buFontTx/>
                <a:buNone/>
                <a:defRPr/>
              </a:pPr>
              <a:r>
                <a:rPr lang="zh-CN" altLang="en-US" sz="4400" b="1" dirty="0">
                  <a:solidFill>
                    <a:schemeClr val="tx1"/>
                  </a:solidFill>
                  <a:ea typeface="+mn-lt"/>
                </a:rPr>
                <a:t>凯蒂总是弄丢她的午餐</a:t>
              </a:r>
              <a:endParaRPr lang="zh-CN" altLang="en-US" sz="4400" b="1" dirty="0">
                <a:solidFill>
                  <a:schemeClr val="tx1"/>
                </a:solidFill>
                <a:ea typeface="+mn-lt"/>
              </a:endParaRPr>
            </a:p>
          </p:txBody>
        </p:sp>
      </p:grpSp>
      <p:sp>
        <p:nvSpPr>
          <p:cNvPr id="7" name="文本框 6"/>
          <p:cNvSpPr txBox="1"/>
          <p:nvPr/>
        </p:nvSpPr>
        <p:spPr>
          <a:xfrm>
            <a:off x="2656973" y="5183295"/>
            <a:ext cx="6323744" cy="506730"/>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800" b="1" dirty="0">
                <a:solidFill>
                  <a:srgbClr val="000000"/>
                </a:solidFill>
                <a:latin typeface="华文行楷" panose="02010800040101010101" pitchFamily="2" charset="-122"/>
                <a:ea typeface="华文行楷" panose="02010800040101010101" pitchFamily="2" charset="-122"/>
              </a:rPr>
              <a:t>杭州二中 许丽君</a:t>
            </a:r>
            <a:endParaRPr kumimoji="0" lang="zh-CN" altLang="en-US" sz="1400" b="1" i="0" u="none" strike="noStrike" kern="1200" cap="none" spc="0" normalizeH="0" baseline="0" noProof="0" dirty="0">
              <a:ln>
                <a:noFill/>
              </a:ln>
              <a:solidFill>
                <a:srgbClr val="000000"/>
              </a:solidFill>
              <a:effectLst/>
              <a:uLnTx/>
              <a:uFillTx/>
              <a:latin typeface="华文行楷" panose="02010800040101010101" pitchFamily="2" charset="-122"/>
              <a:ea typeface="华文行楷"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云形 23"/>
          <p:cNvSpPr/>
          <p:nvPr/>
        </p:nvSpPr>
        <p:spPr>
          <a:xfrm>
            <a:off x="1174213" y="4209565"/>
            <a:ext cx="7016726" cy="591429"/>
          </a:xfrm>
          <a:prstGeom prst="cloud">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22" name="云形 21"/>
          <p:cNvSpPr/>
          <p:nvPr/>
        </p:nvSpPr>
        <p:spPr>
          <a:xfrm>
            <a:off x="496186" y="2076965"/>
            <a:ext cx="6879265" cy="591429"/>
          </a:xfrm>
          <a:prstGeom prst="cloud">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23" name="云形 22"/>
          <p:cNvSpPr/>
          <p:nvPr/>
        </p:nvSpPr>
        <p:spPr>
          <a:xfrm>
            <a:off x="1072599" y="3375346"/>
            <a:ext cx="6599109" cy="412623"/>
          </a:xfrm>
          <a:prstGeom prst="cloud">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a:p>
        </p:txBody>
      </p:sp>
      <p:sp>
        <p:nvSpPr>
          <p:cNvPr id="21" name="闪电形 20"/>
          <p:cNvSpPr/>
          <p:nvPr/>
        </p:nvSpPr>
        <p:spPr>
          <a:xfrm flipH="1" flipV="1">
            <a:off x="7150812" y="4620466"/>
            <a:ext cx="2044558" cy="715517"/>
          </a:xfrm>
          <a:prstGeom prst="lightningBol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sp>
        <p:nvSpPr>
          <p:cNvPr id="20" name="闪电形 19"/>
          <p:cNvSpPr/>
          <p:nvPr/>
        </p:nvSpPr>
        <p:spPr>
          <a:xfrm flipH="1">
            <a:off x="6915512" y="3143653"/>
            <a:ext cx="2937404" cy="340065"/>
          </a:xfrm>
          <a:prstGeom prst="lightningBol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sp>
        <p:nvSpPr>
          <p:cNvPr id="19" name="闪电形 18"/>
          <p:cNvSpPr/>
          <p:nvPr/>
        </p:nvSpPr>
        <p:spPr>
          <a:xfrm flipH="1">
            <a:off x="5973449" y="1522017"/>
            <a:ext cx="4502103" cy="591429"/>
          </a:xfrm>
          <a:prstGeom prst="lightningBol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zh-CN" altLang="en-US"/>
          </a:p>
        </p:txBody>
      </p:sp>
      <p:grpSp>
        <p:nvGrpSpPr>
          <p:cNvPr id="34" name="组合 33"/>
          <p:cNvGrpSpPr/>
          <p:nvPr/>
        </p:nvGrpSpPr>
        <p:grpSpPr>
          <a:xfrm>
            <a:off x="280745" y="157779"/>
            <a:ext cx="11469618" cy="873760"/>
            <a:chOff x="0" y="180915"/>
            <a:chExt cx="12216553" cy="873760"/>
          </a:xfrm>
        </p:grpSpPr>
        <p:sp>
          <p:nvSpPr>
            <p:cNvPr id="4" name="矩形 3"/>
            <p:cNvSpPr/>
            <p:nvPr/>
          </p:nvSpPr>
          <p:spPr>
            <a:xfrm>
              <a:off x="0" y="180915"/>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32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grpSp>
          <p:nvGrpSpPr>
            <p:cNvPr id="5" name="组合 4"/>
            <p:cNvGrpSpPr/>
            <p:nvPr/>
          </p:nvGrpSpPr>
          <p:grpSpPr>
            <a:xfrm>
              <a:off x="230873" y="226635"/>
              <a:ext cx="2737540" cy="730673"/>
              <a:chOff x="84651" y="64"/>
              <a:chExt cx="2831269" cy="863"/>
            </a:xfrm>
          </p:grpSpPr>
          <p:pic>
            <p:nvPicPr>
              <p:cNvPr id="12"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9700" y="64"/>
                <a:ext cx="1981200" cy="86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文本框 6"/>
              <p:cNvSpPr txBox="1">
                <a:spLocks noChangeArrowheads="1"/>
              </p:cNvSpPr>
              <p:nvPr/>
            </p:nvSpPr>
            <p:spPr bwMode="auto">
              <a:xfrm>
                <a:off x="2205566" y="161"/>
                <a:ext cx="697653" cy="763"/>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03</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14" name="直接连接符 24"/>
              <p:cNvCxnSpPr>
                <a:cxnSpLocks noChangeShapeType="1"/>
              </p:cNvCxnSpPr>
              <p:nvPr/>
            </p:nvCxnSpPr>
            <p:spPr bwMode="auto">
              <a:xfrm>
                <a:off x="2915920" y="270"/>
                <a:ext cx="0" cy="54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15" name="直接连接符 15"/>
              <p:cNvCxnSpPr>
                <a:cxnSpLocks noChangeShapeType="1"/>
              </p:cNvCxnSpPr>
              <p:nvPr/>
            </p:nvCxnSpPr>
            <p:spPr bwMode="auto">
              <a:xfrm>
                <a:off x="84651" y="270"/>
                <a:ext cx="0" cy="54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1" name="文本框 10"/>
            <p:cNvSpPr txBox="1"/>
            <p:nvPr/>
          </p:nvSpPr>
          <p:spPr>
            <a:xfrm>
              <a:off x="245575" y="222022"/>
              <a:ext cx="139890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nvGrpSpPr>
          <p:cNvPr id="35" name="组合 34"/>
          <p:cNvGrpSpPr/>
          <p:nvPr/>
        </p:nvGrpSpPr>
        <p:grpSpPr>
          <a:xfrm>
            <a:off x="3055623" y="368038"/>
            <a:ext cx="9123677" cy="6560386"/>
            <a:chOff x="3055623" y="368038"/>
            <a:chExt cx="9123677" cy="6560386"/>
          </a:xfrm>
        </p:grpSpPr>
        <p:sp>
          <p:nvSpPr>
            <p:cNvPr id="6" name="文本框 5"/>
            <p:cNvSpPr txBox="1"/>
            <p:nvPr/>
          </p:nvSpPr>
          <p:spPr>
            <a:xfrm>
              <a:off x="3055623" y="368038"/>
              <a:ext cx="9123677" cy="523220"/>
            </a:xfrm>
            <a:prstGeom prst="rect">
              <a:avLst/>
            </a:prstGeom>
            <a:noFill/>
          </p:spPr>
          <p:txBody>
            <a:bodyPr wrap="square" rtlCol="0">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读语言：</a:t>
              </a:r>
              <a:r>
                <a:rPr kumimoji="0" lang="en-US" altLang="zh-CN"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read for language </a:t>
              </a:r>
              <a:r>
                <a:rPr kumimoji="0" lang="zh-CN" altLang="en-US"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为上下文连贯性提供依据</a:t>
              </a:r>
              <a:endParaRPr kumimoji="0" lang="zh-CN" altLang="en-US"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endParaRPr>
            </a:p>
          </p:txBody>
        </p:sp>
        <p:cxnSp>
          <p:nvCxnSpPr>
            <p:cNvPr id="8" name="Straight Connector 28"/>
            <p:cNvCxnSpPr/>
            <p:nvPr/>
          </p:nvCxnSpPr>
          <p:spPr>
            <a:xfrm flipH="1">
              <a:off x="8184166" y="1112671"/>
              <a:ext cx="6773" cy="5815753"/>
            </a:xfrm>
            <a:prstGeom prst="line">
              <a:avLst/>
            </a:prstGeom>
            <a:ln w="19050">
              <a:solidFill>
                <a:srgbClr val="BC3B81"/>
              </a:solidFill>
              <a:prstDash val="dash"/>
            </a:ln>
          </p:spPr>
          <p:style>
            <a:lnRef idx="1">
              <a:schemeClr val="accent1"/>
            </a:lnRef>
            <a:fillRef idx="0">
              <a:schemeClr val="accent1"/>
            </a:fillRef>
            <a:effectRef idx="0">
              <a:schemeClr val="accent1"/>
            </a:effectRef>
            <a:fontRef idx="minor">
              <a:schemeClr val="tx1"/>
            </a:fontRef>
          </p:style>
        </p:cxnSp>
      </p:grpSp>
      <p:sp>
        <p:nvSpPr>
          <p:cNvPr id="16" name="文本框 15"/>
          <p:cNvSpPr txBox="1"/>
          <p:nvPr/>
        </p:nvSpPr>
        <p:spPr>
          <a:xfrm>
            <a:off x="8666059" y="3009236"/>
            <a:ext cx="3046966"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动作描写（</a:t>
            </a:r>
            <a:r>
              <a:rPr lang="en-US" altLang="zh-CN" sz="2400" b="1" dirty="0">
                <a:solidFill>
                  <a:srgbClr val="0000FF"/>
                </a:solidFill>
                <a:latin typeface="微软雅黑" panose="020B0503020204020204" pitchFamily="34" charset="-122"/>
                <a:ea typeface="微软雅黑" panose="020B0503020204020204" pitchFamily="34" charset="-122"/>
              </a:rPr>
              <a:t>the behavior description</a:t>
            </a:r>
            <a:r>
              <a:rPr lang="zh-CN" altLang="en-US" sz="2400" b="1" dirty="0">
                <a:solidFill>
                  <a:srgbClr val="0000FF"/>
                </a:solidFill>
                <a:latin typeface="微软雅黑" panose="020B0503020204020204" pitchFamily="34" charset="-122"/>
                <a:ea typeface="微软雅黑" panose="020B0503020204020204" pitchFamily="34" charset="-122"/>
              </a:rPr>
              <a:t>）</a:t>
            </a:r>
            <a:endParaRPr lang="zh-CN" altLang="en-US" sz="2400" b="1" dirty="0"/>
          </a:p>
        </p:txBody>
      </p:sp>
      <p:sp>
        <p:nvSpPr>
          <p:cNvPr id="17" name="文本框 16"/>
          <p:cNvSpPr txBox="1"/>
          <p:nvPr/>
        </p:nvSpPr>
        <p:spPr>
          <a:xfrm>
            <a:off x="8703397" y="4853991"/>
            <a:ext cx="3046966" cy="1200329"/>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对话描写（</a:t>
            </a:r>
            <a:r>
              <a:rPr lang="en-US" altLang="zh-CN" sz="2400" b="1" dirty="0">
                <a:solidFill>
                  <a:srgbClr val="0000FF"/>
                </a:solidFill>
                <a:latin typeface="微软雅黑" panose="020B0503020204020204" pitchFamily="34" charset="-122"/>
                <a:ea typeface="微软雅黑" panose="020B0503020204020204" pitchFamily="34" charset="-122"/>
              </a:rPr>
              <a:t>the dialogue description</a:t>
            </a:r>
            <a:r>
              <a:rPr lang="zh-CN" altLang="en-US" sz="2400" b="1" dirty="0">
                <a:solidFill>
                  <a:srgbClr val="0000FF"/>
                </a:solidFill>
                <a:latin typeface="微软雅黑" panose="020B0503020204020204" pitchFamily="34" charset="-122"/>
                <a:ea typeface="微软雅黑" panose="020B0503020204020204" pitchFamily="34" charset="-122"/>
              </a:rPr>
              <a:t>）</a:t>
            </a:r>
            <a:endParaRPr lang="zh-CN" altLang="en-US" sz="2400" b="1" dirty="0"/>
          </a:p>
        </p:txBody>
      </p:sp>
      <p:sp>
        <p:nvSpPr>
          <p:cNvPr id="18" name="文本框 17"/>
          <p:cNvSpPr txBox="1"/>
          <p:nvPr/>
        </p:nvSpPr>
        <p:spPr>
          <a:xfrm>
            <a:off x="8648848" y="1164481"/>
            <a:ext cx="3046966"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内心情绪描写（</a:t>
            </a:r>
            <a:r>
              <a:rPr lang="en-US" altLang="zh-CN" sz="2400" b="1" dirty="0">
                <a:solidFill>
                  <a:srgbClr val="0000FF"/>
                </a:solidFill>
                <a:latin typeface="微软雅黑" panose="020B0503020204020204" pitchFamily="34" charset="-122"/>
                <a:ea typeface="微软雅黑" panose="020B0503020204020204" pitchFamily="34" charset="-122"/>
              </a:rPr>
              <a:t>the inner thought description</a:t>
            </a:r>
            <a:r>
              <a:rPr lang="zh-CN" altLang="en-US" sz="2400" b="1" dirty="0">
                <a:solidFill>
                  <a:srgbClr val="0000FF"/>
                </a:solidFill>
                <a:latin typeface="微软雅黑" panose="020B0503020204020204" pitchFamily="34" charset="-122"/>
                <a:ea typeface="微软雅黑" panose="020B0503020204020204" pitchFamily="34" charset="-122"/>
              </a:rPr>
              <a:t>）</a:t>
            </a:r>
            <a:endParaRPr lang="zh-CN" altLang="en-US" sz="2400" b="1" dirty="0"/>
          </a:p>
        </p:txBody>
      </p:sp>
      <p:sp>
        <p:nvSpPr>
          <p:cNvPr id="25" name="文本框 24"/>
          <p:cNvSpPr txBox="1"/>
          <p:nvPr/>
        </p:nvSpPr>
        <p:spPr>
          <a:xfrm>
            <a:off x="268910" y="1227166"/>
            <a:ext cx="8036164" cy="4708981"/>
          </a:xfrm>
          <a:prstGeom prst="rect">
            <a:avLst/>
          </a:prstGeom>
          <a:noFill/>
        </p:spPr>
        <p:txBody>
          <a:bodyPr wrap="square">
            <a:spAutoFit/>
          </a:bodyPr>
          <a:lstStyle/>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But the other day she was in big trouble. She was such a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sweet</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girl; a third-grade teacher always dreamed of having a classroom filled with students like Katie. She was never ever a discipline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（纪律）</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 I just couldn’t imagine why she had made her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parents </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angry.</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It seemed that Katie had been running up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（积欠）</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sizable charges in the lunchroom. Her parents explained that Katie brought a great homemade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each day, and there was no reason for her to buy school lunch. They assumed a sit-down with Katie would solve the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but failed. So they asked me to help them get to the bottom of this situation.</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the next day, I asked Katie to my office. “Why are you charging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（记账）</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lunches, Katie? What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happens</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to your homemade lunch?” I asked. “I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lose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it,” She responded. I leaned back in my chair and said, “ I don’t believe you, Katie.” She didn’t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care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 Is someone stealing your lunch, Katie?” I took a new track. “ No. I just lose it,” she said. Well, there was nothing else I could do.</a:t>
            </a:r>
            <a:endParaRPr lang="zh-CN"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arn(inVertical)">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5">
                                            <p:txEl>
                                              <p:pRg st="0" end="0"/>
                                            </p:txEl>
                                          </p:spTgt>
                                        </p:tgtEl>
                                        <p:attrNameLst>
                                          <p:attrName>style.visibility</p:attrName>
                                        </p:attrNameLst>
                                      </p:cBhvr>
                                      <p:to>
                                        <p:strVal val="visible"/>
                                      </p:to>
                                    </p:set>
                                    <p:anim calcmode="lin" valueType="num">
                                      <p:cBhvr additive="base">
                                        <p:cTn id="17"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txEl>
                                              <p:pRg st="1" end="1"/>
                                            </p:txEl>
                                          </p:spTgt>
                                        </p:tgtEl>
                                        <p:attrNameLst>
                                          <p:attrName>style.visibility</p:attrName>
                                        </p:attrNameLst>
                                      </p:cBhvr>
                                      <p:to>
                                        <p:strVal val="visible"/>
                                      </p:to>
                                    </p:set>
                                    <p:anim calcmode="lin" valueType="num">
                                      <p:cBhvr additive="base">
                                        <p:cTn id="23" dur="500" fill="hold"/>
                                        <p:tgtEl>
                                          <p:spTgt spid="2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xEl>
                                              <p:pRg st="2" end="2"/>
                                            </p:txEl>
                                          </p:spTgt>
                                        </p:tgtEl>
                                        <p:attrNameLst>
                                          <p:attrName>style.visibility</p:attrName>
                                        </p:attrNameLst>
                                      </p:cBhvr>
                                      <p:to>
                                        <p:strVal val="visible"/>
                                      </p:to>
                                    </p:set>
                                    <p:anim calcmode="lin" valueType="num">
                                      <p:cBhvr additive="base">
                                        <p:cTn id="29" dur="500" fill="hold"/>
                                        <p:tgtEl>
                                          <p:spTgt spid="2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circle(in)">
                                      <p:cBhvr>
                                        <p:cTn id="35" dur="20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5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circle(in)">
                                      <p:cBhvr>
                                        <p:cTn id="45" dur="20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circle(in)">
                                      <p:cBhvr>
                                        <p:cTn id="50" dur="20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500"/>
                                        <p:tgtEl>
                                          <p:spTgt spid="20"/>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wipe(down)">
                                      <p:cBhvr>
                                        <p:cTn id="60" dur="500"/>
                                        <p:tgtEl>
                                          <p:spTgt spid="23"/>
                                        </p:tgtEl>
                                      </p:cBhvr>
                                    </p:animEffect>
                                  </p:childTnLst>
                                </p:cTn>
                              </p:par>
                            </p:childTnLst>
                          </p:cTn>
                        </p:par>
                      </p:childTnLst>
                    </p:cTn>
                  </p:par>
                  <p:par>
                    <p:cTn id="61" fill="hold">
                      <p:stCondLst>
                        <p:cond delay="indefinite"/>
                      </p:stCondLst>
                      <p:childTnLst>
                        <p:par>
                          <p:cTn id="62" fill="hold">
                            <p:stCondLst>
                              <p:cond delay="0"/>
                            </p:stCondLst>
                            <p:childTnLst>
                              <p:par>
                                <p:cTn id="63" presetID="6" presetClass="entr" presetSubtype="16"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circle(in)">
                                      <p:cBhvr>
                                        <p:cTn id="65" dur="2000"/>
                                        <p:tgtEl>
                                          <p:spTgt spid="17"/>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500"/>
                                        <p:tgtEl>
                                          <p:spTgt spid="21"/>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wipe(down)">
                                      <p:cBhvr>
                                        <p:cTn id="7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2" grpId="0" animBg="1"/>
      <p:bldP spid="23" grpId="0" animBg="1"/>
      <p:bldP spid="21" grpId="0" animBg="1"/>
      <p:bldP spid="20" grpId="0" animBg="1"/>
      <p:bldP spid="19" grpId="0" animBg="1"/>
      <p:bldP spid="16" grpId="0" animBg="1"/>
      <p:bldP spid="17" grpId="0" animBg="1"/>
      <p:bldP spid="18" grpId="0" animBg="1"/>
      <p:bldP spid="2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09655" y="4288588"/>
            <a:ext cx="5776453" cy="523220"/>
          </a:xfrm>
          <a:prstGeom prst="rect">
            <a:avLst/>
          </a:prstGeom>
          <a:noFill/>
        </p:spPr>
        <p:txBody>
          <a:bodyPr wrap="none" rtlCol="0" anchor="t">
            <a:spAutoFit/>
          </a:bodyPr>
          <a:lstStyle/>
          <a:p>
            <a:pPr marL="0" indent="0">
              <a:buNone/>
            </a:pPr>
            <a:r>
              <a:rPr lang="en-US" altLang="zh-CN" sz="2800" b="1" dirty="0">
                <a:latin typeface="微软雅黑" panose="020B0503020204020204" pitchFamily="34" charset="-122"/>
                <a:ea typeface="微软雅黑" panose="020B0503020204020204" pitchFamily="34" charset="-122"/>
                <a:sym typeface="+mn-ea"/>
              </a:rPr>
              <a:t>What's the theme of the story?</a:t>
            </a:r>
            <a:endParaRPr lang="en-US" altLang="zh-CN" sz="2800" b="1" dirty="0">
              <a:latin typeface="微软雅黑" panose="020B0503020204020204" pitchFamily="34" charset="-122"/>
              <a:ea typeface="微软雅黑" panose="020B0503020204020204" pitchFamily="34" charset="-122"/>
              <a:sym typeface="+mn-ea"/>
            </a:endParaRPr>
          </a:p>
        </p:txBody>
      </p:sp>
      <p:sp>
        <p:nvSpPr>
          <p:cNvPr id="4" name="文本框 3"/>
          <p:cNvSpPr txBox="1"/>
          <p:nvPr/>
        </p:nvSpPr>
        <p:spPr>
          <a:xfrm>
            <a:off x="1229550" y="2363568"/>
            <a:ext cx="8890496" cy="1938992"/>
          </a:xfrm>
          <a:prstGeom prst="rect">
            <a:avLst/>
          </a:prstGeom>
          <a:noFill/>
        </p:spPr>
        <p:txBody>
          <a:bodyPr wrap="square" rtlCol="0">
            <a:spAutoFit/>
          </a:bodyPr>
          <a:lstStyle/>
          <a:p>
            <a:r>
              <a:rPr lang="en-US" altLang="zh-CN" sz="2400" b="1" dirty="0">
                <a:solidFill>
                  <a:srgbClr val="900E2A"/>
                </a:solidFill>
                <a:effectLst>
                  <a:outerShdw blurRad="38100" dist="38100" dir="2700000" algn="tl">
                    <a:srgbClr val="000000">
                      <a:alpha val="43137"/>
                    </a:srgbClr>
                  </a:outerShdw>
                </a:effectLst>
              </a:rPr>
              <a:t>The story is about a careful angel-like little girl with good will, selflessly helped a poor boy eat her homemade lunch, but was misunderstood.</a:t>
            </a:r>
            <a:endParaRPr lang="en-US" altLang="zh-CN" sz="2400" b="1" dirty="0">
              <a:solidFill>
                <a:srgbClr val="900E2A"/>
              </a:solidFill>
              <a:effectLst>
                <a:outerShdw blurRad="38100" dist="38100" dir="2700000" algn="tl">
                  <a:srgbClr val="000000">
                    <a:alpha val="43137"/>
                  </a:srgbClr>
                </a:outerShdw>
              </a:effectLst>
            </a:endParaRPr>
          </a:p>
          <a:p>
            <a:r>
              <a:rPr lang="en-US" altLang="zh-CN" sz="2400" b="1" dirty="0">
                <a:solidFill>
                  <a:srgbClr val="900E2A"/>
                </a:solidFill>
                <a:effectLst>
                  <a:outerShdw blurRad="38100" dist="38100" dir="2700000" algn="tl">
                    <a:srgbClr val="000000">
                      <a:alpha val="43137"/>
                    </a:srgbClr>
                  </a:outerShdw>
                </a:effectLst>
              </a:rPr>
              <a:t>Katie is a small girl but with a big heart.</a:t>
            </a:r>
            <a:endParaRPr lang="en-US" altLang="zh-CN" sz="2400" b="1" dirty="0">
              <a:solidFill>
                <a:srgbClr val="900E2A"/>
              </a:solidFill>
              <a:effectLst>
                <a:outerShdw blurRad="38100" dist="38100" dir="2700000" algn="tl">
                  <a:srgbClr val="000000">
                    <a:alpha val="43137"/>
                  </a:srgbClr>
                </a:outerShdw>
              </a:effectLst>
            </a:endParaRPr>
          </a:p>
          <a:p>
            <a:endParaRPr lang="en-US" altLang="zh-CN" sz="2400" b="1" dirty="0">
              <a:solidFill>
                <a:srgbClr val="900E2A"/>
              </a:solidFill>
              <a:effectLst>
                <a:outerShdw blurRad="38100" dist="38100" dir="2700000" algn="tl">
                  <a:srgbClr val="000000">
                    <a:alpha val="43137"/>
                  </a:srgbClr>
                </a:outerShdw>
              </a:effectLst>
            </a:endParaRPr>
          </a:p>
        </p:txBody>
      </p:sp>
      <p:sp>
        <p:nvSpPr>
          <p:cNvPr id="5" name="文本框 4"/>
          <p:cNvSpPr txBox="1"/>
          <p:nvPr/>
        </p:nvSpPr>
        <p:spPr>
          <a:xfrm>
            <a:off x="1109655" y="1592710"/>
            <a:ext cx="6390404" cy="523220"/>
          </a:xfrm>
          <a:prstGeom prst="rect">
            <a:avLst/>
          </a:prstGeom>
          <a:noFill/>
        </p:spPr>
        <p:txBody>
          <a:bodyPr wrap="none" rtlCol="0" anchor="t">
            <a:spAutoFit/>
          </a:bodyPr>
          <a:lstStyle/>
          <a:p>
            <a:pPr marL="0" indent="0">
              <a:buNone/>
            </a:pPr>
            <a:r>
              <a:rPr lang="en-US" altLang="zh-CN" sz="2800" b="1" dirty="0">
                <a:latin typeface="微软雅黑" panose="020B0503020204020204" pitchFamily="34" charset="-122"/>
                <a:ea typeface="微软雅黑" panose="020B0503020204020204" pitchFamily="34" charset="-122"/>
                <a:sym typeface="+mn-ea"/>
              </a:rPr>
              <a:t>What's the main idea of the story?</a:t>
            </a:r>
            <a:endParaRPr lang="en-US" altLang="zh-CN" sz="2800" b="1" dirty="0">
              <a:latin typeface="微软雅黑" panose="020B0503020204020204" pitchFamily="34" charset="-122"/>
              <a:ea typeface="微软雅黑" panose="020B0503020204020204" pitchFamily="34" charset="-122"/>
              <a:sym typeface="+mn-ea"/>
            </a:endParaRPr>
          </a:p>
        </p:txBody>
      </p:sp>
      <p:sp>
        <p:nvSpPr>
          <p:cNvPr id="6" name="圆角矩形 5"/>
          <p:cNvSpPr/>
          <p:nvPr/>
        </p:nvSpPr>
        <p:spPr>
          <a:xfrm>
            <a:off x="1301469" y="5053716"/>
            <a:ext cx="7061695" cy="7509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altLang="zh-CN" sz="2400" b="1" dirty="0">
              <a:solidFill>
                <a:srgbClr val="0000FF"/>
              </a:solidFill>
            </a:endParaRPr>
          </a:p>
          <a:p>
            <a:endParaRPr lang="en-US" altLang="zh-CN" sz="2400" b="1" dirty="0">
              <a:solidFill>
                <a:srgbClr val="0000FF"/>
              </a:solidFill>
            </a:endParaRPr>
          </a:p>
          <a:p>
            <a:r>
              <a:rPr lang="en-US" altLang="zh-CN" sz="2400" b="1" dirty="0">
                <a:solidFill>
                  <a:srgbClr val="0000FF"/>
                </a:solidFill>
              </a:rPr>
              <a:t>the power of helping others from the lovely girl</a:t>
            </a:r>
            <a:endParaRPr lang="en-US" altLang="zh-CN" sz="2400" b="1" dirty="0">
              <a:solidFill>
                <a:srgbClr val="0000FF"/>
              </a:solidFill>
            </a:endParaRPr>
          </a:p>
          <a:p>
            <a:endParaRPr lang="en-US" altLang="zh-CN" sz="2400" b="1" dirty="0">
              <a:solidFill>
                <a:srgbClr val="0000FF"/>
              </a:solidFill>
            </a:endParaRPr>
          </a:p>
          <a:p>
            <a:endParaRPr lang="zh-CN" altLang="en-US" sz="2400" b="1" dirty="0">
              <a:solidFill>
                <a:srgbClr val="0000FF"/>
              </a:solidFill>
            </a:endParaRPr>
          </a:p>
        </p:txBody>
      </p:sp>
      <p:grpSp>
        <p:nvGrpSpPr>
          <p:cNvPr id="17" name="组合 16"/>
          <p:cNvGrpSpPr/>
          <p:nvPr/>
        </p:nvGrpSpPr>
        <p:grpSpPr>
          <a:xfrm>
            <a:off x="640339" y="92456"/>
            <a:ext cx="12131589" cy="873760"/>
            <a:chOff x="547872" y="101531"/>
            <a:chExt cx="12131589" cy="873760"/>
          </a:xfrm>
        </p:grpSpPr>
        <p:grpSp>
          <p:nvGrpSpPr>
            <p:cNvPr id="16" name="组合 15"/>
            <p:cNvGrpSpPr/>
            <p:nvPr/>
          </p:nvGrpSpPr>
          <p:grpSpPr>
            <a:xfrm>
              <a:off x="547872" y="101531"/>
              <a:ext cx="11469618" cy="873760"/>
              <a:chOff x="506776" y="144136"/>
              <a:chExt cx="11469618" cy="873760"/>
            </a:xfrm>
          </p:grpSpPr>
          <p:sp>
            <p:nvSpPr>
              <p:cNvPr id="8" name="矩形 7"/>
              <p:cNvSpPr/>
              <p:nvPr/>
            </p:nvSpPr>
            <p:spPr>
              <a:xfrm>
                <a:off x="506776" y="144136"/>
                <a:ext cx="11469618"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32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grpSp>
            <p:nvGrpSpPr>
              <p:cNvPr id="9" name="组合 8"/>
              <p:cNvGrpSpPr/>
              <p:nvPr/>
            </p:nvGrpSpPr>
            <p:grpSpPr>
              <a:xfrm>
                <a:off x="723533" y="189856"/>
                <a:ext cx="2622947" cy="730673"/>
                <a:chOff x="84651" y="64"/>
                <a:chExt cx="2889415" cy="863"/>
              </a:xfrm>
            </p:grpSpPr>
            <p:pic>
              <p:nvPicPr>
                <p:cNvPr id="11"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9700" y="64"/>
                  <a:ext cx="1981200" cy="86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本框 6"/>
                <p:cNvSpPr txBox="1">
                  <a:spLocks noChangeArrowheads="1"/>
                </p:cNvSpPr>
                <p:nvPr/>
              </p:nvSpPr>
              <p:spPr bwMode="auto">
                <a:xfrm>
                  <a:off x="2205566" y="161"/>
                  <a:ext cx="768500" cy="763"/>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04</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13" name="直接连接符 24"/>
                <p:cNvCxnSpPr>
                  <a:cxnSpLocks noChangeShapeType="1"/>
                </p:cNvCxnSpPr>
                <p:nvPr/>
              </p:nvCxnSpPr>
              <p:spPr bwMode="auto">
                <a:xfrm>
                  <a:off x="2915920" y="270"/>
                  <a:ext cx="0" cy="54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14" name="直接连接符 15"/>
                <p:cNvCxnSpPr>
                  <a:cxnSpLocks noChangeShapeType="1"/>
                </p:cNvCxnSpPr>
                <p:nvPr/>
              </p:nvCxnSpPr>
              <p:spPr bwMode="auto">
                <a:xfrm>
                  <a:off x="84651" y="270"/>
                  <a:ext cx="0" cy="54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0" name="文本框 9"/>
              <p:cNvSpPr txBox="1"/>
              <p:nvPr/>
            </p:nvSpPr>
            <p:spPr>
              <a:xfrm>
                <a:off x="746752" y="185243"/>
                <a:ext cx="1313374"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sp>
          <p:nvSpPr>
            <p:cNvPr id="15" name="文本框 14"/>
            <p:cNvSpPr txBox="1"/>
            <p:nvPr/>
          </p:nvSpPr>
          <p:spPr>
            <a:xfrm>
              <a:off x="3555784" y="327480"/>
              <a:ext cx="9123677" cy="461665"/>
            </a:xfrm>
            <a:prstGeom prst="rect">
              <a:avLst/>
            </a:prstGeom>
            <a:noFill/>
          </p:spPr>
          <p:txBody>
            <a:bodyPr wrap="square" rtlCol="0">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读故事中心大意和主旨：</a:t>
              </a:r>
              <a:r>
                <a:rPr kumimoji="0" lang="en-US" altLang="zh-CN"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read for main idea and theme</a:t>
              </a:r>
              <a:endPar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endParaRPr>
            </a:p>
          </p:txBody>
        </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a:off x="5757136" y="1875729"/>
            <a:ext cx="1394780" cy="385578"/>
          </a:xfrm>
          <a:prstGeom prst="roundRect">
            <a:avLst/>
          </a:prstGeom>
          <a:scene3d>
            <a:camera prst="orthographicFront"/>
            <a:lightRig rig="threePt" dir="t"/>
          </a:scene3d>
          <a:sp3d>
            <a:bevelT w="114300" prst="artDeco"/>
          </a:sp3d>
        </p:spPr>
        <p:style>
          <a:lnRef idx="0">
            <a:schemeClr val="accent4"/>
          </a:lnRef>
          <a:fillRef idx="3">
            <a:schemeClr val="accent4"/>
          </a:fillRef>
          <a:effectRef idx="3">
            <a:schemeClr val="accent4"/>
          </a:effectRef>
          <a:fontRef idx="minor">
            <a:schemeClr val="lt1"/>
          </a:fontRef>
        </p:style>
        <p:txBody>
          <a:bodyPr lIns="68580" tIns="34290" rIns="68580" bIns="34290" anchor="ctr"/>
          <a:lstStyle/>
          <a:p>
            <a:pPr algn="ctr">
              <a:defRPr/>
            </a:pPr>
            <a:endParaRPr lang="zh-CN" altLang="en-US"/>
          </a:p>
        </p:txBody>
      </p:sp>
      <p:grpSp>
        <p:nvGrpSpPr>
          <p:cNvPr id="3" name="组合 8"/>
          <p:cNvGrpSpPr/>
          <p:nvPr/>
        </p:nvGrpSpPr>
        <p:grpSpPr bwMode="auto">
          <a:xfrm>
            <a:off x="2517053" y="2113866"/>
            <a:ext cx="7675562" cy="2809875"/>
            <a:chOff x="867" y="2113"/>
            <a:chExt cx="16116" cy="5900"/>
          </a:xfrm>
        </p:grpSpPr>
        <p:cxnSp>
          <p:nvCxnSpPr>
            <p:cNvPr id="4" name="直接连接符 3"/>
            <p:cNvCxnSpPr/>
            <p:nvPr/>
          </p:nvCxnSpPr>
          <p:spPr>
            <a:xfrm flipV="1">
              <a:off x="867" y="7983"/>
              <a:ext cx="3560" cy="3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V="1">
              <a:off x="4427" y="2113"/>
              <a:ext cx="4630" cy="587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9057" y="2113"/>
              <a:ext cx="4300" cy="587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13356" y="7990"/>
              <a:ext cx="3627" cy="23"/>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8" name="文本框 9"/>
          <p:cNvSpPr txBox="1">
            <a:spLocks noChangeArrowheads="1"/>
          </p:cNvSpPr>
          <p:nvPr/>
        </p:nvSpPr>
        <p:spPr bwMode="auto">
          <a:xfrm>
            <a:off x="2256674" y="5019001"/>
            <a:ext cx="2081349" cy="484748"/>
          </a:xfrm>
          <a:prstGeom prst="rect">
            <a:avLst/>
          </a:prstGeom>
          <a:solidFill>
            <a:srgbClr val="3399FF"/>
          </a:solidFill>
          <a:ln w="9525">
            <a:noFill/>
            <a:miter lim="800000"/>
          </a:ln>
          <a:effectLst>
            <a:glow rad="1397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68580" tIns="34290" rIns="68580" bIns="34290">
            <a:spAutoFit/>
          </a:bodyPr>
          <a:lstStyle>
            <a:defPPr>
              <a:defRPr lang="zh-CN"/>
            </a:defPPr>
            <a:lvl1pPr>
              <a:defRPr sz="3200" b="1">
                <a:latin typeface="微软雅黑" panose="020B0503020204020204" pitchFamily="34" charset="-122"/>
                <a:ea typeface="微软雅黑" panose="020B0503020204020204" pitchFamily="34" charset="-122"/>
              </a:defRPr>
            </a:lvl1pPr>
          </a:lstStyle>
          <a:p>
            <a:pPr>
              <a:defRPr/>
            </a:pPr>
            <a:r>
              <a:rPr lang="en-US" altLang="zh-CN" sz="2700" dirty="0">
                <a:latin typeface="Times New Roman" panose="02020603050405020304" pitchFamily="18" charset="0"/>
                <a:ea typeface="宋体" panose="02010600030101010101" pitchFamily="2" charset="-122"/>
              </a:rPr>
              <a:t>Beginning</a:t>
            </a:r>
            <a:endParaRPr lang="en-US" altLang="zh-CN" sz="2700" dirty="0">
              <a:latin typeface="Times New Roman" panose="02020603050405020304" pitchFamily="18" charset="0"/>
              <a:ea typeface="宋体" panose="02010600030101010101" pitchFamily="2" charset="-122"/>
            </a:endParaRPr>
          </a:p>
        </p:txBody>
      </p:sp>
      <p:sp>
        <p:nvSpPr>
          <p:cNvPr id="9" name="文本框 10"/>
          <p:cNvSpPr txBox="1">
            <a:spLocks noChangeArrowheads="1"/>
          </p:cNvSpPr>
          <p:nvPr/>
        </p:nvSpPr>
        <p:spPr bwMode="auto">
          <a:xfrm>
            <a:off x="5828578" y="1804303"/>
            <a:ext cx="1285875" cy="484188"/>
          </a:xfrm>
          <a:prstGeom prst="rect">
            <a:avLst/>
          </a:prstGeom>
          <a:noFill/>
          <a:ln>
            <a:noFill/>
          </a:ln>
          <a:scene3d>
            <a:camera prst="orthographicFront"/>
            <a:lightRig rig="threePt" dir="t"/>
          </a:scene3d>
          <a:sp3d>
            <a:bevelT w="114300" prst="artDeco"/>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700" b="1" dirty="0">
                <a:latin typeface="Times New Roman" panose="02020603050405020304" pitchFamily="18" charset="0"/>
              </a:rPr>
              <a:t>Climax</a:t>
            </a:r>
            <a:endParaRPr lang="en-US" altLang="zh-CN" sz="2700" b="1" dirty="0">
              <a:latin typeface="Times New Roman" panose="02020603050405020304" pitchFamily="18" charset="0"/>
            </a:endParaRPr>
          </a:p>
        </p:txBody>
      </p:sp>
      <p:sp>
        <p:nvSpPr>
          <p:cNvPr id="10" name="文本框 11"/>
          <p:cNvSpPr txBox="1">
            <a:spLocks noChangeArrowheads="1"/>
          </p:cNvSpPr>
          <p:nvPr/>
        </p:nvSpPr>
        <p:spPr bwMode="auto">
          <a:xfrm>
            <a:off x="8816153" y="4958485"/>
            <a:ext cx="1376363" cy="484748"/>
          </a:xfrm>
          <a:prstGeom prst="rect">
            <a:avLst/>
          </a:prstGeom>
          <a:solidFill>
            <a:srgbClr val="3399FF"/>
          </a:solidFill>
          <a:ln w="9525">
            <a:noFill/>
            <a:miter lim="800000"/>
          </a:ln>
          <a:effectLst>
            <a:glow rad="1397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68580" tIns="34290" rIns="68580" bIns="34290">
            <a:spAutoFit/>
          </a:bodyPr>
          <a:lstStyle/>
          <a:p>
            <a:pPr>
              <a:defRPr/>
            </a:pPr>
            <a:r>
              <a:rPr lang="en-US" altLang="zh-CN" sz="2700" b="1" dirty="0">
                <a:latin typeface="Times New Roman" panose="02020603050405020304" pitchFamily="18" charset="0"/>
              </a:rPr>
              <a:t>Ending</a:t>
            </a:r>
            <a:endParaRPr lang="en-US" altLang="zh-CN" sz="2700" b="1" dirty="0">
              <a:latin typeface="Times New Roman" panose="02020603050405020304" pitchFamily="18" charset="0"/>
            </a:endParaRPr>
          </a:p>
        </p:txBody>
      </p:sp>
      <p:sp>
        <p:nvSpPr>
          <p:cNvPr id="11" name="文本框 12"/>
          <p:cNvSpPr txBox="1">
            <a:spLocks noChangeArrowheads="1"/>
          </p:cNvSpPr>
          <p:nvPr/>
        </p:nvSpPr>
        <p:spPr bwMode="auto">
          <a:xfrm>
            <a:off x="2089278" y="4024207"/>
            <a:ext cx="2853088" cy="807913"/>
          </a:xfrm>
          <a:prstGeom prst="rect">
            <a:avLst/>
          </a:prstGeom>
          <a:effectLst>
            <a:innerShdw blurRad="63500" dist="50800" dir="16200000">
              <a:prstClr val="black">
                <a:alpha val="50000"/>
              </a:prstClr>
            </a:innerShdw>
          </a:effectLst>
        </p:spPr>
        <p:style>
          <a:lnRef idx="1">
            <a:schemeClr val="accent4"/>
          </a:lnRef>
          <a:fillRef idx="3">
            <a:schemeClr val="accent4"/>
          </a:fillRef>
          <a:effectRef idx="2">
            <a:schemeClr val="accent4"/>
          </a:effectRef>
          <a:fontRef idx="minor">
            <a:schemeClr val="lt1"/>
          </a:fontRef>
        </p:style>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Times New Roman" panose="02020603050405020304" pitchFamily="18" charset="0"/>
              </a:rPr>
              <a:t>Kind  and generous (</a:t>
            </a:r>
            <a:r>
              <a:rPr lang="zh-CN" altLang="en-US" sz="2400" b="1" dirty="0">
                <a:latin typeface="Times New Roman" panose="02020603050405020304" pitchFamily="18" charset="0"/>
              </a:rPr>
              <a:t>与人相处好</a:t>
            </a:r>
            <a:r>
              <a:rPr lang="en-US" altLang="zh-CN" sz="2400" b="1" dirty="0"/>
              <a:t>)</a:t>
            </a:r>
            <a:endParaRPr lang="en-US" altLang="zh-CN" sz="2400" b="1" dirty="0">
              <a:latin typeface="Times New Roman" panose="02020603050405020304" pitchFamily="18" charset="0"/>
            </a:endParaRPr>
          </a:p>
        </p:txBody>
      </p:sp>
      <p:sp>
        <p:nvSpPr>
          <p:cNvPr id="12" name="文本框 20"/>
          <p:cNvSpPr txBox="1"/>
          <p:nvPr/>
        </p:nvSpPr>
        <p:spPr>
          <a:xfrm>
            <a:off x="4542690" y="2526628"/>
            <a:ext cx="1343996" cy="438581"/>
          </a:xfrm>
          <a:prstGeom prst="rect">
            <a:avLst/>
          </a:prstGeom>
          <a:solidFill>
            <a:srgbClr val="FF6600"/>
          </a:soli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lIns="68580" tIns="34290" rIns="68580" bIns="34290">
            <a:spAutoFit/>
          </a:bodyPr>
          <a:lstStyle/>
          <a:p>
            <a:pPr>
              <a:defRPr/>
            </a:pPr>
            <a:r>
              <a:rPr lang="en-US" altLang="zh-CN" sz="2400" b="1" dirty="0">
                <a:latin typeface="微软雅黑" panose="020B0503020204020204" pitchFamily="34" charset="-122"/>
                <a:ea typeface="微软雅黑" panose="020B0503020204020204" pitchFamily="34" charset="-122"/>
              </a:rPr>
              <a:t>Process</a:t>
            </a:r>
            <a:endParaRPr lang="en-US" altLang="zh-CN" sz="2400" b="1" dirty="0">
              <a:latin typeface="微软雅黑" panose="020B0503020204020204" pitchFamily="34" charset="-122"/>
              <a:ea typeface="微软雅黑" panose="020B0503020204020204" pitchFamily="34" charset="-122"/>
            </a:endParaRPr>
          </a:p>
        </p:txBody>
      </p:sp>
      <p:sp>
        <p:nvSpPr>
          <p:cNvPr id="13" name="圆角矩形 12"/>
          <p:cNvSpPr/>
          <p:nvPr/>
        </p:nvSpPr>
        <p:spPr>
          <a:xfrm>
            <a:off x="4472043" y="885445"/>
            <a:ext cx="4572032" cy="928676"/>
          </a:xfrm>
          <a:prstGeom prst="roundRect">
            <a:avLst/>
          </a:prstGeom>
          <a:solidFill>
            <a:srgbClr val="FF0701"/>
          </a:solidFill>
          <a:ln>
            <a:solidFill>
              <a:srgbClr val="FFC000"/>
            </a:solidFill>
          </a:ln>
          <a:effectLst>
            <a:innerShdw blurRad="63500" dist="50800" dir="16200000">
              <a:prstClr val="black">
                <a:alpha val="50000"/>
              </a:prstClr>
            </a:innerShdw>
          </a:effectLst>
        </p:spPr>
        <p:style>
          <a:lnRef idx="0">
            <a:schemeClr val="accent4"/>
          </a:lnRef>
          <a:fillRef idx="3">
            <a:schemeClr val="accent4"/>
          </a:fillRef>
          <a:effectRef idx="3">
            <a:schemeClr val="accent4"/>
          </a:effectRef>
          <a:fontRef idx="minor">
            <a:schemeClr val="lt1"/>
          </a:fontRef>
        </p:style>
        <p:txBody>
          <a:bodyPr lIns="68580" tIns="34290" rIns="68580" bIns="34290"/>
          <a:lstStyle/>
          <a:p>
            <a:pPr algn="ctr">
              <a:defRPr/>
            </a:pPr>
            <a:endParaRPr lang="zh-CN" altLang="en-US" sz="2200" dirty="0"/>
          </a:p>
        </p:txBody>
      </p:sp>
      <p:sp>
        <p:nvSpPr>
          <p:cNvPr id="14" name="文本框 10"/>
          <p:cNvSpPr txBox="1">
            <a:spLocks noChangeArrowheads="1"/>
          </p:cNvSpPr>
          <p:nvPr/>
        </p:nvSpPr>
        <p:spPr bwMode="auto">
          <a:xfrm>
            <a:off x="5257078" y="947053"/>
            <a:ext cx="3001962" cy="80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solidFill>
                  <a:schemeClr val="bg1"/>
                </a:solidFill>
                <a:latin typeface="Times New Roman" panose="02020603050405020304" pitchFamily="18" charset="0"/>
              </a:rPr>
              <a:t> Katie</a:t>
            </a:r>
            <a:r>
              <a:rPr lang="zh-CN" altLang="en-US" sz="2400" b="1" dirty="0">
                <a:solidFill>
                  <a:schemeClr val="bg1"/>
                </a:solidFill>
                <a:latin typeface="Times New Roman" panose="02020603050405020304" pitchFamily="18" charset="0"/>
              </a:rPr>
              <a:t>’</a:t>
            </a:r>
            <a:r>
              <a:rPr lang="en-US" altLang="zh-CN" sz="2400" b="1" dirty="0">
                <a:solidFill>
                  <a:schemeClr val="bg1"/>
                </a:solidFill>
                <a:latin typeface="Times New Roman" panose="02020603050405020304" pitchFamily="18" charset="0"/>
              </a:rPr>
              <a:t>s Emotions</a:t>
            </a:r>
            <a:endParaRPr lang="en-US" altLang="zh-CN" sz="2400" b="1" dirty="0">
              <a:solidFill>
                <a:schemeClr val="bg1"/>
              </a:solidFill>
              <a:latin typeface="Times New Roman" panose="02020603050405020304" pitchFamily="18" charset="0"/>
            </a:endParaRPr>
          </a:p>
          <a:p>
            <a:r>
              <a:rPr lang="en-US" altLang="zh-CN" sz="2400" b="1" dirty="0">
                <a:latin typeface="Times New Roman" panose="02020603050405020304" pitchFamily="18" charset="0"/>
              </a:rPr>
              <a:t>        (</a:t>
            </a:r>
            <a:r>
              <a:rPr lang="zh-CN" altLang="en-US" sz="2400" b="1" dirty="0">
                <a:latin typeface="Times New Roman" panose="02020603050405020304" pitchFamily="18" charset="0"/>
              </a:rPr>
              <a:t>情感线）</a:t>
            </a:r>
            <a:r>
              <a:rPr lang="en-US" altLang="zh-CN" sz="2400" b="1" dirty="0">
                <a:latin typeface="Times New Roman" panose="02020603050405020304" pitchFamily="18" charset="0"/>
              </a:rPr>
              <a:t> </a:t>
            </a:r>
            <a:endParaRPr lang="en-US" altLang="zh-CN" sz="2400" b="1" dirty="0">
              <a:latin typeface="Times New Roman" panose="02020603050405020304" pitchFamily="18" charset="0"/>
            </a:endParaRPr>
          </a:p>
        </p:txBody>
      </p:sp>
      <p:sp>
        <p:nvSpPr>
          <p:cNvPr id="15" name="文本框 12"/>
          <p:cNvSpPr txBox="1">
            <a:spLocks noChangeArrowheads="1"/>
          </p:cNvSpPr>
          <p:nvPr/>
        </p:nvSpPr>
        <p:spPr bwMode="auto">
          <a:xfrm>
            <a:off x="7228094" y="1831493"/>
            <a:ext cx="3921573" cy="807913"/>
          </a:xfrm>
          <a:prstGeom prst="rect">
            <a:avLst/>
          </a:prstGeom>
          <a:scene3d>
            <a:camera prst="orthographicFront"/>
            <a:lightRig rig="threePt" dir="t"/>
          </a:scene3d>
          <a:sp3d>
            <a:bevelT w="114300" prst="artDeco"/>
          </a:sp3d>
        </p:spPr>
        <p:style>
          <a:lnRef idx="1">
            <a:schemeClr val="accent2"/>
          </a:lnRef>
          <a:fillRef idx="3">
            <a:schemeClr val="accent2"/>
          </a:fillRef>
          <a:effectRef idx="2">
            <a:schemeClr val="accent2"/>
          </a:effectRef>
          <a:fontRef idx="minor">
            <a:schemeClr val="lt1"/>
          </a:fontRef>
        </p:style>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Times New Roman" panose="02020603050405020304" pitchFamily="18" charset="0"/>
              </a:rPr>
              <a:t>Upset</a:t>
            </a:r>
            <a:r>
              <a:rPr lang="zh-CN" altLang="en-US" sz="2400" b="1" dirty="0">
                <a:latin typeface="Times New Roman" panose="02020603050405020304" pitchFamily="18" charset="0"/>
              </a:rPr>
              <a:t>（被父母追问自带午餐的去向）</a:t>
            </a:r>
            <a:endParaRPr lang="en-US" altLang="zh-CN" sz="2400" b="1" dirty="0">
              <a:latin typeface="Times New Roman" panose="02020603050405020304" pitchFamily="18" charset="0"/>
            </a:endParaRPr>
          </a:p>
        </p:txBody>
      </p:sp>
      <p:sp>
        <p:nvSpPr>
          <p:cNvPr id="16" name="文本框 12"/>
          <p:cNvSpPr txBox="1">
            <a:spLocks noChangeArrowheads="1"/>
          </p:cNvSpPr>
          <p:nvPr/>
        </p:nvSpPr>
        <p:spPr bwMode="auto">
          <a:xfrm>
            <a:off x="7476678" y="3012517"/>
            <a:ext cx="3921572" cy="438582"/>
          </a:xfrm>
          <a:prstGeom prst="rect">
            <a:avLst/>
          </a:prstGeom>
          <a:effectLst>
            <a:innerShdw blurRad="63500" dist="50800" dir="16200000">
              <a:prstClr val="black">
                <a:alpha val="50000"/>
              </a:prstClr>
            </a:innerShdw>
          </a:effectLst>
        </p:spPr>
        <p:style>
          <a:lnRef idx="1">
            <a:schemeClr val="accent4"/>
          </a:lnRef>
          <a:fillRef idx="3">
            <a:schemeClr val="accent4"/>
          </a:fillRef>
          <a:effectRef idx="2">
            <a:schemeClr val="accent4"/>
          </a:effectRef>
          <a:fontRef idx="minor">
            <a:schemeClr val="lt1"/>
          </a:fontRef>
        </p:style>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Times New Roman" panose="02020603050405020304" pitchFamily="18" charset="0"/>
              </a:rPr>
              <a:t>relieved</a:t>
            </a:r>
            <a:r>
              <a:rPr lang="zh-CN" altLang="en-US" sz="2400" b="1" dirty="0">
                <a:latin typeface="Times New Roman" panose="02020603050405020304" pitchFamily="18" charset="0"/>
              </a:rPr>
              <a:t>（老师了解实情）</a:t>
            </a:r>
            <a:endParaRPr lang="en-US" altLang="zh-CN" sz="2400" b="1" dirty="0">
              <a:latin typeface="Times New Roman" panose="02020603050405020304" pitchFamily="18" charset="0"/>
            </a:endParaRPr>
          </a:p>
        </p:txBody>
      </p:sp>
      <p:sp>
        <p:nvSpPr>
          <p:cNvPr id="17" name="文本框 12"/>
          <p:cNvSpPr txBox="1">
            <a:spLocks noChangeArrowheads="1"/>
          </p:cNvSpPr>
          <p:nvPr/>
        </p:nvSpPr>
        <p:spPr bwMode="auto">
          <a:xfrm>
            <a:off x="2375008" y="3073004"/>
            <a:ext cx="3070892" cy="438582"/>
          </a:xfrm>
          <a:prstGeom prst="rect">
            <a:avLst/>
          </a:prstGeom>
          <a:effectLst>
            <a:innerShdw blurRad="63500" dist="50800" dir="162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Times New Roman" panose="02020603050405020304" pitchFamily="18" charset="0"/>
              </a:rPr>
              <a:t>helpful (</a:t>
            </a:r>
            <a:r>
              <a:rPr lang="zh-CN" altLang="en-US" sz="2400" b="1" dirty="0">
                <a:latin typeface="Times New Roman" panose="02020603050405020304" pitchFamily="18" charset="0"/>
              </a:rPr>
              <a:t>被同学们喜爱</a:t>
            </a:r>
            <a:r>
              <a:rPr lang="en-US" altLang="zh-CN" sz="2400" b="1" dirty="0"/>
              <a:t>)</a:t>
            </a:r>
            <a:endParaRPr lang="en-US" altLang="zh-CN" sz="2400" b="1" dirty="0">
              <a:latin typeface="Times New Roman" panose="02020603050405020304" pitchFamily="18" charset="0"/>
            </a:endParaRPr>
          </a:p>
        </p:txBody>
      </p:sp>
      <p:sp>
        <p:nvSpPr>
          <p:cNvPr id="18" name="文本框 12"/>
          <p:cNvSpPr txBox="1">
            <a:spLocks noChangeArrowheads="1"/>
          </p:cNvSpPr>
          <p:nvPr/>
        </p:nvSpPr>
        <p:spPr bwMode="auto">
          <a:xfrm>
            <a:off x="8113222" y="3875135"/>
            <a:ext cx="3671236" cy="807913"/>
          </a:xfrm>
          <a:prstGeom prst="rect">
            <a:avLst/>
          </a:prstGeom>
          <a:effectLst>
            <a:innerShdw blurRad="63500" dist="50800" dir="162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Times New Roman" panose="02020603050405020304" pitchFamily="18" charset="0"/>
              </a:rPr>
              <a:t>Happy</a:t>
            </a:r>
            <a:r>
              <a:rPr lang="zh-CN" altLang="en-US" sz="2400" b="1" dirty="0">
                <a:latin typeface="Times New Roman" panose="02020603050405020304" pitchFamily="18" charset="0"/>
              </a:rPr>
              <a:t>，</a:t>
            </a:r>
            <a:r>
              <a:rPr lang="en-US" altLang="zh-CN" sz="2400" b="1" dirty="0">
                <a:latin typeface="Times New Roman" panose="02020603050405020304" pitchFamily="18" charset="0"/>
              </a:rPr>
              <a:t>satisfied (</a:t>
            </a:r>
            <a:r>
              <a:rPr lang="zh-CN" altLang="en-US" sz="2400" b="1" dirty="0">
                <a:latin typeface="Times New Roman" panose="02020603050405020304" pitchFamily="18" charset="0"/>
              </a:rPr>
              <a:t>老师谈心后</a:t>
            </a:r>
            <a:r>
              <a:rPr lang="en-US" altLang="zh-CN" sz="2400" b="1" dirty="0"/>
              <a:t>)</a:t>
            </a:r>
            <a:endParaRPr lang="en-US" altLang="zh-CN" sz="2400" b="1" dirty="0">
              <a:latin typeface="Times New Roman" panose="02020603050405020304" pitchFamily="18" charset="0"/>
            </a:endParaRPr>
          </a:p>
        </p:txBody>
      </p:sp>
      <p:grpSp>
        <p:nvGrpSpPr>
          <p:cNvPr id="25" name="组合 24"/>
          <p:cNvGrpSpPr/>
          <p:nvPr/>
        </p:nvGrpSpPr>
        <p:grpSpPr>
          <a:xfrm>
            <a:off x="807085" y="50943"/>
            <a:ext cx="10577829" cy="596296"/>
            <a:chOff x="1329919" y="288961"/>
            <a:chExt cx="10577829" cy="596296"/>
          </a:xfrm>
        </p:grpSpPr>
        <p:sp>
          <p:nvSpPr>
            <p:cNvPr id="26" name="文本框 25"/>
            <p:cNvSpPr txBox="1"/>
            <p:nvPr>
              <p:custDataLst>
                <p:tags r:id="rId1"/>
              </p:custDataLst>
            </p:nvPr>
          </p:nvSpPr>
          <p:spPr>
            <a:xfrm>
              <a:off x="4031615" y="411446"/>
              <a:ext cx="7876133" cy="430887"/>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defPPr>
                <a:defRPr lang="zh-CN"/>
              </a:defPPr>
              <a:lvl1pPr marR="0" lvl="0" indent="0" defTabSz="1219200" fontAlgn="auto">
                <a:lnSpc>
                  <a:spcPct val="100000"/>
                </a:lnSpc>
                <a:spcBef>
                  <a:spcPts val="0"/>
                </a:spcBef>
                <a:spcAft>
                  <a:spcPts val="0"/>
                </a:spcAft>
                <a:buClrTx/>
                <a:buSzTx/>
                <a:buFontTx/>
                <a:buNone/>
                <a:defRPr kumimoji="0" sz="2400" b="1" i="0" u="none" strike="noStrike" cap="none" spc="0" normalizeH="0" baseline="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zh-CN" altLang="en-US" sz="2200" dirty="0"/>
                <a:t>读主人公的情感</a:t>
              </a:r>
              <a:r>
                <a:rPr lang="en-US" altLang="zh-CN" sz="2200" dirty="0"/>
                <a:t>Read for the emotion of character</a:t>
              </a:r>
              <a:endParaRPr lang="en-US" altLang="zh-CN" sz="2200" dirty="0"/>
            </a:p>
          </p:txBody>
        </p:sp>
        <p:grpSp>
          <p:nvGrpSpPr>
            <p:cNvPr id="27" name="组合 26"/>
            <p:cNvGrpSpPr/>
            <p:nvPr/>
          </p:nvGrpSpPr>
          <p:grpSpPr>
            <a:xfrm>
              <a:off x="1329919" y="288961"/>
              <a:ext cx="2417181" cy="596296"/>
              <a:chOff x="975709" y="3879"/>
              <a:chExt cx="2417181" cy="596296"/>
            </a:xfrm>
          </p:grpSpPr>
          <p:pic>
            <p:nvPicPr>
              <p:cNvPr id="28" name="图片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05</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30" name="文本框 29"/>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down)">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linds(horizontal)">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linds(horizontal)">
                                      <p:cBhvr>
                                        <p:cTn id="37" dur="500"/>
                                        <p:tgtEl>
                                          <p:spTgt spid="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blinds(horizontal)">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linds(horizontal)">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fill="hold"/>
                                        <p:tgtEl>
                                          <p:spTgt spid="11"/>
                                        </p:tgtEl>
                                        <p:attrNameLst>
                                          <p:attrName>ppt_x</p:attrName>
                                        </p:attrNameLst>
                                      </p:cBhvr>
                                      <p:tavLst>
                                        <p:tav tm="0">
                                          <p:val>
                                            <p:strVal val="#ppt_x"/>
                                          </p:val>
                                        </p:tav>
                                        <p:tav tm="100000">
                                          <p:val>
                                            <p:strVal val="#ppt_x"/>
                                          </p:val>
                                        </p:tav>
                                      </p:tavLst>
                                    </p:anim>
                                    <p:anim calcmode="lin" valueType="num">
                                      <p:cBhvr additive="base">
                                        <p:cTn id="5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 calcmode="lin" valueType="num">
                                      <p:cBhvr additive="base">
                                        <p:cTn id="56" dur="500" fill="hold"/>
                                        <p:tgtEl>
                                          <p:spTgt spid="17"/>
                                        </p:tgtEl>
                                        <p:attrNameLst>
                                          <p:attrName>ppt_x</p:attrName>
                                        </p:attrNameLst>
                                      </p:cBhvr>
                                      <p:tavLst>
                                        <p:tav tm="0">
                                          <p:val>
                                            <p:strVal val="#ppt_x"/>
                                          </p:val>
                                        </p:tav>
                                        <p:tav tm="100000">
                                          <p:val>
                                            <p:strVal val="#ppt_x"/>
                                          </p:val>
                                        </p:tav>
                                      </p:tavLst>
                                    </p:anim>
                                    <p:anim calcmode="lin" valueType="num">
                                      <p:cBhvr additive="base">
                                        <p:cTn id="5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diamond(in)">
                                      <p:cBhvr>
                                        <p:cTn id="62" dur="20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ox(in)">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8"/>
                                        </p:tgtEl>
                                        <p:attrNameLst>
                                          <p:attrName>style.visibility</p:attrName>
                                        </p:attrNameLst>
                                      </p:cBhvr>
                                      <p:to>
                                        <p:strVal val="visible"/>
                                      </p:to>
                                    </p:set>
                                    <p:anim calcmode="lin" valueType="num">
                                      <p:cBhvr additive="base">
                                        <p:cTn id="72" dur="500" fill="hold"/>
                                        <p:tgtEl>
                                          <p:spTgt spid="18"/>
                                        </p:tgtEl>
                                        <p:attrNameLst>
                                          <p:attrName>ppt_x</p:attrName>
                                        </p:attrNameLst>
                                      </p:cBhvr>
                                      <p:tavLst>
                                        <p:tav tm="0">
                                          <p:val>
                                            <p:strVal val="#ppt_x"/>
                                          </p:val>
                                        </p:tav>
                                        <p:tav tm="100000">
                                          <p:val>
                                            <p:strVal val="#ppt_x"/>
                                          </p:val>
                                        </p:tav>
                                      </p:tavLst>
                                    </p:anim>
                                    <p:anim calcmode="lin" valueType="num">
                                      <p:cBhvr additive="base">
                                        <p:cTn id="7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4" grpId="0"/>
      <p:bldP spid="15" grpId="0" animBg="1"/>
      <p:bldP spid="16" grpId="0" animBg="1"/>
      <p:bldP spid="17"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8"/>
          <p:cNvGrpSpPr/>
          <p:nvPr/>
        </p:nvGrpSpPr>
        <p:grpSpPr bwMode="auto">
          <a:xfrm>
            <a:off x="1256791" y="1657562"/>
            <a:ext cx="9123362" cy="3808413"/>
            <a:chOff x="867" y="2088"/>
            <a:chExt cx="16116" cy="5998"/>
          </a:xfrm>
        </p:grpSpPr>
        <p:cxnSp>
          <p:nvCxnSpPr>
            <p:cNvPr id="26" name="直接连接符 25"/>
            <p:cNvCxnSpPr/>
            <p:nvPr/>
          </p:nvCxnSpPr>
          <p:spPr>
            <a:xfrm>
              <a:off x="867" y="8013"/>
              <a:ext cx="2985" cy="0"/>
            </a:xfrm>
            <a:prstGeom prst="line">
              <a:avLst/>
            </a:prstGeom>
            <a:noFill/>
            <a:ln w="6350" cap="flat" cmpd="sng" algn="ctr">
              <a:solidFill>
                <a:srgbClr val="4F81BD"/>
              </a:solidFill>
              <a:prstDash val="solid"/>
              <a:miter lim="800000"/>
            </a:ln>
            <a:effectLst/>
          </p:spPr>
        </p:cxnSp>
        <p:cxnSp>
          <p:nvCxnSpPr>
            <p:cNvPr id="27" name="直接连接符 26"/>
            <p:cNvCxnSpPr/>
            <p:nvPr/>
          </p:nvCxnSpPr>
          <p:spPr>
            <a:xfrm flipV="1">
              <a:off x="3782" y="2088"/>
              <a:ext cx="5323" cy="5998"/>
            </a:xfrm>
            <a:prstGeom prst="line">
              <a:avLst/>
            </a:prstGeom>
            <a:noFill/>
            <a:ln w="6350" cap="flat" cmpd="sng" algn="ctr">
              <a:solidFill>
                <a:srgbClr val="4F81BD"/>
              </a:solidFill>
              <a:prstDash val="solid"/>
              <a:miter lim="800000"/>
            </a:ln>
            <a:effectLst/>
          </p:spPr>
        </p:cxnSp>
        <p:cxnSp>
          <p:nvCxnSpPr>
            <p:cNvPr id="28" name="直接连接符 27"/>
            <p:cNvCxnSpPr/>
            <p:nvPr/>
          </p:nvCxnSpPr>
          <p:spPr>
            <a:xfrm>
              <a:off x="9055" y="2113"/>
              <a:ext cx="4748" cy="5900"/>
            </a:xfrm>
            <a:prstGeom prst="line">
              <a:avLst/>
            </a:prstGeom>
            <a:noFill/>
            <a:ln w="6350" cap="flat" cmpd="sng" algn="ctr">
              <a:solidFill>
                <a:srgbClr val="4F81BD"/>
              </a:solidFill>
              <a:prstDash val="solid"/>
              <a:miter lim="800000"/>
            </a:ln>
            <a:effectLst/>
          </p:spPr>
        </p:cxnSp>
        <p:cxnSp>
          <p:nvCxnSpPr>
            <p:cNvPr id="29" name="直接连接符 28"/>
            <p:cNvCxnSpPr/>
            <p:nvPr/>
          </p:nvCxnSpPr>
          <p:spPr>
            <a:xfrm flipV="1">
              <a:off x="13803" y="8013"/>
              <a:ext cx="3180" cy="0"/>
            </a:xfrm>
            <a:prstGeom prst="line">
              <a:avLst/>
            </a:prstGeom>
            <a:noFill/>
            <a:ln w="6350" cap="flat" cmpd="sng" algn="ctr">
              <a:solidFill>
                <a:srgbClr val="4F81BD"/>
              </a:solidFill>
              <a:prstDash val="solid"/>
              <a:miter lim="800000"/>
            </a:ln>
            <a:effectLst/>
          </p:spPr>
        </p:cxnSp>
      </p:grpSp>
      <p:sp>
        <p:nvSpPr>
          <p:cNvPr id="4" name="文本框 9"/>
          <p:cNvSpPr txBox="1">
            <a:spLocks noChangeArrowheads="1"/>
          </p:cNvSpPr>
          <p:nvPr/>
        </p:nvSpPr>
        <p:spPr bwMode="auto">
          <a:xfrm>
            <a:off x="1267090" y="5421808"/>
            <a:ext cx="2429176" cy="5232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defPPr>
              <a:defRPr lang="zh-CN"/>
            </a:defPPr>
            <a:lvl1pPr>
              <a:defRPr sz="2800" b="1">
                <a:solidFill>
                  <a:srgbClr val="C00000"/>
                </a:solidFill>
                <a:latin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dirty="0"/>
              <a:t>Beginning</a:t>
            </a:r>
            <a:endParaRPr lang="en-US" altLang="zh-CN" dirty="0"/>
          </a:p>
        </p:txBody>
      </p:sp>
      <p:sp>
        <p:nvSpPr>
          <p:cNvPr id="5" name="文本框 11"/>
          <p:cNvSpPr txBox="1">
            <a:spLocks noChangeArrowheads="1"/>
          </p:cNvSpPr>
          <p:nvPr/>
        </p:nvSpPr>
        <p:spPr bwMode="auto">
          <a:xfrm>
            <a:off x="8407012" y="5518222"/>
            <a:ext cx="1636147" cy="519113"/>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defPPr>
              <a:defRPr lang="zh-CN"/>
            </a:defPPr>
            <a:lvl1pPr>
              <a:defRPr sz="2800" b="1">
                <a:solidFill>
                  <a:srgbClr val="C00000"/>
                </a:solidFill>
                <a:latin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dirty="0"/>
              <a:t>Ending</a:t>
            </a:r>
            <a:endParaRPr lang="en-US" altLang="zh-CN" dirty="0"/>
          </a:p>
        </p:txBody>
      </p:sp>
      <p:sp>
        <p:nvSpPr>
          <p:cNvPr id="6" name="文本框 12"/>
          <p:cNvSpPr txBox="1">
            <a:spLocks noChangeArrowheads="1"/>
          </p:cNvSpPr>
          <p:nvPr/>
        </p:nvSpPr>
        <p:spPr bwMode="auto">
          <a:xfrm>
            <a:off x="1882660" y="4459050"/>
            <a:ext cx="1947622" cy="523220"/>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defPPr>
              <a:defRPr lang="zh-CN"/>
            </a:defPPr>
            <a:lvl1pPr>
              <a:defRPr sz="2000" b="1">
                <a:solidFill>
                  <a:schemeClr val="lt1"/>
                </a:solidFill>
                <a:latin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sz="2800" dirty="0"/>
              <a:t> easy-going</a:t>
            </a:r>
            <a:endParaRPr lang="en-US" altLang="zh-CN" sz="2800" dirty="0"/>
          </a:p>
        </p:txBody>
      </p:sp>
      <p:sp>
        <p:nvSpPr>
          <p:cNvPr id="8" name="文本框 14"/>
          <p:cNvSpPr txBox="1">
            <a:spLocks noChangeArrowheads="1"/>
          </p:cNvSpPr>
          <p:nvPr/>
        </p:nvSpPr>
        <p:spPr bwMode="auto">
          <a:xfrm>
            <a:off x="3321140" y="3562214"/>
            <a:ext cx="122711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defPPr>
              <a:defRPr lang="zh-CN"/>
            </a:defPPr>
            <a:lvl1pPr marR="0" lvl="0" indent="0" fontAlgn="auto">
              <a:lnSpc>
                <a:spcPct val="100000"/>
              </a:lnSpc>
              <a:spcBef>
                <a:spcPts val="0"/>
              </a:spcBef>
              <a:spcAft>
                <a:spcPts val="0"/>
              </a:spcAft>
              <a:buClrTx/>
              <a:buSzTx/>
              <a:buFontTx/>
              <a:buNone/>
              <a:defRPr kumimoji="0" sz="2400" b="1" i="0" u="none" strike="noStrike" kern="0" cap="none" spc="0" normalizeH="0" baseline="0">
                <a:ln>
                  <a:noFill/>
                </a:ln>
                <a:solidFill>
                  <a:srgbClr val="1F497D">
                    <a:lumMod val="75000"/>
                  </a:srgbClr>
                </a:solidFill>
                <a:effectLst/>
                <a:uLnTx/>
                <a:uFillTx/>
                <a:latin typeface="Times New Roman" panose="02020603050405020304" pitchFamily="18" charset="0"/>
                <a:ea typeface="宋体" panose="02010600030101010101" pitchFamily="2" charset="-122"/>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zh-CN" dirty="0"/>
              <a:t>helpful</a:t>
            </a:r>
            <a:endParaRPr lang="en-US" altLang="zh-CN" dirty="0"/>
          </a:p>
        </p:txBody>
      </p:sp>
      <p:sp>
        <p:nvSpPr>
          <p:cNvPr id="10" name="文本框 16"/>
          <p:cNvSpPr txBox="1">
            <a:spLocks noChangeArrowheads="1"/>
          </p:cNvSpPr>
          <p:nvPr/>
        </p:nvSpPr>
        <p:spPr bwMode="auto">
          <a:xfrm>
            <a:off x="3136918" y="2420343"/>
            <a:ext cx="2687871"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defPPr>
              <a:defRPr lang="zh-CN"/>
            </a:defPPr>
            <a:lvl1pPr>
              <a:defRPr sz="2400" b="1">
                <a:solidFill>
                  <a:schemeClr val="dk1"/>
                </a:solidFill>
                <a:latin typeface="Times New Roman" panose="02020603050405020304" pitchFamily="18"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zh-CN" dirty="0"/>
              <a:t>Sad, disappointed</a:t>
            </a:r>
            <a:endParaRPr lang="en-US" altLang="zh-CN" dirty="0"/>
          </a:p>
        </p:txBody>
      </p:sp>
      <p:sp>
        <p:nvSpPr>
          <p:cNvPr id="11" name="文本框 18"/>
          <p:cNvSpPr txBox="1">
            <a:spLocks noChangeArrowheads="1"/>
          </p:cNvSpPr>
          <p:nvPr/>
        </p:nvSpPr>
        <p:spPr bwMode="auto">
          <a:xfrm>
            <a:off x="5441037" y="1259071"/>
            <a:ext cx="1017291" cy="45720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en-US" altLang="zh-CN" sz="2400" b="1" dirty="0">
                <a:latin typeface="Times New Roman" panose="02020603050405020304" pitchFamily="18" charset="0"/>
              </a:rPr>
              <a:t>upset</a:t>
            </a:r>
            <a:endParaRPr lang="en-US" altLang="zh-CN" sz="2400" b="1" dirty="0">
              <a:latin typeface="Times New Roman" panose="02020603050405020304" pitchFamily="18" charset="0"/>
            </a:endParaRPr>
          </a:p>
        </p:txBody>
      </p:sp>
      <p:grpSp>
        <p:nvGrpSpPr>
          <p:cNvPr id="43" name="组合 42"/>
          <p:cNvGrpSpPr/>
          <p:nvPr/>
        </p:nvGrpSpPr>
        <p:grpSpPr>
          <a:xfrm>
            <a:off x="6496285" y="1348297"/>
            <a:ext cx="2913528" cy="1491360"/>
            <a:chOff x="6496285" y="1348297"/>
            <a:chExt cx="2913528" cy="1491360"/>
          </a:xfrm>
        </p:grpSpPr>
        <p:cxnSp>
          <p:nvCxnSpPr>
            <p:cNvPr id="17" name="直接箭头连接符 16"/>
            <p:cNvCxnSpPr/>
            <p:nvPr/>
          </p:nvCxnSpPr>
          <p:spPr>
            <a:xfrm>
              <a:off x="6856544" y="1348297"/>
              <a:ext cx="0" cy="55086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8" name="文本框 26"/>
            <p:cNvSpPr txBox="1"/>
            <p:nvPr/>
          </p:nvSpPr>
          <p:spPr>
            <a:xfrm>
              <a:off x="6496285" y="2008660"/>
              <a:ext cx="2913528" cy="83099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lang="en-US" altLang="zh-CN" sz="2400" b="1" kern="0" dirty="0">
                  <a:solidFill>
                    <a:srgbClr val="1F497D">
                      <a:lumMod val="75000"/>
                    </a:srgbClr>
                  </a:solidFill>
                  <a:latin typeface="Times New Roman" panose="02020603050405020304" pitchFamily="18" charset="0"/>
                  <a:ea typeface="宋体" panose="02010600030101010101" pitchFamily="2" charset="-122"/>
                </a:rPr>
                <a:t>When teacher asked Katie to office</a:t>
              </a:r>
              <a:endParaRPr lang="en-US" altLang="zh-CN" sz="2400" b="1" kern="0" dirty="0">
                <a:solidFill>
                  <a:srgbClr val="1F497D">
                    <a:lumMod val="75000"/>
                  </a:srgbClr>
                </a:solidFill>
                <a:latin typeface="Times New Roman" panose="02020603050405020304" pitchFamily="18" charset="0"/>
                <a:ea typeface="宋体" panose="02010600030101010101" pitchFamily="2" charset="-122"/>
              </a:endParaRPr>
            </a:p>
          </p:txBody>
        </p:sp>
      </p:grpSp>
      <p:sp>
        <p:nvSpPr>
          <p:cNvPr id="21" name="文本框 29"/>
          <p:cNvSpPr txBox="1">
            <a:spLocks noChangeArrowheads="1"/>
          </p:cNvSpPr>
          <p:nvPr/>
        </p:nvSpPr>
        <p:spPr bwMode="auto">
          <a:xfrm>
            <a:off x="9208411" y="4957652"/>
            <a:ext cx="1800217" cy="707886"/>
          </a:xfrm>
          <a:prstGeom prst="rect">
            <a:avLst/>
          </a:prstGeom>
          <a:noFill/>
          <a:ln w="9525">
            <a:noFill/>
            <a:miter lim="800000"/>
          </a:ln>
        </p:spPr>
        <p:txBody>
          <a:bodyPr wrap="square">
            <a:spAutoFit/>
          </a:bodyPr>
          <a:lstStyle/>
          <a:p>
            <a:r>
              <a:rPr lang="en-US" altLang="zh-CN" sz="2000" b="1" dirty="0">
                <a:latin typeface="Times New Roman" panose="02020603050405020304" pitchFamily="18" charset="0"/>
              </a:rPr>
              <a:t>Glad/satisfied?</a:t>
            </a:r>
            <a:endParaRPr lang="en-US" altLang="zh-CN" sz="2000" b="1" dirty="0">
              <a:latin typeface="Times New Roman" panose="02020603050405020304" pitchFamily="18" charset="0"/>
            </a:endParaRPr>
          </a:p>
          <a:p>
            <a:r>
              <a:rPr lang="en-US" altLang="zh-CN" sz="2000" b="1" dirty="0">
                <a:latin typeface="Times New Roman" panose="02020603050405020304" pitchFamily="18" charset="0"/>
              </a:rPr>
              <a:t>delighted?</a:t>
            </a:r>
            <a:endParaRPr lang="en-US" altLang="zh-CN" sz="2000" b="1" dirty="0">
              <a:latin typeface="Times New Roman" panose="02020603050405020304" pitchFamily="18" charset="0"/>
            </a:endParaRPr>
          </a:p>
        </p:txBody>
      </p:sp>
      <p:grpSp>
        <p:nvGrpSpPr>
          <p:cNvPr id="44" name="组合 43"/>
          <p:cNvGrpSpPr/>
          <p:nvPr/>
        </p:nvGrpSpPr>
        <p:grpSpPr>
          <a:xfrm>
            <a:off x="7881605" y="3447100"/>
            <a:ext cx="2894132" cy="1597475"/>
            <a:chOff x="7881605" y="3373499"/>
            <a:chExt cx="2894132" cy="1597475"/>
          </a:xfrm>
        </p:grpSpPr>
        <p:sp>
          <p:nvSpPr>
            <p:cNvPr id="20" name="文本框 28"/>
            <p:cNvSpPr txBox="1">
              <a:spLocks noChangeArrowheads="1"/>
            </p:cNvSpPr>
            <p:nvPr/>
          </p:nvSpPr>
          <p:spPr bwMode="auto">
            <a:xfrm>
              <a:off x="7881605" y="3373499"/>
              <a:ext cx="2894132" cy="1015663"/>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en-US" altLang="zh-CN" sz="2000" b="1" dirty="0">
                  <a:latin typeface="Times New Roman" panose="02020603050405020304" pitchFamily="18" charset="0"/>
                </a:rPr>
                <a:t>When Katie’s</a:t>
              </a:r>
              <a:r>
                <a:rPr lang="zh-CN" altLang="en-US" sz="2000" b="1" dirty="0">
                  <a:latin typeface="Times New Roman" panose="02020603050405020304" pitchFamily="18" charset="0"/>
                </a:rPr>
                <a:t> </a:t>
              </a:r>
              <a:r>
                <a:rPr lang="en-US" altLang="zh-CN" sz="2000" b="1" dirty="0">
                  <a:latin typeface="Times New Roman" panose="02020603050405020304" pitchFamily="18" charset="0"/>
                </a:rPr>
                <a:t>parents knew what happened to Katie’s homemade lunch</a:t>
              </a:r>
              <a:endParaRPr lang="en-US" altLang="zh-CN" sz="2000" b="1" dirty="0">
                <a:latin typeface="Times New Roman" panose="02020603050405020304" pitchFamily="18" charset="0"/>
              </a:endParaRPr>
            </a:p>
          </p:txBody>
        </p:sp>
        <p:cxnSp>
          <p:nvCxnSpPr>
            <p:cNvPr id="22" name="直接箭头连接符 21"/>
            <p:cNvCxnSpPr/>
            <p:nvPr/>
          </p:nvCxnSpPr>
          <p:spPr>
            <a:xfrm>
              <a:off x="8267287" y="4153227"/>
              <a:ext cx="0" cy="81774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3" name="直接箭头连接符 22"/>
            <p:cNvCxnSpPr/>
            <p:nvPr/>
          </p:nvCxnSpPr>
          <p:spPr>
            <a:xfrm>
              <a:off x="8643007" y="4146166"/>
              <a:ext cx="0" cy="80962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sp>
        <p:nvSpPr>
          <p:cNvPr id="24" name="文本框 32"/>
          <p:cNvSpPr txBox="1"/>
          <p:nvPr/>
        </p:nvSpPr>
        <p:spPr>
          <a:xfrm>
            <a:off x="7842008" y="4982270"/>
            <a:ext cx="1214372" cy="457200"/>
          </a:xfrm>
          <a:prstGeom prst="rect">
            <a:avLst/>
          </a:prstGeom>
          <a:noFill/>
          <a:ln>
            <a:solidFill>
              <a:srgbClr val="4F81BD"/>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400" b="1" i="0" u="none" strike="noStrike" kern="0" cap="none" spc="0" normalizeH="0" baseline="0" noProof="0" dirty="0">
                <a:ln>
                  <a:noFill/>
                </a:ln>
                <a:solidFill>
                  <a:srgbClr val="1F497D">
                    <a:lumMod val="75000"/>
                  </a:srgbClr>
                </a:solidFill>
                <a:effectLst/>
                <a:uLnTx/>
                <a:uFillTx/>
                <a:latin typeface="Times New Roman" panose="02020603050405020304" pitchFamily="18" charset="0"/>
                <a:ea typeface="宋体" panose="02010600030101010101" pitchFamily="2" charset="-122"/>
              </a:rPr>
              <a:t>feelings?</a:t>
            </a:r>
            <a:endParaRPr kumimoji="0" lang="en-US" altLang="zh-CN" sz="2400" b="1" i="0" u="none" strike="noStrike" kern="0" cap="none" spc="0" normalizeH="0" baseline="0" noProof="0" dirty="0">
              <a:ln>
                <a:noFill/>
              </a:ln>
              <a:solidFill>
                <a:srgbClr val="1F497D">
                  <a:lumMod val="75000"/>
                </a:srgbClr>
              </a:solidFill>
              <a:effectLst/>
              <a:uLnTx/>
              <a:uFillTx/>
              <a:latin typeface="Times New Roman" panose="02020603050405020304" pitchFamily="18" charset="0"/>
              <a:ea typeface="宋体" panose="02010600030101010101" pitchFamily="2" charset="-122"/>
            </a:endParaRPr>
          </a:p>
        </p:txBody>
      </p:sp>
      <p:sp>
        <p:nvSpPr>
          <p:cNvPr id="25" name="文本框 10"/>
          <p:cNvSpPr txBox="1">
            <a:spLocks noChangeArrowheads="1"/>
          </p:cNvSpPr>
          <p:nvPr/>
        </p:nvSpPr>
        <p:spPr bwMode="auto">
          <a:xfrm>
            <a:off x="5416675" y="643419"/>
            <a:ext cx="1666875" cy="519113"/>
          </a:xfrm>
          <a:prstGeom prst="rect">
            <a:avLst/>
          </a:prstGeom>
        </p:spPr>
        <p:style>
          <a:lnRef idx="0">
            <a:schemeClr val="accent4"/>
          </a:lnRef>
          <a:fillRef idx="3">
            <a:schemeClr val="accent4"/>
          </a:fillRef>
          <a:effectRef idx="3">
            <a:schemeClr val="accent4"/>
          </a:effectRef>
          <a:fontRef idx="minor">
            <a:schemeClr val="lt1"/>
          </a:fontRef>
        </p:style>
        <p:txBody>
          <a:bodyPr>
            <a:spAutoFit/>
          </a:bodyPr>
          <a:lstStyle/>
          <a:p>
            <a:r>
              <a:rPr lang="en-US" altLang="zh-CN" sz="2800" b="1" dirty="0">
                <a:solidFill>
                  <a:srgbClr val="C00000"/>
                </a:solidFill>
                <a:latin typeface="Times New Roman" panose="02020603050405020304" pitchFamily="18" charset="0"/>
              </a:rPr>
              <a:t>Climax</a:t>
            </a:r>
            <a:endParaRPr lang="en-US" altLang="zh-CN" sz="2800" b="1" dirty="0">
              <a:solidFill>
                <a:srgbClr val="C00000"/>
              </a:solidFill>
              <a:latin typeface="Times New Roman" panose="02020603050405020304" pitchFamily="18" charset="0"/>
            </a:endParaRPr>
          </a:p>
        </p:txBody>
      </p:sp>
      <p:sp>
        <p:nvSpPr>
          <p:cNvPr id="34" name="文本框 33"/>
          <p:cNvSpPr txBox="1"/>
          <p:nvPr/>
        </p:nvSpPr>
        <p:spPr>
          <a:xfrm>
            <a:off x="9203837" y="4526765"/>
            <a:ext cx="1214372" cy="430887"/>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defPPr>
              <a:defRPr lang="zh-CN"/>
            </a:defPPr>
            <a:lvl1pPr>
              <a:defRPr sz="2000" b="1">
                <a:latin typeface="Times New Roman" panose="02020603050405020304" pitchFamily="18" charset="0"/>
              </a:defRPr>
            </a:lvl1pPr>
          </a:lstStyle>
          <a:p>
            <a:r>
              <a:rPr lang="en-US" altLang="zh-CN" sz="2200" dirty="0"/>
              <a:t>proud?</a:t>
            </a:r>
            <a:endParaRPr lang="en-US" altLang="zh-CN" sz="2200" dirty="0"/>
          </a:p>
        </p:txBody>
      </p:sp>
      <p:grpSp>
        <p:nvGrpSpPr>
          <p:cNvPr id="41" name="组合 40"/>
          <p:cNvGrpSpPr/>
          <p:nvPr/>
        </p:nvGrpSpPr>
        <p:grpSpPr>
          <a:xfrm>
            <a:off x="7299309" y="857657"/>
            <a:ext cx="4414437" cy="1200329"/>
            <a:chOff x="8467442" y="761187"/>
            <a:chExt cx="4414437" cy="1200329"/>
          </a:xfrm>
        </p:grpSpPr>
        <p:sp>
          <p:nvSpPr>
            <p:cNvPr id="15" name="文本框 22"/>
            <p:cNvSpPr txBox="1"/>
            <p:nvPr/>
          </p:nvSpPr>
          <p:spPr>
            <a:xfrm>
              <a:off x="9447900" y="761187"/>
              <a:ext cx="3433979" cy="1200329"/>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lang="en-US" altLang="zh-CN" sz="2400" b="1" kern="0" dirty="0">
                  <a:solidFill>
                    <a:srgbClr val="1F497D">
                      <a:lumMod val="75000"/>
                    </a:srgbClr>
                  </a:solidFill>
                  <a:latin typeface="Times New Roman" panose="02020603050405020304" pitchFamily="18" charset="0"/>
                  <a:ea typeface="宋体" panose="02010600030101010101" pitchFamily="2" charset="-122"/>
                </a:rPr>
                <a:t>When</a:t>
              </a:r>
              <a:r>
                <a:rPr lang="zh-CN" altLang="en-US" sz="2400" b="1" kern="0" dirty="0">
                  <a:solidFill>
                    <a:srgbClr val="1F497D">
                      <a:lumMod val="75000"/>
                    </a:srgbClr>
                  </a:solidFill>
                  <a:latin typeface="Times New Roman" panose="02020603050405020304" pitchFamily="18" charset="0"/>
                  <a:ea typeface="宋体" panose="02010600030101010101" pitchFamily="2" charset="-122"/>
                </a:rPr>
                <a:t> </a:t>
              </a:r>
              <a:r>
                <a:rPr lang="en-US" altLang="zh-CN" sz="2400" b="1" kern="0" dirty="0">
                  <a:solidFill>
                    <a:srgbClr val="1F497D">
                      <a:lumMod val="75000"/>
                    </a:srgbClr>
                  </a:solidFill>
                  <a:latin typeface="Times New Roman" panose="02020603050405020304" pitchFamily="18" charset="0"/>
                  <a:ea typeface="宋体" panose="02010600030101010101" pitchFamily="2" charset="-122"/>
                </a:rPr>
                <a:t>Katie’s parents asked her about charging lunch in school</a:t>
              </a:r>
              <a:endParaRPr kumimoji="0" lang="en-US" altLang="zh-CN" sz="2400" b="1" i="0" u="none" strike="noStrike" kern="0" cap="none" spc="0" normalizeH="0" baseline="0" noProof="0" dirty="0">
                <a:ln>
                  <a:noFill/>
                </a:ln>
                <a:solidFill>
                  <a:srgbClr val="1F497D">
                    <a:lumMod val="75000"/>
                  </a:srgbClr>
                </a:solidFill>
                <a:effectLst/>
                <a:uLnTx/>
                <a:uFillTx/>
                <a:latin typeface="Times New Roman" panose="02020603050405020304" pitchFamily="18" charset="0"/>
                <a:ea typeface="宋体" panose="02010600030101010101" pitchFamily="2" charset="-122"/>
              </a:endParaRPr>
            </a:p>
          </p:txBody>
        </p:sp>
        <p:sp>
          <p:nvSpPr>
            <p:cNvPr id="40" name="箭头: 左 39"/>
            <p:cNvSpPr/>
            <p:nvPr/>
          </p:nvSpPr>
          <p:spPr>
            <a:xfrm>
              <a:off x="8467442" y="1189760"/>
              <a:ext cx="837531" cy="1591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32" name="组合 31"/>
          <p:cNvGrpSpPr/>
          <p:nvPr/>
        </p:nvGrpSpPr>
        <p:grpSpPr>
          <a:xfrm>
            <a:off x="766799" y="55105"/>
            <a:ext cx="9613355" cy="596296"/>
            <a:chOff x="1329919" y="288961"/>
            <a:chExt cx="9613355" cy="596296"/>
          </a:xfrm>
        </p:grpSpPr>
        <p:sp>
          <p:nvSpPr>
            <p:cNvPr id="33" name="文本框 32"/>
            <p:cNvSpPr txBox="1"/>
            <p:nvPr>
              <p:custDataLst>
                <p:tags r:id="rId1"/>
              </p:custDataLst>
            </p:nvPr>
          </p:nvSpPr>
          <p:spPr>
            <a:xfrm>
              <a:off x="4031616" y="411446"/>
              <a:ext cx="6911658" cy="430887"/>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defPPr>
                <a:defRPr lang="zh-CN"/>
              </a:defPPr>
              <a:lvl1pPr marR="0" lvl="0" indent="0" defTabSz="1219200" fontAlgn="auto">
                <a:lnSpc>
                  <a:spcPct val="100000"/>
                </a:lnSpc>
                <a:spcBef>
                  <a:spcPts val="0"/>
                </a:spcBef>
                <a:spcAft>
                  <a:spcPts val="0"/>
                </a:spcAft>
                <a:buClrTx/>
                <a:buSzTx/>
                <a:buFontTx/>
                <a:buNone/>
                <a:defRPr kumimoji="0" sz="2400" b="1" i="0" u="none" strike="noStrike" cap="none" spc="0" normalizeH="0" baseline="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zh-CN" altLang="en-US" sz="2200" dirty="0"/>
                <a:t>读主人公的情感</a:t>
              </a:r>
              <a:r>
                <a:rPr lang="en-US" altLang="zh-CN" sz="2200" dirty="0"/>
                <a:t>Read for the emotion of character</a:t>
              </a:r>
              <a:endParaRPr lang="en-US" altLang="zh-CN" sz="2200" dirty="0"/>
            </a:p>
          </p:txBody>
        </p:sp>
        <p:grpSp>
          <p:nvGrpSpPr>
            <p:cNvPr id="35" name="组合 34"/>
            <p:cNvGrpSpPr/>
            <p:nvPr/>
          </p:nvGrpSpPr>
          <p:grpSpPr>
            <a:xfrm>
              <a:off x="1329919" y="288961"/>
              <a:ext cx="2417181" cy="596296"/>
              <a:chOff x="975709" y="3879"/>
              <a:chExt cx="2417181" cy="596296"/>
            </a:xfrm>
          </p:grpSpPr>
          <p:pic>
            <p:nvPicPr>
              <p:cNvPr id="37" name="图片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05</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39" name="文本框 38"/>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grpSp>
        <p:nvGrpSpPr>
          <p:cNvPr id="2" name="组合 1"/>
          <p:cNvGrpSpPr/>
          <p:nvPr/>
        </p:nvGrpSpPr>
        <p:grpSpPr>
          <a:xfrm>
            <a:off x="7179065" y="2839657"/>
            <a:ext cx="3971798" cy="550862"/>
            <a:chOff x="7179065" y="2839657"/>
            <a:chExt cx="3971798" cy="550862"/>
          </a:xfrm>
        </p:grpSpPr>
        <p:sp>
          <p:nvSpPr>
            <p:cNvPr id="19" name="文本框 27"/>
            <p:cNvSpPr txBox="1">
              <a:spLocks noChangeArrowheads="1"/>
            </p:cNvSpPr>
            <p:nvPr/>
          </p:nvSpPr>
          <p:spPr bwMode="auto">
            <a:xfrm>
              <a:off x="7299309" y="2847053"/>
              <a:ext cx="3851554"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zh-CN" sz="2400" b="1" dirty="0">
                  <a:latin typeface="Times New Roman" panose="02020603050405020304" pitchFamily="18" charset="0"/>
                </a:rPr>
                <a:t>Inspired, touched, grateful</a:t>
              </a:r>
              <a:endParaRPr lang="en-US" altLang="zh-CN" sz="2400" b="1" dirty="0">
                <a:latin typeface="Times New Roman" panose="02020603050405020304" pitchFamily="18" charset="0"/>
              </a:endParaRPr>
            </a:p>
          </p:txBody>
        </p:sp>
        <p:cxnSp>
          <p:nvCxnSpPr>
            <p:cNvPr id="45" name="直接箭头连接符 44"/>
            <p:cNvCxnSpPr/>
            <p:nvPr/>
          </p:nvCxnSpPr>
          <p:spPr>
            <a:xfrm>
              <a:off x="7179065" y="2839657"/>
              <a:ext cx="0" cy="55086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inVertical)">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down)">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ircle(in)">
                                      <p:cBhvr>
                                        <p:cTn id="27" dur="20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ircle(in)">
                                      <p:cBhvr>
                                        <p:cTn id="32" dur="20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barn(inVertical)">
                                      <p:cBhvr>
                                        <p:cTn id="43" dur="5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41"/>
                                        </p:tgtEl>
                                        <p:attrNameLst>
                                          <p:attrName>style.visibility</p:attrName>
                                        </p:attrNameLst>
                                      </p:cBhvr>
                                      <p:to>
                                        <p:strVal val="visible"/>
                                      </p:to>
                                    </p:set>
                                    <p:animEffect transition="in" filter="circle(in)">
                                      <p:cBhvr>
                                        <p:cTn id="48" dur="2000"/>
                                        <p:tgtEl>
                                          <p:spTgt spid="4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wipe(down)">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wipe(down)">
                                      <p:cBhvr>
                                        <p:cTn id="58" dur="500"/>
                                        <p:tgtEl>
                                          <p:spTgt spid="43"/>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2"/>
                                        </p:tgtEl>
                                        <p:attrNameLst>
                                          <p:attrName>style.visibility</p:attrName>
                                        </p:attrNameLst>
                                      </p:cBhvr>
                                      <p:to>
                                        <p:strVal val="visible"/>
                                      </p:to>
                                    </p:set>
                                    <p:animEffect transition="in" filter="barn(inVertical)">
                                      <p:cBhvr>
                                        <p:cTn id="63" dur="500"/>
                                        <p:tgtEl>
                                          <p:spTgt spid="2"/>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44"/>
                                        </p:tgtEl>
                                        <p:attrNameLst>
                                          <p:attrName>style.visibility</p:attrName>
                                        </p:attrNameLst>
                                      </p:cBhvr>
                                      <p:to>
                                        <p:strVal val="visible"/>
                                      </p:to>
                                    </p:set>
                                    <p:animEffect transition="in" filter="wipe(down)">
                                      <p:cBhvr>
                                        <p:cTn id="68" dur="500"/>
                                        <p:tgtEl>
                                          <p:spTgt spid="44"/>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circle(in)">
                                      <p:cBhvr>
                                        <p:cTn id="73" dur="2000"/>
                                        <p:tgtEl>
                                          <p:spTgt spid="24"/>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34"/>
                                        </p:tgtEl>
                                        <p:attrNameLst>
                                          <p:attrName>style.visibility</p:attrName>
                                        </p:attrNameLst>
                                      </p:cBhvr>
                                      <p:to>
                                        <p:strVal val="visible"/>
                                      </p:to>
                                    </p:set>
                                    <p:animEffect transition="in" filter="wipe(down)">
                                      <p:cBhvr>
                                        <p:cTn id="78" dur="500"/>
                                        <p:tgtEl>
                                          <p:spTgt spid="34"/>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barn(inVertical)">
                                      <p:cBhvr>
                                        <p:cTn id="8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10" grpId="0" animBg="1"/>
      <p:bldP spid="11" grpId="0" animBg="1"/>
      <p:bldP spid="21" grpId="0"/>
      <p:bldP spid="24" grpId="0" animBg="1"/>
      <p:bldP spid="25" grpId="0" animBg="1"/>
      <p:bldP spid="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17"/>
          <p:cNvSpPr txBox="1">
            <a:spLocks noChangeArrowheads="1"/>
          </p:cNvSpPr>
          <p:nvPr>
            <p:custDataLst>
              <p:tags r:id="rId1"/>
            </p:custDataLst>
          </p:nvPr>
        </p:nvSpPr>
        <p:spPr bwMode="auto">
          <a:xfrm>
            <a:off x="4951715" y="2136349"/>
            <a:ext cx="2795270" cy="401320"/>
          </a:xfrm>
          <a:prstGeom prst="rect">
            <a:avLst/>
          </a:prstGeom>
          <a:noFill/>
          <a:ln>
            <a:solidFill>
              <a:schemeClr val="tx1"/>
            </a:solidFill>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rPr>
              <a:t>The other day</a:t>
            </a:r>
            <a:endParaRPr kumimoji="0" lang="en-US" altLang="zh-CN" sz="2400" b="1" i="0" u="none" strike="noStrike" kern="1200" cap="none" spc="0" normalizeH="0" baseline="0" noProof="0" dirty="0">
              <a:ln>
                <a:noFill/>
              </a:ln>
              <a:solidFill>
                <a:srgbClr val="FF0000"/>
              </a:solidFill>
              <a:effectLst/>
              <a:uLnTx/>
              <a:uFillTx/>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endParaRPr>
          </a:p>
        </p:txBody>
      </p:sp>
      <p:sp>
        <p:nvSpPr>
          <p:cNvPr id="13" name="Text Box 18"/>
          <p:cNvSpPr txBox="1">
            <a:spLocks noChangeArrowheads="1"/>
          </p:cNvSpPr>
          <p:nvPr>
            <p:custDataLst>
              <p:tags r:id="rId2"/>
            </p:custDataLst>
          </p:nvPr>
        </p:nvSpPr>
        <p:spPr bwMode="auto">
          <a:xfrm>
            <a:off x="4979825" y="2557368"/>
            <a:ext cx="2888939" cy="11835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no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20000"/>
              </a:lnSpc>
              <a:spcBef>
                <a:spcPts val="0"/>
              </a:spcBef>
              <a:spcAft>
                <a:spcPts val="0"/>
              </a:spcAft>
              <a:buClrTx/>
              <a:buSzTx/>
              <a:buFontTx/>
              <a:buNone/>
              <a:defRPr/>
            </a:pPr>
            <a:r>
              <a:rPr lang="en-US" altLang="zh-CN" sz="2000" b="1" dirty="0">
                <a:solidFill>
                  <a:prstClr val="black">
                    <a:lumMod val="85000"/>
                    <a:lumOff val="15000"/>
                  </a:prstClr>
                </a:solidFill>
                <a:ea typeface="微软雅黑" panose="020B0503020204020204" pitchFamily="34" charset="-122"/>
                <a:sym typeface="Arial" panose="020B0604020202020204" pitchFamily="34" charset="0"/>
              </a:rPr>
              <a:t>She was </a:t>
            </a:r>
            <a:r>
              <a:rPr kumimoji="0" lang="en-US" altLang="zh-CN" sz="2000" b="1" i="0" u="none" strike="noStrike" kern="1200" cap="none" spc="0" normalizeH="0" baseline="0" noProof="0" dirty="0">
                <a:ln>
                  <a:noFill/>
                </a:ln>
                <a:solidFill>
                  <a:prstClr val="black">
                    <a:lumMod val="85000"/>
                    <a:lumOff val="15000"/>
                  </a:prstClr>
                </a:solidFill>
                <a:effectLst/>
                <a:uLnTx/>
                <a:uFillTx/>
                <a:ea typeface="微软雅黑" panose="020B0503020204020204" pitchFamily="34" charset="-122"/>
                <a:sym typeface="Arial" panose="020B0604020202020204" pitchFamily="34" charset="0"/>
              </a:rPr>
              <a:t>in big trouble</a:t>
            </a:r>
            <a:r>
              <a:rPr kumimoji="0" lang="en-US" altLang="zh-CN" sz="2000" b="1" i="0" u="none" strike="noStrike" kern="1200" cap="none" spc="0" normalizeH="0" noProof="0" dirty="0">
                <a:ln>
                  <a:noFill/>
                </a:ln>
                <a:solidFill>
                  <a:prstClr val="black">
                    <a:lumMod val="85000"/>
                    <a:lumOff val="15000"/>
                  </a:prstClr>
                </a:solidFill>
                <a:effectLst/>
                <a:uLnTx/>
                <a:uFillTx/>
                <a:ea typeface="微软雅黑" panose="020B0503020204020204" pitchFamily="34" charset="-122"/>
                <a:sym typeface="Arial" panose="020B0604020202020204" pitchFamily="34" charset="0"/>
              </a:rPr>
              <a:t> about running up sizable charges</a:t>
            </a:r>
            <a:endParaRPr kumimoji="0" lang="en-US" altLang="zh-CN" sz="2000" b="1" i="0" u="none" strike="noStrike" kern="1200" cap="none" spc="0" normalizeH="0" baseline="0" noProof="0" dirty="0">
              <a:ln>
                <a:noFill/>
              </a:ln>
              <a:solidFill>
                <a:prstClr val="black">
                  <a:lumMod val="85000"/>
                  <a:lumOff val="15000"/>
                </a:prstClr>
              </a:solidFill>
              <a:effectLst/>
              <a:uLnTx/>
              <a:uFillTx/>
              <a:ea typeface="微软雅黑" panose="020B0503020204020204" pitchFamily="34" charset="-122"/>
              <a:sym typeface="Arial" panose="020B0604020202020204" pitchFamily="34" charset="0"/>
            </a:endParaRPr>
          </a:p>
        </p:txBody>
      </p:sp>
      <p:sp>
        <p:nvSpPr>
          <p:cNvPr id="14" name="Text Box 19"/>
          <p:cNvSpPr txBox="1">
            <a:spLocks noChangeArrowheads="1"/>
          </p:cNvSpPr>
          <p:nvPr>
            <p:custDataLst>
              <p:tags r:id="rId3"/>
            </p:custDataLst>
          </p:nvPr>
        </p:nvSpPr>
        <p:spPr bwMode="auto">
          <a:xfrm>
            <a:off x="7077075" y="4405761"/>
            <a:ext cx="2894965" cy="638413"/>
          </a:xfrm>
          <a:prstGeom prst="rect">
            <a:avLst/>
          </a:prstGeom>
          <a:noFill/>
          <a:ln>
            <a:solidFill>
              <a:schemeClr val="tx1"/>
            </a:solidFill>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000" b="1" i="0" u="none" strike="noStrike" kern="1200" cap="none" spc="0" normalizeH="0" baseline="0" noProof="0" dirty="0">
                <a:ln>
                  <a:noFill/>
                </a:ln>
                <a:solidFill>
                  <a:srgbClr val="FF0000"/>
                </a:solidFill>
                <a:effectLst/>
                <a:uLnTx/>
                <a:uFillTx/>
                <a:latin typeface="Abadi" panose="020B0604020104020204" pitchFamily="34" charset="0"/>
                <a:ea typeface="微软雅黑" panose="020B0503020204020204" pitchFamily="34" charset="-122"/>
                <a:cs typeface="Comic Sans MS Regular" panose="030F0902030302020204" charset="0"/>
                <a:sym typeface="Arial" panose="020B0604020202020204" pitchFamily="34" charset="0"/>
              </a:rPr>
              <a:t>The next</a:t>
            </a:r>
            <a:r>
              <a:rPr kumimoji="0" lang="en-US" altLang="zh-CN" sz="2000" b="1" i="0" u="none" strike="noStrike" kern="1200" cap="none" spc="0" normalizeH="0" noProof="0" dirty="0">
                <a:ln>
                  <a:noFill/>
                </a:ln>
                <a:solidFill>
                  <a:srgbClr val="FF0000"/>
                </a:solidFill>
                <a:effectLst/>
                <a:uLnTx/>
                <a:uFillTx/>
                <a:latin typeface="Abadi" panose="020B0604020104020204" pitchFamily="34" charset="0"/>
                <a:ea typeface="微软雅黑" panose="020B0503020204020204" pitchFamily="34" charset="-122"/>
                <a:cs typeface="Comic Sans MS Regular" panose="030F0902030302020204" charset="0"/>
                <a:sym typeface="Arial" panose="020B0604020202020204" pitchFamily="34" charset="0"/>
              </a:rPr>
              <a:t> day </a:t>
            </a:r>
            <a:r>
              <a:rPr kumimoji="0" lang="en-US" altLang="zh-CN" sz="2000" b="1" i="0" u="none" strike="noStrike" kern="1200" cap="none" spc="0" normalizeH="0" baseline="0" noProof="0" dirty="0">
                <a:ln>
                  <a:noFill/>
                </a:ln>
                <a:solidFill>
                  <a:srgbClr val="FF0000"/>
                </a:solidFill>
                <a:effectLst/>
                <a:uLnTx/>
                <a:uFillTx/>
                <a:latin typeface="Abadi" panose="020B0604020104020204" pitchFamily="34" charset="0"/>
                <a:ea typeface="微软雅黑" panose="020B0503020204020204" pitchFamily="34" charset="-122"/>
                <a:cs typeface="Comic Sans MS Regular" panose="030F0902030302020204" charset="0"/>
                <a:sym typeface="Arial" panose="020B0604020202020204" pitchFamily="34" charset="0"/>
              </a:rPr>
              <a:t>when I asked Katie to my office </a:t>
            </a:r>
            <a:endParaRPr kumimoji="0" lang="en-US" altLang="zh-CN" sz="2000" b="1" i="0" u="none" strike="noStrike" kern="1200" cap="none" spc="0" normalizeH="0" baseline="0" noProof="0" dirty="0">
              <a:ln>
                <a:noFill/>
              </a:ln>
              <a:solidFill>
                <a:srgbClr val="FF0000"/>
              </a:solidFill>
              <a:effectLst/>
              <a:uLnTx/>
              <a:uFillTx/>
              <a:latin typeface="Abadi" panose="020B0604020104020204" pitchFamily="34" charset="0"/>
              <a:ea typeface="微软雅黑" panose="020B0503020204020204" pitchFamily="34" charset="-122"/>
              <a:cs typeface="Comic Sans MS Regular" panose="030F0902030302020204" charset="0"/>
              <a:sym typeface="Arial" panose="020B0604020202020204" pitchFamily="34" charset="0"/>
            </a:endParaRPr>
          </a:p>
        </p:txBody>
      </p:sp>
      <p:sp>
        <p:nvSpPr>
          <p:cNvPr id="15" name="Text Box 20"/>
          <p:cNvSpPr txBox="1">
            <a:spLocks noChangeArrowheads="1"/>
          </p:cNvSpPr>
          <p:nvPr>
            <p:custDataLst>
              <p:tags r:id="rId4"/>
            </p:custDataLst>
          </p:nvPr>
        </p:nvSpPr>
        <p:spPr bwMode="auto">
          <a:xfrm>
            <a:off x="7229754" y="5261295"/>
            <a:ext cx="2330525" cy="4696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norm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20000"/>
              </a:lnSpc>
              <a:spcBef>
                <a:spcPts val="0"/>
              </a:spcBef>
              <a:spcAft>
                <a:spcPts val="0"/>
              </a:spcAft>
              <a:buClrTx/>
              <a:buSzTx/>
              <a:buFontTx/>
              <a:buNone/>
              <a:defRPr/>
            </a:pPr>
            <a:r>
              <a:rPr lang="en-US" altLang="zh-CN" sz="2000" b="1" dirty="0">
                <a:solidFill>
                  <a:prstClr val="black">
                    <a:lumMod val="85000"/>
                    <a:lumOff val="15000"/>
                  </a:prstClr>
                </a:solidFill>
                <a:ea typeface="微软雅黑" panose="020B0503020204020204" pitchFamily="34" charset="-122"/>
                <a:sym typeface="Arial" panose="020B0604020202020204" pitchFamily="34" charset="0"/>
              </a:rPr>
              <a:t>Katie didn’t care</a:t>
            </a:r>
            <a:endParaRPr kumimoji="0" lang="en-US" altLang="zh-CN" sz="2000" b="1" i="0" u="none" strike="noStrike" kern="1200" cap="none" spc="0" normalizeH="0" baseline="0" noProof="0" dirty="0">
              <a:ln>
                <a:noFill/>
              </a:ln>
              <a:solidFill>
                <a:prstClr val="black">
                  <a:lumMod val="85000"/>
                  <a:lumOff val="15000"/>
                </a:prst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6" name="Text Box 21"/>
          <p:cNvSpPr txBox="1">
            <a:spLocks noChangeArrowheads="1"/>
          </p:cNvSpPr>
          <p:nvPr>
            <p:custDataLst>
              <p:tags r:id="rId5"/>
            </p:custDataLst>
          </p:nvPr>
        </p:nvSpPr>
        <p:spPr bwMode="auto">
          <a:xfrm>
            <a:off x="2536825" y="4311015"/>
            <a:ext cx="2609215" cy="692582"/>
          </a:xfrm>
          <a:prstGeom prst="rect">
            <a:avLst/>
          </a:prstGeom>
          <a:noFill/>
          <a:ln>
            <a:solidFill>
              <a:schemeClr val="tx1"/>
            </a:solidFill>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000" b="1" i="0" u="none" strike="noStrike" kern="1200" cap="none" spc="0" normalizeH="0" baseline="0" noProof="0" dirty="0">
                <a:ln>
                  <a:noFill/>
                </a:ln>
                <a:solidFill>
                  <a:srgbClr val="FF0000"/>
                </a:solidFill>
                <a:effectLst/>
                <a:uLnTx/>
                <a:uFillTx/>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rPr>
              <a:t>Always called her for help and advice</a:t>
            </a:r>
            <a:endParaRPr kumimoji="0" lang="en-US" altLang="zh-CN" sz="2000" b="1" i="0" u="none" strike="noStrike" kern="1200" cap="none" spc="0" normalizeH="0" baseline="0" noProof="0" dirty="0">
              <a:ln>
                <a:noFill/>
              </a:ln>
              <a:solidFill>
                <a:srgbClr val="FF0000"/>
              </a:solidFill>
              <a:effectLst/>
              <a:uLnTx/>
              <a:uFillTx/>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endParaRPr>
          </a:p>
        </p:txBody>
      </p:sp>
      <p:sp>
        <p:nvSpPr>
          <p:cNvPr id="17" name="Text Box 22"/>
          <p:cNvSpPr txBox="1">
            <a:spLocks noChangeArrowheads="1"/>
          </p:cNvSpPr>
          <p:nvPr>
            <p:custDataLst>
              <p:tags r:id="rId6"/>
            </p:custDataLst>
          </p:nvPr>
        </p:nvSpPr>
        <p:spPr bwMode="auto">
          <a:xfrm>
            <a:off x="2652868" y="5174906"/>
            <a:ext cx="2609215" cy="12026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no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20000"/>
              </a:lnSpc>
              <a:spcBef>
                <a:spcPts val="0"/>
              </a:spcBef>
              <a:spcAft>
                <a:spcPts val="0"/>
              </a:spcAft>
              <a:buClrTx/>
              <a:buSzTx/>
              <a:buFontTx/>
              <a:buNone/>
              <a:defRPr/>
            </a:pPr>
            <a:r>
              <a:rPr lang="en-US" altLang="zh-CN" sz="2000" b="1" dirty="0">
                <a:solidFill>
                  <a:srgbClr val="0000FF"/>
                </a:solidFill>
                <a:ea typeface="微软雅黑" panose="020B0503020204020204" pitchFamily="34" charset="-122"/>
                <a:sym typeface="Arial" panose="020B0604020202020204" pitchFamily="34" charset="0"/>
              </a:rPr>
              <a:t>Truly the most kind and generous friend </a:t>
            </a:r>
            <a:endParaRPr kumimoji="0" lang="en-US" altLang="zh-CN" sz="2000" b="1" i="0" u="none" strike="noStrike" kern="1200" cap="none" spc="0" normalizeH="0" baseline="0" noProof="0" dirty="0">
              <a:ln>
                <a:noFill/>
              </a:ln>
              <a:solidFill>
                <a:srgbClr val="0000FF"/>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8" name="Text Box 23"/>
          <p:cNvSpPr txBox="1">
            <a:spLocks noChangeArrowheads="1"/>
          </p:cNvSpPr>
          <p:nvPr>
            <p:custDataLst>
              <p:tags r:id="rId7"/>
            </p:custDataLst>
          </p:nvPr>
        </p:nvSpPr>
        <p:spPr bwMode="auto">
          <a:xfrm>
            <a:off x="308501" y="2308909"/>
            <a:ext cx="2795270" cy="496919"/>
          </a:xfrm>
          <a:prstGeom prst="rect">
            <a:avLst/>
          </a:prstGeom>
          <a:noFill/>
          <a:ln>
            <a:solidFill>
              <a:schemeClr val="tx1"/>
            </a:solidFill>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2000" b="1" dirty="0">
                <a:solidFill>
                  <a:srgbClr val="FF0000"/>
                </a:solidFill>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rPr>
              <a:t>In the fifth grade</a:t>
            </a:r>
            <a:endParaRPr kumimoji="0" lang="en-US" altLang="zh-CN" sz="2000" b="1" i="0" u="none" strike="noStrike" kern="1200" cap="none" spc="0" normalizeH="0" baseline="0" noProof="0" dirty="0">
              <a:ln>
                <a:noFill/>
              </a:ln>
              <a:solidFill>
                <a:srgbClr val="FF0000"/>
              </a:solidFill>
              <a:effectLst/>
              <a:uLnTx/>
              <a:uFillTx/>
              <a:latin typeface="Comic Sans MS Regular" panose="030F0902030302020204" charset="0"/>
              <a:ea typeface="微软雅黑" panose="020B0503020204020204" pitchFamily="34" charset="-122"/>
              <a:cs typeface="Comic Sans MS Regular" panose="030F0902030302020204" charset="0"/>
              <a:sym typeface="Arial" panose="020B0604020202020204" pitchFamily="34" charset="0"/>
            </a:endParaRPr>
          </a:p>
        </p:txBody>
      </p:sp>
      <p:sp>
        <p:nvSpPr>
          <p:cNvPr id="19" name="Text Box 24"/>
          <p:cNvSpPr txBox="1">
            <a:spLocks noChangeArrowheads="1"/>
          </p:cNvSpPr>
          <p:nvPr>
            <p:custDataLst>
              <p:tags r:id="rId8"/>
            </p:custDataLst>
          </p:nvPr>
        </p:nvSpPr>
        <p:spPr bwMode="auto">
          <a:xfrm>
            <a:off x="507076" y="2912436"/>
            <a:ext cx="2398120" cy="9710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no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2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7030A0"/>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Katie was big at heart</a:t>
            </a:r>
            <a:endParaRPr kumimoji="0" lang="en-US" altLang="zh-CN" sz="2400" b="1" i="0" u="none" strike="noStrike" kern="1200" cap="none" spc="0" normalizeH="0" baseline="0" noProof="0" dirty="0">
              <a:ln>
                <a:noFill/>
              </a:ln>
              <a:solidFill>
                <a:srgbClr val="7030A0"/>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26" name="组合 25"/>
          <p:cNvGrpSpPr/>
          <p:nvPr/>
        </p:nvGrpSpPr>
        <p:grpSpPr>
          <a:xfrm>
            <a:off x="542442" y="3323578"/>
            <a:ext cx="11065790" cy="1680019"/>
            <a:chOff x="542442" y="3323578"/>
            <a:chExt cx="11065790" cy="1680019"/>
          </a:xfrm>
        </p:grpSpPr>
        <p:sp>
          <p:nvSpPr>
            <p:cNvPr id="3" name="箭头 222"/>
            <p:cNvSpPr>
              <a:spLocks noChangeShapeType="1"/>
            </p:cNvSpPr>
            <p:nvPr>
              <p:custDataLst>
                <p:tags r:id="rId9"/>
              </p:custDataLst>
            </p:nvPr>
          </p:nvSpPr>
          <p:spPr bwMode="auto">
            <a:xfrm flipV="1">
              <a:off x="542442" y="3990090"/>
              <a:ext cx="11065790" cy="73261"/>
            </a:xfrm>
            <a:prstGeom prst="line">
              <a:avLst/>
            </a:prstGeom>
            <a:noFill/>
            <a:ln w="38100" cap="flat" cmpd="sng">
              <a:solidFill>
                <a:schemeClr val="accent1"/>
              </a:solidFill>
              <a:prstDash val="dash"/>
              <a:rou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4" name="Oval 5"/>
            <p:cNvSpPr>
              <a:spLocks noChangeArrowheads="1"/>
            </p:cNvSpPr>
            <p:nvPr>
              <p:custDataLst>
                <p:tags r:id="rId10"/>
              </p:custDataLst>
            </p:nvPr>
          </p:nvSpPr>
          <p:spPr bwMode="auto">
            <a:xfrm>
              <a:off x="3527251" y="3355328"/>
              <a:ext cx="638175" cy="637939"/>
            </a:xfrm>
            <a:prstGeom prst="ellipse">
              <a:avLst/>
            </a:prstGeom>
            <a:solidFill>
              <a:schemeClr val="accent2"/>
            </a:solidFill>
            <a:ln>
              <a:noFill/>
            </a:ln>
            <a:effectLst/>
          </p:spPr>
          <p:txBody>
            <a:bodyPr wrap="square" lIns="90170" tIns="46990" rIns="90170" bIns="4699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B</a:t>
              </a:r>
              <a:endPar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5" name="AutoShape 6"/>
            <p:cNvSpPr>
              <a:spLocks noChangeArrowheads="1"/>
            </p:cNvSpPr>
            <p:nvPr>
              <p:custDataLst>
                <p:tags r:id="rId11"/>
              </p:custDataLst>
            </p:nvPr>
          </p:nvSpPr>
          <p:spPr bwMode="auto">
            <a:xfrm>
              <a:off x="3601720" y="4063365"/>
              <a:ext cx="499745" cy="222250"/>
            </a:xfrm>
            <a:prstGeom prst="flowChartMerge">
              <a:avLst/>
            </a:prstGeom>
            <a:solidFill>
              <a:schemeClr val="accent2"/>
            </a:solidFill>
            <a:ln>
              <a:noFill/>
            </a:ln>
            <a:effectLst/>
          </p:spPr>
          <p:txBody>
            <a:bodyPr wrap="square" lIns="90170" tIns="46990" rIns="90170" bIns="46990" anchor="ctr">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44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6" name="Oval 8"/>
            <p:cNvSpPr>
              <a:spLocks noChangeArrowheads="1"/>
            </p:cNvSpPr>
            <p:nvPr>
              <p:custDataLst>
                <p:tags r:id="rId12"/>
              </p:custDataLst>
            </p:nvPr>
          </p:nvSpPr>
          <p:spPr bwMode="auto">
            <a:xfrm>
              <a:off x="8091048" y="3323578"/>
              <a:ext cx="639762" cy="637939"/>
            </a:xfrm>
            <a:prstGeom prst="ellipse">
              <a:avLst/>
            </a:prstGeom>
            <a:solidFill>
              <a:schemeClr val="accent4"/>
            </a:solidFill>
            <a:ln>
              <a:noFill/>
            </a:ln>
            <a:effectLst/>
          </p:spPr>
          <p:txBody>
            <a:bodyPr wrap="square" lIns="90170" tIns="46990" rIns="90170" bIns="4699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D</a:t>
              </a:r>
              <a:endParaRPr kumimoji="0" lang="zh-CN" altLang="en-US" sz="3600" b="0" i="0" u="none" strike="noStrike" kern="1200" cap="none" spc="0" normalizeH="0" baseline="0" noProof="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7" name="AutoShape 9"/>
            <p:cNvSpPr>
              <a:spLocks noChangeArrowheads="1"/>
            </p:cNvSpPr>
            <p:nvPr>
              <p:custDataLst>
                <p:tags r:id="rId13"/>
              </p:custDataLst>
            </p:nvPr>
          </p:nvSpPr>
          <p:spPr bwMode="auto">
            <a:xfrm>
              <a:off x="8138795" y="4018915"/>
              <a:ext cx="512445" cy="219710"/>
            </a:xfrm>
            <a:prstGeom prst="flowChartMerge">
              <a:avLst/>
            </a:prstGeom>
            <a:solidFill>
              <a:schemeClr val="accent4"/>
            </a:solidFill>
            <a:ln>
              <a:noFill/>
            </a:ln>
            <a:effectLst/>
          </p:spPr>
          <p:txBody>
            <a:bodyPr wrap="square" lIns="90170" tIns="46990" rIns="90170" bIns="46990" anchor="ctr">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8" name="Oval 11"/>
            <p:cNvSpPr>
              <a:spLocks noChangeArrowheads="1"/>
            </p:cNvSpPr>
            <p:nvPr>
              <p:custDataLst>
                <p:tags r:id="rId14"/>
              </p:custDataLst>
            </p:nvPr>
          </p:nvSpPr>
          <p:spPr bwMode="auto">
            <a:xfrm rot="10800000" flipV="1">
              <a:off x="5833110" y="4285615"/>
              <a:ext cx="591820" cy="670560"/>
            </a:xfrm>
            <a:prstGeom prst="ellipse">
              <a:avLst/>
            </a:prstGeom>
          </p:spPr>
          <p:style>
            <a:lnRef idx="1">
              <a:schemeClr val="accent6"/>
            </a:lnRef>
            <a:fillRef idx="3">
              <a:schemeClr val="accent6"/>
            </a:fillRef>
            <a:effectRef idx="2">
              <a:schemeClr val="accent6"/>
            </a:effectRef>
            <a:fontRef idx="minor">
              <a:schemeClr val="lt1"/>
            </a:fontRef>
          </p:style>
          <p:txBody>
            <a:bodyPr wrap="square" lIns="90170" tIns="46990" rIns="90170" bIns="4699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C</a:t>
              </a:r>
              <a:endPar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9" name="AutoShape 12"/>
            <p:cNvSpPr>
              <a:spLocks noChangeArrowheads="1"/>
            </p:cNvSpPr>
            <p:nvPr>
              <p:custDataLst>
                <p:tags r:id="rId15"/>
              </p:custDataLst>
            </p:nvPr>
          </p:nvSpPr>
          <p:spPr bwMode="auto">
            <a:xfrm rot="10800000">
              <a:off x="5861050" y="4001770"/>
              <a:ext cx="563245" cy="245110"/>
            </a:xfrm>
            <a:prstGeom prst="flowChartMerge">
              <a:avLst/>
            </a:prstGeom>
          </p:spPr>
          <p:style>
            <a:lnRef idx="3">
              <a:schemeClr val="lt1"/>
            </a:lnRef>
            <a:fillRef idx="1">
              <a:schemeClr val="accent6"/>
            </a:fillRef>
            <a:effectRef idx="1">
              <a:schemeClr val="accent6"/>
            </a:effectRef>
            <a:fontRef idx="minor">
              <a:schemeClr val="lt1"/>
            </a:fontRef>
          </p:style>
          <p:txBody>
            <a:bodyPr wrap="square" lIns="90170" tIns="46990" rIns="90170" bIns="46990" anchor="ctr">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44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 name="Oval 14"/>
            <p:cNvSpPr>
              <a:spLocks noChangeArrowheads="1"/>
            </p:cNvSpPr>
            <p:nvPr>
              <p:custDataLst>
                <p:tags r:id="rId16"/>
              </p:custDataLst>
            </p:nvPr>
          </p:nvSpPr>
          <p:spPr bwMode="auto">
            <a:xfrm rot="10800000" flipV="1">
              <a:off x="1205665" y="4365659"/>
              <a:ext cx="638175" cy="637938"/>
            </a:xfrm>
            <a:prstGeom prst="ellipse">
              <a:avLst/>
            </a:prstGeom>
            <a:solidFill>
              <a:schemeClr val="accent1"/>
            </a:solidFill>
            <a:ln>
              <a:noFill/>
            </a:ln>
            <a:effectLst/>
          </p:spPr>
          <p:txBody>
            <a:bodyPr wrap="square" lIns="90170" tIns="46990" rIns="90170" bIns="4699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A</a:t>
              </a:r>
              <a:endParaRPr kumimoji="0" lang="zh-CN" altLang="en-US"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1" name="AutoShape 15"/>
            <p:cNvSpPr>
              <a:spLocks noChangeArrowheads="1"/>
            </p:cNvSpPr>
            <p:nvPr>
              <p:custDataLst>
                <p:tags r:id="rId17"/>
              </p:custDataLst>
            </p:nvPr>
          </p:nvSpPr>
          <p:spPr bwMode="auto">
            <a:xfrm rot="10800000">
              <a:off x="1269365" y="4083050"/>
              <a:ext cx="506095" cy="266700"/>
            </a:xfrm>
            <a:prstGeom prst="flowChartMerge">
              <a:avLst/>
            </a:prstGeom>
            <a:solidFill>
              <a:schemeClr val="accent1"/>
            </a:solidFill>
            <a:ln>
              <a:noFill/>
            </a:ln>
            <a:effectLst/>
          </p:spPr>
          <p:txBody>
            <a:bodyPr wrap="square" lIns="90170" tIns="46990" rIns="90170" bIns="46990" anchor="ctr">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20" name="Oval 26"/>
            <p:cNvSpPr>
              <a:spLocks noChangeArrowheads="1"/>
            </p:cNvSpPr>
            <p:nvPr>
              <p:custDataLst>
                <p:tags r:id="rId18"/>
              </p:custDataLst>
            </p:nvPr>
          </p:nvSpPr>
          <p:spPr bwMode="auto">
            <a:xfrm rot="10800000" flipV="1">
              <a:off x="10509471" y="4317910"/>
              <a:ext cx="638809" cy="63841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wrap="square" lIns="90170" tIns="46990" rIns="90170" bIns="4699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E</a:t>
              </a:r>
              <a:endParaRPr kumimoji="0" lang="en-US" altLang="zh-CN" sz="36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21" name="AutoShape 27"/>
            <p:cNvSpPr>
              <a:spLocks noChangeArrowheads="1"/>
            </p:cNvSpPr>
            <p:nvPr>
              <p:custDataLst>
                <p:tags r:id="rId19"/>
              </p:custDataLst>
            </p:nvPr>
          </p:nvSpPr>
          <p:spPr bwMode="auto">
            <a:xfrm rot="10800000">
              <a:off x="10586085" y="4018915"/>
              <a:ext cx="390525" cy="249555"/>
            </a:xfrm>
            <a:prstGeom prst="flowChartMerge">
              <a:avLst/>
            </a:prstGeom>
          </p:spPr>
          <p:style>
            <a:lnRef idx="3">
              <a:schemeClr val="lt1"/>
            </a:lnRef>
            <a:fillRef idx="1">
              <a:schemeClr val="accent2"/>
            </a:fillRef>
            <a:effectRef idx="1">
              <a:schemeClr val="accent2"/>
            </a:effectRef>
            <a:fontRef idx="minor">
              <a:schemeClr val="lt1"/>
            </a:fontRef>
          </p:style>
          <p:txBody>
            <a:bodyPr wrap="square" lIns="90170" tIns="46990" rIns="90170" bIns="46990" anchor="ctr">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600" b="0" i="0" u="none" strike="noStrike" kern="1200" cap="none" spc="0" normalizeH="0" baseline="0" noProof="0">
                <a:ln>
                  <a:noFill/>
                </a:ln>
                <a:solidFill>
                  <a:prstClr val="black"/>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sp>
        <p:nvSpPr>
          <p:cNvPr id="22" name="Text Box 28"/>
          <p:cNvSpPr txBox="1">
            <a:spLocks noChangeArrowheads="1"/>
          </p:cNvSpPr>
          <p:nvPr>
            <p:custDataLst>
              <p:tags r:id="rId20"/>
            </p:custDataLst>
          </p:nvPr>
        </p:nvSpPr>
        <p:spPr bwMode="auto">
          <a:xfrm>
            <a:off x="9972040" y="3021965"/>
            <a:ext cx="1017270" cy="625715"/>
          </a:xfrm>
          <a:prstGeom prst="rect">
            <a:avLst/>
          </a:prstGeom>
          <a:noFill/>
          <a:ln>
            <a:solidFill>
              <a:schemeClr val="tx1"/>
            </a:solidFill>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170" tIns="46990" rIns="90170" bIns="46990"/>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ln>
                  <a:noFill/>
                </a:ln>
                <a:solidFill>
                  <a:srgbClr val="FF0000"/>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a:t>
            </a:r>
            <a:r>
              <a:rPr kumimoji="0" lang="en-US" altLang="zh-CN" sz="3600" b="1" i="0" u="none" strike="noStrike" kern="1200" cap="none" spc="0" normalizeH="0" baseline="0" noProof="0" dirty="0">
                <a:ln>
                  <a:noFill/>
                </a:ln>
                <a:solidFill>
                  <a:prstClr val="black">
                    <a:lumMod val="85000"/>
                    <a:lumOff val="15000"/>
                  </a:prstClr>
                </a:solidFill>
                <a:effectLst/>
                <a:uLnTx/>
                <a:uFillTx/>
                <a:latin typeface="Arial" panose="020B0604020202020204" pitchFamily="34" charset="0"/>
                <a:ea typeface="微软雅黑" panose="020B0503020204020204" pitchFamily="34" charset="-122"/>
                <a:cs typeface="+mn-cs"/>
                <a:sym typeface="Arial" panose="020B0604020202020204" pitchFamily="34" charset="0"/>
              </a:rPr>
              <a:t> </a:t>
            </a:r>
            <a:endParaRPr kumimoji="0" lang="en-US" altLang="zh-CN" sz="3600" b="1" i="0" u="none" strike="noStrike" kern="1200" cap="none" spc="0" normalizeH="0" baseline="0" noProof="0" dirty="0">
              <a:ln>
                <a:noFill/>
              </a:ln>
              <a:solidFill>
                <a:prstClr val="black">
                  <a:lumMod val="85000"/>
                  <a:lumOff val="15000"/>
                </a:prst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23" name="Rectangle 7"/>
          <p:cNvSpPr>
            <a:spLocks noChangeArrowheads="1"/>
          </p:cNvSpPr>
          <p:nvPr>
            <p:custDataLst>
              <p:tags r:id="rId21"/>
            </p:custDataLst>
          </p:nvPr>
        </p:nvSpPr>
        <p:spPr bwMode="auto">
          <a:xfrm>
            <a:off x="628612" y="209743"/>
            <a:ext cx="108000" cy="540000"/>
          </a:xfrm>
          <a:prstGeom prst="rect">
            <a:avLst/>
          </a:prstGeom>
          <a:solidFill>
            <a:schemeClr val="accent2"/>
          </a:solidFill>
          <a:ln>
            <a:noFill/>
          </a:ln>
          <a:effec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ED7D3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grpSp>
        <p:nvGrpSpPr>
          <p:cNvPr id="25" name="组合 24"/>
          <p:cNvGrpSpPr/>
          <p:nvPr/>
        </p:nvGrpSpPr>
        <p:grpSpPr>
          <a:xfrm>
            <a:off x="840104" y="209743"/>
            <a:ext cx="10577829" cy="596296"/>
            <a:chOff x="919405" y="313451"/>
            <a:chExt cx="10577829" cy="596296"/>
          </a:xfrm>
        </p:grpSpPr>
        <p:sp>
          <p:nvSpPr>
            <p:cNvPr id="24" name="文本框 23"/>
            <p:cNvSpPr txBox="1"/>
            <p:nvPr>
              <p:custDataLst>
                <p:tags r:id="rId22"/>
              </p:custDataLst>
            </p:nvPr>
          </p:nvSpPr>
          <p:spPr>
            <a:xfrm>
              <a:off x="3621101" y="435936"/>
              <a:ext cx="7876133" cy="430887"/>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defPPr>
                <a:defRPr lang="zh-CN"/>
              </a:defPPr>
              <a:lvl1pPr marR="0" lvl="0" indent="0" defTabSz="1219200" fontAlgn="auto">
                <a:lnSpc>
                  <a:spcPct val="100000"/>
                </a:lnSpc>
                <a:spcBef>
                  <a:spcPts val="0"/>
                </a:spcBef>
                <a:spcAft>
                  <a:spcPts val="0"/>
                </a:spcAft>
                <a:buClrTx/>
                <a:buSzTx/>
                <a:buFontTx/>
                <a:buNone/>
                <a:defRPr kumimoji="0" sz="2400" b="1" i="0" u="none" strike="noStrike" cap="none" spc="0" normalizeH="0" baseline="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zh-CN" altLang="en-US" sz="2200" dirty="0"/>
                <a:t>读时间轴上的动作</a:t>
              </a:r>
              <a:r>
                <a:rPr lang="en-US" altLang="zh-CN" sz="2200" dirty="0"/>
                <a:t>Read for the actions on the timeline</a:t>
              </a:r>
              <a:endParaRPr lang="en-US" altLang="zh-CN" sz="2200" dirty="0"/>
            </a:p>
          </p:txBody>
        </p:sp>
        <p:grpSp>
          <p:nvGrpSpPr>
            <p:cNvPr id="27" name="组合 26"/>
            <p:cNvGrpSpPr/>
            <p:nvPr/>
          </p:nvGrpSpPr>
          <p:grpSpPr>
            <a:xfrm>
              <a:off x="919405" y="313451"/>
              <a:ext cx="2417181" cy="596296"/>
              <a:chOff x="975709" y="3879"/>
              <a:chExt cx="2417181" cy="596296"/>
            </a:xfrm>
          </p:grpSpPr>
          <p:pic>
            <p:nvPicPr>
              <p:cNvPr id="28" name="图片 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06</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30" name="文本框 29"/>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down)">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dow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circle(in)">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1000"/>
                                        <p:tgtEl>
                                          <p:spTgt spid="15"/>
                                        </p:tgtEl>
                                      </p:cBhvr>
                                    </p:animEffect>
                                    <p:anim calcmode="lin" valueType="num">
                                      <p:cBhvr>
                                        <p:cTn id="53" dur="1000" fill="hold"/>
                                        <p:tgtEl>
                                          <p:spTgt spid="15"/>
                                        </p:tgtEl>
                                        <p:attrNameLst>
                                          <p:attrName>ppt_x</p:attrName>
                                        </p:attrNameLst>
                                      </p:cBhvr>
                                      <p:tavLst>
                                        <p:tav tm="0">
                                          <p:val>
                                            <p:strVal val="#ppt_x"/>
                                          </p:val>
                                        </p:tav>
                                        <p:tav tm="100000">
                                          <p:val>
                                            <p:strVal val="#ppt_x"/>
                                          </p:val>
                                        </p:tav>
                                      </p:tavLst>
                                    </p:anim>
                                    <p:anim calcmode="lin" valueType="num">
                                      <p:cBhvr>
                                        <p:cTn id="5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circle(in)">
                                      <p:cBhvr>
                                        <p:cTn id="59"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P spid="16" grpId="0" animBg="1"/>
      <p:bldP spid="17" grpId="0"/>
      <p:bldP spid="18" grpId="0" animBg="1"/>
      <p:bldP spid="19" grpId="0"/>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859890" y="72967"/>
            <a:ext cx="10051264" cy="707886"/>
            <a:chOff x="613310" y="-50214"/>
            <a:chExt cx="10051264" cy="707886"/>
          </a:xfrm>
        </p:grpSpPr>
        <p:grpSp>
          <p:nvGrpSpPr>
            <p:cNvPr id="2" name="组合 1"/>
            <p:cNvGrpSpPr/>
            <p:nvPr/>
          </p:nvGrpSpPr>
          <p:grpSpPr>
            <a:xfrm>
              <a:off x="613310" y="42581"/>
              <a:ext cx="10051264" cy="523261"/>
              <a:chOff x="613310" y="43724"/>
              <a:chExt cx="10051264" cy="523261"/>
            </a:xfrm>
          </p:grpSpPr>
          <p:grpSp>
            <p:nvGrpSpPr>
              <p:cNvPr id="9" name="组合 8"/>
              <p:cNvGrpSpPr/>
              <p:nvPr/>
            </p:nvGrpSpPr>
            <p:grpSpPr>
              <a:xfrm>
                <a:off x="613310" y="43724"/>
                <a:ext cx="2828533" cy="523261"/>
                <a:chOff x="0" y="61"/>
                <a:chExt cx="3491" cy="906"/>
              </a:xfrm>
            </p:grpSpPr>
            <p:pic>
              <p:nvPicPr>
                <p:cNvPr id="10"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64"/>
                  <a:ext cx="2340" cy="86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文本框 6"/>
                <p:cNvSpPr txBox="1">
                  <a:spLocks noChangeArrowheads="1"/>
                </p:cNvSpPr>
                <p:nvPr/>
              </p:nvSpPr>
              <p:spPr bwMode="auto">
                <a:xfrm>
                  <a:off x="2440" y="61"/>
                  <a:ext cx="877" cy="9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07</a:t>
                  </a:r>
                  <a:endParaRPr kumimoji="0" lang="zh-CN" altLang="en-US" sz="28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12" name="直接连接符 24"/>
                <p:cNvCxnSpPr>
                  <a:cxnSpLocks noChangeShapeType="1"/>
                </p:cNvCxnSpPr>
                <p:nvPr/>
              </p:nvCxnSpPr>
              <p:spPr bwMode="auto">
                <a:xfrm>
                  <a:off x="3444" y="270"/>
                  <a:ext cx="0" cy="54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13" name="直接连接符 15"/>
                <p:cNvCxnSpPr>
                  <a:cxnSpLocks noChangeShapeType="1"/>
                </p:cNvCxnSpPr>
                <p:nvPr/>
              </p:nvCxnSpPr>
              <p:spPr bwMode="auto">
                <a:xfrm>
                  <a:off x="3491" y="270"/>
                  <a:ext cx="0" cy="54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7" name="TextBox 10"/>
              <p:cNvSpPr txBox="1">
                <a:spLocks noChangeArrowheads="1"/>
              </p:cNvSpPr>
              <p:nvPr/>
            </p:nvSpPr>
            <p:spPr bwMode="auto">
              <a:xfrm>
                <a:off x="3821847" y="43724"/>
                <a:ext cx="6842727" cy="461665"/>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defPPr>
                  <a:defRPr lang="zh-CN"/>
                </a:defPPr>
                <a:lvl1pPr marR="0" lvl="0" indent="0" defTabSz="1219200" fontAlgn="auto">
                  <a:lnSpc>
                    <a:spcPct val="100000"/>
                  </a:lnSpc>
                  <a:spcBef>
                    <a:spcPts val="0"/>
                  </a:spcBef>
                  <a:spcAft>
                    <a:spcPts val="0"/>
                  </a:spcAft>
                  <a:buClrTx/>
                  <a:buSzTx/>
                  <a:buFontTx/>
                  <a:buNone/>
                  <a:defRPr kumimoji="0" sz="2400" b="1" i="0" u="none" strike="noStrike" cap="none" spc="0" normalizeH="0" baseline="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defRPr>
                </a:lvl1pPr>
              </a:lstStyle>
              <a:p>
                <a:r>
                  <a:rPr lang="en-US" altLang="zh-CN" dirty="0"/>
                  <a:t>Explore the theme</a:t>
                </a:r>
                <a:r>
                  <a:rPr lang="zh-CN" altLang="en-US" dirty="0"/>
                  <a:t>（探索主题要旨）</a:t>
                </a:r>
                <a:endParaRPr lang="zh-CN" altLang="en-US" dirty="0"/>
              </a:p>
            </p:txBody>
          </p:sp>
        </p:grpSp>
        <p:sp>
          <p:nvSpPr>
            <p:cNvPr id="14" name="文本框 13"/>
            <p:cNvSpPr txBox="1"/>
            <p:nvPr/>
          </p:nvSpPr>
          <p:spPr>
            <a:xfrm>
              <a:off x="853491" y="-50214"/>
              <a:ext cx="1364927"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pic>
        <p:nvPicPr>
          <p:cNvPr id="18" name="图片 1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71505" y="2935613"/>
            <a:ext cx="16002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组合 75"/>
          <p:cNvGrpSpPr/>
          <p:nvPr/>
        </p:nvGrpSpPr>
        <p:grpSpPr bwMode="auto">
          <a:xfrm>
            <a:off x="3241155" y="1881513"/>
            <a:ext cx="4502150" cy="3476625"/>
            <a:chOff x="3797937" y="4945771"/>
            <a:chExt cx="2775522" cy="772669"/>
          </a:xfrm>
        </p:grpSpPr>
        <p:sp>
          <p:nvSpPr>
            <p:cNvPr id="20" name="椭圆 19"/>
            <p:cNvSpPr/>
            <p:nvPr/>
          </p:nvSpPr>
          <p:spPr>
            <a:xfrm>
              <a:off x="4414502" y="5120768"/>
              <a:ext cx="1593283" cy="452311"/>
            </a:xfrm>
            <a:prstGeom prst="ellipse">
              <a:avLst/>
            </a:prstGeom>
            <a:noFill/>
            <a:ln w="38100" cap="flat" cmpd="sng" algn="ctr">
              <a:solidFill>
                <a:srgbClr val="FF0000"/>
              </a:solidFill>
              <a:prstDash val="solid"/>
              <a:miter lim="800000"/>
            </a:ln>
            <a:effectLst/>
          </p:spPr>
          <p:txBody>
            <a:bodyPr anchor="ctr"/>
            <a:lstStyle/>
            <a:p>
              <a:pPr algn="ctr" eaLnBrk="1" fontAlgn="auto" hangingPunct="1">
                <a:spcBef>
                  <a:spcPts val="0"/>
                </a:spcBef>
                <a:spcAft>
                  <a:spcPts val="0"/>
                </a:spcAft>
                <a:defRPr/>
              </a:pPr>
              <a:endParaRPr lang="zh-CN" altLang="en-US" sz="2400" kern="0">
                <a:solidFill>
                  <a:srgbClr val="FF0000"/>
                </a:solidFill>
                <a:latin typeface="Calibri" panose="020F0502020204030204"/>
                <a:ea typeface="宋体" panose="02010600030101010101" pitchFamily="2" charset="-122"/>
              </a:endParaRPr>
            </a:p>
          </p:txBody>
        </p:sp>
        <p:cxnSp>
          <p:nvCxnSpPr>
            <p:cNvPr id="21" name="直接箭头连接符 77"/>
            <p:cNvCxnSpPr>
              <a:cxnSpLocks noChangeShapeType="1"/>
            </p:cNvCxnSpPr>
            <p:nvPr/>
          </p:nvCxnSpPr>
          <p:spPr bwMode="auto">
            <a:xfrm flipH="1" flipV="1">
              <a:off x="4577349" y="4959895"/>
              <a:ext cx="175368" cy="162011"/>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cxnSp>
          <p:nvCxnSpPr>
            <p:cNvPr id="22" name="直接箭头连接符 78"/>
            <p:cNvCxnSpPr>
              <a:cxnSpLocks noChangeShapeType="1"/>
            </p:cNvCxnSpPr>
            <p:nvPr/>
          </p:nvCxnSpPr>
          <p:spPr bwMode="auto">
            <a:xfrm flipV="1">
              <a:off x="5699793" y="4945771"/>
              <a:ext cx="359345" cy="176135"/>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cxnSp>
          <p:nvCxnSpPr>
            <p:cNvPr id="23" name="直接箭头连接符 79"/>
            <p:cNvCxnSpPr>
              <a:cxnSpLocks noChangeShapeType="1"/>
            </p:cNvCxnSpPr>
            <p:nvPr/>
          </p:nvCxnSpPr>
          <p:spPr bwMode="auto">
            <a:xfrm flipV="1">
              <a:off x="6064576" y="5350716"/>
              <a:ext cx="508883" cy="0"/>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cxnSp>
          <p:nvCxnSpPr>
            <p:cNvPr id="24" name="直接箭头连接符 80"/>
            <p:cNvCxnSpPr>
              <a:cxnSpLocks noChangeShapeType="1"/>
            </p:cNvCxnSpPr>
            <p:nvPr/>
          </p:nvCxnSpPr>
          <p:spPr bwMode="auto">
            <a:xfrm>
              <a:off x="5699793" y="5556429"/>
              <a:ext cx="359345" cy="162011"/>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cxnSp>
          <p:nvCxnSpPr>
            <p:cNvPr id="25" name="直接箭头连接符 81"/>
            <p:cNvCxnSpPr>
              <a:cxnSpLocks noChangeShapeType="1"/>
            </p:cNvCxnSpPr>
            <p:nvPr/>
          </p:nvCxnSpPr>
          <p:spPr bwMode="auto">
            <a:xfrm flipH="1">
              <a:off x="4517080" y="5574208"/>
              <a:ext cx="295905" cy="144232"/>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cxnSp>
          <p:nvCxnSpPr>
            <p:cNvPr id="26" name="直接箭头连接符 82"/>
            <p:cNvCxnSpPr>
              <a:cxnSpLocks noChangeShapeType="1"/>
            </p:cNvCxnSpPr>
            <p:nvPr/>
          </p:nvCxnSpPr>
          <p:spPr bwMode="auto">
            <a:xfrm flipH="1">
              <a:off x="3797937" y="5347060"/>
              <a:ext cx="514321" cy="0"/>
            </a:xfrm>
            <a:prstGeom prst="straightConnector1">
              <a:avLst/>
            </a:prstGeom>
            <a:noFill/>
            <a:ln w="38100" algn="ctr">
              <a:solidFill>
                <a:srgbClr val="FF0000"/>
              </a:solidFill>
              <a:miter lim="800000"/>
              <a:tailEnd type="arrow" w="med" len="med"/>
            </a:ln>
            <a:extLst>
              <a:ext uri="{909E8E84-426E-40DD-AFC4-6F175D3DCCD1}">
                <a14:hiddenFill xmlns:a14="http://schemas.microsoft.com/office/drawing/2010/main">
                  <a:noFill/>
                </a14:hiddenFill>
              </a:ext>
            </a:extLst>
          </p:spPr>
        </p:cxnSp>
      </p:grpSp>
      <p:sp>
        <p:nvSpPr>
          <p:cNvPr id="27" name="文本框 13"/>
          <p:cNvSpPr txBox="1"/>
          <p:nvPr/>
        </p:nvSpPr>
        <p:spPr>
          <a:xfrm>
            <a:off x="2145780" y="1562426"/>
            <a:ext cx="2286000" cy="461962"/>
          </a:xfrm>
          <a:prstGeom prst="rect">
            <a:avLst/>
          </a:prstGeom>
          <a:noFill/>
        </p:spPr>
        <p:txBody>
          <a:bodyPr>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Who </a:t>
            </a:r>
            <a:r>
              <a:rPr lang="en-US" altLang="zh-CN" sz="2400" b="1" kern="0" dirty="0">
                <a:solidFill>
                  <a:srgbClr val="FF0066"/>
                </a:solidFill>
                <a:latin typeface="Calibri" panose="020F0502020204030204" pitchFamily="34" charset="0"/>
              </a:rPr>
              <a:t>(character)</a:t>
            </a:r>
            <a:endParaRPr lang="en-US" altLang="zh-CN" sz="2400" b="1" kern="0" dirty="0">
              <a:solidFill>
                <a:srgbClr val="FF0066"/>
              </a:solidFill>
              <a:latin typeface="Calibri" panose="020F0502020204030204" pitchFamily="34" charset="0"/>
            </a:endParaRPr>
          </a:p>
        </p:txBody>
      </p:sp>
      <p:sp>
        <p:nvSpPr>
          <p:cNvPr id="28" name="文本框 11"/>
          <p:cNvSpPr txBox="1"/>
          <p:nvPr/>
        </p:nvSpPr>
        <p:spPr>
          <a:xfrm>
            <a:off x="6955905" y="1475113"/>
            <a:ext cx="2193925" cy="460375"/>
          </a:xfrm>
          <a:prstGeom prst="rect">
            <a:avLst/>
          </a:prstGeom>
          <a:noFill/>
        </p:spPr>
        <p:txBody>
          <a:bodyPr>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Where</a:t>
            </a:r>
            <a:r>
              <a:rPr lang="en-US" altLang="zh-CN" sz="2400" b="1" kern="0" dirty="0">
                <a:solidFill>
                  <a:srgbClr val="4472C4">
                    <a:lumMod val="50000"/>
                  </a:srgbClr>
                </a:solidFill>
                <a:latin typeface="Calibri" panose="020F0502020204030204" pitchFamily="34" charset="0"/>
              </a:rPr>
              <a:t> </a:t>
            </a:r>
            <a:r>
              <a:rPr lang="en-US" altLang="zh-CN" sz="2400" b="1" kern="0" dirty="0">
                <a:solidFill>
                  <a:srgbClr val="0000FF"/>
                </a:solidFill>
                <a:latin typeface="Calibri" panose="020F0502020204030204" pitchFamily="34" charset="0"/>
              </a:rPr>
              <a:t>(place)</a:t>
            </a:r>
            <a:endParaRPr lang="en-US" altLang="zh-CN" sz="2400" b="1" kern="0" dirty="0">
              <a:solidFill>
                <a:srgbClr val="0000FF"/>
              </a:solidFill>
              <a:latin typeface="Calibri" panose="020F0502020204030204" pitchFamily="34" charset="0"/>
            </a:endParaRPr>
          </a:p>
        </p:txBody>
      </p:sp>
      <p:sp>
        <p:nvSpPr>
          <p:cNvPr id="29" name="文本框 14"/>
          <p:cNvSpPr txBox="1"/>
          <p:nvPr/>
        </p:nvSpPr>
        <p:spPr>
          <a:xfrm>
            <a:off x="7595668" y="3472188"/>
            <a:ext cx="2165350" cy="461963"/>
          </a:xfrm>
          <a:prstGeom prst="rect">
            <a:avLst/>
          </a:prstGeom>
          <a:noFill/>
        </p:spPr>
        <p:txBody>
          <a:bodyPr>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When  </a:t>
            </a:r>
            <a:r>
              <a:rPr lang="en-US" altLang="zh-CN" sz="2400" b="1" kern="0" dirty="0">
                <a:solidFill>
                  <a:srgbClr val="0000FF"/>
                </a:solidFill>
                <a:latin typeface="Calibri" panose="020F0502020204030204" pitchFamily="34" charset="0"/>
              </a:rPr>
              <a:t>(time)</a:t>
            </a:r>
            <a:endParaRPr lang="en-US" altLang="zh-CN" sz="2400" b="1" kern="0" dirty="0">
              <a:solidFill>
                <a:srgbClr val="0000FF"/>
              </a:solidFill>
              <a:latin typeface="Calibri" panose="020F0502020204030204" pitchFamily="34" charset="0"/>
            </a:endParaRPr>
          </a:p>
        </p:txBody>
      </p:sp>
      <p:sp>
        <p:nvSpPr>
          <p:cNvPr id="30" name="文本框 16"/>
          <p:cNvSpPr txBox="1"/>
          <p:nvPr/>
        </p:nvSpPr>
        <p:spPr>
          <a:xfrm>
            <a:off x="6120537" y="5358139"/>
            <a:ext cx="2021557" cy="46196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What </a:t>
            </a:r>
            <a:r>
              <a:rPr lang="en-US" altLang="zh-CN" sz="2400" b="1" kern="0" dirty="0">
                <a:solidFill>
                  <a:srgbClr val="0000FF"/>
                </a:solidFill>
                <a:latin typeface="Calibri" panose="020F0502020204030204" pitchFamily="34" charset="0"/>
              </a:rPr>
              <a:t>(event)</a:t>
            </a:r>
            <a:endParaRPr lang="en-US" altLang="zh-CN" sz="2400" b="1" kern="0" dirty="0">
              <a:solidFill>
                <a:srgbClr val="0000FF"/>
              </a:solidFill>
              <a:latin typeface="Calibri" panose="020F0502020204030204" pitchFamily="34" charset="0"/>
            </a:endParaRPr>
          </a:p>
        </p:txBody>
      </p:sp>
      <p:sp>
        <p:nvSpPr>
          <p:cNvPr id="31" name="文本框 17"/>
          <p:cNvSpPr txBox="1"/>
          <p:nvPr/>
        </p:nvSpPr>
        <p:spPr>
          <a:xfrm>
            <a:off x="2458015" y="4986191"/>
            <a:ext cx="2047418" cy="461963"/>
          </a:xfrm>
          <a:prstGeom prst="rect">
            <a:avLst/>
          </a:prstGeom>
          <a:noFill/>
        </p:spPr>
        <p:txBody>
          <a:bodyPr wrap="square">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Why </a:t>
            </a:r>
            <a:r>
              <a:rPr lang="en-US" altLang="zh-CN" sz="2400" b="1" kern="0" dirty="0">
                <a:solidFill>
                  <a:srgbClr val="0000FF"/>
                </a:solidFill>
                <a:latin typeface="Calibri" panose="020F0502020204030204" pitchFamily="34" charset="0"/>
              </a:rPr>
              <a:t>(reason)</a:t>
            </a:r>
            <a:endParaRPr lang="en-US" altLang="zh-CN" sz="2400" b="1" kern="0" dirty="0">
              <a:solidFill>
                <a:srgbClr val="0000FF"/>
              </a:solidFill>
              <a:latin typeface="Calibri" panose="020F0502020204030204" pitchFamily="34" charset="0"/>
            </a:endParaRPr>
          </a:p>
        </p:txBody>
      </p:sp>
      <p:sp>
        <p:nvSpPr>
          <p:cNvPr id="32" name="文本框 18"/>
          <p:cNvSpPr txBox="1"/>
          <p:nvPr/>
        </p:nvSpPr>
        <p:spPr>
          <a:xfrm>
            <a:off x="1680744" y="3102711"/>
            <a:ext cx="1574800" cy="831850"/>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eaLnBrk="1" fontAlgn="auto" hangingPunct="1">
              <a:spcBef>
                <a:spcPts val="0"/>
              </a:spcBef>
              <a:spcAft>
                <a:spcPts val="0"/>
              </a:spcAft>
              <a:defRPr/>
            </a:pPr>
            <a:r>
              <a:rPr lang="en-US" altLang="zh-CN" sz="2400" b="1" kern="0" dirty="0">
                <a:solidFill>
                  <a:srgbClr val="FF0000"/>
                </a:solidFill>
                <a:latin typeface="Calibri" panose="020F0502020204030204" pitchFamily="34" charset="0"/>
              </a:rPr>
              <a:t>How </a:t>
            </a:r>
            <a:r>
              <a:rPr lang="en-US" altLang="zh-CN" sz="2400" b="1" kern="0" dirty="0">
                <a:solidFill>
                  <a:srgbClr val="0000FF"/>
                </a:solidFill>
                <a:latin typeface="Calibri" panose="020F0502020204030204" pitchFamily="34" charset="0"/>
              </a:rPr>
              <a:t>(solution)</a:t>
            </a:r>
            <a:endParaRPr lang="en-US" altLang="zh-CN" sz="2400" b="1" kern="0" dirty="0">
              <a:solidFill>
                <a:srgbClr val="0000FF"/>
              </a:solidFill>
              <a:latin typeface="Calibri" panose="020F0502020204030204" pitchFamily="34" charset="0"/>
            </a:endParaRPr>
          </a:p>
        </p:txBody>
      </p:sp>
      <p:sp>
        <p:nvSpPr>
          <p:cNvPr id="33" name="文本框 19"/>
          <p:cNvSpPr txBox="1"/>
          <p:nvPr/>
        </p:nvSpPr>
        <p:spPr>
          <a:xfrm>
            <a:off x="1967963" y="1293320"/>
            <a:ext cx="2679700" cy="646331"/>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eaLnBrk="1" fontAlgn="auto" hangingPunct="1">
              <a:spcBef>
                <a:spcPts val="0"/>
              </a:spcBef>
              <a:spcAft>
                <a:spcPts val="0"/>
              </a:spcAft>
              <a:defRPr/>
            </a:pPr>
            <a:r>
              <a:rPr lang="en-US" altLang="zh-CN" b="1" kern="0" dirty="0">
                <a:solidFill>
                  <a:sysClr val="windowText" lastClr="000000"/>
                </a:solidFill>
                <a:latin typeface="Times New Roman" panose="02020603050405020304" pitchFamily="18" charset="0"/>
                <a:cs typeface="Times New Roman" panose="02020603050405020304" pitchFamily="18" charset="0"/>
              </a:rPr>
              <a:t>Katie, Katie’s parents, teacher</a:t>
            </a:r>
            <a:endParaRPr lang="en-US" altLang="zh-CN" b="1" kern="0" dirty="0">
              <a:solidFill>
                <a:sysClr val="windowText" lastClr="000000"/>
              </a:solidFill>
              <a:latin typeface="Times New Roman" panose="02020603050405020304" pitchFamily="18" charset="0"/>
              <a:cs typeface="Times New Roman" panose="02020603050405020304" pitchFamily="18" charset="0"/>
            </a:endParaRPr>
          </a:p>
        </p:txBody>
      </p:sp>
      <p:sp>
        <p:nvSpPr>
          <p:cNvPr id="34" name="文本框 21"/>
          <p:cNvSpPr txBox="1"/>
          <p:nvPr/>
        </p:nvSpPr>
        <p:spPr>
          <a:xfrm>
            <a:off x="7084791" y="863582"/>
            <a:ext cx="2065039" cy="1015663"/>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defRPr/>
            </a:pPr>
            <a:r>
              <a:rPr lang="en-US" altLang="zh-CN" sz="2000" b="1" dirty="0">
                <a:solidFill>
                  <a:schemeClr val="bg1">
                    <a:lumMod val="75000"/>
                    <a:lumOff val="25000"/>
                  </a:schemeClr>
                </a:solidFill>
                <a:latin typeface="Times New Roman" panose="02020603050405020304" pitchFamily="18" charset="0"/>
                <a:cs typeface="Times New Roman" panose="02020603050405020304" pitchFamily="18" charset="0"/>
              </a:rPr>
              <a:t>At school,  in the lunchroom, in my office</a:t>
            </a:r>
            <a:endParaRPr lang="en-US" altLang="zh-CN" sz="2000" b="1" dirty="0">
              <a:solidFill>
                <a:schemeClr val="bg1">
                  <a:lumMod val="75000"/>
                  <a:lumOff val="25000"/>
                </a:schemeClr>
              </a:solidFill>
              <a:latin typeface="Times New Roman" panose="02020603050405020304" pitchFamily="18" charset="0"/>
              <a:cs typeface="Times New Roman" panose="02020603050405020304" pitchFamily="18" charset="0"/>
            </a:endParaRPr>
          </a:p>
        </p:txBody>
      </p:sp>
      <p:sp>
        <p:nvSpPr>
          <p:cNvPr id="35" name="文本框 22"/>
          <p:cNvSpPr txBox="1"/>
          <p:nvPr/>
        </p:nvSpPr>
        <p:spPr>
          <a:xfrm>
            <a:off x="7692469" y="3086334"/>
            <a:ext cx="2316930" cy="120032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eaLnBrk="1" fontAlgn="auto" hangingPunct="1">
              <a:spcBef>
                <a:spcPts val="0"/>
              </a:spcBef>
              <a:spcAft>
                <a:spcPts val="0"/>
              </a:spcAft>
              <a:defRPr/>
            </a:pPr>
            <a:r>
              <a:rPr lang="en-US" altLang="zh-CN" sz="2400" b="1" kern="0" dirty="0">
                <a:solidFill>
                  <a:schemeClr val="bg1"/>
                </a:solidFill>
                <a:latin typeface="Times New Roman" panose="02020603050405020304" pitchFamily="18" charset="0"/>
                <a:cs typeface="Times New Roman" panose="02020603050405020304" pitchFamily="18" charset="0"/>
              </a:rPr>
              <a:t> in fifth-grade the other day,</a:t>
            </a:r>
            <a:endParaRPr lang="en-US" altLang="zh-CN" sz="2400" b="1" kern="0" dirty="0">
              <a:solidFill>
                <a:schemeClr val="bg1"/>
              </a:solidFill>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r>
              <a:rPr lang="en-US" altLang="zh-CN" sz="2400" b="1" kern="0" dirty="0">
                <a:solidFill>
                  <a:schemeClr val="bg1"/>
                </a:solidFill>
                <a:latin typeface="Times New Roman" panose="02020603050405020304" pitchFamily="18" charset="0"/>
                <a:cs typeface="Times New Roman" panose="02020603050405020304" pitchFamily="18" charset="0"/>
              </a:rPr>
              <a:t>The next day</a:t>
            </a:r>
            <a:endParaRPr lang="en-US" altLang="zh-CN" sz="2400" b="1" kern="0" dirty="0">
              <a:solidFill>
                <a:schemeClr val="bg1"/>
              </a:solidFill>
              <a:latin typeface="Times New Roman" panose="02020603050405020304" pitchFamily="18" charset="0"/>
              <a:cs typeface="Times New Roman" panose="02020603050405020304" pitchFamily="18" charset="0"/>
            </a:endParaRPr>
          </a:p>
        </p:txBody>
      </p:sp>
      <p:sp>
        <p:nvSpPr>
          <p:cNvPr id="36" name="文本框 23"/>
          <p:cNvSpPr txBox="1"/>
          <p:nvPr/>
        </p:nvSpPr>
        <p:spPr>
          <a:xfrm>
            <a:off x="5757589" y="5165810"/>
            <a:ext cx="3971431" cy="76944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eaLnBrk="1" fontAlgn="auto" hangingPunct="1">
              <a:spcBef>
                <a:spcPts val="0"/>
              </a:spcBef>
              <a:spcAft>
                <a:spcPts val="0"/>
              </a:spcAft>
              <a:defRPr/>
            </a:pPr>
            <a:r>
              <a:rPr lang="en-US" altLang="zh-CN" sz="2200" b="1" kern="0" dirty="0">
                <a:solidFill>
                  <a:srgbClr val="0000FF"/>
                </a:solidFill>
                <a:latin typeface="Times New Roman" panose="02020603050405020304" pitchFamily="18" charset="0"/>
                <a:cs typeface="Times New Roman" panose="02020603050405020304" pitchFamily="18" charset="0"/>
              </a:rPr>
              <a:t>Katie wanted to do the most for the poor boy without regret</a:t>
            </a:r>
            <a:endParaRPr lang="en-US" altLang="zh-CN" sz="2200" b="1" kern="0" dirty="0">
              <a:solidFill>
                <a:srgbClr val="0000FF"/>
              </a:solidFill>
              <a:latin typeface="Times New Roman" panose="02020603050405020304" pitchFamily="18" charset="0"/>
              <a:cs typeface="Times New Roman" panose="02020603050405020304" pitchFamily="18" charset="0"/>
            </a:endParaRPr>
          </a:p>
        </p:txBody>
      </p:sp>
      <p:sp>
        <p:nvSpPr>
          <p:cNvPr id="37" name="文本框 24"/>
          <p:cNvSpPr txBox="1"/>
          <p:nvPr/>
        </p:nvSpPr>
        <p:spPr>
          <a:xfrm>
            <a:off x="896761" y="2843570"/>
            <a:ext cx="2550896" cy="1323439"/>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eaLnBrk="1" fontAlgn="auto" hangingPunct="1">
              <a:spcBef>
                <a:spcPts val="0"/>
              </a:spcBef>
              <a:spcAft>
                <a:spcPts val="0"/>
              </a:spcAft>
              <a:defRPr/>
            </a:pPr>
            <a:r>
              <a:rPr lang="en-US" altLang="zh-CN" sz="2000" b="1" kern="0" dirty="0">
                <a:solidFill>
                  <a:srgbClr val="0000FF"/>
                </a:solidFill>
                <a:latin typeface="Times New Roman" panose="02020603050405020304" pitchFamily="18" charset="0"/>
                <a:cs typeface="Times New Roman" panose="02020603050405020304" pitchFamily="18" charset="0"/>
              </a:rPr>
              <a:t>The teacher took a new track.</a:t>
            </a:r>
            <a:endParaRPr lang="en-US" altLang="zh-CN" sz="2000" b="1" kern="0" dirty="0">
              <a:solidFill>
                <a:srgbClr val="0000FF"/>
              </a:solidFill>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r>
              <a:rPr lang="en-US" altLang="zh-CN" sz="2000" b="1" kern="0" dirty="0">
                <a:solidFill>
                  <a:srgbClr val="0000FF"/>
                </a:solidFill>
                <a:latin typeface="Times New Roman" panose="02020603050405020304" pitchFamily="18" charset="0"/>
                <a:cs typeface="Times New Roman" panose="02020603050405020304" pitchFamily="18" charset="0"/>
              </a:rPr>
              <a:t>What else could the teacher do?</a:t>
            </a:r>
            <a:endParaRPr lang="en-US" altLang="zh-CN" sz="2000" b="1" kern="0" dirty="0">
              <a:solidFill>
                <a:srgbClr val="0000FF"/>
              </a:solidFill>
              <a:latin typeface="Times New Roman" panose="02020603050405020304" pitchFamily="18" charset="0"/>
              <a:cs typeface="Times New Roman" panose="02020603050405020304" pitchFamily="18" charset="0"/>
            </a:endParaRPr>
          </a:p>
        </p:txBody>
      </p:sp>
      <p:sp>
        <p:nvSpPr>
          <p:cNvPr id="38" name="文本框 25"/>
          <p:cNvSpPr txBox="1"/>
          <p:nvPr/>
        </p:nvSpPr>
        <p:spPr>
          <a:xfrm>
            <a:off x="1908550" y="4963227"/>
            <a:ext cx="2693987" cy="1015663"/>
          </a:xfrm>
          <a:prstGeom prst="rect">
            <a:avLst/>
          </a:prstGeom>
        </p:spPr>
        <p:style>
          <a:lnRef idx="0">
            <a:schemeClr val="accent5"/>
          </a:lnRef>
          <a:fillRef idx="3">
            <a:schemeClr val="accent5"/>
          </a:fillRef>
          <a:effectRef idx="3">
            <a:schemeClr val="accent5"/>
          </a:effectRef>
          <a:fontRef idx="minor">
            <a:schemeClr val="lt1"/>
          </a:fontRef>
        </p:style>
        <p:txBody>
          <a:bodyPr>
            <a:spAutoFit/>
          </a:bodyPr>
          <a:lstStyle/>
          <a:p>
            <a:pPr eaLnBrk="1" fontAlgn="auto" hangingPunct="1">
              <a:spcBef>
                <a:spcPts val="0"/>
              </a:spcBef>
              <a:spcAft>
                <a:spcPts val="0"/>
              </a:spcAft>
              <a:defRPr/>
            </a:pPr>
            <a:r>
              <a:rPr lang="en-US" altLang="zh-CN" sz="2000" b="1" kern="0" dirty="0">
                <a:solidFill>
                  <a:sysClr val="windowText" lastClr="000000"/>
                </a:solidFill>
                <a:latin typeface="Times New Roman" panose="02020603050405020304" pitchFamily="18" charset="0"/>
                <a:cs typeface="Times New Roman" panose="02020603050405020304" pitchFamily="18" charset="0"/>
              </a:rPr>
              <a:t>Because  the boy’s family couldn’t afford the charge.</a:t>
            </a:r>
            <a:endParaRPr lang="en-US" altLang="zh-CN" sz="2000" b="1" kern="0" dirty="0">
              <a:solidFill>
                <a:sysClr val="windowText" lastClr="000000"/>
              </a:solidFill>
              <a:latin typeface="Times New Roman" panose="02020603050405020304" pitchFamily="18" charset="0"/>
              <a:cs typeface="Times New Roman" panose="02020603050405020304" pitchFamily="18" charset="0"/>
            </a:endParaRPr>
          </a:p>
        </p:txBody>
      </p:sp>
      <p:sp>
        <p:nvSpPr>
          <p:cNvPr id="39" name="Rounded Rectangle 7"/>
          <p:cNvSpPr>
            <a:spLocks noChangeArrowheads="1"/>
          </p:cNvSpPr>
          <p:nvPr/>
        </p:nvSpPr>
        <p:spPr bwMode="auto">
          <a:xfrm>
            <a:off x="3913780" y="1963495"/>
            <a:ext cx="3376625" cy="3233110"/>
          </a:xfrm>
          <a:prstGeom prst="roundRect">
            <a:avLst>
              <a:gd name="adj" fmla="val 16667"/>
            </a:avLst>
          </a:prstGeom>
        </p:spPr>
        <p:style>
          <a:lnRef idx="1">
            <a:schemeClr val="accent4"/>
          </a:lnRef>
          <a:fillRef idx="3">
            <a:schemeClr val="accent4"/>
          </a:fillRef>
          <a:effectRef idx="2">
            <a:schemeClr val="accent4"/>
          </a:effectRef>
          <a:fontRef idx="minor">
            <a:schemeClr val="lt1"/>
          </a:fontRef>
        </p:style>
        <p:txBody>
          <a:bodyPr lIns="86360" tIns="43180" rIns="86360" bIns="43180" anchor="ctr"/>
          <a:lstStyle/>
          <a:p>
            <a:pPr algn="ctr" eaLnBrk="1" fontAlgn="auto" hangingPunct="1">
              <a:spcBef>
                <a:spcPts val="0"/>
              </a:spcBef>
              <a:spcAft>
                <a:spcPts val="0"/>
              </a:spcAft>
              <a:buFont typeface="Arial" panose="020B0604020202020204" pitchFamily="34" charset="0"/>
              <a:buNone/>
              <a:defRPr/>
            </a:pPr>
            <a:r>
              <a:rPr lang="en-US" altLang="zh-CN" sz="2000" b="1" kern="0" dirty="0">
                <a:solidFill>
                  <a:srgbClr val="FF0000"/>
                </a:solidFill>
                <a:latin typeface="Times New Roman" panose="02020603050405020304" pitchFamily="18" charset="0"/>
                <a:cs typeface="Times New Roman" panose="02020603050405020304" pitchFamily="18" charset="0"/>
              </a:rPr>
              <a:t>Main idea: a careful angel-like little girl with good will, selflessly helped a poor boy eat her homemade lunch, but was misunderstood.</a:t>
            </a:r>
            <a:endParaRPr lang="en-US" altLang="zh-CN" sz="2000" b="1" kern="0" dirty="0">
              <a:solidFill>
                <a:sysClr val="windowText" lastClr="00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arn(inVertical)">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ox(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box(in)">
                                      <p:cBhvr>
                                        <p:cTn id="27" dur="20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box(in)">
                                      <p:cBhvr>
                                        <p:cTn id="32" dur="20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ox(in)">
                                      <p:cBhvr>
                                        <p:cTn id="37" dur="20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ox(in)">
                                      <p:cBhvr>
                                        <p:cTn id="42" dur="20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ox(in)">
                                      <p:cBhvr>
                                        <p:cTn id="47" dur="20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box(in)">
                                      <p:cBhvr>
                                        <p:cTn id="52" dur="2000"/>
                                        <p:tgtEl>
                                          <p:spTgt spid="3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box(in)">
                                      <p:cBhvr>
                                        <p:cTn id="57" dur="2000"/>
                                        <p:tgtEl>
                                          <p:spTgt spid="3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box(in)">
                                      <p:cBhvr>
                                        <p:cTn id="62" dur="20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box(in)">
                                      <p:cBhvr>
                                        <p:cTn id="67" dur="20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box(in)">
                                      <p:cBhvr>
                                        <p:cTn id="72" dur="2000"/>
                                        <p:tgtEl>
                                          <p:spTgt spid="37"/>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38"/>
                                        </p:tgtEl>
                                        <p:attrNameLst>
                                          <p:attrName>style.visibility</p:attrName>
                                        </p:attrNameLst>
                                      </p:cBhvr>
                                      <p:to>
                                        <p:strVal val="visible"/>
                                      </p:to>
                                    </p:set>
                                    <p:animEffect transition="in" filter="box(in)">
                                      <p:cBhvr>
                                        <p:cTn id="77" dur="2000"/>
                                        <p:tgtEl>
                                          <p:spTgt spid="38"/>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box(in)">
                                      <p:cBhvr>
                                        <p:cTn id="82" dur="2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animBg="1"/>
      <p:bldP spid="31" grpId="0"/>
      <p:bldP spid="32" grpId="0" animBg="1"/>
      <p:bldP spid="33" grpId="0" bldLvl="0" animBg="1"/>
      <p:bldP spid="34" grpId="0" bldLvl="0" animBg="1"/>
      <p:bldP spid="35" grpId="0" bldLvl="0" animBg="1"/>
      <p:bldP spid="36" grpId="0" bldLvl="0" animBg="1"/>
      <p:bldP spid="37" grpId="0" bldLvl="0" animBg="1"/>
      <p:bldP spid="38" grpId="0" bldLvl="0" animBg="1"/>
      <p:bldP spid="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4"/>
          <p:cNvSpPr txBox="1">
            <a:spLocks noChangeArrowheads="1"/>
          </p:cNvSpPr>
          <p:nvPr/>
        </p:nvSpPr>
        <p:spPr bwMode="auto">
          <a:xfrm>
            <a:off x="850650" y="743410"/>
            <a:ext cx="9001156" cy="365640"/>
          </a:xfrm>
          <a:prstGeom prst="rect">
            <a:avLst/>
          </a:prstGeom>
          <a:solidFill>
            <a:srgbClr val="FFFF00"/>
          </a:solidFill>
          <a:ln w="9525">
            <a:solidFill>
              <a:srgbClr val="FF0000"/>
            </a:solidFill>
            <a:miter lim="800000"/>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Aft>
                <a:spcPts val="450"/>
              </a:spcAft>
            </a:pPr>
            <a:r>
              <a:rPr lang="en-US" altLang="zh-CN" sz="2000" b="1" dirty="0">
                <a:solidFill>
                  <a:srgbClr val="FF0000"/>
                </a:solidFill>
                <a:latin typeface="微软雅黑" panose="020B0503020204020204" pitchFamily="34" charset="-122"/>
                <a:ea typeface="微软雅黑" panose="020B0503020204020204" pitchFamily="34" charset="-122"/>
                <a:sym typeface="Arial" panose="020B0604020202020204" pitchFamily="34" charset="0"/>
              </a:rPr>
              <a:t>Make predictions with the help of given detailed information</a:t>
            </a:r>
            <a:endParaRPr lang="en-US" altLang="zh-CN" sz="2000" b="1" dirty="0">
              <a:solidFill>
                <a:srgbClr val="FF0000"/>
              </a:solidFill>
              <a:latin typeface="微软雅黑" panose="020B0503020204020204" pitchFamily="34" charset="-122"/>
              <a:ea typeface="微软雅黑" panose="020B0503020204020204" pitchFamily="34" charset="-122"/>
              <a:sym typeface="Arial" panose="020B0604020202020204" pitchFamily="34" charset="0"/>
            </a:endParaRPr>
          </a:p>
        </p:txBody>
      </p:sp>
      <p:graphicFrame>
        <p:nvGraphicFramePr>
          <p:cNvPr id="9" name="表格 8"/>
          <p:cNvGraphicFramePr>
            <a:graphicFrameLocks noGrp="1"/>
          </p:cNvGraphicFramePr>
          <p:nvPr/>
        </p:nvGraphicFramePr>
        <p:xfrm>
          <a:off x="455067" y="1599673"/>
          <a:ext cx="11281865" cy="4567754"/>
        </p:xfrm>
        <a:graphic>
          <a:graphicData uri="http://schemas.openxmlformats.org/drawingml/2006/table">
            <a:tbl>
              <a:tblPr firstRow="1" bandRow="1">
                <a:tableStyleId>{16D9F66E-5EB9-4882-86FB-DCBF35E3C3E4}</a:tableStyleId>
              </a:tblPr>
              <a:tblGrid>
                <a:gridCol w="582623"/>
                <a:gridCol w="2604020"/>
                <a:gridCol w="2424125"/>
                <a:gridCol w="2430893"/>
                <a:gridCol w="3240204"/>
              </a:tblGrid>
              <a:tr h="914347">
                <a:tc rowSpan="6">
                  <a:txBody>
                    <a:bodyPr/>
                    <a:lstStyle/>
                    <a:p>
                      <a:r>
                        <a:rPr lang="zh-CN" altLang="en-US" sz="1800" dirty="0">
                          <a:solidFill>
                            <a:srgbClr val="FF0701"/>
                          </a:solidFill>
                        </a:rPr>
                        <a:t>三条线</a:t>
                      </a:r>
                      <a:endParaRPr lang="zh-CN" altLang="en-US" sz="1800" dirty="0">
                        <a:solidFill>
                          <a:srgbClr val="FF0701"/>
                        </a:solidFill>
                      </a:endParaRPr>
                    </a:p>
                  </a:txBody>
                  <a:tcPr marL="91427" marR="91427" marT="45716" marB="45716"/>
                </a:tc>
                <a:tc>
                  <a:txBody>
                    <a:bodyPr/>
                    <a:lstStyle/>
                    <a:p>
                      <a:r>
                        <a:rPr lang="zh-CN" altLang="en-US" sz="1800" dirty="0"/>
                        <a:t>时空线（明线）</a:t>
                      </a:r>
                      <a:endParaRPr lang="en-US" altLang="zh-CN" sz="1800" dirty="0"/>
                    </a:p>
                    <a:p>
                      <a:r>
                        <a:rPr lang="en-US" altLang="zh-CN" sz="1800" dirty="0"/>
                        <a:t>Time &amp; Place</a:t>
                      </a:r>
                      <a:endParaRPr lang="en-US" altLang="zh-CN" sz="1800" dirty="0"/>
                    </a:p>
                    <a:p>
                      <a:r>
                        <a:rPr lang="en-US" altLang="zh-CN" sz="1800" dirty="0"/>
                        <a:t>(setting)</a:t>
                      </a:r>
                      <a:endParaRPr lang="zh-CN" altLang="en-US" sz="1800" dirty="0"/>
                    </a:p>
                  </a:txBody>
                  <a:tcPr marL="91427" marR="91427" marT="45716" marB="45716"/>
                </a:tc>
                <a:tc>
                  <a:txBody>
                    <a:bodyPr/>
                    <a:lstStyle/>
                    <a:p>
                      <a:r>
                        <a:rPr lang="zh-CN" altLang="en-US" sz="1800" dirty="0"/>
                        <a:t>情节线</a:t>
                      </a:r>
                      <a:endParaRPr lang="en-US" altLang="zh-CN" sz="1800" dirty="0"/>
                    </a:p>
                    <a:p>
                      <a:r>
                        <a:rPr lang="en-US" altLang="zh-CN" sz="1800" dirty="0">
                          <a:solidFill>
                            <a:srgbClr val="FF0701"/>
                          </a:solidFill>
                        </a:rPr>
                        <a:t>(Plot</a:t>
                      </a:r>
                      <a:r>
                        <a:rPr lang="zh-CN" altLang="en-US" sz="1800" dirty="0">
                          <a:solidFill>
                            <a:srgbClr val="FF0701"/>
                          </a:solidFill>
                        </a:rPr>
                        <a:t>明线</a:t>
                      </a:r>
                      <a:r>
                        <a:rPr lang="en-US" altLang="zh-CN" sz="1800" dirty="0">
                          <a:solidFill>
                            <a:srgbClr val="FF0701"/>
                          </a:solidFill>
                        </a:rPr>
                        <a:t>)</a:t>
                      </a:r>
                      <a:endParaRPr lang="zh-CN" altLang="en-US" sz="1800" dirty="0">
                        <a:solidFill>
                          <a:srgbClr val="FF0701"/>
                        </a:solidFill>
                      </a:endParaRPr>
                    </a:p>
                  </a:txBody>
                  <a:tcPr marL="91427" marR="91427" marT="45716" marB="45716"/>
                </a:tc>
                <a:tc>
                  <a:txBody>
                    <a:bodyPr/>
                    <a:lstStyle/>
                    <a:p>
                      <a:r>
                        <a:rPr lang="zh-CN" altLang="en-US" sz="1800" dirty="0"/>
                        <a:t>情感线  </a:t>
                      </a:r>
                      <a:endParaRPr lang="en-US" altLang="zh-CN" sz="1800" dirty="0"/>
                    </a:p>
                    <a:p>
                      <a:r>
                        <a:rPr lang="en-US" altLang="zh-CN" sz="1800" dirty="0">
                          <a:solidFill>
                            <a:srgbClr val="FF0701"/>
                          </a:solidFill>
                        </a:rPr>
                        <a:t>(Mood</a:t>
                      </a:r>
                      <a:r>
                        <a:rPr lang="zh-CN" altLang="en-US" sz="1800" dirty="0">
                          <a:solidFill>
                            <a:srgbClr val="FF0701"/>
                          </a:solidFill>
                        </a:rPr>
                        <a:t>暗线</a:t>
                      </a:r>
                      <a:r>
                        <a:rPr lang="en-US" altLang="zh-CN" sz="1800" dirty="0">
                          <a:solidFill>
                            <a:srgbClr val="FF0701"/>
                          </a:solidFill>
                        </a:rPr>
                        <a:t>)</a:t>
                      </a:r>
                      <a:endParaRPr lang="en-US" altLang="zh-CN" sz="1800" dirty="0">
                        <a:solidFill>
                          <a:srgbClr val="FF0701"/>
                        </a:solidFill>
                      </a:endParaRPr>
                    </a:p>
                    <a:p>
                      <a:r>
                        <a:rPr lang="en-US" altLang="zh-CN" sz="1800" dirty="0">
                          <a:solidFill>
                            <a:srgbClr val="FF0701"/>
                          </a:solidFill>
                        </a:rPr>
                        <a:t>Katie’s Parents</a:t>
                      </a:r>
                      <a:endParaRPr lang="zh-CN" altLang="en-US" sz="1800" dirty="0">
                        <a:solidFill>
                          <a:srgbClr val="FF0701"/>
                        </a:solidFill>
                      </a:endParaRPr>
                    </a:p>
                  </a:txBody>
                  <a:tcPr marL="91427" marR="91427" marT="45716" marB="45716"/>
                </a:tc>
                <a:tc>
                  <a:txBody>
                    <a:bodyPr/>
                    <a:lstStyle/>
                    <a:p>
                      <a:r>
                        <a:rPr lang="zh-CN" altLang="en-US" sz="1800" dirty="0"/>
                        <a:t>情感线  </a:t>
                      </a:r>
                      <a:endParaRPr lang="en-US" altLang="zh-CN" sz="1800" dirty="0"/>
                    </a:p>
                    <a:p>
                      <a:r>
                        <a:rPr lang="en-US" altLang="zh-CN" sz="1800" dirty="0">
                          <a:solidFill>
                            <a:srgbClr val="FF0701"/>
                          </a:solidFill>
                        </a:rPr>
                        <a:t>(Mood</a:t>
                      </a:r>
                      <a:r>
                        <a:rPr lang="zh-CN" altLang="en-US" sz="1800" dirty="0">
                          <a:solidFill>
                            <a:srgbClr val="FF0701"/>
                          </a:solidFill>
                        </a:rPr>
                        <a:t>暗线</a:t>
                      </a:r>
                      <a:r>
                        <a:rPr lang="en-US" altLang="zh-CN" sz="1800" dirty="0">
                          <a:solidFill>
                            <a:srgbClr val="FF0701"/>
                          </a:solidFill>
                        </a:rPr>
                        <a:t>) (Katie)</a:t>
                      </a:r>
                      <a:endParaRPr lang="zh-CN" altLang="en-US" sz="1800" dirty="0">
                        <a:solidFill>
                          <a:srgbClr val="FF0701"/>
                        </a:solidFill>
                      </a:endParaRPr>
                    </a:p>
                  </a:txBody>
                  <a:tcPr marL="91427" marR="91427" marT="45716" marB="45716"/>
                </a:tc>
              </a:tr>
              <a:tr h="914347">
                <a:tc vMerge="1">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b="1" dirty="0">
                          <a:solidFill>
                            <a:srgbClr val="FF0000"/>
                          </a:solidFill>
                        </a:rPr>
                        <a:t>The fifth-grade,</a:t>
                      </a:r>
                      <a:endParaRPr lang="en-US" altLang="zh-CN" sz="1800" b="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b="1" dirty="0">
                          <a:solidFill>
                            <a:srgbClr val="FF0000"/>
                          </a:solidFill>
                        </a:rPr>
                        <a:t>The other day,</a:t>
                      </a:r>
                      <a:endParaRPr lang="en-US" altLang="zh-CN" sz="1800" b="1" dirty="0">
                        <a:solidFill>
                          <a:srgbClr val="FF0000"/>
                        </a:solidFill>
                      </a:endParaRPr>
                    </a:p>
                    <a:p>
                      <a:r>
                        <a:rPr lang="en-US" altLang="zh-CN" sz="1800" b="1" dirty="0">
                          <a:solidFill>
                            <a:srgbClr val="FF0000"/>
                          </a:solidFill>
                        </a:rPr>
                        <a:t>The next day</a:t>
                      </a:r>
                      <a:endParaRPr lang="zh-CN" altLang="en-US" sz="1800" b="1" dirty="0">
                        <a:solidFill>
                          <a:srgbClr val="FF0000"/>
                        </a:solidFill>
                      </a:endParaRPr>
                    </a:p>
                  </a:txBody>
                  <a:tcPr marL="91427" marR="91427" marT="45716" marB="45716"/>
                </a:tc>
                <a:tc>
                  <a:txBody>
                    <a:bodyPr/>
                    <a:lstStyle/>
                    <a:p>
                      <a:r>
                        <a:rPr lang="en-US" altLang="zh-CN" sz="1800" b="1" dirty="0"/>
                        <a:t>Opening (</a:t>
                      </a:r>
                      <a:r>
                        <a:rPr lang="zh-CN" altLang="en-US" sz="1800" b="1" dirty="0"/>
                        <a:t>起）</a:t>
                      </a:r>
                      <a:endParaRPr lang="en-US" altLang="zh-CN" sz="1800" b="1" dirty="0"/>
                    </a:p>
                    <a:p>
                      <a:r>
                        <a:rPr lang="en-US" altLang="zh-CN" sz="1800" b="1" dirty="0">
                          <a:solidFill>
                            <a:srgbClr val="0000FF"/>
                          </a:solidFill>
                        </a:rPr>
                        <a:t>inciting</a:t>
                      </a:r>
                      <a:r>
                        <a:rPr lang="en-US" altLang="zh-CN" sz="1800" b="1" baseline="0" dirty="0">
                          <a:solidFill>
                            <a:srgbClr val="0000FF"/>
                          </a:solidFill>
                        </a:rPr>
                        <a:t> incident(</a:t>
                      </a:r>
                      <a:r>
                        <a:rPr lang="zh-CN" altLang="en-US" sz="1800" b="1" baseline="0" dirty="0">
                          <a:solidFill>
                            <a:srgbClr val="0000FF"/>
                          </a:solidFill>
                        </a:rPr>
                        <a:t>引发事件）</a:t>
                      </a:r>
                      <a:endParaRPr lang="zh-CN" altLang="en-US" sz="1800" b="1" dirty="0">
                        <a:solidFill>
                          <a:srgbClr val="0000FF"/>
                        </a:solidFill>
                      </a:endParaRPr>
                    </a:p>
                  </a:txBody>
                  <a:tcPr marL="91427" marR="91427" marT="45716" marB="45716"/>
                </a:tc>
                <a:tc>
                  <a:txBody>
                    <a:bodyPr/>
                    <a:lstStyle/>
                    <a:p>
                      <a:r>
                        <a:rPr lang="en-US" altLang="zh-CN" sz="1800" b="1" dirty="0"/>
                        <a:t>confused</a:t>
                      </a:r>
                      <a:endParaRPr lang="zh-CN" altLang="en-US" sz="1800" b="1" dirty="0"/>
                    </a:p>
                  </a:txBody>
                  <a:tcPr marL="91427" marR="91427" marT="45716" marB="45716"/>
                </a:tc>
                <a:tc>
                  <a:txBody>
                    <a:bodyPr/>
                    <a:lstStyle/>
                    <a:p>
                      <a:r>
                        <a:rPr lang="en-US" altLang="zh-CN" sz="1800" b="1" kern="1200" dirty="0">
                          <a:solidFill>
                            <a:schemeClr val="dk1"/>
                          </a:solidFill>
                          <a:latin typeface="+mn-lt"/>
                          <a:ea typeface="+mn-ea"/>
                          <a:cs typeface="+mn-cs"/>
                        </a:rPr>
                        <a:t>Kind, sweet, generous </a:t>
                      </a:r>
                      <a:endParaRPr lang="zh-CN" altLang="en-US" sz="1800" b="1" dirty="0"/>
                    </a:p>
                  </a:txBody>
                  <a:tcPr marL="91427" marR="91427" marT="45716" marB="45716"/>
                </a:tc>
              </a:tr>
              <a:tr h="914347">
                <a:tc vMerge="1">
                  <a:tcPr/>
                </a:tc>
                <a:tc>
                  <a:txBody>
                    <a:bodyPr/>
                    <a:lstStyle/>
                    <a:p>
                      <a:r>
                        <a:rPr lang="en-US" altLang="zh-CN" sz="1800" b="1" dirty="0">
                          <a:solidFill>
                            <a:srgbClr val="0000FF"/>
                          </a:solidFill>
                        </a:rPr>
                        <a:t>At school,</a:t>
                      </a:r>
                      <a:endParaRPr lang="en-US" altLang="zh-CN" sz="1800" b="1" dirty="0">
                        <a:solidFill>
                          <a:srgbClr val="0000FF"/>
                        </a:solidFill>
                      </a:endParaRPr>
                    </a:p>
                    <a:p>
                      <a:r>
                        <a:rPr lang="en-US" altLang="zh-CN" sz="1800" b="1" dirty="0">
                          <a:solidFill>
                            <a:srgbClr val="0000FF"/>
                          </a:solidFill>
                        </a:rPr>
                        <a:t>teacher’s office</a:t>
                      </a:r>
                      <a:endParaRPr lang="en-US" altLang="zh-CN" sz="1800" b="1" dirty="0">
                        <a:solidFill>
                          <a:srgbClr val="0000FF"/>
                        </a:solidFill>
                      </a:endParaRPr>
                    </a:p>
                    <a:p>
                      <a:r>
                        <a:rPr lang="en-US" altLang="zh-CN" sz="1800" b="1" dirty="0">
                          <a:solidFill>
                            <a:srgbClr val="0000FF"/>
                          </a:solidFill>
                        </a:rPr>
                        <a:t>In the lunch room</a:t>
                      </a:r>
                      <a:endParaRPr lang="zh-CN" altLang="en-US" sz="1800" b="1" dirty="0">
                        <a:solidFill>
                          <a:srgbClr val="0000FF"/>
                        </a:solidFill>
                      </a:endParaRPr>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kern="1200" dirty="0">
                          <a:solidFill>
                            <a:schemeClr val="dk1"/>
                          </a:solidFill>
                          <a:latin typeface="+mn-lt"/>
                          <a:ea typeface="+mn-ea"/>
                          <a:cs typeface="+mn-cs"/>
                        </a:rPr>
                        <a:t>Foreshadowing (</a:t>
                      </a:r>
                      <a:r>
                        <a:rPr lang="zh-CN" altLang="en-US" sz="1800" b="1" kern="1200" dirty="0">
                          <a:solidFill>
                            <a:schemeClr val="dk1"/>
                          </a:solidFill>
                          <a:latin typeface="+mn-lt"/>
                          <a:ea typeface="+mn-ea"/>
                          <a:cs typeface="+mn-cs"/>
                        </a:rPr>
                        <a:t>伏笔）</a:t>
                      </a:r>
                      <a:endParaRPr lang="zh-CN" altLang="en-US" sz="1800" b="1" kern="1200" dirty="0">
                        <a:solidFill>
                          <a:schemeClr val="dk1"/>
                        </a:solidFill>
                        <a:latin typeface="+mn-lt"/>
                        <a:ea typeface="+mn-ea"/>
                        <a:cs typeface="+mn-cs"/>
                      </a:endParaRPr>
                    </a:p>
                  </a:txBody>
                  <a:tcPr marL="91427" marR="91427" marT="45716" marB="45716"/>
                </a:tc>
                <a:tc>
                  <a:txBody>
                    <a:bodyPr/>
                    <a:lstStyle/>
                    <a:p>
                      <a:r>
                        <a:rPr lang="en-US" altLang="zh-CN" sz="1800" b="1" dirty="0"/>
                        <a:t>Worried/</a:t>
                      </a:r>
                      <a:r>
                        <a:rPr lang="en-US" altLang="zh-CN" sz="1800" b="1" kern="1200" dirty="0">
                          <a:solidFill>
                            <a:schemeClr val="dk1"/>
                          </a:solidFill>
                          <a:latin typeface="+mn-lt"/>
                          <a:ea typeface="+mn-ea"/>
                          <a:cs typeface="+mn-cs"/>
                        </a:rPr>
                        <a:t>Uneasy</a:t>
                      </a:r>
                      <a:endParaRPr lang="zh-CN" altLang="en-US" sz="1800" b="1" dirty="0"/>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kern="1200" dirty="0">
                          <a:solidFill>
                            <a:schemeClr val="dk1"/>
                          </a:solidFill>
                          <a:latin typeface="+mn-lt"/>
                          <a:ea typeface="+mn-ea"/>
                          <a:cs typeface="+mn-cs"/>
                        </a:rPr>
                        <a:t>sad</a:t>
                      </a:r>
                      <a:endParaRPr lang="zh-CN" altLang="en-US" sz="1800" b="1" dirty="0"/>
                    </a:p>
                  </a:txBody>
                  <a:tcPr marL="91427" marR="91427" marT="45716" marB="45716"/>
                </a:tc>
              </a:tr>
              <a:tr h="462137">
                <a:tc vMerge="1">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kern="1200" dirty="0">
                          <a:solidFill>
                            <a:srgbClr val="FF0000"/>
                          </a:solidFill>
                          <a:latin typeface="+mn-lt"/>
                          <a:ea typeface="+mn-ea"/>
                          <a:cs typeface="+mn-cs"/>
                        </a:rPr>
                        <a:t>Homemade lunch</a:t>
                      </a:r>
                      <a:endParaRPr lang="en-US" altLang="zh-CN" sz="1800" b="1" kern="1200" dirty="0">
                        <a:solidFill>
                          <a:srgbClr val="FF0000"/>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endParaRPr lang="zh-CN" altLang="en-US" sz="1800" b="1" kern="1200" dirty="0">
                        <a:solidFill>
                          <a:srgbClr val="FF0000"/>
                        </a:solidFill>
                        <a:latin typeface="+mn-lt"/>
                        <a:ea typeface="+mn-ea"/>
                        <a:cs typeface="+mn-cs"/>
                      </a:endParaRPr>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kern="1200" dirty="0">
                          <a:solidFill>
                            <a:schemeClr val="dk1"/>
                          </a:solidFill>
                          <a:latin typeface="+mn-lt"/>
                          <a:ea typeface="+mn-ea"/>
                          <a:cs typeface="+mn-cs"/>
                        </a:rPr>
                        <a:t>Developing ( </a:t>
                      </a:r>
                      <a:r>
                        <a:rPr lang="zh-CN" altLang="en-US" sz="1800" b="1" kern="1200" dirty="0">
                          <a:solidFill>
                            <a:schemeClr val="dk1"/>
                          </a:solidFill>
                          <a:latin typeface="+mn-lt"/>
                          <a:ea typeface="+mn-ea"/>
                          <a:cs typeface="+mn-cs"/>
                        </a:rPr>
                        <a:t>承）</a:t>
                      </a:r>
                      <a:r>
                        <a:rPr lang="en-US" altLang="zh-CN" sz="1800" b="1" kern="1200">
                          <a:solidFill>
                            <a:srgbClr val="FF0701"/>
                          </a:solidFill>
                          <a:latin typeface="+mn-lt"/>
                          <a:ea typeface="+mn-ea"/>
                          <a:cs typeface="+mn-cs"/>
                        </a:rPr>
                        <a:t>Up1</a:t>
                      </a:r>
                      <a:endParaRPr lang="zh-CN" altLang="en-US" sz="1800" b="1" kern="1200" dirty="0">
                        <a:solidFill>
                          <a:srgbClr val="FF0701"/>
                        </a:solidFill>
                        <a:latin typeface="+mn-lt"/>
                        <a:ea typeface="+mn-ea"/>
                        <a:cs typeface="+mn-cs"/>
                      </a:endParaRPr>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zh-CN" altLang="en-US" sz="1800" b="1" dirty="0"/>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dirty="0"/>
                        <a:t>troubled</a:t>
                      </a:r>
                      <a:endParaRPr lang="zh-CN" altLang="en-US" sz="1800" b="1" dirty="0"/>
                    </a:p>
                  </a:txBody>
                  <a:tcPr marL="91427" marR="91427" marT="45716" marB="45716"/>
                </a:tc>
              </a:tr>
              <a:tr h="544434">
                <a:tc vMerge="1">
                  <a:tcPr/>
                </a:tc>
                <a:tc>
                  <a:txBody>
                    <a:bodyPr/>
                    <a:lstStyle/>
                    <a:p>
                      <a:endParaRPr lang="zh-CN" altLang="en-US" sz="1800" dirty="0"/>
                    </a:p>
                  </a:txBody>
                  <a:tcPr marL="91427" marR="91427" marT="45716" marB="45716"/>
                </a:tc>
                <a:tc>
                  <a:txBody>
                    <a:bodyPr/>
                    <a:lstStyle/>
                    <a:p>
                      <a:r>
                        <a:rPr lang="en-US" altLang="zh-CN" sz="1800" b="1" kern="1200" dirty="0">
                          <a:solidFill>
                            <a:schemeClr val="dk1"/>
                          </a:solidFill>
                          <a:latin typeface="+mn-lt"/>
                          <a:ea typeface="+mn-ea"/>
                          <a:cs typeface="+mn-cs"/>
                        </a:rPr>
                        <a:t>Changing </a:t>
                      </a:r>
                      <a:r>
                        <a:rPr lang="zh-CN" altLang="en-US" sz="1800" b="1" kern="1200" dirty="0">
                          <a:solidFill>
                            <a:schemeClr val="dk1"/>
                          </a:solidFill>
                          <a:latin typeface="+mn-lt"/>
                          <a:ea typeface="+mn-ea"/>
                          <a:cs typeface="+mn-cs"/>
                        </a:rPr>
                        <a:t>（转）</a:t>
                      </a:r>
                      <a:endParaRPr lang="zh-CN" altLang="en-US" sz="1800" b="1" kern="1200" dirty="0">
                        <a:solidFill>
                          <a:schemeClr val="dk1"/>
                        </a:solidFill>
                        <a:latin typeface="+mn-lt"/>
                        <a:ea typeface="+mn-ea"/>
                        <a:cs typeface="+mn-cs"/>
                      </a:endParaRPr>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dirty="0"/>
                        <a:t>surprised</a:t>
                      </a:r>
                      <a:endParaRPr lang="zh-CN" altLang="en-US" sz="1800" b="1" dirty="0"/>
                    </a:p>
                  </a:txBody>
                  <a:tcPr marL="91427" marR="91427" marT="45716" marB="45716"/>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800" b="1" dirty="0"/>
                        <a:t>Without regret</a:t>
                      </a:r>
                      <a:endParaRPr lang="zh-CN" altLang="en-US" sz="1800" b="1" dirty="0"/>
                    </a:p>
                  </a:txBody>
                  <a:tcPr marL="91427" marR="91427" marT="45716" marB="45716"/>
                </a:tc>
              </a:tr>
              <a:tr h="365736">
                <a:tc vMerge="1">
                  <a:tcPr/>
                </a:tc>
                <a:tc>
                  <a:txBody>
                    <a:bodyPr/>
                    <a:lstStyle/>
                    <a:p>
                      <a:endParaRPr lang="zh-CN" altLang="en-US" sz="1800" dirty="0"/>
                    </a:p>
                  </a:txBody>
                  <a:tcPr marL="91427" marR="91427" marT="45716" marB="45716"/>
                </a:tc>
                <a:tc>
                  <a:txBody>
                    <a:bodyPr/>
                    <a:lstStyle/>
                    <a:p>
                      <a:r>
                        <a:rPr lang="en-US" altLang="zh-CN" sz="1800" b="1" kern="1200" dirty="0">
                          <a:solidFill>
                            <a:schemeClr val="dk1"/>
                          </a:solidFill>
                          <a:latin typeface="+mn-lt"/>
                          <a:ea typeface="+mn-ea"/>
                          <a:cs typeface="+mn-cs"/>
                        </a:rPr>
                        <a:t>Concluding </a:t>
                      </a:r>
                      <a:r>
                        <a:rPr lang="zh-CN" altLang="en-US" sz="1800" b="1" kern="1200" dirty="0">
                          <a:solidFill>
                            <a:schemeClr val="dk1"/>
                          </a:solidFill>
                          <a:latin typeface="+mn-lt"/>
                          <a:ea typeface="+mn-ea"/>
                          <a:cs typeface="+mn-cs"/>
                        </a:rPr>
                        <a:t>（合）</a:t>
                      </a:r>
                      <a:endParaRPr lang="zh-CN" altLang="en-US" sz="1800" b="1" kern="1200" dirty="0">
                        <a:solidFill>
                          <a:schemeClr val="dk1"/>
                        </a:solidFill>
                        <a:latin typeface="+mn-lt"/>
                        <a:ea typeface="+mn-ea"/>
                        <a:cs typeface="+mn-cs"/>
                      </a:endParaRPr>
                    </a:p>
                  </a:txBody>
                  <a:tcPr marL="91427" marR="91427" marT="45716" marB="45716"/>
                </a:tc>
                <a:tc>
                  <a:txBody>
                    <a:bodyPr/>
                    <a:lstStyle/>
                    <a:p>
                      <a:r>
                        <a:rPr lang="en-US" altLang="zh-CN" sz="1800" b="1" dirty="0"/>
                        <a:t>Delighted/satisfied/touched</a:t>
                      </a:r>
                      <a:endParaRPr lang="zh-CN" altLang="en-US" sz="1800" b="1" dirty="0"/>
                    </a:p>
                  </a:txBody>
                  <a:tcPr marL="91427" marR="91427" marT="45716" marB="45716"/>
                </a:tc>
                <a:tc>
                  <a:txBody>
                    <a:bodyPr/>
                    <a:lstStyle/>
                    <a:p>
                      <a:r>
                        <a:rPr lang="en-US" altLang="zh-CN" sz="1800" b="1" dirty="0"/>
                        <a:t>Passionate/Inspired</a:t>
                      </a:r>
                      <a:endParaRPr lang="zh-CN" altLang="en-US" sz="1800" b="1" dirty="0"/>
                    </a:p>
                  </a:txBody>
                  <a:tcPr marL="91427" marR="91427" marT="45716" marB="45716"/>
                </a:tc>
              </a:tr>
            </a:tbl>
          </a:graphicData>
        </a:graphic>
      </p:graphicFrame>
      <p:grpSp>
        <p:nvGrpSpPr>
          <p:cNvPr id="17" name="组合 16"/>
          <p:cNvGrpSpPr/>
          <p:nvPr/>
        </p:nvGrpSpPr>
        <p:grpSpPr>
          <a:xfrm>
            <a:off x="1021058" y="40504"/>
            <a:ext cx="8660339" cy="596296"/>
            <a:chOff x="975709" y="3879"/>
            <a:chExt cx="8660339" cy="596296"/>
          </a:xfrm>
        </p:grpSpPr>
        <p:sp>
          <p:nvSpPr>
            <p:cNvPr id="7" name="TextBox 12"/>
            <p:cNvSpPr txBox="1">
              <a:spLocks noChangeArrowheads="1"/>
            </p:cNvSpPr>
            <p:nvPr/>
          </p:nvSpPr>
          <p:spPr bwMode="auto">
            <a:xfrm>
              <a:off x="3707860" y="68049"/>
              <a:ext cx="5928188"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方正粗黑宋简体" panose="02000000000000000000" pitchFamily="2" charset="-122"/>
                  <a:ea typeface="方正粗黑宋简体" panose="02000000000000000000" pitchFamily="2" charset="-122"/>
                </a:rPr>
                <a:t>Predicting the ending(</a:t>
              </a:r>
              <a:r>
                <a:rPr lang="zh-CN" altLang="en-US" sz="2400" b="1" dirty="0">
                  <a:solidFill>
                    <a:srgbClr val="FFFFFF"/>
                  </a:solidFill>
                  <a:latin typeface="方正粗黑宋简体" panose="02000000000000000000" pitchFamily="2" charset="-122"/>
                  <a:ea typeface="方正粗黑宋简体" panose="02000000000000000000" pitchFamily="2" charset="-122"/>
                </a:rPr>
                <a:t>预测故事结尾）</a:t>
              </a:r>
              <a:endParaRPr lang="en-US" altLang="zh-CN" sz="2400" b="1" dirty="0">
                <a:solidFill>
                  <a:srgbClr val="FFFFFF"/>
                </a:solidFill>
                <a:latin typeface="方正粗黑宋简体" panose="02000000000000000000" pitchFamily="2" charset="-122"/>
                <a:ea typeface="方正粗黑宋简体" panose="02000000000000000000" pitchFamily="2" charset="-122"/>
              </a:endParaRPr>
            </a:p>
          </p:txBody>
        </p:sp>
        <p:grpSp>
          <p:nvGrpSpPr>
            <p:cNvPr id="16" name="组合 15"/>
            <p:cNvGrpSpPr/>
            <p:nvPr/>
          </p:nvGrpSpPr>
          <p:grpSpPr>
            <a:xfrm>
              <a:off x="975709" y="3879"/>
              <a:ext cx="2417181" cy="596296"/>
              <a:chOff x="975709" y="3879"/>
              <a:chExt cx="2417181" cy="596296"/>
            </a:xfrm>
          </p:grpSpPr>
          <p:pic>
            <p:nvPicPr>
              <p:cNvPr id="11"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08</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3" name="文本框 12"/>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1233665" y="669037"/>
            <a:ext cx="3009157"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600" b="1" dirty="0">
                <a:solidFill>
                  <a:srgbClr val="FF3300"/>
                </a:solidFill>
                <a:latin typeface="Times New Roman" panose="02020603050405020304" pitchFamily="18" charset="0"/>
                <a:cs typeface="Times New Roman" panose="02020603050405020304" pitchFamily="18" charset="0"/>
              </a:rPr>
              <a:t>How did Katie feel?</a:t>
            </a:r>
            <a:endParaRPr lang="en-US" altLang="zh-CN" sz="2600" b="1" dirty="0">
              <a:solidFill>
                <a:srgbClr val="FF3300"/>
              </a:solidFill>
              <a:latin typeface="Times New Roman" panose="02020603050405020304" pitchFamily="18" charset="0"/>
              <a:cs typeface="Times New Roman" panose="02020603050405020304" pitchFamily="18" charset="0"/>
            </a:endParaRPr>
          </a:p>
        </p:txBody>
      </p:sp>
      <p:sp>
        <p:nvSpPr>
          <p:cNvPr id="3" name="Text Box 5"/>
          <p:cNvSpPr txBox="1">
            <a:spLocks noChangeArrowheads="1"/>
          </p:cNvSpPr>
          <p:nvPr/>
        </p:nvSpPr>
        <p:spPr bwMode="auto">
          <a:xfrm>
            <a:off x="1317474" y="1445223"/>
            <a:ext cx="3130492"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b="1" dirty="0">
                <a:latin typeface="Calibri" panose="020F0502020204030204" pitchFamily="34" charset="0"/>
                <a:cs typeface="Arial" panose="020B0604020202020204" pitchFamily="34" charset="0"/>
              </a:rPr>
              <a:t>kind/sweet/generous</a:t>
            </a:r>
            <a:endParaRPr lang="en-US" altLang="zh-CN" sz="2400" b="1" dirty="0">
              <a:latin typeface="Calibri" panose="020F0502020204030204" pitchFamily="34" charset="0"/>
              <a:cs typeface="Arial" panose="020B0604020202020204" pitchFamily="34" charset="0"/>
            </a:endParaRPr>
          </a:p>
        </p:txBody>
      </p:sp>
      <p:sp>
        <p:nvSpPr>
          <p:cNvPr id="5" name="Text Box 7"/>
          <p:cNvSpPr txBox="1">
            <a:spLocks noChangeArrowheads="1"/>
          </p:cNvSpPr>
          <p:nvPr/>
        </p:nvSpPr>
        <p:spPr bwMode="auto">
          <a:xfrm>
            <a:off x="5445303" y="1436193"/>
            <a:ext cx="1879462"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latin typeface="Calibri" panose="020F0502020204030204" pitchFamily="34" charset="0"/>
                <a:cs typeface="Arial" panose="020B0604020202020204" pitchFamily="34" charset="0"/>
              </a:rPr>
              <a:t>Sad/ uneasy</a:t>
            </a:r>
            <a:endParaRPr lang="en-US" altLang="zh-CN" sz="2400" dirty="0">
              <a:latin typeface="Arial Black" panose="020B0A04020102020204" pitchFamily="34" charset="0"/>
            </a:endParaRPr>
          </a:p>
        </p:txBody>
      </p:sp>
      <p:sp>
        <p:nvSpPr>
          <p:cNvPr id="6" name="AutoShape 8"/>
          <p:cNvSpPr>
            <a:spLocks noChangeArrowheads="1"/>
          </p:cNvSpPr>
          <p:nvPr/>
        </p:nvSpPr>
        <p:spPr bwMode="auto">
          <a:xfrm>
            <a:off x="4586548" y="1511546"/>
            <a:ext cx="792162"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7" name="Text Box 9"/>
          <p:cNvSpPr txBox="1">
            <a:spLocks noChangeArrowheads="1"/>
          </p:cNvSpPr>
          <p:nvPr/>
        </p:nvSpPr>
        <p:spPr bwMode="auto">
          <a:xfrm>
            <a:off x="8449981" y="1458528"/>
            <a:ext cx="1728645"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b="1" dirty="0">
                <a:latin typeface="Calibri" panose="020F0502020204030204" pitchFamily="34" charset="0"/>
                <a:cs typeface="Arial" panose="020B0604020202020204" pitchFamily="34" charset="0"/>
              </a:rPr>
              <a:t>passionate</a:t>
            </a:r>
            <a:endParaRPr lang="en-US" altLang="zh-CN" sz="2400" b="1" dirty="0">
              <a:latin typeface="Calibri" panose="020F0502020204030204" pitchFamily="34" charset="0"/>
              <a:cs typeface="Arial" panose="020B0604020202020204" pitchFamily="34" charset="0"/>
            </a:endParaRPr>
          </a:p>
        </p:txBody>
      </p:sp>
      <p:sp>
        <p:nvSpPr>
          <p:cNvPr id="8" name="AutoShape 10"/>
          <p:cNvSpPr>
            <a:spLocks noChangeArrowheads="1"/>
          </p:cNvSpPr>
          <p:nvPr/>
        </p:nvSpPr>
        <p:spPr bwMode="auto">
          <a:xfrm>
            <a:off x="7351940" y="1511547"/>
            <a:ext cx="792162"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9" name="Text Box 11"/>
          <p:cNvSpPr txBox="1">
            <a:spLocks noChangeArrowheads="1"/>
          </p:cNvSpPr>
          <p:nvPr/>
        </p:nvSpPr>
        <p:spPr bwMode="auto">
          <a:xfrm flipH="1">
            <a:off x="8923051" y="2507854"/>
            <a:ext cx="1291872"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defPPr>
              <a:defRPr lang="zh-CN"/>
            </a:defPPr>
            <a:lvl1pPr>
              <a:defRPr sz="2400" b="1">
                <a:latin typeface="Calibri" panose="020F0502020204030204" pitchFamily="34" charset="0"/>
                <a:ea typeface="宋体" panose="02010600030101010101" pitchFamily="2" charset="-122"/>
                <a:cs typeface="Arial" panose="020B0604020202020204" pitchFamily="34" charset="0"/>
              </a:defRPr>
            </a:lvl1pPr>
            <a:lvl2pPr marL="742950" indent="-285750">
              <a:defRPr>
                <a:latin typeface="Arial" panose="020B0604020202020204" pitchFamily="34" charset="0"/>
                <a:ea typeface="宋体" panose="02010600030101010101" pitchFamily="2" charset="-122"/>
              </a:defRPr>
            </a:lvl2pPr>
            <a:lvl3pPr marL="1143000" indent="-228600">
              <a:defRPr>
                <a:latin typeface="Arial" panose="020B0604020202020204" pitchFamily="34" charset="0"/>
                <a:ea typeface="宋体" panose="02010600030101010101" pitchFamily="2" charset="-122"/>
              </a:defRPr>
            </a:lvl3pPr>
            <a:lvl4pPr marL="1600200" indent="-228600">
              <a:defRPr>
                <a:latin typeface="Arial" panose="020B0604020202020204" pitchFamily="34" charset="0"/>
                <a:ea typeface="宋体" panose="02010600030101010101" pitchFamily="2" charset="-122"/>
              </a:defRPr>
            </a:lvl4pPr>
            <a:lvl5pPr marL="2057400" indent="-228600">
              <a:defRPr>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latin typeface="Arial" panose="020B0604020202020204" pitchFamily="34" charset="0"/>
                <a:ea typeface="宋体" panose="02010600030101010101" pitchFamily="2" charset="-122"/>
              </a:defRPr>
            </a:lvl9pPr>
          </a:lstStyle>
          <a:p>
            <a:r>
              <a:rPr lang="en-US" altLang="zh-CN" dirty="0">
                <a:solidFill>
                  <a:srgbClr val="000000"/>
                </a:solidFill>
              </a:rPr>
              <a:t>Inspired</a:t>
            </a:r>
            <a:endParaRPr lang="en-US" altLang="zh-CN" dirty="0">
              <a:solidFill>
                <a:srgbClr val="000000"/>
              </a:solidFill>
            </a:endParaRPr>
          </a:p>
        </p:txBody>
      </p:sp>
      <p:sp>
        <p:nvSpPr>
          <p:cNvPr id="15" name="TextBox 2"/>
          <p:cNvSpPr txBox="1">
            <a:spLocks noChangeArrowheads="1"/>
          </p:cNvSpPr>
          <p:nvPr/>
        </p:nvSpPr>
        <p:spPr bwMode="auto">
          <a:xfrm>
            <a:off x="890061" y="3411663"/>
            <a:ext cx="647247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600" b="1" dirty="0">
                <a:solidFill>
                  <a:srgbClr val="FF3300"/>
                </a:solidFill>
                <a:latin typeface="Times New Roman" panose="02020603050405020304" pitchFamily="18" charset="0"/>
                <a:cs typeface="Times New Roman" panose="02020603050405020304" pitchFamily="18" charset="0"/>
              </a:rPr>
              <a:t>How did Katie’s parents feel?</a:t>
            </a:r>
            <a:r>
              <a:rPr lang="en-US" altLang="zh-CN" sz="2800" b="1" dirty="0">
                <a:solidFill>
                  <a:srgbClr val="FF0701"/>
                </a:solidFill>
                <a:latin typeface="Calibri" panose="020F0502020204030204" pitchFamily="34" charset="0"/>
                <a:cs typeface="Arial" panose="020B0604020202020204" pitchFamily="34" charset="0"/>
              </a:rPr>
              <a:t> (Mood</a:t>
            </a:r>
            <a:r>
              <a:rPr lang="zh-CN" altLang="en-US" sz="2800" b="1" dirty="0">
                <a:solidFill>
                  <a:srgbClr val="FF0701"/>
                </a:solidFill>
                <a:latin typeface="Calibri" panose="020F0502020204030204" pitchFamily="34" charset="0"/>
                <a:cs typeface="Arial" panose="020B0604020202020204" pitchFamily="34" charset="0"/>
              </a:rPr>
              <a:t>暗线</a:t>
            </a:r>
            <a:r>
              <a:rPr lang="en-US" altLang="zh-CN" sz="2800" b="1" dirty="0">
                <a:solidFill>
                  <a:srgbClr val="FF0701"/>
                </a:solidFill>
                <a:latin typeface="Calibri" panose="020F0502020204030204" pitchFamily="34" charset="0"/>
                <a:cs typeface="Arial" panose="020B0604020202020204" pitchFamily="34" charset="0"/>
              </a:rPr>
              <a:t>) </a:t>
            </a:r>
            <a:endParaRPr lang="en-US" altLang="zh-CN" sz="2600" b="1" dirty="0">
              <a:solidFill>
                <a:srgbClr val="FF3300"/>
              </a:solidFill>
              <a:latin typeface="Times New Roman" panose="02020603050405020304" pitchFamily="18" charset="0"/>
              <a:cs typeface="Times New Roman" panose="02020603050405020304" pitchFamily="18" charset="0"/>
            </a:endParaRPr>
          </a:p>
        </p:txBody>
      </p:sp>
      <p:sp>
        <p:nvSpPr>
          <p:cNvPr id="16" name="Text Box 5"/>
          <p:cNvSpPr txBox="1">
            <a:spLocks noChangeArrowheads="1"/>
          </p:cNvSpPr>
          <p:nvPr/>
        </p:nvSpPr>
        <p:spPr bwMode="auto">
          <a:xfrm>
            <a:off x="1333116" y="4334405"/>
            <a:ext cx="1619400"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defPPr>
              <a:defRPr lang="zh-CN"/>
            </a:defPPr>
            <a:lvl1pPr>
              <a:defRPr sz="2800" b="1">
                <a:solidFill>
                  <a:srgbClr val="FFFF00"/>
                </a:solidFill>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sz="2400" dirty="0"/>
              <a:t>confused</a:t>
            </a:r>
            <a:endParaRPr lang="en-US" altLang="zh-CN" sz="2400" dirty="0"/>
          </a:p>
        </p:txBody>
      </p:sp>
      <p:sp>
        <p:nvSpPr>
          <p:cNvPr id="17" name="AutoShape 6"/>
          <p:cNvSpPr>
            <a:spLocks noChangeArrowheads="1"/>
          </p:cNvSpPr>
          <p:nvPr/>
        </p:nvSpPr>
        <p:spPr bwMode="auto">
          <a:xfrm>
            <a:off x="3042158" y="4446544"/>
            <a:ext cx="792162"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18" name="Text Box 7"/>
          <p:cNvSpPr txBox="1">
            <a:spLocks noChangeArrowheads="1"/>
          </p:cNvSpPr>
          <p:nvPr/>
        </p:nvSpPr>
        <p:spPr bwMode="auto">
          <a:xfrm>
            <a:off x="3961415" y="4334406"/>
            <a:ext cx="2422458" cy="461665"/>
          </a:xfrm>
          <a:prstGeom prst="rect">
            <a:avLst/>
          </a:prstGeom>
        </p:spPr>
        <p:style>
          <a:lnRef idx="1">
            <a:schemeClr val="accent4"/>
          </a:lnRef>
          <a:fillRef idx="3">
            <a:schemeClr val="accent4"/>
          </a:fillRef>
          <a:effectRef idx="2">
            <a:schemeClr val="accent4"/>
          </a:effectRef>
          <a:fontRef idx="minor">
            <a:schemeClr val="lt1"/>
          </a:fontRef>
        </p:style>
        <p:txBody>
          <a:bodyPr wrap="none">
            <a:spAutoFit/>
          </a:bodyPr>
          <a:lstStyle>
            <a:defPPr>
              <a:defRPr lang="zh-CN"/>
            </a:defPPr>
            <a:lvl1pPr>
              <a:defRPr sz="3600" b="1">
                <a:solidFill>
                  <a:srgbClr val="FFFF00"/>
                </a:solidFill>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sz="2400" dirty="0"/>
              <a:t>Worried/uneasy</a:t>
            </a:r>
            <a:endParaRPr lang="en-US" altLang="zh-CN" sz="2400" dirty="0"/>
          </a:p>
        </p:txBody>
      </p:sp>
      <p:sp>
        <p:nvSpPr>
          <p:cNvPr id="19" name="AutoShape 8"/>
          <p:cNvSpPr>
            <a:spLocks noChangeArrowheads="1"/>
          </p:cNvSpPr>
          <p:nvPr/>
        </p:nvSpPr>
        <p:spPr bwMode="auto">
          <a:xfrm>
            <a:off x="6532601" y="4446544"/>
            <a:ext cx="792163"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20" name="Text Box 9"/>
          <p:cNvSpPr txBox="1">
            <a:spLocks noChangeArrowheads="1"/>
          </p:cNvSpPr>
          <p:nvPr/>
        </p:nvSpPr>
        <p:spPr bwMode="auto">
          <a:xfrm>
            <a:off x="7580788" y="4351983"/>
            <a:ext cx="1728646" cy="523220"/>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eaLnBrk="1" hangingPunct="1">
              <a:defRPr/>
            </a:pPr>
            <a:r>
              <a:rPr lang="en-US" altLang="zh-CN" sz="2800" b="1" dirty="0">
                <a:solidFill>
                  <a:srgbClr val="FFFF00"/>
                </a:solidFill>
                <a:cs typeface="Arial" panose="020B0604020202020204" pitchFamily="34" charset="0"/>
              </a:rPr>
              <a:t>surprised</a:t>
            </a:r>
            <a:endParaRPr lang="en-US" altLang="zh-CN" sz="2800" b="1" dirty="0">
              <a:solidFill>
                <a:srgbClr val="FFFF00"/>
              </a:solidFill>
              <a:cs typeface="Arial" panose="020B0604020202020204" pitchFamily="34" charset="0"/>
            </a:endParaRPr>
          </a:p>
        </p:txBody>
      </p:sp>
      <p:sp>
        <p:nvSpPr>
          <p:cNvPr id="21" name="AutoShape 10"/>
          <p:cNvSpPr>
            <a:spLocks noChangeArrowheads="1"/>
          </p:cNvSpPr>
          <p:nvPr/>
        </p:nvSpPr>
        <p:spPr bwMode="auto">
          <a:xfrm>
            <a:off x="2160353" y="5646080"/>
            <a:ext cx="792163"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22" name="Text Box 11"/>
          <p:cNvSpPr txBox="1">
            <a:spLocks noChangeArrowheads="1"/>
          </p:cNvSpPr>
          <p:nvPr/>
        </p:nvSpPr>
        <p:spPr bwMode="auto">
          <a:xfrm>
            <a:off x="2962927" y="5553233"/>
            <a:ext cx="1742785" cy="523220"/>
          </a:xfrm>
          <a:prstGeom prst="rect">
            <a:avLst/>
          </a:prstGeom>
        </p:spPr>
        <p:style>
          <a:lnRef idx="1">
            <a:schemeClr val="accent4"/>
          </a:lnRef>
          <a:fillRef idx="3">
            <a:schemeClr val="accent4"/>
          </a:fillRef>
          <a:effectRef idx="2">
            <a:schemeClr val="accent4"/>
          </a:effectRef>
          <a:fontRef idx="minor">
            <a:schemeClr val="lt1"/>
          </a:fontRef>
        </p:style>
        <p:txBody>
          <a:bodyPr wrap="none">
            <a:spAutoFit/>
          </a:bodyPr>
          <a:lstStyle>
            <a:defPPr>
              <a:defRPr lang="zh-CN"/>
            </a:defPPr>
            <a:lvl1pPr>
              <a:defRPr sz="3600" b="1">
                <a:solidFill>
                  <a:srgbClr val="FFFF00"/>
                </a:solidFill>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sz="2800" dirty="0"/>
              <a:t>delighted</a:t>
            </a:r>
            <a:endParaRPr lang="en-US" altLang="zh-CN" sz="2800" dirty="0"/>
          </a:p>
        </p:txBody>
      </p:sp>
      <p:sp>
        <p:nvSpPr>
          <p:cNvPr id="23" name="AutoShape 6"/>
          <p:cNvSpPr>
            <a:spLocks noChangeArrowheads="1"/>
          </p:cNvSpPr>
          <p:nvPr/>
        </p:nvSpPr>
        <p:spPr bwMode="auto">
          <a:xfrm>
            <a:off x="5080428" y="5649329"/>
            <a:ext cx="792162"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24" name="Text Box 7"/>
          <p:cNvSpPr txBox="1">
            <a:spLocks noChangeArrowheads="1"/>
          </p:cNvSpPr>
          <p:nvPr/>
        </p:nvSpPr>
        <p:spPr bwMode="auto">
          <a:xfrm>
            <a:off x="6005079" y="5573382"/>
            <a:ext cx="3128648" cy="523220"/>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defPPr>
              <a:defRPr lang="zh-CN"/>
            </a:defPPr>
            <a:lvl1pPr>
              <a:defRPr sz="2800" b="1">
                <a:solidFill>
                  <a:srgbClr val="FFFF00"/>
                </a:solidFill>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zh-CN" dirty="0"/>
              <a:t>satisfied/touched</a:t>
            </a:r>
            <a:endParaRPr lang="en-US" altLang="zh-CN" dirty="0"/>
          </a:p>
        </p:txBody>
      </p:sp>
      <p:grpSp>
        <p:nvGrpSpPr>
          <p:cNvPr id="27" name="组合 26"/>
          <p:cNvGrpSpPr/>
          <p:nvPr/>
        </p:nvGrpSpPr>
        <p:grpSpPr>
          <a:xfrm>
            <a:off x="1021058" y="40504"/>
            <a:ext cx="8660339" cy="596296"/>
            <a:chOff x="975709" y="3879"/>
            <a:chExt cx="8660339" cy="596296"/>
          </a:xfrm>
        </p:grpSpPr>
        <p:sp>
          <p:nvSpPr>
            <p:cNvPr id="28" name="TextBox 12"/>
            <p:cNvSpPr txBox="1">
              <a:spLocks noChangeArrowheads="1"/>
            </p:cNvSpPr>
            <p:nvPr/>
          </p:nvSpPr>
          <p:spPr bwMode="auto">
            <a:xfrm>
              <a:off x="3707860" y="68049"/>
              <a:ext cx="5928188"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方正粗黑宋简体" panose="02000000000000000000" pitchFamily="2" charset="-122"/>
                  <a:ea typeface="方正粗黑宋简体" panose="02000000000000000000" pitchFamily="2" charset="-122"/>
                </a:rPr>
                <a:t>Predicting the ending(</a:t>
              </a:r>
              <a:r>
                <a:rPr lang="zh-CN" altLang="en-US" sz="2400" b="1" dirty="0">
                  <a:solidFill>
                    <a:srgbClr val="FFFFFF"/>
                  </a:solidFill>
                  <a:latin typeface="方正粗黑宋简体" panose="02000000000000000000" pitchFamily="2" charset="-122"/>
                  <a:ea typeface="方正粗黑宋简体" panose="02000000000000000000" pitchFamily="2" charset="-122"/>
                </a:rPr>
                <a:t>预测故事结尾）</a:t>
              </a:r>
              <a:endParaRPr lang="en-US" altLang="zh-CN" sz="2400" b="1" dirty="0">
                <a:solidFill>
                  <a:srgbClr val="FFFFFF"/>
                </a:solidFill>
                <a:latin typeface="方正粗黑宋简体" panose="02000000000000000000" pitchFamily="2" charset="-122"/>
                <a:ea typeface="方正粗黑宋简体" panose="02000000000000000000" pitchFamily="2" charset="-122"/>
              </a:endParaRPr>
            </a:p>
          </p:txBody>
        </p:sp>
        <p:grpSp>
          <p:nvGrpSpPr>
            <p:cNvPr id="29" name="组合 28"/>
            <p:cNvGrpSpPr/>
            <p:nvPr/>
          </p:nvGrpSpPr>
          <p:grpSpPr>
            <a:xfrm>
              <a:off x="975709" y="3879"/>
              <a:ext cx="2417181" cy="596296"/>
              <a:chOff x="975709" y="3879"/>
              <a:chExt cx="2417181" cy="596296"/>
            </a:xfrm>
          </p:grpSpPr>
          <p:pic>
            <p:nvPicPr>
              <p:cNvPr id="30"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08</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32" name="文本框 31"/>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sp>
        <p:nvSpPr>
          <p:cNvPr id="34" name="AutoShape 8"/>
          <p:cNvSpPr>
            <a:spLocks noChangeArrowheads="1"/>
          </p:cNvSpPr>
          <p:nvPr/>
        </p:nvSpPr>
        <p:spPr bwMode="auto">
          <a:xfrm>
            <a:off x="1408608" y="2582845"/>
            <a:ext cx="792163"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35" name="AutoShape 8"/>
          <p:cNvSpPr>
            <a:spLocks noChangeArrowheads="1"/>
          </p:cNvSpPr>
          <p:nvPr/>
        </p:nvSpPr>
        <p:spPr bwMode="auto">
          <a:xfrm>
            <a:off x="4491258" y="2573333"/>
            <a:ext cx="733673" cy="330710"/>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dirty="0"/>
          </a:p>
        </p:txBody>
      </p:sp>
      <p:sp>
        <p:nvSpPr>
          <p:cNvPr id="36" name="AutoShape 8"/>
          <p:cNvSpPr>
            <a:spLocks noChangeArrowheads="1"/>
          </p:cNvSpPr>
          <p:nvPr/>
        </p:nvSpPr>
        <p:spPr bwMode="auto">
          <a:xfrm>
            <a:off x="7936563" y="2593471"/>
            <a:ext cx="792163" cy="377825"/>
          </a:xfrm>
          <a:prstGeom prst="rightArrow">
            <a:avLst>
              <a:gd name="adj1" fmla="val 50000"/>
              <a:gd name="adj2" fmla="val 39312"/>
            </a:avLst>
          </a:prstGeom>
          <a:solidFill>
            <a:schemeClr val="accent1"/>
          </a:solidFill>
          <a:ln w="9525">
            <a:solidFill>
              <a:schemeClr val="tx1"/>
            </a:solidFill>
            <a:miter lim="800000"/>
          </a:ln>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37" name="Text Box 7"/>
          <p:cNvSpPr txBox="1">
            <a:spLocks noChangeArrowheads="1"/>
          </p:cNvSpPr>
          <p:nvPr/>
        </p:nvSpPr>
        <p:spPr bwMode="auto">
          <a:xfrm>
            <a:off x="2205761" y="2507854"/>
            <a:ext cx="2224674"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b="1" dirty="0">
                <a:latin typeface="Calibri" panose="020F0502020204030204" pitchFamily="34" charset="0"/>
                <a:cs typeface="Arial" panose="020B0604020202020204" pitchFamily="34" charset="0"/>
              </a:rPr>
              <a:t>Troubled/upset</a:t>
            </a:r>
            <a:endParaRPr lang="en-US" altLang="zh-CN" sz="2400" dirty="0">
              <a:latin typeface="Arial Black" panose="020B0A04020102020204" pitchFamily="34" charset="0"/>
            </a:endParaRPr>
          </a:p>
        </p:txBody>
      </p:sp>
      <p:sp>
        <p:nvSpPr>
          <p:cNvPr id="38" name="Text Box 7"/>
          <p:cNvSpPr txBox="1">
            <a:spLocks noChangeArrowheads="1"/>
          </p:cNvSpPr>
          <p:nvPr/>
        </p:nvSpPr>
        <p:spPr bwMode="auto">
          <a:xfrm>
            <a:off x="5611248" y="2485827"/>
            <a:ext cx="2130990" cy="461665"/>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b="1" dirty="0">
                <a:latin typeface="Calibri" panose="020F0502020204030204" pitchFamily="34" charset="0"/>
                <a:cs typeface="Arial" panose="020B0604020202020204" pitchFamily="34" charset="0"/>
              </a:rPr>
              <a:t>Without regret</a:t>
            </a:r>
            <a:endParaRPr lang="en-US" altLang="zh-CN" sz="2400" dirty="0">
              <a:latin typeface="Arial Black" panose="020B0A040201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ppt_x"/>
                                          </p:val>
                                        </p:tav>
                                        <p:tav tm="100000">
                                          <p:val>
                                            <p:strVal val="#ppt_x"/>
                                          </p:val>
                                        </p:tav>
                                      </p:tavLst>
                                    </p:anim>
                                    <p:anim calcmode="lin" valueType="num">
                                      <p:cBhvr additive="base">
                                        <p:cTn id="2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linds(horizontal)">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blinds(horizontal)">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4"/>
                                        </p:tgtEl>
                                        <p:attrNameLst>
                                          <p:attrName>style.visibility</p:attrName>
                                        </p:attrNameLst>
                                      </p:cBhvr>
                                      <p:to>
                                        <p:strVal val="visible"/>
                                      </p:to>
                                    </p:set>
                                    <p:anim calcmode="lin" valueType="num">
                                      <p:cBhvr additive="base">
                                        <p:cTn id="44" dur="500" fill="hold"/>
                                        <p:tgtEl>
                                          <p:spTgt spid="34"/>
                                        </p:tgtEl>
                                        <p:attrNameLst>
                                          <p:attrName>ppt_x</p:attrName>
                                        </p:attrNameLst>
                                      </p:cBhvr>
                                      <p:tavLst>
                                        <p:tav tm="0">
                                          <p:val>
                                            <p:strVal val="#ppt_x"/>
                                          </p:val>
                                        </p:tav>
                                        <p:tav tm="100000">
                                          <p:val>
                                            <p:strVal val="#ppt_x"/>
                                          </p:val>
                                        </p:tav>
                                      </p:tavLst>
                                    </p:anim>
                                    <p:anim calcmode="lin" valueType="num">
                                      <p:cBhvr additive="base">
                                        <p:cTn id="45"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7"/>
                                        </p:tgtEl>
                                        <p:attrNameLst>
                                          <p:attrName>style.visibility</p:attrName>
                                        </p:attrNameLst>
                                      </p:cBhvr>
                                      <p:to>
                                        <p:strVal val="visible"/>
                                      </p:to>
                                    </p:set>
                                    <p:anim calcmode="lin" valueType="num">
                                      <p:cBhvr additive="base">
                                        <p:cTn id="50" dur="500" fill="hold"/>
                                        <p:tgtEl>
                                          <p:spTgt spid="37"/>
                                        </p:tgtEl>
                                        <p:attrNameLst>
                                          <p:attrName>ppt_x</p:attrName>
                                        </p:attrNameLst>
                                      </p:cBhvr>
                                      <p:tavLst>
                                        <p:tav tm="0">
                                          <p:val>
                                            <p:strVal val="#ppt_x"/>
                                          </p:val>
                                        </p:tav>
                                        <p:tav tm="100000">
                                          <p:val>
                                            <p:strVal val="#ppt_x"/>
                                          </p:val>
                                        </p:tav>
                                      </p:tavLst>
                                    </p:anim>
                                    <p:anim calcmode="lin" valueType="num">
                                      <p:cBhvr additive="base">
                                        <p:cTn id="51"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anim calcmode="lin" valueType="num">
                                      <p:cBhvr additive="base">
                                        <p:cTn id="56" dur="500" fill="hold"/>
                                        <p:tgtEl>
                                          <p:spTgt spid="35"/>
                                        </p:tgtEl>
                                        <p:attrNameLst>
                                          <p:attrName>ppt_x</p:attrName>
                                        </p:attrNameLst>
                                      </p:cBhvr>
                                      <p:tavLst>
                                        <p:tav tm="0">
                                          <p:val>
                                            <p:strVal val="#ppt_x"/>
                                          </p:val>
                                        </p:tav>
                                        <p:tav tm="100000">
                                          <p:val>
                                            <p:strVal val="#ppt_x"/>
                                          </p:val>
                                        </p:tav>
                                      </p:tavLst>
                                    </p:anim>
                                    <p:anim calcmode="lin" valueType="num">
                                      <p:cBhvr additive="base">
                                        <p:cTn id="57"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 calcmode="lin" valueType="num">
                                      <p:cBhvr additive="base">
                                        <p:cTn id="62" dur="500" fill="hold"/>
                                        <p:tgtEl>
                                          <p:spTgt spid="38"/>
                                        </p:tgtEl>
                                        <p:attrNameLst>
                                          <p:attrName>ppt_x</p:attrName>
                                        </p:attrNameLst>
                                      </p:cBhvr>
                                      <p:tavLst>
                                        <p:tav tm="0">
                                          <p:val>
                                            <p:strVal val="#ppt_x"/>
                                          </p:val>
                                        </p:tav>
                                        <p:tav tm="100000">
                                          <p:val>
                                            <p:strVal val="#ppt_x"/>
                                          </p:val>
                                        </p:tav>
                                      </p:tavLst>
                                    </p:anim>
                                    <p:anim calcmode="lin" valueType="num">
                                      <p:cBhvr additive="base">
                                        <p:cTn id="63"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6"/>
                                        </p:tgtEl>
                                        <p:attrNameLst>
                                          <p:attrName>style.visibility</p:attrName>
                                        </p:attrNameLst>
                                      </p:cBhvr>
                                      <p:to>
                                        <p:strVal val="visible"/>
                                      </p:to>
                                    </p:set>
                                    <p:anim calcmode="lin" valueType="num">
                                      <p:cBhvr additive="base">
                                        <p:cTn id="68" dur="500" fill="hold"/>
                                        <p:tgtEl>
                                          <p:spTgt spid="36"/>
                                        </p:tgtEl>
                                        <p:attrNameLst>
                                          <p:attrName>ppt_x</p:attrName>
                                        </p:attrNameLst>
                                      </p:cBhvr>
                                      <p:tavLst>
                                        <p:tav tm="0">
                                          <p:val>
                                            <p:strVal val="#ppt_x"/>
                                          </p:val>
                                        </p:tav>
                                        <p:tav tm="100000">
                                          <p:val>
                                            <p:strVal val="#ppt_x"/>
                                          </p:val>
                                        </p:tav>
                                      </p:tavLst>
                                    </p:anim>
                                    <p:anim calcmode="lin" valueType="num">
                                      <p:cBhvr additive="base">
                                        <p:cTn id="69"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9"/>
                                        </p:tgtEl>
                                        <p:attrNameLst>
                                          <p:attrName>style.visibility</p:attrName>
                                        </p:attrNameLst>
                                      </p:cBhvr>
                                      <p:to>
                                        <p:strVal val="visible"/>
                                      </p:to>
                                    </p:set>
                                    <p:animEffect transition="in" filter="blinds(horizontal)">
                                      <p:cBhvr>
                                        <p:cTn id="74" dur="500"/>
                                        <p:tgtEl>
                                          <p:spTgt spid="9"/>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wipe(down)">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blinds(horizontal)">
                                      <p:cBhvr>
                                        <p:cTn id="84" dur="5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additive="base">
                                        <p:cTn id="89" dur="500" fill="hold"/>
                                        <p:tgtEl>
                                          <p:spTgt spid="17"/>
                                        </p:tgtEl>
                                        <p:attrNameLst>
                                          <p:attrName>ppt_x</p:attrName>
                                        </p:attrNameLst>
                                      </p:cBhvr>
                                      <p:tavLst>
                                        <p:tav tm="0">
                                          <p:val>
                                            <p:strVal val="#ppt_x"/>
                                          </p:val>
                                        </p:tav>
                                        <p:tav tm="100000">
                                          <p:val>
                                            <p:strVal val="#ppt_x"/>
                                          </p:val>
                                        </p:tav>
                                      </p:tavLst>
                                    </p:anim>
                                    <p:anim calcmode="lin" valueType="num">
                                      <p:cBhvr additive="base">
                                        <p:cTn id="9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8"/>
                                        </p:tgtEl>
                                        <p:attrNameLst>
                                          <p:attrName>style.visibility</p:attrName>
                                        </p:attrNameLst>
                                      </p:cBhvr>
                                      <p:to>
                                        <p:strVal val="visible"/>
                                      </p:to>
                                    </p:set>
                                    <p:anim calcmode="lin" valueType="num">
                                      <p:cBhvr additive="base">
                                        <p:cTn id="95" dur="500" fill="hold"/>
                                        <p:tgtEl>
                                          <p:spTgt spid="18"/>
                                        </p:tgtEl>
                                        <p:attrNameLst>
                                          <p:attrName>ppt_x</p:attrName>
                                        </p:attrNameLst>
                                      </p:cBhvr>
                                      <p:tavLst>
                                        <p:tav tm="0">
                                          <p:val>
                                            <p:strVal val="#ppt_x"/>
                                          </p:val>
                                        </p:tav>
                                        <p:tav tm="100000">
                                          <p:val>
                                            <p:strVal val="#ppt_x"/>
                                          </p:val>
                                        </p:tav>
                                      </p:tavLst>
                                    </p:anim>
                                    <p:anim calcmode="lin" valueType="num">
                                      <p:cBhvr additive="base">
                                        <p:cTn id="9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Effect transition="in" filter="blinds(horizontal)">
                                      <p:cBhvr>
                                        <p:cTn id="101" dur="500"/>
                                        <p:tgtEl>
                                          <p:spTgt spid="19"/>
                                        </p:tgtEl>
                                      </p:cBhvr>
                                    </p:animEffect>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20"/>
                                        </p:tgtEl>
                                        <p:attrNameLst>
                                          <p:attrName>style.visibility</p:attrName>
                                        </p:attrNameLst>
                                      </p:cBhvr>
                                      <p:to>
                                        <p:strVal val="visible"/>
                                      </p:to>
                                    </p:set>
                                    <p:anim calcmode="lin" valueType="num">
                                      <p:cBhvr additive="base">
                                        <p:cTn id="106" dur="500" fill="hold"/>
                                        <p:tgtEl>
                                          <p:spTgt spid="20"/>
                                        </p:tgtEl>
                                        <p:attrNameLst>
                                          <p:attrName>ppt_x</p:attrName>
                                        </p:attrNameLst>
                                      </p:cBhvr>
                                      <p:tavLst>
                                        <p:tav tm="0">
                                          <p:val>
                                            <p:strVal val="#ppt_x"/>
                                          </p:val>
                                        </p:tav>
                                        <p:tav tm="100000">
                                          <p:val>
                                            <p:strVal val="#ppt_x"/>
                                          </p:val>
                                        </p:tav>
                                      </p:tavLst>
                                    </p:anim>
                                    <p:anim calcmode="lin" valueType="num">
                                      <p:cBhvr additive="base">
                                        <p:cTn id="10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21"/>
                                        </p:tgtEl>
                                        <p:attrNameLst>
                                          <p:attrName>style.visibility</p:attrName>
                                        </p:attrNameLst>
                                      </p:cBhvr>
                                      <p:to>
                                        <p:strVal val="visible"/>
                                      </p:to>
                                    </p:set>
                                    <p:animEffect transition="in" filter="blinds(horizontal)">
                                      <p:cBhvr>
                                        <p:cTn id="112" dur="500"/>
                                        <p:tgtEl>
                                          <p:spTgt spid="21"/>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22"/>
                                        </p:tgtEl>
                                        <p:attrNameLst>
                                          <p:attrName>style.visibility</p:attrName>
                                        </p:attrNameLst>
                                      </p:cBhvr>
                                      <p:to>
                                        <p:strVal val="visible"/>
                                      </p:to>
                                    </p:set>
                                    <p:animEffect transition="in" filter="blinds(horizontal)">
                                      <p:cBhvr>
                                        <p:cTn id="117" dur="500"/>
                                        <p:tgtEl>
                                          <p:spTgt spid="22"/>
                                        </p:tgtEl>
                                      </p:cBhvr>
                                    </p:animEffect>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23"/>
                                        </p:tgtEl>
                                        <p:attrNameLst>
                                          <p:attrName>style.visibility</p:attrName>
                                        </p:attrNameLst>
                                      </p:cBhvr>
                                      <p:to>
                                        <p:strVal val="visible"/>
                                      </p:to>
                                    </p:set>
                                    <p:anim calcmode="lin" valueType="num">
                                      <p:cBhvr additive="base">
                                        <p:cTn id="122" dur="500" fill="hold"/>
                                        <p:tgtEl>
                                          <p:spTgt spid="23"/>
                                        </p:tgtEl>
                                        <p:attrNameLst>
                                          <p:attrName>ppt_x</p:attrName>
                                        </p:attrNameLst>
                                      </p:cBhvr>
                                      <p:tavLst>
                                        <p:tav tm="0">
                                          <p:val>
                                            <p:strVal val="#ppt_x"/>
                                          </p:val>
                                        </p:tav>
                                        <p:tav tm="100000">
                                          <p:val>
                                            <p:strVal val="#ppt_x"/>
                                          </p:val>
                                        </p:tav>
                                      </p:tavLst>
                                    </p:anim>
                                    <p:anim calcmode="lin" valueType="num">
                                      <p:cBhvr additive="base">
                                        <p:cTn id="12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2" presetClass="entr" presetSubtype="4" fill="hold" grpId="0" nodeType="clickEffect">
                                  <p:stCondLst>
                                    <p:cond delay="0"/>
                                  </p:stCondLst>
                                  <p:childTnLst>
                                    <p:set>
                                      <p:cBhvr>
                                        <p:cTn id="127" dur="1" fill="hold">
                                          <p:stCondLst>
                                            <p:cond delay="0"/>
                                          </p:stCondLst>
                                        </p:cTn>
                                        <p:tgtEl>
                                          <p:spTgt spid="24"/>
                                        </p:tgtEl>
                                        <p:attrNameLst>
                                          <p:attrName>style.visibility</p:attrName>
                                        </p:attrNameLst>
                                      </p:cBhvr>
                                      <p:to>
                                        <p:strVal val="visible"/>
                                      </p:to>
                                    </p:set>
                                    <p:anim calcmode="lin" valueType="num">
                                      <p:cBhvr additive="base">
                                        <p:cTn id="128" dur="500" fill="hold"/>
                                        <p:tgtEl>
                                          <p:spTgt spid="24"/>
                                        </p:tgtEl>
                                        <p:attrNameLst>
                                          <p:attrName>ppt_x</p:attrName>
                                        </p:attrNameLst>
                                      </p:cBhvr>
                                      <p:tavLst>
                                        <p:tav tm="0">
                                          <p:val>
                                            <p:strVal val="#ppt_x"/>
                                          </p:val>
                                        </p:tav>
                                        <p:tav tm="100000">
                                          <p:val>
                                            <p:strVal val="#ppt_x"/>
                                          </p:val>
                                        </p:tav>
                                      </p:tavLst>
                                    </p:anim>
                                    <p:anim calcmode="lin" valueType="num">
                                      <p:cBhvr additive="base">
                                        <p:cTn id="129"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animBg="1"/>
      <p:bldP spid="7" grpId="0" animBg="1"/>
      <p:bldP spid="8" grpId="0" animBg="1"/>
      <p:bldP spid="9" grpId="0" animBg="1"/>
      <p:bldP spid="15" grpId="0"/>
      <p:bldP spid="16" grpId="0" animBg="1"/>
      <p:bldP spid="17" grpId="0" animBg="1"/>
      <p:bldP spid="18" grpId="0" animBg="1"/>
      <p:bldP spid="19" grpId="0" animBg="1"/>
      <p:bldP spid="20" grpId="0" animBg="1"/>
      <p:bldP spid="21" grpId="0" animBg="1"/>
      <p:bldP spid="22" grpId="0" animBg="1"/>
      <p:bldP spid="23" grpId="0" animBg="1"/>
      <p:bldP spid="24" grpId="0" animBg="1"/>
      <p:bldP spid="34" grpId="0" animBg="1"/>
      <p:bldP spid="35" grpId="0" animBg="1"/>
      <p:bldP spid="36" grpId="0" animBg="1"/>
      <p:bldP spid="37" grpId="0" animBg="1"/>
      <p:bldP spid="3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p:cNvSpPr txBox="1"/>
          <p:nvPr/>
        </p:nvSpPr>
        <p:spPr bwMode="auto">
          <a:xfrm>
            <a:off x="1221180" y="2873491"/>
            <a:ext cx="10522181" cy="255997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700" b="1" i="1" dirty="0">
                <a:latin typeface="Times New Roman" panose="02020603050405020304" pitchFamily="18" charset="0"/>
                <a:cs typeface="Times New Roman" panose="02020603050405020304" pitchFamily="18" charset="0"/>
              </a:rPr>
              <a:t>Prediction</a:t>
            </a:r>
            <a:r>
              <a:rPr lang="zh-CN" altLang="en-US" sz="2700" b="1" i="1" dirty="0">
                <a:latin typeface="Times New Roman" panose="02020603050405020304" pitchFamily="18" charset="0"/>
                <a:cs typeface="Times New Roman" panose="02020603050405020304" pitchFamily="18" charset="0"/>
              </a:rPr>
              <a:t>：</a:t>
            </a:r>
            <a:endParaRPr lang="en-US" altLang="zh-CN" sz="2700" b="1" i="1" dirty="0">
              <a:latin typeface="Times New Roman" panose="02020603050405020304" pitchFamily="18" charset="0"/>
              <a:cs typeface="Times New Roman" panose="02020603050405020304" pitchFamily="18" charset="0"/>
            </a:endParaRPr>
          </a:p>
          <a:p>
            <a:r>
              <a:rPr lang="en-US" altLang="zh-CN" sz="2700" b="1" i="1" dirty="0">
                <a:latin typeface="Times New Roman" panose="02020603050405020304" pitchFamily="18" charset="0"/>
                <a:cs typeface="Times New Roman" panose="02020603050405020304" pitchFamily="18" charset="0"/>
              </a:rPr>
              <a:t>Q1: What will the teacher see in the school canteen?</a:t>
            </a:r>
            <a:endParaRPr lang="en-US" altLang="zh-CN" sz="2700" b="1" i="1" dirty="0">
              <a:latin typeface="Times New Roman" panose="02020603050405020304" pitchFamily="18" charset="0"/>
              <a:cs typeface="Times New Roman" panose="02020603050405020304" pitchFamily="18" charset="0"/>
            </a:endParaRPr>
          </a:p>
          <a:p>
            <a:r>
              <a:rPr lang="en-US" altLang="zh-CN" sz="2700" b="1" i="1" dirty="0">
                <a:latin typeface="Times New Roman" panose="02020603050405020304" pitchFamily="18" charset="0"/>
                <a:cs typeface="Times New Roman" panose="02020603050405020304" pitchFamily="18" charset="0"/>
              </a:rPr>
              <a:t>Q2: What will the teacher say to the poor boy?</a:t>
            </a:r>
            <a:endParaRPr lang="en-US" altLang="zh-CN" sz="2700" b="1" i="1" dirty="0">
              <a:latin typeface="Times New Roman" panose="02020603050405020304" pitchFamily="18" charset="0"/>
              <a:cs typeface="Times New Roman" panose="02020603050405020304" pitchFamily="18" charset="0"/>
            </a:endParaRPr>
          </a:p>
          <a:p>
            <a:r>
              <a:rPr lang="en-US" altLang="zh-CN" sz="2700" b="1" i="1" dirty="0">
                <a:latin typeface="Times New Roman" panose="02020603050405020304" pitchFamily="18" charset="0"/>
                <a:cs typeface="Times New Roman" panose="02020603050405020304" pitchFamily="18" charset="0"/>
              </a:rPr>
              <a:t>Q3: What will Katie do after the teacher had a talk with her?</a:t>
            </a:r>
            <a:endParaRPr lang="en-US" altLang="zh-CN" sz="2700" b="1" i="1" dirty="0">
              <a:latin typeface="Times New Roman" panose="02020603050405020304" pitchFamily="18" charset="0"/>
              <a:cs typeface="Times New Roman" panose="02020603050405020304" pitchFamily="18" charset="0"/>
            </a:endParaRPr>
          </a:p>
          <a:p>
            <a:r>
              <a:rPr lang="en-US" altLang="zh-CN" sz="2700" b="1" i="1" dirty="0">
                <a:latin typeface="Times New Roman" panose="02020603050405020304" pitchFamily="18" charset="0"/>
                <a:cs typeface="Times New Roman" panose="02020603050405020304" pitchFamily="18" charset="0"/>
              </a:rPr>
              <a:t>Q4: How will the teacher help Katie and the poor boy?</a:t>
            </a:r>
            <a:endParaRPr lang="en-US" altLang="zh-CN" sz="2700" b="1" i="1" dirty="0">
              <a:latin typeface="Times New Roman" panose="02020603050405020304" pitchFamily="18" charset="0"/>
              <a:cs typeface="Times New Roman" panose="02020603050405020304" pitchFamily="18" charset="0"/>
            </a:endParaRPr>
          </a:p>
        </p:txBody>
      </p:sp>
      <p:sp>
        <p:nvSpPr>
          <p:cNvPr id="3" name="TextBox 4"/>
          <p:cNvSpPr txBox="1">
            <a:spLocks noChangeArrowheads="1"/>
          </p:cNvSpPr>
          <p:nvPr/>
        </p:nvSpPr>
        <p:spPr bwMode="auto">
          <a:xfrm>
            <a:off x="1937804" y="1572833"/>
            <a:ext cx="7689850" cy="577850"/>
          </a:xfrm>
          <a:prstGeom prst="rect">
            <a:avLst/>
          </a:prstGeom>
        </p:spPr>
        <p:style>
          <a:lnRef idx="2">
            <a:schemeClr val="accent2"/>
          </a:lnRef>
          <a:fillRef idx="1">
            <a:schemeClr val="lt1"/>
          </a:fillRef>
          <a:effectRef idx="0">
            <a:schemeClr val="accent2"/>
          </a:effectRef>
          <a:fontRef idx="minor">
            <a:schemeClr val="dk1"/>
          </a:fontRef>
        </p:style>
        <p:txBody>
          <a:bodyPr wrap="none" lIns="68580" tIns="34290" rIns="68580" bIns="34290">
            <a:spAutoFit/>
          </a:bodyPr>
          <a:lstStyle>
            <a:lvl1pPr>
              <a:spcBef>
                <a:spcPct val="20000"/>
              </a:spcBef>
              <a:buClr>
                <a:schemeClr val="hlink"/>
              </a:buClr>
              <a:buFont typeface="Wingdings" panose="05000000000000000000" pitchFamily="2" charset="2"/>
              <a:buChar char="v"/>
              <a:defRPr sz="28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lr>
                <a:schemeClr val="tx1"/>
              </a:buClr>
              <a:buFont typeface="Wingdings" panose="05000000000000000000" pitchFamily="2" charset="2"/>
              <a:buChar char="•"/>
              <a:defRPr sz="2200">
                <a:solidFill>
                  <a:schemeClr val="tx1"/>
                </a:solidFill>
                <a:latin typeface="Arial" panose="020B0604020202020204" pitchFamily="34" charset="0"/>
              </a:defRPr>
            </a:lvl3pPr>
            <a:lvl4pPr marL="1600200" indent="-228600">
              <a:spcBef>
                <a:spcPct val="20000"/>
              </a:spcBef>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defRPr/>
            </a:pPr>
            <a:r>
              <a:rPr lang="en-US" altLang="zh-CN" sz="3300" dirty="0">
                <a:solidFill>
                  <a:srgbClr val="FF0066"/>
                </a:solidFill>
                <a:latin typeface="Times New Roman" panose="02020603050405020304" pitchFamily="18" charset="0"/>
                <a:cs typeface="Times New Roman" panose="02020603050405020304" pitchFamily="18" charset="0"/>
              </a:rPr>
              <a:t>Trends/ending in the story’s development </a:t>
            </a:r>
            <a:endParaRPr lang="zh-CN" altLang="en-US" sz="3300" dirty="0">
              <a:solidFill>
                <a:srgbClr val="FF0066"/>
              </a:solidFill>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1221180" y="453347"/>
            <a:ext cx="8660339" cy="596296"/>
            <a:chOff x="975709" y="3879"/>
            <a:chExt cx="8660339" cy="596296"/>
          </a:xfrm>
        </p:grpSpPr>
        <p:sp>
          <p:nvSpPr>
            <p:cNvPr id="11" name="TextBox 12"/>
            <p:cNvSpPr txBox="1">
              <a:spLocks noChangeArrowheads="1"/>
            </p:cNvSpPr>
            <p:nvPr/>
          </p:nvSpPr>
          <p:spPr bwMode="auto">
            <a:xfrm>
              <a:off x="3707860" y="68049"/>
              <a:ext cx="5928188"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FFFFFF"/>
                  </a:solidFill>
                  <a:latin typeface="方正粗黑宋简体" panose="02000000000000000000" pitchFamily="2" charset="-122"/>
                  <a:ea typeface="方正粗黑宋简体" panose="02000000000000000000" pitchFamily="2" charset="-122"/>
                </a:rPr>
                <a:t>Predicting the ending(</a:t>
              </a:r>
              <a:r>
                <a:rPr lang="zh-CN" altLang="en-US" sz="2400" b="1" dirty="0">
                  <a:solidFill>
                    <a:srgbClr val="FFFFFF"/>
                  </a:solidFill>
                  <a:latin typeface="方正粗黑宋简体" panose="02000000000000000000" pitchFamily="2" charset="-122"/>
                  <a:ea typeface="方正粗黑宋简体" panose="02000000000000000000" pitchFamily="2" charset="-122"/>
                </a:rPr>
                <a:t>预测故事结尾）</a:t>
              </a:r>
              <a:endParaRPr lang="en-US" altLang="zh-CN" sz="2400" b="1" dirty="0">
                <a:solidFill>
                  <a:srgbClr val="FFFFFF"/>
                </a:solidFill>
                <a:latin typeface="方正粗黑宋简体" panose="02000000000000000000" pitchFamily="2" charset="-122"/>
                <a:ea typeface="方正粗黑宋简体" panose="02000000000000000000" pitchFamily="2" charset="-122"/>
              </a:endParaRPr>
            </a:p>
          </p:txBody>
        </p:sp>
        <p:grpSp>
          <p:nvGrpSpPr>
            <p:cNvPr id="12" name="组合 11"/>
            <p:cNvGrpSpPr/>
            <p:nvPr/>
          </p:nvGrpSpPr>
          <p:grpSpPr>
            <a:xfrm>
              <a:off x="975709" y="3879"/>
              <a:ext cx="2417181" cy="596296"/>
              <a:chOff x="975709" y="3879"/>
              <a:chExt cx="2417181" cy="596296"/>
            </a:xfrm>
          </p:grpSpPr>
          <p:pic>
            <p:nvPicPr>
              <p:cNvPr id="13"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75709" y="3879"/>
                <a:ext cx="1736669" cy="596296"/>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文本框 6"/>
              <p:cNvSpPr txBox="1">
                <a:spLocks noChangeArrowheads="1"/>
              </p:cNvSpPr>
              <p:nvPr/>
            </p:nvSpPr>
            <p:spPr bwMode="auto">
              <a:xfrm>
                <a:off x="2865181" y="103279"/>
                <a:ext cx="527709" cy="461665"/>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08</a:t>
                </a:r>
                <a:endParaRPr kumimoji="0" lang="zh-CN" altLang="en-US" sz="24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5" name="文本框 14"/>
              <p:cNvSpPr txBox="1"/>
              <p:nvPr/>
            </p:nvSpPr>
            <p:spPr>
              <a:xfrm>
                <a:off x="1293788" y="64270"/>
                <a:ext cx="15760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 calcmode="lin" valueType="num">
                                      <p:cBhvr additive="base">
                                        <p:cTn id="1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 calcmode="lin" valueType="num">
                                      <p:cBhvr additive="base">
                                        <p:cTn id="2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 calcmode="lin" valueType="num">
                                      <p:cBhvr additive="base">
                                        <p:cTn id="2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 calcmode="lin" valueType="num">
                                      <p:cBhvr additive="base">
                                        <p:cTn id="3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4" end="4"/>
                                            </p:txEl>
                                          </p:spTgt>
                                        </p:tgtEl>
                                        <p:attrNameLst>
                                          <p:attrName>style.visibility</p:attrName>
                                        </p:attrNameLst>
                                      </p:cBhvr>
                                      <p:to>
                                        <p:strVal val="visible"/>
                                      </p:to>
                                    </p:set>
                                    <p:anim calcmode="lin" valueType="num">
                                      <p:cBhvr additive="base">
                                        <p:cTn id="4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3787030" y="319239"/>
            <a:ext cx="4743236" cy="441964"/>
          </a:xfrm>
        </p:spPr>
        <p:style>
          <a:lnRef idx="1">
            <a:schemeClr val="accent4"/>
          </a:lnRef>
          <a:fillRef idx="3">
            <a:schemeClr val="accent4"/>
          </a:fillRef>
          <a:effectRef idx="2">
            <a:schemeClr val="accent4"/>
          </a:effectRef>
          <a:fontRef idx="minor">
            <a:schemeClr val="lt1"/>
          </a:fontRef>
        </p:style>
        <p:txBody>
          <a:bodyPr>
            <a:noAutofit/>
          </a:bodyPr>
          <a:lstStyle/>
          <a:p>
            <a:r>
              <a:rPr sz="2400" b="1" dirty="0" err="1">
                <a:solidFill>
                  <a:srgbClr val="FF0000"/>
                </a:solidFill>
              </a:rPr>
              <a:t>划线词分析</a:t>
            </a:r>
            <a:r>
              <a:rPr lang="en-US" sz="2400" b="1" dirty="0">
                <a:solidFill>
                  <a:srgbClr val="FF0000"/>
                </a:solidFill>
              </a:rPr>
              <a:t>*(</a:t>
            </a:r>
            <a:r>
              <a:rPr lang="zh-CN" altLang="en-US" sz="2400" b="1" dirty="0">
                <a:solidFill>
                  <a:srgbClr val="FF0000"/>
                </a:solidFill>
              </a:rPr>
              <a:t>两段中可用词汇）</a:t>
            </a:r>
            <a:endParaRPr sz="2400" b="1" dirty="0">
              <a:solidFill>
                <a:srgbClr val="FF0000"/>
              </a:solidFill>
            </a:endParaRPr>
          </a:p>
        </p:txBody>
      </p:sp>
      <p:grpSp>
        <p:nvGrpSpPr>
          <p:cNvPr id="16" name="组合 15"/>
          <p:cNvGrpSpPr/>
          <p:nvPr/>
        </p:nvGrpSpPr>
        <p:grpSpPr>
          <a:xfrm>
            <a:off x="735935" y="125405"/>
            <a:ext cx="2796109" cy="861774"/>
            <a:chOff x="738200" y="-48465"/>
            <a:chExt cx="3606878" cy="861774"/>
          </a:xfrm>
        </p:grpSpPr>
        <p:sp>
          <p:nvSpPr>
            <p:cNvPr id="6" name="圆角矩形 4"/>
            <p:cNvSpPr/>
            <p:nvPr/>
          </p:nvSpPr>
          <p:spPr>
            <a:xfrm>
              <a:off x="738202" y="85585"/>
              <a:ext cx="3606876" cy="62484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4" name="文本框 3"/>
            <p:cNvSpPr txBox="1"/>
            <p:nvPr/>
          </p:nvSpPr>
          <p:spPr>
            <a:xfrm rot="16200000">
              <a:off x="2030776" y="-1341041"/>
              <a:ext cx="861774" cy="3446925"/>
            </a:xfrm>
            <a:prstGeom prst="rect">
              <a:avLst/>
            </a:prstGeom>
            <a:noFill/>
          </p:spPr>
          <p:txBody>
            <a:bodyPr vert="eaVert" wrap="square" rtlCol="0">
              <a:spAutoFit/>
              <a:scene3d>
                <a:camera prst="orthographicFront"/>
                <a:lightRig rig="threePt" dir="t"/>
              </a:scene3d>
            </a:bodyPr>
            <a:lstStyle/>
            <a:p>
              <a:r>
                <a:rPr lang="en-US" altLang="zh-CN" sz="4400" b="1" dirty="0">
                  <a:solidFill>
                    <a:schemeClr val="accent2">
                      <a:lumMod val="75000"/>
                    </a:schemeClr>
                  </a:solidFill>
                  <a:effectLst>
                    <a:outerShdw blurRad="38100" dist="25400" dir="5400000" algn="ctr" rotWithShape="0">
                      <a:srgbClr val="6E747A">
                        <a:alpha val="43000"/>
                      </a:srgbClr>
                    </a:outerShdw>
                  </a:effectLst>
                  <a:latin typeface="Apple Chancery" panose="03020702040506060504" charset="0"/>
                  <a:cs typeface="Apple Chancery" panose="03020702040506060504" charset="0"/>
                </a:rPr>
                <a:t>Writing</a:t>
              </a:r>
              <a:endParaRPr lang="en-US" altLang="zh-CN" sz="4400" b="1" dirty="0">
                <a:solidFill>
                  <a:schemeClr val="accent2">
                    <a:lumMod val="75000"/>
                  </a:schemeClr>
                </a:solidFill>
                <a:effectLst>
                  <a:outerShdw blurRad="38100" dist="25400" dir="5400000" algn="ctr" rotWithShape="0">
                    <a:srgbClr val="6E747A">
                      <a:alpha val="43000"/>
                    </a:srgbClr>
                  </a:outerShdw>
                </a:effectLst>
                <a:latin typeface="Apple Chancery" panose="03020702040506060504" charset="0"/>
                <a:cs typeface="Apple Chancery" panose="03020702040506060504" charset="0"/>
              </a:endParaRPr>
            </a:p>
          </p:txBody>
        </p:sp>
      </p:grpSp>
      <p:sp>
        <p:nvSpPr>
          <p:cNvPr id="7" name="Text Box 6"/>
          <p:cNvSpPr txBox="1">
            <a:spLocks noChangeArrowheads="1"/>
          </p:cNvSpPr>
          <p:nvPr>
            <p:custDataLst>
              <p:tags r:id="rId1"/>
            </p:custDataLst>
          </p:nvPr>
        </p:nvSpPr>
        <p:spPr bwMode="auto">
          <a:xfrm>
            <a:off x="277402" y="1898967"/>
            <a:ext cx="1550035" cy="7359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ormAutofit fontScale="60000" lnSpcReduction="20000"/>
            <a:scene3d>
              <a:camera prst="orthographicFront"/>
              <a:lightRig rig="threePt" dir="t"/>
            </a:scene3d>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eaLnBrk="1" hangingPunct="1">
              <a:spcBef>
                <a:spcPct val="0"/>
              </a:spcBef>
              <a:buFontTx/>
              <a:buNone/>
            </a:pPr>
            <a:r>
              <a:rPr lang="en-US" altLang="zh-CN" sz="6000" dirty="0">
                <a:solidFill>
                  <a:schemeClr val="tx1"/>
                </a:solidFill>
                <a:effectLst>
                  <a:outerShdw blurRad="38100" dist="19050" dir="2700000" algn="tl" rotWithShape="0">
                    <a:schemeClr val="dk1">
                      <a:alpha val="40000"/>
                    </a:schemeClr>
                  </a:outerShdw>
                </a:effectLst>
                <a:ea typeface="微软雅黑" panose="020B0503020204020204" pitchFamily="34" charset="-122"/>
              </a:rPr>
              <a:t>Para 1</a:t>
            </a:r>
            <a:endParaRPr lang="en-US" altLang="zh-CN" sz="6000" dirty="0">
              <a:solidFill>
                <a:schemeClr val="tx1"/>
              </a:solidFill>
              <a:effectLst>
                <a:outerShdw blurRad="38100" dist="19050" dir="2700000" algn="tl" rotWithShape="0">
                  <a:schemeClr val="dk1">
                    <a:alpha val="40000"/>
                  </a:schemeClr>
                </a:outerShdw>
              </a:effectLst>
              <a:ea typeface="微软雅黑" panose="020B0503020204020204" pitchFamily="34" charset="-122"/>
            </a:endParaRPr>
          </a:p>
        </p:txBody>
      </p:sp>
      <p:sp>
        <p:nvSpPr>
          <p:cNvPr id="8" name="Text Box 7"/>
          <p:cNvSpPr txBox="1">
            <a:spLocks noChangeArrowheads="1"/>
          </p:cNvSpPr>
          <p:nvPr>
            <p:custDataLst>
              <p:tags r:id="rId2"/>
            </p:custDataLst>
          </p:nvPr>
        </p:nvSpPr>
        <p:spPr bwMode="auto">
          <a:xfrm>
            <a:off x="480949" y="2399025"/>
            <a:ext cx="4889864" cy="14300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cene3d>
              <a:camera prst="orthographicFront"/>
              <a:lightRig rig="threePt" dir="t"/>
            </a:scene3d>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defTabSz="914400" eaLnBrk="1" fontAlgn="auto" latinLnBrk="0" hangingPunct="1">
              <a:lnSpc>
                <a:spcPct val="100000"/>
              </a:lnSpc>
              <a:spcBef>
                <a:spcPct val="0"/>
              </a:spcBef>
              <a:spcAft>
                <a:spcPts val="0"/>
              </a:spcAft>
              <a:buClrTx/>
              <a:buSzTx/>
              <a:buFontTx/>
              <a:buNone/>
              <a:defRPr/>
            </a:pPr>
            <a:r>
              <a:rPr kumimoji="0" lang="en-US" altLang="zh-CN" sz="2400" b="1" i="1" u="none" strike="noStrike" kern="0" cap="none" spc="0" normalizeH="0" baseline="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ea typeface="微软雅黑" panose="020B0503020204020204" pitchFamily="34" charset="-122"/>
                <a:sym typeface="+mn-ea"/>
              </a:rPr>
              <a:t>The problem was</a:t>
            </a:r>
            <a:r>
              <a:rPr kumimoji="0" lang="en-US" altLang="zh-CN" sz="2400" b="1" i="1" u="none" strike="noStrike" kern="0" cap="none" spc="0" normalizeH="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ea typeface="微软雅黑" panose="020B0503020204020204" pitchFamily="34" charset="-122"/>
                <a:sym typeface="+mn-ea"/>
              </a:rPr>
              <a:t> still unsolved the next week until I noticed a boy in the school canteen</a:t>
            </a:r>
            <a:r>
              <a:rPr kumimoji="0" lang="en-US" altLang="zh-CN" sz="2400" b="1" i="1" u="none" strike="noStrike" kern="0" cap="none" spc="0" normalizeH="0" baseline="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ea typeface="微软雅黑" panose="020B0503020204020204" pitchFamily="34" charset="-122"/>
                <a:sym typeface="+mn-ea"/>
              </a:rPr>
              <a:t>. </a:t>
            </a:r>
            <a:endParaRPr kumimoji="0" lang="en-US" altLang="zh-CN" sz="2400" b="1" i="1" u="none" strike="noStrike" kern="0" cap="none" spc="0" normalizeH="0" baseline="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ea typeface="微软雅黑" panose="020B0503020204020204" pitchFamily="34" charset="-122"/>
              <a:sym typeface="+mn-ea"/>
            </a:endParaRPr>
          </a:p>
        </p:txBody>
      </p:sp>
      <p:sp>
        <p:nvSpPr>
          <p:cNvPr id="9" name="Text Box 10"/>
          <p:cNvSpPr txBox="1">
            <a:spLocks noChangeArrowheads="1"/>
          </p:cNvSpPr>
          <p:nvPr>
            <p:custDataLst>
              <p:tags r:id="rId3"/>
            </p:custDataLst>
          </p:nvPr>
        </p:nvSpPr>
        <p:spPr bwMode="auto">
          <a:xfrm>
            <a:off x="134954" y="3985895"/>
            <a:ext cx="1834929" cy="7677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ormAutofit fontScale="67500" lnSpcReduction="20000"/>
            <a:scene3d>
              <a:camera prst="orthographicFront"/>
              <a:lightRig rig="threePt" dir="t"/>
            </a:scene3d>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algn="r" eaLnBrk="1" hangingPunct="1">
              <a:spcBef>
                <a:spcPct val="0"/>
              </a:spcBef>
              <a:buFontTx/>
              <a:buNone/>
            </a:pPr>
            <a:r>
              <a:rPr lang="en-US" altLang="zh-CN" sz="6000" dirty="0">
                <a:solidFill>
                  <a:schemeClr val="tx1"/>
                </a:solidFill>
                <a:effectLst>
                  <a:outerShdw blurRad="38100" dist="19050" dir="2700000" algn="tl" rotWithShape="0">
                    <a:schemeClr val="dk1">
                      <a:alpha val="40000"/>
                    </a:schemeClr>
                  </a:outerShdw>
                </a:effectLst>
                <a:ea typeface="微软雅黑" panose="020B0503020204020204" pitchFamily="34" charset="-122"/>
              </a:rPr>
              <a:t>Para 2</a:t>
            </a:r>
            <a:endParaRPr lang="en-US" altLang="zh-CN" sz="6000" dirty="0">
              <a:solidFill>
                <a:schemeClr val="tx1"/>
              </a:solidFill>
              <a:effectLst>
                <a:outerShdw blurRad="38100" dist="19050" dir="2700000" algn="tl" rotWithShape="0">
                  <a:schemeClr val="dk1">
                    <a:alpha val="40000"/>
                  </a:schemeClr>
                </a:outerShdw>
              </a:effectLst>
              <a:ea typeface="微软雅黑" panose="020B0503020204020204" pitchFamily="34" charset="-122"/>
            </a:endParaRPr>
          </a:p>
        </p:txBody>
      </p:sp>
      <p:sp>
        <p:nvSpPr>
          <p:cNvPr id="10" name="Text Box 11"/>
          <p:cNvSpPr txBox="1">
            <a:spLocks noChangeArrowheads="1"/>
          </p:cNvSpPr>
          <p:nvPr>
            <p:custDataLst>
              <p:tags r:id="rId4"/>
            </p:custDataLst>
          </p:nvPr>
        </p:nvSpPr>
        <p:spPr bwMode="auto">
          <a:xfrm>
            <a:off x="390418" y="4674553"/>
            <a:ext cx="4366517" cy="14300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2400" b="1" i="1" u="none" strike="noStrike" kern="0" cap="none" spc="0" normalizeH="0" baseline="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cs typeface="+mn-cs"/>
                <a:sym typeface="+mn-ea"/>
              </a:rPr>
              <a:t>Katie asked me not to tell her parents.</a:t>
            </a:r>
            <a:endParaRPr kumimoji="0" lang="en-US" altLang="zh-CN" sz="2400" b="1" i="1" u="none" strike="noStrike" kern="0" cap="none" spc="0" normalizeH="0" baseline="0" noProof="0" dirty="0">
              <a:ln>
                <a:noFill/>
              </a:ln>
              <a:solidFill>
                <a:srgbClr val="000000"/>
              </a:solidFill>
              <a:effectLst>
                <a:outerShdw blurRad="38100" dist="19050" dir="2700000" algn="tl" rotWithShape="0">
                  <a:srgbClr val="000000">
                    <a:alpha val="40000"/>
                  </a:srgbClr>
                </a:outerShdw>
              </a:effectLst>
              <a:uLnTx/>
              <a:uFillTx/>
              <a:latin typeface="Arial" panose="020B0604020202020204" pitchFamily="34" charset="0"/>
              <a:ea typeface="微软雅黑" panose="020B0503020204020204" pitchFamily="34" charset="-122"/>
              <a:cs typeface="+mn-cs"/>
              <a:sym typeface="+mn-ea"/>
            </a:endParaRPr>
          </a:p>
        </p:txBody>
      </p:sp>
      <p:grpSp>
        <p:nvGrpSpPr>
          <p:cNvPr id="17" name="组合 16"/>
          <p:cNvGrpSpPr/>
          <p:nvPr/>
        </p:nvGrpSpPr>
        <p:grpSpPr>
          <a:xfrm>
            <a:off x="5158133" y="2367760"/>
            <a:ext cx="6637105" cy="1430655"/>
            <a:chOff x="5277493" y="2266949"/>
            <a:chExt cx="6637105" cy="1430655"/>
          </a:xfrm>
        </p:grpSpPr>
        <p:sp>
          <p:nvSpPr>
            <p:cNvPr id="11" name="圆角矩形 5"/>
            <p:cNvSpPr/>
            <p:nvPr/>
          </p:nvSpPr>
          <p:spPr>
            <a:xfrm>
              <a:off x="5277493" y="2266949"/>
              <a:ext cx="6637105" cy="1430655"/>
            </a:xfrm>
            <a:prstGeom prst="roundRect">
              <a:avLst/>
            </a:prstGeom>
            <a:noFill/>
            <a:ln w="69850" cmpd="dbl">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p>
          </p:txBody>
        </p:sp>
        <p:sp>
          <p:nvSpPr>
            <p:cNvPr id="12" name="文本框 11"/>
            <p:cNvSpPr txBox="1"/>
            <p:nvPr/>
          </p:nvSpPr>
          <p:spPr>
            <a:xfrm>
              <a:off x="5464132" y="2374908"/>
              <a:ext cx="5642232" cy="954107"/>
            </a:xfrm>
            <a:prstGeom prst="rect">
              <a:avLst/>
            </a:prstGeom>
            <a:noFill/>
          </p:spPr>
          <p:txBody>
            <a:bodyPr wrap="square" rtlCol="0">
              <a:spAutoFit/>
            </a:bodyPr>
            <a:lstStyle/>
            <a:p>
              <a:r>
                <a:rPr lang="en-US" altLang="zh-CN" sz="2800" b="1" dirty="0">
                  <a:solidFill>
                    <a:srgbClr val="0000FF"/>
                  </a:solidFill>
                </a:rPr>
                <a:t> lunch, happens, loved, care, generous, sweet</a:t>
              </a:r>
              <a:endParaRPr lang="en-US" altLang="zh-CN" sz="2800" b="1" dirty="0"/>
            </a:p>
          </p:txBody>
        </p:sp>
      </p:grpSp>
      <p:grpSp>
        <p:nvGrpSpPr>
          <p:cNvPr id="18" name="组合 17"/>
          <p:cNvGrpSpPr/>
          <p:nvPr/>
        </p:nvGrpSpPr>
        <p:grpSpPr>
          <a:xfrm>
            <a:off x="5650970" y="4510425"/>
            <a:ext cx="5029835" cy="1430655"/>
            <a:chOff x="5803265" y="4504055"/>
            <a:chExt cx="5029835" cy="1430655"/>
          </a:xfrm>
        </p:grpSpPr>
        <p:sp>
          <p:nvSpPr>
            <p:cNvPr id="13" name="圆角矩形 7"/>
            <p:cNvSpPr/>
            <p:nvPr/>
          </p:nvSpPr>
          <p:spPr>
            <a:xfrm>
              <a:off x="5803265" y="4504055"/>
              <a:ext cx="5029835" cy="1430655"/>
            </a:xfrm>
            <a:prstGeom prst="roundRect">
              <a:avLst/>
            </a:prstGeom>
            <a:noFill/>
            <a:ln w="69850" cmpd="dbl">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6140521" y="4549715"/>
              <a:ext cx="4672330" cy="954107"/>
            </a:xfrm>
            <a:prstGeom prst="rect">
              <a:avLst/>
            </a:prstGeom>
            <a:noFill/>
          </p:spPr>
          <p:txBody>
            <a:bodyPr wrap="square" rtlCol="0">
              <a:spAutoFit/>
            </a:bodyPr>
            <a:lstStyle/>
            <a:p>
              <a:r>
                <a:rPr lang="en-US" altLang="zh-CN" sz="2800" b="1" dirty="0">
                  <a:solidFill>
                    <a:srgbClr val="0000FF"/>
                  </a:solidFill>
                </a:rPr>
                <a:t>Katie, problem, happens, lose, lunch, generous</a:t>
              </a:r>
              <a:endParaRPr lang="en-US" altLang="zh-CN" sz="2800" dirty="0"/>
            </a:p>
          </p:txBody>
        </p:sp>
      </p:grpSp>
      <p:grpSp>
        <p:nvGrpSpPr>
          <p:cNvPr id="2" name="组合 1"/>
          <p:cNvGrpSpPr/>
          <p:nvPr/>
        </p:nvGrpSpPr>
        <p:grpSpPr>
          <a:xfrm>
            <a:off x="480949" y="761203"/>
            <a:ext cx="11083038" cy="1215068"/>
            <a:chOff x="481968" y="729819"/>
            <a:chExt cx="11083038" cy="1215068"/>
          </a:xfrm>
        </p:grpSpPr>
        <p:sp>
          <p:nvSpPr>
            <p:cNvPr id="5" name="圆角矩形 3"/>
            <p:cNvSpPr/>
            <p:nvPr/>
          </p:nvSpPr>
          <p:spPr>
            <a:xfrm>
              <a:off x="481968" y="729819"/>
              <a:ext cx="11083038" cy="1215068"/>
            </a:xfrm>
            <a:prstGeom prst="roundRect">
              <a:avLst/>
            </a:prstGeom>
            <a:noFill/>
            <a:ln w="12700" cmpd="sng">
              <a:solidFill>
                <a:schemeClr val="accent1">
                  <a:shade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00FF"/>
                </a:solidFill>
              </a:endParaRPr>
            </a:p>
          </p:txBody>
        </p:sp>
        <p:sp>
          <p:nvSpPr>
            <p:cNvPr id="15" name="文本框 14"/>
            <p:cNvSpPr txBox="1"/>
            <p:nvPr/>
          </p:nvSpPr>
          <p:spPr>
            <a:xfrm>
              <a:off x="1053437" y="1005956"/>
              <a:ext cx="10459738" cy="830997"/>
            </a:xfrm>
            <a:prstGeom prst="rect">
              <a:avLst/>
            </a:prstGeom>
            <a:noFill/>
          </p:spPr>
          <p:txBody>
            <a:bodyPr wrap="square" rtlCol="0">
              <a:spAutoFit/>
            </a:bodyPr>
            <a:lstStyle/>
            <a:p>
              <a:r>
                <a:rPr lang="en-US" altLang="zh-CN" sz="2400" b="1" dirty="0">
                  <a:solidFill>
                    <a:srgbClr val="0000FF"/>
                  </a:solidFill>
                </a:rPr>
                <a:t>Noun and Verb</a:t>
              </a:r>
              <a:r>
                <a:rPr lang="zh-CN" altLang="en-US" sz="2400" b="1" dirty="0">
                  <a:solidFill>
                    <a:srgbClr val="0000FF"/>
                  </a:solidFill>
                </a:rPr>
                <a:t>：</a:t>
              </a:r>
              <a:r>
                <a:rPr lang="en-US" altLang="zh-CN" sz="2400" b="1" dirty="0">
                  <a:solidFill>
                    <a:srgbClr val="0000FF"/>
                  </a:solidFill>
                </a:rPr>
                <a:t>Katie, loved, parents, lunch, problem, happens, lose, care.</a:t>
              </a:r>
              <a:endParaRPr lang="en-US" altLang="zh-CN" sz="2400" b="1" dirty="0">
                <a:solidFill>
                  <a:srgbClr val="0000FF"/>
                </a:solidFill>
              </a:endParaRPr>
            </a:p>
            <a:p>
              <a:r>
                <a:rPr lang="en-US" altLang="zh-CN" sz="2400" b="1" dirty="0">
                  <a:solidFill>
                    <a:srgbClr val="0000FF"/>
                  </a:solidFill>
                </a:rPr>
                <a:t>Adj: generous, sweet</a:t>
              </a:r>
              <a:endParaRPr lang="zh-CN" altLang="en-US" sz="2400" b="1" dirty="0">
                <a:solidFill>
                  <a:srgbClr val="0000FF"/>
                </a:solidFill>
              </a:endParaRPr>
            </a:p>
          </p:txBody>
        </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down)">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arn(inVertic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wipe(down)">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21" presetClass="entr" presetSubtype="1"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wheel(1)">
                                      <p:cBhvr>
                                        <p:cTn id="51"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763712" y="1424234"/>
            <a:ext cx="10931704" cy="3785652"/>
          </a:xfrm>
          <a:prstGeom prst="rect">
            <a:avLst/>
          </a:prstGeom>
          <a:noFill/>
        </p:spPr>
        <p:txBody>
          <a:bodyPr wrap="square">
            <a:spAutoFit/>
          </a:bodyPr>
          <a:lstStyle/>
          <a:p>
            <a:pPr algn="just"/>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第二节</a:t>
            </a:r>
            <a:r>
              <a:rPr lang="zh-CN" altLang="zh-CN" sz="2400" b="1"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读后续写（满分</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25</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分）</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indent="266700" algn="just"/>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阅读下面短文，根据所给情节进行续写，使之构成一个完整的故事。</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indent="266700" algn="just"/>
            <a:r>
              <a:rPr lang="en-US" altLang="zh-CN" sz="2400" b="1" u="sng" kern="100" dirty="0">
                <a:latin typeface="Times New Roman" panose="02020603050405020304" pitchFamily="18" charset="0"/>
                <a:ea typeface="宋体" panose="02010600030101010101" pitchFamily="2" charset="-122"/>
                <a:cs typeface="Times New Roman" panose="02020603050405020304" pitchFamily="18" charset="0"/>
              </a:rPr>
              <a:t>Katie</a:t>
            </a:r>
            <a:r>
              <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rPr>
              <a:t> was exceptionally small. We were in the fifth grade, but she was as short as a third grader. Although her body was small, Katie was big at heart. She had a sharp mind, too. Sometimes she got her share of teasing, but Katie knew how to handle it. All the kids who knew Katie liked her a lot.</a:t>
            </a:r>
            <a:endPar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endParaRPr>
          </a:p>
          <a:p>
            <a:pPr indent="266700" algn="just"/>
            <a:r>
              <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rPr>
              <a:t>Katie </a:t>
            </a:r>
            <a:r>
              <a:rPr lang="en-US" altLang="zh-CN" sz="2400" b="1" u="sng" kern="100" dirty="0">
                <a:latin typeface="Times New Roman" panose="02020603050405020304" pitchFamily="18" charset="0"/>
                <a:ea typeface="宋体" panose="02010600030101010101" pitchFamily="2" charset="-122"/>
                <a:cs typeface="Times New Roman" panose="02020603050405020304" pitchFamily="18" charset="0"/>
              </a:rPr>
              <a:t>loved</a:t>
            </a:r>
            <a:r>
              <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rPr>
              <a:t> helping others in the class, so whenever someone was stuck on the computer he always called her for help and advice. Katie loved jokes and she always had a joke that would cheer someone up whenever he was down. She was truly the most kind and </a:t>
            </a:r>
            <a:r>
              <a:rPr lang="en-US" altLang="zh-CN" sz="2400" b="1" u="sng" kern="100" dirty="0">
                <a:latin typeface="Times New Roman" panose="02020603050405020304" pitchFamily="18" charset="0"/>
                <a:ea typeface="宋体" panose="02010600030101010101" pitchFamily="2" charset="-122"/>
                <a:cs typeface="Times New Roman" panose="02020603050405020304" pitchFamily="18" charset="0"/>
              </a:rPr>
              <a:t>generous</a:t>
            </a:r>
            <a:r>
              <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rPr>
              <a:t> friend anyone could ask for. </a:t>
            </a:r>
            <a:endParaRPr lang="en-US" altLang="zh-CN" sz="2400" b="1" kern="100" dirty="0">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4" name="组合 3"/>
          <p:cNvGrpSpPr/>
          <p:nvPr/>
        </p:nvGrpSpPr>
        <p:grpSpPr>
          <a:xfrm>
            <a:off x="917824" y="662495"/>
            <a:ext cx="2445876" cy="512255"/>
            <a:chOff x="934322" y="35771"/>
            <a:chExt cx="2238502" cy="684203"/>
          </a:xfrm>
        </p:grpSpPr>
        <p:cxnSp>
          <p:nvCxnSpPr>
            <p:cNvPr id="5" name="直接连接符 4"/>
            <p:cNvCxnSpPr/>
            <p:nvPr/>
          </p:nvCxnSpPr>
          <p:spPr>
            <a:xfrm>
              <a:off x="934322" y="719974"/>
              <a:ext cx="2238502" cy="0"/>
            </a:xfrm>
            <a:prstGeom prst="line">
              <a:avLst/>
            </a:prstGeom>
          </p:spPr>
          <p:style>
            <a:lnRef idx="3">
              <a:schemeClr val="accent6"/>
            </a:lnRef>
            <a:fillRef idx="0">
              <a:schemeClr val="accent6"/>
            </a:fillRef>
            <a:effectRef idx="2">
              <a:schemeClr val="accent6"/>
            </a:effectRef>
            <a:fontRef idx="minor">
              <a:schemeClr val="tx1"/>
            </a:fontRef>
          </p:style>
        </p:cxnSp>
        <p:sp>
          <p:nvSpPr>
            <p:cNvPr id="6" name="TextBox 8"/>
            <p:cNvSpPr txBox="1">
              <a:spLocks noChangeArrowheads="1"/>
            </p:cNvSpPr>
            <p:nvPr/>
          </p:nvSpPr>
          <p:spPr bwMode="auto">
            <a:xfrm>
              <a:off x="979182" y="35771"/>
              <a:ext cx="2067956" cy="554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eaLnBrk="1" hangingPunct="1"/>
              <a:r>
                <a:rPr lang="zh-CN" altLang="en-US" sz="3600" b="1" spc="300" dirty="0">
                  <a:solidFill>
                    <a:srgbClr val="FF0000"/>
                  </a:solidFill>
                  <a:latin typeface="Arial" panose="020B0604020202020204" pitchFamily="34" charset="0"/>
                  <a:ea typeface="楷体" panose="02010609060101010101" pitchFamily="49" charset="-122"/>
                  <a:sym typeface="Arial" panose="020B0604020202020204" pitchFamily="34" charset="0"/>
                </a:rPr>
                <a:t>典题示例</a:t>
              </a:r>
              <a:endParaRPr lang="zh-CN" altLang="en-US" sz="3600" b="1" spc="300" dirty="0">
                <a:solidFill>
                  <a:srgbClr val="FF0000"/>
                </a:solidFill>
                <a:latin typeface="Arial" panose="020B0604020202020204" pitchFamily="34" charset="0"/>
                <a:ea typeface="楷体" panose="02010609060101010101" pitchFamily="49" charset="-122"/>
                <a:sym typeface="Arial" panose="020B0604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5"/>
          <p:cNvSpPr>
            <a:spLocks noChangeArrowheads="1"/>
          </p:cNvSpPr>
          <p:nvPr>
            <p:custDataLst>
              <p:tags r:id="rId1"/>
            </p:custDataLst>
          </p:nvPr>
        </p:nvSpPr>
        <p:spPr bwMode="auto">
          <a:xfrm>
            <a:off x="871134" y="129508"/>
            <a:ext cx="182038" cy="651937"/>
          </a:xfrm>
          <a:prstGeom prst="rect">
            <a:avLst/>
          </a:prstGeom>
          <a:solidFill>
            <a:srgbClr val="E88B7E"/>
          </a:solidFill>
          <a:ln>
            <a:noFill/>
          </a:ln>
          <a:effectLst/>
        </p:spPr>
        <p:txBody>
          <a:bodyPr wrap="square" anchor="ctr">
            <a:normAutofit/>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defTabSz="914400" eaLnBrk="1" fontAlgn="auto" latinLnBrk="0" hangingPunct="1">
              <a:lnSpc>
                <a:spcPct val="100000"/>
              </a:lnSpc>
              <a:spcBef>
                <a:spcPct val="0"/>
              </a:spcBef>
              <a:spcAft>
                <a:spcPts val="0"/>
              </a:spcAft>
              <a:buClrTx/>
              <a:buSzTx/>
              <a:buFontTx/>
              <a:buNone/>
              <a:defRPr/>
            </a:pPr>
            <a:endParaRPr kumimoji="0" lang="zh-CN" altLang="zh-CN" sz="1800" b="0" i="0" u="none" strike="noStrike" kern="0" cap="none" spc="0" normalizeH="0" baseline="0" noProof="0">
              <a:ln>
                <a:noFill/>
              </a:ln>
              <a:solidFill>
                <a:srgbClr val="000000">
                  <a:lumMod val="85000"/>
                  <a:lumOff val="15000"/>
                </a:srgbClr>
              </a:solidFill>
              <a:effectLst/>
              <a:uLnTx/>
              <a:uFillTx/>
              <a:latin typeface="Arial" panose="020B0604020202020204" pitchFamily="34" charset="0"/>
              <a:ea typeface="微软雅黑" panose="020B0503020204020204" pitchFamily="34" charset="-122"/>
              <a:sym typeface="Arial" panose="020B0604020202020204" pitchFamily="34" charset="0"/>
            </a:endParaRPr>
          </a:p>
        </p:txBody>
      </p:sp>
      <p:sp>
        <p:nvSpPr>
          <p:cNvPr id="44" name="文本框 43"/>
          <p:cNvSpPr txBox="1"/>
          <p:nvPr/>
        </p:nvSpPr>
        <p:spPr>
          <a:xfrm rot="16200000">
            <a:off x="2076853" y="-579980"/>
            <a:ext cx="615553" cy="2012547"/>
          </a:xfrm>
          <a:prstGeom prst="rect">
            <a:avLst/>
          </a:prstGeom>
        </p:spPr>
        <p:style>
          <a:lnRef idx="1">
            <a:schemeClr val="accent4"/>
          </a:lnRef>
          <a:fillRef idx="2">
            <a:schemeClr val="accent4"/>
          </a:fillRef>
          <a:effectRef idx="1">
            <a:schemeClr val="accent4"/>
          </a:effectRef>
          <a:fontRef idx="minor">
            <a:schemeClr val="dk1"/>
          </a:fontRef>
        </p:style>
        <p:txBody>
          <a:bodyPr vert="eaVert" wrap="square" rtlCol="0">
            <a:spAutoFit/>
            <a:scene3d>
              <a:camera prst="orthographicFront"/>
              <a:lightRig rig="threePt" dir="t"/>
            </a:scene3d>
          </a:bodyPr>
          <a:lstStyle/>
          <a:p>
            <a:r>
              <a:rPr lang="en-US" altLang="zh-CN" sz="2800" b="1" dirty="0">
                <a:solidFill>
                  <a:srgbClr val="0000FF"/>
                </a:solidFill>
                <a:effectLst>
                  <a:outerShdw blurRad="38100" dist="25400" dir="5400000" algn="ctr" rotWithShape="0">
                    <a:srgbClr val="6E747A">
                      <a:alpha val="43000"/>
                    </a:srgbClr>
                  </a:outerShdw>
                </a:effectLst>
                <a:latin typeface="Apple Chancery" panose="03020702040506060504" charset="0"/>
                <a:ea typeface="微软雅黑" panose="020B0503020204020204" pitchFamily="34" charset="-122"/>
                <a:cs typeface="Apple Chancery" panose="03020702040506060504" charset="0"/>
              </a:rPr>
              <a:t>Writing</a:t>
            </a:r>
            <a:endParaRPr lang="en-US" altLang="zh-CN" sz="2800" b="1" dirty="0">
              <a:solidFill>
                <a:srgbClr val="0000FF"/>
              </a:solidFill>
              <a:effectLst>
                <a:outerShdw blurRad="38100" dist="25400" dir="5400000" algn="ctr" rotWithShape="0">
                  <a:srgbClr val="6E747A">
                    <a:alpha val="43000"/>
                  </a:srgbClr>
                </a:outerShdw>
              </a:effectLst>
              <a:latin typeface="Apple Chancery" panose="03020702040506060504" charset="0"/>
              <a:ea typeface="微软雅黑" panose="020B0503020204020204" pitchFamily="34" charset="-122"/>
              <a:cs typeface="Apple Chancery" panose="03020702040506060504" charset="0"/>
            </a:endParaRPr>
          </a:p>
        </p:txBody>
      </p:sp>
      <p:sp>
        <p:nvSpPr>
          <p:cNvPr id="7" name="标题 1"/>
          <p:cNvSpPr txBox="1"/>
          <p:nvPr/>
        </p:nvSpPr>
        <p:spPr bwMode="auto">
          <a:xfrm>
            <a:off x="516589" y="909824"/>
            <a:ext cx="4043362" cy="638175"/>
          </a:xfrm>
          <a:prstGeom prst="rect">
            <a:avLst/>
          </a:prstGeom>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3600" b="0"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j-cs"/>
              </a:rPr>
              <a:t>Predict the plot -1</a:t>
            </a:r>
            <a:endParaRPr kumimoji="0" lang="zh-CN" altLang="en-US" sz="3600" b="0"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j-cs"/>
            </a:endParaRPr>
          </a:p>
        </p:txBody>
      </p:sp>
      <p:sp>
        <p:nvSpPr>
          <p:cNvPr id="8" name="内容占位符 2"/>
          <p:cNvSpPr txBox="1"/>
          <p:nvPr/>
        </p:nvSpPr>
        <p:spPr>
          <a:xfrm>
            <a:off x="516589" y="2337458"/>
            <a:ext cx="11468154" cy="4448151"/>
          </a:xfrm>
          <a:prstGeom prst="rect">
            <a:avLst/>
          </a:prstGeom>
          <a:ln>
            <a:solidFill>
              <a:srgbClr val="FF3300"/>
            </a:solidFill>
          </a:ln>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Paragraph 1:</a:t>
            </a:r>
            <a:b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br>
            <a:r>
              <a:rPr kumimoji="0" lang="en-US" altLang="zh-CN" sz="2600" b="1" i="1"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“The problem was still unsolved the next week until I noticed a boy in the school canteen.</a:t>
            </a:r>
            <a:b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br>
            <a:endPar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endPar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b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br>
            <a:endPar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endPar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Paragraph 2:</a:t>
            </a:r>
            <a:br>
              <a:rPr kumimoji="0" lang="en-US" altLang="zh-CN" sz="2600" b="1" i="0"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br>
            <a:r>
              <a:rPr kumimoji="0" lang="en-US" altLang="zh-CN" sz="2600" b="1" i="1"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rPr>
              <a:t>  Katie asked me not to tell her parents. </a:t>
            </a:r>
            <a:endParaRPr kumimoji="0" lang="zh-CN" altLang="zh-CN" sz="2600" b="1" i="1" u="none" strike="noStrike" kern="1200" cap="none" spc="0" normalizeH="0" baseline="0" noProof="0" dirty="0">
              <a:ln>
                <a:noFill/>
              </a:ln>
              <a:solidFill>
                <a:sysClr val="windowText" lastClr="000000"/>
              </a:solidFill>
              <a:effectLst/>
              <a:uLnTx/>
              <a:uFillTx/>
              <a:latin typeface="Calibri" panose="020F0502020204030204"/>
              <a:ea typeface="宋体" panose="02010600030101010101" pitchFamily="2" charset="-122"/>
              <a:cs typeface="+mn-cs"/>
            </a:endParaRPr>
          </a:p>
        </p:txBody>
      </p:sp>
      <p:sp>
        <p:nvSpPr>
          <p:cNvPr id="9" name="矩形 8"/>
          <p:cNvSpPr/>
          <p:nvPr/>
        </p:nvSpPr>
        <p:spPr>
          <a:xfrm>
            <a:off x="871134" y="2792028"/>
            <a:ext cx="4246966" cy="452439"/>
          </a:xfrm>
          <a:prstGeom prst="rect">
            <a:avLst/>
          </a:prstGeom>
          <a:noFill/>
          <a:ln w="25400" cap="flat" cmpd="sng" algn="ctr">
            <a:solidFill>
              <a:srgbClr val="0000FF"/>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1524779" y="6374939"/>
            <a:ext cx="4300668" cy="364546"/>
          </a:xfrm>
          <a:prstGeom prst="rect">
            <a:avLst/>
          </a:prstGeom>
          <a:noFill/>
          <a:ln w="25400" cap="flat" cmpd="sng" algn="ctr">
            <a:solidFill>
              <a:srgbClr val="0000FF"/>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11" name="直接箭头连接符 10"/>
          <p:cNvCxnSpPr/>
          <p:nvPr/>
        </p:nvCxnSpPr>
        <p:spPr>
          <a:xfrm rot="16200000" flipH="1">
            <a:off x="2312051" y="3318855"/>
            <a:ext cx="452438" cy="196850"/>
          </a:xfrm>
          <a:prstGeom prst="straightConnector1">
            <a:avLst/>
          </a:prstGeom>
          <a:noFill/>
          <a:ln w="38100" cap="flat" cmpd="sng" algn="ctr">
            <a:solidFill>
              <a:srgbClr val="F79646"/>
            </a:solidFill>
            <a:prstDash val="solid"/>
            <a:tailEnd type="arrow"/>
          </a:ln>
          <a:effectLst>
            <a:outerShdw blurRad="40000" dist="23000" dir="5400000" rotWithShape="0">
              <a:srgbClr val="000000">
                <a:alpha val="35000"/>
              </a:srgbClr>
            </a:outerShdw>
          </a:effectLst>
        </p:spPr>
      </p:cxnSp>
      <p:cxnSp>
        <p:nvCxnSpPr>
          <p:cNvPr id="12" name="直接箭头连接符 11"/>
          <p:cNvCxnSpPr/>
          <p:nvPr/>
        </p:nvCxnSpPr>
        <p:spPr>
          <a:xfrm flipV="1">
            <a:off x="2525945" y="5028304"/>
            <a:ext cx="700712" cy="830997"/>
          </a:xfrm>
          <a:prstGeom prst="straightConnector1">
            <a:avLst/>
          </a:prstGeom>
          <a:noFill/>
          <a:ln w="38100" cap="flat" cmpd="sng" algn="ctr">
            <a:solidFill>
              <a:srgbClr val="F79646"/>
            </a:solidFill>
            <a:prstDash val="solid"/>
            <a:tailEnd type="arrow"/>
          </a:ln>
          <a:effectLst>
            <a:outerShdw blurRad="40000" dist="23000" dir="5400000" rotWithShape="0">
              <a:srgbClr val="000000">
                <a:alpha val="35000"/>
              </a:srgbClr>
            </a:outerShdw>
          </a:effectLst>
        </p:spPr>
      </p:cxnSp>
      <p:sp>
        <p:nvSpPr>
          <p:cNvPr id="13" name="TextBox 7"/>
          <p:cNvSpPr txBox="1">
            <a:spLocks noChangeArrowheads="1"/>
          </p:cNvSpPr>
          <p:nvPr/>
        </p:nvSpPr>
        <p:spPr bwMode="auto">
          <a:xfrm>
            <a:off x="622219" y="3814374"/>
            <a:ext cx="2709104" cy="4308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defPPr>
              <a:defRPr lang="zh-CN"/>
            </a:defPPr>
            <a:lvl1pPr marR="0" lvl="0" indent="0" fontAlgn="auto">
              <a:lnSpc>
                <a:spcPct val="100000"/>
              </a:lnSpc>
              <a:spcBef>
                <a:spcPts val="0"/>
              </a:spcBef>
              <a:spcAft>
                <a:spcPts val="0"/>
              </a:spcAft>
              <a:buClrTx/>
              <a:buSzTx/>
              <a:buFontTx/>
              <a:buNone/>
              <a:defRPr sz="2200" b="1" kern="0">
                <a:solidFill>
                  <a:prstClr val="white"/>
                </a:solidFill>
                <a:latin typeface="Arial" panose="020B0604020202020204" pitchFamily="34" charset="0"/>
                <a:ea typeface="宋体" panose="02010600030101010101" pitchFamily="2" charset="-122"/>
              </a:defRPr>
            </a:lvl1pPr>
            <a:lvl2pPr marL="742950" indent="-285750">
              <a:defRPr>
                <a:solidFill>
                  <a:schemeClr val="lt1"/>
                </a:solidFill>
                <a:latin typeface="Arial" panose="020B0604020202020204" pitchFamily="34" charset="0"/>
                <a:ea typeface="宋体" panose="02010600030101010101" pitchFamily="2" charset="-122"/>
              </a:defRPr>
            </a:lvl2pPr>
            <a:lvl3pPr marL="1143000" indent="-228600">
              <a:defRPr>
                <a:solidFill>
                  <a:schemeClr val="lt1"/>
                </a:solidFill>
                <a:latin typeface="Arial" panose="020B0604020202020204" pitchFamily="34" charset="0"/>
                <a:ea typeface="宋体" panose="02010600030101010101" pitchFamily="2" charset="-122"/>
              </a:defRPr>
            </a:lvl3pPr>
            <a:lvl4pPr marL="1600200" indent="-228600">
              <a:defRPr>
                <a:solidFill>
                  <a:schemeClr val="lt1"/>
                </a:solidFill>
                <a:latin typeface="Arial" panose="020B0604020202020204" pitchFamily="34" charset="0"/>
                <a:ea typeface="宋体" panose="02010600030101010101" pitchFamily="2" charset="-122"/>
              </a:defRPr>
            </a:lvl4pPr>
            <a:lvl5pPr marL="2057400" indent="-228600">
              <a:defRPr>
                <a:solidFill>
                  <a:schemeClr val="lt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lt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lt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lt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lt1"/>
                </a:solidFill>
                <a:latin typeface="Arial" panose="020B0604020202020204" pitchFamily="34" charset="0"/>
                <a:ea typeface="宋体" panose="02010600030101010101" pitchFamily="2" charset="-122"/>
              </a:defRPr>
            </a:lvl9pPr>
          </a:lstStyle>
          <a:p>
            <a:r>
              <a:rPr lang="en-US" altLang="zh-CN" dirty="0"/>
              <a:t>Katie’s reflection: </a:t>
            </a:r>
            <a:endParaRPr lang="zh-CN" altLang="en-US" dirty="0"/>
          </a:p>
        </p:txBody>
      </p:sp>
      <p:sp>
        <p:nvSpPr>
          <p:cNvPr id="14" name="TextBox 8"/>
          <p:cNvSpPr txBox="1">
            <a:spLocks noChangeArrowheads="1"/>
          </p:cNvSpPr>
          <p:nvPr/>
        </p:nvSpPr>
        <p:spPr bwMode="auto">
          <a:xfrm>
            <a:off x="3589288" y="3821923"/>
            <a:ext cx="24304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marR="0" lvl="0" indent="0" fontAlgn="auto">
              <a:lnSpc>
                <a:spcPct val="100000"/>
              </a:lnSpc>
              <a:spcBef>
                <a:spcPts val="0"/>
              </a:spcBef>
              <a:spcAft>
                <a:spcPts val="0"/>
              </a:spcAft>
              <a:buClrTx/>
              <a:buSzTx/>
              <a:buFontTx/>
              <a:buNone/>
              <a:defRPr kumimoji="0" sz="2000" b="1" i="0" u="none" strike="noStrike" kern="0" cap="none" spc="0" normalizeH="0" baseline="0">
                <a:ln>
                  <a:noFill/>
                </a:ln>
                <a:solidFill>
                  <a:srgbClr val="FF0000"/>
                </a:solidFill>
                <a:effectLst/>
                <a:uLnTx/>
                <a:uFillTx/>
                <a:latin typeface="Arial" panose="020B0604020202020204" pitchFamily="34" charset="0"/>
                <a:ea typeface="宋体" panose="02010600030101010101" pitchFamily="2" charset="-122"/>
              </a:defRPr>
            </a:lvl1pPr>
            <a:lvl2pPr marL="742950" indent="-285750">
              <a:defRPr>
                <a:latin typeface="Arial" panose="020B0604020202020204" pitchFamily="34" charset="0"/>
                <a:ea typeface="宋体" panose="02010600030101010101" pitchFamily="2" charset="-122"/>
              </a:defRPr>
            </a:lvl2pPr>
            <a:lvl3pPr marL="1143000" indent="-228600">
              <a:defRPr>
                <a:latin typeface="Arial" panose="020B0604020202020204" pitchFamily="34" charset="0"/>
                <a:ea typeface="宋体" panose="02010600030101010101" pitchFamily="2" charset="-122"/>
              </a:defRPr>
            </a:lvl3pPr>
            <a:lvl4pPr marL="1600200" indent="-228600">
              <a:defRPr>
                <a:latin typeface="Arial" panose="020B0604020202020204" pitchFamily="34" charset="0"/>
                <a:ea typeface="宋体" panose="02010600030101010101" pitchFamily="2" charset="-122"/>
              </a:defRPr>
            </a:lvl4pPr>
            <a:lvl5pPr marL="2057400" indent="-228600">
              <a:defRPr>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latin typeface="Arial" panose="020B0604020202020204" pitchFamily="34" charset="0"/>
                <a:ea typeface="宋体" panose="02010600030101010101" pitchFamily="2" charset="-122"/>
              </a:defRPr>
            </a:lvl9pPr>
          </a:lstStyle>
          <a:p>
            <a:r>
              <a:rPr lang="en-US" altLang="zh-CN" dirty="0"/>
              <a:t>Still upset</a:t>
            </a:r>
            <a:endParaRPr lang="en-US" altLang="zh-CN" dirty="0"/>
          </a:p>
        </p:txBody>
      </p:sp>
      <p:sp>
        <p:nvSpPr>
          <p:cNvPr id="15" name="TextBox 9"/>
          <p:cNvSpPr txBox="1">
            <a:spLocks noChangeArrowheads="1"/>
          </p:cNvSpPr>
          <p:nvPr/>
        </p:nvSpPr>
        <p:spPr bwMode="auto">
          <a:xfrm>
            <a:off x="652320" y="4438598"/>
            <a:ext cx="2709104" cy="4308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defPPr>
              <a:defRPr lang="zh-CN"/>
            </a:defPPr>
            <a:lvl1pPr>
              <a:defRPr sz="2600" b="1">
                <a:latin typeface="Arial" panose="020B0604020202020204" pitchFamily="34" charset="0"/>
                <a:ea typeface="宋体" panose="02010600030101010101" pitchFamily="2" charset="-122"/>
              </a:defRPr>
            </a:lvl1pPr>
            <a:lvl2pPr marL="742950" indent="-285750">
              <a:defRPr>
                <a:latin typeface="Arial" panose="020B0604020202020204" pitchFamily="34" charset="0"/>
                <a:ea typeface="宋体" panose="02010600030101010101" pitchFamily="2" charset="-122"/>
              </a:defRPr>
            </a:lvl2pPr>
            <a:lvl3pPr marL="1143000" indent="-228600">
              <a:defRPr>
                <a:latin typeface="Arial" panose="020B0604020202020204" pitchFamily="34" charset="0"/>
                <a:ea typeface="宋体" panose="02010600030101010101" pitchFamily="2" charset="-122"/>
              </a:defRPr>
            </a:lvl3pPr>
            <a:lvl4pPr marL="1600200" indent="-228600">
              <a:defRPr>
                <a:latin typeface="Arial" panose="020B0604020202020204" pitchFamily="34" charset="0"/>
                <a:ea typeface="宋体" panose="02010600030101010101" pitchFamily="2" charset="-122"/>
              </a:defRPr>
            </a:lvl4pPr>
            <a:lvl5pPr marL="2057400" indent="-228600">
              <a:defRPr>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defRPr/>
            </a:pPr>
            <a:r>
              <a:rPr lang="en-US" altLang="zh-CN" sz="2200" kern="0" dirty="0">
                <a:solidFill>
                  <a:prstClr val="white"/>
                </a:solidFill>
              </a:rPr>
              <a:t>parents’</a:t>
            </a:r>
            <a:r>
              <a:rPr kumimoji="0" lang="en-US" altLang="zh-CN" sz="2200" b="1" i="0" u="none" strike="noStrike" kern="0" cap="none" spc="0" normalizeH="0" baseline="0" noProof="0" dirty="0">
                <a:ln>
                  <a:noFill/>
                </a:ln>
                <a:solidFill>
                  <a:prstClr val="white"/>
                </a:solidFill>
                <a:effectLst/>
                <a:uLnTx/>
                <a:uFillTx/>
              </a:rPr>
              <a:t> reflection </a:t>
            </a:r>
            <a:endParaRPr kumimoji="0" lang="zh-CN" altLang="en-US" sz="2200" b="1" i="0" u="none" strike="noStrike" kern="0" cap="none" spc="0" normalizeH="0" baseline="0" noProof="0" dirty="0">
              <a:ln>
                <a:noFill/>
              </a:ln>
              <a:solidFill>
                <a:prstClr val="white"/>
              </a:solidFill>
              <a:effectLst/>
              <a:uLnTx/>
              <a:uFillTx/>
            </a:endParaRPr>
          </a:p>
        </p:txBody>
      </p:sp>
      <p:sp>
        <p:nvSpPr>
          <p:cNvPr id="16" name="右箭头 10"/>
          <p:cNvSpPr/>
          <p:nvPr/>
        </p:nvSpPr>
        <p:spPr>
          <a:xfrm flipV="1">
            <a:off x="5984469" y="3983779"/>
            <a:ext cx="612775" cy="92075"/>
          </a:xfrm>
          <a:prstGeom prst="rightArrow">
            <a:avLst/>
          </a:prstGeom>
          <a:solidFill>
            <a:srgbClr val="0000FF"/>
          </a:solidFill>
          <a:ln w="41275" cap="flat" cmpd="sng" algn="ctr">
            <a:solidFill>
              <a:srgbClr val="0000FF"/>
            </a:solidFill>
            <a:prstDash val="solid"/>
          </a:ln>
          <a:effectLst/>
        </p:spPr>
        <p:txBody>
          <a:bodyPr anchor="ctr"/>
          <a:lstStyle/>
          <a:p>
            <a:pPr algn="ctr"/>
            <a:endParaRPr lang="zh-CN" altLang="en-US" kern="0">
              <a:solidFill>
                <a:prstClr val="white"/>
              </a:solidFill>
              <a:latin typeface="Calibri" panose="020F0502020204030204"/>
              <a:ea typeface="宋体" panose="02010600030101010101" pitchFamily="2" charset="-122"/>
            </a:endParaRPr>
          </a:p>
        </p:txBody>
      </p:sp>
      <p:sp>
        <p:nvSpPr>
          <p:cNvPr id="17" name="TextBox 11"/>
          <p:cNvSpPr txBox="1">
            <a:spLocks noChangeArrowheads="1"/>
          </p:cNvSpPr>
          <p:nvPr/>
        </p:nvSpPr>
        <p:spPr bwMode="auto">
          <a:xfrm>
            <a:off x="3589288" y="4419759"/>
            <a:ext cx="2387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defRPr b="1">
                <a:solidFill>
                  <a:srgbClr val="0000FF"/>
                </a:solidFill>
                <a:latin typeface="Arial" panose="020B0604020202020204" pitchFamily="34" charset="0"/>
                <a:ea typeface="宋体" panose="02010600030101010101" pitchFamily="2" charset="-122"/>
              </a:defRPr>
            </a:lvl1pPr>
            <a:lvl2pPr marL="742950" indent="-285750">
              <a:defRPr>
                <a:latin typeface="Arial" panose="020B0604020202020204" pitchFamily="34" charset="0"/>
                <a:ea typeface="宋体" panose="02010600030101010101" pitchFamily="2" charset="-122"/>
              </a:defRPr>
            </a:lvl2pPr>
            <a:lvl3pPr marL="1143000" indent="-228600">
              <a:defRPr>
                <a:latin typeface="Arial" panose="020B0604020202020204" pitchFamily="34" charset="0"/>
                <a:ea typeface="宋体" panose="02010600030101010101" pitchFamily="2" charset="-122"/>
              </a:defRPr>
            </a:lvl3pPr>
            <a:lvl4pPr marL="1600200" indent="-228600">
              <a:defRPr>
                <a:latin typeface="Arial" panose="020B0604020202020204" pitchFamily="34" charset="0"/>
                <a:ea typeface="宋体" panose="02010600030101010101" pitchFamily="2" charset="-122"/>
              </a:defRPr>
            </a:lvl4pPr>
            <a:lvl5pPr marL="2057400" indent="-228600">
              <a:defRPr>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confused </a:t>
            </a:r>
            <a:endParaRPr kumimoji="0" lang="zh-CN" altLang="en-US" sz="2000" b="1" i="0" u="none"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endParaRPr>
          </a:p>
        </p:txBody>
      </p:sp>
      <p:sp>
        <p:nvSpPr>
          <p:cNvPr id="18" name="矩形 17"/>
          <p:cNvSpPr/>
          <p:nvPr/>
        </p:nvSpPr>
        <p:spPr>
          <a:xfrm>
            <a:off x="6490789" y="3211716"/>
            <a:ext cx="2006600" cy="371475"/>
          </a:xfrm>
          <a:prstGeom prst="rect">
            <a:avLst/>
          </a:prstGeom>
          <a:solidFill>
            <a:srgbClr val="FFC00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3200" b="1" i="0" u="none" strike="noStrike" kern="0" cap="none" spc="0" normalizeH="0" baseline="0" noProof="0" dirty="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problem</a:t>
            </a:r>
            <a:endParaRPr kumimoji="0" lang="zh-CN" altLang="en-US" sz="3200" b="1" i="0" u="none" strike="noStrike" kern="0" cap="none" spc="0" normalizeH="0" baseline="0" noProof="0" dirty="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9" name="矩形 18"/>
          <p:cNvSpPr/>
          <p:nvPr/>
        </p:nvSpPr>
        <p:spPr>
          <a:xfrm>
            <a:off x="3832173" y="5120941"/>
            <a:ext cx="3460766" cy="547845"/>
          </a:xfrm>
          <a:prstGeom prst="rect">
            <a:avLst/>
          </a:prstGeom>
          <a:solidFill>
            <a:srgbClr val="FFC00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en-US" altLang="zh-CN" sz="3200" b="1" i="0" u="none" strike="noStrike" kern="0" cap="none" spc="0" normalizeH="0" baseline="0" noProof="0" dirty="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rPr>
              <a:t>further problem</a:t>
            </a:r>
            <a:endParaRPr kumimoji="0" lang="zh-CN" altLang="en-US" sz="3200" b="1" i="0" u="none" strike="noStrike" kern="0" cap="none" spc="0" normalizeH="0" baseline="0" noProof="0" dirty="0">
              <a:ln>
                <a:noFill/>
              </a:ln>
              <a:solidFill>
                <a:srgbClr val="0000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20" name="矩形 19"/>
          <p:cNvSpPr/>
          <p:nvPr/>
        </p:nvSpPr>
        <p:spPr>
          <a:xfrm>
            <a:off x="622219" y="3685060"/>
            <a:ext cx="10895672" cy="1287659"/>
          </a:xfrm>
          <a:prstGeom prst="rect">
            <a:avLst/>
          </a:prstGeom>
          <a:noFill/>
          <a:ln w="57150" cap="flat" cmpd="sng" algn="ctr">
            <a:solidFill>
              <a:srgbClr val="00B05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9"/>
          <p:cNvSpPr>
            <a:spLocks noChangeArrowheads="1"/>
          </p:cNvSpPr>
          <p:nvPr/>
        </p:nvSpPr>
        <p:spPr bwMode="auto">
          <a:xfrm>
            <a:off x="516589" y="1625569"/>
            <a:ext cx="7345362" cy="554037"/>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altLang="zh-CN" sz="3000" b="1" i="1"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Trace the hidden clues </a:t>
            </a:r>
            <a:r>
              <a:rPr lang="en-US" altLang="zh-CN" sz="3000" b="1" i="1" dirty="0">
                <a:solidFill>
                  <a:srgbClr val="7030A0"/>
                </a:solidFill>
                <a:latin typeface="Times New Roman" panose="02020603050405020304" pitchFamily="18" charset="0"/>
                <a:ea typeface="宋体" panose="02010600030101010101" pitchFamily="2" charset="-122"/>
                <a:cs typeface="Times New Roman" panose="02020603050405020304" pitchFamily="18" charset="0"/>
              </a:rPr>
              <a:t>in the given sentences</a:t>
            </a:r>
            <a:endParaRPr lang="zh-CN" altLang="en-US" sz="3000" b="1" i="1" dirty="0">
              <a:solidFill>
                <a:srgbClr val="7030A0"/>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2" name="Text Box 5"/>
          <p:cNvSpPr txBox="1">
            <a:spLocks noChangeArrowheads="1"/>
          </p:cNvSpPr>
          <p:nvPr/>
        </p:nvSpPr>
        <p:spPr bwMode="auto">
          <a:xfrm>
            <a:off x="7047603" y="3791145"/>
            <a:ext cx="21413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400" b="1" i="0" u="none" strike="noStrike" kern="0" cap="none" spc="0" normalizeH="0" baseline="0" noProof="0" dirty="0">
                <a:ln>
                  <a:noFill/>
                </a:ln>
                <a:solidFill>
                  <a:srgbClr val="0000FF"/>
                </a:solidFill>
                <a:effectLst/>
                <a:uLnTx/>
                <a:uFillTx/>
                <a:ea typeface="宋体" panose="02010600030101010101" pitchFamily="2" charset="-122"/>
              </a:rPr>
              <a:t>inspired</a:t>
            </a:r>
            <a:endParaRPr kumimoji="0" lang="en-US" altLang="zh-CN" sz="2400" b="0" i="0" u="none" strike="noStrike" kern="0" cap="none" spc="0" normalizeH="0" baseline="0" noProof="0" dirty="0">
              <a:ln>
                <a:noFill/>
              </a:ln>
              <a:solidFill>
                <a:srgbClr val="0000FF"/>
              </a:solidFill>
              <a:effectLst/>
              <a:uLnTx/>
              <a:uFillTx/>
              <a:latin typeface="Arial Black" panose="020B0A04020102020204" pitchFamily="34" charset="0"/>
              <a:ea typeface="宋体" panose="02010600030101010101" pitchFamily="2" charset="-122"/>
            </a:endParaRPr>
          </a:p>
        </p:txBody>
      </p:sp>
      <p:sp>
        <p:nvSpPr>
          <p:cNvPr id="23" name="右箭头 17"/>
          <p:cNvSpPr/>
          <p:nvPr/>
        </p:nvSpPr>
        <p:spPr>
          <a:xfrm flipV="1">
            <a:off x="5967882" y="4530068"/>
            <a:ext cx="612775" cy="92075"/>
          </a:xfrm>
          <a:prstGeom prst="rightArrow">
            <a:avLst/>
          </a:prstGeom>
          <a:solidFill>
            <a:srgbClr val="0000FF"/>
          </a:solidFill>
          <a:ln w="41275" cap="flat" cmpd="sng" algn="ctr">
            <a:solidFill>
              <a:srgbClr val="0000FF"/>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4" name="Text Box 5"/>
          <p:cNvSpPr txBox="1">
            <a:spLocks noChangeArrowheads="1"/>
          </p:cNvSpPr>
          <p:nvPr/>
        </p:nvSpPr>
        <p:spPr bwMode="auto">
          <a:xfrm>
            <a:off x="7003948" y="4414118"/>
            <a:ext cx="41664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400" b="1" dirty="0">
                <a:solidFill>
                  <a:srgbClr val="0000FF"/>
                </a:solidFill>
                <a:latin typeface="Calibri" panose="020F0502020204030204" pitchFamily="34" charset="0"/>
                <a:cs typeface="Arial" panose="020B0604020202020204" pitchFamily="34" charset="0"/>
              </a:rPr>
              <a:t>Proud/ Appreciative/delighted </a:t>
            </a:r>
            <a:endParaRPr lang="en-US" altLang="zh-CN" sz="2400" dirty="0">
              <a:solidFill>
                <a:srgbClr val="0000FF"/>
              </a:solidFill>
              <a:latin typeface="Arial Black" panose="020B0A040201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1000"/>
                                        <p:tgtEl>
                                          <p:spTgt spid="44"/>
                                        </p:tgtEl>
                                      </p:cBhvr>
                                    </p:animEffect>
                                    <p:anim calcmode="lin" valueType="num">
                                      <p:cBhvr>
                                        <p:cTn id="8" dur="1000" fill="hold"/>
                                        <p:tgtEl>
                                          <p:spTgt spid="44"/>
                                        </p:tgtEl>
                                        <p:attrNameLst>
                                          <p:attrName>ppt_x</p:attrName>
                                        </p:attrNameLst>
                                      </p:cBhvr>
                                      <p:tavLst>
                                        <p:tav tm="0">
                                          <p:val>
                                            <p:strVal val="#ppt_x"/>
                                          </p:val>
                                        </p:tav>
                                        <p:tav tm="100000">
                                          <p:val>
                                            <p:strVal val="#ppt_x"/>
                                          </p:val>
                                        </p:tav>
                                      </p:tavLst>
                                    </p:anim>
                                    <p:anim calcmode="lin" valueType="num">
                                      <p:cBhvr>
                                        <p:cTn id="9"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par>
                          <p:cTn id="33" fill="hold">
                            <p:stCondLst>
                              <p:cond delay="500"/>
                            </p:stCondLst>
                            <p:childTnLst>
                              <p:par>
                                <p:cTn id="34" presetID="22" presetClass="entr" presetSubtype="4"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arn(inVertical)">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1000"/>
                                        <p:tgtEl>
                                          <p:spTgt spid="20"/>
                                        </p:tgtEl>
                                      </p:cBhvr>
                                    </p:animEffect>
                                    <p:anim calcmode="lin" valueType="num">
                                      <p:cBhvr>
                                        <p:cTn id="47" dur="1000" fill="hold"/>
                                        <p:tgtEl>
                                          <p:spTgt spid="20"/>
                                        </p:tgtEl>
                                        <p:attrNameLst>
                                          <p:attrName>ppt_x</p:attrName>
                                        </p:attrNameLst>
                                      </p:cBhvr>
                                      <p:tavLst>
                                        <p:tav tm="0">
                                          <p:val>
                                            <p:strVal val="#ppt_x"/>
                                          </p:val>
                                        </p:tav>
                                        <p:tav tm="100000">
                                          <p:val>
                                            <p:strVal val="#ppt_x"/>
                                          </p:val>
                                        </p:tav>
                                      </p:tavLst>
                                    </p:anim>
                                    <p:anim calcmode="lin" valueType="num">
                                      <p:cBhvr>
                                        <p:cTn id="48"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barn(inVertical)">
                                      <p:cBhvr>
                                        <p:cTn id="53" dur="5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barn(inVertical)">
                                      <p:cBhvr>
                                        <p:cTn id="58" dur="500"/>
                                        <p:tgtEl>
                                          <p:spTgt spid="16"/>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linds(horizontal)">
                                      <p:cBhvr>
                                        <p:cTn id="63" dur="500"/>
                                        <p:tgtEl>
                                          <p:spTgt spid="22"/>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circle(in)">
                                      <p:cBhvr>
                                        <p:cTn id="68" dur="1000"/>
                                        <p:tgtEl>
                                          <p:spTgt spid="18"/>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Effect transition="in" filter="wipe(down)">
                                      <p:cBhvr>
                                        <p:cTn id="73" dur="500"/>
                                        <p:tgtEl>
                                          <p:spTgt spid="10"/>
                                        </p:tgtEl>
                                      </p:cBhvr>
                                    </p:animEffect>
                                  </p:childTnLst>
                                </p:cTn>
                              </p:par>
                            </p:childTnLst>
                          </p:cTn>
                        </p:par>
                        <p:par>
                          <p:cTn id="74" fill="hold">
                            <p:stCondLst>
                              <p:cond delay="500"/>
                            </p:stCondLst>
                            <p:childTnLst>
                              <p:par>
                                <p:cTn id="75" presetID="22" presetClass="entr" presetSubtype="4" fill="hold" nodeType="after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wipe(down)">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barn(inVertical)">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barn(inVertical)">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arn(inVertical)">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4"/>
                                        </p:tgtEl>
                                        <p:attrNameLst>
                                          <p:attrName>style.visibility</p:attrName>
                                        </p:attrNameLst>
                                      </p:cBhvr>
                                      <p:to>
                                        <p:strVal val="visible"/>
                                      </p:to>
                                    </p:set>
                                    <p:animEffect transition="in" filter="blinds(horizontal)">
                                      <p:cBhvr>
                                        <p:cTn id="97" dur="500"/>
                                        <p:tgtEl>
                                          <p:spTgt spid="24"/>
                                        </p:tgtEl>
                                      </p:cBhvr>
                                    </p:animEffect>
                                  </p:childTnLst>
                                </p:cTn>
                              </p:par>
                            </p:childTnLst>
                          </p:cTn>
                        </p:par>
                      </p:childTnLst>
                    </p:cTn>
                  </p:par>
                  <p:par>
                    <p:cTn id="98" fill="hold">
                      <p:stCondLst>
                        <p:cond delay="indefinite"/>
                      </p:stCondLst>
                      <p:childTnLst>
                        <p:par>
                          <p:cTn id="99" fill="hold">
                            <p:stCondLst>
                              <p:cond delay="0"/>
                            </p:stCondLst>
                            <p:childTnLst>
                              <p:par>
                                <p:cTn id="100" presetID="6" presetClass="entr" presetSubtype="16" fill="hold" grpId="0" nodeType="click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circle(in)">
                                      <p:cBhvr>
                                        <p:cTn id="102"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7" grpId="0" animBg="1"/>
      <p:bldP spid="8" grpId="0" animBg="1"/>
      <p:bldP spid="9" grpId="0" animBg="1"/>
      <p:bldP spid="10" grpId="0" animBg="1"/>
      <p:bldP spid="13" grpId="0" animBg="1"/>
      <p:bldP spid="14" grpId="0"/>
      <p:bldP spid="15" grpId="0" animBg="1"/>
      <p:bldP spid="16" grpId="0" animBg="1"/>
      <p:bldP spid="17" grpId="0"/>
      <p:bldP spid="18" grpId="0" animBg="1"/>
      <p:bldP spid="19" grpId="0" animBg="1"/>
      <p:bldP spid="20" grpId="0" animBg="1"/>
      <p:bldP spid="21" grpId="0" animBg="1"/>
      <p:bldP spid="22" grpId="0"/>
      <p:bldP spid="23" grpId="0" animBg="1"/>
      <p:bldP spid="2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5"/>
          <p:cNvSpPr>
            <a:spLocks noChangeArrowheads="1"/>
          </p:cNvSpPr>
          <p:nvPr>
            <p:custDataLst>
              <p:tags r:id="rId1"/>
            </p:custDataLst>
          </p:nvPr>
        </p:nvSpPr>
        <p:spPr bwMode="auto">
          <a:xfrm>
            <a:off x="808531" y="-17694"/>
            <a:ext cx="138117" cy="1122807"/>
          </a:xfrm>
          <a:prstGeom prst="rect">
            <a:avLst/>
          </a:prstGeom>
          <a:solidFill>
            <a:srgbClr val="E88B7E"/>
          </a:solidFill>
          <a:ln>
            <a:noFill/>
          </a:ln>
          <a:effectLst/>
        </p:spPr>
        <p:txBody>
          <a:bodyPr wrap="square" anchor="ctr">
            <a:normAutofit/>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defTabSz="914400" eaLnBrk="1" fontAlgn="auto" latinLnBrk="0" hangingPunct="1">
              <a:lnSpc>
                <a:spcPct val="100000"/>
              </a:lnSpc>
              <a:spcBef>
                <a:spcPct val="0"/>
              </a:spcBef>
              <a:spcAft>
                <a:spcPts val="0"/>
              </a:spcAft>
              <a:buClrTx/>
              <a:buSzTx/>
              <a:buFontTx/>
              <a:buNone/>
              <a:defRPr/>
            </a:pPr>
            <a:endParaRPr kumimoji="0" lang="zh-CN" altLang="zh-CN" sz="1800" b="0" i="0" u="none" strike="noStrike" kern="0" cap="none" spc="0" normalizeH="0" baseline="0" noProof="0">
              <a:ln>
                <a:noFill/>
              </a:ln>
              <a:solidFill>
                <a:srgbClr val="000000">
                  <a:lumMod val="85000"/>
                  <a:lumOff val="15000"/>
                </a:srgbClr>
              </a:solidFill>
              <a:effectLst/>
              <a:uLnTx/>
              <a:uFillTx/>
              <a:latin typeface="Arial" panose="020B0604020202020204" pitchFamily="34" charset="0"/>
              <a:ea typeface="微软雅黑" panose="020B0503020204020204" pitchFamily="34" charset="-122"/>
              <a:sym typeface="Arial" panose="020B0604020202020204" pitchFamily="34" charset="0"/>
            </a:endParaRPr>
          </a:p>
        </p:txBody>
      </p:sp>
      <p:sp>
        <p:nvSpPr>
          <p:cNvPr id="35" name="Text Box 6"/>
          <p:cNvSpPr txBox="1">
            <a:spLocks noChangeArrowheads="1"/>
          </p:cNvSpPr>
          <p:nvPr>
            <p:custDataLst>
              <p:tags r:id="rId2"/>
            </p:custDataLst>
          </p:nvPr>
        </p:nvSpPr>
        <p:spPr bwMode="auto">
          <a:xfrm>
            <a:off x="946648" y="43583"/>
            <a:ext cx="3008630" cy="6915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ormAutofit fontScale="75000" lnSpcReduction="20000"/>
            <a:scene3d>
              <a:camera prst="orthographicFront"/>
              <a:lightRig rig="threePt" dir="t"/>
            </a:scene3d>
          </a:bodyPr>
          <a:lstStyle>
            <a:lvl1pPr>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1pPr>
            <a:lvl2pPr marL="742950" indent="-28575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2pPr>
            <a:lvl3pPr marL="11430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3pPr>
            <a:lvl4pPr marL="16002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4pPr>
            <a:lvl5pPr marL="2057400" indent="-228600">
              <a:spcBef>
                <a:spcPct val="20000"/>
              </a:spcBef>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5pPr>
            <a:lvl6pPr marL="25146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6pPr>
            <a:lvl7pPr marL="29718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7pPr>
            <a:lvl8pPr marL="34290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8pPr>
            <a:lvl9pPr marL="3886200" indent="-228600" eaLnBrk="0" fontAlgn="base" hangingPunct="0">
              <a:spcBef>
                <a:spcPct val="20000"/>
              </a:spcBef>
              <a:spcAft>
                <a:spcPct val="0"/>
              </a:spcAft>
              <a:buChar char="»"/>
              <a:defRPr>
                <a:solidFill>
                  <a:schemeClr val="bg2"/>
                </a:solidFill>
                <a:latin typeface="Arial" panose="020B0604020202020204" pitchFamily="34" charset="0"/>
                <a:ea typeface="黑体" panose="02010609060101010101" pitchFamily="49" charset="-122"/>
                <a:sym typeface="Arial" panose="020B0604020202020204" pitchFamily="34" charset="0"/>
              </a:defRPr>
            </a:lvl9pPr>
          </a:lstStyle>
          <a:p>
            <a:pPr>
              <a:spcBef>
                <a:spcPct val="0"/>
              </a:spcBef>
              <a:buFontTx/>
              <a:buNone/>
            </a:pPr>
            <a:endParaRPr lang="en-US" altLang="zh-CN" sz="6000" dirty="0">
              <a:solidFill>
                <a:srgbClr val="000000"/>
              </a:solidFill>
              <a:effectLst>
                <a:outerShdw blurRad="38100" dist="19050" dir="2700000" algn="tl" rotWithShape="0">
                  <a:srgbClr val="000000">
                    <a:alpha val="40000"/>
                  </a:srgbClr>
                </a:outerShdw>
              </a:effectLst>
              <a:ea typeface="微软雅黑" panose="020B0503020204020204" pitchFamily="34" charset="-122"/>
            </a:endParaRPr>
          </a:p>
        </p:txBody>
      </p:sp>
      <p:sp>
        <p:nvSpPr>
          <p:cNvPr id="44" name="文本框 43"/>
          <p:cNvSpPr txBox="1"/>
          <p:nvPr/>
        </p:nvSpPr>
        <p:spPr>
          <a:xfrm rot="16200000">
            <a:off x="1867537" y="-623220"/>
            <a:ext cx="615553" cy="1999380"/>
          </a:xfrm>
          <a:prstGeom prst="rect">
            <a:avLst/>
          </a:prstGeom>
        </p:spPr>
        <p:style>
          <a:lnRef idx="1">
            <a:schemeClr val="accent4"/>
          </a:lnRef>
          <a:fillRef idx="2">
            <a:schemeClr val="accent4"/>
          </a:fillRef>
          <a:effectRef idx="1">
            <a:schemeClr val="accent4"/>
          </a:effectRef>
          <a:fontRef idx="minor">
            <a:schemeClr val="dk1"/>
          </a:fontRef>
        </p:style>
        <p:txBody>
          <a:bodyPr vert="eaVert" wrap="square" rtlCol="0">
            <a:spAutoFit/>
            <a:scene3d>
              <a:camera prst="orthographicFront"/>
              <a:lightRig rig="threePt" dir="t"/>
            </a:scene3d>
          </a:bodyPr>
          <a:lstStyle/>
          <a:p>
            <a:r>
              <a:rPr lang="en-US" altLang="zh-CN" sz="2800" b="1" dirty="0">
                <a:solidFill>
                  <a:srgbClr val="0000FF"/>
                </a:solidFill>
                <a:effectLst>
                  <a:outerShdw blurRad="38100" dist="25400" dir="5400000" algn="ctr" rotWithShape="0">
                    <a:srgbClr val="6E747A">
                      <a:alpha val="43000"/>
                    </a:srgbClr>
                  </a:outerShdw>
                </a:effectLst>
                <a:latin typeface="Apple Chancery" panose="03020702040506060504" charset="0"/>
                <a:ea typeface="微软雅黑" panose="020B0503020204020204" pitchFamily="34" charset="-122"/>
                <a:cs typeface="Apple Chancery" panose="03020702040506060504" charset="0"/>
              </a:rPr>
              <a:t>Writing</a:t>
            </a:r>
            <a:endParaRPr lang="en-US" altLang="zh-CN" sz="2800" b="1" dirty="0">
              <a:solidFill>
                <a:srgbClr val="0000FF"/>
              </a:solidFill>
              <a:effectLst>
                <a:outerShdw blurRad="38100" dist="25400" dir="5400000" algn="ctr" rotWithShape="0">
                  <a:srgbClr val="6E747A">
                    <a:alpha val="43000"/>
                  </a:srgbClr>
                </a:outerShdw>
              </a:effectLst>
              <a:latin typeface="Apple Chancery" panose="03020702040506060504" charset="0"/>
              <a:ea typeface="微软雅黑" panose="020B0503020204020204" pitchFamily="34" charset="-122"/>
              <a:cs typeface="Apple Chancery" panose="03020702040506060504" charset="0"/>
            </a:endParaRPr>
          </a:p>
        </p:txBody>
      </p:sp>
      <p:sp>
        <p:nvSpPr>
          <p:cNvPr id="21" name="标题 1"/>
          <p:cNvSpPr>
            <a:spLocks noGrp="1"/>
          </p:cNvSpPr>
          <p:nvPr>
            <p:ph type="title"/>
          </p:nvPr>
        </p:nvSpPr>
        <p:spPr bwMode="auto">
          <a:xfrm>
            <a:off x="345925" y="941361"/>
            <a:ext cx="4043362" cy="638175"/>
          </a:xfrm>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normAutofit fontScale="90000"/>
          </a:bodyPr>
          <a:lstStyle/>
          <a:p>
            <a:pPr>
              <a:lnSpc>
                <a:spcPct val="100000"/>
              </a:lnSpc>
            </a:pPr>
            <a:r>
              <a:rPr lang="en-US" altLang="zh-CN" sz="3600" dirty="0">
                <a:solidFill>
                  <a:srgbClr val="FF0000"/>
                </a:solidFill>
                <a:latin typeface="Calibri" panose="020F0502020204030204"/>
                <a:ea typeface="宋体" panose="02010600030101010101" pitchFamily="2" charset="-122"/>
                <a:cs typeface="+mj-cs"/>
              </a:rPr>
              <a:t>Predict the plot-2</a:t>
            </a:r>
            <a:endParaRPr lang="zh-CN" altLang="en-US" sz="3600" dirty="0">
              <a:solidFill>
                <a:srgbClr val="FF0000"/>
              </a:solidFill>
              <a:latin typeface="Calibri" panose="020F0502020204030204"/>
              <a:ea typeface="宋体" panose="02010600030101010101" pitchFamily="2" charset="-122"/>
              <a:cs typeface="+mj-cs"/>
            </a:endParaRPr>
          </a:p>
        </p:txBody>
      </p:sp>
      <p:sp>
        <p:nvSpPr>
          <p:cNvPr id="22" name="内容占位符 2"/>
          <p:cNvSpPr txBox="1"/>
          <p:nvPr/>
        </p:nvSpPr>
        <p:spPr bwMode="auto">
          <a:xfrm>
            <a:off x="328773" y="2311685"/>
            <a:ext cx="8257052" cy="1157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zh-CN" b="1" dirty="0"/>
              <a:t>Paragraph 2:</a:t>
            </a:r>
            <a:br>
              <a:rPr lang="en-US" altLang="zh-CN" b="1" dirty="0"/>
            </a:br>
            <a:r>
              <a:rPr lang="en-US" altLang="zh-CN" b="1" i="1" dirty="0"/>
              <a:t>    Katie asked me not to tell her parents.</a:t>
            </a:r>
            <a:endParaRPr lang="zh-CN" altLang="zh-CN" b="1" i="1" dirty="0"/>
          </a:p>
        </p:txBody>
      </p:sp>
      <p:sp>
        <p:nvSpPr>
          <p:cNvPr id="23" name="矩形 22"/>
          <p:cNvSpPr/>
          <p:nvPr/>
        </p:nvSpPr>
        <p:spPr>
          <a:xfrm>
            <a:off x="606136" y="2684567"/>
            <a:ext cx="6455063" cy="498475"/>
          </a:xfrm>
          <a:prstGeom prst="rect">
            <a:avLst/>
          </a:prstGeom>
          <a:noFill/>
          <a:ln w="444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24" name="直接箭头连接符 23"/>
          <p:cNvCxnSpPr/>
          <p:nvPr/>
        </p:nvCxnSpPr>
        <p:spPr>
          <a:xfrm rot="5400000">
            <a:off x="3206090" y="3058837"/>
            <a:ext cx="498475" cy="295275"/>
          </a:xfrm>
          <a:prstGeom prst="straightConnector1">
            <a:avLst/>
          </a:prstGeom>
          <a:noFill/>
          <a:ln w="38100" cap="flat" cmpd="sng" algn="ctr">
            <a:solidFill>
              <a:srgbClr val="F79646"/>
            </a:solidFill>
            <a:prstDash val="solid"/>
            <a:tailEnd type="arrow"/>
          </a:ln>
          <a:effectLst>
            <a:outerShdw blurRad="40000" dist="23000" dir="5400000" rotWithShape="0">
              <a:srgbClr val="000000">
                <a:alpha val="35000"/>
              </a:srgbClr>
            </a:outerShdw>
          </a:effectLst>
        </p:spPr>
      </p:cxnSp>
      <p:sp>
        <p:nvSpPr>
          <p:cNvPr id="25" name="TextBox 7"/>
          <p:cNvSpPr txBox="1">
            <a:spLocks noChangeArrowheads="1"/>
          </p:cNvSpPr>
          <p:nvPr/>
        </p:nvSpPr>
        <p:spPr bwMode="auto">
          <a:xfrm>
            <a:off x="428625" y="3580954"/>
            <a:ext cx="11334750" cy="1200329"/>
          </a:xfrm>
          <a:prstGeom prst="rect">
            <a:avLst/>
          </a:prstGeom>
          <a:noFill/>
          <a:ln w="57150">
            <a:solidFill>
              <a:srgbClr val="00B05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a:r>
              <a:rPr lang="en-US" altLang="zh-CN" sz="2400" b="1" dirty="0">
                <a:solidFill>
                  <a:srgbClr val="0000FF"/>
                </a:solidFill>
              </a:rPr>
              <a:t>I</a:t>
            </a:r>
            <a:r>
              <a:rPr lang="zh-CN" altLang="en-US" sz="2400" b="1" dirty="0">
                <a:solidFill>
                  <a:srgbClr val="0000FF"/>
                </a:solidFill>
              </a:rPr>
              <a:t>，</a:t>
            </a:r>
            <a:r>
              <a:rPr lang="en-US" altLang="zh-CN" sz="2400" b="1" dirty="0">
                <a:solidFill>
                  <a:srgbClr val="0000FF"/>
                </a:solidFill>
              </a:rPr>
              <a:t>as Katie’s teacher, would be inspired and proud of the kindness of the little angel. </a:t>
            </a:r>
            <a:endParaRPr lang="en-US" altLang="zh-CN" sz="2400" b="1" dirty="0">
              <a:solidFill>
                <a:srgbClr val="0000FF"/>
              </a:solidFill>
            </a:endParaRPr>
          </a:p>
          <a:p>
            <a:pPr algn="just"/>
            <a:r>
              <a:rPr lang="en-US" altLang="zh-CN" sz="2400" b="1" dirty="0">
                <a:solidFill>
                  <a:srgbClr val="0000FF"/>
                </a:solidFill>
              </a:rPr>
              <a:t>I appreciated her selfless and generous </a:t>
            </a:r>
            <a:r>
              <a:rPr lang="en-US" altLang="zh-CN" sz="2400" b="1">
                <a:solidFill>
                  <a:srgbClr val="0000FF"/>
                </a:solidFill>
              </a:rPr>
              <a:t>behavior.</a:t>
            </a:r>
            <a:endParaRPr lang="zh-CN" altLang="en-US" sz="2400" b="1" dirty="0">
              <a:solidFill>
                <a:srgbClr val="0000FF"/>
              </a:solidFill>
            </a:endParaRPr>
          </a:p>
        </p:txBody>
      </p:sp>
      <p:sp>
        <p:nvSpPr>
          <p:cNvPr id="26" name="矩形 25"/>
          <p:cNvSpPr/>
          <p:nvPr/>
        </p:nvSpPr>
        <p:spPr>
          <a:xfrm>
            <a:off x="1582544" y="5145222"/>
            <a:ext cx="2215204" cy="371475"/>
          </a:xfrm>
          <a:prstGeom prst="rect">
            <a:avLst/>
          </a:prstGeom>
          <a:solidFill>
            <a:srgbClr val="FFC0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altLang="zh-CN" sz="3200" b="1" dirty="0">
                <a:solidFill>
                  <a:srgbClr val="0000FF"/>
                </a:solidFill>
                <a:latin typeface="Times New Roman" panose="02020603050405020304" pitchFamily="18" charset="0"/>
                <a:cs typeface="Times New Roman" panose="02020603050405020304" pitchFamily="18" charset="0"/>
              </a:rPr>
              <a:t>Resolution</a:t>
            </a:r>
            <a:endParaRPr lang="zh-CN" altLang="en-US" sz="3200" b="1" dirty="0">
              <a:solidFill>
                <a:srgbClr val="0000FF"/>
              </a:solidFill>
              <a:latin typeface="Times New Roman" panose="02020603050405020304" pitchFamily="18" charset="0"/>
              <a:cs typeface="Times New Roman" panose="02020603050405020304" pitchFamily="18" charset="0"/>
            </a:endParaRPr>
          </a:p>
        </p:txBody>
      </p:sp>
      <p:sp>
        <p:nvSpPr>
          <p:cNvPr id="27" name="右箭头 9"/>
          <p:cNvSpPr/>
          <p:nvPr/>
        </p:nvSpPr>
        <p:spPr>
          <a:xfrm flipV="1">
            <a:off x="3797748" y="5231742"/>
            <a:ext cx="714375" cy="198437"/>
          </a:xfrm>
          <a:prstGeom prst="righ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8" name="矩形 27"/>
          <p:cNvSpPr/>
          <p:nvPr/>
        </p:nvSpPr>
        <p:spPr>
          <a:xfrm>
            <a:off x="4688066" y="5076570"/>
            <a:ext cx="1871663" cy="371475"/>
          </a:xfrm>
          <a:prstGeom prst="rect">
            <a:avLst/>
          </a:prstGeom>
          <a:solidFill>
            <a:srgbClr val="FFC00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en-US" altLang="zh-CN" sz="3200" b="1" dirty="0">
                <a:solidFill>
                  <a:srgbClr val="0000FF"/>
                </a:solidFill>
                <a:latin typeface="Times New Roman" panose="02020603050405020304" pitchFamily="18" charset="0"/>
                <a:cs typeface="Times New Roman" panose="02020603050405020304" pitchFamily="18" charset="0"/>
              </a:rPr>
              <a:t>result?</a:t>
            </a:r>
            <a:endParaRPr lang="zh-CN" altLang="en-US" sz="3200" b="1" dirty="0">
              <a:solidFill>
                <a:srgbClr val="0000FF"/>
              </a:solidFill>
              <a:latin typeface="Times New Roman" panose="02020603050405020304" pitchFamily="18" charset="0"/>
              <a:cs typeface="Times New Roman" panose="02020603050405020304" pitchFamily="18" charset="0"/>
            </a:endParaRPr>
          </a:p>
        </p:txBody>
      </p:sp>
      <p:sp>
        <p:nvSpPr>
          <p:cNvPr id="29" name="TextBox 11"/>
          <p:cNvSpPr txBox="1">
            <a:spLocks noChangeArrowheads="1"/>
          </p:cNvSpPr>
          <p:nvPr/>
        </p:nvSpPr>
        <p:spPr bwMode="auto">
          <a:xfrm>
            <a:off x="1672976" y="5743332"/>
            <a:ext cx="8558372" cy="492443"/>
          </a:xfrm>
          <a:prstGeom prst="rect">
            <a:avLst/>
          </a:prstGeom>
          <a:noFill/>
          <a:ln w="28575">
            <a:solidFill>
              <a:srgbClr val="3333FF"/>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zh-CN" sz="2600" b="1" dirty="0">
                <a:solidFill>
                  <a:srgbClr val="FF0000"/>
                </a:solidFill>
                <a:latin typeface="Times New Roman" panose="02020603050405020304" pitchFamily="18" charset="0"/>
                <a:cs typeface="Times New Roman" panose="02020603050405020304" pitchFamily="18" charset="0"/>
              </a:rPr>
              <a:t>I learned the precious and valuable spirit from a little girl.</a:t>
            </a:r>
            <a:endParaRPr lang="en-US" altLang="zh-CN" sz="2600" b="1" dirty="0">
              <a:solidFill>
                <a:srgbClr val="FF0000"/>
              </a:solidFill>
              <a:latin typeface="Times New Roman" panose="02020603050405020304" pitchFamily="18" charset="0"/>
              <a:cs typeface="Times New Roman" panose="02020603050405020304" pitchFamily="18" charset="0"/>
            </a:endParaRPr>
          </a:p>
        </p:txBody>
      </p:sp>
      <p:sp>
        <p:nvSpPr>
          <p:cNvPr id="30" name="矩形 9"/>
          <p:cNvSpPr>
            <a:spLocks noChangeArrowheads="1"/>
          </p:cNvSpPr>
          <p:nvPr/>
        </p:nvSpPr>
        <p:spPr bwMode="auto">
          <a:xfrm>
            <a:off x="356225" y="1579536"/>
            <a:ext cx="7345362" cy="554037"/>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altLang="zh-CN" sz="3000" b="1" i="1"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Trace the hidden clues </a:t>
            </a:r>
            <a:r>
              <a:rPr lang="en-US" altLang="zh-CN" sz="3000" b="1" i="1" dirty="0">
                <a:solidFill>
                  <a:srgbClr val="7030A0"/>
                </a:solidFill>
                <a:latin typeface="Times New Roman" panose="02020603050405020304" pitchFamily="18" charset="0"/>
                <a:ea typeface="宋体" panose="02010600030101010101" pitchFamily="2" charset="-122"/>
                <a:cs typeface="Times New Roman" panose="02020603050405020304" pitchFamily="18" charset="0"/>
              </a:rPr>
              <a:t>in the given sentences</a:t>
            </a:r>
            <a:endParaRPr lang="zh-CN" altLang="en-US" sz="3000" b="1" i="1" dirty="0">
              <a:solidFill>
                <a:srgbClr val="7030A0"/>
              </a:solidFill>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additive="base">
                                        <p:cTn id="12" dur="500" fill="hold"/>
                                        <p:tgtEl>
                                          <p:spTgt spid="21"/>
                                        </p:tgtEl>
                                        <p:attrNameLst>
                                          <p:attrName>ppt_x</p:attrName>
                                        </p:attrNameLst>
                                      </p:cBhvr>
                                      <p:tavLst>
                                        <p:tav tm="0">
                                          <p:val>
                                            <p:strVal val="#ppt_x"/>
                                          </p:val>
                                        </p:tav>
                                        <p:tav tm="100000">
                                          <p:val>
                                            <p:strVal val="#ppt_x"/>
                                          </p:val>
                                        </p:tav>
                                      </p:tavLst>
                                    </p:anim>
                                    <p:anim calcmode="lin" valueType="num">
                                      <p:cBhvr additive="base">
                                        <p:cTn id="1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anim calcmode="lin" valueType="num">
                                      <p:cBhvr additive="base">
                                        <p:cTn id="18" dur="500" fill="hold"/>
                                        <p:tgtEl>
                                          <p:spTgt spid="30"/>
                                        </p:tgtEl>
                                        <p:attrNameLst>
                                          <p:attrName>ppt_x</p:attrName>
                                        </p:attrNameLst>
                                      </p:cBhvr>
                                      <p:tavLst>
                                        <p:tav tm="0">
                                          <p:val>
                                            <p:strVal val="#ppt_x"/>
                                          </p:val>
                                        </p:tav>
                                        <p:tav tm="100000">
                                          <p:val>
                                            <p:strVal val="#ppt_x"/>
                                          </p:val>
                                        </p:tav>
                                      </p:tavLst>
                                    </p:anim>
                                    <p:anim calcmode="lin" valueType="num">
                                      <p:cBhvr additive="base">
                                        <p:cTn id="19"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2">
                                            <p:txEl>
                                              <p:pRg st="0" end="0"/>
                                            </p:txEl>
                                          </p:spTgt>
                                        </p:tgtEl>
                                        <p:attrNameLst>
                                          <p:attrName>style.visibility</p:attrName>
                                        </p:attrNameLst>
                                      </p:cBhvr>
                                      <p:to>
                                        <p:strVal val="visible"/>
                                      </p:to>
                                    </p:set>
                                    <p:animEffect transition="in" filter="wipe(down)">
                                      <p:cBhvr>
                                        <p:cTn id="24" dur="500"/>
                                        <p:tgtEl>
                                          <p:spTgt spid="22">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wipe(down)">
                                      <p:cBhvr>
                                        <p:cTn id="29" dur="500"/>
                                        <p:tgtEl>
                                          <p:spTgt spid="23"/>
                                        </p:tgtEl>
                                      </p:cBhvr>
                                    </p:animEffect>
                                  </p:childTnLst>
                                </p:cTn>
                              </p:par>
                            </p:childTnLst>
                          </p:cTn>
                        </p:par>
                        <p:par>
                          <p:cTn id="30" fill="hold">
                            <p:stCondLst>
                              <p:cond delay="500"/>
                            </p:stCondLst>
                            <p:childTnLst>
                              <p:par>
                                <p:cTn id="31" presetID="22" presetClass="entr" presetSubtype="4" fill="hold" nodeType="afterEffect">
                                  <p:stCondLst>
                                    <p:cond delay="0"/>
                                  </p:stCondLst>
                                  <p:childTnLst>
                                    <p:set>
                                      <p:cBhvr>
                                        <p:cTn id="32" dur="1" fill="hold">
                                          <p:stCondLst>
                                            <p:cond delay="0"/>
                                          </p:stCondLst>
                                        </p:cTn>
                                        <p:tgtEl>
                                          <p:spTgt spid="24"/>
                                        </p:tgtEl>
                                        <p:attrNameLst>
                                          <p:attrName>style.visibility</p:attrName>
                                        </p:attrNameLst>
                                      </p:cBhvr>
                                      <p:to>
                                        <p:strVal val="visible"/>
                                      </p:to>
                                    </p:set>
                                    <p:animEffect transition="in" filter="wipe(down)">
                                      <p:cBhvr>
                                        <p:cTn id="33" dur="500"/>
                                        <p:tgtEl>
                                          <p:spTgt spid="24"/>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circle(in)">
                                      <p:cBhvr>
                                        <p:cTn id="43" dur="1000"/>
                                        <p:tgtEl>
                                          <p:spTgt spid="26"/>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barn(inVertical)">
                                      <p:cBhvr>
                                        <p:cTn id="48" dur="500"/>
                                        <p:tgtEl>
                                          <p:spTgt spid="27"/>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circle(in)">
                                      <p:cBhvr>
                                        <p:cTn id="53" dur="1000"/>
                                        <p:tgtEl>
                                          <p:spTgt spid="28"/>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wipe(down)">
                                      <p:cBhvr>
                                        <p:cTn id="5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21" grpId="0" animBg="1"/>
      <p:bldP spid="22" grpId="0" build="p"/>
      <p:bldP spid="23" grpId="0" animBg="1"/>
      <p:bldP spid="25" grpId="0" animBg="1"/>
      <p:bldP spid="26" grpId="0" animBg="1"/>
      <p:bldP spid="27" grpId="0" animBg="1"/>
      <p:bldP spid="28" grpId="0" animBg="1"/>
      <p:bldP spid="29" grpId="0" animBg="1"/>
      <p:bldP spid="3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a:spLocks noChangeArrowheads="1"/>
          </p:cNvSpPr>
          <p:nvPr/>
        </p:nvSpPr>
        <p:spPr bwMode="auto">
          <a:xfrm>
            <a:off x="2527363" y="573659"/>
            <a:ext cx="6751638" cy="580260"/>
          </a:xfrm>
          <a:prstGeom prst="rect">
            <a:avLst/>
          </a:prstGeom>
        </p:spPr>
        <p:style>
          <a:lnRef idx="1">
            <a:schemeClr val="accent4"/>
          </a:lnRef>
          <a:fillRef idx="2">
            <a:schemeClr val="accent4"/>
          </a:fillRef>
          <a:effectRef idx="1">
            <a:schemeClr val="accent4"/>
          </a:effectRef>
          <a:fontRef idx="minor">
            <a:schemeClr val="dk1"/>
          </a:fontRef>
        </p:style>
        <p:txBody>
          <a:bodyPr anchor="ctr">
            <a:normAutofit fontScale="75000" lnSpcReduction="20000"/>
          </a:bodyPr>
          <a:lstStyle>
            <a:defPPr>
              <a:defRPr lang="zh-CN"/>
            </a:defPPr>
            <a:lvl1pPr defTabSz="914400" eaLnBrk="1" latinLnBrk="0" hangingPunct="1">
              <a:buNone/>
              <a:defRPr sz="4400">
                <a:latin typeface="+mj-lt"/>
                <a:ea typeface="+mj-ea"/>
                <a:cs typeface="+mj-cs"/>
              </a:defRPr>
            </a:lvl1pPr>
          </a:lstStyle>
          <a:p>
            <a:pPr>
              <a:defRPr/>
            </a:pPr>
            <a:r>
              <a:rPr lang="en-US" altLang="zh-CN" b="1" dirty="0"/>
              <a:t>Possible  vivid verbs for enjoyment</a:t>
            </a:r>
            <a:endParaRPr lang="en-US" altLang="zh-CN" b="1" dirty="0"/>
          </a:p>
        </p:txBody>
      </p:sp>
      <p:sp>
        <p:nvSpPr>
          <p:cNvPr id="5" name="文本框 4"/>
          <p:cNvSpPr txBox="1">
            <a:spLocks noChangeArrowheads="1"/>
          </p:cNvSpPr>
          <p:nvPr/>
        </p:nvSpPr>
        <p:spPr bwMode="auto">
          <a:xfrm>
            <a:off x="2174331" y="1266071"/>
            <a:ext cx="8974998" cy="4438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marL="342900" indent="-3429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a:lnSpc>
                <a:spcPct val="150000"/>
              </a:lnSpc>
            </a:pPr>
            <a:r>
              <a:rPr lang="en-US" altLang="zh-CN" sz="2400" b="1" kern="100" dirty="0">
                <a:latin typeface="宋体" panose="02010600030101010101" pitchFamily="2" charset="-122"/>
                <a:cs typeface="Times New Roman" panose="02020603050405020304" pitchFamily="18" charset="0"/>
              </a:rPr>
              <a:t>①</a:t>
            </a:r>
            <a:r>
              <a:rPr lang="en-US" altLang="zh-CN" sz="2400" b="1" kern="100" dirty="0">
                <a:latin typeface="Times New Roman" panose="02020603050405020304" pitchFamily="18" charset="0"/>
                <a:cs typeface="Times New Roman" panose="02020603050405020304" pitchFamily="18" charset="0"/>
              </a:rPr>
              <a:t> The smile on her face</a:t>
            </a:r>
            <a:r>
              <a:rPr lang="en-US" altLang="zh-CN" sz="2400" b="1" kern="100" dirty="0">
                <a:highlight>
                  <a:srgbClr val="FFFF00"/>
                </a:highlight>
                <a:latin typeface="Times New Roman" panose="02020603050405020304" pitchFamily="18" charset="0"/>
                <a:cs typeface="Times New Roman" panose="02020603050405020304" pitchFamily="18" charset="0"/>
              </a:rPr>
              <a:t> shone like a diamond</a:t>
            </a:r>
            <a:r>
              <a:rPr lang="en-US" altLang="zh-CN" sz="2400" b="1" kern="100" dirty="0">
                <a:latin typeface="Times New Roman" panose="02020603050405020304" pitchFamily="18" charset="0"/>
                <a:cs typeface="Times New Roman" panose="02020603050405020304" pitchFamily="18" charset="0"/>
              </a:rPr>
              <a:t>.</a:t>
            </a:r>
            <a:endParaRPr lang="en-US" altLang="zh-CN" sz="2400" b="1" kern="100" dirty="0">
              <a:latin typeface="Times New Roman" panose="02020603050405020304" pitchFamily="18" charset="0"/>
              <a:cs typeface="Times New Roman" panose="02020603050405020304" pitchFamily="18" charset="0"/>
            </a:endParaRPr>
          </a:p>
          <a:p>
            <a:pPr algn="just">
              <a:lnSpc>
                <a:spcPct val="150000"/>
              </a:lnSpc>
            </a:pPr>
            <a:r>
              <a:rPr lang="zh-CN" altLang="zh-CN" sz="2400" b="1" kern="100" dirty="0">
                <a:latin typeface="Times New Roman" panose="02020603050405020304" pitchFamily="18" charset="0"/>
                <a:cs typeface="Times New Roman" panose="02020603050405020304" pitchFamily="18" charset="0"/>
              </a:rPr>
              <a:t>她脸上的笑容像钻石一样闪闪发光。</a:t>
            </a:r>
            <a:endParaRPr lang="zh-CN" altLang="zh-CN" sz="2400" kern="100" dirty="0">
              <a:latin typeface="Calibri" panose="020F0502020204030204" pitchFamily="34" charset="0"/>
              <a:cs typeface="Times New Roman" panose="02020603050405020304" pitchFamily="18" charset="0"/>
            </a:endParaRPr>
          </a:p>
          <a:p>
            <a:pPr algn="just">
              <a:lnSpc>
                <a:spcPct val="150000"/>
              </a:lnSpc>
            </a:pPr>
            <a:r>
              <a:rPr lang="en-US" altLang="zh-CN" sz="2400" b="1" kern="100" dirty="0">
                <a:latin typeface="宋体" panose="02010600030101010101" pitchFamily="2" charset="-122"/>
                <a:cs typeface="Times New Roman" panose="02020603050405020304" pitchFamily="18" charset="0"/>
              </a:rPr>
              <a:t>②</a:t>
            </a:r>
            <a:r>
              <a:rPr lang="en-US" altLang="zh-CN" sz="2400" b="1" kern="100" dirty="0">
                <a:latin typeface="Times New Roman" panose="02020603050405020304" pitchFamily="18" charset="0"/>
                <a:cs typeface="Times New Roman" panose="02020603050405020304" pitchFamily="18" charset="0"/>
              </a:rPr>
              <a:t> A smile of understanding flashed across his face.</a:t>
            </a:r>
            <a:endParaRPr lang="en-US" altLang="zh-CN" sz="2400" b="1" kern="100" dirty="0">
              <a:latin typeface="Times New Roman" panose="02020603050405020304" pitchFamily="18" charset="0"/>
              <a:cs typeface="Times New Roman" panose="02020603050405020304" pitchFamily="18" charset="0"/>
            </a:endParaRPr>
          </a:p>
          <a:p>
            <a:pPr algn="just">
              <a:lnSpc>
                <a:spcPct val="150000"/>
              </a:lnSpc>
            </a:pPr>
            <a:r>
              <a:rPr lang="zh-CN" altLang="zh-CN" sz="2400" b="1" kern="100" dirty="0">
                <a:latin typeface="Times New Roman" panose="02020603050405020304" pitchFamily="18" charset="0"/>
                <a:cs typeface="Times New Roman" panose="02020603050405020304" pitchFamily="18" charset="0"/>
              </a:rPr>
              <a:t>他脸上露出了一种理解的微笑。</a:t>
            </a:r>
            <a:endParaRPr lang="zh-CN" altLang="zh-CN" sz="2400" kern="100" dirty="0">
              <a:latin typeface="Calibri" panose="020F0502020204030204" pitchFamily="34" charset="0"/>
              <a:cs typeface="Times New Roman" panose="02020603050405020304" pitchFamily="18" charset="0"/>
            </a:endParaRPr>
          </a:p>
          <a:p>
            <a:pPr algn="just">
              <a:lnSpc>
                <a:spcPct val="150000"/>
              </a:lnSpc>
            </a:pPr>
            <a:r>
              <a:rPr lang="en-US" altLang="zh-CN" sz="2400" b="1" kern="100" dirty="0">
                <a:latin typeface="宋体" panose="02010600030101010101" pitchFamily="2" charset="-122"/>
                <a:cs typeface="Times New Roman" panose="02020603050405020304" pitchFamily="18" charset="0"/>
              </a:rPr>
              <a:t>③</a:t>
            </a:r>
            <a:r>
              <a:rPr lang="en-US" altLang="zh-CN" sz="2400" b="1" kern="100" dirty="0">
                <a:latin typeface="Times New Roman" panose="02020603050405020304" pitchFamily="18" charset="0"/>
                <a:cs typeface="Times New Roman" panose="02020603050405020304" pitchFamily="18" charset="0"/>
              </a:rPr>
              <a:t> A ripple of excitement ran through them.</a:t>
            </a:r>
            <a:r>
              <a:rPr lang="zh-CN" altLang="zh-CN" sz="2400" b="1" kern="100" dirty="0">
                <a:latin typeface="Times New Roman" panose="02020603050405020304" pitchFamily="18" charset="0"/>
                <a:cs typeface="Times New Roman" panose="02020603050405020304" pitchFamily="18" charset="0"/>
              </a:rPr>
              <a:t>一阵激动声穿过他们。</a:t>
            </a:r>
            <a:endParaRPr lang="zh-CN" altLang="zh-CN" sz="2400" kern="100" dirty="0">
              <a:latin typeface="Calibri" panose="020F0502020204030204" pitchFamily="34" charset="0"/>
              <a:cs typeface="Times New Roman" panose="02020603050405020304" pitchFamily="18" charset="0"/>
            </a:endParaRPr>
          </a:p>
          <a:p>
            <a:pPr algn="just">
              <a:lnSpc>
                <a:spcPct val="150000"/>
              </a:lnSpc>
            </a:pPr>
            <a:r>
              <a:rPr lang="en-US" altLang="zh-CN" sz="2400" b="1" kern="100" dirty="0">
                <a:latin typeface="宋体" panose="02010600030101010101" pitchFamily="2" charset="-122"/>
                <a:cs typeface="Times New Roman" panose="02020603050405020304" pitchFamily="18" charset="0"/>
              </a:rPr>
              <a:t>④</a:t>
            </a:r>
            <a:r>
              <a:rPr lang="en-US" altLang="zh-CN" sz="2400" b="1" kern="100" dirty="0">
                <a:latin typeface="Times New Roman" panose="02020603050405020304" pitchFamily="18" charset="0"/>
                <a:cs typeface="Times New Roman" panose="02020603050405020304" pitchFamily="18" charset="0"/>
              </a:rPr>
              <a:t> Laughter lingered around the room.</a:t>
            </a:r>
            <a:r>
              <a:rPr lang="zh-CN" altLang="zh-CN" sz="2400" b="1" kern="100" dirty="0">
                <a:latin typeface="Times New Roman" panose="02020603050405020304" pitchFamily="18" charset="0"/>
                <a:cs typeface="Times New Roman" panose="02020603050405020304" pitchFamily="18" charset="0"/>
              </a:rPr>
              <a:t>笑声在房间里萦绕。</a:t>
            </a:r>
            <a:endParaRPr lang="zh-CN" altLang="zh-CN" sz="2400" kern="100" dirty="0">
              <a:latin typeface="Calibri" panose="020F0502020204030204" pitchFamily="34" charset="0"/>
              <a:cs typeface="Times New Roman" panose="02020603050405020304" pitchFamily="18" charset="0"/>
            </a:endParaRPr>
          </a:p>
          <a:p>
            <a:pPr algn="just">
              <a:lnSpc>
                <a:spcPct val="150000"/>
              </a:lnSpc>
            </a:pPr>
            <a:r>
              <a:rPr lang="en-US" altLang="zh-CN" sz="2400" b="1" kern="100" dirty="0">
                <a:latin typeface="宋体" panose="02010600030101010101" pitchFamily="2" charset="-122"/>
                <a:cs typeface="Times New Roman" panose="02020603050405020304" pitchFamily="18" charset="0"/>
              </a:rPr>
              <a:t>⑤</a:t>
            </a:r>
            <a:r>
              <a:rPr lang="en-US" altLang="zh-CN" sz="2400" b="1" kern="100" dirty="0">
                <a:latin typeface="Times New Roman" panose="02020603050405020304" pitchFamily="18" charset="0"/>
                <a:cs typeface="Times New Roman" panose="02020603050405020304" pitchFamily="18" charset="0"/>
              </a:rPr>
              <a:t> His eyes twinkled with pleasure.</a:t>
            </a:r>
            <a:r>
              <a:rPr lang="zh-CN" altLang="zh-CN" sz="2400" b="1" kern="100" dirty="0">
                <a:latin typeface="Times New Roman" panose="02020603050405020304" pitchFamily="18" charset="0"/>
                <a:cs typeface="Times New Roman" panose="02020603050405020304" pitchFamily="18" charset="0"/>
              </a:rPr>
              <a:t>他的眼睛闪烁着快乐。</a:t>
            </a:r>
            <a:endParaRPr lang="zh-CN" altLang="zh-CN" sz="2400" kern="100" dirty="0">
              <a:latin typeface="Calibri" panose="020F0502020204030204" pitchFamily="34" charset="0"/>
              <a:cs typeface="Times New Roman" panose="02020603050405020304" pitchFamily="18" charset="0"/>
            </a:endParaRPr>
          </a:p>
          <a:p>
            <a:pPr algn="just">
              <a:lnSpc>
                <a:spcPct val="150000"/>
              </a:lnSpc>
            </a:pPr>
            <a:r>
              <a:rPr lang="en-US" altLang="zh-CN" sz="2400" b="1" kern="100" dirty="0">
                <a:latin typeface="宋体" panose="02010600030101010101" pitchFamily="2" charset="-122"/>
                <a:cs typeface="Times New Roman" panose="02020603050405020304" pitchFamily="18" charset="0"/>
              </a:rPr>
              <a:t>⑥</a:t>
            </a:r>
            <a:r>
              <a:rPr lang="en-US" altLang="zh-CN" sz="2400" b="1" kern="100" dirty="0">
                <a:latin typeface="Times New Roman" panose="02020603050405020304" pitchFamily="18" charset="0"/>
                <a:cs typeface="Times New Roman" panose="02020603050405020304" pitchFamily="18" charset="0"/>
              </a:rPr>
              <a:t>A wild gaiety</a:t>
            </a:r>
            <a:r>
              <a:rPr lang="zh-CN" altLang="zh-CN" sz="2400" b="1" kern="100" dirty="0">
                <a:latin typeface="Times New Roman" panose="02020603050405020304" pitchFamily="18" charset="0"/>
                <a:cs typeface="Times New Roman" panose="02020603050405020304" pitchFamily="18" charset="0"/>
              </a:rPr>
              <a:t>（快乐）</a:t>
            </a:r>
            <a:r>
              <a:rPr lang="en-US" altLang="zh-CN" sz="2400" b="1" kern="100" dirty="0">
                <a:latin typeface="Times New Roman" panose="02020603050405020304" pitchFamily="18" charset="0"/>
                <a:cs typeface="Times New Roman" panose="02020603050405020304" pitchFamily="18" charset="0"/>
              </a:rPr>
              <a:t> took hold of her.</a:t>
            </a:r>
            <a:r>
              <a:rPr lang="zh-CN" altLang="zh-CN" sz="2400" b="1" kern="100" dirty="0">
                <a:latin typeface="Times New Roman" panose="02020603050405020304" pitchFamily="18" charset="0"/>
                <a:cs typeface="Times New Roman" panose="02020603050405020304" pitchFamily="18" charset="0"/>
              </a:rPr>
              <a:t>一种疯狂的快乐控制了她。</a:t>
            </a:r>
            <a:endParaRPr lang="zh-CN" altLang="zh-CN" sz="2400" kern="100" dirty="0">
              <a:latin typeface="Calibri" panose="020F0502020204030204" pitchFamily="34" charset="0"/>
              <a:cs typeface="Times New Roman" panose="02020603050405020304" pitchFamily="18" charset="0"/>
            </a:endParaRPr>
          </a:p>
        </p:txBody>
      </p:sp>
      <p:sp>
        <p:nvSpPr>
          <p:cNvPr id="6" name="文本框 5"/>
          <p:cNvSpPr txBox="1">
            <a:spLocks noChangeArrowheads="1"/>
          </p:cNvSpPr>
          <p:nvPr/>
        </p:nvSpPr>
        <p:spPr bwMode="auto">
          <a:xfrm>
            <a:off x="769508" y="3023251"/>
            <a:ext cx="1854699" cy="6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en-US" sz="3600" b="1" dirty="0">
                <a:solidFill>
                  <a:srgbClr val="FF0000"/>
                </a:solidFill>
                <a:latin typeface="华文楷体" panose="02010600040101010101" pitchFamily="2" charset="-122"/>
                <a:ea typeface="华文楷体" panose="02010600040101010101" pitchFamily="2" charset="-122"/>
              </a:rPr>
              <a:t>喜乐</a:t>
            </a:r>
            <a:endParaRPr lang="zh-CN" altLang="en-US" sz="3600" b="1" dirty="0">
              <a:solidFill>
                <a:srgbClr val="FF0000"/>
              </a:solidFill>
              <a:latin typeface="华文楷体" panose="02010600040101010101" pitchFamily="2" charset="-122"/>
              <a:ea typeface="华文楷体" panose="02010600040101010101" pitchFamily="2" charset="-122"/>
            </a:endParaRPr>
          </a:p>
        </p:txBody>
      </p:sp>
      <p:sp>
        <p:nvSpPr>
          <p:cNvPr id="7" name="左大括号 6"/>
          <p:cNvSpPr/>
          <p:nvPr/>
        </p:nvSpPr>
        <p:spPr>
          <a:xfrm>
            <a:off x="1850253" y="1266071"/>
            <a:ext cx="230188" cy="4391525"/>
          </a:xfrm>
          <a:prstGeom prst="leftBrace">
            <a:avLst/>
          </a:prstGeom>
          <a:ln w="57150"/>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b="1"/>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arn(inVertic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arn(inVertical)">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barn(inVertical)">
                                      <p:cBhvr>
                                        <p:cTn id="32" dur="5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barn(inVertical)">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barn(inVertical)">
                                      <p:cBhvr>
                                        <p:cTn id="42" dur="500"/>
                                        <p:tgtEl>
                                          <p:spTgt spid="5">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barn(inVertical)">
                                      <p:cBhvr>
                                        <p:cTn id="47" dur="500"/>
                                        <p:tgtEl>
                                          <p:spTgt spid="5">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5">
                                            <p:txEl>
                                              <p:pRg st="7" end="7"/>
                                            </p:txEl>
                                          </p:spTgt>
                                        </p:tgtEl>
                                        <p:attrNameLst>
                                          <p:attrName>style.visibility</p:attrName>
                                        </p:attrNameLst>
                                      </p:cBhvr>
                                      <p:to>
                                        <p:strVal val="visible"/>
                                      </p:to>
                                    </p:set>
                                    <p:animEffect transition="in" filter="barn(inVertical)">
                                      <p:cBhvr>
                                        <p:cTn id="5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a:spLocks noChangeArrowheads="1"/>
          </p:cNvSpPr>
          <p:nvPr/>
        </p:nvSpPr>
        <p:spPr bwMode="auto">
          <a:xfrm>
            <a:off x="2565463" y="537360"/>
            <a:ext cx="6751638" cy="580260"/>
          </a:xfrm>
          <a:prstGeom prst="rect">
            <a:avLst/>
          </a:prstGeom>
        </p:spPr>
        <p:style>
          <a:lnRef idx="1">
            <a:schemeClr val="accent4"/>
          </a:lnRef>
          <a:fillRef idx="2">
            <a:schemeClr val="accent4"/>
          </a:fillRef>
          <a:effectRef idx="1">
            <a:schemeClr val="accent4"/>
          </a:effectRef>
          <a:fontRef idx="minor">
            <a:schemeClr val="dk1"/>
          </a:fontRef>
        </p:style>
        <p:txBody>
          <a:bodyPr anchor="ctr">
            <a:normAutofit fontScale="75000" lnSpcReduction="20000"/>
          </a:bodyPr>
          <a:lstStyle>
            <a:defPPr>
              <a:defRPr lang="zh-CN"/>
            </a:defPPr>
            <a:lvl1pPr defTabSz="914400" eaLnBrk="1" latinLnBrk="0" hangingPunct="1">
              <a:buNone/>
              <a:defRPr sz="4400">
                <a:latin typeface="+mj-lt"/>
                <a:ea typeface="+mj-ea"/>
                <a:cs typeface="+mj-cs"/>
              </a:defRPr>
            </a:lvl1pPr>
          </a:lstStyle>
          <a:p>
            <a:pPr>
              <a:defRPr/>
            </a:pPr>
            <a:r>
              <a:rPr lang="en-US" altLang="zh-CN" b="1" dirty="0"/>
              <a:t>Possible  vivid verbs for enjoyment</a:t>
            </a:r>
            <a:endParaRPr lang="en-US" altLang="zh-CN" b="1" dirty="0"/>
          </a:p>
        </p:txBody>
      </p:sp>
      <p:sp>
        <p:nvSpPr>
          <p:cNvPr id="4" name="文本框 3"/>
          <p:cNvSpPr txBox="1">
            <a:spLocks noChangeArrowheads="1"/>
          </p:cNvSpPr>
          <p:nvPr/>
        </p:nvSpPr>
        <p:spPr bwMode="auto">
          <a:xfrm>
            <a:off x="504348" y="3117376"/>
            <a:ext cx="1854699" cy="6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en-US" sz="3600" b="1" dirty="0">
                <a:solidFill>
                  <a:srgbClr val="FF0000"/>
                </a:solidFill>
                <a:latin typeface="华文楷体" panose="02010600040101010101" pitchFamily="2" charset="-122"/>
                <a:ea typeface="华文楷体" panose="02010600040101010101" pitchFamily="2" charset="-122"/>
              </a:rPr>
              <a:t>喜乐</a:t>
            </a:r>
            <a:endParaRPr lang="zh-CN" altLang="en-US" sz="3600" b="1" dirty="0">
              <a:solidFill>
                <a:srgbClr val="FF0000"/>
              </a:solidFill>
              <a:latin typeface="华文楷体" panose="02010600040101010101" pitchFamily="2" charset="-122"/>
              <a:ea typeface="华文楷体" panose="02010600040101010101" pitchFamily="2" charset="-122"/>
            </a:endParaRPr>
          </a:p>
        </p:txBody>
      </p:sp>
      <p:sp>
        <p:nvSpPr>
          <p:cNvPr id="5" name="左大括号 4"/>
          <p:cNvSpPr/>
          <p:nvPr/>
        </p:nvSpPr>
        <p:spPr>
          <a:xfrm>
            <a:off x="1685153" y="1450736"/>
            <a:ext cx="230188" cy="4391525"/>
          </a:xfrm>
          <a:prstGeom prst="leftBrace">
            <a:avLst/>
          </a:prstGeom>
          <a:ln w="57150"/>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b="1"/>
          </a:p>
        </p:txBody>
      </p:sp>
      <p:sp>
        <p:nvSpPr>
          <p:cNvPr id="7" name="文本框 6"/>
          <p:cNvSpPr txBox="1"/>
          <p:nvPr/>
        </p:nvSpPr>
        <p:spPr>
          <a:xfrm>
            <a:off x="2032000" y="1331695"/>
            <a:ext cx="9880600" cy="4461093"/>
          </a:xfrm>
          <a:prstGeom prst="rect">
            <a:avLst/>
          </a:prstGeom>
          <a:noFill/>
        </p:spPr>
        <p:txBody>
          <a:bodyPr wrap="square">
            <a:spAutoFit/>
          </a:bodyPr>
          <a:lstStyle/>
          <a:p>
            <a:pPr algn="just">
              <a:lnSpc>
                <a:spcPct val="150000"/>
              </a:lnSpc>
            </a:pPr>
            <a:r>
              <a:rPr lang="en-US" altLang="zh-CN" sz="2400" b="1" kern="100" dirty="0">
                <a:effectLst/>
                <a:latin typeface="宋体" panose="02010600030101010101" pitchFamily="2" charset="-122"/>
                <a:ea typeface="宋体" panose="02010600030101010101" pitchFamily="2" charset="-122"/>
                <a:cs typeface="Times New Roman" panose="02020603050405020304" pitchFamily="18" charset="0"/>
              </a:rPr>
              <a:t>⑦</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Unforgettable were her eyes that shone like diamonds and lips held in a steady smile.</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令人难忘的是她的眼睛像钻石一样闪闪发光，嘴角保持着稳定的微笑。</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en-US" altLang="zh-CN" sz="2400" b="1" kern="100" dirty="0">
                <a:effectLst/>
                <a:latin typeface="宋体" panose="02010600030101010101" pitchFamily="2" charset="-122"/>
                <a:ea typeface="宋体" panose="02010600030101010101" pitchFamily="2" charset="-122"/>
                <a:cs typeface="Times New Roman" panose="02020603050405020304" pitchFamily="18" charset="0"/>
              </a:rPr>
              <a:t>⑧</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I was wild with joy.</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我欣喜若狂。</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en-US" altLang="zh-CN" sz="2400" b="1" kern="100" dirty="0">
                <a:effectLst/>
                <a:latin typeface="宋体" panose="02010600030101010101" pitchFamily="2" charset="-122"/>
                <a:ea typeface="宋体" panose="02010600030101010101" pitchFamily="2" charset="-122"/>
                <a:cs typeface="Times New Roman" panose="02020603050405020304" pitchFamily="18" charset="0"/>
              </a:rPr>
              <a:t>⑨</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I was pleased beyond description.</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我高兴得难以形容。</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en-US" altLang="zh-CN" sz="2400" b="1" kern="100" dirty="0">
                <a:effectLst/>
                <a:latin typeface="宋体" panose="02010600030101010101" pitchFamily="2" charset="-122"/>
                <a:ea typeface="宋体" panose="02010600030101010101" pitchFamily="2" charset="-122"/>
                <a:cs typeface="Times New Roman" panose="02020603050405020304" pitchFamily="18" charset="0"/>
              </a:rPr>
              <a:t>⑩</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She wore a shining smile on her face.</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她脸上带着灿烂的笑容。</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⑪</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Her smile lit up the whole room.</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她的笑容照亮了整个房间。</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15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⑫</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She shed tears of joy.</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她高兴得流下了眼泪。</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1000"/>
                                        <p:tgtEl>
                                          <p:spTgt spid="7">
                                            <p:txEl>
                                              <p:pRg st="0" end="0"/>
                                            </p:txEl>
                                          </p:spTgt>
                                        </p:tgtEl>
                                      </p:cBhvr>
                                    </p:animEffect>
                                    <p:anim calcmode="lin" valueType="num">
                                      <p:cBhvr>
                                        <p:cTn id="1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xEl>
                                              <p:pRg st="1" end="1"/>
                                            </p:txEl>
                                          </p:spTgt>
                                        </p:tgtEl>
                                        <p:attrNameLst>
                                          <p:attrName>style.visibility</p:attrName>
                                        </p:attrNameLst>
                                      </p:cBhvr>
                                      <p:to>
                                        <p:strVal val="visible"/>
                                      </p:to>
                                    </p:set>
                                    <p:animEffect transition="in" filter="fade">
                                      <p:cBhvr>
                                        <p:cTn id="24" dur="1000"/>
                                        <p:tgtEl>
                                          <p:spTgt spid="7">
                                            <p:txEl>
                                              <p:pRg st="1" end="1"/>
                                            </p:txEl>
                                          </p:spTgt>
                                        </p:tgtEl>
                                      </p:cBhvr>
                                    </p:animEffect>
                                    <p:anim calcmode="lin" valueType="num">
                                      <p:cBhvr>
                                        <p:cTn id="2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Effect transition="in" filter="fade">
                                      <p:cBhvr>
                                        <p:cTn id="31" dur="1000"/>
                                        <p:tgtEl>
                                          <p:spTgt spid="7">
                                            <p:txEl>
                                              <p:pRg st="2" end="2"/>
                                            </p:txEl>
                                          </p:spTgt>
                                        </p:tgtEl>
                                      </p:cBhvr>
                                    </p:animEffect>
                                    <p:anim calcmode="lin" valueType="num">
                                      <p:cBhvr>
                                        <p:cTn id="3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7">
                                            <p:txEl>
                                              <p:pRg st="3" end="3"/>
                                            </p:txEl>
                                          </p:spTgt>
                                        </p:tgtEl>
                                        <p:attrNameLst>
                                          <p:attrName>style.visibility</p:attrName>
                                        </p:attrNameLst>
                                      </p:cBhvr>
                                      <p:to>
                                        <p:strVal val="visible"/>
                                      </p:to>
                                    </p:set>
                                    <p:animEffect transition="in" filter="fade">
                                      <p:cBhvr>
                                        <p:cTn id="38" dur="1000"/>
                                        <p:tgtEl>
                                          <p:spTgt spid="7">
                                            <p:txEl>
                                              <p:pRg st="3" end="3"/>
                                            </p:txEl>
                                          </p:spTgt>
                                        </p:tgtEl>
                                      </p:cBhvr>
                                    </p:animEffect>
                                    <p:anim calcmode="lin" valueType="num">
                                      <p:cBhvr>
                                        <p:cTn id="3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Effect transition="in" filter="fade">
                                      <p:cBhvr>
                                        <p:cTn id="45" dur="1000"/>
                                        <p:tgtEl>
                                          <p:spTgt spid="7">
                                            <p:txEl>
                                              <p:pRg st="4" end="4"/>
                                            </p:txEl>
                                          </p:spTgt>
                                        </p:tgtEl>
                                      </p:cBhvr>
                                    </p:animEffect>
                                    <p:anim calcmode="lin" valueType="num">
                                      <p:cBhvr>
                                        <p:cTn id="46"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7">
                                            <p:txEl>
                                              <p:pRg st="5" end="5"/>
                                            </p:txEl>
                                          </p:spTgt>
                                        </p:tgtEl>
                                        <p:attrNameLst>
                                          <p:attrName>style.visibility</p:attrName>
                                        </p:attrNameLst>
                                      </p:cBhvr>
                                      <p:to>
                                        <p:strVal val="visible"/>
                                      </p:to>
                                    </p:set>
                                    <p:animEffect transition="in" filter="fade">
                                      <p:cBhvr>
                                        <p:cTn id="52" dur="1000"/>
                                        <p:tgtEl>
                                          <p:spTgt spid="7">
                                            <p:txEl>
                                              <p:pRg st="5" end="5"/>
                                            </p:txEl>
                                          </p:spTgt>
                                        </p:tgtEl>
                                      </p:cBhvr>
                                    </p:animEffect>
                                    <p:anim calcmode="lin" valueType="num">
                                      <p:cBhvr>
                                        <p:cTn id="53"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7">
                                            <p:txEl>
                                              <p:pRg st="6" end="6"/>
                                            </p:txEl>
                                          </p:spTgt>
                                        </p:tgtEl>
                                        <p:attrNameLst>
                                          <p:attrName>style.visibility</p:attrName>
                                        </p:attrNameLst>
                                      </p:cBhvr>
                                      <p:to>
                                        <p:strVal val="visible"/>
                                      </p:to>
                                    </p:set>
                                    <p:animEffect transition="in" filter="fade">
                                      <p:cBhvr>
                                        <p:cTn id="59" dur="1000"/>
                                        <p:tgtEl>
                                          <p:spTgt spid="7">
                                            <p:txEl>
                                              <p:pRg st="6" end="6"/>
                                            </p:txEl>
                                          </p:spTgt>
                                        </p:tgtEl>
                                      </p:cBhvr>
                                    </p:animEffect>
                                    <p:anim calcmode="lin" valueType="num">
                                      <p:cBhvr>
                                        <p:cTn id="60"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61"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a:spLocks noChangeArrowheads="1"/>
          </p:cNvSpPr>
          <p:nvPr/>
        </p:nvSpPr>
        <p:spPr bwMode="auto">
          <a:xfrm>
            <a:off x="2565463" y="537360"/>
            <a:ext cx="6751638" cy="580260"/>
          </a:xfrm>
          <a:prstGeom prst="rect">
            <a:avLst/>
          </a:prstGeom>
        </p:spPr>
        <p:style>
          <a:lnRef idx="1">
            <a:schemeClr val="accent4"/>
          </a:lnRef>
          <a:fillRef idx="2">
            <a:schemeClr val="accent4"/>
          </a:fillRef>
          <a:effectRef idx="1">
            <a:schemeClr val="accent4"/>
          </a:effectRef>
          <a:fontRef idx="minor">
            <a:schemeClr val="dk1"/>
          </a:fontRef>
        </p:style>
        <p:txBody>
          <a:bodyPr anchor="ctr">
            <a:normAutofit fontScale="75000" lnSpcReduction="20000"/>
          </a:bodyPr>
          <a:lstStyle>
            <a:defPPr>
              <a:defRPr lang="zh-CN"/>
            </a:defPPr>
            <a:lvl1pPr defTabSz="914400" eaLnBrk="1" latinLnBrk="0" hangingPunct="1">
              <a:buNone/>
              <a:defRPr sz="4400">
                <a:latin typeface="+mj-lt"/>
                <a:ea typeface="+mj-ea"/>
                <a:cs typeface="+mj-cs"/>
              </a:defRPr>
            </a:lvl1pPr>
          </a:lstStyle>
          <a:p>
            <a:pPr>
              <a:defRPr/>
            </a:pPr>
            <a:r>
              <a:rPr lang="en-US" altLang="zh-CN" b="1" dirty="0"/>
              <a:t>Possible  vivid verbs for enjoyment</a:t>
            </a:r>
            <a:endParaRPr lang="en-US" altLang="zh-CN" b="1" dirty="0"/>
          </a:p>
        </p:txBody>
      </p:sp>
      <p:sp>
        <p:nvSpPr>
          <p:cNvPr id="4" name="文本框 3"/>
          <p:cNvSpPr txBox="1">
            <a:spLocks noChangeArrowheads="1"/>
          </p:cNvSpPr>
          <p:nvPr/>
        </p:nvSpPr>
        <p:spPr bwMode="auto">
          <a:xfrm>
            <a:off x="769508" y="3023251"/>
            <a:ext cx="1854699" cy="6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en-US" sz="3600" b="1" dirty="0">
                <a:solidFill>
                  <a:srgbClr val="FF0000"/>
                </a:solidFill>
                <a:latin typeface="华文楷体" panose="02010600040101010101" pitchFamily="2" charset="-122"/>
                <a:ea typeface="华文楷体" panose="02010600040101010101" pitchFamily="2" charset="-122"/>
              </a:rPr>
              <a:t>喜乐</a:t>
            </a:r>
            <a:endParaRPr lang="zh-CN" altLang="en-US" sz="3600" b="1" dirty="0">
              <a:solidFill>
                <a:srgbClr val="FF0000"/>
              </a:solidFill>
              <a:latin typeface="华文楷体" panose="02010600040101010101" pitchFamily="2" charset="-122"/>
              <a:ea typeface="华文楷体" panose="02010600040101010101" pitchFamily="2" charset="-122"/>
            </a:endParaRPr>
          </a:p>
        </p:txBody>
      </p:sp>
      <p:sp>
        <p:nvSpPr>
          <p:cNvPr id="5" name="左大括号 4"/>
          <p:cNvSpPr/>
          <p:nvPr/>
        </p:nvSpPr>
        <p:spPr>
          <a:xfrm>
            <a:off x="1696857" y="1289473"/>
            <a:ext cx="230188" cy="4391525"/>
          </a:xfrm>
          <a:prstGeom prst="leftBrace">
            <a:avLst/>
          </a:prstGeom>
          <a:ln w="57150"/>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b="1"/>
          </a:p>
        </p:txBody>
      </p:sp>
      <p:sp>
        <p:nvSpPr>
          <p:cNvPr id="7" name="文本框 6"/>
          <p:cNvSpPr txBox="1"/>
          <p:nvPr/>
        </p:nvSpPr>
        <p:spPr>
          <a:xfrm>
            <a:off x="2156578" y="1266071"/>
            <a:ext cx="9635237" cy="4414927"/>
          </a:xfrm>
          <a:prstGeom prst="rect">
            <a:avLst/>
          </a:prstGeom>
          <a:noFill/>
        </p:spPr>
        <p:txBody>
          <a:bodyPr wrap="square">
            <a:spAutoFit/>
          </a:bodyPr>
          <a:lstStyle/>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⑬ Her eyes were sparkling like diamonds.</a:t>
            </a:r>
            <a:r>
              <a:rPr lang="zh-CN" altLang="en-US" sz="2400" b="1" kern="100" dirty="0">
                <a:effectLst/>
                <a:latin typeface="Cambria Math" panose="02040503050406030204" pitchFamily="18" charset="0"/>
                <a:ea typeface="宋体" panose="02010600030101010101" pitchFamily="2" charset="-122"/>
                <a:cs typeface="Times New Roman" panose="02020603050405020304" pitchFamily="18" charset="0"/>
              </a:rPr>
              <a:t>她的眼睛闪着钻石般的光芒。</a:t>
            </a:r>
            <a:endParaRPr lang="zh-CN" altLang="en-US" sz="2400" b="1" kern="100" dirty="0">
              <a:effectLst/>
              <a:latin typeface="Cambria Math" panose="02040503050406030204" pitchFamily="18" charset="0"/>
              <a:ea typeface="宋体" panose="02010600030101010101" pitchFamily="2" charset="-122"/>
              <a:cs typeface="Times New Roman" panose="02020603050405020304" pitchFamily="18" charset="0"/>
            </a:endParaRPr>
          </a:p>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⑭</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She was overflowing with happiness.</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她洋溢着幸福。</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⑮</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Her flushed face was shining with excitement.</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她激动得满脸通红。</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⑯</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Joy welled up inside her.</a:t>
            </a:r>
            <a:r>
              <a:rPr lang="zh-CN" altLang="zh-CN" sz="2400" b="1"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她心中涌起喜悦。</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⑰</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I was floating on air.</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我漂浮在空中。</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lnSpc>
                <a:spcPct val="200000"/>
              </a:lnSpc>
            </a:pPr>
            <a:r>
              <a:rPr lang="en-US" altLang="zh-CN" sz="2400" b="1" kern="100" dirty="0">
                <a:effectLst/>
                <a:latin typeface="Cambria Math" panose="02040503050406030204" pitchFamily="18" charset="0"/>
                <a:ea typeface="宋体" panose="02010600030101010101" pitchFamily="2" charset="-122"/>
                <a:cs typeface="Times New Roman" panose="02020603050405020304" pitchFamily="18" charset="0"/>
              </a:rPr>
              <a:t>⑱</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Amusement gleamed in his eyes.</a:t>
            </a:r>
            <a:r>
              <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他眼睛流露出愉快的神情。</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barn(inVertical)">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Effect transition="in" filter="barn(inVertical)">
                                      <p:cBhvr>
                                        <p:cTn id="22" dur="500"/>
                                        <p:tgtEl>
                                          <p:spTgt spid="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Effect transition="in" filter="barn(inVertical)">
                                      <p:cBhvr>
                                        <p:cTn id="27" dur="500"/>
                                        <p:tgtEl>
                                          <p:spTgt spid="7">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barn(inVertical)">
                                      <p:cBhvr>
                                        <p:cTn id="32" dur="500"/>
                                        <p:tgtEl>
                                          <p:spTgt spid="7">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xEl>
                                              <p:pRg st="4" end="4"/>
                                            </p:txEl>
                                          </p:spTgt>
                                        </p:tgtEl>
                                        <p:attrNameLst>
                                          <p:attrName>style.visibility</p:attrName>
                                        </p:attrNameLst>
                                      </p:cBhvr>
                                      <p:to>
                                        <p:strVal val="visible"/>
                                      </p:to>
                                    </p:set>
                                    <p:animEffect transition="in" filter="barn(inVertical)">
                                      <p:cBhvr>
                                        <p:cTn id="37" dur="500"/>
                                        <p:tgtEl>
                                          <p:spTgt spid="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Effect transition="in" filter="barn(inVertical)">
                                      <p:cBhvr>
                                        <p:cTn id="4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560564" y="1891770"/>
            <a:ext cx="11336909" cy="4235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lnSpcReduction="10000"/>
          </a:bodyPr>
          <a:lstStyle>
            <a:lvl1pPr marL="285750" indent="-285750" eaLnBrk="0" fontAlgn="base" hangingPunct="0">
              <a:lnSpc>
                <a:spcPct val="120000"/>
              </a:lnSpc>
              <a:spcBef>
                <a:spcPts val="0"/>
              </a:spcBef>
              <a:spcAft>
                <a:spcPct val="0"/>
              </a:spcAft>
              <a:buFont typeface="Arial" panose="020B0604020202020204" pitchFamily="34" charset="0"/>
              <a:buChar char="•"/>
              <a:defRPr sz="2400">
                <a:solidFill>
                  <a:schemeClr val="tx2"/>
                </a:solidFill>
                <a:sym typeface="Arial" panose="020B0604020202020204" pitchFamily="34" charset="0"/>
              </a:defRPr>
            </a:lvl1pPr>
            <a:lvl2pPr marL="742950" indent="-285750" eaLnBrk="0" fontAlgn="base" hangingPunct="0">
              <a:lnSpc>
                <a:spcPct val="100000"/>
              </a:lnSpc>
              <a:spcBef>
                <a:spcPts val="0"/>
              </a:spcBef>
              <a:spcAft>
                <a:spcPct val="0"/>
              </a:spcAft>
              <a:buFont typeface="Arial" panose="020B0604020202020204" pitchFamily="34" charset="0"/>
              <a:buChar char="•"/>
              <a:defRPr sz="2000">
                <a:solidFill>
                  <a:schemeClr val="tx2"/>
                </a:solidFill>
                <a:latin typeface="Arial" panose="020B0604020202020204" pitchFamily="34" charset="0"/>
                <a:ea typeface="黑体" panose="02010609060101010101" pitchFamily="49" charset="-122"/>
                <a:sym typeface="Arial" panose="020B0604020202020204" pitchFamily="34" charset="0"/>
              </a:defRPr>
            </a:lvl2pPr>
            <a:lvl3pPr marL="1200150" indent="-285750" eaLnBrk="0" fontAlgn="base" hangingPunct="0">
              <a:lnSpc>
                <a:spcPct val="100000"/>
              </a:lnSpc>
              <a:spcBef>
                <a:spcPts val="0"/>
              </a:spcBef>
              <a:spcAft>
                <a:spcPct val="0"/>
              </a:spcAft>
              <a:buFont typeface="Arial" panose="020B0604020202020204" pitchFamily="34" charset="0"/>
              <a:buChar char="•"/>
              <a:defRPr>
                <a:solidFill>
                  <a:schemeClr val="tx2"/>
                </a:solidFill>
                <a:latin typeface="Arial" panose="020B0604020202020204" pitchFamily="34" charset="0"/>
                <a:ea typeface="黑体" panose="02010609060101010101" pitchFamily="49" charset="-122"/>
                <a:sym typeface="Arial" panose="020B0604020202020204" pitchFamily="34" charset="0"/>
              </a:defRPr>
            </a:lvl3pPr>
            <a:lvl4pPr marL="1657350" indent="-285750" eaLnBrk="0" fontAlgn="base" hangingPunct="0">
              <a:lnSpc>
                <a:spcPct val="100000"/>
              </a:lnSpc>
              <a:spcBef>
                <a:spcPts val="0"/>
              </a:spcBef>
              <a:spcAft>
                <a:spcPct val="0"/>
              </a:spcAft>
              <a:buFont typeface="Arial" panose="020B0604020202020204" pitchFamily="34" charset="0"/>
              <a:buChar char="•"/>
              <a:defRPr>
                <a:solidFill>
                  <a:schemeClr val="tx2"/>
                </a:solidFill>
                <a:latin typeface="Arial" panose="020B0604020202020204" pitchFamily="34" charset="0"/>
                <a:ea typeface="黑体" panose="02010609060101010101" pitchFamily="49" charset="-122"/>
                <a:sym typeface="Arial" panose="020B0604020202020204" pitchFamily="34" charset="0"/>
              </a:defRPr>
            </a:lvl4pPr>
            <a:lvl5pPr marL="2114550" indent="-285750" eaLnBrk="0" fontAlgn="base" hangingPunct="0">
              <a:lnSpc>
                <a:spcPct val="100000"/>
              </a:lnSpc>
              <a:spcBef>
                <a:spcPts val="0"/>
              </a:spcBef>
              <a:spcAft>
                <a:spcPct val="0"/>
              </a:spcAft>
              <a:buFont typeface="Arial" panose="020B0604020202020204" pitchFamily="34" charset="0"/>
              <a:buChar char="•"/>
              <a:defRPr>
                <a:solidFill>
                  <a:schemeClr val="tx2"/>
                </a:solidFill>
                <a:latin typeface="Arial" panose="020B0604020202020204" pitchFamily="34" charset="0"/>
                <a:ea typeface="黑体" panose="02010609060101010101" pitchFamily="49" charset="-122"/>
                <a:sym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lnSpc>
                <a:spcPct val="150000"/>
              </a:lnSpc>
              <a:buNone/>
            </a:pPr>
            <a:r>
              <a:rPr lang="en-US" altLang="zh-CN" b="1" spc="150" dirty="0">
                <a:solidFill>
                  <a:srgbClr val="0000FF"/>
                </a:solidFill>
                <a:latin typeface="Arial" panose="020B0604020202020204" pitchFamily="34" charset="0"/>
                <a:ea typeface="微软雅黑" panose="020B0503020204020204" pitchFamily="34" charset="-122"/>
              </a:rPr>
              <a:t>1. I felt so upset that my throat tightened and my knees felt weak.</a:t>
            </a:r>
            <a:br>
              <a:rPr lang="en-US" altLang="zh-CN" b="1" spc="150" dirty="0">
                <a:solidFill>
                  <a:srgbClr val="0000FF"/>
                </a:solidFill>
                <a:latin typeface="Arial" panose="020B0604020202020204" pitchFamily="34" charset="0"/>
                <a:ea typeface="微软雅黑" panose="020B0503020204020204" pitchFamily="34" charset="-122"/>
              </a:rPr>
            </a:br>
            <a:r>
              <a:rPr lang="en-US" altLang="zh-CN" b="1" spc="150" dirty="0">
                <a:solidFill>
                  <a:schemeClr val="tx1">
                    <a:lumMod val="85000"/>
                    <a:lumOff val="15000"/>
                  </a:schemeClr>
                </a:solidFill>
                <a:latin typeface="Arial" panose="020B0604020202020204" pitchFamily="34" charset="0"/>
                <a:ea typeface="微软雅黑" panose="020B0503020204020204" pitchFamily="34" charset="-122"/>
              </a:rPr>
              <a:t>2. I froze with anxiety, too anxious to move an inch.</a:t>
            </a:r>
            <a:endParaRPr lang="en-US" altLang="zh-CN" b="1" spc="150" dirty="0">
              <a:solidFill>
                <a:schemeClr val="tx1">
                  <a:lumMod val="85000"/>
                  <a:lumOff val="15000"/>
                </a:schemeClr>
              </a:solidFill>
              <a:latin typeface="Arial" panose="020B0604020202020204" pitchFamily="34" charset="0"/>
              <a:ea typeface="微软雅黑" panose="020B0503020204020204" pitchFamily="34" charset="-122"/>
            </a:endParaRPr>
          </a:p>
          <a:p>
            <a:pPr marL="0" indent="0">
              <a:lnSpc>
                <a:spcPct val="150000"/>
              </a:lnSpc>
              <a:buNone/>
            </a:pPr>
            <a:r>
              <a:rPr lang="en-US" altLang="zh-CN" b="1" spc="150" dirty="0">
                <a:solidFill>
                  <a:srgbClr val="0000FF"/>
                </a:solidFill>
                <a:latin typeface="Arial" panose="020B0604020202020204" pitchFamily="34" charset="0"/>
                <a:ea typeface="微软雅黑" panose="020B0503020204020204" pitchFamily="34" charset="-122"/>
              </a:rPr>
              <a:t>3. I was seized by a strong sense of anxiety and my palms were sweating.</a:t>
            </a:r>
            <a:endParaRPr lang="en-US" altLang="zh-CN" b="1" spc="150" dirty="0">
              <a:solidFill>
                <a:srgbClr val="0000FF"/>
              </a:solidFill>
              <a:latin typeface="Arial" panose="020B0604020202020204" pitchFamily="34" charset="0"/>
              <a:ea typeface="微软雅黑" panose="020B0503020204020204" pitchFamily="34" charset="-122"/>
            </a:endParaRPr>
          </a:p>
          <a:p>
            <a:pPr marL="0" indent="0">
              <a:lnSpc>
                <a:spcPct val="150000"/>
              </a:lnSpc>
              <a:buNone/>
            </a:pPr>
            <a:r>
              <a:rPr lang="en-US" altLang="zh-CN" b="1" spc="150" dirty="0">
                <a:solidFill>
                  <a:schemeClr val="tx1">
                    <a:lumMod val="85000"/>
                    <a:lumOff val="15000"/>
                  </a:schemeClr>
                </a:solidFill>
                <a:latin typeface="Arial" panose="020B0604020202020204" pitchFamily="34" charset="0"/>
                <a:ea typeface="微软雅黑" panose="020B0503020204020204" pitchFamily="34" charset="-122"/>
              </a:rPr>
              <a:t>4. This made me feel upset and shivery.</a:t>
            </a:r>
            <a:endParaRPr lang="en-US" altLang="zh-CN" b="1" spc="150" dirty="0">
              <a:solidFill>
                <a:schemeClr val="tx1">
                  <a:lumMod val="85000"/>
                  <a:lumOff val="15000"/>
                </a:schemeClr>
              </a:solidFill>
              <a:latin typeface="Arial" panose="020B0604020202020204" pitchFamily="34" charset="0"/>
              <a:ea typeface="微软雅黑" panose="020B0503020204020204" pitchFamily="34" charset="-122"/>
            </a:endParaRPr>
          </a:p>
          <a:p>
            <a:pPr marL="0" indent="0">
              <a:lnSpc>
                <a:spcPct val="150000"/>
              </a:lnSpc>
              <a:buNone/>
            </a:pPr>
            <a:r>
              <a:rPr lang="en-US" altLang="zh-CN" b="1" spc="150" dirty="0">
                <a:solidFill>
                  <a:srgbClr val="0000FF"/>
                </a:solidFill>
                <a:latin typeface="Arial" panose="020B0604020202020204" pitchFamily="34" charset="0"/>
                <a:ea typeface="微软雅黑" panose="020B0503020204020204" pitchFamily="34" charset="-122"/>
              </a:rPr>
              <a:t>5. A flood of anxiety welled up in me./ Anxiety flooded over me. </a:t>
            </a:r>
            <a:endParaRPr lang="en-US" altLang="zh-CN" b="1" spc="150" dirty="0">
              <a:solidFill>
                <a:srgbClr val="0000FF"/>
              </a:solidFill>
              <a:latin typeface="Arial" panose="020B0604020202020204" pitchFamily="34" charset="0"/>
              <a:ea typeface="微软雅黑" panose="020B0503020204020204" pitchFamily="34" charset="-122"/>
            </a:endParaRPr>
          </a:p>
          <a:p>
            <a:pPr marL="0" indent="0">
              <a:lnSpc>
                <a:spcPct val="150000"/>
              </a:lnSpc>
              <a:buNone/>
            </a:pPr>
            <a:r>
              <a:rPr lang="en-US" altLang="zh-CN" b="1" spc="150" dirty="0">
                <a:solidFill>
                  <a:schemeClr val="tx1">
                    <a:lumMod val="85000"/>
                    <a:lumOff val="15000"/>
                  </a:schemeClr>
                </a:solidFill>
                <a:latin typeface="Arial" panose="020B0604020202020204" pitchFamily="34" charset="0"/>
                <a:ea typeface="微软雅黑" panose="020B0503020204020204" pitchFamily="34" charset="-122"/>
              </a:rPr>
              <a:t>6. Martha was worried sick. Her throat was dry and her face was burning up.</a:t>
            </a:r>
            <a:endParaRPr lang="en-US" altLang="zh-CN" b="1" spc="150" dirty="0">
              <a:solidFill>
                <a:schemeClr val="tx1">
                  <a:lumMod val="85000"/>
                  <a:lumOff val="15000"/>
                </a:schemeClr>
              </a:solidFill>
              <a:latin typeface="Arial" panose="020B0604020202020204" pitchFamily="34" charset="0"/>
              <a:ea typeface="微软雅黑" panose="020B0503020204020204" pitchFamily="34" charset="-122"/>
            </a:endParaRPr>
          </a:p>
        </p:txBody>
      </p:sp>
      <p:sp>
        <p:nvSpPr>
          <p:cNvPr id="3" name="文本框 2"/>
          <p:cNvSpPr txBox="1"/>
          <p:nvPr>
            <p:custDataLst>
              <p:tags r:id="rId2"/>
            </p:custDataLst>
          </p:nvPr>
        </p:nvSpPr>
        <p:spPr>
          <a:xfrm>
            <a:off x="776322" y="251049"/>
            <a:ext cx="4817005" cy="618034"/>
          </a:xfrm>
          <a:prstGeom prst="rect">
            <a:avLst/>
          </a:prstGeom>
          <a:noFill/>
        </p:spPr>
        <p:txBody>
          <a:bodyPr vert="horz" lIns="90170" tIns="46990" rIns="90170" bIns="46990" rtlCol="0" anchor="t" anchorCtr="0">
            <a:normAutofit fontScale="97500"/>
          </a:bodyPr>
          <a:lstStyle>
            <a:lvl1pPr fontAlgn="auto">
              <a:lnSpc>
                <a:spcPct val="100000"/>
              </a:lnSpc>
              <a:spcBef>
                <a:spcPct val="0"/>
              </a:spcBef>
              <a:buNone/>
              <a:defRPr sz="3200" b="1" u="none" strike="noStrike" cap="none" spc="200" normalizeH="0" baseline="0">
                <a:solidFill>
                  <a:schemeClr val="accent1"/>
                </a:solidFill>
                <a:uFillTx/>
                <a:latin typeface="Arial" panose="020B0604020202020204" pitchFamily="34" charset="0"/>
                <a:ea typeface="微软雅黑" panose="020B0503020204020204" pitchFamily="34" charset="-122"/>
                <a:cs typeface="+mj-cs"/>
              </a:defRPr>
            </a:lvl1pPr>
          </a:lstStyle>
          <a:p>
            <a:r>
              <a:rPr lang="en-US" altLang="zh-CN" dirty="0">
                <a:solidFill>
                  <a:schemeClr val="accent2">
                    <a:lumMod val="75000"/>
                  </a:schemeClr>
                </a:solidFill>
              </a:rPr>
              <a:t>feelings</a:t>
            </a:r>
            <a:r>
              <a:rPr lang="zh-CN" altLang="en-US" dirty="0">
                <a:solidFill>
                  <a:schemeClr val="accent2">
                    <a:lumMod val="75000"/>
                  </a:schemeClr>
                </a:solidFill>
              </a:rPr>
              <a:t>语料库</a:t>
            </a:r>
            <a:endParaRPr lang="zh-CN" altLang="en-US" dirty="0">
              <a:solidFill>
                <a:schemeClr val="accent2">
                  <a:lumMod val="75000"/>
                </a:schemeClr>
              </a:solidFill>
            </a:endParaRPr>
          </a:p>
        </p:txBody>
      </p:sp>
      <p:sp>
        <p:nvSpPr>
          <p:cNvPr id="4" name="流程图: 可选过程 3"/>
          <p:cNvSpPr/>
          <p:nvPr/>
        </p:nvSpPr>
        <p:spPr>
          <a:xfrm>
            <a:off x="776322" y="912666"/>
            <a:ext cx="9574207" cy="954405"/>
          </a:xfrm>
          <a:prstGeom prst="flowChartAlternateProcess">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zh-CN" sz="2800" b="1" dirty="0">
                <a:solidFill>
                  <a:schemeClr val="accent2">
                    <a:lumMod val="75000"/>
                  </a:schemeClr>
                </a:solidFill>
                <a:latin typeface="DokChampa" panose="020B0604020202020204" pitchFamily="34" charset="-34"/>
                <a:cs typeface="DokChampa" panose="020B0604020202020204" pitchFamily="34" charset="-34"/>
              </a:rPr>
              <a:t>To express emotion of being uneasy &amp; upset &amp; anxious</a:t>
            </a:r>
            <a:endParaRPr lang="en-US" altLang="zh-CN" sz="2800" b="1" dirty="0">
              <a:solidFill>
                <a:schemeClr val="accent2">
                  <a:lumMod val="75000"/>
                </a:schemeClr>
              </a:solidFill>
              <a:latin typeface="DokChampa" panose="020B0604020202020204" pitchFamily="34" charset="-34"/>
              <a:cs typeface="DokChampa" panose="020B0604020202020204" pitchFamily="34" charset="-34"/>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wipe(down)">
                                      <p:cBhvr>
                                        <p:cTn id="22" dur="5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down)">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wipe(down)">
                                      <p:cBhvr>
                                        <p:cTn id="32" dur="5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wipe(down)">
                                      <p:cBhvr>
                                        <p:cTn id="3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213142" y="390419"/>
            <a:ext cx="11560570" cy="5784350"/>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chemeClr val="bg1"/>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98090" y="1033341"/>
            <a:ext cx="10202499" cy="4708981"/>
          </a:xfrm>
          <a:prstGeom prst="rect">
            <a:avLst/>
          </a:prstGeom>
          <a:solidFill>
            <a:schemeClr val="bg1"/>
          </a:solidFill>
        </p:spPr>
        <p:txBody>
          <a:bodyPr wrap="square">
            <a:spAutoFit/>
          </a:bodyPr>
          <a:lstStyle/>
          <a:p>
            <a:pPr algn="l" fontAlgn="ctr"/>
            <a:r>
              <a:rPr lang="en-US" altLang="zh-CN" sz="2800" b="1" kern="100" dirty="0">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Possible Version 1:</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fontAlgn="ct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Paragraph 1</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lgn="just" defTabSz="457200"/>
            <a:r>
              <a:rPr lang="en-US" altLang="zh-CN" sz="2400" b="1"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The problem was still unsolved the next week until I noticed a boy in the school canteen. </a:t>
            </a:r>
            <a:r>
              <a:rPr lang="en-US" altLang="zh-CN" sz="2800" kern="1800" dirty="0">
                <a:solidFill>
                  <a:srgbClr val="000000"/>
                </a:solidFill>
                <a:latin typeface="Helvetica" panose="020B0604020202020204" pitchFamily="34" charset="0"/>
                <a:ea typeface="宋体" panose="02010600030101010101" pitchFamily="2" charset="-122"/>
              </a:rPr>
              <a:t>He was silent sitting alone at a </a:t>
            </a:r>
            <a:r>
              <a:rPr lang="en-US" altLang="zh-CN" sz="2800" u="sng" kern="1800" dirty="0">
                <a:solidFill>
                  <a:srgbClr val="000000"/>
                </a:solidFill>
                <a:latin typeface="Helvetica" panose="020B0604020202020204" pitchFamily="34" charset="0"/>
                <a:ea typeface="宋体" panose="02010600030101010101" pitchFamily="2" charset="-122"/>
              </a:rPr>
              <a:t>lunch</a:t>
            </a:r>
            <a:r>
              <a:rPr lang="en-US" altLang="zh-CN" sz="2800" kern="1800" dirty="0">
                <a:solidFill>
                  <a:srgbClr val="000000"/>
                </a:solidFill>
                <a:latin typeface="Helvetica" panose="020B0604020202020204" pitchFamily="34" charset="0"/>
                <a:ea typeface="宋体" panose="02010600030101010101" pitchFamily="2" charset="-122"/>
              </a:rPr>
              <a:t> table. He</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had</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messy</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hair</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and</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a</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thin</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face,</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always</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b="1" kern="1800" dirty="0">
                <a:solidFill>
                  <a:srgbClr val="00B050"/>
                </a:solidFill>
                <a:latin typeface="Helvetica" panose="020B0604020202020204" pitchFamily="34" charset="0"/>
                <a:ea typeface="宋体" panose="02010600030101010101" pitchFamily="2" charset="-122"/>
              </a:rPr>
              <a:t>wearing</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his</a:t>
            </a:r>
            <a:r>
              <a:rPr lang="zh-CN" altLang="en-US" sz="2800" kern="1800" dirty="0">
                <a:solidFill>
                  <a:srgbClr val="000000"/>
                </a:solidFill>
                <a:latin typeface="Helvetica" panose="020B0604020202020204" pitchFamily="34" charset="0"/>
                <a:ea typeface="宋体" panose="02010600030101010101" pitchFamily="2" charset="-122"/>
              </a:rPr>
              <a:t> </a:t>
            </a:r>
            <a:r>
              <a:rPr lang="en-US" altLang="zh-CN" sz="2800" kern="1800" dirty="0">
                <a:solidFill>
                  <a:srgbClr val="000000"/>
                </a:solidFill>
                <a:latin typeface="Helvetica" panose="020B0604020202020204" pitchFamily="34" charset="0"/>
                <a:ea typeface="宋体" panose="02010600030101010101" pitchFamily="2" charset="-122"/>
              </a:rPr>
              <a:t>oversized coat and </a:t>
            </a:r>
            <a:r>
              <a:rPr lang="en-US" altLang="zh-CN" sz="2800" b="1" kern="1800" dirty="0">
                <a:solidFill>
                  <a:srgbClr val="00B050"/>
                </a:solidFill>
                <a:latin typeface="Helvetica" panose="020B0604020202020204" pitchFamily="34" charset="0"/>
                <a:ea typeface="宋体" panose="02010600030101010101" pitchFamily="2" charset="-122"/>
              </a:rPr>
              <a:t>looking</a:t>
            </a:r>
            <a:r>
              <a:rPr lang="en-US" altLang="zh-CN" sz="2800" kern="1800" dirty="0">
                <a:solidFill>
                  <a:srgbClr val="000000"/>
                </a:solidFill>
                <a:latin typeface="Helvetica" panose="020B0604020202020204" pitchFamily="34" charset="0"/>
                <a:ea typeface="宋体" panose="02010600030101010101" pitchFamily="2" charset="-122"/>
              </a:rPr>
              <a:t> </a:t>
            </a:r>
            <a:r>
              <a:rPr lang="en-US" altLang="zh-CN" sz="2800" b="1" kern="1800" dirty="0">
                <a:solidFill>
                  <a:srgbClr val="FF0000"/>
                </a:solidFill>
                <a:latin typeface="Helvetica" panose="020B0604020202020204" pitchFamily="34" charset="0"/>
                <a:ea typeface="宋体" panose="02010600030101010101" pitchFamily="2" charset="-122"/>
              </a:rPr>
              <a:t>sad</a:t>
            </a:r>
            <a:r>
              <a:rPr lang="en-US" altLang="zh-CN" sz="2800" kern="1800" dirty="0">
                <a:solidFill>
                  <a:srgbClr val="000000"/>
                </a:solidFill>
                <a:latin typeface="Helvetica" panose="020B0604020202020204" pitchFamily="34" charset="0"/>
                <a:ea typeface="宋体" panose="02010600030101010101" pitchFamily="2" charset="-122"/>
              </a:rPr>
              <a:t> and </a:t>
            </a:r>
            <a:r>
              <a:rPr lang="en-US" altLang="zh-CN" sz="2800" b="1" kern="1800" dirty="0">
                <a:solidFill>
                  <a:srgbClr val="FF0000"/>
                </a:solidFill>
                <a:latin typeface="Helvetica" panose="020B0604020202020204" pitchFamily="34" charset="0"/>
                <a:ea typeface="宋体" panose="02010600030101010101" pitchFamily="2" charset="-122"/>
              </a:rPr>
              <a:t>shy</a:t>
            </a:r>
            <a:r>
              <a:rPr lang="en-US" altLang="zh-CN" sz="2800" kern="1800" dirty="0">
                <a:solidFill>
                  <a:srgbClr val="000000"/>
                </a:solidFill>
                <a:latin typeface="Helvetica" panose="020B0604020202020204" pitchFamily="34" charset="0"/>
                <a:ea typeface="宋体" panose="02010600030101010101" pitchFamily="2" charset="-122"/>
              </a:rPr>
              <a:t>. I thought I would go and sit with him for a while. As I walked towards him, I noticed the lunch bag on the table. The name on the bag said “</a:t>
            </a:r>
            <a:r>
              <a:rPr lang="en-US" altLang="zh-CN" sz="2800" u="sng" kern="1800" dirty="0">
                <a:solidFill>
                  <a:srgbClr val="000000"/>
                </a:solidFill>
                <a:latin typeface="Helvetica" panose="020B0604020202020204" pitchFamily="34" charset="0"/>
                <a:ea typeface="宋体" panose="02010600030101010101" pitchFamily="2" charset="-122"/>
              </a:rPr>
              <a:t>Katie</a:t>
            </a:r>
            <a:r>
              <a:rPr lang="en-US" altLang="zh-CN" sz="2800" kern="1800" dirty="0">
                <a:solidFill>
                  <a:srgbClr val="000000"/>
                </a:solidFill>
                <a:latin typeface="Helvetica" panose="020B0604020202020204" pitchFamily="34" charset="0"/>
                <a:ea typeface="宋体" panose="02010600030101010101" pitchFamily="2" charset="-122"/>
              </a:rPr>
              <a:t>.” Now I understood what had </a:t>
            </a:r>
            <a:r>
              <a:rPr lang="en-US" altLang="zh-CN" sz="2800" u="sng" kern="1800" dirty="0">
                <a:solidFill>
                  <a:srgbClr val="000000"/>
                </a:solidFill>
                <a:latin typeface="Helvetica" panose="020B0604020202020204" pitchFamily="34" charset="0"/>
                <a:ea typeface="宋体" panose="02010600030101010101" pitchFamily="2" charset="-122"/>
              </a:rPr>
              <a:t>happened</a:t>
            </a:r>
            <a:r>
              <a:rPr lang="en-US" altLang="zh-CN" sz="2800" kern="1800" dirty="0">
                <a:solidFill>
                  <a:srgbClr val="000000"/>
                </a:solidFill>
                <a:latin typeface="Helvetica" panose="020B0604020202020204" pitchFamily="34" charset="0"/>
                <a:ea typeface="宋体" panose="02010600030101010101" pitchFamily="2" charset="-122"/>
              </a:rPr>
              <a:t>. Later that day, I found Katie and talked to her about it.</a:t>
            </a:r>
            <a:r>
              <a:rPr lang="en-US" altLang="zh-CN" sz="2800" i="1" kern="1800" dirty="0">
                <a:solidFill>
                  <a:srgbClr val="000000"/>
                </a:solidFill>
                <a:latin typeface="Helvetica" panose="020B0604020202020204" pitchFamily="34" charset="0"/>
                <a:ea typeface="宋体" panose="02010600030101010101" pitchFamily="2" charset="-122"/>
              </a:rPr>
              <a:t> </a:t>
            </a:r>
            <a:endParaRPr lang="en-US" altLang="zh-CN" sz="2800" i="1" kern="1800" dirty="0">
              <a:solidFill>
                <a:srgbClr val="000000"/>
              </a:solidFill>
              <a:latin typeface="Helvetica" panose="020B0604020202020204" pitchFamily="34" charset="0"/>
              <a:ea typeface="宋体" panose="02010600030101010101" pitchFamily="2" charset="-122"/>
            </a:endParaRPr>
          </a:p>
          <a:p>
            <a:pPr lvl="0">
              <a:spcBef>
                <a:spcPct val="0"/>
              </a:spcBef>
              <a:defRPr/>
            </a:pPr>
            <a:endParaRPr lang="en-US" altLang="zh-CN" sz="2400" b="1"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1000"/>
                                        <p:tgtEl>
                                          <p:spTgt spid="8">
                                            <p:bg/>
                                          </p:spTgt>
                                        </p:tgtEl>
                                      </p:cBhvr>
                                    </p:animEffect>
                                    <p:anim calcmode="lin" valueType="num">
                                      <p:cBhvr>
                                        <p:cTn id="8" dur="1000" fill="hold"/>
                                        <p:tgtEl>
                                          <p:spTgt spid="8">
                                            <p:bg/>
                                          </p:spTgt>
                                        </p:tgtEl>
                                        <p:attrNameLst>
                                          <p:attrName>ppt_x</p:attrName>
                                        </p:attrNameLst>
                                      </p:cBhvr>
                                      <p:tavLst>
                                        <p:tav tm="0">
                                          <p:val>
                                            <p:strVal val="#ppt_x"/>
                                          </p:val>
                                        </p:tav>
                                        <p:tav tm="100000">
                                          <p:val>
                                            <p:strVal val="#ppt_x"/>
                                          </p:val>
                                        </p:tav>
                                      </p:tavLst>
                                    </p:anim>
                                    <p:anim calcmode="lin" valueType="num">
                                      <p:cBhvr>
                                        <p:cTn id="9" dur="1000" fill="hold"/>
                                        <p:tgtEl>
                                          <p:spTgt spid="8">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Effect transition="in" filter="fade">
                                      <p:cBhvr>
                                        <p:cTn id="21" dur="1000"/>
                                        <p:tgtEl>
                                          <p:spTgt spid="8">
                                            <p:txEl>
                                              <p:pRg st="1" end="1"/>
                                            </p:txEl>
                                          </p:spTgt>
                                        </p:tgtEl>
                                      </p:cBhvr>
                                    </p:animEffect>
                                    <p:anim calcmode="lin" valueType="num">
                                      <p:cBhvr>
                                        <p:cTn id="22"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2" end="2"/>
                                            </p:txEl>
                                          </p:spTgt>
                                        </p:tgtEl>
                                        <p:attrNameLst>
                                          <p:attrName>style.visibility</p:attrName>
                                        </p:attrNameLst>
                                      </p:cBhvr>
                                      <p:to>
                                        <p:strVal val="visible"/>
                                      </p:to>
                                    </p:set>
                                    <p:animEffect transition="in" filter="fade">
                                      <p:cBhvr>
                                        <p:cTn id="28" dur="1000"/>
                                        <p:tgtEl>
                                          <p:spTgt spid="8">
                                            <p:txEl>
                                              <p:pRg st="2" end="2"/>
                                            </p:txEl>
                                          </p:spTgt>
                                        </p:tgtEl>
                                      </p:cBhvr>
                                    </p:animEffect>
                                    <p:anim calcmode="lin" valueType="num">
                                      <p:cBhvr>
                                        <p:cTn id="29"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233690" y="274636"/>
            <a:ext cx="11560570" cy="5661061"/>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218638" y="1123588"/>
            <a:ext cx="10493447" cy="4524315"/>
          </a:xfrm>
          <a:prstGeom prst="rect">
            <a:avLst/>
          </a:prstGeom>
          <a:noFill/>
        </p:spPr>
        <p:txBody>
          <a:bodyPr wrap="square">
            <a:spAutoFit/>
          </a:bodyPr>
          <a:lstStyle/>
          <a:p>
            <a:pPr algn="just" fontAlgn="ct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Paragraph 2</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lgn="just" defTabSz="457200"/>
            <a:r>
              <a:rPr lang="en-US" altLang="zh-CN" sz="2800" b="1" i="1" kern="0" dirty="0">
                <a:solidFill>
                  <a:srgbClr val="000000"/>
                </a:solidFill>
                <a:effectLst>
                  <a:outerShdw blurRad="38100" dist="19050" dir="2700000" algn="tl" rotWithShape="0">
                    <a:srgbClr val="000000">
                      <a:alpha val="40000"/>
                    </a:srgbClr>
                  </a:outerShdw>
                </a:effectLst>
                <a:latin typeface="Arial" panose="020B0604020202020204" pitchFamily="34" charset="0"/>
                <a:sym typeface="+mn-ea"/>
              </a:rPr>
              <a:t>Katie asked me not to tell her parents.</a:t>
            </a:r>
            <a:r>
              <a:rPr lang="en-US" altLang="zh-CN" sz="36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But I drove to Katie’s house that evening after I was sure that she was in bed. I had never seen </a:t>
            </a:r>
            <a:r>
              <a:rPr lang="en-US" altLang="zh-CN" sz="2800" u="sng"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parents</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so proud of their child. Katie didn’t </a:t>
            </a:r>
            <a:r>
              <a:rPr lang="en-US" altLang="zh-CN" sz="2800" u="sng"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care</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that she was misunderstood by her parents and teacher. But she cared about a little boy who was </a:t>
            </a:r>
            <a:r>
              <a:rPr lang="en-US" altLang="zh-CN" sz="2800" b="1" kern="1800" dirty="0">
                <a:solidFill>
                  <a:srgbClr val="FF0000"/>
                </a:solidFill>
                <a:latin typeface="Helvetica" panose="020B0604020202020204" pitchFamily="34" charset="0"/>
                <a:ea typeface="宋体" panose="02010600030101010101" pitchFamily="2" charset="-122"/>
                <a:cs typeface="Times New Roman" panose="02020603050405020304" pitchFamily="18" charset="0"/>
              </a:rPr>
              <a:t>starved</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and </a:t>
            </a:r>
            <a:r>
              <a:rPr lang="en-US" altLang="zh-CN" sz="2800" b="1" kern="1800" dirty="0">
                <a:solidFill>
                  <a:srgbClr val="FF0000"/>
                </a:solidFill>
                <a:latin typeface="Helvetica" panose="020B0604020202020204" pitchFamily="34" charset="0"/>
                <a:ea typeface="宋体" panose="02010600030101010101" pitchFamily="2" charset="-122"/>
                <a:cs typeface="Times New Roman" panose="02020603050405020304" pitchFamily="18" charset="0"/>
              </a:rPr>
              <a:t>scared</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What a </a:t>
            </a:r>
            <a:r>
              <a:rPr lang="en-US" altLang="zh-CN" sz="2800" u="sng"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sweet</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girl she was! Later, Katie still bought lunch every day at school. And every morning, as she </a:t>
            </a:r>
            <a:r>
              <a:rPr lang="en-US" altLang="zh-CN" sz="2800" b="1" kern="1800" dirty="0">
                <a:solidFill>
                  <a:srgbClr val="00B050"/>
                </a:solidFill>
                <a:latin typeface="Helvetica" panose="020B0604020202020204" pitchFamily="34" charset="0"/>
                <a:ea typeface="宋体" panose="02010600030101010101" pitchFamily="2" charset="-122"/>
                <a:cs typeface="Times New Roman" panose="02020603050405020304" pitchFamily="18" charset="0"/>
              </a:rPr>
              <a:t>headed</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out of the door, her mom </a:t>
            </a:r>
            <a:r>
              <a:rPr lang="en-US" altLang="zh-CN" sz="2800" b="1" kern="1800" dirty="0">
                <a:solidFill>
                  <a:srgbClr val="00B050"/>
                </a:solidFill>
                <a:latin typeface="Helvetica" panose="020B0604020202020204" pitchFamily="34" charset="0"/>
                <a:ea typeface="宋体" panose="02010600030101010101" pitchFamily="2" charset="-122"/>
                <a:cs typeface="Times New Roman" panose="02020603050405020304" pitchFamily="18" charset="0"/>
              </a:rPr>
              <a:t>handed</a:t>
            </a:r>
            <a:r>
              <a:rPr lang="en-US" altLang="zh-CN" sz="2800" kern="1800" dirty="0">
                <a:solidFill>
                  <a:srgbClr val="000000"/>
                </a:solidFill>
                <a:latin typeface="Helvetica" panose="020B0604020202020204" pitchFamily="34" charset="0"/>
                <a:ea typeface="宋体" panose="02010600030101010101" pitchFamily="2" charset="-122"/>
                <a:cs typeface="Times New Roman" panose="02020603050405020304" pitchFamily="18" charset="0"/>
              </a:rPr>
              <a:t> her a delicious homemade lunch.</a:t>
            </a:r>
            <a:endParaRPr lang="zh-CN" altLang="zh-CN" sz="2800" kern="100" dirty="0">
              <a:solidFill>
                <a:prstClr val="black"/>
              </a:solidFill>
              <a:latin typeface="等线" panose="02010600030101010101" charset="-122"/>
              <a:cs typeface="Times New Roman" panose="02020603050405020304" pitchFamily="18" charset="0"/>
            </a:endParaRPr>
          </a:p>
          <a:p>
            <a:pPr lvl="0">
              <a:spcBef>
                <a:spcPct val="0"/>
              </a:spcBef>
              <a:defRPr/>
            </a:pPr>
            <a:endParaRPr lang="en-US" altLang="zh-CN" sz="2800" b="1"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9481" y="643123"/>
            <a:ext cx="11560570" cy="5465852"/>
            <a:chOff x="1674724" y="1896428"/>
            <a:chExt cx="3859030" cy="833120"/>
          </a:xfrm>
          <a:solidFill>
            <a:srgbClr val="FFFFFF"/>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67268" y="643123"/>
            <a:ext cx="10535398" cy="5104282"/>
          </a:xfrm>
          <a:prstGeom prst="rect">
            <a:avLst/>
          </a:prstGeom>
          <a:noFill/>
        </p:spPr>
        <p:txBody>
          <a:bodyPr wrap="square">
            <a:spAutoFit/>
          </a:bodyPr>
          <a:lstStyle/>
          <a:p>
            <a:pPr algn="just" fontAlgn="ctr">
              <a:lnSpc>
                <a:spcPct val="150000"/>
              </a:lnSpc>
            </a:pPr>
            <a:r>
              <a:rPr lang="en-US" altLang="zh-CN" sz="26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Possible Version 2:</a:t>
            </a:r>
            <a:endParaRPr lang="zh-CN" altLang="zh-CN" sz="2600" b="1"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fontAlgn="ctr">
              <a:lnSpc>
                <a:spcPct val="150000"/>
              </a:lnSpc>
            </a:pP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Paragraph 1</a:t>
            </a:r>
            <a:endParaRPr lang="zh-CN" altLang="zh-CN" sz="26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lnSpc>
                <a:spcPct val="150000"/>
              </a:lnSpc>
              <a:spcBef>
                <a:spcPct val="0"/>
              </a:spcBef>
              <a:defRPr/>
            </a:pP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The problem was still unsolved the next week until I noticed a boy in the school canteen.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He </a:t>
            </a:r>
            <a:r>
              <a:rPr lang="en-US" altLang="zh-CN" sz="24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was behaving weirdly</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dragging aimlessly in the canteen. Showing </a:t>
            </a:r>
            <a:r>
              <a:rPr lang="en-US" altLang="zh-CN" sz="2400" kern="0" dirty="0" err="1">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suspective</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emotion on his face. Then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Katie</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appeared,  with her homemade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lunch</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when she went for a chat with her friends, what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happened</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next shocked me and I thought the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problem</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was eventually solved. The boy stole Katie’s lunch and ran away as soon as possible. I caught him at the corner of the canteen and </a:t>
            </a:r>
            <a:r>
              <a:rPr lang="en-US" altLang="zh-CN" sz="24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urged him an apology to</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Katie. Then I took him to my office.</a:t>
            </a:r>
            <a:endPar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2320" y="400692"/>
            <a:ext cx="11560570" cy="5527497"/>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22096" y="428824"/>
            <a:ext cx="10202499" cy="5136984"/>
          </a:xfrm>
          <a:prstGeom prst="rect">
            <a:avLst/>
          </a:prstGeom>
          <a:noFill/>
        </p:spPr>
        <p:txBody>
          <a:bodyPr wrap="square">
            <a:spAutoFit/>
          </a:bodyPr>
          <a:lstStyle/>
          <a:p>
            <a:pPr algn="just" fontAlgn="ctr">
              <a:lnSpc>
                <a:spcPct val="150000"/>
              </a:lnSpc>
            </a:pP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Paragraph 2</a:t>
            </a:r>
            <a:endParaRPr lang="zh-CN" altLang="zh-CN" sz="26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lnSpc>
                <a:spcPct val="150000"/>
              </a:lnSpc>
              <a:spcBef>
                <a:spcPct val="0"/>
              </a:spcBef>
              <a:defRPr/>
            </a:pPr>
            <a:r>
              <a:rPr lang="en-US" altLang="zh-CN" sz="2800" i="1" kern="0" dirty="0">
                <a:solidFill>
                  <a:srgbClr val="000000"/>
                </a:solidFill>
                <a:effectLst>
                  <a:outerShdw blurRad="38100" dist="19050" dir="2700000" algn="tl" rotWithShape="0">
                    <a:srgbClr val="000000">
                      <a:alpha val="40000"/>
                    </a:srgbClr>
                  </a:outerShdw>
                </a:effectLst>
                <a:latin typeface="Arial" panose="020B0604020202020204" pitchFamily="34" charset="0"/>
                <a:sym typeface="+mn-ea"/>
              </a:rPr>
              <a:t>Katie asked me not to tell her parents.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She said she would explain to her </a:t>
            </a:r>
            <a:r>
              <a:rPr lang="en-US" altLang="zh-CN" sz="28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parents</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 on her own. “I do know from the beginning that my lunch was stolen by him.” said little Katie, in her innocent </a:t>
            </a:r>
            <a:r>
              <a:rPr lang="en-US" altLang="zh-CN" sz="28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sweet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voice. “ But I </a:t>
            </a:r>
            <a:r>
              <a:rPr lang="en-US" altLang="zh-CN" sz="28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am aware that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his family can’t afford his school lunch every day. That’s why I decided to help him </a:t>
            </a:r>
            <a:r>
              <a:rPr lang="en-US" altLang="zh-CN" sz="28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without his notice</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 At that moment, my heart was melt by such </a:t>
            </a:r>
            <a:r>
              <a:rPr lang="en-US" altLang="zh-CN" sz="28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angel-like kindness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sym typeface="+mn-ea"/>
              </a:rPr>
              <a:t>of a young girl.</a:t>
            </a:r>
            <a:endPar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96584" y="766732"/>
            <a:ext cx="11198831" cy="5324535"/>
          </a:xfrm>
          <a:prstGeom prst="rect">
            <a:avLst/>
          </a:prstGeom>
          <a:noFill/>
        </p:spPr>
        <p:txBody>
          <a:bodyPr wrap="square">
            <a:spAutoFit/>
          </a:bodyPr>
          <a:lstStyle/>
          <a:p>
            <a:pPr lvl="0" indent="266700" algn="just"/>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But the other day she was in big trouble. She was such a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sweet</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girl; a third-grade teacher always dreamed of having a classroom filled with students like Katie. She was never ever a discipline </a:t>
            </a:r>
            <a:r>
              <a:rPr lang="zh-CN" altLang="en-US"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（纪律）</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problem. I just couldn’t imagine why she had made her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parents </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so angry.</a:t>
            </a:r>
            <a:endPar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It seemed that Katie had been running up </a:t>
            </a:r>
            <a:r>
              <a:rPr lang="zh-CN" altLang="en-US"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（积欠）</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sizable charges in the lunchroom. Her parents explained that Katie brought a great homemade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lunch</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each day, and there was no reason for her to buy school lunch. They assumed a sit-down with Katie would solve the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problem</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but failed. So they asked me to help them get to the bottom of this situation.</a:t>
            </a:r>
            <a:endPar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So the next day, I asked Katie to my office. “Why are you charging </a:t>
            </a:r>
            <a:r>
              <a:rPr lang="zh-CN" altLang="en-US"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（记账）</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lunches, Katie? What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happens</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to your homemade lunch?” I asked. “I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lose</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it,” She responded. I leaned back in my chair and said, “ I don’t believe you, Katie.” She didn’t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care</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 Is someone stealing your lunch, Katie?” I took a new track. “ No. I just lose it,” she said. Well, there was nothing else I could do.</a:t>
            </a:r>
            <a:endParaRPr lang="zh-CN"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indent="266700" algn="just"/>
            <a:endParaRPr lang="zh-CN" alt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just"/>
            <a:r>
              <a:rPr lang="zh-CN" altLang="zh-CN" sz="2000" b="1" kern="100" dirty="0">
                <a:effectLst/>
                <a:ea typeface="宋体" panose="02010600030101010101" pitchFamily="2" charset="-122"/>
                <a:cs typeface="Times New Roman" panose="02020603050405020304" pitchFamily="18" charset="0"/>
              </a:rPr>
              <a:t>注意：</a:t>
            </a:r>
            <a:endParaRPr lang="zh-CN" altLang="zh-CN" sz="2000" b="1" kern="100" dirty="0">
              <a:effectLst/>
              <a:ea typeface="宋体" panose="02010600030101010101" pitchFamily="2" charset="-122"/>
              <a:cs typeface="Times New Roman" panose="02020603050405020304" pitchFamily="18" charset="0"/>
            </a:endParaRPr>
          </a:p>
          <a:p>
            <a:pPr indent="266700" algn="just"/>
            <a:r>
              <a:rPr lang="en-US" altLang="zh-CN" sz="2000" b="1" kern="100" dirty="0">
                <a:effectLst/>
                <a:ea typeface="宋体" panose="02010600030101010101" pitchFamily="2" charset="-122"/>
                <a:cs typeface="Times New Roman" panose="02020603050405020304" pitchFamily="18" charset="0"/>
              </a:rPr>
              <a:t>1.</a:t>
            </a:r>
            <a:r>
              <a:rPr lang="zh-CN" altLang="zh-CN" sz="2000" b="1" kern="100" dirty="0">
                <a:effectLst/>
                <a:ea typeface="宋体" panose="02010600030101010101" pitchFamily="2" charset="-122"/>
                <a:cs typeface="Times New Roman" panose="02020603050405020304" pitchFamily="18" charset="0"/>
              </a:rPr>
              <a:t>所续写短文的词数应为</a:t>
            </a:r>
            <a:r>
              <a:rPr lang="en-US" altLang="zh-CN" sz="2000" b="1" kern="100" dirty="0">
                <a:effectLst/>
                <a:ea typeface="宋体" panose="02010600030101010101" pitchFamily="2" charset="-122"/>
                <a:cs typeface="Times New Roman" panose="02020603050405020304" pitchFamily="18" charset="0"/>
              </a:rPr>
              <a:t>150</a:t>
            </a:r>
            <a:r>
              <a:rPr lang="zh-CN" altLang="zh-CN" sz="2000" b="1" kern="100" dirty="0">
                <a:effectLst/>
                <a:ea typeface="宋体" panose="02010600030101010101" pitchFamily="2" charset="-122"/>
                <a:cs typeface="Times New Roman" panose="02020603050405020304" pitchFamily="18" charset="0"/>
              </a:rPr>
              <a:t>左右；</a:t>
            </a:r>
            <a:endParaRPr lang="zh-CN" altLang="zh-CN" sz="2000" b="1" kern="100" dirty="0">
              <a:effectLst/>
              <a:ea typeface="宋体" panose="02010600030101010101" pitchFamily="2" charset="-122"/>
              <a:cs typeface="Times New Roman" panose="02020603050405020304" pitchFamily="18" charset="0"/>
            </a:endParaRPr>
          </a:p>
          <a:p>
            <a:pPr indent="266700" algn="just"/>
            <a:r>
              <a:rPr lang="en-US" altLang="zh-CN" sz="2000" b="1" kern="100" dirty="0">
                <a:effectLst/>
                <a:ea typeface="宋体" panose="02010600030101010101" pitchFamily="2" charset="-122"/>
                <a:cs typeface="Times New Roman" panose="02020603050405020304" pitchFamily="18" charset="0"/>
              </a:rPr>
              <a:t>2.</a:t>
            </a:r>
            <a:r>
              <a:rPr lang="zh-CN" altLang="zh-CN" sz="2000" b="1" kern="100" dirty="0">
                <a:effectLst/>
                <a:ea typeface="宋体" panose="02010600030101010101" pitchFamily="2" charset="-122"/>
                <a:cs typeface="Times New Roman" panose="02020603050405020304" pitchFamily="18" charset="0"/>
              </a:rPr>
              <a:t>至少使用</a:t>
            </a:r>
            <a:r>
              <a:rPr lang="en-US" altLang="zh-CN" sz="2000" b="1" kern="100" dirty="0">
                <a:effectLst/>
                <a:ea typeface="宋体" panose="02010600030101010101" pitchFamily="2" charset="-122"/>
                <a:cs typeface="Times New Roman" panose="02020603050405020304" pitchFamily="18" charset="0"/>
              </a:rPr>
              <a:t>5</a:t>
            </a:r>
            <a:r>
              <a:rPr lang="zh-CN" altLang="zh-CN" sz="2000" b="1" kern="100" dirty="0">
                <a:effectLst/>
                <a:ea typeface="宋体" panose="02010600030101010101" pitchFamily="2" charset="-122"/>
                <a:cs typeface="Times New Roman" panose="02020603050405020304" pitchFamily="18" charset="0"/>
              </a:rPr>
              <a:t>个短文中标有下划线的关键词语；</a:t>
            </a:r>
            <a:endParaRPr lang="zh-CN" altLang="zh-CN" sz="2000" b="1" kern="100" dirty="0">
              <a:effectLst/>
              <a:ea typeface="宋体" panose="02010600030101010101" pitchFamily="2" charset="-122"/>
              <a:cs typeface="Times New Roman" panose="02020603050405020304" pitchFamily="18" charset="0"/>
            </a:endParaRPr>
          </a:p>
          <a:p>
            <a:pPr indent="266700" algn="just"/>
            <a:r>
              <a:rPr lang="en-US" altLang="zh-CN" sz="2000" b="1" kern="100" dirty="0">
                <a:effectLst/>
                <a:ea typeface="宋体" panose="02010600030101010101" pitchFamily="2" charset="-122"/>
                <a:cs typeface="Times New Roman" panose="02020603050405020304" pitchFamily="18" charset="0"/>
              </a:rPr>
              <a:t>3.</a:t>
            </a:r>
            <a:r>
              <a:rPr lang="zh-CN" altLang="zh-CN" sz="2000" b="1" kern="100" dirty="0">
                <a:effectLst/>
                <a:ea typeface="宋体" panose="02010600030101010101" pitchFamily="2" charset="-122"/>
                <a:cs typeface="Times New Roman" panose="02020603050405020304" pitchFamily="18" charset="0"/>
              </a:rPr>
              <a:t>续写部分分为两段，每段的开头语已为你写好；</a:t>
            </a:r>
            <a:endParaRPr lang="zh-CN" altLang="zh-CN" sz="2000" b="1" kern="100" dirty="0">
              <a:effectLst/>
              <a:ea typeface="宋体" panose="02010600030101010101" pitchFamily="2" charset="-122"/>
              <a:cs typeface="Times New Roman" panose="02020603050405020304" pitchFamily="18" charset="0"/>
            </a:endParaRPr>
          </a:p>
          <a:p>
            <a:pPr indent="266700" algn="just"/>
            <a:r>
              <a:rPr lang="en-US" altLang="zh-CN" sz="2000" b="1" kern="100" dirty="0">
                <a:effectLst/>
                <a:ea typeface="宋体" panose="02010600030101010101" pitchFamily="2" charset="-122"/>
                <a:cs typeface="Times New Roman" panose="02020603050405020304" pitchFamily="18" charset="0"/>
              </a:rPr>
              <a:t>4.</a:t>
            </a:r>
            <a:r>
              <a:rPr lang="zh-CN" altLang="zh-CN" sz="2000" b="1" kern="100" dirty="0">
                <a:effectLst/>
                <a:ea typeface="宋体" panose="02010600030101010101" pitchFamily="2" charset="-122"/>
                <a:cs typeface="Times New Roman" panose="02020603050405020304" pitchFamily="18" charset="0"/>
              </a:rPr>
              <a:t>续写完成后，请用下划线标出你所使用的关键词语。</a:t>
            </a:r>
            <a:endParaRPr lang="zh-CN" altLang="zh-CN" sz="2000" b="1" kern="100" dirty="0">
              <a:effectLst/>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61772" y="503434"/>
            <a:ext cx="11560570" cy="5558319"/>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46720" y="769850"/>
            <a:ext cx="10202499" cy="4831080"/>
          </a:xfrm>
          <a:prstGeom prst="rect">
            <a:avLst/>
          </a:prstGeom>
          <a:noFill/>
        </p:spPr>
        <p:txBody>
          <a:bodyPr wrap="square">
            <a:spAutoFit/>
          </a:bodyPr>
          <a:lstStyle/>
          <a:p>
            <a:pPr algn="just" fontAlgn="ct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Possible Version 3:</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fontAlgn="ct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Paragraph 1</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spcBef>
                <a:spcPct val="0"/>
              </a:spcBef>
              <a:defRPr/>
            </a:pPr>
            <a:r>
              <a:rPr lang="en-US" altLang="zh-CN" sz="28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The problem was still unsolved the next week until I noticed a boy in the school canteen. </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Dressed in a dirty and messy jacket, the boy seemed to look for something.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Driven by curiosity</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I instantly hid myself behind the wall to observe what he would do next. What </a:t>
            </a:r>
            <a:r>
              <a:rPr lang="en-US" altLang="zh-CN" sz="2800" u="sng"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happened</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next was an absolutely astonishment! It was the little boy that tiptoed to </a:t>
            </a:r>
            <a:r>
              <a:rPr lang="en-US" altLang="zh-CN" sz="2800" u="sng"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Katie</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to pick up her </a:t>
            </a:r>
            <a:r>
              <a:rPr lang="en-US" altLang="zh-CN" sz="2800" u="sng"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lunch</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Suddenly, I was totally stunned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with my jaw dropped</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and a lumpy throat.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Immersed in shock</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I was determined to tell Katie the truth and then, I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zoomed to </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my office and called her in.</a:t>
            </a:r>
            <a:endPar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arn(inVertical)">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custDataLst>
              <p:tags r:id="rId1"/>
            </p:custDataLst>
          </p:nvPr>
        </p:nvGrpSpPr>
        <p:grpSpPr>
          <a:xfrm>
            <a:off x="182320" y="482886"/>
            <a:ext cx="11560570" cy="5445304"/>
            <a:chOff x="1674724" y="1896428"/>
            <a:chExt cx="3859030" cy="833120"/>
          </a:xfrm>
        </p:grpSpPr>
        <p:sp>
          <p:nvSpPr>
            <p:cNvPr id="4" name="圆角矩形 8"/>
            <p:cNvSpPr/>
            <p:nvPr>
              <p:custDataLst>
                <p:tags r:id="rId2"/>
              </p:custDataLst>
            </p:nvPr>
          </p:nvSpPr>
          <p:spPr>
            <a:xfrm>
              <a:off x="1848800" y="1896428"/>
              <a:ext cx="3684954" cy="833120"/>
            </a:xfrm>
            <a:prstGeom prst="roundRect">
              <a:avLst>
                <a:gd name="adj" fmla="val 8286"/>
              </a:avLst>
            </a:prstGeom>
            <a:no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solidFill>
              <a:srgbClr val="FAFAF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adFill>
              <a:gsLst>
                <a:gs pos="0">
                  <a:srgbClr val="BCBCBC"/>
                </a:gs>
                <a:gs pos="100000">
                  <a:srgbClr val="F9F9F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089062" y="482886"/>
            <a:ext cx="10620794" cy="5692775"/>
          </a:xfrm>
          <a:prstGeom prst="rect">
            <a:avLst/>
          </a:prstGeom>
          <a:noFill/>
        </p:spPr>
        <p:txBody>
          <a:bodyPr wrap="square">
            <a:spAutoFit/>
          </a:bodyPr>
          <a:lstStyle/>
          <a:p>
            <a:pPr algn="just" fontAlgn="ct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Paragraph 2</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a:p>
            <a:pPr lvl="0">
              <a:spcBef>
                <a:spcPct val="0"/>
              </a:spcBef>
              <a:defRPr/>
            </a:pPr>
            <a:r>
              <a:rPr lang="en-US" altLang="zh-CN" sz="2800" i="1" kern="0" dirty="0">
                <a:solidFill>
                  <a:srgbClr val="000000"/>
                </a:solidFill>
                <a:effectLst>
                  <a:outerShdw blurRad="38100" dist="19050" dir="2700000" algn="tl" rotWithShape="0">
                    <a:srgbClr val="000000">
                      <a:alpha val="40000"/>
                    </a:srgbClr>
                  </a:outerShdw>
                </a:effectLst>
                <a:latin typeface="Arial" panose="020B0604020202020204" pitchFamily="34" charset="0"/>
                <a:sym typeface="+mn-ea"/>
              </a:rPr>
              <a:t>Katie asked me not to tell her parents. </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“Why? You were to blame by your </a:t>
            </a:r>
            <a:r>
              <a:rPr lang="en-US" altLang="zh-CN" sz="2800" u="sng"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parents </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for running up sizable charges in the lunchroom?” I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murmured with complaint</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 But did you know that he was homeless and never had a friend? Every time when I came across his desirable expression, I just did my bit to help him.” Katie dipped her head down, feeling like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sitting on pins and needles</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Her words echoed in my ears that were like invisible hammers, striking my heart furiously. “ Ok, my dear, you’re really a </a:t>
            </a:r>
            <a:r>
              <a:rPr lang="en-US" altLang="zh-CN" sz="2800" u="sng"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loved</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 and careful kid, so can we help the boy together? She nodded in agreement and after that day, the school distributed enough food and clothes to the homeless boy. This memory would </a:t>
            </a:r>
            <a:r>
              <a:rPr lang="en-US" altLang="zh-CN" sz="2800" kern="0" dirty="0">
                <a:solidFill>
                  <a:srgbClr val="FF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be rooted in my mind </a:t>
            </a:r>
            <a:r>
              <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rPr>
              <a:t>forever.</a:t>
            </a:r>
            <a:endParaRPr lang="en-US" altLang="zh-CN" sz="2800" kern="0" dirty="0">
              <a:solidFill>
                <a:srgbClr val="000000"/>
              </a:solidFill>
              <a:effectLst>
                <a:outerShdw blurRad="38100" dist="19050" dir="2700000" algn="tl" rotWithShape="0">
                  <a:srgbClr val="000000">
                    <a:alpha val="40000"/>
                  </a:srgbClr>
                </a:outerShdw>
              </a:effectLst>
              <a:latin typeface="AngsanaUPC" panose="020B0502040204020203" pitchFamily="18" charset="-34"/>
              <a:ea typeface="微软雅黑" panose="020B0503020204020204" pitchFamily="34" charset="-122"/>
              <a:cs typeface="AngsanaUPC" panose="020B0502040204020203" pitchFamily="18" charset="-34"/>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2320" y="615094"/>
            <a:ext cx="11560570" cy="5313095"/>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279970" y="295878"/>
            <a:ext cx="10202499" cy="5632311"/>
          </a:xfrm>
          <a:prstGeom prst="rect">
            <a:avLst/>
          </a:prstGeom>
          <a:noFill/>
        </p:spPr>
        <p:txBody>
          <a:bodyPr wrap="square">
            <a:spAutoFit/>
          </a:bodyPr>
          <a:lstStyle/>
          <a:p>
            <a:pPr algn="just" fontAlgn="ctr">
              <a:lnSpc>
                <a:spcPct val="150000"/>
              </a:lnSpc>
            </a:pPr>
            <a:r>
              <a:rPr lang="en-US" altLang="zh-CN" sz="24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Possible Version 4:</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fontAlgn="ctr">
              <a:lnSpc>
                <a:spcPct val="150000"/>
              </a:lnSpc>
            </a:pP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Paragraph 1</a:t>
            </a: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a:t>
            </a:r>
            <a:endPar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endParaRPr>
          </a:p>
          <a:p>
            <a:pPr algn="just" fontAlgn="ctr">
              <a:lnSpc>
                <a:spcPct val="150000"/>
              </a:lnSpc>
            </a:pP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The problem was still unsolved the next week until I noticed a boy in the school canteen.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He sat alone, eating Katie’s homemade lunch. A seat beside him was empty, and I occupied  it. Looking at his handsome face, I couldn’t help boiling with rage. How dared he? I then charged him with a series of sharp questions </a:t>
            </a:r>
            <a:r>
              <a:rPr lang="en-US" altLang="zh-CN" sz="24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under a steady stare</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 Sir, may I call you that? Why did you eat Katie’s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lunch</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Or to be brief, how did you get this lunch? Mr. thief?” In the blink of an eye, color drained from this handsome boy’s face. Suddenly, a girl ran to me, that was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Katie</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a:t>
            </a:r>
            <a:endParaRPr lang="zh-CN" altLang="zh-CN" sz="2400" b="1" kern="100" dirty="0">
              <a:effectLst/>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heel(1)">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heel(1)">
                                      <p:cBhvr>
                                        <p:cTn id="12" dur="20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heel(1)">
                                      <p:cBhvr>
                                        <p:cTn id="17"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2320" y="594546"/>
            <a:ext cx="11560570" cy="5313095"/>
            <a:chOff x="1674724" y="1896428"/>
            <a:chExt cx="3859030" cy="833120"/>
          </a:xfrm>
        </p:grpSpPr>
        <p:sp>
          <p:nvSpPr>
            <p:cNvPr id="4" name="圆角矩形 8"/>
            <p:cNvSpPr/>
            <p:nvPr>
              <p:custDataLst>
                <p:tags r:id="rId2"/>
              </p:custDataLst>
            </p:nvPr>
          </p:nvSpPr>
          <p:spPr>
            <a:xfrm>
              <a:off x="1848800" y="1896428"/>
              <a:ext cx="3684954" cy="833120"/>
            </a:xfrm>
            <a:prstGeom prst="roundRect">
              <a:avLst>
                <a:gd name="adj" fmla="val 8286"/>
              </a:avLst>
            </a:prstGeom>
            <a:solidFill>
              <a:schemeClr val="bg1"/>
            </a:solid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solidFill>
              <a:srgbClr val="FAFAF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adFill>
              <a:gsLst>
                <a:gs pos="0">
                  <a:srgbClr val="BCBCBC"/>
                </a:gs>
                <a:gs pos="100000">
                  <a:srgbClr val="F9F9F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39510" y="796843"/>
            <a:ext cx="10202499" cy="4616648"/>
          </a:xfrm>
          <a:prstGeom prst="rect">
            <a:avLst/>
          </a:prstGeom>
          <a:noFill/>
        </p:spPr>
        <p:txBody>
          <a:bodyPr wrap="square">
            <a:spAutoFit/>
          </a:bodyPr>
          <a:lstStyle/>
          <a:p>
            <a:pPr algn="just" fontAlgn="ct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Paragraph 2</a:t>
            </a:r>
            <a:endPar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just" fontAlgn="ctr"/>
            <a:r>
              <a:rPr lang="en-US" altLang="zh-CN" sz="2800" i="1" kern="0" dirty="0">
                <a:solidFill>
                  <a:srgbClr val="000000"/>
                </a:solidFill>
                <a:effectLst>
                  <a:outerShdw blurRad="38100" dist="19050" dir="2700000" algn="tl" rotWithShape="0">
                    <a:srgbClr val="000000">
                      <a:alpha val="40000"/>
                    </a:srgbClr>
                  </a:outerShdw>
                </a:effectLst>
                <a:latin typeface="Arial" panose="020B0604020202020204" pitchFamily="34" charset="0"/>
                <a:sym typeface="+mn-ea"/>
              </a:rPr>
              <a:t>Katie asked me not to tell her parents.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The sweet girl said, “ Oh, he didn’t steal my lunch, his family has some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problems</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so I want to help him.” Rain </a:t>
            </a:r>
            <a:r>
              <a:rPr lang="en-US" altLang="zh-CN" sz="2400" b="1"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kept pouring</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gray curtain hanging outside the windows of the school, bringing smells of the moist soil </a:t>
            </a:r>
            <a:r>
              <a:rPr lang="en-US" altLang="zh-CN" sz="2400" b="1"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mingled with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lingering sadness and embarrassment. Finally, standing in the canteen were only Katie, the boy and me. “ I will…, I will…” the boy </a:t>
            </a:r>
            <a:r>
              <a:rPr lang="en-US" altLang="zh-CN" sz="24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struggled to puff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to choking stubbornly. The next second, I pulled him into my warm embrace, he was assured, “I know… I will pay lunch for you every day. That’s ok.” I comforted him again and again. My heart swelled with incomparable pride, for Katie’s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love,</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for my ultimate forgiveness. </a:t>
            </a:r>
            <a:r>
              <a:rPr lang="en-US" altLang="zh-CN" sz="2400" b="1"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Pouring rain</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great homemade lunch, and our hugged figures together constructed harmonious and beautiful scenery.</a:t>
            </a:r>
            <a:endParaRPr lang="zh-CN"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2320" y="615094"/>
            <a:ext cx="11560570" cy="5313095"/>
            <a:chOff x="1674724" y="1896428"/>
            <a:chExt cx="3859030" cy="833120"/>
          </a:xfrm>
          <a:solidFill>
            <a:schemeClr val="bg1"/>
          </a:solidFill>
        </p:grpSpPr>
        <p:sp>
          <p:nvSpPr>
            <p:cNvPr id="4" name="圆角矩形 8"/>
            <p:cNvSpPr/>
            <p:nvPr>
              <p:custDataLst>
                <p:tags r:id="rId2"/>
              </p:custDataLst>
            </p:nvPr>
          </p:nvSpPr>
          <p:spPr>
            <a:xfrm>
              <a:off x="1848800" y="1896428"/>
              <a:ext cx="3684954" cy="833120"/>
            </a:xfrm>
            <a:prstGeom prst="roundRect">
              <a:avLst>
                <a:gd name="adj" fmla="val 8286"/>
              </a:avLst>
            </a:prstGeom>
            <a:grp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097085" y="295878"/>
            <a:ext cx="10202499" cy="5632311"/>
          </a:xfrm>
          <a:prstGeom prst="rect">
            <a:avLst/>
          </a:prstGeom>
          <a:noFill/>
        </p:spPr>
        <p:txBody>
          <a:bodyPr wrap="square">
            <a:spAutoFit/>
          </a:bodyPr>
          <a:lstStyle/>
          <a:p>
            <a:pPr algn="just" fontAlgn="ctr">
              <a:lnSpc>
                <a:spcPct val="150000"/>
              </a:lnSpc>
            </a:pPr>
            <a:r>
              <a:rPr lang="en-US" altLang="zh-CN" sz="24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Possible Version 5:</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fontAlgn="ctr">
              <a:lnSpc>
                <a:spcPct val="150000"/>
              </a:lnSpc>
            </a:pP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Paragraph 1</a:t>
            </a: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a:t>
            </a:r>
            <a:endPar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endParaRPr>
          </a:p>
          <a:p>
            <a:pPr algn="just" fontAlgn="ctr">
              <a:lnSpc>
                <a:spcPct val="150000"/>
              </a:lnSpc>
            </a:pP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The problem was still unsolved the next week until I noticed a boy in the school canteen.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He</a:t>
            </a:r>
            <a:r>
              <a:rPr lang="en-US" altLang="zh-CN" sz="2400"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 </a:t>
            </a:r>
            <a:r>
              <a:rPr lang="en-US" altLang="zh-CN" sz="2400" i="1" kern="0" dirty="0">
                <a:solidFill>
                  <a:srgbClr val="000000"/>
                </a:solidFill>
                <a:effectLst>
                  <a:outerShdw blurRad="38100" dist="19050" dir="2700000" algn="tl" rotWithShape="0">
                    <a:srgbClr val="000000">
                      <a:alpha val="40000"/>
                    </a:srgbClr>
                  </a:outerShdw>
                </a:effectLst>
                <a:latin typeface="Arial" panose="020B0604020202020204" pitchFamily="34" charset="0"/>
                <a:ea typeface="微软雅黑" panose="020B0503020204020204" pitchFamily="34" charset="-122"/>
                <a:sym typeface="+mn-ea"/>
              </a:rPr>
              <a:t>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was in  rags and sat there alone with head lowering. “ hey! I’m coming!” The voice of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Katie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rang into my ears, into my sight came the scenes that she dashed to the boy with handmade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lunch</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grasped in her hands. Carrying a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generous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beam, Katie gave her lunch to the boy. “It feels like nobody ever </a:t>
            </a:r>
            <a:r>
              <a:rPr lang="en-US" altLang="zh-CN" sz="24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loved</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me until you love me.” The boy </a:t>
            </a:r>
            <a:r>
              <a:rPr lang="en-US" altLang="zh-CN" sz="2400" b="1"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threw himself to </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Katie’s arms and patted her mildly to </a:t>
            </a:r>
            <a:r>
              <a:rPr lang="en-US" altLang="zh-CN" sz="2400" b="1"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extend his gratitude from the bottom of heart</a:t>
            </a:r>
            <a:r>
              <a:rPr lang="en-US"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I sighed in relief, and in the afternoon, I called Katie to my office and told her what I had witnessed.</a:t>
            </a:r>
            <a:endParaRPr lang="zh-CN" altLang="zh-CN" sz="24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heel(1)">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heel(1)">
                                      <p:cBhvr>
                                        <p:cTn id="12" dur="20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heel(1)">
                                      <p:cBhvr>
                                        <p:cTn id="17"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pSp>
        <p:nvGrpSpPr>
          <p:cNvPr id="3" name="组合 2"/>
          <p:cNvGrpSpPr/>
          <p:nvPr>
            <p:custDataLst>
              <p:tags r:id="rId1"/>
            </p:custDataLst>
          </p:nvPr>
        </p:nvGrpSpPr>
        <p:grpSpPr>
          <a:xfrm>
            <a:off x="182320" y="615094"/>
            <a:ext cx="11560570" cy="5313095"/>
            <a:chOff x="1674724" y="1896428"/>
            <a:chExt cx="3859030" cy="833120"/>
          </a:xfrm>
        </p:grpSpPr>
        <p:sp>
          <p:nvSpPr>
            <p:cNvPr id="4" name="圆角矩形 8"/>
            <p:cNvSpPr/>
            <p:nvPr>
              <p:custDataLst>
                <p:tags r:id="rId2"/>
              </p:custDataLst>
            </p:nvPr>
          </p:nvSpPr>
          <p:spPr>
            <a:xfrm>
              <a:off x="1848800" y="1896428"/>
              <a:ext cx="3684954" cy="833120"/>
            </a:xfrm>
            <a:prstGeom prst="roundRect">
              <a:avLst>
                <a:gd name="adj" fmla="val 8286"/>
              </a:avLst>
            </a:prstGeom>
            <a:solidFill>
              <a:schemeClr val="bg1"/>
            </a:solidFill>
            <a:ln w="63500">
              <a:solidFill>
                <a:srgbClr val="E8E8E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五边形 13"/>
            <p:cNvSpPr/>
            <p:nvPr>
              <p:custDataLst>
                <p:tags r:id="rId3"/>
              </p:custDataLst>
            </p:nvPr>
          </p:nvSpPr>
          <p:spPr>
            <a:xfrm>
              <a:off x="1677402" y="2048294"/>
              <a:ext cx="300001" cy="559703"/>
            </a:xfrm>
            <a:custGeom>
              <a:avLst/>
              <a:gdLst>
                <a:gd name="connsiteX0" fmla="*/ 0 w 2222500"/>
                <a:gd name="connsiteY0" fmla="*/ 0 h 906064"/>
                <a:gd name="connsiteX1" fmla="*/ 1946150 w 2222500"/>
                <a:gd name="connsiteY1" fmla="*/ 0 h 906064"/>
                <a:gd name="connsiteX2" fmla="*/ 2222500 w 2222500"/>
                <a:gd name="connsiteY2" fmla="*/ 453032 h 906064"/>
                <a:gd name="connsiteX3" fmla="*/ 1946150 w 2222500"/>
                <a:gd name="connsiteY3" fmla="*/ 906064 h 906064"/>
                <a:gd name="connsiteX4" fmla="*/ 0 w 2222500"/>
                <a:gd name="connsiteY4" fmla="*/ 906064 h 906064"/>
                <a:gd name="connsiteX5" fmla="*/ 0 w 2222500"/>
                <a:gd name="connsiteY5" fmla="*/ 0 h 906064"/>
                <a:gd name="connsiteX0-1" fmla="*/ 2381 w 2224881"/>
                <a:gd name="connsiteY0-2" fmla="*/ 0 h 975120"/>
                <a:gd name="connsiteX1-3" fmla="*/ 1948531 w 2224881"/>
                <a:gd name="connsiteY1-4" fmla="*/ 0 h 975120"/>
                <a:gd name="connsiteX2-5" fmla="*/ 2224881 w 2224881"/>
                <a:gd name="connsiteY2-6" fmla="*/ 453032 h 975120"/>
                <a:gd name="connsiteX3-7" fmla="*/ 1948531 w 2224881"/>
                <a:gd name="connsiteY3-8" fmla="*/ 906064 h 975120"/>
                <a:gd name="connsiteX4-9" fmla="*/ 0 w 2224881"/>
                <a:gd name="connsiteY4-10" fmla="*/ 975120 h 975120"/>
                <a:gd name="connsiteX5-11" fmla="*/ 2381 w 2224881"/>
                <a:gd name="connsiteY5-12" fmla="*/ 0 h 975120"/>
                <a:gd name="connsiteX0-13" fmla="*/ 2381 w 2224881"/>
                <a:gd name="connsiteY0-14" fmla="*/ 0 h 975120"/>
                <a:gd name="connsiteX1-15" fmla="*/ 1948531 w 2224881"/>
                <a:gd name="connsiteY1-16" fmla="*/ 0 h 975120"/>
                <a:gd name="connsiteX2-17" fmla="*/ 2224881 w 2224881"/>
                <a:gd name="connsiteY2-18" fmla="*/ 453032 h 975120"/>
                <a:gd name="connsiteX3-19" fmla="*/ 1948531 w 2224881"/>
                <a:gd name="connsiteY3-20" fmla="*/ 906064 h 975120"/>
                <a:gd name="connsiteX4-21" fmla="*/ 67469 w 2224881"/>
                <a:gd name="connsiteY4-22" fmla="*/ 908447 h 975120"/>
                <a:gd name="connsiteX5-23" fmla="*/ 0 w 2224881"/>
                <a:gd name="connsiteY5-24" fmla="*/ 975120 h 975120"/>
                <a:gd name="connsiteX6" fmla="*/ 2381 w 2224881"/>
                <a:gd name="connsiteY6" fmla="*/ 0 h 975120"/>
                <a:gd name="connsiteX0-25" fmla="*/ 2381 w 2224881"/>
                <a:gd name="connsiteY0-26" fmla="*/ 0 h 975120"/>
                <a:gd name="connsiteX1-27" fmla="*/ 1948531 w 2224881"/>
                <a:gd name="connsiteY1-28" fmla="*/ 0 h 975120"/>
                <a:gd name="connsiteX2-29" fmla="*/ 2224881 w 2224881"/>
                <a:gd name="connsiteY2-30" fmla="*/ 453032 h 975120"/>
                <a:gd name="connsiteX3-31" fmla="*/ 1948531 w 2224881"/>
                <a:gd name="connsiteY3-32" fmla="*/ 906064 h 975120"/>
                <a:gd name="connsiteX4-33" fmla="*/ 67469 w 2224881"/>
                <a:gd name="connsiteY4-34" fmla="*/ 908447 h 975120"/>
                <a:gd name="connsiteX5-35" fmla="*/ 0 w 2224881"/>
                <a:gd name="connsiteY5-36" fmla="*/ 975120 h 975120"/>
                <a:gd name="connsiteX6-37" fmla="*/ 2381 w 2224881"/>
                <a:gd name="connsiteY6-38" fmla="*/ 0 h 975120"/>
                <a:gd name="connsiteX0-39" fmla="*/ 2381 w 2224881"/>
                <a:gd name="connsiteY0-40" fmla="*/ 1191 h 976311"/>
                <a:gd name="connsiteX1-41" fmla="*/ 93663 w 2224881"/>
                <a:gd name="connsiteY1-42" fmla="*/ 0 h 976311"/>
                <a:gd name="connsiteX2-43" fmla="*/ 1948531 w 2224881"/>
                <a:gd name="connsiteY2-44" fmla="*/ 1191 h 976311"/>
                <a:gd name="connsiteX3-45" fmla="*/ 2224881 w 2224881"/>
                <a:gd name="connsiteY3-46" fmla="*/ 454223 h 976311"/>
                <a:gd name="connsiteX4-47" fmla="*/ 1948531 w 2224881"/>
                <a:gd name="connsiteY4-48" fmla="*/ 907255 h 976311"/>
                <a:gd name="connsiteX5-49" fmla="*/ 67469 w 2224881"/>
                <a:gd name="connsiteY5-50" fmla="*/ 909638 h 976311"/>
                <a:gd name="connsiteX6-51" fmla="*/ 0 w 2224881"/>
                <a:gd name="connsiteY6-52" fmla="*/ 976311 h 976311"/>
                <a:gd name="connsiteX7" fmla="*/ 2381 w 2224881"/>
                <a:gd name="connsiteY7" fmla="*/ 1191 h 976311"/>
                <a:gd name="connsiteX0-53" fmla="*/ 45244 w 2224881"/>
                <a:gd name="connsiteY0-54" fmla="*/ 53579 h 976311"/>
                <a:gd name="connsiteX1-55" fmla="*/ 93663 w 2224881"/>
                <a:gd name="connsiteY1-56" fmla="*/ 0 h 976311"/>
                <a:gd name="connsiteX2-57" fmla="*/ 1948531 w 2224881"/>
                <a:gd name="connsiteY2-58" fmla="*/ 1191 h 976311"/>
                <a:gd name="connsiteX3-59" fmla="*/ 2224881 w 2224881"/>
                <a:gd name="connsiteY3-60" fmla="*/ 454223 h 976311"/>
                <a:gd name="connsiteX4-61" fmla="*/ 1948531 w 2224881"/>
                <a:gd name="connsiteY4-62" fmla="*/ 907255 h 976311"/>
                <a:gd name="connsiteX5-63" fmla="*/ 67469 w 2224881"/>
                <a:gd name="connsiteY5-64" fmla="*/ 909638 h 976311"/>
                <a:gd name="connsiteX6-65" fmla="*/ 0 w 2224881"/>
                <a:gd name="connsiteY6-66" fmla="*/ 976311 h 976311"/>
                <a:gd name="connsiteX7-67" fmla="*/ 45244 w 2224881"/>
                <a:gd name="connsiteY7-68" fmla="*/ 53579 h 976311"/>
                <a:gd name="connsiteX0-69" fmla="*/ 45244 w 2224881"/>
                <a:gd name="connsiteY0-70" fmla="*/ 53579 h 976311"/>
                <a:gd name="connsiteX1-71" fmla="*/ 93663 w 2224881"/>
                <a:gd name="connsiteY1-72" fmla="*/ 0 h 976311"/>
                <a:gd name="connsiteX2-73" fmla="*/ 1948531 w 2224881"/>
                <a:gd name="connsiteY2-74" fmla="*/ 1191 h 976311"/>
                <a:gd name="connsiteX3-75" fmla="*/ 2224881 w 2224881"/>
                <a:gd name="connsiteY3-76" fmla="*/ 454223 h 976311"/>
                <a:gd name="connsiteX4-77" fmla="*/ 1948531 w 2224881"/>
                <a:gd name="connsiteY4-78" fmla="*/ 907255 h 976311"/>
                <a:gd name="connsiteX5-79" fmla="*/ 67469 w 2224881"/>
                <a:gd name="connsiteY5-80" fmla="*/ 916781 h 976311"/>
                <a:gd name="connsiteX6-81" fmla="*/ 0 w 2224881"/>
                <a:gd name="connsiteY6-82" fmla="*/ 976311 h 976311"/>
                <a:gd name="connsiteX7-83" fmla="*/ 45244 w 2224881"/>
                <a:gd name="connsiteY7-84" fmla="*/ 53579 h 976311"/>
                <a:gd name="connsiteX0-85" fmla="*/ 45244 w 2224881"/>
                <a:gd name="connsiteY0-86" fmla="*/ 53579 h 976311"/>
                <a:gd name="connsiteX1-87" fmla="*/ 93663 w 2224881"/>
                <a:gd name="connsiteY1-88" fmla="*/ 0 h 976311"/>
                <a:gd name="connsiteX2-89" fmla="*/ 1948531 w 2224881"/>
                <a:gd name="connsiteY2-90" fmla="*/ 1191 h 976311"/>
                <a:gd name="connsiteX3-91" fmla="*/ 2224881 w 2224881"/>
                <a:gd name="connsiteY3-92" fmla="*/ 454223 h 976311"/>
                <a:gd name="connsiteX4-93" fmla="*/ 1948531 w 2224881"/>
                <a:gd name="connsiteY4-94" fmla="*/ 907255 h 976311"/>
                <a:gd name="connsiteX5-95" fmla="*/ 67469 w 2224881"/>
                <a:gd name="connsiteY5-96" fmla="*/ 916781 h 976311"/>
                <a:gd name="connsiteX6-97" fmla="*/ 0 w 2224881"/>
                <a:gd name="connsiteY6-98" fmla="*/ 976311 h 976311"/>
                <a:gd name="connsiteX7-99" fmla="*/ 45244 w 2224881"/>
                <a:gd name="connsiteY7-100" fmla="*/ 53579 h 976311"/>
              </a:gdLst>
              <a:ahLst/>
              <a:cxnLst>
                <a:cxn ang="0">
                  <a:pos x="connsiteX0-85" y="connsiteY0-86"/>
                </a:cxn>
                <a:cxn ang="0">
                  <a:pos x="connsiteX1-87" y="connsiteY1-88"/>
                </a:cxn>
                <a:cxn ang="0">
                  <a:pos x="connsiteX2-89" y="connsiteY2-90"/>
                </a:cxn>
                <a:cxn ang="0">
                  <a:pos x="connsiteX3-91" y="connsiteY3-92"/>
                </a:cxn>
                <a:cxn ang="0">
                  <a:pos x="connsiteX4-93" y="connsiteY4-94"/>
                </a:cxn>
                <a:cxn ang="0">
                  <a:pos x="connsiteX5-95" y="connsiteY5-96"/>
                </a:cxn>
                <a:cxn ang="0">
                  <a:pos x="connsiteX6-97" y="connsiteY6-98"/>
                </a:cxn>
                <a:cxn ang="0">
                  <a:pos x="connsiteX7-99" y="connsiteY7-100"/>
                </a:cxn>
              </a:cxnLst>
              <a:rect l="l" t="t" r="r" b="b"/>
              <a:pathLst>
                <a:path w="2224881" h="976311">
                  <a:moveTo>
                    <a:pt x="45244" y="53579"/>
                  </a:moveTo>
                  <a:lnTo>
                    <a:pt x="93663" y="0"/>
                  </a:lnTo>
                  <a:lnTo>
                    <a:pt x="1948531" y="1191"/>
                  </a:lnTo>
                  <a:lnTo>
                    <a:pt x="2224881" y="454223"/>
                  </a:lnTo>
                  <a:lnTo>
                    <a:pt x="1948531" y="907255"/>
                  </a:lnTo>
                  <a:cubicBezTo>
                    <a:pt x="1319129" y="928687"/>
                    <a:pt x="692108" y="904874"/>
                    <a:pt x="67469" y="916781"/>
                  </a:cubicBezTo>
                  <a:lnTo>
                    <a:pt x="0" y="976311"/>
                  </a:lnTo>
                  <a:cubicBezTo>
                    <a:pt x="794" y="651271"/>
                    <a:pt x="44450" y="378619"/>
                    <a:pt x="45244" y="53579"/>
                  </a:cubicBezTo>
                  <a:close/>
                </a:path>
              </a:pathLst>
            </a:custGeom>
            <a:solidFill>
              <a:srgbClr val="FAFAF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90000"/>
                </a:lnSpc>
                <a:spcBef>
                  <a:spcPts val="0"/>
                </a:spcBef>
                <a:spcAft>
                  <a:spcPts val="0"/>
                </a:spcAft>
                <a:buClrTx/>
                <a:buSzTx/>
                <a:buFontTx/>
                <a:buNone/>
                <a:defRPr/>
              </a:pPr>
              <a:endParaRPr kumimoji="0" lang="zh-CN" altLang="en-US" sz="4000" b="1" i="0" u="none" strike="noStrike" kern="1200" cap="none" spc="0" normalizeH="0" baseline="0" noProof="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endParaRPr>
            </a:p>
          </p:txBody>
        </p:sp>
        <p:sp>
          <p:nvSpPr>
            <p:cNvPr id="6" name="圆角矩形 15"/>
            <p:cNvSpPr/>
            <p:nvPr>
              <p:custDataLst>
                <p:tags r:id="rId4"/>
              </p:custDataLst>
            </p:nvPr>
          </p:nvSpPr>
          <p:spPr>
            <a:xfrm>
              <a:off x="1674724" y="2037727"/>
              <a:ext cx="147970" cy="633106"/>
            </a:xfrm>
            <a:custGeom>
              <a:avLst/>
              <a:gdLst>
                <a:gd name="connsiteX0" fmla="*/ 0 w 233722"/>
                <a:gd name="connsiteY0" fmla="*/ 116861 h 1113601"/>
                <a:gd name="connsiteX1" fmla="*/ 116861 w 233722"/>
                <a:gd name="connsiteY1" fmla="*/ 0 h 1113601"/>
                <a:gd name="connsiteX2" fmla="*/ 116861 w 233722"/>
                <a:gd name="connsiteY2" fmla="*/ 0 h 1113601"/>
                <a:gd name="connsiteX3" fmla="*/ 233722 w 233722"/>
                <a:gd name="connsiteY3" fmla="*/ 116861 h 1113601"/>
                <a:gd name="connsiteX4" fmla="*/ 233722 w 233722"/>
                <a:gd name="connsiteY4" fmla="*/ 996740 h 1113601"/>
                <a:gd name="connsiteX5" fmla="*/ 116861 w 233722"/>
                <a:gd name="connsiteY5" fmla="*/ 1113601 h 1113601"/>
                <a:gd name="connsiteX6" fmla="*/ 116861 w 233722"/>
                <a:gd name="connsiteY6" fmla="*/ 1113601 h 1113601"/>
                <a:gd name="connsiteX7" fmla="*/ 0 w 233722"/>
                <a:gd name="connsiteY7" fmla="*/ 996740 h 1113601"/>
                <a:gd name="connsiteX8" fmla="*/ 0 w 233722"/>
                <a:gd name="connsiteY8" fmla="*/ 116861 h 1113601"/>
                <a:gd name="connsiteX0-1" fmla="*/ 0 w 258046"/>
                <a:gd name="connsiteY0-2" fmla="*/ 116861 h 1113601"/>
                <a:gd name="connsiteX1-3" fmla="*/ 116861 w 258046"/>
                <a:gd name="connsiteY1-4" fmla="*/ 0 h 1113601"/>
                <a:gd name="connsiteX2-5" fmla="*/ 116861 w 258046"/>
                <a:gd name="connsiteY2-6" fmla="*/ 0 h 1113601"/>
                <a:gd name="connsiteX3-7" fmla="*/ 252772 w 258046"/>
                <a:gd name="connsiteY3-8" fmla="*/ 25369 h 1113601"/>
                <a:gd name="connsiteX4-9" fmla="*/ 233722 w 258046"/>
                <a:gd name="connsiteY4-10" fmla="*/ 116861 h 1113601"/>
                <a:gd name="connsiteX5-11" fmla="*/ 233722 w 258046"/>
                <a:gd name="connsiteY5-12" fmla="*/ 996740 h 1113601"/>
                <a:gd name="connsiteX6-13" fmla="*/ 116861 w 258046"/>
                <a:gd name="connsiteY6-14" fmla="*/ 1113601 h 1113601"/>
                <a:gd name="connsiteX7-15" fmla="*/ 116861 w 258046"/>
                <a:gd name="connsiteY7-16" fmla="*/ 1113601 h 1113601"/>
                <a:gd name="connsiteX8-17" fmla="*/ 0 w 258046"/>
                <a:gd name="connsiteY8-18" fmla="*/ 996740 h 1113601"/>
                <a:gd name="connsiteX9" fmla="*/ 0 w 258046"/>
                <a:gd name="connsiteY9" fmla="*/ 116861 h 11136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 y="connsiteY9"/>
                </a:cxn>
              </a:cxnLst>
              <a:rect l="l" t="t" r="r" b="b"/>
              <a:pathLst>
                <a:path w="258046" h="1113601">
                  <a:moveTo>
                    <a:pt x="0" y="116861"/>
                  </a:moveTo>
                  <a:cubicBezTo>
                    <a:pt x="0" y="52320"/>
                    <a:pt x="52320" y="0"/>
                    <a:pt x="116861" y="0"/>
                  </a:cubicBezTo>
                  <a:lnTo>
                    <a:pt x="116861" y="0"/>
                  </a:lnTo>
                  <a:cubicBezTo>
                    <a:pt x="133957" y="7403"/>
                    <a:pt x="233295" y="5892"/>
                    <a:pt x="252772" y="25369"/>
                  </a:cubicBezTo>
                  <a:cubicBezTo>
                    <a:pt x="272249" y="44846"/>
                    <a:pt x="231341" y="-41859"/>
                    <a:pt x="233722" y="116861"/>
                  </a:cubicBezTo>
                  <a:lnTo>
                    <a:pt x="233722" y="996740"/>
                  </a:lnTo>
                  <a:cubicBezTo>
                    <a:pt x="233722" y="1061281"/>
                    <a:pt x="181402" y="1113601"/>
                    <a:pt x="116861" y="1113601"/>
                  </a:cubicBezTo>
                  <a:lnTo>
                    <a:pt x="116861" y="1113601"/>
                  </a:lnTo>
                  <a:cubicBezTo>
                    <a:pt x="52320" y="1113601"/>
                    <a:pt x="0" y="1061281"/>
                    <a:pt x="0" y="996740"/>
                  </a:cubicBezTo>
                  <a:lnTo>
                    <a:pt x="0" y="116861"/>
                  </a:lnTo>
                  <a:close/>
                </a:path>
              </a:pathLst>
            </a:custGeom>
            <a:gradFill>
              <a:gsLst>
                <a:gs pos="0">
                  <a:srgbClr val="BCBCBC"/>
                </a:gs>
                <a:gs pos="100000">
                  <a:srgbClr val="F9F9F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7" name="任意多边形 14"/>
            <p:cNvSpPr/>
            <p:nvPr>
              <p:custDataLst>
                <p:tags r:id="rId5"/>
              </p:custDataLst>
            </p:nvPr>
          </p:nvSpPr>
          <p:spPr>
            <a:xfrm>
              <a:off x="1674724" y="2572517"/>
              <a:ext cx="157236" cy="102412"/>
            </a:xfrm>
            <a:custGeom>
              <a:avLst/>
              <a:gdLst>
                <a:gd name="connsiteX0" fmla="*/ 0 w 234157"/>
                <a:gd name="connsiteY0" fmla="*/ 89297 h 178596"/>
                <a:gd name="connsiteX1" fmla="*/ 0 w 234157"/>
                <a:gd name="connsiteY1" fmla="*/ 89298 h 178596"/>
                <a:gd name="connsiteX2" fmla="*/ 0 w 234157"/>
                <a:gd name="connsiteY2" fmla="*/ 89298 h 178596"/>
                <a:gd name="connsiteX3" fmla="*/ 89298 w 234157"/>
                <a:gd name="connsiteY3" fmla="*/ 0 h 178596"/>
                <a:gd name="connsiteX4" fmla="*/ 234157 w 234157"/>
                <a:gd name="connsiteY4" fmla="*/ 0 h 178596"/>
                <a:gd name="connsiteX5" fmla="*/ 234157 w 234157"/>
                <a:gd name="connsiteY5" fmla="*/ 178596 h 178596"/>
                <a:gd name="connsiteX6" fmla="*/ 89298 w 234157"/>
                <a:gd name="connsiteY6" fmla="*/ 178595 h 178596"/>
                <a:gd name="connsiteX7" fmla="*/ 7018 w 234157"/>
                <a:gd name="connsiteY7" fmla="*/ 124056 h 178596"/>
                <a:gd name="connsiteX8" fmla="*/ 0 w 234157"/>
                <a:gd name="connsiteY8" fmla="*/ 89298 h 178596"/>
                <a:gd name="connsiteX9" fmla="*/ 7018 w 234157"/>
                <a:gd name="connsiteY9" fmla="*/ 54539 h 178596"/>
                <a:gd name="connsiteX10" fmla="*/ 89298 w 234157"/>
                <a:gd name="connsiteY10" fmla="*/ 0 h 178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4157" h="178596">
                  <a:moveTo>
                    <a:pt x="0" y="89297"/>
                  </a:moveTo>
                  <a:lnTo>
                    <a:pt x="0" y="89298"/>
                  </a:lnTo>
                  <a:lnTo>
                    <a:pt x="0" y="89298"/>
                  </a:lnTo>
                  <a:close/>
                  <a:moveTo>
                    <a:pt x="89298" y="0"/>
                  </a:moveTo>
                  <a:lnTo>
                    <a:pt x="234157" y="0"/>
                  </a:lnTo>
                  <a:lnTo>
                    <a:pt x="234157" y="178596"/>
                  </a:lnTo>
                  <a:lnTo>
                    <a:pt x="89298" y="178595"/>
                  </a:lnTo>
                  <a:cubicBezTo>
                    <a:pt x="52310" y="178595"/>
                    <a:pt x="20574" y="156106"/>
                    <a:pt x="7018" y="124056"/>
                  </a:cubicBezTo>
                  <a:lnTo>
                    <a:pt x="0" y="89298"/>
                  </a:lnTo>
                  <a:lnTo>
                    <a:pt x="7018" y="54539"/>
                  </a:lnTo>
                  <a:cubicBezTo>
                    <a:pt x="20574" y="22489"/>
                    <a:pt x="52310" y="0"/>
                    <a:pt x="89298"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75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8" name="文本框 7"/>
          <p:cNvSpPr txBox="1"/>
          <p:nvPr/>
        </p:nvSpPr>
        <p:spPr>
          <a:xfrm>
            <a:off x="1167268" y="1157302"/>
            <a:ext cx="10202499" cy="3970318"/>
          </a:xfrm>
          <a:prstGeom prst="rect">
            <a:avLst/>
          </a:prstGeom>
          <a:noFill/>
        </p:spPr>
        <p:txBody>
          <a:bodyPr wrap="square">
            <a:spAutoFit/>
          </a:bodyPr>
          <a:lstStyle/>
          <a:p>
            <a:pPr algn="just" fontAlgn="ct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Paragraph 2</a:t>
            </a:r>
            <a:endPar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just" fontAlgn="ctr"/>
            <a:r>
              <a:rPr lang="en-US" altLang="zh-CN" sz="2800" i="1" kern="0" dirty="0">
                <a:solidFill>
                  <a:srgbClr val="000000"/>
                </a:solidFill>
                <a:effectLst>
                  <a:outerShdw blurRad="38100" dist="19050" dir="2700000" algn="tl" rotWithShape="0">
                    <a:srgbClr val="000000">
                      <a:alpha val="40000"/>
                    </a:srgbClr>
                  </a:outerShdw>
                </a:effectLst>
                <a:latin typeface="Arial" panose="020B0604020202020204" pitchFamily="34" charset="0"/>
                <a:sym typeface="+mn-ea"/>
              </a:rPr>
              <a:t>Katie asked me not to tell her parents.</a:t>
            </a:r>
            <a:r>
              <a:rPr lang="en-US" altLang="zh-CN" sz="2800" b="1" kern="100" dirty="0">
                <a:latin typeface="Calibri" panose="020F0502020204030204" pitchFamily="34" charset="0"/>
                <a:ea typeface="宋体" panose="02010600030101010101" pitchFamily="2" charset="-122"/>
                <a:cs typeface="Times New Roman" panose="02020603050405020304" pitchFamily="18" charset="0"/>
                <a:sym typeface="+mn-ea"/>
              </a:rPr>
              <a:t>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She just didn’t want to annoy her parents. What a </a:t>
            </a:r>
            <a:r>
              <a:rPr lang="en-US" altLang="zh-CN" sz="28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sweet</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kid Katie is! Her selfless behavior melted the ice in my heart and stroke me like an invisible hammer. With such violent emotions, I couldn’t even utter a word. </a:t>
            </a:r>
            <a:r>
              <a:rPr lang="en-US" altLang="zh-CN" sz="28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Automatically biting my lips</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I gave praise to Katie for what she had done and suggested her </a:t>
            </a:r>
            <a:r>
              <a:rPr lang="en-US" altLang="zh-CN" sz="2800" kern="0" dirty="0">
                <a:solidFill>
                  <a:srgbClr val="FF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clarifying the fact to </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her </a:t>
            </a:r>
            <a:r>
              <a:rPr lang="en-US" altLang="zh-CN" sz="2800" u="sng"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parents</a:t>
            </a:r>
            <a:r>
              <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rPr>
              <a:t> in a wise choice. Then I gave her parents to answer, a wave of admiration crowded in and I realized love still existed in the world.</a:t>
            </a:r>
            <a:endParaRPr lang="en-US" altLang="zh-CN" sz="2800" kern="0" dirty="0">
              <a:solidFill>
                <a:srgbClr val="000000"/>
              </a:solidFill>
              <a:effectLst>
                <a:outerShdw blurRad="38100" dist="19050" dir="2700000" algn="tl" rotWithShape="0">
                  <a:srgbClr val="000000">
                    <a:alpha val="40000"/>
                  </a:srgbClr>
                </a:outerShdw>
              </a:effectLst>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descr="山上的风景&#10;&#10;描述已自动生成"/>
          <p:cNvPicPr>
            <a:picLocks noChangeAspect="1"/>
          </p:cNvPicPr>
          <p:nvPr/>
        </p:nvPicPr>
        <p:blipFill>
          <a:blip r:embed="rId1"/>
          <a:stretch>
            <a:fillRect/>
          </a:stretch>
        </p:blipFill>
        <p:spPr bwMode="auto">
          <a:xfrm>
            <a:off x="1814297" y="1424187"/>
            <a:ext cx="9045488" cy="3470235"/>
          </a:xfrm>
          <a:prstGeom prst="rect">
            <a:avLst/>
          </a:prstGeom>
          <a:solidFill>
            <a:srgbClr val="FFFF00"/>
          </a:solidFill>
          <a:ln>
            <a:noFill/>
          </a:ln>
        </p:spPr>
      </p:pic>
      <p:pic>
        <p:nvPicPr>
          <p:cNvPr id="5"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3316" y="5351620"/>
            <a:ext cx="2315772" cy="142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图片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8703" y="6195317"/>
            <a:ext cx="1440942" cy="7895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矩形 5"/>
          <p:cNvSpPr/>
          <p:nvPr/>
        </p:nvSpPr>
        <p:spPr>
          <a:xfrm>
            <a:off x="2979645" y="2675203"/>
            <a:ext cx="6897358" cy="2013735"/>
          </a:xfrm>
          <a:prstGeom prst="rect">
            <a:avLst/>
          </a:prstGeom>
          <a:noFill/>
        </p:spPr>
        <p:txBody>
          <a:bodyPr spcFirstLastPara="1" wrap="none">
            <a:prstTxWarp prst="textArchUp">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hangingPunct="1">
              <a:defRPr/>
            </a:pPr>
            <a:r>
              <a:rPr lang="en-US" altLang="zh-CN"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anose="020B0604020202020204" pitchFamily="34" charset="0"/>
              </a:rPr>
              <a:t>Thanks For Your Attention!</a:t>
            </a:r>
            <a:endParaRPr lang="zh-CN" altLang="en-US"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739452" y="36728"/>
            <a:ext cx="5548203" cy="729905"/>
            <a:chOff x="3237789" y="1193772"/>
            <a:chExt cx="3636000" cy="967932"/>
          </a:xfrm>
        </p:grpSpPr>
        <p:grpSp>
          <p:nvGrpSpPr>
            <p:cNvPr id="3" name="组合 2"/>
            <p:cNvGrpSpPr/>
            <p:nvPr/>
          </p:nvGrpSpPr>
          <p:grpSpPr>
            <a:xfrm>
              <a:off x="3237789" y="1193772"/>
              <a:ext cx="3636000" cy="967932"/>
              <a:chOff x="4139952" y="1170041"/>
              <a:chExt cx="3559469" cy="536519"/>
            </a:xfrm>
          </p:grpSpPr>
          <p:sp>
            <p:nvSpPr>
              <p:cNvPr id="5" name="圆角矩形 4"/>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6" name="圆角矩形 113"/>
              <p:cNvSpPr/>
              <p:nvPr/>
            </p:nvSpPr>
            <p:spPr>
              <a:xfrm>
                <a:off x="4716017" y="1250029"/>
                <a:ext cx="2819381"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a:solidFill>
                <a:srgbClr val="0000FF"/>
              </a:solidFill>
              <a:ln w="6350">
                <a:noFill/>
              </a:ln>
              <a:effectLst>
                <a:innerShdw blurRad="63500" dist="50800" dir="16200000">
                  <a:prstClr val="black">
                    <a:alpha val="3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7" name="TextBox 6"/>
              <p:cNvSpPr txBox="1"/>
              <p:nvPr/>
            </p:nvSpPr>
            <p:spPr>
              <a:xfrm>
                <a:off x="4369051" y="1325082"/>
                <a:ext cx="199718" cy="225190"/>
              </a:xfrm>
              <a:prstGeom prst="rect">
                <a:avLst/>
              </a:prstGeom>
              <a:noFill/>
            </p:spPr>
            <p:txBody>
              <a:bodyPr wrap="none" rtlCol="0">
                <a:spAutoFit/>
              </a:bodyPr>
              <a:lstStyle/>
              <a:p>
                <a:pPr algn="ctr"/>
                <a:r>
                  <a:rPr lang="en-US" altLang="zh-CN" sz="1600" b="1" dirty="0">
                    <a:solidFill>
                      <a:srgbClr val="C0504D"/>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1</a:t>
                </a:r>
                <a:endParaRPr lang="zh-CN" altLang="en-US" sz="1600" b="1" dirty="0">
                  <a:solidFill>
                    <a:srgbClr val="C0504D"/>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4" name="TextBox 3"/>
            <p:cNvSpPr txBox="1"/>
            <p:nvPr/>
          </p:nvSpPr>
          <p:spPr>
            <a:xfrm>
              <a:off x="3847571" y="1471535"/>
              <a:ext cx="2437831"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读内容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the plot </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8" name="组合 7"/>
          <p:cNvGrpSpPr/>
          <p:nvPr/>
        </p:nvGrpSpPr>
        <p:grpSpPr>
          <a:xfrm>
            <a:off x="1399282" y="2448415"/>
            <a:ext cx="1272933" cy="1371636"/>
            <a:chOff x="258105" y="2871710"/>
            <a:chExt cx="2262993" cy="1645963"/>
          </a:xfrm>
        </p:grpSpPr>
        <p:grpSp>
          <p:nvGrpSpPr>
            <p:cNvPr id="9" name="组合 8"/>
            <p:cNvGrpSpPr/>
            <p:nvPr/>
          </p:nvGrpSpPr>
          <p:grpSpPr>
            <a:xfrm>
              <a:off x="258105" y="2871710"/>
              <a:ext cx="2262993" cy="1645963"/>
              <a:chOff x="-18557" y="673100"/>
              <a:chExt cx="5500186" cy="4000500"/>
            </a:xfrm>
            <a:effectLst>
              <a:outerShdw blurRad="444500" dist="254000" dir="8100000" algn="tr" rotWithShape="0">
                <a:prstClr val="black">
                  <a:alpha val="50000"/>
                </a:prstClr>
              </a:outerShdw>
            </a:effectLst>
          </p:grpSpPr>
          <p:sp>
            <p:nvSpPr>
              <p:cNvPr id="11" name="同心圆 10"/>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black"/>
                  </a:solidFill>
                </a:endParaRPr>
              </a:p>
            </p:txBody>
          </p:sp>
          <p:sp>
            <p:nvSpPr>
              <p:cNvPr id="12" name="椭圆 11"/>
              <p:cNvSpPr/>
              <p:nvPr/>
            </p:nvSpPr>
            <p:spPr>
              <a:xfrm>
                <a:off x="-18557" y="673103"/>
                <a:ext cx="5500186" cy="3913189"/>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grpSp>
        <p:sp>
          <p:nvSpPr>
            <p:cNvPr id="10" name="TextBox 9"/>
            <p:cNvSpPr txBox="1"/>
            <p:nvPr/>
          </p:nvSpPr>
          <p:spPr>
            <a:xfrm>
              <a:off x="361872" y="3418198"/>
              <a:ext cx="2026132" cy="517064"/>
            </a:xfrm>
            <a:prstGeom prst="rect">
              <a:avLst/>
            </a:prstGeom>
            <a:noFill/>
          </p:spPr>
          <p:txBody>
            <a:bodyPr wrap="square" lIns="0" tIns="0" rIns="0" bIns="0" rtlCol="0">
              <a:spAutoFit/>
            </a:bodyPr>
            <a:lstStyle/>
            <a:p>
              <a:pPr algn="ctr"/>
              <a:r>
                <a:rPr lang="en-US" altLang="zh-CN" sz="2800" b="1" dirty="0">
                  <a:solidFill>
                    <a:srgbClr val="FF0000"/>
                  </a:solidFill>
                  <a:latin typeface="微软雅黑" panose="020B0503020204020204" pitchFamily="34" charset="-122"/>
                  <a:ea typeface="微软雅黑" panose="020B0503020204020204" pitchFamily="34" charset="-122"/>
                </a:rPr>
                <a:t>Read </a:t>
              </a:r>
              <a:endParaRPr lang="zh-CN" altLang="en-US" sz="2800" b="1" dirty="0">
                <a:solidFill>
                  <a:srgbClr val="FF0000"/>
                </a:solidFill>
                <a:latin typeface="微软雅黑" panose="020B0503020204020204" pitchFamily="34" charset="-122"/>
                <a:ea typeface="微软雅黑" panose="020B0503020204020204" pitchFamily="34" charset="-122"/>
              </a:endParaRPr>
            </a:p>
          </p:txBody>
        </p:sp>
      </p:grpSp>
      <p:sp>
        <p:nvSpPr>
          <p:cNvPr id="13" name="Freeform 5"/>
          <p:cNvSpPr/>
          <p:nvPr/>
        </p:nvSpPr>
        <p:spPr bwMode="auto">
          <a:xfrm>
            <a:off x="2792332" y="642448"/>
            <a:ext cx="419175" cy="5016567"/>
          </a:xfrm>
          <a:custGeom>
            <a:avLst/>
            <a:gdLst/>
            <a:ahLst/>
            <a:cxnLst/>
            <a:rect l="l" t="t" r="r" b="b"/>
            <a:pathLst>
              <a:path w="931331" h="3822203">
                <a:moveTo>
                  <a:pt x="931331" y="0"/>
                </a:moveTo>
                <a:lnTo>
                  <a:pt x="931331" y="43438"/>
                </a:lnTo>
                <a:lnTo>
                  <a:pt x="929692" y="43241"/>
                </a:lnTo>
                <a:cubicBezTo>
                  <a:pt x="720560" y="43241"/>
                  <a:pt x="548753" y="233651"/>
                  <a:pt x="531759" y="477070"/>
                </a:cubicBezTo>
                <a:cubicBezTo>
                  <a:pt x="531001" y="481589"/>
                  <a:pt x="530505" y="486178"/>
                  <a:pt x="530592" y="490864"/>
                </a:cubicBezTo>
                <a:lnTo>
                  <a:pt x="527965" y="521911"/>
                </a:lnTo>
                <a:cubicBezTo>
                  <a:pt x="527965" y="524355"/>
                  <a:pt x="527981" y="526795"/>
                  <a:pt x="528584" y="529223"/>
                </a:cubicBezTo>
                <a:cubicBezTo>
                  <a:pt x="525896" y="549213"/>
                  <a:pt x="525319" y="570030"/>
                  <a:pt x="525319" y="591585"/>
                </a:cubicBezTo>
                <a:lnTo>
                  <a:pt x="525319" y="1420695"/>
                </a:lnTo>
                <a:cubicBezTo>
                  <a:pt x="525319" y="1644311"/>
                  <a:pt x="418363" y="1909396"/>
                  <a:pt x="152419" y="1909396"/>
                </a:cubicBezTo>
                <a:lnTo>
                  <a:pt x="152419" y="1917007"/>
                </a:lnTo>
                <a:cubicBezTo>
                  <a:pt x="411268" y="1917007"/>
                  <a:pt x="525319" y="2180779"/>
                  <a:pt x="525319" y="2401508"/>
                </a:cubicBezTo>
                <a:lnTo>
                  <a:pt x="525319" y="3229831"/>
                </a:lnTo>
                <a:lnTo>
                  <a:pt x="528395" y="3285086"/>
                </a:lnTo>
                <a:lnTo>
                  <a:pt x="527965" y="3290166"/>
                </a:lnTo>
                <a:cubicBezTo>
                  <a:pt x="527965" y="3298449"/>
                  <a:pt x="528142" y="3306682"/>
                  <a:pt x="530049" y="3314794"/>
                </a:cubicBezTo>
                <a:cubicBezTo>
                  <a:pt x="529872" y="3323297"/>
                  <a:pt x="530775" y="3331587"/>
                  <a:pt x="532157" y="3339708"/>
                </a:cubicBezTo>
                <a:cubicBezTo>
                  <a:pt x="550979" y="3580884"/>
                  <a:pt x="721914" y="3768836"/>
                  <a:pt x="929692" y="3768836"/>
                </a:cubicBezTo>
                <a:cubicBezTo>
                  <a:pt x="930239" y="3768836"/>
                  <a:pt x="930786" y="3768835"/>
                  <a:pt x="931331" y="3768639"/>
                </a:cubicBezTo>
                <a:lnTo>
                  <a:pt x="931331" y="3822203"/>
                </a:lnTo>
                <a:cubicBezTo>
                  <a:pt x="739757" y="3822203"/>
                  <a:pt x="598112" y="3773911"/>
                  <a:pt x="507975" y="3678638"/>
                </a:cubicBezTo>
                <a:cubicBezTo>
                  <a:pt x="417575" y="3582577"/>
                  <a:pt x="372901" y="3410141"/>
                  <a:pt x="372901" y="3162642"/>
                </a:cubicBezTo>
                <a:lnTo>
                  <a:pt x="372901" y="2435365"/>
                </a:lnTo>
                <a:cubicBezTo>
                  <a:pt x="372901" y="2299674"/>
                  <a:pt x="350301" y="2189965"/>
                  <a:pt x="304838" y="2105453"/>
                </a:cubicBezTo>
                <a:cubicBezTo>
                  <a:pt x="260163" y="2021204"/>
                  <a:pt x="158200" y="1972649"/>
                  <a:pt x="0" y="1961888"/>
                </a:cubicBezTo>
                <a:lnTo>
                  <a:pt x="0" y="1860316"/>
                </a:lnTo>
                <a:cubicBezTo>
                  <a:pt x="146638" y="1837744"/>
                  <a:pt x="245710" y="1792339"/>
                  <a:pt x="296166" y="1724624"/>
                </a:cubicBezTo>
                <a:cubicBezTo>
                  <a:pt x="347410" y="1657434"/>
                  <a:pt x="372901" y="1544052"/>
                  <a:pt x="372901" y="1386838"/>
                </a:cubicBezTo>
                <a:lnTo>
                  <a:pt x="372901" y="659562"/>
                </a:lnTo>
                <a:cubicBezTo>
                  <a:pt x="372901" y="411275"/>
                  <a:pt x="417575" y="239626"/>
                  <a:pt x="507975" y="143566"/>
                </a:cubicBezTo>
                <a:cubicBezTo>
                  <a:pt x="598112" y="47505"/>
                  <a:pt x="739757" y="0"/>
                  <a:pt x="931331" y="0"/>
                </a:cubicBezTo>
                <a:close/>
              </a:path>
            </a:pathLst>
          </a:custGeom>
        </p:spPr>
        <p:style>
          <a:lnRef idx="3">
            <a:schemeClr val="lt1"/>
          </a:lnRef>
          <a:fillRef idx="1">
            <a:schemeClr val="accent2"/>
          </a:fillRef>
          <a:effectRef idx="1">
            <a:schemeClr val="accent2"/>
          </a:effectRef>
          <a:fontRef idx="minor">
            <a:schemeClr val="lt1"/>
          </a:fontRef>
        </p:style>
        <p:txBody>
          <a:bodyPr lIns="71323" tIns="35662" rIns="71323" bIns="35662" rtlCol="0" anchor="ctr"/>
          <a:lstStyle/>
          <a:p>
            <a:pPr algn="ctr"/>
            <a:endParaRPr lang="zh-CN" altLang="en-US" sz="1100" dirty="0">
              <a:solidFill>
                <a:prstClr val="white"/>
              </a:solidFill>
            </a:endParaRPr>
          </a:p>
        </p:txBody>
      </p:sp>
      <p:grpSp>
        <p:nvGrpSpPr>
          <p:cNvPr id="14" name="组合 13"/>
          <p:cNvGrpSpPr/>
          <p:nvPr/>
        </p:nvGrpSpPr>
        <p:grpSpPr>
          <a:xfrm>
            <a:off x="3646602" y="792131"/>
            <a:ext cx="5809047" cy="806610"/>
            <a:chOff x="3237789" y="2461817"/>
            <a:chExt cx="3636000" cy="967932"/>
          </a:xfrm>
        </p:grpSpPr>
        <p:grpSp>
          <p:nvGrpSpPr>
            <p:cNvPr id="15" name="组合 14"/>
            <p:cNvGrpSpPr/>
            <p:nvPr/>
          </p:nvGrpSpPr>
          <p:grpSpPr>
            <a:xfrm>
              <a:off x="3237789" y="2461817"/>
              <a:ext cx="3636000" cy="967932"/>
              <a:chOff x="4139952" y="1170041"/>
              <a:chExt cx="3559469" cy="536519"/>
            </a:xfrm>
          </p:grpSpPr>
          <p:sp>
            <p:nvSpPr>
              <p:cNvPr id="17" name="圆角矩形 16"/>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18" name="圆角矩形 113"/>
              <p:cNvSpPr/>
              <p:nvPr/>
            </p:nvSpPr>
            <p:spPr>
              <a:xfrm>
                <a:off x="4716016" y="1250029"/>
                <a:ext cx="2819382"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a:solidFill>
                <a:schemeClr val="accent6"/>
              </a:solidFill>
              <a:ln w="6350">
                <a:noFill/>
              </a:ln>
              <a:effectLst>
                <a:innerShdw blurRad="63500" dist="50800" dir="16200000">
                  <a:prstClr val="black">
                    <a:alpha val="3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19" name="TextBox 18"/>
              <p:cNvSpPr txBox="1"/>
              <p:nvPr/>
            </p:nvSpPr>
            <p:spPr>
              <a:xfrm>
                <a:off x="4385206" y="1333759"/>
                <a:ext cx="190750" cy="225190"/>
              </a:xfrm>
              <a:prstGeom prst="rect">
                <a:avLst/>
              </a:prstGeom>
              <a:noFill/>
            </p:spPr>
            <p:txBody>
              <a:bodyPr wrap="none" rtlCol="0">
                <a:spAutoFit/>
              </a:bodyPr>
              <a:lstStyle/>
              <a:p>
                <a:pPr algn="ctr"/>
                <a:r>
                  <a:rPr lang="en-US" altLang="zh-CN" sz="1600" b="1" dirty="0">
                    <a:solidFill>
                      <a:srgbClr val="F79646"/>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2</a:t>
                </a:r>
                <a:endParaRPr lang="zh-CN" altLang="en-US" sz="1600" b="1" dirty="0">
                  <a:solidFill>
                    <a:srgbClr val="F79646"/>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16" name="TextBox 15"/>
            <p:cNvSpPr txBox="1"/>
            <p:nvPr/>
          </p:nvSpPr>
          <p:spPr>
            <a:xfrm>
              <a:off x="3845762" y="2688006"/>
              <a:ext cx="2343621"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读线索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the clue</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20" name="组合 19"/>
          <p:cNvGrpSpPr/>
          <p:nvPr/>
        </p:nvGrpSpPr>
        <p:grpSpPr>
          <a:xfrm>
            <a:off x="3660468" y="1665000"/>
            <a:ext cx="5627187" cy="718439"/>
            <a:chOff x="3249768" y="3729867"/>
            <a:chExt cx="3636000" cy="967932"/>
          </a:xfrm>
        </p:grpSpPr>
        <p:grpSp>
          <p:nvGrpSpPr>
            <p:cNvPr id="21" name="组合 20"/>
            <p:cNvGrpSpPr/>
            <p:nvPr/>
          </p:nvGrpSpPr>
          <p:grpSpPr>
            <a:xfrm>
              <a:off x="3249768" y="3729867"/>
              <a:ext cx="3636000" cy="967932"/>
              <a:chOff x="4139952" y="1170041"/>
              <a:chExt cx="3559469" cy="536519"/>
            </a:xfrm>
          </p:grpSpPr>
          <p:sp>
            <p:nvSpPr>
              <p:cNvPr id="23" name="圆角矩形 22"/>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24" name="圆角矩形 113"/>
              <p:cNvSpPr/>
              <p:nvPr/>
            </p:nvSpPr>
            <p:spPr>
              <a:xfrm>
                <a:off x="4698683" y="1247227"/>
                <a:ext cx="2819381"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25" name="TextBox 24"/>
              <p:cNvSpPr txBox="1"/>
              <p:nvPr/>
            </p:nvSpPr>
            <p:spPr>
              <a:xfrm>
                <a:off x="4363190" y="1307206"/>
                <a:ext cx="209188" cy="255898"/>
              </a:xfrm>
              <a:prstGeom prst="rect">
                <a:avLst/>
              </a:prstGeom>
              <a:noFill/>
            </p:spPr>
            <p:txBody>
              <a:bodyPr wrap="none" rtlCol="0">
                <a:spAutoFit/>
              </a:bodyPr>
              <a:lstStyle/>
              <a:p>
                <a:pPr algn="ctr"/>
                <a:r>
                  <a:rPr lang="en-US" altLang="zh-CN"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3</a:t>
                </a:r>
                <a:endParaRPr lang="zh-CN" altLang="en-US"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22" name="TextBox 21"/>
            <p:cNvSpPr txBox="1"/>
            <p:nvPr/>
          </p:nvSpPr>
          <p:spPr>
            <a:xfrm>
              <a:off x="3809158" y="3977326"/>
              <a:ext cx="2790883"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 读语言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the language</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26" name="组合 25"/>
          <p:cNvGrpSpPr/>
          <p:nvPr/>
        </p:nvGrpSpPr>
        <p:grpSpPr>
          <a:xfrm>
            <a:off x="3646603" y="2448415"/>
            <a:ext cx="7146116" cy="648258"/>
            <a:chOff x="3249768" y="3729867"/>
            <a:chExt cx="3636000" cy="967932"/>
          </a:xfrm>
        </p:grpSpPr>
        <p:grpSp>
          <p:nvGrpSpPr>
            <p:cNvPr id="27" name="组合 26"/>
            <p:cNvGrpSpPr/>
            <p:nvPr/>
          </p:nvGrpSpPr>
          <p:grpSpPr>
            <a:xfrm>
              <a:off x="3249768" y="3729867"/>
              <a:ext cx="3636000" cy="967932"/>
              <a:chOff x="4139952" y="1170041"/>
              <a:chExt cx="3559469" cy="536519"/>
            </a:xfrm>
          </p:grpSpPr>
          <p:sp>
            <p:nvSpPr>
              <p:cNvPr id="29" name="圆角矩形 22"/>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30" name="圆角矩形 113"/>
              <p:cNvSpPr/>
              <p:nvPr/>
            </p:nvSpPr>
            <p:spPr>
              <a:xfrm>
                <a:off x="4554190" y="1250029"/>
                <a:ext cx="2981207"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a:solidFill>
                <a:srgbClr val="0000FF"/>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31" name="TextBox 24"/>
              <p:cNvSpPr txBox="1"/>
              <p:nvPr/>
            </p:nvSpPr>
            <p:spPr>
              <a:xfrm>
                <a:off x="4318577" y="1310351"/>
                <a:ext cx="152702" cy="255898"/>
              </a:xfrm>
              <a:prstGeom prst="rect">
                <a:avLst/>
              </a:prstGeom>
              <a:noFill/>
            </p:spPr>
            <p:txBody>
              <a:bodyPr wrap="none" rtlCol="0">
                <a:spAutoFit/>
              </a:bodyPr>
              <a:lstStyle/>
              <a:p>
                <a:pPr algn="ctr"/>
                <a:r>
                  <a:rPr lang="en-US" altLang="zh-CN"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4</a:t>
                </a:r>
                <a:endParaRPr lang="zh-CN" altLang="en-US"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28" name="TextBox 21"/>
            <p:cNvSpPr txBox="1"/>
            <p:nvPr/>
          </p:nvSpPr>
          <p:spPr>
            <a:xfrm>
              <a:off x="3673227" y="3962644"/>
              <a:ext cx="3153238" cy="406264"/>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读文章大意和主旨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the main idea and theme</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32" name="组合 31"/>
          <p:cNvGrpSpPr/>
          <p:nvPr/>
        </p:nvGrpSpPr>
        <p:grpSpPr>
          <a:xfrm>
            <a:off x="3659306" y="4810831"/>
            <a:ext cx="5965936" cy="651269"/>
            <a:chOff x="3249768" y="3729867"/>
            <a:chExt cx="3636000" cy="967932"/>
          </a:xfrm>
        </p:grpSpPr>
        <p:grpSp>
          <p:nvGrpSpPr>
            <p:cNvPr id="33" name="组合 32"/>
            <p:cNvGrpSpPr/>
            <p:nvPr/>
          </p:nvGrpSpPr>
          <p:grpSpPr>
            <a:xfrm>
              <a:off x="3249768" y="3729867"/>
              <a:ext cx="3636000" cy="967932"/>
              <a:chOff x="4139952" y="1170041"/>
              <a:chExt cx="3559469" cy="536519"/>
            </a:xfrm>
          </p:grpSpPr>
          <p:sp>
            <p:nvSpPr>
              <p:cNvPr id="35" name="圆角矩形 22"/>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36" name="圆角矩形 113"/>
              <p:cNvSpPr/>
              <p:nvPr/>
            </p:nvSpPr>
            <p:spPr>
              <a:xfrm>
                <a:off x="4672460" y="1263134"/>
                <a:ext cx="2819381"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37" name="TextBox 24"/>
              <p:cNvSpPr txBox="1"/>
              <p:nvPr/>
            </p:nvSpPr>
            <p:spPr>
              <a:xfrm>
                <a:off x="4346153" y="1307206"/>
                <a:ext cx="200079" cy="255898"/>
              </a:xfrm>
              <a:prstGeom prst="rect">
                <a:avLst/>
              </a:prstGeom>
              <a:noFill/>
            </p:spPr>
            <p:txBody>
              <a:bodyPr wrap="none" rtlCol="0">
                <a:spAutoFit/>
              </a:bodyPr>
              <a:lstStyle/>
              <a:p>
                <a:pPr algn="ctr"/>
                <a:r>
                  <a:rPr lang="en-US" altLang="zh-CN"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7</a:t>
                </a:r>
                <a:endParaRPr lang="zh-CN" altLang="en-US"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34" name="TextBox 21"/>
            <p:cNvSpPr txBox="1"/>
            <p:nvPr/>
          </p:nvSpPr>
          <p:spPr>
            <a:xfrm>
              <a:off x="3808622" y="3977326"/>
              <a:ext cx="2694413"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探索主题要旨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Explore the theme</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38" name="组合 37"/>
          <p:cNvGrpSpPr/>
          <p:nvPr/>
        </p:nvGrpSpPr>
        <p:grpSpPr>
          <a:xfrm>
            <a:off x="3702858" y="5600212"/>
            <a:ext cx="5965936" cy="739184"/>
            <a:chOff x="3263037" y="3754064"/>
            <a:chExt cx="3636000" cy="967932"/>
          </a:xfrm>
        </p:grpSpPr>
        <p:grpSp>
          <p:nvGrpSpPr>
            <p:cNvPr id="39" name="组合 38"/>
            <p:cNvGrpSpPr/>
            <p:nvPr/>
          </p:nvGrpSpPr>
          <p:grpSpPr>
            <a:xfrm>
              <a:off x="3263037" y="3754064"/>
              <a:ext cx="3636000" cy="967932"/>
              <a:chOff x="4152942" y="1183453"/>
              <a:chExt cx="3559469" cy="536519"/>
            </a:xfrm>
          </p:grpSpPr>
          <p:sp>
            <p:nvSpPr>
              <p:cNvPr id="41" name="圆角矩形 22"/>
              <p:cNvSpPr/>
              <p:nvPr/>
            </p:nvSpPr>
            <p:spPr>
              <a:xfrm>
                <a:off x="4152942" y="1183453"/>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42" name="圆角矩形 113"/>
              <p:cNvSpPr/>
              <p:nvPr/>
            </p:nvSpPr>
            <p:spPr>
              <a:xfrm>
                <a:off x="4683412" y="1257093"/>
                <a:ext cx="2819381"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sz="1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43" name="TextBox 24"/>
              <p:cNvSpPr txBox="1"/>
              <p:nvPr/>
            </p:nvSpPr>
            <p:spPr>
              <a:xfrm>
                <a:off x="4353326" y="1307206"/>
                <a:ext cx="185734" cy="225190"/>
              </a:xfrm>
              <a:prstGeom prst="rect">
                <a:avLst/>
              </a:prstGeom>
              <a:noFill/>
            </p:spPr>
            <p:txBody>
              <a:bodyPr wrap="none" rtlCol="0">
                <a:spAutoFit/>
              </a:bodyPr>
              <a:lstStyle/>
              <a:p>
                <a:pPr algn="ctr"/>
                <a:r>
                  <a:rPr lang="en-US" altLang="zh-CN" sz="16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8</a:t>
                </a:r>
                <a:endParaRPr lang="zh-CN" altLang="en-US" sz="16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40" name="TextBox 21"/>
            <p:cNvSpPr txBox="1"/>
            <p:nvPr/>
          </p:nvSpPr>
          <p:spPr>
            <a:xfrm>
              <a:off x="3828744" y="4017692"/>
              <a:ext cx="2856168"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预测故事结尾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Predicting the ending </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44" name="组合 43"/>
          <p:cNvGrpSpPr/>
          <p:nvPr/>
        </p:nvGrpSpPr>
        <p:grpSpPr>
          <a:xfrm>
            <a:off x="3673189" y="3176368"/>
            <a:ext cx="7456733" cy="671560"/>
            <a:chOff x="3262732" y="3841290"/>
            <a:chExt cx="3636000" cy="805872"/>
          </a:xfrm>
        </p:grpSpPr>
        <p:grpSp>
          <p:nvGrpSpPr>
            <p:cNvPr id="45" name="组合 44"/>
            <p:cNvGrpSpPr/>
            <p:nvPr/>
          </p:nvGrpSpPr>
          <p:grpSpPr>
            <a:xfrm>
              <a:off x="3262732" y="3841290"/>
              <a:ext cx="3636000" cy="805872"/>
              <a:chOff x="4152644" y="1231802"/>
              <a:chExt cx="3559469" cy="446690"/>
            </a:xfrm>
          </p:grpSpPr>
          <p:sp>
            <p:nvSpPr>
              <p:cNvPr id="47" name="圆角矩形 22"/>
              <p:cNvSpPr/>
              <p:nvPr/>
            </p:nvSpPr>
            <p:spPr>
              <a:xfrm>
                <a:off x="4152644" y="1231802"/>
                <a:ext cx="3559469" cy="446690"/>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48" name="圆角矩形 113"/>
              <p:cNvSpPr/>
              <p:nvPr/>
            </p:nvSpPr>
            <p:spPr>
              <a:xfrm>
                <a:off x="4588726" y="1256665"/>
                <a:ext cx="2819381"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p:spPr>
            <p:style>
              <a:lnRef idx="3">
                <a:schemeClr val="lt1"/>
              </a:lnRef>
              <a:fillRef idx="1">
                <a:schemeClr val="accent2"/>
              </a:fillRef>
              <a:effectRef idx="1">
                <a:schemeClr val="accent2"/>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49" name="TextBox 24"/>
              <p:cNvSpPr txBox="1"/>
              <p:nvPr/>
            </p:nvSpPr>
            <p:spPr>
              <a:xfrm>
                <a:off x="4331014" y="1308254"/>
                <a:ext cx="200079" cy="255898"/>
              </a:xfrm>
              <a:prstGeom prst="rect">
                <a:avLst/>
              </a:prstGeom>
              <a:noFill/>
            </p:spPr>
            <p:txBody>
              <a:bodyPr wrap="none" rtlCol="0">
                <a:spAutoFit/>
              </a:bodyPr>
              <a:lstStyle/>
              <a:p>
                <a:pPr algn="ctr"/>
                <a:r>
                  <a:rPr lang="en-US" altLang="zh-CN"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5</a:t>
                </a:r>
                <a:endParaRPr lang="zh-CN" altLang="en-US"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46" name="TextBox 21"/>
            <p:cNvSpPr txBox="1"/>
            <p:nvPr/>
          </p:nvSpPr>
          <p:spPr>
            <a:xfrm>
              <a:off x="3723400" y="3998565"/>
              <a:ext cx="2694413"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读主人公的情感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emotion</a:t>
              </a:r>
              <a:endPar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grpSp>
        <p:nvGrpSpPr>
          <p:cNvPr id="50" name="组合 49"/>
          <p:cNvGrpSpPr/>
          <p:nvPr/>
        </p:nvGrpSpPr>
        <p:grpSpPr>
          <a:xfrm>
            <a:off x="3598903" y="3978271"/>
            <a:ext cx="7363810" cy="806609"/>
            <a:chOff x="3249768" y="3729867"/>
            <a:chExt cx="3636000" cy="967932"/>
          </a:xfrm>
        </p:grpSpPr>
        <p:grpSp>
          <p:nvGrpSpPr>
            <p:cNvPr id="51" name="组合 50"/>
            <p:cNvGrpSpPr/>
            <p:nvPr/>
          </p:nvGrpSpPr>
          <p:grpSpPr>
            <a:xfrm>
              <a:off x="3249768" y="3729867"/>
              <a:ext cx="3636000" cy="967932"/>
              <a:chOff x="4139952" y="1170041"/>
              <a:chExt cx="3559469" cy="536519"/>
            </a:xfrm>
          </p:grpSpPr>
          <p:sp>
            <p:nvSpPr>
              <p:cNvPr id="53" name="圆角矩形 22"/>
              <p:cNvSpPr/>
              <p:nvPr/>
            </p:nvSpPr>
            <p:spPr>
              <a:xfrm>
                <a:off x="4139952" y="1170041"/>
                <a:ext cx="3559469" cy="536519"/>
              </a:xfrm>
              <a:prstGeom prst="roundRect">
                <a:avLst>
                  <a:gd name="adj" fmla="val 50000"/>
                </a:avLst>
              </a:prstGeom>
              <a:gradFill flip="none" rotWithShape="1">
                <a:gsLst>
                  <a:gs pos="45000">
                    <a:schemeClr val="bg1"/>
                  </a:gs>
                  <a:gs pos="100000">
                    <a:schemeClr val="bg1">
                      <a:lumMod val="85000"/>
                    </a:schemeClr>
                  </a:gs>
                </a:gsLst>
                <a:lin ang="18000000" scaled="0"/>
                <a:tileRect/>
              </a:gradFill>
              <a:ln w="6350">
                <a:gradFill>
                  <a:gsLst>
                    <a:gs pos="0">
                      <a:schemeClr val="bg1">
                        <a:lumMod val="85000"/>
                      </a:schemeClr>
                    </a:gs>
                    <a:gs pos="100000">
                      <a:schemeClr val="bg1"/>
                    </a:gs>
                  </a:gsLst>
                  <a:lin ang="17400000" scaled="0"/>
                </a:gradFill>
              </a:ln>
              <a:effectLst>
                <a:outerShdw blurRad="152400" dist="38100" dir="810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54" name="圆角矩形 113"/>
              <p:cNvSpPr/>
              <p:nvPr/>
            </p:nvSpPr>
            <p:spPr>
              <a:xfrm>
                <a:off x="4616945" y="1263134"/>
                <a:ext cx="2874896" cy="389240"/>
              </a:xfrm>
              <a:custGeom>
                <a:avLst/>
                <a:gdLst/>
                <a:ahLst/>
                <a:cxnLst/>
                <a:rect l="l" t="t" r="r" b="b"/>
                <a:pathLst>
                  <a:path w="3005287" h="389240">
                    <a:moveTo>
                      <a:pt x="0" y="0"/>
                    </a:moveTo>
                    <a:lnTo>
                      <a:pt x="535610" y="0"/>
                    </a:lnTo>
                    <a:lnTo>
                      <a:pt x="792088" y="0"/>
                    </a:lnTo>
                    <a:lnTo>
                      <a:pt x="2810667" y="0"/>
                    </a:lnTo>
                    <a:cubicBezTo>
                      <a:pt x="2918153" y="0"/>
                      <a:pt x="3005287" y="87134"/>
                      <a:pt x="3005287" y="194620"/>
                    </a:cubicBezTo>
                    <a:lnTo>
                      <a:pt x="3005286" y="194620"/>
                    </a:lnTo>
                    <a:cubicBezTo>
                      <a:pt x="3005286" y="302106"/>
                      <a:pt x="2918152" y="389240"/>
                      <a:pt x="2810666" y="389240"/>
                    </a:cubicBezTo>
                    <a:lnTo>
                      <a:pt x="535610" y="389239"/>
                    </a:lnTo>
                    <a:lnTo>
                      <a:pt x="0" y="389239"/>
                    </a:lnTo>
                    <a:close/>
                  </a:path>
                </a:pathLst>
              </a:cu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zh-CN" altLang="en-US" sz="60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55" name="TextBox 24"/>
              <p:cNvSpPr txBox="1"/>
              <p:nvPr/>
            </p:nvSpPr>
            <p:spPr>
              <a:xfrm>
                <a:off x="4346153" y="1307206"/>
                <a:ext cx="200079" cy="255898"/>
              </a:xfrm>
              <a:prstGeom prst="rect">
                <a:avLst/>
              </a:prstGeom>
              <a:noFill/>
            </p:spPr>
            <p:txBody>
              <a:bodyPr wrap="none" rtlCol="0">
                <a:spAutoFit/>
              </a:bodyPr>
              <a:lstStyle/>
              <a:p>
                <a:pPr algn="ctr"/>
                <a:r>
                  <a:rPr lang="en-US" altLang="zh-CN"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rPr>
                  <a:t>6</a:t>
                </a:r>
                <a:endParaRPr lang="zh-CN" altLang="en-US" sz="1900" b="1" dirty="0">
                  <a:solidFill>
                    <a:srgbClr val="FF0000"/>
                  </a:solidFill>
                  <a:effectLst>
                    <a:innerShdw blurRad="63500" dist="50800" dir="10800000">
                      <a:prstClr val="black">
                        <a:alpha val="50000"/>
                      </a:prstClr>
                    </a:innerShdw>
                  </a:effectLst>
                  <a:latin typeface="微软雅黑" panose="020B0503020204020204" pitchFamily="34" charset="-122"/>
                  <a:ea typeface="微软雅黑" panose="020B0503020204020204" pitchFamily="34" charset="-122"/>
                </a:endParaRPr>
              </a:p>
            </p:txBody>
          </p:sp>
        </p:grpSp>
        <p:sp>
          <p:nvSpPr>
            <p:cNvPr id="52" name="TextBox 21"/>
            <p:cNvSpPr txBox="1"/>
            <p:nvPr/>
          </p:nvSpPr>
          <p:spPr>
            <a:xfrm>
              <a:off x="3728804" y="4054814"/>
              <a:ext cx="2982549" cy="406265"/>
            </a:xfrm>
            <a:prstGeom prst="rect">
              <a:avLst/>
            </a:prstGeom>
            <a:noFill/>
          </p:spPr>
          <p:txBody>
            <a:bodyPr wrap="square" rtlCol="0">
              <a:spAutoFit/>
            </a:bodyPr>
            <a:lstStyle/>
            <a:p>
              <a:r>
                <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读时间轴上的动作 </a:t>
              </a:r>
              <a:r>
                <a:rPr lang="en-US" altLang="zh-CN"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rPr>
                <a:t>Read for the actions on the timeline</a:t>
              </a:r>
              <a:endParaRPr lang="zh-CN" altLang="en-US" sz="1600" b="1" dirty="0">
                <a:solidFill>
                  <a:prstClr val="white"/>
                </a:solidFill>
                <a:effectLst>
                  <a:outerShdw blurRad="50800" dist="38100" dir="2700000" algn="tl" rotWithShape="0">
                    <a:prstClr val="black">
                      <a:alpha val="40000"/>
                    </a:prstClr>
                  </a:outerShdw>
                </a:effectLst>
                <a:latin typeface="华康雅宋体W9(P)" panose="02020900000000000000" pitchFamily="18" charset="-122"/>
                <a:ea typeface="华康雅宋体W9(P)" panose="02020900000000000000" pitchFamily="18"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down)">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wipe(down)">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wipe(down)">
                                      <p:cBhvr>
                                        <p:cTn id="37" dur="500"/>
                                        <p:tgtEl>
                                          <p:spTgt spid="4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wipe(down)">
                                      <p:cBhvr>
                                        <p:cTn id="42" dur="500"/>
                                        <p:tgtEl>
                                          <p:spTgt spid="5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down)">
                                      <p:cBhvr>
                                        <p:cTn id="47" dur="5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wipe(down)">
                                      <p:cBhvr>
                                        <p:cTn id="5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闪电形 34"/>
          <p:cNvSpPr/>
          <p:nvPr/>
        </p:nvSpPr>
        <p:spPr>
          <a:xfrm flipH="1">
            <a:off x="5376491" y="3844474"/>
            <a:ext cx="2254102" cy="366848"/>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6" name="闪电形 35"/>
          <p:cNvSpPr/>
          <p:nvPr/>
        </p:nvSpPr>
        <p:spPr>
          <a:xfrm flipH="1" flipV="1">
            <a:off x="5029200" y="5411650"/>
            <a:ext cx="1648047" cy="957251"/>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4" name="闪电形 33"/>
          <p:cNvSpPr/>
          <p:nvPr/>
        </p:nvSpPr>
        <p:spPr>
          <a:xfrm flipH="1">
            <a:off x="5465134" y="1247775"/>
            <a:ext cx="1424763" cy="855029"/>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grpSp>
        <p:nvGrpSpPr>
          <p:cNvPr id="26" name="组合 25"/>
          <p:cNvGrpSpPr/>
          <p:nvPr/>
        </p:nvGrpSpPr>
        <p:grpSpPr>
          <a:xfrm>
            <a:off x="12700" y="84072"/>
            <a:ext cx="12216553" cy="873760"/>
            <a:chOff x="12700" y="84072"/>
            <a:chExt cx="12216553" cy="873760"/>
          </a:xfrm>
        </p:grpSpPr>
        <p:sp>
          <p:nvSpPr>
            <p:cNvPr id="5" name="矩形 4"/>
            <p:cNvSpPr/>
            <p:nvPr/>
          </p:nvSpPr>
          <p:spPr>
            <a:xfrm>
              <a:off x="12700" y="84072"/>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pic>
          <p:nvPicPr>
            <p:cNvPr id="7"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1892" y="171622"/>
              <a:ext cx="1981200" cy="73067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文本框 6"/>
            <p:cNvSpPr txBox="1">
              <a:spLocks noChangeArrowheads="1"/>
            </p:cNvSpPr>
            <p:nvPr/>
          </p:nvSpPr>
          <p:spPr bwMode="auto">
            <a:xfrm>
              <a:off x="2247758" y="253749"/>
              <a:ext cx="697653" cy="6460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01</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7" name="文本框 16"/>
            <p:cNvSpPr txBox="1"/>
            <p:nvPr/>
          </p:nvSpPr>
          <p:spPr>
            <a:xfrm>
              <a:off x="334433" y="167009"/>
              <a:ext cx="139890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sp>
        <p:nvSpPr>
          <p:cNvPr id="22" name="椭圆 21"/>
          <p:cNvSpPr/>
          <p:nvPr/>
        </p:nvSpPr>
        <p:spPr>
          <a:xfrm>
            <a:off x="2108948" y="5883601"/>
            <a:ext cx="4068567" cy="4244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1172492" y="4024215"/>
            <a:ext cx="2835982" cy="4397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flipH="1" flipV="1">
            <a:off x="2945411" y="2210199"/>
            <a:ext cx="2431080" cy="33470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269606" y="1161718"/>
            <a:ext cx="6303838" cy="5576976"/>
          </a:xfrm>
          <a:prstGeom prst="rect">
            <a:avLst/>
          </a:prstGeom>
          <a:noFill/>
        </p:spPr>
        <p:txBody>
          <a:bodyPr wrap="square">
            <a:spAutoFit/>
          </a:bodyPr>
          <a:lstStyle/>
          <a:p>
            <a:pPr indent="266700" algn="just">
              <a:lnSpc>
                <a:spcPct val="150000"/>
              </a:lnSpc>
            </a:pPr>
            <a:r>
              <a:rPr lang="en-US" altLang="zh-CN" sz="2000" b="1" u="sng" kern="100" dirty="0">
                <a:effectLst/>
                <a:latin typeface="Times New Roman" panose="02020603050405020304" pitchFamily="18" charset="0"/>
                <a:ea typeface="宋体" panose="02010600030101010101" pitchFamily="2" charset="-122"/>
                <a:cs typeface="Times New Roman" panose="02020603050405020304" pitchFamily="18" charset="0"/>
              </a:rPr>
              <a:t>Katie</a:t>
            </a:r>
            <a:r>
              <a:rPr lang="en-US" altLang="zh-CN" sz="2000" b="1" kern="100" dirty="0">
                <a:effectLst/>
                <a:latin typeface="Times New Roman" panose="02020603050405020304" pitchFamily="18" charset="0"/>
                <a:ea typeface="宋体" panose="02010600030101010101" pitchFamily="2" charset="-122"/>
                <a:cs typeface="Times New Roman" panose="02020603050405020304" pitchFamily="18" charset="0"/>
              </a:rPr>
              <a:t> was exceptionally small. We were in the fifth grade, but she was as short as a third grader. Although her body was small, Katie was big at heart. She had a sharp mind, too. Sometimes she got her share of teasing, but Katie knew how to handle it. All the kids who knew Katie liked her a lot.</a:t>
            </a:r>
            <a:endParaRPr lang="en-US" alt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indent="266700" algn="just">
              <a:lnSpc>
                <a:spcPct val="150000"/>
              </a:lnSpc>
            </a:pPr>
            <a:r>
              <a:rPr lang="en-US" altLang="zh-CN" sz="2000" b="1" kern="100" dirty="0">
                <a:latin typeface="Times New Roman" panose="02020603050405020304" pitchFamily="18" charset="0"/>
                <a:ea typeface="宋体" panose="02010600030101010101" pitchFamily="2" charset="-122"/>
                <a:cs typeface="Times New Roman" panose="02020603050405020304" pitchFamily="18" charset="0"/>
              </a:rPr>
              <a:t>Katie </a:t>
            </a:r>
            <a:r>
              <a:rPr lang="en-US" altLang="zh-CN" sz="2000" b="1" u="sng" kern="100" dirty="0">
                <a:latin typeface="Times New Roman" panose="02020603050405020304" pitchFamily="18" charset="0"/>
                <a:ea typeface="宋体" panose="02010600030101010101" pitchFamily="2" charset="-122"/>
                <a:cs typeface="Times New Roman" panose="02020603050405020304" pitchFamily="18" charset="0"/>
              </a:rPr>
              <a:t>loved</a:t>
            </a:r>
            <a:r>
              <a:rPr lang="en-US" altLang="zh-CN" sz="2000" b="1" kern="100" dirty="0">
                <a:latin typeface="Times New Roman" panose="02020603050405020304" pitchFamily="18" charset="0"/>
                <a:ea typeface="宋体" panose="02010600030101010101" pitchFamily="2" charset="-122"/>
                <a:cs typeface="Times New Roman" panose="02020603050405020304" pitchFamily="18" charset="0"/>
              </a:rPr>
              <a:t> helping others in the class, so whenever someone was stuck on the computer he always called her for help and advice. Katie loved jokes and she always had a joke that would cheer someone up whenever he was down. She was truly the most kind and </a:t>
            </a:r>
            <a:r>
              <a:rPr lang="en-US" altLang="zh-CN" sz="2000" b="1" u="sng" kern="100" dirty="0">
                <a:latin typeface="Times New Roman" panose="02020603050405020304" pitchFamily="18" charset="0"/>
                <a:ea typeface="宋体" panose="02010600030101010101" pitchFamily="2" charset="-122"/>
                <a:cs typeface="Times New Roman" panose="02020603050405020304" pitchFamily="18" charset="0"/>
              </a:rPr>
              <a:t>generous</a:t>
            </a:r>
            <a:r>
              <a:rPr lang="en-US" altLang="zh-CN" sz="2000" b="1" kern="100" dirty="0">
                <a:latin typeface="Times New Roman" panose="02020603050405020304" pitchFamily="18" charset="0"/>
                <a:ea typeface="宋体" panose="02010600030101010101" pitchFamily="2" charset="-122"/>
                <a:cs typeface="Times New Roman" panose="02020603050405020304" pitchFamily="18" charset="0"/>
              </a:rPr>
              <a:t> friend anyone could ask for. </a:t>
            </a:r>
            <a:endParaRPr lang="en-US" alt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28" name="组合 27"/>
          <p:cNvGrpSpPr/>
          <p:nvPr/>
        </p:nvGrpSpPr>
        <p:grpSpPr>
          <a:xfrm>
            <a:off x="3097812" y="346035"/>
            <a:ext cx="39793" cy="457200"/>
            <a:chOff x="3097812" y="346035"/>
            <a:chExt cx="39793" cy="457200"/>
          </a:xfrm>
        </p:grpSpPr>
        <p:cxnSp>
          <p:nvCxnSpPr>
            <p:cNvPr id="9" name="直接连接符 24"/>
            <p:cNvCxnSpPr>
              <a:cxnSpLocks noChangeShapeType="1"/>
            </p:cNvCxnSpPr>
            <p:nvPr/>
          </p:nvCxnSpPr>
          <p:spPr bwMode="auto">
            <a:xfrm>
              <a:off x="3097812" y="346035"/>
              <a:ext cx="0" cy="45720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10" name="直接连接符 15"/>
            <p:cNvCxnSpPr>
              <a:cxnSpLocks noChangeShapeType="1"/>
            </p:cNvCxnSpPr>
            <p:nvPr/>
          </p:nvCxnSpPr>
          <p:spPr bwMode="auto">
            <a:xfrm>
              <a:off x="3137605" y="346035"/>
              <a:ext cx="0" cy="45720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1" name="文本框 10"/>
          <p:cNvSpPr txBox="1"/>
          <p:nvPr/>
        </p:nvSpPr>
        <p:spPr>
          <a:xfrm>
            <a:off x="3612564" y="215880"/>
            <a:ext cx="7868399"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读内容：</a:t>
            </a:r>
            <a:r>
              <a:rPr kumimoji="0" lang="en-US" altLang="zh-CN"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Read for the plot </a:t>
            </a: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为续写的融洽性奠定基础</a:t>
            </a:r>
            <a:endPar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endParaRPr>
          </a:p>
        </p:txBody>
      </p:sp>
      <p:sp>
        <p:nvSpPr>
          <p:cNvPr id="12" name="矩形 11"/>
          <p:cNvSpPr/>
          <p:nvPr/>
        </p:nvSpPr>
        <p:spPr>
          <a:xfrm>
            <a:off x="6494537" y="1161723"/>
            <a:ext cx="5697463" cy="40011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defRPr/>
            </a:pP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 1</a:t>
            </a:r>
            <a:r>
              <a:rPr lang="zh-CN" altLang="en-US"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What kind of person was Katie?</a:t>
            </a:r>
            <a:endParaRPr lang="zh-CN" altLang="en-US"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3" name="矩形 12"/>
          <p:cNvSpPr/>
          <p:nvPr/>
        </p:nvSpPr>
        <p:spPr>
          <a:xfrm>
            <a:off x="6494537" y="4826675"/>
            <a:ext cx="5445539" cy="461665"/>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伏笔：</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 </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有可能会做什么好事呢？</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4" name="矩形 13"/>
          <p:cNvSpPr/>
          <p:nvPr/>
        </p:nvSpPr>
        <p:spPr>
          <a:xfrm>
            <a:off x="6503542" y="5527990"/>
            <a:ext cx="5293695" cy="830997"/>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 3</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What might happen to Katie?</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5" name="矩形 14"/>
          <p:cNvSpPr/>
          <p:nvPr/>
        </p:nvSpPr>
        <p:spPr>
          <a:xfrm>
            <a:off x="6452445" y="3795823"/>
            <a:ext cx="5495193" cy="830997"/>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 </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2</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Why was Katie loved by all the kids and her teachers? </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6" name="矩形 15"/>
          <p:cNvSpPr/>
          <p:nvPr/>
        </p:nvSpPr>
        <p:spPr>
          <a:xfrm>
            <a:off x="6567684" y="1946753"/>
            <a:ext cx="5645339" cy="144655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zh-CN" altLang="en-US"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起因：</a:t>
            </a:r>
            <a:r>
              <a:rPr lang="en-US" altLang="zh-CN"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a:t>
            </a:r>
            <a:r>
              <a:rPr lang="zh-CN" altLang="en-US"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是一个人小心善，脑瓜聪明，与人相处友好的小天使。她总是那个能给朋友提供帮助的友好、仁慈的人，老师都希望班里所有的学生都能像</a:t>
            </a:r>
            <a:r>
              <a:rPr lang="en-US" altLang="zh-CN"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a:t>
            </a:r>
            <a:r>
              <a:rPr lang="zh-CN" altLang="en-US"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一样甜美</a:t>
            </a:r>
            <a:endParaRPr lang="zh-CN" altLang="en-US" sz="22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barn(inVertical)">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770" decel="100000"/>
                                        <p:tgtEl>
                                          <p:spTgt spid="12"/>
                                        </p:tgtEl>
                                      </p:cBhvr>
                                    </p:animEffect>
                                    <p:animScale>
                                      <p:cBhvr>
                                        <p:cTn id="32" dur="770" decel="100000"/>
                                        <p:tgtEl>
                                          <p:spTgt spid="12"/>
                                        </p:tgtEl>
                                      </p:cBhvr>
                                      <p:from x="10000" y="10000"/>
                                      <p:to x="200000" y="450000"/>
                                    </p:animScale>
                                    <p:animScale>
                                      <p:cBhvr>
                                        <p:cTn id="33" dur="1230" accel="100000" fill="hold">
                                          <p:stCondLst>
                                            <p:cond delay="770"/>
                                          </p:stCondLst>
                                        </p:cTn>
                                        <p:tgtEl>
                                          <p:spTgt spid="12"/>
                                        </p:tgtEl>
                                      </p:cBhvr>
                                      <p:from x="200000" y="450000"/>
                                      <p:to x="100000" y="100000"/>
                                    </p:animScale>
                                    <p:set>
                                      <p:cBhvr>
                                        <p:cTn id="34" dur="770" fill="hold"/>
                                        <p:tgtEl>
                                          <p:spTgt spid="12"/>
                                        </p:tgtEl>
                                        <p:attrNameLst>
                                          <p:attrName>ppt_x</p:attrName>
                                        </p:attrNameLst>
                                      </p:cBhvr>
                                      <p:to>
                                        <p:strVal val="(0.5)"/>
                                      </p:to>
                                    </p:set>
                                    <p:anim from="(0.5)" to="(#ppt_x)" calcmode="lin" valueType="num">
                                      <p:cBhvr>
                                        <p:cTn id="35" dur="1230" accel="100000" fill="hold">
                                          <p:stCondLst>
                                            <p:cond delay="770"/>
                                          </p:stCondLst>
                                        </p:cTn>
                                        <p:tgtEl>
                                          <p:spTgt spid="12"/>
                                        </p:tgtEl>
                                        <p:attrNameLst>
                                          <p:attrName>ppt_x</p:attrName>
                                        </p:attrNameLst>
                                      </p:cBhvr>
                                    </p:anim>
                                    <p:set>
                                      <p:cBhvr>
                                        <p:cTn id="36" dur="770" fill="hold"/>
                                        <p:tgtEl>
                                          <p:spTgt spid="12"/>
                                        </p:tgtEl>
                                        <p:attrNameLst>
                                          <p:attrName>ppt_y</p:attrName>
                                        </p:attrNameLst>
                                      </p:cBhvr>
                                      <p:to>
                                        <p:strVal val="(#ppt_y+0.4)"/>
                                      </p:to>
                                    </p:set>
                                    <p:anim from="(#ppt_y+0.4)" to="(#ppt_y)" calcmode="lin" valueType="num">
                                      <p:cBhvr>
                                        <p:cTn id="37" dur="1230" accel="100000" fill="hold">
                                          <p:stCondLst>
                                            <p:cond delay="770"/>
                                          </p:stCondLst>
                                        </p:cTn>
                                        <p:tgtEl>
                                          <p:spTgt spid="12"/>
                                        </p:tgtEl>
                                        <p:attrNameLst>
                                          <p:attrName>ppt_y</p:attrName>
                                        </p:attrNameLst>
                                      </p:cBhvr>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barn(inVertical)">
                                      <p:cBhvr>
                                        <p:cTn id="42" dur="500"/>
                                        <p:tgtEl>
                                          <p:spTgt spid="34"/>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 calcmode="lin" valueType="num">
                                      <p:cBhvr additive="base">
                                        <p:cTn id="47" dur="500" fill="hold"/>
                                        <p:tgtEl>
                                          <p:spTgt spid="2"/>
                                        </p:tgtEl>
                                        <p:attrNameLst>
                                          <p:attrName>ppt_x</p:attrName>
                                        </p:attrNameLst>
                                      </p:cBhvr>
                                      <p:tavLst>
                                        <p:tav tm="0">
                                          <p:val>
                                            <p:strVal val="#ppt_x"/>
                                          </p:val>
                                        </p:tav>
                                        <p:tav tm="100000">
                                          <p:val>
                                            <p:strVal val="#ppt_x"/>
                                          </p:val>
                                        </p:tav>
                                      </p:tavLst>
                                    </p:anim>
                                    <p:anim calcmode="lin" valueType="num">
                                      <p:cBhvr additive="base">
                                        <p:cTn id="4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51"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770" decel="100000"/>
                                        <p:tgtEl>
                                          <p:spTgt spid="16"/>
                                        </p:tgtEl>
                                      </p:cBhvr>
                                    </p:animEffect>
                                    <p:animScale>
                                      <p:cBhvr>
                                        <p:cTn id="54" dur="770" decel="100000"/>
                                        <p:tgtEl>
                                          <p:spTgt spid="16"/>
                                        </p:tgtEl>
                                      </p:cBhvr>
                                      <p:from x="10000" y="10000"/>
                                      <p:to x="200000" y="450000"/>
                                    </p:animScale>
                                    <p:animScale>
                                      <p:cBhvr>
                                        <p:cTn id="55" dur="1230" accel="100000" fill="hold">
                                          <p:stCondLst>
                                            <p:cond delay="770"/>
                                          </p:stCondLst>
                                        </p:cTn>
                                        <p:tgtEl>
                                          <p:spTgt spid="16"/>
                                        </p:tgtEl>
                                      </p:cBhvr>
                                      <p:from x="200000" y="450000"/>
                                      <p:to x="100000" y="100000"/>
                                    </p:animScale>
                                    <p:set>
                                      <p:cBhvr>
                                        <p:cTn id="56" dur="770" fill="hold"/>
                                        <p:tgtEl>
                                          <p:spTgt spid="16"/>
                                        </p:tgtEl>
                                        <p:attrNameLst>
                                          <p:attrName>ppt_x</p:attrName>
                                        </p:attrNameLst>
                                      </p:cBhvr>
                                      <p:to>
                                        <p:strVal val="(0.5)"/>
                                      </p:to>
                                    </p:set>
                                    <p:anim from="(0.5)" to="(#ppt_x)" calcmode="lin" valueType="num">
                                      <p:cBhvr>
                                        <p:cTn id="57" dur="1230" accel="100000" fill="hold">
                                          <p:stCondLst>
                                            <p:cond delay="770"/>
                                          </p:stCondLst>
                                        </p:cTn>
                                        <p:tgtEl>
                                          <p:spTgt spid="16"/>
                                        </p:tgtEl>
                                        <p:attrNameLst>
                                          <p:attrName>ppt_x</p:attrName>
                                        </p:attrNameLst>
                                      </p:cBhvr>
                                    </p:anim>
                                    <p:set>
                                      <p:cBhvr>
                                        <p:cTn id="58" dur="770" fill="hold"/>
                                        <p:tgtEl>
                                          <p:spTgt spid="16"/>
                                        </p:tgtEl>
                                        <p:attrNameLst>
                                          <p:attrName>ppt_y</p:attrName>
                                        </p:attrNameLst>
                                      </p:cBhvr>
                                      <p:to>
                                        <p:strVal val="(#ppt_y+0.4)"/>
                                      </p:to>
                                    </p:set>
                                    <p:anim from="(#ppt_y+0.4)" to="(#ppt_y)" calcmode="lin" valueType="num">
                                      <p:cBhvr>
                                        <p:cTn id="59" dur="1230" accel="100000" fill="hold">
                                          <p:stCondLst>
                                            <p:cond delay="770"/>
                                          </p:stCondLst>
                                        </p:cTn>
                                        <p:tgtEl>
                                          <p:spTgt spid="16"/>
                                        </p:tgtEl>
                                        <p:attrNameLst>
                                          <p:attrName>ppt_y</p:attrName>
                                        </p:attrNameLst>
                                      </p:cBhvr>
                                    </p:anim>
                                  </p:childTnLst>
                                </p:cTn>
                              </p:par>
                            </p:childTnLst>
                          </p:cTn>
                        </p:par>
                      </p:childTnLst>
                    </p:cTn>
                  </p:par>
                  <p:par>
                    <p:cTn id="60" fill="hold">
                      <p:stCondLst>
                        <p:cond delay="indefinite"/>
                      </p:stCondLst>
                      <p:childTnLst>
                        <p:par>
                          <p:cTn id="61" fill="hold">
                            <p:stCondLst>
                              <p:cond delay="0"/>
                            </p:stCondLst>
                            <p:childTnLst>
                              <p:par>
                                <p:cTn id="62" presetID="51" presetClass="entr" presetSubtype="0" fill="hold" grpId="0"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fade">
                                      <p:cBhvr>
                                        <p:cTn id="64" dur="770" decel="100000"/>
                                        <p:tgtEl>
                                          <p:spTgt spid="15"/>
                                        </p:tgtEl>
                                      </p:cBhvr>
                                    </p:animEffect>
                                    <p:animScale>
                                      <p:cBhvr>
                                        <p:cTn id="65" dur="770" decel="100000"/>
                                        <p:tgtEl>
                                          <p:spTgt spid="15"/>
                                        </p:tgtEl>
                                      </p:cBhvr>
                                      <p:from x="10000" y="10000"/>
                                      <p:to x="200000" y="450000"/>
                                    </p:animScale>
                                    <p:animScale>
                                      <p:cBhvr>
                                        <p:cTn id="66" dur="1230" accel="100000" fill="hold">
                                          <p:stCondLst>
                                            <p:cond delay="770"/>
                                          </p:stCondLst>
                                        </p:cTn>
                                        <p:tgtEl>
                                          <p:spTgt spid="15"/>
                                        </p:tgtEl>
                                      </p:cBhvr>
                                      <p:from x="200000" y="450000"/>
                                      <p:to x="100000" y="100000"/>
                                    </p:animScale>
                                    <p:set>
                                      <p:cBhvr>
                                        <p:cTn id="67" dur="770" fill="hold"/>
                                        <p:tgtEl>
                                          <p:spTgt spid="15"/>
                                        </p:tgtEl>
                                        <p:attrNameLst>
                                          <p:attrName>ppt_x</p:attrName>
                                        </p:attrNameLst>
                                      </p:cBhvr>
                                      <p:to>
                                        <p:strVal val="(0.5)"/>
                                      </p:to>
                                    </p:set>
                                    <p:anim from="(0.5)" to="(#ppt_x)" calcmode="lin" valueType="num">
                                      <p:cBhvr>
                                        <p:cTn id="68" dur="1230" accel="100000" fill="hold">
                                          <p:stCondLst>
                                            <p:cond delay="770"/>
                                          </p:stCondLst>
                                        </p:cTn>
                                        <p:tgtEl>
                                          <p:spTgt spid="15"/>
                                        </p:tgtEl>
                                        <p:attrNameLst>
                                          <p:attrName>ppt_x</p:attrName>
                                        </p:attrNameLst>
                                      </p:cBhvr>
                                    </p:anim>
                                    <p:set>
                                      <p:cBhvr>
                                        <p:cTn id="69" dur="770" fill="hold"/>
                                        <p:tgtEl>
                                          <p:spTgt spid="15"/>
                                        </p:tgtEl>
                                        <p:attrNameLst>
                                          <p:attrName>ppt_y</p:attrName>
                                        </p:attrNameLst>
                                      </p:cBhvr>
                                      <p:to>
                                        <p:strVal val="(#ppt_y+0.4)"/>
                                      </p:to>
                                    </p:set>
                                    <p:anim from="(#ppt_y+0.4)" to="(#ppt_y)" calcmode="lin" valueType="num">
                                      <p:cBhvr>
                                        <p:cTn id="70" dur="1230" accel="100000" fill="hold">
                                          <p:stCondLst>
                                            <p:cond delay="770"/>
                                          </p:stCondLst>
                                        </p:cTn>
                                        <p:tgtEl>
                                          <p:spTgt spid="15"/>
                                        </p:tgtEl>
                                        <p:attrNameLst>
                                          <p:attrName>ppt_y</p:attrName>
                                        </p:attrNameLst>
                                      </p:cBhvr>
                                    </p:anim>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35"/>
                                        </p:tgtEl>
                                        <p:attrNameLst>
                                          <p:attrName>style.visibility</p:attrName>
                                        </p:attrNameLst>
                                      </p:cBhvr>
                                      <p:to>
                                        <p:strVal val="visible"/>
                                      </p:to>
                                    </p:set>
                                    <p:animEffect transition="in" filter="fade">
                                      <p:cBhvr>
                                        <p:cTn id="75" dur="500"/>
                                        <p:tgtEl>
                                          <p:spTgt spid="35"/>
                                        </p:tgtEl>
                                      </p:cBhvr>
                                    </p:animEffect>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fade">
                                      <p:cBhvr>
                                        <p:cTn id="80" dur="1000"/>
                                        <p:tgtEl>
                                          <p:spTgt spid="21"/>
                                        </p:tgtEl>
                                      </p:cBhvr>
                                    </p:animEffect>
                                    <p:anim calcmode="lin" valueType="num">
                                      <p:cBhvr>
                                        <p:cTn id="81" dur="1000" fill="hold"/>
                                        <p:tgtEl>
                                          <p:spTgt spid="21"/>
                                        </p:tgtEl>
                                        <p:attrNameLst>
                                          <p:attrName>ppt_x</p:attrName>
                                        </p:attrNameLst>
                                      </p:cBhvr>
                                      <p:tavLst>
                                        <p:tav tm="0">
                                          <p:val>
                                            <p:strVal val="#ppt_x"/>
                                          </p:val>
                                        </p:tav>
                                        <p:tav tm="100000">
                                          <p:val>
                                            <p:strVal val="#ppt_x"/>
                                          </p:val>
                                        </p:tav>
                                      </p:tavLst>
                                    </p:anim>
                                    <p:anim calcmode="lin" valueType="num">
                                      <p:cBhvr>
                                        <p:cTn id="8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51" presetClass="entr" presetSubtype="0" fill="hold" grpId="0" nodeType="click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fade">
                                      <p:cBhvr>
                                        <p:cTn id="87" dur="770" decel="100000"/>
                                        <p:tgtEl>
                                          <p:spTgt spid="13"/>
                                        </p:tgtEl>
                                      </p:cBhvr>
                                    </p:animEffect>
                                    <p:animScale>
                                      <p:cBhvr>
                                        <p:cTn id="88" dur="770" decel="100000"/>
                                        <p:tgtEl>
                                          <p:spTgt spid="13"/>
                                        </p:tgtEl>
                                      </p:cBhvr>
                                      <p:from x="10000" y="10000"/>
                                      <p:to x="200000" y="450000"/>
                                    </p:animScale>
                                    <p:animScale>
                                      <p:cBhvr>
                                        <p:cTn id="89" dur="1230" accel="100000" fill="hold">
                                          <p:stCondLst>
                                            <p:cond delay="770"/>
                                          </p:stCondLst>
                                        </p:cTn>
                                        <p:tgtEl>
                                          <p:spTgt spid="13"/>
                                        </p:tgtEl>
                                      </p:cBhvr>
                                      <p:from x="200000" y="450000"/>
                                      <p:to x="100000" y="100000"/>
                                    </p:animScale>
                                    <p:set>
                                      <p:cBhvr>
                                        <p:cTn id="90" dur="770" fill="hold"/>
                                        <p:tgtEl>
                                          <p:spTgt spid="13"/>
                                        </p:tgtEl>
                                        <p:attrNameLst>
                                          <p:attrName>ppt_x</p:attrName>
                                        </p:attrNameLst>
                                      </p:cBhvr>
                                      <p:to>
                                        <p:strVal val="(0.5)"/>
                                      </p:to>
                                    </p:set>
                                    <p:anim from="(0.5)" to="(#ppt_x)" calcmode="lin" valueType="num">
                                      <p:cBhvr>
                                        <p:cTn id="91" dur="1230" accel="100000" fill="hold">
                                          <p:stCondLst>
                                            <p:cond delay="770"/>
                                          </p:stCondLst>
                                        </p:cTn>
                                        <p:tgtEl>
                                          <p:spTgt spid="13"/>
                                        </p:tgtEl>
                                        <p:attrNameLst>
                                          <p:attrName>ppt_x</p:attrName>
                                        </p:attrNameLst>
                                      </p:cBhvr>
                                    </p:anim>
                                    <p:set>
                                      <p:cBhvr>
                                        <p:cTn id="92" dur="770" fill="hold"/>
                                        <p:tgtEl>
                                          <p:spTgt spid="13"/>
                                        </p:tgtEl>
                                        <p:attrNameLst>
                                          <p:attrName>ppt_y</p:attrName>
                                        </p:attrNameLst>
                                      </p:cBhvr>
                                      <p:to>
                                        <p:strVal val="(#ppt_y+0.4)"/>
                                      </p:to>
                                    </p:set>
                                    <p:anim from="(#ppt_y+0.4)" to="(#ppt_y)" calcmode="lin" valueType="num">
                                      <p:cBhvr>
                                        <p:cTn id="93" dur="1230" accel="100000" fill="hold">
                                          <p:stCondLst>
                                            <p:cond delay="770"/>
                                          </p:stCondLst>
                                        </p:cTn>
                                        <p:tgtEl>
                                          <p:spTgt spid="13"/>
                                        </p:tgtEl>
                                        <p:attrNameLst>
                                          <p:attrName>ppt_y</p:attrName>
                                        </p:attrNameLst>
                                      </p:cBhvr>
                                    </p:anim>
                                  </p:childTnLst>
                                </p:cTn>
                              </p:par>
                            </p:childTnLst>
                          </p:cTn>
                        </p:par>
                      </p:childTnLst>
                    </p:cTn>
                  </p:par>
                  <p:par>
                    <p:cTn id="94" fill="hold">
                      <p:stCondLst>
                        <p:cond delay="indefinite"/>
                      </p:stCondLst>
                      <p:childTnLst>
                        <p:par>
                          <p:cTn id="95" fill="hold">
                            <p:stCondLst>
                              <p:cond delay="0"/>
                            </p:stCondLst>
                            <p:childTnLst>
                              <p:par>
                                <p:cTn id="96" presetID="51" presetClass="entr" presetSubtype="0" fill="hold" grpId="0" nodeType="clickEffect">
                                  <p:stCondLst>
                                    <p:cond delay="0"/>
                                  </p:stCondLst>
                                  <p:childTnLst>
                                    <p:set>
                                      <p:cBhvr>
                                        <p:cTn id="97" dur="1" fill="hold">
                                          <p:stCondLst>
                                            <p:cond delay="0"/>
                                          </p:stCondLst>
                                        </p:cTn>
                                        <p:tgtEl>
                                          <p:spTgt spid="14"/>
                                        </p:tgtEl>
                                        <p:attrNameLst>
                                          <p:attrName>style.visibility</p:attrName>
                                        </p:attrNameLst>
                                      </p:cBhvr>
                                      <p:to>
                                        <p:strVal val="visible"/>
                                      </p:to>
                                    </p:set>
                                    <p:animEffect transition="in" filter="fade">
                                      <p:cBhvr>
                                        <p:cTn id="98" dur="770" decel="100000"/>
                                        <p:tgtEl>
                                          <p:spTgt spid="14"/>
                                        </p:tgtEl>
                                      </p:cBhvr>
                                    </p:animEffect>
                                    <p:animScale>
                                      <p:cBhvr>
                                        <p:cTn id="99" dur="770" decel="100000"/>
                                        <p:tgtEl>
                                          <p:spTgt spid="14"/>
                                        </p:tgtEl>
                                      </p:cBhvr>
                                      <p:from x="10000" y="10000"/>
                                      <p:to x="200000" y="450000"/>
                                    </p:animScale>
                                    <p:animScale>
                                      <p:cBhvr>
                                        <p:cTn id="100" dur="1230" accel="100000" fill="hold">
                                          <p:stCondLst>
                                            <p:cond delay="770"/>
                                          </p:stCondLst>
                                        </p:cTn>
                                        <p:tgtEl>
                                          <p:spTgt spid="14"/>
                                        </p:tgtEl>
                                      </p:cBhvr>
                                      <p:from x="200000" y="450000"/>
                                      <p:to x="100000" y="100000"/>
                                    </p:animScale>
                                    <p:set>
                                      <p:cBhvr>
                                        <p:cTn id="101" dur="770" fill="hold"/>
                                        <p:tgtEl>
                                          <p:spTgt spid="14"/>
                                        </p:tgtEl>
                                        <p:attrNameLst>
                                          <p:attrName>ppt_x</p:attrName>
                                        </p:attrNameLst>
                                      </p:cBhvr>
                                      <p:to>
                                        <p:strVal val="(0.5)"/>
                                      </p:to>
                                    </p:set>
                                    <p:anim from="(0.5)" to="(#ppt_x)" calcmode="lin" valueType="num">
                                      <p:cBhvr>
                                        <p:cTn id="102" dur="1230" accel="100000" fill="hold">
                                          <p:stCondLst>
                                            <p:cond delay="770"/>
                                          </p:stCondLst>
                                        </p:cTn>
                                        <p:tgtEl>
                                          <p:spTgt spid="14"/>
                                        </p:tgtEl>
                                        <p:attrNameLst>
                                          <p:attrName>ppt_x</p:attrName>
                                        </p:attrNameLst>
                                      </p:cBhvr>
                                    </p:anim>
                                    <p:set>
                                      <p:cBhvr>
                                        <p:cTn id="103" dur="770" fill="hold"/>
                                        <p:tgtEl>
                                          <p:spTgt spid="14"/>
                                        </p:tgtEl>
                                        <p:attrNameLst>
                                          <p:attrName>ppt_y</p:attrName>
                                        </p:attrNameLst>
                                      </p:cBhvr>
                                      <p:to>
                                        <p:strVal val="(#ppt_y+0.4)"/>
                                      </p:to>
                                    </p:set>
                                    <p:anim from="(#ppt_y+0.4)" to="(#ppt_y)" calcmode="lin" valueType="num">
                                      <p:cBhvr>
                                        <p:cTn id="104" dur="1230" accel="100000" fill="hold">
                                          <p:stCondLst>
                                            <p:cond delay="770"/>
                                          </p:stCondLst>
                                        </p:cTn>
                                        <p:tgtEl>
                                          <p:spTgt spid="14"/>
                                        </p:tgtEl>
                                        <p:attrNameLst>
                                          <p:attrName>ppt_y</p:attrName>
                                        </p:attrNameLst>
                                      </p:cBhvr>
                                    </p:anim>
                                  </p:childTnLst>
                                </p:cTn>
                              </p:par>
                            </p:childTnLst>
                          </p:cTn>
                        </p:par>
                      </p:childTnLst>
                    </p:cTn>
                  </p:par>
                  <p:par>
                    <p:cTn id="105" fill="hold">
                      <p:stCondLst>
                        <p:cond delay="indefinite"/>
                      </p:stCondLst>
                      <p:childTnLst>
                        <p:par>
                          <p:cTn id="106" fill="hold">
                            <p:stCondLst>
                              <p:cond delay="0"/>
                            </p:stCondLst>
                            <p:childTnLst>
                              <p:par>
                                <p:cTn id="107" presetID="6" presetClass="entr" presetSubtype="16" fill="hold" grpId="0" nodeType="clickEffect">
                                  <p:stCondLst>
                                    <p:cond delay="0"/>
                                  </p:stCondLst>
                                  <p:childTnLst>
                                    <p:set>
                                      <p:cBhvr>
                                        <p:cTn id="108" dur="1" fill="hold">
                                          <p:stCondLst>
                                            <p:cond delay="0"/>
                                          </p:stCondLst>
                                        </p:cTn>
                                        <p:tgtEl>
                                          <p:spTgt spid="36"/>
                                        </p:tgtEl>
                                        <p:attrNameLst>
                                          <p:attrName>style.visibility</p:attrName>
                                        </p:attrNameLst>
                                      </p:cBhvr>
                                      <p:to>
                                        <p:strVal val="visible"/>
                                      </p:to>
                                    </p:set>
                                    <p:animEffect transition="in" filter="circle(in)">
                                      <p:cBhvr>
                                        <p:cTn id="109" dur="2000"/>
                                        <p:tgtEl>
                                          <p:spTgt spid="36"/>
                                        </p:tgtEl>
                                      </p:cBhvr>
                                    </p:animEffect>
                                  </p:childTnLst>
                                </p:cTn>
                              </p:par>
                            </p:childTnLst>
                          </p:cTn>
                        </p:par>
                      </p:childTnLst>
                    </p:cTn>
                  </p:par>
                  <p:par>
                    <p:cTn id="110" fill="hold">
                      <p:stCondLst>
                        <p:cond delay="indefinite"/>
                      </p:stCondLst>
                      <p:childTnLst>
                        <p:par>
                          <p:cTn id="111" fill="hold">
                            <p:stCondLst>
                              <p:cond delay="0"/>
                            </p:stCondLst>
                            <p:childTnLst>
                              <p:par>
                                <p:cTn id="112" presetID="42" presetClass="entr" presetSubtype="0" fill="hold" grpId="0" nodeType="clickEffect">
                                  <p:stCondLst>
                                    <p:cond delay="0"/>
                                  </p:stCondLst>
                                  <p:childTnLst>
                                    <p:set>
                                      <p:cBhvr>
                                        <p:cTn id="113" dur="1" fill="hold">
                                          <p:stCondLst>
                                            <p:cond delay="0"/>
                                          </p:stCondLst>
                                        </p:cTn>
                                        <p:tgtEl>
                                          <p:spTgt spid="22"/>
                                        </p:tgtEl>
                                        <p:attrNameLst>
                                          <p:attrName>style.visibility</p:attrName>
                                        </p:attrNameLst>
                                      </p:cBhvr>
                                      <p:to>
                                        <p:strVal val="visible"/>
                                      </p:to>
                                    </p:set>
                                    <p:animEffect transition="in" filter="fade">
                                      <p:cBhvr>
                                        <p:cTn id="114" dur="1000"/>
                                        <p:tgtEl>
                                          <p:spTgt spid="22"/>
                                        </p:tgtEl>
                                      </p:cBhvr>
                                    </p:animEffect>
                                    <p:anim calcmode="lin" valueType="num">
                                      <p:cBhvr>
                                        <p:cTn id="115" dur="1000" fill="hold"/>
                                        <p:tgtEl>
                                          <p:spTgt spid="22"/>
                                        </p:tgtEl>
                                        <p:attrNameLst>
                                          <p:attrName>ppt_x</p:attrName>
                                        </p:attrNameLst>
                                      </p:cBhvr>
                                      <p:tavLst>
                                        <p:tav tm="0">
                                          <p:val>
                                            <p:strVal val="#ppt_x"/>
                                          </p:val>
                                        </p:tav>
                                        <p:tav tm="100000">
                                          <p:val>
                                            <p:strVal val="#ppt_x"/>
                                          </p:val>
                                        </p:tav>
                                      </p:tavLst>
                                    </p:anim>
                                    <p:anim calcmode="lin" valueType="num">
                                      <p:cBhvr>
                                        <p:cTn id="11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4" grpId="0" animBg="1"/>
      <p:bldP spid="22" grpId="0" animBg="1"/>
      <p:bldP spid="21" grpId="0" animBg="1"/>
      <p:bldP spid="2" grpId="0" animBg="1"/>
      <p:bldP spid="4" grpId="0"/>
      <p:bldP spid="11" grpId="0" animBg="1"/>
      <p:bldP spid="12" grpId="0" bldLvl="0" animBg="1"/>
      <p:bldP spid="13" grpId="0" bldLvl="0" animBg="1"/>
      <p:bldP spid="14" grpId="0" bldLvl="0" animBg="1"/>
      <p:bldP spid="15" grpId="0" bldLvl="0" animBg="1"/>
      <p:bldP spid="1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闪电形 26"/>
          <p:cNvSpPr/>
          <p:nvPr/>
        </p:nvSpPr>
        <p:spPr>
          <a:xfrm flipH="1">
            <a:off x="5293761" y="1275738"/>
            <a:ext cx="1684289" cy="893304"/>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2" name="闪电形 31"/>
          <p:cNvSpPr/>
          <p:nvPr/>
        </p:nvSpPr>
        <p:spPr>
          <a:xfrm flipH="1" flipV="1">
            <a:off x="4222679" y="1593519"/>
            <a:ext cx="2475745" cy="1216752"/>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29" name="闪电形 28"/>
          <p:cNvSpPr/>
          <p:nvPr/>
        </p:nvSpPr>
        <p:spPr>
          <a:xfrm flipH="1" flipV="1">
            <a:off x="4746998" y="3862819"/>
            <a:ext cx="2321863" cy="519744"/>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1" name="闪电形 30"/>
          <p:cNvSpPr/>
          <p:nvPr/>
        </p:nvSpPr>
        <p:spPr>
          <a:xfrm flipH="1">
            <a:off x="3872956" y="5893016"/>
            <a:ext cx="3102002" cy="387588"/>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0" name="闪电形 29"/>
          <p:cNvSpPr/>
          <p:nvPr/>
        </p:nvSpPr>
        <p:spPr>
          <a:xfrm flipH="1">
            <a:off x="3336030" y="4796517"/>
            <a:ext cx="3362394" cy="423185"/>
          </a:xfrm>
          <a:prstGeom prst="lightningBol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24" name="椭圆 23"/>
          <p:cNvSpPr/>
          <p:nvPr/>
        </p:nvSpPr>
        <p:spPr>
          <a:xfrm>
            <a:off x="999460" y="6236159"/>
            <a:ext cx="2558875" cy="3153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nvSpPr>
        <p:spPr>
          <a:xfrm>
            <a:off x="206835" y="5026513"/>
            <a:ext cx="2890977" cy="375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206835" y="3483586"/>
            <a:ext cx="4916305" cy="4397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2916565" y="1013822"/>
            <a:ext cx="1718357" cy="459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3558335" y="2355066"/>
            <a:ext cx="976595" cy="3494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6" name="组合 25"/>
          <p:cNvGrpSpPr/>
          <p:nvPr/>
        </p:nvGrpSpPr>
        <p:grpSpPr>
          <a:xfrm>
            <a:off x="12700" y="84072"/>
            <a:ext cx="12216553" cy="873760"/>
            <a:chOff x="12700" y="84072"/>
            <a:chExt cx="12216553" cy="873760"/>
          </a:xfrm>
        </p:grpSpPr>
        <p:sp>
          <p:nvSpPr>
            <p:cNvPr id="5" name="矩形 4"/>
            <p:cNvSpPr/>
            <p:nvPr/>
          </p:nvSpPr>
          <p:spPr>
            <a:xfrm>
              <a:off x="12700" y="84072"/>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20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pic>
          <p:nvPicPr>
            <p:cNvPr id="7"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1892" y="171622"/>
              <a:ext cx="1981200" cy="73067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文本框 6"/>
            <p:cNvSpPr txBox="1">
              <a:spLocks noChangeArrowheads="1"/>
            </p:cNvSpPr>
            <p:nvPr/>
          </p:nvSpPr>
          <p:spPr bwMode="auto">
            <a:xfrm>
              <a:off x="2247758" y="253749"/>
              <a:ext cx="697653" cy="6460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01</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7" name="文本框 16"/>
            <p:cNvSpPr txBox="1"/>
            <p:nvPr/>
          </p:nvSpPr>
          <p:spPr>
            <a:xfrm>
              <a:off x="334433" y="167009"/>
              <a:ext cx="139890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sp>
        <p:nvSpPr>
          <p:cNvPr id="4" name="文本框 3"/>
          <p:cNvSpPr txBox="1"/>
          <p:nvPr/>
        </p:nvSpPr>
        <p:spPr>
          <a:xfrm>
            <a:off x="111097" y="1077686"/>
            <a:ext cx="6392444" cy="5940088"/>
          </a:xfrm>
          <a:prstGeom prst="rect">
            <a:avLst/>
          </a:prstGeom>
          <a:noFill/>
        </p:spPr>
        <p:txBody>
          <a:bodyPr wrap="square">
            <a:spAutoFit/>
          </a:bodyPr>
          <a:lstStyle/>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But the other day she was in big trouble. She was such a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sweet</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girl; a third-grade teacher always dreamed of having a classroom filled with students like Katie. She was never ever a discipline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（纪律）</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 I just couldn’t imagine why she had made her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parents </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angry.</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It seemed that Katie had been running up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（积欠）</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sizable charges in the lunchroom. Her parents explained that Katie brought a great homemade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each day, and there was no reason for her to buy school lunch. They assumed a sit-down with Katie would solve the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but failed. So they asked me to help them get to the bottom of this situation.</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the next day, I asked Katie to my office. “Why are you charging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（记账）</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lunches, Katie? What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happens</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to your homemade lunch?” I asked. “I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lose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it,” She responded. I leaned back in my chair and said, “ I don’t believe you, Katie.” She didn’t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care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 Is someone stealing your lunch, Katie?” I took a new track. “ No. I just lose it,” she said. Well, there was nothing else I could do.</a:t>
            </a:r>
            <a:endParaRPr lang="zh-CN"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28" name="组合 27"/>
          <p:cNvGrpSpPr/>
          <p:nvPr/>
        </p:nvGrpSpPr>
        <p:grpSpPr>
          <a:xfrm>
            <a:off x="3097812" y="346035"/>
            <a:ext cx="39793" cy="457200"/>
            <a:chOff x="3097812" y="346035"/>
            <a:chExt cx="39793" cy="457200"/>
          </a:xfrm>
        </p:grpSpPr>
        <p:cxnSp>
          <p:nvCxnSpPr>
            <p:cNvPr id="9" name="直接连接符 24"/>
            <p:cNvCxnSpPr>
              <a:cxnSpLocks noChangeShapeType="1"/>
            </p:cNvCxnSpPr>
            <p:nvPr/>
          </p:nvCxnSpPr>
          <p:spPr bwMode="auto">
            <a:xfrm>
              <a:off x="3097812" y="346035"/>
              <a:ext cx="0" cy="45720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10" name="直接连接符 15"/>
            <p:cNvCxnSpPr>
              <a:cxnSpLocks noChangeShapeType="1"/>
            </p:cNvCxnSpPr>
            <p:nvPr/>
          </p:nvCxnSpPr>
          <p:spPr bwMode="auto">
            <a:xfrm>
              <a:off x="3137605" y="346035"/>
              <a:ext cx="0" cy="45720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1" name="文本框 10"/>
          <p:cNvSpPr txBox="1"/>
          <p:nvPr/>
        </p:nvSpPr>
        <p:spPr>
          <a:xfrm>
            <a:off x="3612564" y="215880"/>
            <a:ext cx="7868399"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读内容：</a:t>
            </a:r>
            <a:r>
              <a:rPr kumimoji="0" lang="en-US" altLang="zh-CN"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Read for the plot </a:t>
            </a: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为续写的融洽性奠定基础</a:t>
            </a:r>
            <a:endPar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endParaRPr>
          </a:p>
        </p:txBody>
      </p:sp>
      <p:sp>
        <p:nvSpPr>
          <p:cNvPr id="12" name="矩形 11"/>
          <p:cNvSpPr/>
          <p:nvPr/>
        </p:nvSpPr>
        <p:spPr>
          <a:xfrm>
            <a:off x="6503541" y="1032724"/>
            <a:ext cx="5697463" cy="156966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defRPr/>
            </a:pP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她从不犯纪律问题，难以想象这么好的女孩怎么会让父母生气呢？</a:t>
            </a:r>
            <a:endPar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a:p>
            <a:pPr fontAlgn="base">
              <a:defRPr/>
            </a:pP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 what did Katie do to make her parents so angry?</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4" name="矩形 13"/>
          <p:cNvSpPr/>
          <p:nvPr/>
        </p:nvSpPr>
        <p:spPr>
          <a:xfrm>
            <a:off x="6503542" y="5787167"/>
            <a:ext cx="5293695" cy="830997"/>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 8</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How will the teacher deal with the problem?</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5" name="矩形 14"/>
          <p:cNvSpPr/>
          <p:nvPr/>
        </p:nvSpPr>
        <p:spPr>
          <a:xfrm>
            <a:off x="6503541" y="3686687"/>
            <a:ext cx="5675759" cy="156966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 </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6</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What’s  the reason why Katie charged lunches in the school?</a:t>
            </a:r>
            <a:endPar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 7: What happend to Katie’s home-made lunch? </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
        <p:nvSpPr>
          <p:cNvPr id="16" name="矩形 15"/>
          <p:cNvSpPr/>
          <p:nvPr/>
        </p:nvSpPr>
        <p:spPr>
          <a:xfrm>
            <a:off x="6542317" y="2830352"/>
            <a:ext cx="5697462" cy="461665"/>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Q5: What was the big trouble?</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barn(inVertical)">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barn(inVertical)">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51"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770" decel="100000"/>
                                        <p:tgtEl>
                                          <p:spTgt spid="12"/>
                                        </p:tgtEl>
                                      </p:cBhvr>
                                    </p:animEffect>
                                    <p:animScale>
                                      <p:cBhvr>
                                        <p:cTn id="37" dur="770" decel="100000"/>
                                        <p:tgtEl>
                                          <p:spTgt spid="12"/>
                                        </p:tgtEl>
                                      </p:cBhvr>
                                      <p:from x="10000" y="10000"/>
                                      <p:to x="200000" y="450000"/>
                                    </p:animScale>
                                    <p:animScale>
                                      <p:cBhvr>
                                        <p:cTn id="38" dur="1230" accel="100000" fill="hold">
                                          <p:stCondLst>
                                            <p:cond delay="770"/>
                                          </p:stCondLst>
                                        </p:cTn>
                                        <p:tgtEl>
                                          <p:spTgt spid="12"/>
                                        </p:tgtEl>
                                      </p:cBhvr>
                                      <p:from x="200000" y="450000"/>
                                      <p:to x="100000" y="100000"/>
                                    </p:animScale>
                                    <p:set>
                                      <p:cBhvr>
                                        <p:cTn id="39" dur="770" fill="hold"/>
                                        <p:tgtEl>
                                          <p:spTgt spid="12"/>
                                        </p:tgtEl>
                                        <p:attrNameLst>
                                          <p:attrName>ppt_x</p:attrName>
                                        </p:attrNameLst>
                                      </p:cBhvr>
                                      <p:to>
                                        <p:strVal val="(0.5)"/>
                                      </p:to>
                                    </p:set>
                                    <p:anim from="(0.5)" to="(#ppt_x)" calcmode="lin" valueType="num">
                                      <p:cBhvr>
                                        <p:cTn id="40" dur="1230" accel="100000" fill="hold">
                                          <p:stCondLst>
                                            <p:cond delay="770"/>
                                          </p:stCondLst>
                                        </p:cTn>
                                        <p:tgtEl>
                                          <p:spTgt spid="12"/>
                                        </p:tgtEl>
                                        <p:attrNameLst>
                                          <p:attrName>ppt_x</p:attrName>
                                        </p:attrNameLst>
                                      </p:cBhvr>
                                    </p:anim>
                                    <p:set>
                                      <p:cBhvr>
                                        <p:cTn id="41" dur="770" fill="hold"/>
                                        <p:tgtEl>
                                          <p:spTgt spid="12"/>
                                        </p:tgtEl>
                                        <p:attrNameLst>
                                          <p:attrName>ppt_y</p:attrName>
                                        </p:attrNameLst>
                                      </p:cBhvr>
                                      <p:to>
                                        <p:strVal val="(#ppt_y+0.4)"/>
                                      </p:to>
                                    </p:set>
                                    <p:anim from="(#ppt_y+0.4)" to="(#ppt_y)" calcmode="lin" valueType="num">
                                      <p:cBhvr>
                                        <p:cTn id="42" dur="1230" accel="100000" fill="hold">
                                          <p:stCondLst>
                                            <p:cond delay="770"/>
                                          </p:stCondLst>
                                        </p:cTn>
                                        <p:tgtEl>
                                          <p:spTgt spid="12"/>
                                        </p:tgtEl>
                                        <p:attrNameLst>
                                          <p:attrName>ppt_y</p:attrName>
                                        </p:attrNameLst>
                                      </p:cBhvr>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fade">
                                      <p:cBhvr>
                                        <p:cTn id="47" dur="1000"/>
                                        <p:tgtEl>
                                          <p:spTgt spid="3"/>
                                        </p:tgtEl>
                                      </p:cBhvr>
                                    </p:animEffect>
                                    <p:anim calcmode="lin" valueType="num">
                                      <p:cBhvr>
                                        <p:cTn id="48" dur="1000" fill="hold"/>
                                        <p:tgtEl>
                                          <p:spTgt spid="3"/>
                                        </p:tgtEl>
                                        <p:attrNameLst>
                                          <p:attrName>ppt_x</p:attrName>
                                        </p:attrNameLst>
                                      </p:cBhvr>
                                      <p:tavLst>
                                        <p:tav tm="0">
                                          <p:val>
                                            <p:strVal val="#ppt_x"/>
                                          </p:val>
                                        </p:tav>
                                        <p:tav tm="100000">
                                          <p:val>
                                            <p:strVal val="#ppt_x"/>
                                          </p:val>
                                        </p:tav>
                                      </p:tavLst>
                                    </p:anim>
                                    <p:anim calcmode="lin" valueType="num">
                                      <p:cBhvr>
                                        <p:cTn id="4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51"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770" decel="100000"/>
                                        <p:tgtEl>
                                          <p:spTgt spid="16"/>
                                        </p:tgtEl>
                                      </p:cBhvr>
                                    </p:animEffect>
                                    <p:animScale>
                                      <p:cBhvr>
                                        <p:cTn id="55" dur="770" decel="100000"/>
                                        <p:tgtEl>
                                          <p:spTgt spid="16"/>
                                        </p:tgtEl>
                                      </p:cBhvr>
                                      <p:from x="10000" y="10000"/>
                                      <p:to x="200000" y="450000"/>
                                    </p:animScale>
                                    <p:animScale>
                                      <p:cBhvr>
                                        <p:cTn id="56" dur="1230" accel="100000" fill="hold">
                                          <p:stCondLst>
                                            <p:cond delay="770"/>
                                          </p:stCondLst>
                                        </p:cTn>
                                        <p:tgtEl>
                                          <p:spTgt spid="16"/>
                                        </p:tgtEl>
                                      </p:cBhvr>
                                      <p:from x="200000" y="450000"/>
                                      <p:to x="100000" y="100000"/>
                                    </p:animScale>
                                    <p:set>
                                      <p:cBhvr>
                                        <p:cTn id="57" dur="770" fill="hold"/>
                                        <p:tgtEl>
                                          <p:spTgt spid="16"/>
                                        </p:tgtEl>
                                        <p:attrNameLst>
                                          <p:attrName>ppt_x</p:attrName>
                                        </p:attrNameLst>
                                      </p:cBhvr>
                                      <p:to>
                                        <p:strVal val="(0.5)"/>
                                      </p:to>
                                    </p:set>
                                    <p:anim from="(0.5)" to="(#ppt_x)" calcmode="lin" valueType="num">
                                      <p:cBhvr>
                                        <p:cTn id="58" dur="1230" accel="100000" fill="hold">
                                          <p:stCondLst>
                                            <p:cond delay="770"/>
                                          </p:stCondLst>
                                        </p:cTn>
                                        <p:tgtEl>
                                          <p:spTgt spid="16"/>
                                        </p:tgtEl>
                                        <p:attrNameLst>
                                          <p:attrName>ppt_x</p:attrName>
                                        </p:attrNameLst>
                                      </p:cBhvr>
                                    </p:anim>
                                    <p:set>
                                      <p:cBhvr>
                                        <p:cTn id="59" dur="770" fill="hold"/>
                                        <p:tgtEl>
                                          <p:spTgt spid="16"/>
                                        </p:tgtEl>
                                        <p:attrNameLst>
                                          <p:attrName>ppt_y</p:attrName>
                                        </p:attrNameLst>
                                      </p:cBhvr>
                                      <p:to>
                                        <p:strVal val="(#ppt_y+0.4)"/>
                                      </p:to>
                                    </p:set>
                                    <p:anim from="(#ppt_y+0.4)" to="(#ppt_y)" calcmode="lin" valueType="num">
                                      <p:cBhvr>
                                        <p:cTn id="60" dur="1230" accel="100000" fill="hold">
                                          <p:stCondLst>
                                            <p:cond delay="770"/>
                                          </p:stCondLst>
                                        </p:cTn>
                                        <p:tgtEl>
                                          <p:spTgt spid="16"/>
                                        </p:tgtEl>
                                        <p:attrNameLst>
                                          <p:attrName>ppt_y</p:attrName>
                                        </p:attrNameLst>
                                      </p:cBhvr>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barn(inVertical)">
                                      <p:cBhvr>
                                        <p:cTn id="65" dur="500"/>
                                        <p:tgtEl>
                                          <p:spTgt spid="32"/>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fade">
                                      <p:cBhvr>
                                        <p:cTn id="70" dur="1000"/>
                                        <p:tgtEl>
                                          <p:spTgt spid="6"/>
                                        </p:tgtEl>
                                      </p:cBhvr>
                                    </p:animEffect>
                                    <p:anim calcmode="lin" valueType="num">
                                      <p:cBhvr>
                                        <p:cTn id="71" dur="1000" fill="hold"/>
                                        <p:tgtEl>
                                          <p:spTgt spid="6"/>
                                        </p:tgtEl>
                                        <p:attrNameLst>
                                          <p:attrName>ppt_x</p:attrName>
                                        </p:attrNameLst>
                                      </p:cBhvr>
                                      <p:tavLst>
                                        <p:tav tm="0">
                                          <p:val>
                                            <p:strVal val="#ppt_x"/>
                                          </p:val>
                                        </p:tav>
                                        <p:tav tm="100000">
                                          <p:val>
                                            <p:strVal val="#ppt_x"/>
                                          </p:val>
                                        </p:tav>
                                      </p:tavLst>
                                    </p:anim>
                                    <p:anim calcmode="lin" valueType="num">
                                      <p:cBhvr>
                                        <p:cTn id="7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additive="base">
                                        <p:cTn id="77" dur="500" fill="hold"/>
                                        <p:tgtEl>
                                          <p:spTgt spid="18"/>
                                        </p:tgtEl>
                                        <p:attrNameLst>
                                          <p:attrName>ppt_x</p:attrName>
                                        </p:attrNameLst>
                                      </p:cBhvr>
                                      <p:tavLst>
                                        <p:tav tm="0">
                                          <p:val>
                                            <p:strVal val="#ppt_x"/>
                                          </p:val>
                                        </p:tav>
                                        <p:tav tm="100000">
                                          <p:val>
                                            <p:strVal val="#ppt_x"/>
                                          </p:val>
                                        </p:tav>
                                      </p:tavLst>
                                    </p:anim>
                                    <p:anim calcmode="lin" valueType="num">
                                      <p:cBhvr additive="base">
                                        <p:cTn id="7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51" presetClass="entr" presetSubtype="0"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fade">
                                      <p:cBhvr>
                                        <p:cTn id="83" dur="770" decel="100000"/>
                                        <p:tgtEl>
                                          <p:spTgt spid="15"/>
                                        </p:tgtEl>
                                      </p:cBhvr>
                                    </p:animEffect>
                                    <p:animScale>
                                      <p:cBhvr>
                                        <p:cTn id="84" dur="770" decel="100000"/>
                                        <p:tgtEl>
                                          <p:spTgt spid="15"/>
                                        </p:tgtEl>
                                      </p:cBhvr>
                                      <p:from x="10000" y="10000"/>
                                      <p:to x="200000" y="450000"/>
                                    </p:animScale>
                                    <p:animScale>
                                      <p:cBhvr>
                                        <p:cTn id="85" dur="1230" accel="100000" fill="hold">
                                          <p:stCondLst>
                                            <p:cond delay="770"/>
                                          </p:stCondLst>
                                        </p:cTn>
                                        <p:tgtEl>
                                          <p:spTgt spid="15"/>
                                        </p:tgtEl>
                                      </p:cBhvr>
                                      <p:from x="200000" y="450000"/>
                                      <p:to x="100000" y="100000"/>
                                    </p:animScale>
                                    <p:set>
                                      <p:cBhvr>
                                        <p:cTn id="86" dur="770" fill="hold"/>
                                        <p:tgtEl>
                                          <p:spTgt spid="15"/>
                                        </p:tgtEl>
                                        <p:attrNameLst>
                                          <p:attrName>ppt_x</p:attrName>
                                        </p:attrNameLst>
                                      </p:cBhvr>
                                      <p:to>
                                        <p:strVal val="(0.5)"/>
                                      </p:to>
                                    </p:set>
                                    <p:anim from="(0.5)" to="(#ppt_x)" calcmode="lin" valueType="num">
                                      <p:cBhvr>
                                        <p:cTn id="87" dur="1230" accel="100000" fill="hold">
                                          <p:stCondLst>
                                            <p:cond delay="770"/>
                                          </p:stCondLst>
                                        </p:cTn>
                                        <p:tgtEl>
                                          <p:spTgt spid="15"/>
                                        </p:tgtEl>
                                        <p:attrNameLst>
                                          <p:attrName>ppt_x</p:attrName>
                                        </p:attrNameLst>
                                      </p:cBhvr>
                                    </p:anim>
                                    <p:set>
                                      <p:cBhvr>
                                        <p:cTn id="88" dur="770" fill="hold"/>
                                        <p:tgtEl>
                                          <p:spTgt spid="15"/>
                                        </p:tgtEl>
                                        <p:attrNameLst>
                                          <p:attrName>ppt_y</p:attrName>
                                        </p:attrNameLst>
                                      </p:cBhvr>
                                      <p:to>
                                        <p:strVal val="(#ppt_y+0.4)"/>
                                      </p:to>
                                    </p:set>
                                    <p:anim from="(#ppt_y+0.4)" to="(#ppt_y)" calcmode="lin" valueType="num">
                                      <p:cBhvr>
                                        <p:cTn id="89" dur="1230" accel="100000" fill="hold">
                                          <p:stCondLst>
                                            <p:cond delay="770"/>
                                          </p:stCondLst>
                                        </p:cTn>
                                        <p:tgtEl>
                                          <p:spTgt spid="15"/>
                                        </p:tgtEl>
                                        <p:attrNameLst>
                                          <p:attrName>ppt_y</p:attrName>
                                        </p:attrNameLst>
                                      </p:cBhvr>
                                    </p:anim>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barn(inVertical)">
                                      <p:cBhvr>
                                        <p:cTn id="94" dur="500"/>
                                        <p:tgtEl>
                                          <p:spTgt spid="29"/>
                                        </p:tgtEl>
                                      </p:cBhvr>
                                    </p:animEffect>
                                  </p:childTnLst>
                                </p:cTn>
                              </p:par>
                            </p:childTnLst>
                          </p:cTn>
                        </p:par>
                      </p:childTnLst>
                    </p:cTn>
                  </p:par>
                  <p:par>
                    <p:cTn id="95" fill="hold">
                      <p:stCondLst>
                        <p:cond delay="indefinite"/>
                      </p:stCondLst>
                      <p:childTnLst>
                        <p:par>
                          <p:cTn id="96" fill="hold">
                            <p:stCondLst>
                              <p:cond delay="0"/>
                            </p:stCondLst>
                            <p:childTnLst>
                              <p:par>
                                <p:cTn id="97" presetID="16" presetClass="entr" presetSubtype="21" fill="hold" grpId="0" nodeType="clickEffect">
                                  <p:stCondLst>
                                    <p:cond delay="0"/>
                                  </p:stCondLst>
                                  <p:childTnLst>
                                    <p:set>
                                      <p:cBhvr>
                                        <p:cTn id="98" dur="1" fill="hold">
                                          <p:stCondLst>
                                            <p:cond delay="0"/>
                                          </p:stCondLst>
                                        </p:cTn>
                                        <p:tgtEl>
                                          <p:spTgt spid="30"/>
                                        </p:tgtEl>
                                        <p:attrNameLst>
                                          <p:attrName>style.visibility</p:attrName>
                                        </p:attrNameLst>
                                      </p:cBhvr>
                                      <p:to>
                                        <p:strVal val="visible"/>
                                      </p:to>
                                    </p:set>
                                    <p:animEffect transition="in" filter="barn(inVertical)">
                                      <p:cBhvr>
                                        <p:cTn id="99" dur="500"/>
                                        <p:tgtEl>
                                          <p:spTgt spid="30"/>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4" fill="hold" grpId="0" nodeType="clickEffect">
                                  <p:stCondLst>
                                    <p:cond delay="0"/>
                                  </p:stCondLst>
                                  <p:childTnLst>
                                    <p:set>
                                      <p:cBhvr>
                                        <p:cTn id="103" dur="1" fill="hold">
                                          <p:stCondLst>
                                            <p:cond delay="0"/>
                                          </p:stCondLst>
                                        </p:cTn>
                                        <p:tgtEl>
                                          <p:spTgt spid="23"/>
                                        </p:tgtEl>
                                        <p:attrNameLst>
                                          <p:attrName>style.visibility</p:attrName>
                                        </p:attrNameLst>
                                      </p:cBhvr>
                                      <p:to>
                                        <p:strVal val="visible"/>
                                      </p:to>
                                    </p:set>
                                    <p:animEffect transition="in" filter="wipe(down)">
                                      <p:cBhvr>
                                        <p:cTn id="104" dur="500"/>
                                        <p:tgtEl>
                                          <p:spTgt spid="23"/>
                                        </p:tgtEl>
                                      </p:cBhvr>
                                    </p:animEffect>
                                  </p:childTnLst>
                                </p:cTn>
                              </p:par>
                            </p:childTnLst>
                          </p:cTn>
                        </p:par>
                      </p:childTnLst>
                    </p:cTn>
                  </p:par>
                  <p:par>
                    <p:cTn id="105" fill="hold">
                      <p:stCondLst>
                        <p:cond delay="indefinite"/>
                      </p:stCondLst>
                      <p:childTnLst>
                        <p:par>
                          <p:cTn id="106" fill="hold">
                            <p:stCondLst>
                              <p:cond delay="0"/>
                            </p:stCondLst>
                            <p:childTnLst>
                              <p:par>
                                <p:cTn id="107" presetID="51" presetClass="entr" presetSubtype="0" fill="hold" grpId="0" nodeType="clickEffect">
                                  <p:stCondLst>
                                    <p:cond delay="0"/>
                                  </p:stCondLst>
                                  <p:childTnLst>
                                    <p:set>
                                      <p:cBhvr>
                                        <p:cTn id="108" dur="1" fill="hold">
                                          <p:stCondLst>
                                            <p:cond delay="0"/>
                                          </p:stCondLst>
                                        </p:cTn>
                                        <p:tgtEl>
                                          <p:spTgt spid="14"/>
                                        </p:tgtEl>
                                        <p:attrNameLst>
                                          <p:attrName>style.visibility</p:attrName>
                                        </p:attrNameLst>
                                      </p:cBhvr>
                                      <p:to>
                                        <p:strVal val="visible"/>
                                      </p:to>
                                    </p:set>
                                    <p:animEffect transition="in" filter="fade">
                                      <p:cBhvr>
                                        <p:cTn id="109" dur="770" decel="100000"/>
                                        <p:tgtEl>
                                          <p:spTgt spid="14"/>
                                        </p:tgtEl>
                                      </p:cBhvr>
                                    </p:animEffect>
                                    <p:animScale>
                                      <p:cBhvr>
                                        <p:cTn id="110" dur="770" decel="100000"/>
                                        <p:tgtEl>
                                          <p:spTgt spid="14"/>
                                        </p:tgtEl>
                                      </p:cBhvr>
                                      <p:from x="10000" y="10000"/>
                                      <p:to x="200000" y="450000"/>
                                    </p:animScale>
                                    <p:animScale>
                                      <p:cBhvr>
                                        <p:cTn id="111" dur="1230" accel="100000" fill="hold">
                                          <p:stCondLst>
                                            <p:cond delay="770"/>
                                          </p:stCondLst>
                                        </p:cTn>
                                        <p:tgtEl>
                                          <p:spTgt spid="14"/>
                                        </p:tgtEl>
                                      </p:cBhvr>
                                      <p:from x="200000" y="450000"/>
                                      <p:to x="100000" y="100000"/>
                                    </p:animScale>
                                    <p:set>
                                      <p:cBhvr>
                                        <p:cTn id="112" dur="770" fill="hold"/>
                                        <p:tgtEl>
                                          <p:spTgt spid="14"/>
                                        </p:tgtEl>
                                        <p:attrNameLst>
                                          <p:attrName>ppt_x</p:attrName>
                                        </p:attrNameLst>
                                      </p:cBhvr>
                                      <p:to>
                                        <p:strVal val="(0.5)"/>
                                      </p:to>
                                    </p:set>
                                    <p:anim from="(0.5)" to="(#ppt_x)" calcmode="lin" valueType="num">
                                      <p:cBhvr>
                                        <p:cTn id="113" dur="1230" accel="100000" fill="hold">
                                          <p:stCondLst>
                                            <p:cond delay="770"/>
                                          </p:stCondLst>
                                        </p:cTn>
                                        <p:tgtEl>
                                          <p:spTgt spid="14"/>
                                        </p:tgtEl>
                                        <p:attrNameLst>
                                          <p:attrName>ppt_x</p:attrName>
                                        </p:attrNameLst>
                                      </p:cBhvr>
                                    </p:anim>
                                    <p:set>
                                      <p:cBhvr>
                                        <p:cTn id="114" dur="770" fill="hold"/>
                                        <p:tgtEl>
                                          <p:spTgt spid="14"/>
                                        </p:tgtEl>
                                        <p:attrNameLst>
                                          <p:attrName>ppt_y</p:attrName>
                                        </p:attrNameLst>
                                      </p:cBhvr>
                                      <p:to>
                                        <p:strVal val="(#ppt_y+0.4)"/>
                                      </p:to>
                                    </p:set>
                                    <p:anim from="(#ppt_y+0.4)" to="(#ppt_y)" calcmode="lin" valueType="num">
                                      <p:cBhvr>
                                        <p:cTn id="115" dur="1230" accel="100000" fill="hold">
                                          <p:stCondLst>
                                            <p:cond delay="770"/>
                                          </p:stCondLst>
                                        </p:cTn>
                                        <p:tgtEl>
                                          <p:spTgt spid="14"/>
                                        </p:tgtEl>
                                        <p:attrNameLst>
                                          <p:attrName>ppt_y</p:attrName>
                                        </p:attrNameLst>
                                      </p:cBhvr>
                                    </p:anim>
                                  </p:childTnLst>
                                </p:cTn>
                              </p:par>
                            </p:childTnLst>
                          </p:cTn>
                        </p:par>
                      </p:childTnLst>
                    </p:cTn>
                  </p:par>
                  <p:par>
                    <p:cTn id="116" fill="hold">
                      <p:stCondLst>
                        <p:cond delay="indefinite"/>
                      </p:stCondLst>
                      <p:childTnLst>
                        <p:par>
                          <p:cTn id="117" fill="hold">
                            <p:stCondLst>
                              <p:cond delay="0"/>
                            </p:stCondLst>
                            <p:childTnLst>
                              <p:par>
                                <p:cTn id="118" presetID="16" presetClass="entr" presetSubtype="21" fill="hold" grpId="0" nodeType="clickEffect">
                                  <p:stCondLst>
                                    <p:cond delay="0"/>
                                  </p:stCondLst>
                                  <p:childTnLst>
                                    <p:set>
                                      <p:cBhvr>
                                        <p:cTn id="119" dur="1" fill="hold">
                                          <p:stCondLst>
                                            <p:cond delay="0"/>
                                          </p:stCondLst>
                                        </p:cTn>
                                        <p:tgtEl>
                                          <p:spTgt spid="31"/>
                                        </p:tgtEl>
                                        <p:attrNameLst>
                                          <p:attrName>style.visibility</p:attrName>
                                        </p:attrNameLst>
                                      </p:cBhvr>
                                      <p:to>
                                        <p:strVal val="visible"/>
                                      </p:to>
                                    </p:set>
                                    <p:animEffect transition="in" filter="barn(inVertical)">
                                      <p:cBhvr>
                                        <p:cTn id="120" dur="500"/>
                                        <p:tgtEl>
                                          <p:spTgt spid="31"/>
                                        </p:tgtEl>
                                      </p:cBhvr>
                                    </p:animEffect>
                                  </p:childTnLst>
                                </p:cTn>
                              </p:par>
                            </p:childTnLst>
                          </p:cTn>
                        </p:par>
                      </p:childTnLst>
                    </p:cTn>
                  </p:par>
                  <p:par>
                    <p:cTn id="121" fill="hold">
                      <p:stCondLst>
                        <p:cond delay="indefinite"/>
                      </p:stCondLst>
                      <p:childTnLst>
                        <p:par>
                          <p:cTn id="122" fill="hold">
                            <p:stCondLst>
                              <p:cond delay="0"/>
                            </p:stCondLst>
                            <p:childTnLst>
                              <p:par>
                                <p:cTn id="123" presetID="16" presetClass="entr" presetSubtype="21" fill="hold" grpId="0" nodeType="clickEffect">
                                  <p:stCondLst>
                                    <p:cond delay="0"/>
                                  </p:stCondLst>
                                  <p:childTnLst>
                                    <p:set>
                                      <p:cBhvr>
                                        <p:cTn id="124" dur="1" fill="hold">
                                          <p:stCondLst>
                                            <p:cond delay="0"/>
                                          </p:stCondLst>
                                        </p:cTn>
                                        <p:tgtEl>
                                          <p:spTgt spid="24"/>
                                        </p:tgtEl>
                                        <p:attrNameLst>
                                          <p:attrName>style.visibility</p:attrName>
                                        </p:attrNameLst>
                                      </p:cBhvr>
                                      <p:to>
                                        <p:strVal val="visible"/>
                                      </p:to>
                                    </p:set>
                                    <p:animEffect transition="in" filter="barn(inVertical)">
                                      <p:cBhvr>
                                        <p:cTn id="12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2" grpId="0" animBg="1"/>
      <p:bldP spid="29" grpId="0" animBg="1"/>
      <p:bldP spid="31" grpId="0" animBg="1"/>
      <p:bldP spid="30" grpId="0" animBg="1"/>
      <p:bldP spid="24" grpId="0" animBg="1"/>
      <p:bldP spid="23" grpId="0" animBg="1"/>
      <p:bldP spid="18" grpId="0" animBg="1"/>
      <p:bldP spid="6" grpId="0" animBg="1"/>
      <p:bldP spid="3" grpId="0" animBg="1"/>
      <p:bldP spid="4" grpId="0"/>
      <p:bldP spid="11" grpId="0" animBg="1"/>
      <p:bldP spid="12" grpId="0" bldLvl="0" animBg="1"/>
      <p:bldP spid="14" grpId="0" bldLvl="0" animBg="1"/>
      <p:bldP spid="15" grpId="0" bldLvl="0" animBg="1"/>
      <p:bldP spid="16"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2700" y="212"/>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32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
        <p:nvSpPr>
          <p:cNvPr id="10" name="文本框 9"/>
          <p:cNvSpPr txBox="1"/>
          <p:nvPr/>
        </p:nvSpPr>
        <p:spPr>
          <a:xfrm>
            <a:off x="3210016" y="199215"/>
            <a:ext cx="8491000" cy="461665"/>
          </a:xfrm>
          <a:prstGeom prst="rect">
            <a:avLst/>
          </a:prstGeom>
          <a:noFill/>
        </p:spPr>
        <p:txBody>
          <a:bodyPr wrap="square" rtlCol="0">
            <a:spAutoFit/>
          </a:bodyPr>
          <a:lstStyle/>
          <a:p>
            <a:pPr defTabSz="1219200"/>
            <a:r>
              <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读线索：</a:t>
            </a:r>
            <a:r>
              <a:rPr lang="en-US" altLang="zh-CN"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Read for the clue</a:t>
            </a:r>
            <a:r>
              <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为思维逻辑发展指明方向</a:t>
            </a:r>
            <a:endPar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p:txBody>
      </p:sp>
      <p:sp>
        <p:nvSpPr>
          <p:cNvPr id="11" name="右大括号 10"/>
          <p:cNvSpPr/>
          <p:nvPr/>
        </p:nvSpPr>
        <p:spPr>
          <a:xfrm>
            <a:off x="6252105" y="1175804"/>
            <a:ext cx="714778" cy="2130613"/>
          </a:xfrm>
          <a:prstGeom prst="rightBrace">
            <a:avLst>
              <a:gd name="adj1" fmla="val 8333"/>
              <a:gd name="adj2" fmla="val 50000"/>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dirty="0"/>
          </a:p>
        </p:txBody>
      </p:sp>
      <p:sp>
        <p:nvSpPr>
          <p:cNvPr id="12" name="文本框 11"/>
          <p:cNvSpPr txBox="1"/>
          <p:nvPr/>
        </p:nvSpPr>
        <p:spPr>
          <a:xfrm>
            <a:off x="7011698" y="1409412"/>
            <a:ext cx="4960532" cy="1938992"/>
          </a:xfrm>
          <a:prstGeom prst="rect">
            <a:avLst/>
          </a:prstGeom>
          <a:ln w="28575">
            <a:prstDash val="dash"/>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故事开端（背景介绍）：</a:t>
            </a:r>
            <a:endParaRPr lang="en-US" altLang="zh-CN" sz="2400" b="1" dirty="0">
              <a:solidFill>
                <a:srgbClr val="0000FF"/>
              </a:solidFill>
              <a:latin typeface="微软雅黑" panose="020B0503020204020204" pitchFamily="34" charset="-122"/>
              <a:ea typeface="微软雅黑" panose="020B0503020204020204" pitchFamily="34" charset="-122"/>
            </a:endParaRPr>
          </a:p>
          <a:p>
            <a:r>
              <a:rPr lang="en-US" altLang="zh-CN" sz="2400" b="1" noProof="1"/>
              <a:t>Katie</a:t>
            </a:r>
            <a:r>
              <a:rPr lang="zh-CN" altLang="en-US" sz="2400" b="1" noProof="1"/>
              <a:t>是一个人小心善，脑瓜聪明，与人相处友好的小天使。她总是那个能给朋友提供帮助的友好、仁慈的人。</a:t>
            </a:r>
            <a:endParaRPr lang="zh-CN" altLang="en-US" sz="2400" b="1" dirty="0"/>
          </a:p>
        </p:txBody>
      </p:sp>
      <p:sp>
        <p:nvSpPr>
          <p:cNvPr id="13" name="文本框 12"/>
          <p:cNvSpPr txBox="1"/>
          <p:nvPr/>
        </p:nvSpPr>
        <p:spPr>
          <a:xfrm>
            <a:off x="7167467" y="4454351"/>
            <a:ext cx="4608469" cy="1569660"/>
          </a:xfrm>
          <a:prstGeom prst="rect">
            <a:avLst/>
          </a:prstGeom>
          <a:ln w="28575">
            <a:prstDash val="dash"/>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情节推进：</a:t>
            </a:r>
            <a:r>
              <a:rPr lang="zh-CN" altLang="en-US" sz="2400" b="1" noProof="1">
                <a:solidFill>
                  <a:prstClr val="black"/>
                </a:solidFill>
              </a:rPr>
              <a:t>老师都希望班里所有的学生都能像</a:t>
            </a:r>
            <a:r>
              <a:rPr lang="en-US" altLang="zh-CN" sz="2400" b="1" noProof="1">
                <a:solidFill>
                  <a:prstClr val="black"/>
                </a:solidFill>
              </a:rPr>
              <a:t>Katie</a:t>
            </a:r>
            <a:r>
              <a:rPr lang="zh-CN" altLang="en-US" sz="2400" b="1" noProof="1">
                <a:solidFill>
                  <a:prstClr val="black"/>
                </a:solidFill>
              </a:rPr>
              <a:t>一样甜美，这么善良的小女生会有什么麻烦呢？</a:t>
            </a:r>
            <a:endParaRPr lang="en-US" altLang="zh-CN" sz="2400" b="1" dirty="0">
              <a:solidFill>
                <a:srgbClr val="0000FF"/>
              </a:solidFill>
              <a:latin typeface="微软雅黑" panose="020B0503020204020204" pitchFamily="34" charset="-122"/>
              <a:ea typeface="微软雅黑" panose="020B0503020204020204" pitchFamily="34" charset="-122"/>
            </a:endParaRPr>
          </a:p>
          <a:p>
            <a:endParaRPr lang="en-US" altLang="zh-CN" sz="2400" b="1" dirty="0">
              <a:solidFill>
                <a:srgbClr val="0000FF"/>
              </a:solidFill>
              <a:latin typeface="微软雅黑" panose="020B0503020204020204" pitchFamily="34" charset="-122"/>
              <a:ea typeface="微软雅黑" panose="020B0503020204020204" pitchFamily="34" charset="-122"/>
            </a:endParaRPr>
          </a:p>
        </p:txBody>
      </p:sp>
      <p:sp>
        <p:nvSpPr>
          <p:cNvPr id="14" name="右大括号 13"/>
          <p:cNvSpPr/>
          <p:nvPr/>
        </p:nvSpPr>
        <p:spPr>
          <a:xfrm>
            <a:off x="6327211" y="3608249"/>
            <a:ext cx="714778" cy="3027212"/>
          </a:xfrm>
          <a:prstGeom prst="rightBrace">
            <a:avLst>
              <a:gd name="adj1" fmla="val 8333"/>
              <a:gd name="adj2" fmla="val 50000"/>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dirty="0"/>
          </a:p>
        </p:txBody>
      </p:sp>
      <p:sp>
        <p:nvSpPr>
          <p:cNvPr id="18" name="文本框 17"/>
          <p:cNvSpPr txBox="1"/>
          <p:nvPr/>
        </p:nvSpPr>
        <p:spPr>
          <a:xfrm>
            <a:off x="189425" y="904452"/>
            <a:ext cx="6215031" cy="5576976"/>
          </a:xfrm>
          <a:prstGeom prst="rect">
            <a:avLst/>
          </a:prstGeom>
          <a:noFill/>
        </p:spPr>
        <p:txBody>
          <a:bodyPr wrap="square">
            <a:spAutoFit/>
          </a:bodyPr>
          <a:lstStyle/>
          <a:p>
            <a:pPr lvl="0" indent="266700" algn="just">
              <a:lnSpc>
                <a:spcPct val="150000"/>
              </a:lnSpc>
            </a:pPr>
            <a:r>
              <a:rPr kumimoji="0" lang="en-US" altLang="zh-CN" sz="2000" b="1" i="0" u="none" strike="noStrike" kern="1200" cap="none" spc="0" normalizeH="0" baseline="0" noProof="0" dirty="0">
                <a:ln>
                  <a:noFill/>
                </a:ln>
                <a:solidFill>
                  <a:srgbClr val="00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Katie</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was exceptionally small. We were in the fifth grade, but she was as short as a third grader. Although her body was small, Katie was big at heart. She had a sharp mind, too. Sometimes she got her share of teasing, but Katie knew how to handle it. All the kids who knew Katie liked her a lot.</a:t>
            </a:r>
            <a:endPar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lvl="0" indent="266700" algn="just">
              <a:lnSpc>
                <a:spcPct val="150000"/>
              </a:lnSpc>
            </a:pP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Katie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loved</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helping others in the class, so whenever someone was stuck on the computer he always called her for help and advice. Katie loved jokes and she always had a joke that would cheer someone up whenever he was down. She was truly the most kind and </a:t>
            </a:r>
            <a:r>
              <a:rPr lang="en-US" altLang="zh-CN" sz="2000" b="1" u="sng"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generous</a:t>
            </a:r>
            <a:r>
              <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friend anyone could ask for. </a:t>
            </a:r>
            <a:endParaRPr lang="en-US" altLang="zh-CN" sz="2000" b="1" kern="1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21" name="组合 20"/>
          <p:cNvGrpSpPr/>
          <p:nvPr/>
        </p:nvGrpSpPr>
        <p:grpSpPr>
          <a:xfrm>
            <a:off x="0" y="41319"/>
            <a:ext cx="2955713" cy="735286"/>
            <a:chOff x="0" y="41319"/>
            <a:chExt cx="2955713" cy="735286"/>
          </a:xfrm>
        </p:grpSpPr>
        <p:grpSp>
          <p:nvGrpSpPr>
            <p:cNvPr id="20" name="组合 19"/>
            <p:cNvGrpSpPr/>
            <p:nvPr/>
          </p:nvGrpSpPr>
          <p:grpSpPr>
            <a:xfrm>
              <a:off x="0" y="45932"/>
              <a:ext cx="2955713" cy="730673"/>
              <a:chOff x="0" y="45932"/>
              <a:chExt cx="2955713" cy="730673"/>
            </a:xfrm>
          </p:grpSpPr>
          <p:pic>
            <p:nvPicPr>
              <p:cNvPr id="6"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45932"/>
                <a:ext cx="1981200" cy="73067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文本框 6"/>
              <p:cNvSpPr txBox="1">
                <a:spLocks noChangeArrowheads="1"/>
              </p:cNvSpPr>
              <p:nvPr/>
            </p:nvSpPr>
            <p:spPr bwMode="auto">
              <a:xfrm>
                <a:off x="2065866" y="128059"/>
                <a:ext cx="697653" cy="6460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02</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8" name="直接连接符 24"/>
              <p:cNvCxnSpPr>
                <a:cxnSpLocks noChangeShapeType="1"/>
              </p:cNvCxnSpPr>
              <p:nvPr/>
            </p:nvCxnSpPr>
            <p:spPr bwMode="auto">
              <a:xfrm>
                <a:off x="2915920" y="220345"/>
                <a:ext cx="0" cy="45720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9" name="直接连接符 15"/>
              <p:cNvCxnSpPr>
                <a:cxnSpLocks noChangeShapeType="1"/>
              </p:cNvCxnSpPr>
              <p:nvPr/>
            </p:nvCxnSpPr>
            <p:spPr bwMode="auto">
              <a:xfrm>
                <a:off x="2955713" y="220345"/>
                <a:ext cx="0" cy="45720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7" name="文本框 16"/>
            <p:cNvSpPr txBox="1"/>
            <p:nvPr/>
          </p:nvSpPr>
          <p:spPr>
            <a:xfrm>
              <a:off x="232875" y="41319"/>
              <a:ext cx="139890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sp>
        <p:nvSpPr>
          <p:cNvPr id="15" name="矩形 14"/>
          <p:cNvSpPr/>
          <p:nvPr/>
        </p:nvSpPr>
        <p:spPr>
          <a:xfrm>
            <a:off x="1448495" y="4885238"/>
            <a:ext cx="4209880" cy="707886"/>
          </a:xfrm>
          <a:prstGeom prst="rect">
            <a:avLst/>
          </a:prstGeom>
          <a:solidFill>
            <a:srgbClr val="F0A724"/>
          </a:solidFill>
          <a:ln w="38100" cap="flat" cmpd="sng">
            <a:solidFill>
              <a:srgbClr val="FF0000"/>
            </a:solidFill>
            <a:prstDash val="solid"/>
            <a:miter/>
            <a:headEnd type="none" w="med" len="med"/>
            <a:tailEnd type="none" w="med" len="med"/>
          </a:ln>
        </p:spPr>
        <p:txBody>
          <a:bodyPr wrap="square">
            <a:spAutoFit/>
          </a:bodyPr>
          <a:lstStyle/>
          <a:p>
            <a:pPr fontAlgn="base">
              <a:defRPr/>
            </a:pPr>
            <a:r>
              <a:rPr lang="en-US" altLang="zh-CN" sz="20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Emotion</a:t>
            </a:r>
            <a:r>
              <a:rPr lang="zh-CN" altLang="en-US" sz="20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a:t>
            </a:r>
            <a:r>
              <a:rPr lang="en-US" altLang="zh-CN" sz="20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beloved by her peers and teachers</a:t>
            </a:r>
            <a:endParaRPr lang="zh-CN" altLang="en-US" sz="20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endParaRPr>
          </a:p>
        </p:txBody>
      </p:sp>
      <p:sp>
        <p:nvSpPr>
          <p:cNvPr id="16" name="矩形 15"/>
          <p:cNvSpPr/>
          <p:nvPr/>
        </p:nvSpPr>
        <p:spPr>
          <a:xfrm>
            <a:off x="1444549" y="2475420"/>
            <a:ext cx="4312025" cy="830997"/>
          </a:xfrm>
          <a:prstGeom prst="rect">
            <a:avLst/>
          </a:prstGeom>
          <a:solidFill>
            <a:srgbClr val="F0A724"/>
          </a:solidFill>
          <a:ln w="38100" cap="flat" cmpd="sng">
            <a:solidFill>
              <a:srgbClr val="FF0000"/>
            </a:solidFill>
            <a:prstDash val="solid"/>
            <a:miter/>
            <a:headEnd type="none" w="med" len="med"/>
            <a:tailEnd type="none" w="med" len="med"/>
          </a:ln>
        </p:spPr>
        <p:txBody>
          <a:bodyPr wrap="square">
            <a:spAutoFit/>
          </a:bodyPr>
          <a:lstStyle/>
          <a:p>
            <a:pPr fontAlgn="base">
              <a:defRPr/>
            </a:pP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Katie’s Personality</a:t>
            </a:r>
            <a:r>
              <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kind, sweet and generous</a:t>
            </a:r>
            <a:endParaRPr lang="zh-CN" altLang="en-US" sz="24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arn(inVertical)">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circle(in)">
                                      <p:cBhvr>
                                        <p:cTn id="39" dur="20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51" presetClass="entr" presetSubtype="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770" decel="100000"/>
                                        <p:tgtEl>
                                          <p:spTgt spid="16"/>
                                        </p:tgtEl>
                                      </p:cBhvr>
                                    </p:animEffect>
                                    <p:animScale>
                                      <p:cBhvr>
                                        <p:cTn id="45" dur="770" decel="100000"/>
                                        <p:tgtEl>
                                          <p:spTgt spid="16"/>
                                        </p:tgtEl>
                                      </p:cBhvr>
                                      <p:from x="10000" y="10000"/>
                                      <p:to x="200000" y="450000"/>
                                    </p:animScale>
                                    <p:animScale>
                                      <p:cBhvr>
                                        <p:cTn id="46" dur="1230" accel="100000" fill="hold">
                                          <p:stCondLst>
                                            <p:cond delay="770"/>
                                          </p:stCondLst>
                                        </p:cTn>
                                        <p:tgtEl>
                                          <p:spTgt spid="16"/>
                                        </p:tgtEl>
                                      </p:cBhvr>
                                      <p:from x="200000" y="450000"/>
                                      <p:to x="100000" y="100000"/>
                                    </p:animScale>
                                    <p:set>
                                      <p:cBhvr>
                                        <p:cTn id="47" dur="770" fill="hold"/>
                                        <p:tgtEl>
                                          <p:spTgt spid="16"/>
                                        </p:tgtEl>
                                        <p:attrNameLst>
                                          <p:attrName>ppt_x</p:attrName>
                                        </p:attrNameLst>
                                      </p:cBhvr>
                                      <p:to>
                                        <p:strVal val="(0.5)"/>
                                      </p:to>
                                    </p:set>
                                    <p:anim from="(0.5)" to="(#ppt_x)" calcmode="lin" valueType="num">
                                      <p:cBhvr>
                                        <p:cTn id="48" dur="1230" accel="100000" fill="hold">
                                          <p:stCondLst>
                                            <p:cond delay="770"/>
                                          </p:stCondLst>
                                        </p:cTn>
                                        <p:tgtEl>
                                          <p:spTgt spid="16"/>
                                        </p:tgtEl>
                                        <p:attrNameLst>
                                          <p:attrName>ppt_x</p:attrName>
                                        </p:attrNameLst>
                                      </p:cBhvr>
                                    </p:anim>
                                    <p:set>
                                      <p:cBhvr>
                                        <p:cTn id="49" dur="770" fill="hold"/>
                                        <p:tgtEl>
                                          <p:spTgt spid="16"/>
                                        </p:tgtEl>
                                        <p:attrNameLst>
                                          <p:attrName>ppt_y</p:attrName>
                                        </p:attrNameLst>
                                      </p:cBhvr>
                                      <p:to>
                                        <p:strVal val="(#ppt_y+0.4)"/>
                                      </p:to>
                                    </p:set>
                                    <p:anim from="(#ppt_y+0.4)" to="(#ppt_y)" calcmode="lin" valueType="num">
                                      <p:cBhvr>
                                        <p:cTn id="50" dur="1230" accel="100000" fill="hold">
                                          <p:stCondLst>
                                            <p:cond delay="770"/>
                                          </p:stCondLst>
                                        </p:cTn>
                                        <p:tgtEl>
                                          <p:spTgt spid="16"/>
                                        </p:tgtEl>
                                        <p:attrNameLst>
                                          <p:attrName>ppt_y</p:attrName>
                                        </p:attrNameLst>
                                      </p:cBhvr>
                                    </p:anim>
                                  </p:childTnLst>
                                </p:cTn>
                              </p:par>
                            </p:childTnLst>
                          </p:cTn>
                        </p:par>
                      </p:childTnLst>
                    </p:cTn>
                  </p:par>
                  <p:par>
                    <p:cTn id="51" fill="hold">
                      <p:stCondLst>
                        <p:cond delay="indefinite"/>
                      </p:stCondLst>
                      <p:childTnLst>
                        <p:par>
                          <p:cTn id="52" fill="hold">
                            <p:stCondLst>
                              <p:cond delay="0"/>
                            </p:stCondLst>
                            <p:childTnLst>
                              <p:par>
                                <p:cTn id="53" presetID="5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770" decel="100000"/>
                                        <p:tgtEl>
                                          <p:spTgt spid="15"/>
                                        </p:tgtEl>
                                      </p:cBhvr>
                                    </p:animEffect>
                                    <p:animScale>
                                      <p:cBhvr>
                                        <p:cTn id="56" dur="770" decel="100000"/>
                                        <p:tgtEl>
                                          <p:spTgt spid="15"/>
                                        </p:tgtEl>
                                      </p:cBhvr>
                                      <p:from x="10000" y="10000"/>
                                      <p:to x="200000" y="450000"/>
                                    </p:animScale>
                                    <p:animScale>
                                      <p:cBhvr>
                                        <p:cTn id="57" dur="1230" accel="100000" fill="hold">
                                          <p:stCondLst>
                                            <p:cond delay="770"/>
                                          </p:stCondLst>
                                        </p:cTn>
                                        <p:tgtEl>
                                          <p:spTgt spid="15"/>
                                        </p:tgtEl>
                                      </p:cBhvr>
                                      <p:from x="200000" y="450000"/>
                                      <p:to x="100000" y="100000"/>
                                    </p:animScale>
                                    <p:set>
                                      <p:cBhvr>
                                        <p:cTn id="58" dur="770" fill="hold"/>
                                        <p:tgtEl>
                                          <p:spTgt spid="15"/>
                                        </p:tgtEl>
                                        <p:attrNameLst>
                                          <p:attrName>ppt_x</p:attrName>
                                        </p:attrNameLst>
                                      </p:cBhvr>
                                      <p:to>
                                        <p:strVal val="(0.5)"/>
                                      </p:to>
                                    </p:set>
                                    <p:anim from="(0.5)" to="(#ppt_x)" calcmode="lin" valueType="num">
                                      <p:cBhvr>
                                        <p:cTn id="59" dur="1230" accel="100000" fill="hold">
                                          <p:stCondLst>
                                            <p:cond delay="770"/>
                                          </p:stCondLst>
                                        </p:cTn>
                                        <p:tgtEl>
                                          <p:spTgt spid="15"/>
                                        </p:tgtEl>
                                        <p:attrNameLst>
                                          <p:attrName>ppt_x</p:attrName>
                                        </p:attrNameLst>
                                      </p:cBhvr>
                                    </p:anim>
                                    <p:set>
                                      <p:cBhvr>
                                        <p:cTn id="60" dur="770" fill="hold"/>
                                        <p:tgtEl>
                                          <p:spTgt spid="15"/>
                                        </p:tgtEl>
                                        <p:attrNameLst>
                                          <p:attrName>ppt_y</p:attrName>
                                        </p:attrNameLst>
                                      </p:cBhvr>
                                      <p:to>
                                        <p:strVal val="(#ppt_y+0.4)"/>
                                      </p:to>
                                    </p:set>
                                    <p:anim from="(#ppt_y+0.4)" to="(#ppt_y)" calcmode="lin" valueType="num">
                                      <p:cBhvr>
                                        <p:cTn id="61" dur="1230" accel="100000" fill="hold">
                                          <p:stCondLst>
                                            <p:cond delay="770"/>
                                          </p:stCondLst>
                                        </p:cTn>
                                        <p:tgtEl>
                                          <p:spTgt spid="1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2" grpId="0" animBg="1"/>
      <p:bldP spid="13" grpId="0" animBg="1"/>
      <p:bldP spid="14" grpId="0" animBg="1"/>
      <p:bldP spid="18" grpId="0"/>
      <p:bldP spid="15" grpId="0" bldLvl="0" animBg="1"/>
      <p:bldP spid="1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25694" y="948208"/>
            <a:ext cx="6392444" cy="5940088"/>
          </a:xfrm>
          <a:prstGeom prst="rect">
            <a:avLst/>
          </a:prstGeom>
          <a:noFill/>
        </p:spPr>
        <p:txBody>
          <a:bodyPr wrap="square">
            <a:spAutoFit/>
          </a:bodyPr>
          <a:lstStyle/>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But the other day she was in big trouble. She was such a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sweet</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girl; a third-grade teacher always dreamed of having a classroom filled with students like Katie. She was never ever a discipline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（纪律）</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 I just couldn’t imagine why she had made her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parents </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angry.</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It seemed that Katie had been running up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（积欠）</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sizable charges in the lunchroom. Her parents explained that Katie brought a great homemade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each day, and there was no reason for her to buy school lunch. They assumed a sit-down with Katie would solve the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problem</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but failed. So they asked me to help them get to the bottom of this situation.</a:t>
            </a:r>
            <a:endPar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a:p>
            <a:pPr lvl="0" indent="266700" algn="just"/>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So the next day, I asked Katie to my office. “Why are you charging </a:t>
            </a:r>
            <a:r>
              <a:rPr lang="zh-CN" altLang="en-US"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（记账）</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lunches, Katie? What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happens</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to your homemade lunch?” I asked. “I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lose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it,” She responded. I leaned back in my chair and said, “ I don’t believe you, Katie.” She didn’t </a:t>
            </a:r>
            <a:r>
              <a:rPr lang="en-US" altLang="zh-CN" sz="2000" b="1" u="sng"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care</a:t>
            </a:r>
            <a:r>
              <a:rPr lang="en-US"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rPr>
              <a:t>. “ Is someone stealing your lunch, Katie?” I took a new track. “ No. I just lose it,” she said. Well, there was nothing else I could do.</a:t>
            </a:r>
            <a:endParaRPr lang="zh-CN" altLang="zh-CN" sz="2000" b="1" kern="100" dirty="0">
              <a:solidFill>
                <a:prstClr val="black"/>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4" name="矩形 3"/>
          <p:cNvSpPr/>
          <p:nvPr/>
        </p:nvSpPr>
        <p:spPr>
          <a:xfrm>
            <a:off x="-12700" y="212"/>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32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
        <p:nvSpPr>
          <p:cNvPr id="10" name="文本框 9"/>
          <p:cNvSpPr txBox="1"/>
          <p:nvPr/>
        </p:nvSpPr>
        <p:spPr>
          <a:xfrm>
            <a:off x="3210016" y="199215"/>
            <a:ext cx="8491000" cy="461665"/>
          </a:xfrm>
          <a:prstGeom prst="rect">
            <a:avLst/>
          </a:prstGeom>
          <a:noFill/>
        </p:spPr>
        <p:txBody>
          <a:bodyPr wrap="square" rtlCol="0">
            <a:spAutoFit/>
          </a:bodyPr>
          <a:lstStyle/>
          <a:p>
            <a:pPr defTabSz="1219200"/>
            <a:r>
              <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读线索：</a:t>
            </a:r>
            <a:r>
              <a:rPr lang="en-US" altLang="zh-CN"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Read for the clue</a:t>
            </a:r>
            <a:r>
              <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为思维逻辑发展指明方向</a:t>
            </a:r>
            <a:endParaRPr lang="zh-CN" altLang="en-US" sz="2400" b="1"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p:txBody>
      </p:sp>
      <p:sp>
        <p:nvSpPr>
          <p:cNvPr id="11" name="右大括号 10"/>
          <p:cNvSpPr/>
          <p:nvPr/>
        </p:nvSpPr>
        <p:spPr>
          <a:xfrm>
            <a:off x="6332339" y="1175804"/>
            <a:ext cx="714778" cy="3162031"/>
          </a:xfrm>
          <a:prstGeom prst="rightBrace">
            <a:avLst>
              <a:gd name="adj1" fmla="val 8333"/>
              <a:gd name="adj2" fmla="val 50000"/>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dirty="0"/>
          </a:p>
        </p:txBody>
      </p:sp>
      <p:sp>
        <p:nvSpPr>
          <p:cNvPr id="12" name="文本框 11"/>
          <p:cNvSpPr txBox="1"/>
          <p:nvPr/>
        </p:nvSpPr>
        <p:spPr>
          <a:xfrm>
            <a:off x="6991435" y="1550429"/>
            <a:ext cx="4960532" cy="1569660"/>
          </a:xfrm>
          <a:prstGeom prst="rect">
            <a:avLst/>
          </a:prstGeom>
          <a:ln w="28575">
            <a:prstDash val="dash"/>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故事经过：</a:t>
            </a:r>
            <a:endParaRPr lang="en-US" altLang="zh-CN" sz="2400" b="1" dirty="0">
              <a:solidFill>
                <a:srgbClr val="0000FF"/>
              </a:solidFill>
              <a:latin typeface="微软雅黑" panose="020B0503020204020204" pitchFamily="34" charset="-122"/>
              <a:ea typeface="微软雅黑" panose="020B0503020204020204" pitchFamily="34" charset="-122"/>
            </a:endParaRPr>
          </a:p>
          <a:p>
            <a:r>
              <a:rPr lang="en-US" altLang="zh-CN" sz="2400" b="1" dirty="0"/>
              <a:t>Katie</a:t>
            </a:r>
            <a:r>
              <a:rPr lang="zh-CN" altLang="en-US" sz="2400" b="1" dirty="0"/>
              <a:t>碰到了麻烦，虽然她纪律从不犯错，但还是惹爸妈生气了，究竟是什么事情？</a:t>
            </a:r>
            <a:endParaRPr lang="zh-CN" altLang="en-US" sz="2400" b="1" dirty="0"/>
          </a:p>
        </p:txBody>
      </p:sp>
      <p:sp>
        <p:nvSpPr>
          <p:cNvPr id="13" name="文本框 12"/>
          <p:cNvSpPr txBox="1"/>
          <p:nvPr/>
        </p:nvSpPr>
        <p:spPr>
          <a:xfrm>
            <a:off x="7343498" y="4707406"/>
            <a:ext cx="4608469" cy="1200329"/>
          </a:xfrm>
          <a:prstGeom prst="rect">
            <a:avLst/>
          </a:prstGeom>
          <a:ln w="28575">
            <a:prstDash val="dash"/>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a:solidFill>
                  <a:srgbClr val="0000FF"/>
                </a:solidFill>
                <a:latin typeface="微软雅黑" panose="020B0503020204020204" pitchFamily="34" charset="-122"/>
                <a:ea typeface="微软雅黑" panose="020B0503020204020204" pitchFamily="34" charset="-122"/>
              </a:rPr>
              <a:t>故事发展：</a:t>
            </a:r>
            <a:endParaRPr lang="en-US" altLang="zh-CN" sz="2400" b="1" dirty="0">
              <a:solidFill>
                <a:srgbClr val="0000FF"/>
              </a:solidFill>
              <a:latin typeface="微软雅黑" panose="020B0503020204020204" pitchFamily="34" charset="-122"/>
              <a:ea typeface="微软雅黑" panose="020B0503020204020204" pitchFamily="34" charset="-122"/>
            </a:endParaRPr>
          </a:p>
          <a:p>
            <a:r>
              <a:rPr lang="en-US" altLang="zh-CN" sz="2400" b="1" dirty="0"/>
              <a:t>Katie</a:t>
            </a:r>
            <a:r>
              <a:rPr lang="zh-CN" altLang="en-US" sz="2400" b="1" dirty="0"/>
              <a:t>的父母请老师帮助调查</a:t>
            </a:r>
            <a:r>
              <a:rPr lang="en-US" altLang="zh-CN" sz="2400" b="1" dirty="0"/>
              <a:t>Katie</a:t>
            </a:r>
            <a:r>
              <a:rPr lang="zh-CN" altLang="en-US" sz="2400" b="1" dirty="0"/>
              <a:t>在学校午餐欠账的事情。</a:t>
            </a:r>
            <a:endParaRPr lang="zh-CN" altLang="en-US" sz="2400" b="1" dirty="0"/>
          </a:p>
        </p:txBody>
      </p:sp>
      <p:sp>
        <p:nvSpPr>
          <p:cNvPr id="14" name="右大括号 13"/>
          <p:cNvSpPr/>
          <p:nvPr/>
        </p:nvSpPr>
        <p:spPr>
          <a:xfrm>
            <a:off x="6327211" y="4625163"/>
            <a:ext cx="639672" cy="2010298"/>
          </a:xfrm>
          <a:prstGeom prst="rightBrace">
            <a:avLst>
              <a:gd name="adj1" fmla="val 8333"/>
              <a:gd name="adj2" fmla="val 50000"/>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zh-CN" altLang="en-US" dirty="0"/>
          </a:p>
        </p:txBody>
      </p:sp>
      <p:grpSp>
        <p:nvGrpSpPr>
          <p:cNvPr id="21" name="组合 20"/>
          <p:cNvGrpSpPr/>
          <p:nvPr/>
        </p:nvGrpSpPr>
        <p:grpSpPr>
          <a:xfrm>
            <a:off x="0" y="41319"/>
            <a:ext cx="2955713" cy="735286"/>
            <a:chOff x="0" y="41319"/>
            <a:chExt cx="2955713" cy="735286"/>
          </a:xfrm>
        </p:grpSpPr>
        <p:grpSp>
          <p:nvGrpSpPr>
            <p:cNvPr id="20" name="组合 19"/>
            <p:cNvGrpSpPr/>
            <p:nvPr/>
          </p:nvGrpSpPr>
          <p:grpSpPr>
            <a:xfrm>
              <a:off x="0" y="45932"/>
              <a:ext cx="2955713" cy="730673"/>
              <a:chOff x="0" y="45932"/>
              <a:chExt cx="2955713" cy="730673"/>
            </a:xfrm>
          </p:grpSpPr>
          <p:pic>
            <p:nvPicPr>
              <p:cNvPr id="6"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45932"/>
                <a:ext cx="1981200" cy="73067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文本框 6"/>
              <p:cNvSpPr txBox="1">
                <a:spLocks noChangeArrowheads="1"/>
              </p:cNvSpPr>
              <p:nvPr/>
            </p:nvSpPr>
            <p:spPr bwMode="auto">
              <a:xfrm>
                <a:off x="2065866" y="128059"/>
                <a:ext cx="697653" cy="6460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02</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8" name="直接连接符 24"/>
              <p:cNvCxnSpPr>
                <a:cxnSpLocks noChangeShapeType="1"/>
              </p:cNvCxnSpPr>
              <p:nvPr/>
            </p:nvCxnSpPr>
            <p:spPr bwMode="auto">
              <a:xfrm>
                <a:off x="2915920" y="220345"/>
                <a:ext cx="0" cy="45720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9" name="直接连接符 15"/>
              <p:cNvCxnSpPr>
                <a:cxnSpLocks noChangeShapeType="1"/>
              </p:cNvCxnSpPr>
              <p:nvPr/>
            </p:nvCxnSpPr>
            <p:spPr bwMode="auto">
              <a:xfrm>
                <a:off x="2955713" y="220345"/>
                <a:ext cx="0" cy="45720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17" name="文本框 16"/>
            <p:cNvSpPr txBox="1"/>
            <p:nvPr/>
          </p:nvSpPr>
          <p:spPr>
            <a:xfrm>
              <a:off x="232875" y="41319"/>
              <a:ext cx="139890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sp>
        <p:nvSpPr>
          <p:cNvPr id="15" name="矩形 14"/>
          <p:cNvSpPr/>
          <p:nvPr/>
        </p:nvSpPr>
        <p:spPr>
          <a:xfrm>
            <a:off x="1606594" y="4990995"/>
            <a:ext cx="4620325" cy="461665"/>
          </a:xfrm>
          <a:prstGeom prst="rect">
            <a:avLst/>
          </a:prstGeom>
          <a:solidFill>
            <a:srgbClr val="F0A724"/>
          </a:solidFill>
          <a:ln w="38100" cap="flat" cmpd="sng">
            <a:solidFill>
              <a:srgbClr val="FF0000"/>
            </a:solidFill>
            <a:prstDash val="solid"/>
            <a:miter/>
            <a:headEnd type="none" w="med" len="med"/>
            <a:tailEnd type="none" w="med" len="med"/>
          </a:ln>
        </p:spPr>
        <p:txBody>
          <a:bodyPr wrap="square">
            <a:spAutoFit/>
          </a:bodyPr>
          <a:lstStyle/>
          <a:p>
            <a:pPr fontAlgn="base">
              <a:defRPr/>
            </a:pPr>
            <a:r>
              <a:rPr lang="en-US" altLang="zh-CN" sz="24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Teacher’ s Emotion</a:t>
            </a:r>
            <a:r>
              <a:rPr lang="zh-CN" altLang="en-US" sz="24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a:t>
            </a:r>
            <a:r>
              <a:rPr lang="en-US" altLang="zh-CN" sz="24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rPr>
              <a:t>helpful</a:t>
            </a:r>
            <a:endParaRPr lang="en-US" altLang="zh-CN" sz="2400" b="1" kern="0" noProof="1">
              <a:solidFill>
                <a:prstClr val="white"/>
              </a:solidFill>
              <a:effectLst>
                <a:outerShdw blurRad="38100" dist="38100" dir="2700000">
                  <a:srgbClr val="000000"/>
                </a:outerShdw>
              </a:effectLst>
              <a:latin typeface="Bodoni MT" panose="02070603080606020203" pitchFamily="18" charset="0"/>
              <a:ea typeface="微软雅黑" panose="020B0503020204020204" pitchFamily="34" charset="-122"/>
            </a:endParaRPr>
          </a:p>
        </p:txBody>
      </p:sp>
      <p:sp>
        <p:nvSpPr>
          <p:cNvPr id="16" name="矩形 15"/>
          <p:cNvSpPr/>
          <p:nvPr/>
        </p:nvSpPr>
        <p:spPr>
          <a:xfrm>
            <a:off x="844557" y="1778998"/>
            <a:ext cx="5367432" cy="1015663"/>
          </a:xfrm>
          <a:prstGeom prst="rect">
            <a:avLst/>
          </a:prstGeom>
          <a:solidFill>
            <a:srgbClr val="F0A724"/>
          </a:solidFill>
          <a:ln w="38100" cap="flat" cmpd="sng">
            <a:solidFill>
              <a:srgbClr val="FF0000"/>
            </a:solidFill>
            <a:prstDash val="solid"/>
            <a:miter/>
            <a:headEnd type="none" w="med" len="med"/>
            <a:tailEnd type="none" w="med" len="med"/>
          </a:ln>
        </p:spPr>
        <p:txBody>
          <a:bodyPr wrap="square">
            <a:spAutoFit/>
          </a:bodyPr>
          <a:lstStyle/>
          <a:p>
            <a:pPr fontAlgn="base">
              <a:defRPr/>
            </a:pP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Katie’s Emotion</a:t>
            </a:r>
            <a:r>
              <a:rPr lang="zh-CN" altLang="en-US"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Passionate</a:t>
            </a:r>
            <a:r>
              <a:rPr lang="zh-CN" altLang="en-US"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a:t>
            </a: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troubled </a:t>
            </a:r>
            <a:endPar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a:p>
            <a:pPr fontAlgn="base">
              <a:defRPr/>
            </a:pPr>
            <a:r>
              <a:rPr lang="en-US" altLang="zh-CN"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rPr>
              <a:t>Katie’s parents’ Emotion: Disappointed, pitiful, sad </a:t>
            </a:r>
            <a:endParaRPr lang="zh-CN" altLang="en-US" sz="2000" b="1" kern="0" noProof="1">
              <a:solidFill>
                <a:prstClr val="white"/>
              </a:solidFill>
              <a:effectLst>
                <a:outerShdw blurRad="38100" dist="38100" dir="2700000">
                  <a:srgbClr val="000000"/>
                </a:outerShdw>
              </a:effectLs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xEl>
                                              <p:pRg st="0" end="0"/>
                                            </p:txEl>
                                          </p:spTgt>
                                        </p:tgtEl>
                                        <p:attrNameLst>
                                          <p:attrName>style.visibility</p:attrName>
                                        </p:attrNameLst>
                                      </p:cBhvr>
                                      <p:to>
                                        <p:strVal val="visible"/>
                                      </p:to>
                                    </p:set>
                                    <p:anim calcmode="lin" valueType="num">
                                      <p:cBhvr additive="base">
                                        <p:cTn id="17"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xEl>
                                              <p:pRg st="1" end="1"/>
                                            </p:txEl>
                                          </p:spTgt>
                                        </p:tgtEl>
                                        <p:attrNameLst>
                                          <p:attrName>style.visibility</p:attrName>
                                        </p:attrNameLst>
                                      </p:cBhvr>
                                      <p:to>
                                        <p:strVal val="visible"/>
                                      </p:to>
                                    </p:set>
                                    <p:anim calcmode="lin" valueType="num">
                                      <p:cBhvr additive="base">
                                        <p:cTn id="23" dur="500" fill="hold"/>
                                        <p:tgtEl>
                                          <p:spTgt spid="1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xEl>
                                              <p:pRg st="2" end="2"/>
                                            </p:txEl>
                                          </p:spTgt>
                                        </p:tgtEl>
                                        <p:attrNameLst>
                                          <p:attrName>style.visibility</p:attrName>
                                        </p:attrNameLst>
                                      </p:cBhvr>
                                      <p:to>
                                        <p:strVal val="visible"/>
                                      </p:to>
                                    </p:set>
                                    <p:anim calcmode="lin" valueType="num">
                                      <p:cBhvr additive="base">
                                        <p:cTn id="29" dur="500" fill="hold"/>
                                        <p:tgtEl>
                                          <p:spTgt spid="1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arn(inVertic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circle(in)">
                                      <p:cBhvr>
                                        <p:cTn id="40" dur="20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down)">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circle(in)">
                                      <p:cBhvr>
                                        <p:cTn id="50" dur="20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5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770" decel="100000"/>
                                        <p:tgtEl>
                                          <p:spTgt spid="16"/>
                                        </p:tgtEl>
                                      </p:cBhvr>
                                    </p:animEffect>
                                    <p:animScale>
                                      <p:cBhvr>
                                        <p:cTn id="56" dur="770" decel="100000"/>
                                        <p:tgtEl>
                                          <p:spTgt spid="16"/>
                                        </p:tgtEl>
                                      </p:cBhvr>
                                      <p:from x="10000" y="10000"/>
                                      <p:to x="200000" y="450000"/>
                                    </p:animScale>
                                    <p:animScale>
                                      <p:cBhvr>
                                        <p:cTn id="57" dur="1230" accel="100000" fill="hold">
                                          <p:stCondLst>
                                            <p:cond delay="770"/>
                                          </p:stCondLst>
                                        </p:cTn>
                                        <p:tgtEl>
                                          <p:spTgt spid="16"/>
                                        </p:tgtEl>
                                      </p:cBhvr>
                                      <p:from x="200000" y="450000"/>
                                      <p:to x="100000" y="100000"/>
                                    </p:animScale>
                                    <p:set>
                                      <p:cBhvr>
                                        <p:cTn id="58" dur="770" fill="hold"/>
                                        <p:tgtEl>
                                          <p:spTgt spid="16"/>
                                        </p:tgtEl>
                                        <p:attrNameLst>
                                          <p:attrName>ppt_x</p:attrName>
                                        </p:attrNameLst>
                                      </p:cBhvr>
                                      <p:to>
                                        <p:strVal val="(0.5)"/>
                                      </p:to>
                                    </p:set>
                                    <p:anim from="(0.5)" to="(#ppt_x)" calcmode="lin" valueType="num">
                                      <p:cBhvr>
                                        <p:cTn id="59" dur="1230" accel="100000" fill="hold">
                                          <p:stCondLst>
                                            <p:cond delay="770"/>
                                          </p:stCondLst>
                                        </p:cTn>
                                        <p:tgtEl>
                                          <p:spTgt spid="16"/>
                                        </p:tgtEl>
                                        <p:attrNameLst>
                                          <p:attrName>ppt_x</p:attrName>
                                        </p:attrNameLst>
                                      </p:cBhvr>
                                    </p:anim>
                                    <p:set>
                                      <p:cBhvr>
                                        <p:cTn id="60" dur="770" fill="hold"/>
                                        <p:tgtEl>
                                          <p:spTgt spid="16"/>
                                        </p:tgtEl>
                                        <p:attrNameLst>
                                          <p:attrName>ppt_y</p:attrName>
                                        </p:attrNameLst>
                                      </p:cBhvr>
                                      <p:to>
                                        <p:strVal val="(#ppt_y+0.4)"/>
                                      </p:to>
                                    </p:set>
                                    <p:anim from="(#ppt_y+0.4)" to="(#ppt_y)" calcmode="lin" valueType="num">
                                      <p:cBhvr>
                                        <p:cTn id="61" dur="1230" accel="100000" fill="hold">
                                          <p:stCondLst>
                                            <p:cond delay="770"/>
                                          </p:stCondLst>
                                        </p:cTn>
                                        <p:tgtEl>
                                          <p:spTgt spid="16"/>
                                        </p:tgtEl>
                                        <p:attrNameLst>
                                          <p:attrName>ppt_y</p:attrName>
                                        </p:attrNameLst>
                                      </p:cBhvr>
                                    </p:anim>
                                  </p:childTnLst>
                                </p:cTn>
                              </p:par>
                            </p:childTnLst>
                          </p:cTn>
                        </p:par>
                      </p:childTnLst>
                    </p:cTn>
                  </p:par>
                  <p:par>
                    <p:cTn id="62" fill="hold">
                      <p:stCondLst>
                        <p:cond delay="indefinite"/>
                      </p:stCondLst>
                      <p:childTnLst>
                        <p:par>
                          <p:cTn id="63" fill="hold">
                            <p:stCondLst>
                              <p:cond delay="0"/>
                            </p:stCondLst>
                            <p:childTnLst>
                              <p:par>
                                <p:cTn id="64" presetID="51" presetClass="entr" presetSubtype="0"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770" decel="100000"/>
                                        <p:tgtEl>
                                          <p:spTgt spid="15"/>
                                        </p:tgtEl>
                                      </p:cBhvr>
                                    </p:animEffect>
                                    <p:animScale>
                                      <p:cBhvr>
                                        <p:cTn id="67" dur="770" decel="100000"/>
                                        <p:tgtEl>
                                          <p:spTgt spid="15"/>
                                        </p:tgtEl>
                                      </p:cBhvr>
                                      <p:from x="10000" y="10000"/>
                                      <p:to x="200000" y="450000"/>
                                    </p:animScale>
                                    <p:animScale>
                                      <p:cBhvr>
                                        <p:cTn id="68" dur="1230" accel="100000" fill="hold">
                                          <p:stCondLst>
                                            <p:cond delay="770"/>
                                          </p:stCondLst>
                                        </p:cTn>
                                        <p:tgtEl>
                                          <p:spTgt spid="15"/>
                                        </p:tgtEl>
                                      </p:cBhvr>
                                      <p:from x="200000" y="450000"/>
                                      <p:to x="100000" y="100000"/>
                                    </p:animScale>
                                    <p:set>
                                      <p:cBhvr>
                                        <p:cTn id="69" dur="770" fill="hold"/>
                                        <p:tgtEl>
                                          <p:spTgt spid="15"/>
                                        </p:tgtEl>
                                        <p:attrNameLst>
                                          <p:attrName>ppt_x</p:attrName>
                                        </p:attrNameLst>
                                      </p:cBhvr>
                                      <p:to>
                                        <p:strVal val="(0.5)"/>
                                      </p:to>
                                    </p:set>
                                    <p:anim from="(0.5)" to="(#ppt_x)" calcmode="lin" valueType="num">
                                      <p:cBhvr>
                                        <p:cTn id="70" dur="1230" accel="100000" fill="hold">
                                          <p:stCondLst>
                                            <p:cond delay="770"/>
                                          </p:stCondLst>
                                        </p:cTn>
                                        <p:tgtEl>
                                          <p:spTgt spid="15"/>
                                        </p:tgtEl>
                                        <p:attrNameLst>
                                          <p:attrName>ppt_x</p:attrName>
                                        </p:attrNameLst>
                                      </p:cBhvr>
                                    </p:anim>
                                    <p:set>
                                      <p:cBhvr>
                                        <p:cTn id="71" dur="770" fill="hold"/>
                                        <p:tgtEl>
                                          <p:spTgt spid="15"/>
                                        </p:tgtEl>
                                        <p:attrNameLst>
                                          <p:attrName>ppt_y</p:attrName>
                                        </p:attrNameLst>
                                      </p:cBhvr>
                                      <p:to>
                                        <p:strVal val="(#ppt_y+0.4)"/>
                                      </p:to>
                                    </p:set>
                                    <p:anim from="(#ppt_y+0.4)" to="(#ppt_y)" calcmode="lin" valueType="num">
                                      <p:cBhvr>
                                        <p:cTn id="72" dur="1230" accel="100000" fill="hold">
                                          <p:stCondLst>
                                            <p:cond delay="770"/>
                                          </p:stCondLst>
                                        </p:cTn>
                                        <p:tgtEl>
                                          <p:spTgt spid="1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10" grpId="0"/>
      <p:bldP spid="11" grpId="0" animBg="1"/>
      <p:bldP spid="12" grpId="0" animBg="1"/>
      <p:bldP spid="13" grpId="0" animBg="1"/>
      <p:bldP spid="14" grpId="0" animBg="1"/>
      <p:bldP spid="15" grpId="0" bldLvl="0" animBg="1"/>
      <p:bldP spid="16"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1117803" y="1405001"/>
            <a:ext cx="6708888" cy="4075475"/>
          </a:xfrm>
          <a:prstGeom prst="rect">
            <a:avLst/>
          </a:prstGeom>
          <a:noFill/>
          <a:ln w="50800">
            <a:noFill/>
          </a:ln>
        </p:spPr>
        <p:txBody>
          <a:bodyPr wrap="none">
            <a:spAutoFit/>
          </a:bodyPr>
          <a:lstStyle/>
          <a:p>
            <a:pPr marL="342900" marR="0" lvl="0" indent="-342900" algn="l" defTabSz="914400" rtl="0" eaLnBrk="1" fontAlgn="base" latinLnBrk="0" hangingPunct="1">
              <a:lnSpc>
                <a:spcPct val="150000"/>
              </a:lnSpc>
              <a:spcBef>
                <a:spcPct val="0"/>
              </a:spcBef>
              <a:spcAft>
                <a:spcPct val="0"/>
              </a:spcAft>
              <a:buClrTx/>
              <a:buSzTx/>
              <a:buFontTx/>
              <a:buNone/>
              <a:defRPr/>
            </a:pPr>
            <a:r>
              <a:rPr kumimoji="0" lang="en-US" altLang="zh-CN" sz="3200" b="0" i="0"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Arial" panose="020B0604020202020204" pitchFamily="34" charset="0"/>
                <a:ea typeface="宋体" panose="02010600030101010101" pitchFamily="2" charset="-122"/>
                <a:cs typeface="+mn-cs"/>
              </a:rPr>
              <a:t>★ </a:t>
            </a:r>
            <a:r>
              <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rPr>
              <a:t>the psychological description </a:t>
            </a:r>
            <a:endPar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endParaRPr>
          </a:p>
          <a:p>
            <a:pPr marL="342900" marR="0" lvl="0" indent="-342900" algn="l" defTabSz="914400" rtl="0" eaLnBrk="1" fontAlgn="base" latinLnBrk="0" hangingPunct="1">
              <a:lnSpc>
                <a:spcPct val="150000"/>
              </a:lnSpc>
              <a:spcBef>
                <a:spcPct val="0"/>
              </a:spcBef>
              <a:spcAft>
                <a:spcPct val="0"/>
              </a:spcAft>
              <a:buClrTx/>
              <a:buSzTx/>
              <a:buFontTx/>
              <a:buNone/>
              <a:defRPr/>
            </a:pPr>
            <a:r>
              <a:rPr kumimoji="0" lang="en-US" altLang="zh-CN" sz="3600" b="1" i="0"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rPr>
              <a:t>★ </a:t>
            </a:r>
            <a:r>
              <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rPr>
              <a:t>the dialogue description</a:t>
            </a:r>
            <a:endPar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endParaRPr>
          </a:p>
          <a:p>
            <a:pPr marL="342900" marR="0" lvl="0" indent="-342900" algn="l" defTabSz="914400" rtl="0" eaLnBrk="1" fontAlgn="base" latinLnBrk="0" hangingPunct="1">
              <a:lnSpc>
                <a:spcPct val="150000"/>
              </a:lnSpc>
              <a:spcBef>
                <a:spcPct val="0"/>
              </a:spcBef>
              <a:spcAft>
                <a:spcPct val="0"/>
              </a:spcAft>
              <a:buClrTx/>
              <a:buSzTx/>
              <a:buFontTx/>
              <a:buNone/>
              <a:defRPr/>
            </a:pPr>
            <a:r>
              <a:rPr kumimoji="0" lang="en-US" altLang="zh-CN" sz="3600" b="1" i="0"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rPr>
              <a:t>★</a:t>
            </a:r>
            <a:r>
              <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rPr>
              <a:t> the  inner thought description</a:t>
            </a:r>
            <a:endPar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endParaRPr>
          </a:p>
          <a:p>
            <a:pPr marL="342900" lvl="0" indent="-342900" fontAlgn="base">
              <a:lnSpc>
                <a:spcPct val="150000"/>
              </a:lnSpc>
              <a:spcBef>
                <a:spcPct val="0"/>
              </a:spcBef>
              <a:spcAft>
                <a:spcPct val="0"/>
              </a:spcAft>
              <a:defRPr/>
            </a:pPr>
            <a:r>
              <a:rPr lang="en-US" altLang="zh-CN" sz="3600" b="1" noProof="1">
                <a:solidFill>
                  <a:srgbClr val="00B050"/>
                </a:solidFill>
                <a:effectLst>
                  <a:outerShdw blurRad="38100" dist="38100" dir="2700000" algn="tl">
                    <a:srgbClr val="000000">
                      <a:alpha val="43137"/>
                    </a:srgbClr>
                  </a:outerShdw>
                </a:effectLst>
                <a:latin typeface="Corbel" panose="020B0503020204020204" pitchFamily="34" charset="0"/>
                <a:ea typeface="宋体" panose="02010600030101010101" pitchFamily="2" charset="-122"/>
              </a:rPr>
              <a:t>★ the behavior description</a:t>
            </a:r>
            <a:endParaRPr kumimoji="0" lang="en-US" altLang="zh-CN" sz="3600" b="1" i="1" u="none" strike="noStrike" kern="1200" cap="none" spc="0" normalizeH="0" baseline="0" noProof="1">
              <a:ln>
                <a:noFill/>
              </a:ln>
              <a:solidFill>
                <a:srgbClr val="00B050"/>
              </a:solidFill>
              <a:effectLst>
                <a:outerShdw blurRad="38100" dist="38100" dir="2700000" algn="tl">
                  <a:srgbClr val="000000">
                    <a:alpha val="43137"/>
                  </a:srgbClr>
                </a:outerShdw>
              </a:effectLst>
              <a:uLnTx/>
              <a:uFillTx/>
              <a:latin typeface="Corbel" panose="020B0503020204020204" pitchFamily="34" charset="0"/>
              <a:ea typeface="宋体" panose="02010600030101010101" pitchFamily="2" charset="-122"/>
              <a:cs typeface="+mn-cs"/>
            </a:endParaRPr>
          </a:p>
          <a:p>
            <a:pPr marL="342900" marR="0" lvl="0" indent="-342900" algn="l" defTabSz="914400" rtl="0" eaLnBrk="1" fontAlgn="base" latinLnBrk="0" hangingPunct="1">
              <a:lnSpc>
                <a:spcPct val="150000"/>
              </a:lnSpc>
              <a:spcBef>
                <a:spcPct val="0"/>
              </a:spcBef>
              <a:spcAft>
                <a:spcPct val="0"/>
              </a:spcAft>
              <a:buClrTx/>
              <a:buSzTx/>
              <a:buFontTx/>
              <a:buNone/>
              <a:defRPr/>
            </a:pPr>
            <a:r>
              <a:rPr kumimoji="0" lang="en-US" altLang="zh-CN" sz="3200" b="0" i="0" u="none" strike="noStrike" kern="1200" cap="none" spc="0" normalizeH="0" baseline="0" noProof="1">
                <a:ln>
                  <a:noFill/>
                </a:ln>
                <a:solidFill>
                  <a:srgbClr val="00B050"/>
                </a:solidFill>
                <a:effectLst/>
                <a:uLnTx/>
                <a:uFillTx/>
                <a:latin typeface="Arial" panose="020B0604020202020204" pitchFamily="34" charset="0"/>
                <a:ea typeface="宋体" panose="02010600030101010101" pitchFamily="2" charset="-122"/>
                <a:cs typeface="+mn-cs"/>
              </a:rPr>
              <a:t>……</a:t>
            </a:r>
            <a:endParaRPr kumimoji="0" lang="en-US" altLang="zh-CN" sz="3200" b="1" i="1" u="none" strike="noStrike" kern="1200" cap="none" spc="0" normalizeH="0" baseline="0" noProof="1">
              <a:ln>
                <a:noFill/>
              </a:ln>
              <a:solidFill>
                <a:srgbClr val="00B050"/>
              </a:solidFill>
              <a:effectLst/>
              <a:uLnTx/>
              <a:uFillTx/>
              <a:latin typeface="Corbel" panose="020B0503020204020204" pitchFamily="34" charset="0"/>
              <a:ea typeface="宋体" panose="02010600030101010101" pitchFamily="2" charset="-122"/>
              <a:cs typeface="+mn-cs"/>
            </a:endParaRPr>
          </a:p>
        </p:txBody>
      </p:sp>
      <p:grpSp>
        <p:nvGrpSpPr>
          <p:cNvPr id="3" name="组合 2"/>
          <p:cNvGrpSpPr/>
          <p:nvPr/>
        </p:nvGrpSpPr>
        <p:grpSpPr>
          <a:xfrm>
            <a:off x="0" y="138454"/>
            <a:ext cx="12288441" cy="873760"/>
            <a:chOff x="-23479" y="138454"/>
            <a:chExt cx="12288441" cy="873760"/>
          </a:xfrm>
        </p:grpSpPr>
        <p:grpSp>
          <p:nvGrpSpPr>
            <p:cNvPr id="12" name="组合 11"/>
            <p:cNvGrpSpPr/>
            <p:nvPr/>
          </p:nvGrpSpPr>
          <p:grpSpPr>
            <a:xfrm>
              <a:off x="-23479" y="138454"/>
              <a:ext cx="12288441" cy="873760"/>
              <a:chOff x="34988" y="-4401"/>
              <a:chExt cx="12264962" cy="873760"/>
            </a:xfrm>
          </p:grpSpPr>
          <p:sp>
            <p:nvSpPr>
              <p:cNvPr id="2" name="矩形 1"/>
              <p:cNvSpPr/>
              <p:nvPr/>
            </p:nvSpPr>
            <p:spPr>
              <a:xfrm>
                <a:off x="34988" y="-4401"/>
                <a:ext cx="12216553" cy="873760"/>
              </a:xfrm>
              <a:prstGeom prst="rect">
                <a:avLst/>
              </a:prstGeom>
            </p:spPr>
            <p:style>
              <a:lnRef idx="1">
                <a:schemeClr val="accent4"/>
              </a:lnRef>
              <a:fillRef idx="2">
                <a:schemeClr val="accent4"/>
              </a:fillRef>
              <a:effectRef idx="1">
                <a:schemeClr val="accent4"/>
              </a:effectRef>
              <a:fontRef idx="minor">
                <a:schemeClr val="dk1"/>
              </a:fontRef>
            </p:style>
            <p:txBody>
              <a:bodyPr lIns="75520" tIns="37760" rIns="75520" bIns="3776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en-US" sz="3200" b="1"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grpSp>
            <p:nvGrpSpPr>
              <p:cNvPr id="11" name="组合 10"/>
              <p:cNvGrpSpPr/>
              <p:nvPr/>
            </p:nvGrpSpPr>
            <p:grpSpPr>
              <a:xfrm>
                <a:off x="47688" y="41319"/>
                <a:ext cx="2955713" cy="730673"/>
                <a:chOff x="0" y="45932"/>
                <a:chExt cx="2955713" cy="730673"/>
              </a:xfrm>
            </p:grpSpPr>
            <p:pic>
              <p:nvPicPr>
                <p:cNvPr id="4"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45932"/>
                  <a:ext cx="1981200" cy="730673"/>
                </a:xfrm>
                <a:prstGeom prst="rect">
                  <a:avLst/>
                </a:prstGeom>
                <a:noFill/>
                <a:ln>
                  <a:noFill/>
                </a:ln>
                <a:effectLst>
                  <a:outerShdw dist="38100" dir="8100000" algn="ctr" rotWithShape="0">
                    <a:srgbClr val="000000">
                      <a:alpha val="39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文本框 6"/>
                <p:cNvSpPr txBox="1">
                  <a:spLocks noChangeArrowheads="1"/>
                </p:cNvSpPr>
                <p:nvPr/>
              </p:nvSpPr>
              <p:spPr bwMode="auto">
                <a:xfrm>
                  <a:off x="2065866" y="128059"/>
                  <a:ext cx="697653" cy="646006"/>
                </a:xfrm>
                <a:prstGeom prst="rect">
                  <a:avLst/>
                </a:prstGeom>
                <a:solidFill>
                  <a:srgbClr val="51308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rPr>
                    <a:t>03</a:t>
                  </a:r>
                  <a:endParaRPr kumimoji="0" lang="zh-CN" altLang="en-US" sz="3600" b="1" i="0" u="none" strike="noStrike" kern="1200" cap="none" spc="0" normalizeH="0" baseline="0" noProof="0" dirty="0">
                    <a:ln>
                      <a:noFill/>
                    </a:ln>
                    <a:solidFill>
                      <a:prstClr val="white"/>
                    </a:solidFill>
                    <a:effectLst/>
                    <a:uLnTx/>
                    <a:uFillTx/>
                    <a:latin typeface="Arial" panose="020B0604020202020204" pitchFamily="34" charset="0"/>
                    <a:ea typeface="宋体" panose="02010600030101010101" pitchFamily="2" charset="-122"/>
                    <a:cs typeface="Arial" panose="020B0604020202020204" pitchFamily="34" charset="0"/>
                  </a:endParaRPr>
                </a:p>
              </p:txBody>
            </p:sp>
            <p:cxnSp>
              <p:nvCxnSpPr>
                <p:cNvPr id="6" name="直接连接符 24"/>
                <p:cNvCxnSpPr>
                  <a:cxnSpLocks noChangeShapeType="1"/>
                </p:cNvCxnSpPr>
                <p:nvPr/>
              </p:nvCxnSpPr>
              <p:spPr bwMode="auto">
                <a:xfrm>
                  <a:off x="2915920" y="220345"/>
                  <a:ext cx="0" cy="457200"/>
                </a:xfrm>
                <a:prstGeom prst="line">
                  <a:avLst/>
                </a:prstGeom>
                <a:noFill/>
                <a:ln w="28575">
                  <a:solidFill>
                    <a:srgbClr val="513087"/>
                  </a:solidFill>
                  <a:round/>
                </a:ln>
                <a:extLst>
                  <a:ext uri="{909E8E84-426E-40DD-AFC4-6F175D3DCCD1}">
                    <a14:hiddenFill xmlns:a14="http://schemas.microsoft.com/office/drawing/2010/main">
                      <a:noFill/>
                    </a14:hiddenFill>
                  </a:ext>
                </a:extLst>
              </p:spPr>
            </p:cxnSp>
            <p:cxnSp>
              <p:nvCxnSpPr>
                <p:cNvPr id="7" name="直接连接符 15"/>
                <p:cNvCxnSpPr>
                  <a:cxnSpLocks noChangeShapeType="1"/>
                </p:cNvCxnSpPr>
                <p:nvPr/>
              </p:nvCxnSpPr>
              <p:spPr bwMode="auto">
                <a:xfrm>
                  <a:off x="2955713" y="220345"/>
                  <a:ext cx="0" cy="457200"/>
                </a:xfrm>
                <a:prstGeom prst="line">
                  <a:avLst/>
                </a:prstGeom>
                <a:noFill/>
                <a:ln w="6350">
                  <a:solidFill>
                    <a:srgbClr val="513087"/>
                  </a:solidFill>
                  <a:round/>
                </a:ln>
                <a:extLst>
                  <a:ext uri="{909E8E84-426E-40DD-AFC4-6F175D3DCCD1}">
                    <a14:hiddenFill xmlns:a14="http://schemas.microsoft.com/office/drawing/2010/main">
                      <a:noFill/>
                    </a14:hiddenFill>
                  </a:ext>
                </a:extLst>
              </p:spPr>
            </p:cxnSp>
          </p:grpSp>
          <p:sp>
            <p:nvSpPr>
              <p:cNvPr id="8" name="文本框 7"/>
              <p:cNvSpPr txBox="1"/>
              <p:nvPr/>
            </p:nvSpPr>
            <p:spPr>
              <a:xfrm>
                <a:off x="3182225" y="220345"/>
                <a:ext cx="9117725"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读语言：</a:t>
                </a:r>
                <a:r>
                  <a:rPr kumimoji="0" lang="en-US" altLang="zh-CN"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read for  the language </a:t>
                </a:r>
                <a:r>
                  <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rPr>
                  <a:t>为上下文连贯性提供依据</a:t>
                </a:r>
                <a:endParaRPr kumimoji="0" lang="zh-CN"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sym typeface="+mn-ea"/>
                </a:endParaRPr>
              </a:p>
            </p:txBody>
          </p:sp>
        </p:grpSp>
        <p:sp>
          <p:nvSpPr>
            <p:cNvPr id="10" name="文本框 9"/>
            <p:cNvSpPr txBox="1"/>
            <p:nvPr/>
          </p:nvSpPr>
          <p:spPr>
            <a:xfrm>
              <a:off x="195209" y="184174"/>
              <a:ext cx="14015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rPr>
                <a:t>Read</a:t>
              </a:r>
              <a:endParaRPr kumimoji="0" lang="zh-CN"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微软雅黑" panose="020B0503020204020204" pitchFamily="34" charset="-122"/>
                <a:cs typeface="+mn-cs"/>
              </a:endParaRPr>
            </a:p>
          </p:txBody>
        </p:sp>
      </p:grpSp>
      <p:pic>
        <p:nvPicPr>
          <p:cNvPr id="13" name="Picture 11" descr="language%20learning"/>
          <p:cNvPicPr>
            <a:picLocks noChangeAspect="1" noChangeArrowheads="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9098123" y="4527169"/>
            <a:ext cx="2971800" cy="2219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randombar(horizontal)">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randombar(horizontal)">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randombar(horizontal)">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randombar(horizontal)">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randombar(horizontal)">
                                      <p:cBhvr>
                                        <p:cTn id="3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ags/tag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10.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a"/>
  <p:tag name="KSO_WM_UNIT_INDEX" val="1_1_1"/>
  <p:tag name="KSO_WM_UNIT_LAYERLEVEL" val="1_1_1"/>
  <p:tag name="KSO_WM_UNIT_VALUE" val="6"/>
  <p:tag name="KSO_WM_UNIT_HIGHLIGHT" val="0"/>
  <p:tag name="KSO_WM_UNIT_COMPATIBLE" val="0"/>
  <p:tag name="KSO_WM_UNIT_ID" val="custom160004_19*m_h_a*1_1_1"/>
  <p:tag name="KSO_WM_DIAGRAM_GROUP_CODE" val="m1-1"/>
  <p:tag name="KSO_WM_UNIT_ISCONTENTSTITLE" val="0"/>
  <p:tag name="KSO_WM_UNIT_ISNUMDGMTITLE" val="0"/>
  <p:tag name="KSO_WM_UNIT_NOCLEAR" val="0"/>
  <p:tag name="KSO_WM_UNIT_DIAGRAM_ISNUMVISUAL" val="0"/>
  <p:tag name="KSO_WM_UNIT_DIAGRAM_ISREFERUNIT" val="0"/>
  <p:tag name="KSO_WM_UNIT_PRESET_TEXT" val="在此编辑标题"/>
  <p:tag name="KSO_WM_UNIT_TEXT_FILL_FORE_SCHEMECOLOR_INDEX" val="13"/>
  <p:tag name="KSO_WM_UNIT_TEXT_FILL_TYPE" val="1"/>
  <p:tag name="KSO_WM_UNIT_USESOURCEFORMAT_APPLY" val="1"/>
</p:tagLst>
</file>

<file path=ppt/tags/tag11.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f"/>
  <p:tag name="KSO_WM_UNIT_INDEX" val="1_1_1"/>
  <p:tag name="KSO_WM_UNIT_LAYERLEVEL" val="1_1_1"/>
  <p:tag name="KSO_WM_UNIT_VALUE" val="27"/>
  <p:tag name="KSO_WM_UNIT_HIGHLIGHT" val="0"/>
  <p:tag name="KSO_WM_UNIT_COMPATIBLE" val="0"/>
  <p:tag name="KSO_WM_UNIT_ID" val="custom160004_19*m_h_f*1_1_1"/>
  <p:tag name="KSO_WM_DIAGRAM_GROUP_CODE" val="m1-1"/>
  <p:tag name="KSO_WM_UNIT_SUBTYPE" val="a"/>
  <p:tag name="KSO_WM_UNIT_NOCLEAR" val="0"/>
  <p:tag name="KSO_WM_UNIT_DIAGRAM_ISNUMVISUAL" val="0"/>
  <p:tag name="KSO_WM_UNIT_DIAGRAM_ISREFERUNIT" val="0"/>
  <p:tag name="KSO_WM_UNIT_PRESET_TEXT" val="请在此输入您的文本。"/>
  <p:tag name="KSO_WM_UNIT_TEXT_FILL_FORE_SCHEMECOLOR_INDEX" val="13"/>
  <p:tag name="KSO_WM_UNIT_TEXT_FILL_TYPE" val="1"/>
  <p:tag name="KSO_WM_UNIT_USESOURCEFORMAT_APPLY" val="1"/>
</p:tagLst>
</file>

<file path=ppt/tags/tag12.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i"/>
  <p:tag name="KSO_WM_UNIT_INDEX" val="1_1"/>
  <p:tag name="KSO_WM_UNIT_ID" val="custom160004_19*m_i*1_1"/>
  <p:tag name="KSO_WM_UNIT_LAYERLEVEL" val="1_1"/>
  <p:tag name="KSO_WM_DIAGRAM_GROUP_CODE" val="m1-1"/>
  <p:tag name="KSO_WM_UNIT_HIGHLIGHT" val="0"/>
  <p:tag name="KSO_WM_UNIT_COMPATIBLE" val="0"/>
  <p:tag name="KSO_WM_UNIT_DIAGRAM_ISNUMVISUAL" val="0"/>
  <p:tag name="KSO_WM_UNIT_DIAGRAM_ISREFERUNIT" val="0"/>
  <p:tag name="KSO_WM_UNIT_LINE_FORE_SCHEMECOLOR_INDEX" val="5"/>
  <p:tag name="KSO_WM_UNIT_LINE_FILL_TYPE" val="2"/>
  <p:tag name="KSO_WM_UNIT_SHADOW_SCHEMECOLOR_INDEX" val="16"/>
  <p:tag name="KSO_WM_UNIT_TEXT_FILL_FORE_SCHEMECOLOR_INDEX" val="13"/>
  <p:tag name="KSO_WM_UNIT_TEXT_FILL_TYPE" val="1"/>
  <p:tag name="KSO_WM_UNIT_USESOURCEFORMAT_APPLY" val="1"/>
</p:tagLst>
</file>

<file path=ppt/tags/tag13.xml><?xml version="1.0" encoding="utf-8"?>
<p:tagLst xmlns:p="http://schemas.openxmlformats.org/presentationml/2006/main">
  <p:tag name="KSO_WM_TEMPLATE_CATEGORY" val="custom"/>
  <p:tag name="KSO_WM_TEMPLATE_INDEX" val="160004"/>
  <p:tag name="KSO_WM_UNIT_TYPE" val="m_h_i"/>
  <p:tag name="KSO_WM_UNIT_INDEX" val="1_2_1"/>
  <p:tag name="KSO_WM_UNIT_ID" val="custom160004_19*m_h_i*1_2_1"/>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6"/>
  <p:tag name="KSO_WM_UNIT_FILL_TYPE" val="1"/>
  <p:tag name="KSO_WM_UNIT_TEXT_FILL_FORE_SCHEMECOLOR_INDEX" val="14"/>
  <p:tag name="KSO_WM_UNIT_TEXT_FILL_TYPE" val="1"/>
  <p:tag name="KSO_WM_UNIT_USESOURCEFORMAT_APPLY" val="1"/>
</p:tagLst>
</file>

<file path=ppt/tags/tag14.xml><?xml version="1.0" encoding="utf-8"?>
<p:tagLst xmlns:p="http://schemas.openxmlformats.org/presentationml/2006/main">
  <p:tag name="KSO_WM_TEMPLATE_CATEGORY" val="custom"/>
  <p:tag name="KSO_WM_TEMPLATE_INDEX" val="160004"/>
  <p:tag name="KSO_WM_UNIT_TYPE" val="m_h_i"/>
  <p:tag name="KSO_WM_UNIT_INDEX" val="1_2_2"/>
  <p:tag name="KSO_WM_UNIT_ID" val="custom160004_19*m_h_i*1_2_2"/>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6"/>
  <p:tag name="KSO_WM_UNIT_FILL_TYPE" val="1"/>
  <p:tag name="KSO_WM_UNIT_TEXT_FILL_FORE_SCHEMECOLOR_INDEX" val="13"/>
  <p:tag name="KSO_WM_UNIT_TEXT_FILL_TYPE" val="1"/>
  <p:tag name="KSO_WM_UNIT_USESOURCEFORMAT_APPLY" val="1"/>
</p:tagLst>
</file>

<file path=ppt/tags/tag15.xml><?xml version="1.0" encoding="utf-8"?>
<p:tagLst xmlns:p="http://schemas.openxmlformats.org/presentationml/2006/main">
  <p:tag name="KSO_WM_TEMPLATE_CATEGORY" val="custom"/>
  <p:tag name="KSO_WM_TEMPLATE_INDEX" val="160004"/>
  <p:tag name="KSO_WM_UNIT_TYPE" val="m_h_i"/>
  <p:tag name="KSO_WM_UNIT_INDEX" val="1_4_1"/>
  <p:tag name="KSO_WM_UNIT_ID" val="custom160004_19*m_h_i*1_4_1"/>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8"/>
  <p:tag name="KSO_WM_UNIT_FILL_TYPE" val="1"/>
  <p:tag name="KSO_WM_UNIT_TEXT_FILL_FORE_SCHEMECOLOR_INDEX" val="14"/>
  <p:tag name="KSO_WM_UNIT_TEXT_FILL_TYPE" val="1"/>
  <p:tag name="KSO_WM_UNIT_USESOURCEFORMAT_APPLY" val="1"/>
</p:tagLst>
</file>

<file path=ppt/tags/tag16.xml><?xml version="1.0" encoding="utf-8"?>
<p:tagLst xmlns:p="http://schemas.openxmlformats.org/presentationml/2006/main">
  <p:tag name="KSO_WM_TEMPLATE_CATEGORY" val="custom"/>
  <p:tag name="KSO_WM_TEMPLATE_INDEX" val="160004"/>
  <p:tag name="KSO_WM_UNIT_TYPE" val="m_h_i"/>
  <p:tag name="KSO_WM_UNIT_INDEX" val="1_4_2"/>
  <p:tag name="KSO_WM_UNIT_ID" val="custom160004_19*m_h_i*1_4_2"/>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8"/>
  <p:tag name="KSO_WM_UNIT_FILL_TYPE" val="1"/>
  <p:tag name="KSO_WM_UNIT_TEXT_FILL_FORE_SCHEMECOLOR_INDEX" val="13"/>
  <p:tag name="KSO_WM_UNIT_TEXT_FILL_TYPE" val="1"/>
  <p:tag name="KSO_WM_UNIT_USESOURCEFORMAT_APPLY" val="1"/>
</p:tagLst>
</file>

<file path=ppt/tags/tag17.xml><?xml version="1.0" encoding="utf-8"?>
<p:tagLst xmlns:p="http://schemas.openxmlformats.org/presentationml/2006/main">
  <p:tag name="KSO_WM_TEMPLATE_CATEGORY" val="custom"/>
  <p:tag name="KSO_WM_TEMPLATE_INDEX" val="160004"/>
  <p:tag name="KSO_WM_UNIT_TYPE" val="m_h_i"/>
  <p:tag name="KSO_WM_UNIT_INDEX" val="1_3_1"/>
  <p:tag name="KSO_WM_UNIT_ID" val="custom160004_19*m_h_i*1_3_1"/>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7"/>
  <p:tag name="KSO_WM_UNIT_FILL_TYPE" val="1"/>
  <p:tag name="KSO_WM_UNIT_TEXT_FILL_FORE_SCHEMECOLOR_INDEX" val="14"/>
  <p:tag name="KSO_WM_UNIT_TEXT_FILL_TYPE" val="1"/>
  <p:tag name="KSO_WM_UNIT_USESOURCEFORMAT_APPLY" val="1"/>
</p:tagLst>
</file>

<file path=ppt/tags/tag18.xml><?xml version="1.0" encoding="utf-8"?>
<p:tagLst xmlns:p="http://schemas.openxmlformats.org/presentationml/2006/main">
  <p:tag name="KSO_WM_TEMPLATE_CATEGORY" val="custom"/>
  <p:tag name="KSO_WM_TEMPLATE_INDEX" val="160004"/>
  <p:tag name="KSO_WM_UNIT_TYPE" val="m_h_i"/>
  <p:tag name="KSO_WM_UNIT_INDEX" val="1_3_2"/>
  <p:tag name="KSO_WM_UNIT_ID" val="custom160004_19*m_h_i*1_3_2"/>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7"/>
  <p:tag name="KSO_WM_UNIT_FILL_TYPE" val="1"/>
  <p:tag name="KSO_WM_UNIT_TEXT_FILL_FORE_SCHEMECOLOR_INDEX" val="13"/>
  <p:tag name="KSO_WM_UNIT_TEXT_FILL_TYPE" val="1"/>
  <p:tag name="KSO_WM_UNIT_USESOURCEFORMAT_APPLY" val="1"/>
</p:tagLst>
</file>

<file path=ppt/tags/tag19.xml><?xml version="1.0" encoding="utf-8"?>
<p:tagLst xmlns:p="http://schemas.openxmlformats.org/presentationml/2006/main">
  <p:tag name="KSO_WM_TEMPLATE_CATEGORY" val="custom"/>
  <p:tag name="KSO_WM_TEMPLATE_INDEX" val="160004"/>
  <p:tag name="KSO_WM_UNIT_TYPE" val="m_h_i"/>
  <p:tag name="KSO_WM_UNIT_INDEX" val="1_1_1"/>
  <p:tag name="KSO_WM_UNIT_ID" val="custom160004_19*m_h_i*1_1_1"/>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5"/>
  <p:tag name="KSO_WM_UNIT_FILL_TYPE" val="1"/>
  <p:tag name="KSO_WM_UNIT_TEXT_FILL_FORE_SCHEMECOLOR_INDEX" val="14"/>
  <p:tag name="KSO_WM_UNIT_TEXT_FILL_TYPE" val="1"/>
  <p:tag name="KSO_WM_UNIT_USESOURCEFORMAT_APPLY" val="1"/>
</p:tagLst>
</file>

<file path=ppt/tags/tag2.xml><?xml version="1.0" encoding="utf-8"?>
<p:tagLst xmlns:p="http://schemas.openxmlformats.org/presentationml/2006/main">
  <p:tag name="KSO_WM_TEMPLATE_CATEGORY" val="custom"/>
  <p:tag name="KSO_WM_TEMPLATE_INDEX" val="160004"/>
  <p:tag name="KSO_WM_TAG_VERSION" val="1.0"/>
  <p:tag name="KSO_WM_BEAUTIFY_FLAG" val="#wm#"/>
  <p:tag name="KSO_WM_UNIT_TYPE" val="a"/>
  <p:tag name="KSO_WM_UNIT_INDEX" val="1"/>
  <p:tag name="KSO_WM_UNIT_LAYERLEVEL" val="1"/>
  <p:tag name="KSO_WM_UNIT_VALUE" val="68"/>
  <p:tag name="KSO_WM_UNIT_ISCONTENTSTITLE" val="0"/>
  <p:tag name="KSO_WM_UNIT_HIGHLIGHT" val="0"/>
  <p:tag name="KSO_WM_UNIT_COMPATIBLE" val="0"/>
  <p:tag name="KSO_WM_UNIT_ID" val="custom160004_19*a*1"/>
  <p:tag name="KSO_WM_UNIT_ISNUMDGMTITLE" val="0"/>
  <p:tag name="KSO_WM_UNIT_NOCLEAR" val="0"/>
  <p:tag name="KSO_WM_UNIT_DIAGRAM_ISNUMVISUAL" val="0"/>
  <p:tag name="KSO_WM_UNIT_DIAGRAM_ISREFERUNIT" val="0"/>
  <p:tag name="KSO_WM_DIAGRAM_GROUP_CODE" val="m1-1"/>
  <p:tag name="KSO_WM_UNIT_PRESET_TEXT" val="请在此输入您的标题"/>
  <p:tag name="KSO_WM_UNIT_TEXT_FILL_FORE_SCHEMECOLOR_INDEX" val="5"/>
  <p:tag name="KSO_WM_UNIT_TEXT_FILL_TYPE" val="1"/>
  <p:tag name="KSO_WM_UNIT_USESOURCEFORMAT_APPLY" val="1"/>
</p:tagLst>
</file>

<file path=ppt/tags/tag20.xml><?xml version="1.0" encoding="utf-8"?>
<p:tagLst xmlns:p="http://schemas.openxmlformats.org/presentationml/2006/main">
  <p:tag name="KSO_WM_TEMPLATE_CATEGORY" val="custom"/>
  <p:tag name="KSO_WM_TEMPLATE_INDEX" val="160004"/>
  <p:tag name="KSO_WM_UNIT_TYPE" val="m_h_i"/>
  <p:tag name="KSO_WM_UNIT_INDEX" val="1_1_2"/>
  <p:tag name="KSO_WM_UNIT_ID" val="custom160004_19*m_h_i*1_1_2"/>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5"/>
  <p:tag name="KSO_WM_UNIT_FILL_TYPE" val="1"/>
  <p:tag name="KSO_WM_UNIT_TEXT_FILL_FORE_SCHEMECOLOR_INDEX" val="13"/>
  <p:tag name="KSO_WM_UNIT_TEXT_FILL_TYPE" val="1"/>
  <p:tag name="KSO_WM_UNIT_USESOURCEFORMAT_APPLY" val="1"/>
</p:tagLst>
</file>

<file path=ppt/tags/tag21.xml><?xml version="1.0" encoding="utf-8"?>
<p:tagLst xmlns:p="http://schemas.openxmlformats.org/presentationml/2006/main">
  <p:tag name="KSO_WM_TEMPLATE_CATEGORY" val="custom"/>
  <p:tag name="KSO_WM_TEMPLATE_INDEX" val="160004"/>
  <p:tag name="KSO_WM_UNIT_TYPE" val="m_h_i"/>
  <p:tag name="KSO_WM_UNIT_INDEX" val="1_5_1"/>
  <p:tag name="KSO_WM_UNIT_ID" val="custom160004_19*m_h_i*1_5_1"/>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9"/>
  <p:tag name="KSO_WM_UNIT_FILL_TYPE" val="1"/>
  <p:tag name="KSO_WM_UNIT_TEXT_FILL_FORE_SCHEMECOLOR_INDEX" val="14"/>
  <p:tag name="KSO_WM_UNIT_TEXT_FILL_TYPE" val="1"/>
  <p:tag name="KSO_WM_UNIT_USESOURCEFORMAT_APPLY" val="1"/>
</p:tagLst>
</file>

<file path=ppt/tags/tag22.xml><?xml version="1.0" encoding="utf-8"?>
<p:tagLst xmlns:p="http://schemas.openxmlformats.org/presentationml/2006/main">
  <p:tag name="KSO_WM_TEMPLATE_CATEGORY" val="custom"/>
  <p:tag name="KSO_WM_TEMPLATE_INDEX" val="160004"/>
  <p:tag name="KSO_WM_UNIT_TYPE" val="m_h_i"/>
  <p:tag name="KSO_WM_UNIT_INDEX" val="1_5_2"/>
  <p:tag name="KSO_WM_UNIT_ID" val="custom160004_19*m_h_i*1_5_2"/>
  <p:tag name="KSO_WM_UNIT_LAYERLEVEL" val="1_1_1"/>
  <p:tag name="KSO_WM_DIAGRAM_GROUP_CODE" val="m1-1"/>
  <p:tag name="KSO_WM_BEAUTIFY_FLAG" val="#wm#"/>
  <p:tag name="KSO_WM_TAG_VERSION" val="1.0"/>
  <p:tag name="KSO_WM_UNIT_HIGHLIGHT" val="0"/>
  <p:tag name="KSO_WM_UNIT_COMPATIBLE" val="0"/>
  <p:tag name="KSO_WM_UNIT_DIAGRAM_ISNUMVISUAL" val="0"/>
  <p:tag name="KSO_WM_UNIT_DIAGRAM_ISREFERUNIT" val="0"/>
  <p:tag name="KSO_WM_UNIT_FILL_FORE_SCHEMECOLOR_INDEX" val="9"/>
  <p:tag name="KSO_WM_UNIT_FILL_TYPE" val="1"/>
  <p:tag name="KSO_WM_UNIT_TEXT_FILL_FORE_SCHEMECOLOR_INDEX" val="13"/>
  <p:tag name="KSO_WM_UNIT_TEXT_FILL_TYPE" val="1"/>
  <p:tag name="KSO_WM_UNIT_USESOURCEFORMAT_APPLY" val="1"/>
</p:tagLst>
</file>

<file path=ppt/tags/tag23.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a"/>
  <p:tag name="KSO_WM_UNIT_INDEX" val="1_5_1"/>
  <p:tag name="KSO_WM_UNIT_LAYERLEVEL" val="1_1_1"/>
  <p:tag name="KSO_WM_UNIT_VALUE" val="6"/>
  <p:tag name="KSO_WM_UNIT_HIGHLIGHT" val="0"/>
  <p:tag name="KSO_WM_UNIT_COMPATIBLE" val="0"/>
  <p:tag name="KSO_WM_UNIT_ID" val="custom160004_19*m_h_a*1_5_1"/>
  <p:tag name="KSO_WM_DIAGRAM_GROUP_CODE" val="m1-1"/>
  <p:tag name="KSO_WM_UNIT_ISCONTENTSTITLE" val="0"/>
  <p:tag name="KSO_WM_UNIT_ISNUMDGMTITLE" val="0"/>
  <p:tag name="KSO_WM_UNIT_NOCLEAR" val="0"/>
  <p:tag name="KSO_WM_UNIT_DIAGRAM_ISNUMVISUAL" val="0"/>
  <p:tag name="KSO_WM_UNIT_DIAGRAM_ISREFERUNIT" val="0"/>
  <p:tag name="KSO_WM_UNIT_PRESET_TEXT" val="在此编辑标题"/>
  <p:tag name="KSO_WM_UNIT_TEXT_FILL_FORE_SCHEMECOLOR_INDEX" val="13"/>
  <p:tag name="KSO_WM_UNIT_TEXT_FILL_TYPE" val="1"/>
  <p:tag name="KSO_WM_UNIT_USESOURCEFORMAT_APPLY"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ID" val="custom160004_19*i*1"/>
  <p:tag name="KSO_WM_TEMPLATE_CATEGORY" val="custom"/>
  <p:tag name="KSO_WM_TEMPLATE_INDEX" val="160004"/>
  <p:tag name="KSO_WM_UNIT_LAYERLEVEL" val="1"/>
  <p:tag name="KSO_WM_TAG_VERSION" val="1.0"/>
  <p:tag name="KSO_WM_BEAUTIFY_FLAG" val="#wm#"/>
  <p:tag name="KSO_WM_UNIT_TYPE" val="i"/>
  <p:tag name="KSO_WM_UNIT_INDEX" val="1"/>
  <p:tag name="KSO_WM_UNIT_FILL_FORE_SCHEMECOLOR_INDEX" val="5"/>
  <p:tag name="KSO_WM_UNIT_FILL_TYPE" val="1"/>
  <p:tag name="KSO_WM_UNIT_TEXT_FILL_FORE_SCHEMECOLOR_INDEX" val="13"/>
  <p:tag name="KSO_WM_UNIT_TEXT_FILL_TYPE" val="1"/>
  <p:tag name="KSO_WM_UNIT_USESOURCEFORMAT_APPLY" val="1"/>
</p:tagLst>
</file>

<file path=ppt/tags/tag25.xml><?xml version="1.0" encoding="utf-8"?>
<p:tagLst xmlns:p="http://schemas.openxmlformats.org/presentationml/2006/main">
  <p:tag name="KSO_WM_TEMPLATE_CATEGORY" val="custom"/>
  <p:tag name="KSO_WM_TEMPLATE_INDEX" val="160004"/>
  <p:tag name="KSO_WM_TAG_VERSION" val="1.0"/>
  <p:tag name="KSO_WM_BEAUTIFY_FLAG" val="#wm#"/>
  <p:tag name="KSO_WM_UNIT_TYPE" val="a"/>
  <p:tag name="KSO_WM_UNIT_INDEX" val="1"/>
  <p:tag name="KSO_WM_UNIT_LAYERLEVEL" val="1"/>
  <p:tag name="KSO_WM_UNIT_VALUE" val="68"/>
  <p:tag name="KSO_WM_UNIT_ISCONTENTSTITLE" val="0"/>
  <p:tag name="KSO_WM_UNIT_HIGHLIGHT" val="0"/>
  <p:tag name="KSO_WM_UNIT_COMPATIBLE" val="0"/>
  <p:tag name="KSO_WM_UNIT_ID" val="custom160004_19*a*1"/>
  <p:tag name="KSO_WM_UNIT_ISNUMDGMTITLE" val="0"/>
  <p:tag name="KSO_WM_UNIT_NOCLEAR" val="0"/>
  <p:tag name="KSO_WM_UNIT_DIAGRAM_ISNUMVISUAL" val="0"/>
  <p:tag name="KSO_WM_UNIT_DIAGRAM_ISREFERUNIT" val="0"/>
  <p:tag name="KSO_WM_DIAGRAM_GROUP_CODE" val="m1-1"/>
  <p:tag name="KSO_WM_UNIT_PRESET_TEXT" val="请在此输入您的标题"/>
  <p:tag name="KSO_WM_UNIT_TEXT_FILL_FORE_SCHEMECOLOR_INDEX" val="5"/>
  <p:tag name="KSO_WM_UNIT_TEXT_FILL_TYPE" val="1"/>
  <p:tag name="KSO_WM_UNIT_USESOURCEFORMAT_APPLY" val="1"/>
</p:tagLst>
</file>

<file path=ppt/tags/tag26.xml><?xml version="1.0" encoding="utf-8"?>
<p:tagLst xmlns:p="http://schemas.openxmlformats.org/presentationml/2006/main">
  <p:tag name="KSO_WM_TEMPLATE_CATEGORY" val="custom"/>
  <p:tag name="KSO_WM_TEMPLATE_INDEX" val="160004"/>
  <p:tag name="KSO_WM_UNIT_TYPE" val="h_f"/>
  <p:tag name="KSO_WM_UNIT_INDEX" val="1_2"/>
  <p:tag name="KSO_WM_UNIT_ID" val="custom160004_21*h_f*1_2"/>
  <p:tag name="KSO_WM_UNIT_LAYERLEVEL" val="1_1"/>
  <p:tag name="KSO_WM_UNIT_VALUE" val="1"/>
  <p:tag name="KSO_WM_UNIT_HIGHLIGHT" val="0"/>
  <p:tag name="KSO_WM_UNIT_COMPATIBLE" val="0"/>
  <p:tag name="KSO_WM_BEAUTIFY_FLAG" val="#wm#"/>
  <p:tag name="KSO_WM_TAG_VERSION" val="1.0"/>
  <p:tag name="KSO_WM_UNIT_SUBTYPE" val="a"/>
  <p:tag name="KSO_WM_UNIT_NOCLEAR" val="0"/>
  <p:tag name="KSO_WM_UNIT_DIAGRAM_ISNUMVISUAL" val="0"/>
  <p:tag name="KSO_WM_UNIT_DIAGRAM_ISREFERUNIT" val="0"/>
  <p:tag name="KSO_WM_UNIT_PRESET_TEXT" val="001"/>
</p:tagLst>
</file>

<file path=ppt/tags/tag27.xml><?xml version="1.0" encoding="utf-8"?>
<p:tagLst xmlns:p="http://schemas.openxmlformats.org/presentationml/2006/main">
  <p:tag name="KSO_WM_TEMPLATE_CATEGORY" val="custom"/>
  <p:tag name="KSO_WM_TEMPLATE_INDEX" val="160004"/>
  <p:tag name="KSO_WM_UNIT_TYPE" val="h_a"/>
  <p:tag name="KSO_WM_UNIT_INDEX" val="1_1"/>
  <p:tag name="KSO_WM_UNIT_ID" val="custom160004_21*h_a*1_1"/>
  <p:tag name="KSO_WM_UNIT_LAYERLEVEL" val="1_1"/>
  <p:tag name="KSO_WM_UNIT_VALUE" val="18"/>
  <p:tag name="KSO_WM_UNIT_HIGHLIGHT" val="0"/>
  <p:tag name="KSO_WM_UNIT_COMPATIBLE" val="0"/>
  <p:tag name="KSO_WM_BEAUTIFY_FLAG" val="#wm#"/>
  <p:tag name="KSO_WM_TAG_VERSION" val="1.0"/>
  <p:tag name="KSO_WM_UNIT_ISCONTENTSTITLE" val="0"/>
  <p:tag name="KSO_WM_UNIT_ISNUMDGMTITLE" val="0"/>
  <p:tag name="KSO_WM_UNIT_NOCLEAR" val="0"/>
  <p:tag name="KSO_WM_UNIT_DIAGRAM_ISNUMVISUAL" val="0"/>
  <p:tag name="KSO_WM_UNIT_DIAGRAM_ISREFERUNIT" val="0"/>
  <p:tag name="KSO_WM_UNIT_PRESET_TEXT" val="请在此输入您的标题"/>
</p:tagLst>
</file>

<file path=ppt/tags/tag28.xml><?xml version="1.0" encoding="utf-8"?>
<p:tagLst xmlns:p="http://schemas.openxmlformats.org/presentationml/2006/main">
  <p:tag name="KSO_WM_TEMPLATE_CATEGORY" val="custom"/>
  <p:tag name="KSO_WM_TEMPLATE_INDEX" val="160004"/>
  <p:tag name="KSO_WM_UNIT_TYPE" val="h_f"/>
  <p:tag name="KSO_WM_UNIT_INDEX" val="2_2"/>
  <p:tag name="KSO_WM_UNIT_ID" val="custom160004_21*h_f*2_2"/>
  <p:tag name="KSO_WM_UNIT_LAYERLEVEL" val="1_1"/>
  <p:tag name="KSO_WM_UNIT_VALUE" val="1"/>
  <p:tag name="KSO_WM_UNIT_HIGHLIGHT" val="0"/>
  <p:tag name="KSO_WM_UNIT_COMPATIBLE" val="0"/>
  <p:tag name="KSO_WM_BEAUTIFY_FLAG" val="#wm#"/>
  <p:tag name="KSO_WM_TAG_VERSION" val="1.0"/>
  <p:tag name="KSO_WM_UNIT_SUBTYPE" val="a"/>
  <p:tag name="KSO_WM_UNIT_NOCLEAR" val="0"/>
  <p:tag name="KSO_WM_UNIT_DIAGRAM_ISNUMVISUAL" val="0"/>
  <p:tag name="KSO_WM_UNIT_DIAGRAM_ISREFERUNIT" val="0"/>
  <p:tag name="KSO_WM_UNIT_PRESET_TEXT" val="002"/>
</p:tagLst>
</file>

<file path=ppt/tags/tag29.xml><?xml version="1.0" encoding="utf-8"?>
<p:tagLst xmlns:p="http://schemas.openxmlformats.org/presentationml/2006/main">
  <p:tag name="KSO_WM_TEMPLATE_CATEGORY" val="custom"/>
  <p:tag name="KSO_WM_TEMPLATE_INDEX" val="160004"/>
  <p:tag name="KSO_WM_UNIT_TYPE" val="h_a"/>
  <p:tag name="KSO_WM_UNIT_INDEX" val="2_1"/>
  <p:tag name="KSO_WM_UNIT_ID" val="custom160004_21*h_a*2_1"/>
  <p:tag name="KSO_WM_UNIT_LAYERLEVEL" val="1_1"/>
  <p:tag name="KSO_WM_UNIT_VALUE" val="17"/>
  <p:tag name="KSO_WM_UNIT_HIGHLIGHT" val="0"/>
  <p:tag name="KSO_WM_UNIT_COMPATIBLE" val="0"/>
  <p:tag name="KSO_WM_BEAUTIFY_FLAG" val="#wm#"/>
  <p:tag name="KSO_WM_TAG_VERSION" val="1.0"/>
  <p:tag name="KSO_WM_UNIT_ISCONTENTSTITLE" val="0"/>
  <p:tag name="KSO_WM_UNIT_ISNUMDGMTITLE" val="0"/>
  <p:tag name="KSO_WM_UNIT_NOCLEAR" val="0"/>
  <p:tag name="KSO_WM_UNIT_DIAGRAM_ISNUMVISUAL" val="0"/>
  <p:tag name="KSO_WM_UNIT_DIAGRAM_ISREFERUNIT" val="0"/>
  <p:tag name="KSO_WM_UNIT_PRESET_TEXT" val="请在此输入您的标题"/>
</p:tagLst>
</file>

<file path=ppt/tags/tag3.xml><?xml version="1.0" encoding="utf-8"?>
<p:tagLst xmlns:p="http://schemas.openxmlformats.org/presentationml/2006/main">
  <p:tag name="KSO_WM_TEMPLATE_CATEGORY" val="custom"/>
  <p:tag name="KSO_WM_TEMPLATE_INDEX" val="160004"/>
  <p:tag name="KSO_WM_TAG_VERSION" val="1.0"/>
  <p:tag name="KSO_WM_BEAUTIFY_FLAG" val="#wm#"/>
  <p:tag name="KSO_WM_UNIT_TYPE" val="a"/>
  <p:tag name="KSO_WM_UNIT_INDEX" val="1"/>
  <p:tag name="KSO_WM_UNIT_LAYERLEVEL" val="1"/>
  <p:tag name="KSO_WM_UNIT_VALUE" val="68"/>
  <p:tag name="KSO_WM_UNIT_ISCONTENTSTITLE" val="0"/>
  <p:tag name="KSO_WM_UNIT_HIGHLIGHT" val="0"/>
  <p:tag name="KSO_WM_UNIT_COMPATIBLE" val="0"/>
  <p:tag name="KSO_WM_UNIT_ID" val="custom160004_19*a*1"/>
  <p:tag name="KSO_WM_UNIT_ISNUMDGMTITLE" val="0"/>
  <p:tag name="KSO_WM_UNIT_NOCLEAR" val="0"/>
  <p:tag name="KSO_WM_UNIT_DIAGRAM_ISNUMVISUAL" val="0"/>
  <p:tag name="KSO_WM_UNIT_DIAGRAM_ISREFERUNIT" val="0"/>
  <p:tag name="KSO_WM_DIAGRAM_GROUP_CODE" val="m1-1"/>
  <p:tag name="KSO_WM_UNIT_PRESET_TEXT" val="请在此输入您的标题"/>
  <p:tag name="KSO_WM_UNIT_TEXT_FILL_FORE_SCHEMECOLOR_INDEX" val="5"/>
  <p:tag name="KSO_WM_UNIT_TEXT_FILL_TYPE" val="1"/>
  <p:tag name="KSO_WM_UNIT_USESOURCEFORMAT_APPLY" val="1"/>
</p:tagLst>
</file>

<file path=ppt/tags/tag30.xml><?xml version="1.0" encoding="utf-8"?>
<p:tagLst xmlns:p="http://schemas.openxmlformats.org/presentationml/2006/main">
  <p:tag name="KSO_WM_UNIT_LAYERLEVEL" val="1"/>
  <p:tag name="KSO_WM_TAG_VERSION" val="1.0"/>
  <p:tag name="KSO_WM_BEAUTIFY_FLAG" val="#wm#"/>
  <p:tag name="KSO_WM_UNIT_TYPE" val="i"/>
  <p:tag name="KSO_WM_UNIT_ID" val="custom160004_21*i*1"/>
  <p:tag name="KSO_WM_TEMPLATE_CATEGORY" val="custom"/>
  <p:tag name="KSO_WM_TEMPLATE_INDEX" val="160004"/>
  <p:tag name="KSO_WM_UNIT_INDEX" val="1"/>
  <p:tag name="KSO_WM_UNIT_HIGHLIGHT" val="0"/>
  <p:tag name="KSO_WM_UNIT_COMPATIBLE" val="0"/>
  <p:tag name="KSO_WM_UNIT_DIAGRAM_ISNUMVISUAL" val="0"/>
  <p:tag name="KSO_WM_UNIT_DIAGRAM_ISREFERUNIT" val="0"/>
</p:tagLst>
</file>

<file path=ppt/tags/tag31.xml><?xml version="1.0" encoding="utf-8"?>
<p:tagLst xmlns:p="http://schemas.openxmlformats.org/presentationml/2006/main">
  <p:tag name="KSO_WM_UNIT_LAYERLEVEL" val="1"/>
  <p:tag name="KSO_WM_TAG_VERSION" val="1.0"/>
  <p:tag name="KSO_WM_BEAUTIFY_FLAG" val="#wm#"/>
  <p:tag name="KSO_WM_UNIT_TYPE" val="i"/>
  <p:tag name="KSO_WM_UNIT_ID" val="custom160004_21*i*1"/>
  <p:tag name="KSO_WM_TEMPLATE_CATEGORY" val="custom"/>
  <p:tag name="KSO_WM_TEMPLATE_INDEX" val="160004"/>
  <p:tag name="KSO_WM_UNIT_INDEX" val="1"/>
  <p:tag name="KSO_WM_UNIT_HIGHLIGHT" val="0"/>
  <p:tag name="KSO_WM_UNIT_COMPATIBLE" val="0"/>
  <p:tag name="KSO_WM_UNIT_DIAGRAM_ISNUMVISUAL" val="0"/>
  <p:tag name="KSO_WM_UNIT_DIAGRAM_ISREFERUNIT" val="0"/>
</p:tagLst>
</file>

<file path=ppt/tags/tag32.xml><?xml version="1.0" encoding="utf-8"?>
<p:tagLst xmlns:p="http://schemas.openxmlformats.org/presentationml/2006/main">
  <p:tag name="KSO_WM_TEMPLATE_CATEGORY" val="custom"/>
  <p:tag name="KSO_WM_TEMPLATE_INDEX" val="160004"/>
  <p:tag name="KSO_WM_UNIT_TYPE" val="h_f"/>
  <p:tag name="KSO_WM_UNIT_INDEX" val="1_2"/>
  <p:tag name="KSO_WM_UNIT_ID" val="custom160004_21*h_f*1_2"/>
  <p:tag name="KSO_WM_UNIT_LAYERLEVEL" val="1_1"/>
  <p:tag name="KSO_WM_UNIT_VALUE" val="1"/>
  <p:tag name="KSO_WM_UNIT_HIGHLIGHT" val="0"/>
  <p:tag name="KSO_WM_UNIT_COMPATIBLE" val="0"/>
  <p:tag name="KSO_WM_BEAUTIFY_FLAG" val="#wm#"/>
  <p:tag name="KSO_WM_TAG_VERSION" val="1.0"/>
  <p:tag name="KSO_WM_UNIT_SUBTYPE" val="a"/>
  <p:tag name="KSO_WM_UNIT_NOCLEAR" val="0"/>
  <p:tag name="KSO_WM_UNIT_DIAGRAM_ISNUMVISUAL" val="0"/>
  <p:tag name="KSO_WM_UNIT_DIAGRAM_ISREFERUNIT" val="0"/>
  <p:tag name="KSO_WM_UNIT_PRESET_TEXT" val="001"/>
</p:tagLst>
</file>

<file path=ppt/tags/tag33.xml><?xml version="1.0" encoding="utf-8"?>
<p:tagLst xmlns:p="http://schemas.openxmlformats.org/presentationml/2006/main">
  <p:tag name="KSO_WM_TEMPLATE_CATEGORY" val="custom"/>
  <p:tag name="KSO_WM_TEMPLATE_INDEX" val="160004"/>
  <p:tag name="KSO_WM_TAG_VERSION" val="1.0"/>
  <p:tag name="KSO_WM_BEAUTIFY_FLAG" val="#wm#"/>
  <p:tag name="KSO_WM_UNIT_TYPE" val="f"/>
  <p:tag name="KSO_WM_UNIT_INDEX" val="1"/>
  <p:tag name="KSO_WM_UNIT_LAYERLEVEL" val="1"/>
  <p:tag name="KSO_WM_UNIT_VALUE" val="396"/>
  <p:tag name="KSO_WM_UNIT_HIGHLIGHT" val="0"/>
  <p:tag name="KSO_WM_UNIT_COMPATIBLE" val="0"/>
  <p:tag name="KSO_WM_UNIT_ID" val="custom160004_2*f*1"/>
  <p:tag name="KSO_WM_UNIT_SUBTYPE" val="a"/>
  <p:tag name="KSO_WM_UNIT_NOCLEAR" val="0"/>
  <p:tag name="KSO_WM_UNIT_DIAGRAM_ISNUMVISUAL" val="0"/>
  <p:tag name="KSO_WM_UNIT_DIAGRAM_ISREFERUNIT" val="0"/>
  <p:tag name="KSO_WM_UNIT_PRESET_TEXT" val="点击此处添加正文，文字是您思想的提炼，为了演示发布的良好效果，请言简意赅的阐述您的观点。"/>
</p:tagLst>
</file>

<file path=ppt/tags/tag34.xml><?xml version="1.0" encoding="utf-8"?>
<p:tagLst xmlns:p="http://schemas.openxmlformats.org/presentationml/2006/main">
  <p:tag name="KSO_WM_TEMPLATE_CATEGORY" val="custom"/>
  <p:tag name="KSO_WM_TEMPLATE_INDEX" val="160004"/>
  <p:tag name="KSO_WM_TAG_VERSION" val="1.0"/>
  <p:tag name="KSO_WM_BEAUTIFY_FLAG" val="#wm#"/>
  <p:tag name="KSO_WM_UNIT_TYPE" val="a"/>
  <p:tag name="KSO_WM_UNIT_INDEX" val="1"/>
  <p:tag name="KSO_WM_UNIT_LAYERLEVEL" val="1"/>
  <p:tag name="KSO_WM_UNIT_VALUE" val="68"/>
  <p:tag name="KSO_WM_UNIT_ISCONTENTSTITLE" val="0"/>
  <p:tag name="KSO_WM_UNIT_HIGHLIGHT" val="0"/>
  <p:tag name="KSO_WM_UNIT_COMPATIBLE" val="0"/>
  <p:tag name="KSO_WM_UNIT_ID" val="custom160004_2*a*1"/>
  <p:tag name="KSO_WM_UNIT_ISNUMDGMTITLE" val="0"/>
  <p:tag name="KSO_WM_UNIT_NOCLEAR" val="0"/>
  <p:tag name="KSO_WM_UNIT_DIAGRAM_ISNUMVISUAL" val="0"/>
  <p:tag name="KSO_WM_UNIT_DIAGRAM_ISREFERUNIT" val="0"/>
  <p:tag name="KSO_WM_UNIT_PRESET_TEXT" val="请在此输入您的标题"/>
</p:tagLst>
</file>

<file path=ppt/tags/tag35.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36.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37.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38.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39.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4.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a"/>
  <p:tag name="KSO_WM_UNIT_INDEX" val="1_3_1"/>
  <p:tag name="KSO_WM_UNIT_LAYERLEVEL" val="1_1_1"/>
  <p:tag name="KSO_WM_UNIT_VALUE" val="6"/>
  <p:tag name="KSO_WM_UNIT_HIGHLIGHT" val="0"/>
  <p:tag name="KSO_WM_UNIT_COMPATIBLE" val="0"/>
  <p:tag name="KSO_WM_UNIT_ID" val="custom160004_19*m_h_a*1_3_1"/>
  <p:tag name="KSO_WM_DIAGRAM_GROUP_CODE" val="m1-1"/>
  <p:tag name="KSO_WM_UNIT_ISCONTENTSTITLE" val="0"/>
  <p:tag name="KSO_WM_UNIT_ISNUMDGMTITLE" val="0"/>
  <p:tag name="KSO_WM_UNIT_NOCLEAR" val="0"/>
  <p:tag name="KSO_WM_UNIT_DIAGRAM_ISNUMVISUAL" val="0"/>
  <p:tag name="KSO_WM_UNIT_DIAGRAM_ISREFERUNIT" val="0"/>
  <p:tag name="KSO_WM_UNIT_PRESET_TEXT" val="在此编辑标题"/>
  <p:tag name="KSO_WM_UNIT_TEXT_FILL_FORE_SCHEMECOLOR_INDEX" val="13"/>
  <p:tag name="KSO_WM_UNIT_TEXT_FILL_TYPE" val="1"/>
  <p:tag name="KSO_WM_UNIT_USESOURCEFORMAT_APPLY" val="1"/>
</p:tagLst>
</file>

<file path=ppt/tags/tag40.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4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42.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43.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44.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45.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46.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47.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48.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49.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5.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f"/>
  <p:tag name="KSO_WM_UNIT_INDEX" val="1_3_1"/>
  <p:tag name="KSO_WM_UNIT_LAYERLEVEL" val="1_1_1"/>
  <p:tag name="KSO_WM_UNIT_VALUE" val="27"/>
  <p:tag name="KSO_WM_UNIT_HIGHLIGHT" val="0"/>
  <p:tag name="KSO_WM_UNIT_COMPATIBLE" val="0"/>
  <p:tag name="KSO_WM_UNIT_ID" val="custom160004_19*m_h_f*1_3_1"/>
  <p:tag name="KSO_WM_DIAGRAM_GROUP_CODE" val="m1-1"/>
  <p:tag name="KSO_WM_UNIT_SUBTYPE" val="a"/>
  <p:tag name="KSO_WM_UNIT_NOCLEAR" val="0"/>
  <p:tag name="KSO_WM_UNIT_DIAGRAM_ISNUMVISUAL" val="0"/>
  <p:tag name="KSO_WM_UNIT_DIAGRAM_ISREFERUNIT" val="0"/>
  <p:tag name="KSO_WM_UNIT_PRESET_TEXT" val="请在此输入您的文本。"/>
  <p:tag name="KSO_WM_UNIT_TEXT_FILL_FORE_SCHEMECOLOR_INDEX" val="13"/>
  <p:tag name="KSO_WM_UNIT_TEXT_FILL_TYPE" val="1"/>
  <p:tag name="KSO_WM_UNIT_USESOURCEFORMAT_APPLY" val="1"/>
</p:tagLst>
</file>

<file path=ppt/tags/tag50.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5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52.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53.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54.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55.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56.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57.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58.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59.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6.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a"/>
  <p:tag name="KSO_WM_UNIT_INDEX" val="1_4_1"/>
  <p:tag name="KSO_WM_UNIT_LAYERLEVEL" val="1_1_1"/>
  <p:tag name="KSO_WM_UNIT_VALUE" val="6"/>
  <p:tag name="KSO_WM_UNIT_HIGHLIGHT" val="0"/>
  <p:tag name="KSO_WM_UNIT_COMPATIBLE" val="0"/>
  <p:tag name="KSO_WM_UNIT_ID" val="custom160004_19*m_h_a*1_4_1"/>
  <p:tag name="KSO_WM_DIAGRAM_GROUP_CODE" val="m1-1"/>
  <p:tag name="KSO_WM_UNIT_ISCONTENTSTITLE" val="0"/>
  <p:tag name="KSO_WM_UNIT_ISNUMDGMTITLE" val="0"/>
  <p:tag name="KSO_WM_UNIT_NOCLEAR" val="0"/>
  <p:tag name="KSO_WM_UNIT_DIAGRAM_ISNUMVISUAL" val="0"/>
  <p:tag name="KSO_WM_UNIT_DIAGRAM_ISREFERUNIT" val="0"/>
  <p:tag name="KSO_WM_UNIT_PRESET_TEXT" val="在此编辑标题"/>
  <p:tag name="KSO_WM_UNIT_TEXT_FILL_FORE_SCHEMECOLOR_INDEX" val="13"/>
  <p:tag name="KSO_WM_UNIT_TEXT_FILL_TYPE" val="1"/>
  <p:tag name="KSO_WM_UNIT_USESOURCEFORMAT_APPLY" val="1"/>
</p:tagLst>
</file>

<file path=ppt/tags/tag60.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6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62.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63.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64.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65.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66.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67.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68.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69.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7.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f"/>
  <p:tag name="KSO_WM_UNIT_INDEX" val="1_4_1"/>
  <p:tag name="KSO_WM_UNIT_LAYERLEVEL" val="1_1_1"/>
  <p:tag name="KSO_WM_UNIT_VALUE" val="27"/>
  <p:tag name="KSO_WM_UNIT_HIGHLIGHT" val="0"/>
  <p:tag name="KSO_WM_UNIT_COMPATIBLE" val="0"/>
  <p:tag name="KSO_WM_UNIT_ID" val="custom160004_19*m_h_f*1_4_1"/>
  <p:tag name="KSO_WM_DIAGRAM_GROUP_CODE" val="m1-1"/>
  <p:tag name="KSO_WM_UNIT_SUBTYPE" val="a"/>
  <p:tag name="KSO_WM_UNIT_NOCLEAR" val="0"/>
  <p:tag name="KSO_WM_UNIT_DIAGRAM_ISNUMVISUAL" val="0"/>
  <p:tag name="KSO_WM_UNIT_DIAGRAM_ISREFERUNIT" val="0"/>
  <p:tag name="KSO_WM_UNIT_PRESET_TEXT" val="请在此输入您的文本。"/>
  <p:tag name="KSO_WM_UNIT_TEXT_FILL_FORE_SCHEMECOLOR_INDEX" val="13"/>
  <p:tag name="KSO_WM_UNIT_TEXT_FILL_TYPE" val="1"/>
  <p:tag name="KSO_WM_UNIT_USESOURCEFORMAT_APPLY" val="1"/>
</p:tagLst>
</file>

<file path=ppt/tags/tag70.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7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72.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73.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74.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75.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76.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77.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78.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79.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8.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a"/>
  <p:tag name="KSO_WM_UNIT_INDEX" val="1_2_1"/>
  <p:tag name="KSO_WM_UNIT_LAYERLEVEL" val="1_1_1"/>
  <p:tag name="KSO_WM_UNIT_VALUE" val="6"/>
  <p:tag name="KSO_WM_UNIT_HIGHLIGHT" val="0"/>
  <p:tag name="KSO_WM_UNIT_COMPATIBLE" val="0"/>
  <p:tag name="KSO_WM_UNIT_ID" val="custom160004_19*m_h_a*1_2_1"/>
  <p:tag name="KSO_WM_DIAGRAM_GROUP_CODE" val="m1-1"/>
  <p:tag name="KSO_WM_UNIT_ISCONTENTSTITLE" val="0"/>
  <p:tag name="KSO_WM_UNIT_ISNUMDGMTITLE" val="0"/>
  <p:tag name="KSO_WM_UNIT_NOCLEAR" val="0"/>
  <p:tag name="KSO_WM_UNIT_DIAGRAM_ISNUMVISUAL" val="0"/>
  <p:tag name="KSO_WM_UNIT_DIAGRAM_ISREFERUNIT" val="0"/>
  <p:tag name="KSO_WM_UNIT_PRESET_TEXT" val="在此编辑标题"/>
  <p:tag name="KSO_WM_UNIT_TEXT_FILL_FORE_SCHEMECOLOR_INDEX" val="13"/>
  <p:tag name="KSO_WM_UNIT_TEXT_FILL_TYPE" val="1"/>
  <p:tag name="KSO_WM_UNIT_USESOURCEFORMAT_APPLY" val="1"/>
</p:tagLst>
</file>

<file path=ppt/tags/tag80.xml><?xml version="1.0" encoding="utf-8"?>
<p:tagLst xmlns:p="http://schemas.openxmlformats.org/presentationml/2006/main">
  <p:tag name="KSO_WM_TAG_VERSION" val="1.0"/>
  <p:tag name="KSO_WM_BEAUTIFY_FLAG" val="#wm#"/>
  <p:tag name="KSO_WM_UNIT_TYPE" val="i"/>
  <p:tag name="KSO_WM_UNIT_ID" val="diagram160455_5*i*1"/>
  <p:tag name="KSO_WM_TEMPLATE_CATEGORY" val="diagram"/>
  <p:tag name="KSO_WM_TEMPLATE_INDEX" val="160455"/>
  <p:tag name="KSO_WM_UNIT_INDEX" val="1"/>
</p:tagLst>
</file>

<file path=ppt/tags/tag81.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1"/>
  <p:tag name="KSO_WM_UNIT_ID" val="diagram160455_5*l_i*1_1"/>
  <p:tag name="KSO_WM_UNIT_CLEAR" val="1"/>
  <p:tag name="KSO_WM_UNIT_LAYERLEVEL" val="1_1"/>
  <p:tag name="KSO_WM_DIAGRAM_GROUP_CODE" val="l1-1"/>
</p:tagLst>
</file>

<file path=ppt/tags/tag82.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h_a"/>
  <p:tag name="KSO_WM_UNIT_INDEX" val="1_1_1"/>
  <p:tag name="KSO_WM_UNIT_ID" val="diagram160455_5*l_h_a*1_1_1"/>
  <p:tag name="KSO_WM_UNIT_CLEAR" val="1"/>
  <p:tag name="KSO_WM_UNIT_LAYERLEVEL" val="1_1_1"/>
  <p:tag name="KSO_WM_UNIT_VALUE" val="12"/>
  <p:tag name="KSO_WM_UNIT_HIGHLIGHT" val="0"/>
  <p:tag name="KSO_WM_UNIT_COMPATIBLE" val="0"/>
  <p:tag name="KSO_WM_DIAGRAM_GROUP_CODE" val="l1-1"/>
  <p:tag name="KSO_WM_UNIT_PRESET_TEXT" val="Lorem"/>
</p:tagLst>
</file>

<file path=ppt/tags/tag83.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2"/>
  <p:tag name="KSO_WM_UNIT_ID" val="diagram160455_5*l_i*1_2"/>
  <p:tag name="KSO_WM_UNIT_CLEAR" val="1"/>
  <p:tag name="KSO_WM_UNIT_LAYERLEVEL" val="1_1"/>
  <p:tag name="KSO_WM_DIAGRAM_GROUP_CODE" val="l1-1"/>
</p:tagLst>
</file>

<file path=ppt/tags/tag84.xml><?xml version="1.0" encoding="utf-8"?>
<p:tagLst xmlns:p="http://schemas.openxmlformats.org/presentationml/2006/main">
  <p:tag name="KSO_WM_TAG_VERSION" val="1.0"/>
  <p:tag name="KSO_WM_BEAUTIFY_FLAG" val="#wm#"/>
  <p:tag name="KSO_WM_TEMPLATE_CATEGORY" val="diagram"/>
  <p:tag name="KSO_WM_TEMPLATE_INDEX" val="160455"/>
  <p:tag name="KSO_WM_UNIT_TYPE" val="l_i"/>
  <p:tag name="KSO_WM_UNIT_INDEX" val="1_3"/>
  <p:tag name="KSO_WM_UNIT_ID" val="diagram160455_5*l_i*1_3"/>
  <p:tag name="KSO_WM_UNIT_CLEAR" val="1"/>
  <p:tag name="KSO_WM_UNIT_LAYERLEVEL" val="1_1"/>
  <p:tag name="KSO_WM_DIAGRAM_GROUP_CODE" val="l1-1"/>
</p:tagLst>
</file>

<file path=ppt/tags/tag9.xml><?xml version="1.0" encoding="utf-8"?>
<p:tagLst xmlns:p="http://schemas.openxmlformats.org/presentationml/2006/main">
  <p:tag name="KSO_WM_TEMPLATE_CATEGORY" val="custom"/>
  <p:tag name="KSO_WM_TEMPLATE_INDEX" val="160004"/>
  <p:tag name="KSO_WM_TAG_VERSION" val="1.0"/>
  <p:tag name="KSO_WM_BEAUTIFY_FLAG" val="#wm#"/>
  <p:tag name="KSO_WM_UNIT_TYPE" val="m_h_f"/>
  <p:tag name="KSO_WM_UNIT_INDEX" val="1_2_1"/>
  <p:tag name="KSO_WM_UNIT_LAYERLEVEL" val="1_1_1"/>
  <p:tag name="KSO_WM_UNIT_VALUE" val="27"/>
  <p:tag name="KSO_WM_UNIT_HIGHLIGHT" val="0"/>
  <p:tag name="KSO_WM_UNIT_COMPATIBLE" val="0"/>
  <p:tag name="KSO_WM_UNIT_ID" val="custom160004_19*m_h_f*1_2_1"/>
  <p:tag name="KSO_WM_DIAGRAM_GROUP_CODE" val="m1-1"/>
  <p:tag name="KSO_WM_UNIT_SUBTYPE" val="a"/>
  <p:tag name="KSO_WM_UNIT_NOCLEAR" val="0"/>
  <p:tag name="KSO_WM_UNIT_DIAGRAM_ISNUMVISUAL" val="0"/>
  <p:tag name="KSO_WM_UNIT_DIAGRAM_ISREFERUNIT" val="0"/>
  <p:tag name="KSO_WM_UNIT_PRESET_TEXT" val="请在此输入您的文本。"/>
  <p:tag name="KSO_WM_UNIT_TEXT_FILL_FORE_SCHEMECOLOR_INDEX" val="13"/>
  <p:tag name="KSO_WM_UNIT_TEXT_FILL_TYPE" val="1"/>
  <p:tag name="KSO_WM_UNIT_USESOURCEFORMAT_APPLY"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18690</Words>
  <Application>WPS 演示</Application>
  <PresentationFormat>宽屏</PresentationFormat>
  <Paragraphs>582</Paragraphs>
  <Slides>36</Slides>
  <Notes>1</Notes>
  <HiddenSlides>0</HiddenSlides>
  <MMClips>0</MMClips>
  <ScaleCrop>false</ScaleCrop>
  <HeadingPairs>
    <vt:vector size="6" baseType="variant">
      <vt:variant>
        <vt:lpstr>已用的字体</vt:lpstr>
      </vt:variant>
      <vt:variant>
        <vt:i4>34</vt:i4>
      </vt:variant>
      <vt:variant>
        <vt:lpstr>主题</vt:lpstr>
      </vt:variant>
      <vt:variant>
        <vt:i4>1</vt:i4>
      </vt:variant>
      <vt:variant>
        <vt:lpstr>幻灯片标题</vt:lpstr>
      </vt:variant>
      <vt:variant>
        <vt:i4>36</vt:i4>
      </vt:variant>
    </vt:vector>
  </HeadingPairs>
  <TitlesOfParts>
    <vt:vector size="71" baseType="lpstr">
      <vt:lpstr>Arial</vt:lpstr>
      <vt:lpstr>宋体</vt:lpstr>
      <vt:lpstr>Wingdings</vt:lpstr>
      <vt:lpstr>华康娃娃体W5(P)</vt:lpstr>
      <vt:lpstr>Times New Roman</vt:lpstr>
      <vt:lpstr>方正瘦金书_GBK</vt:lpstr>
      <vt:lpstr>Arial</vt:lpstr>
      <vt:lpstr>微软雅黑</vt:lpstr>
      <vt:lpstr>楷体</vt:lpstr>
      <vt:lpstr>华文行楷</vt:lpstr>
      <vt:lpstr>Calibri</vt:lpstr>
      <vt:lpstr>华康雅宋体W9(P)</vt:lpstr>
      <vt:lpstr>Calibri</vt:lpstr>
      <vt:lpstr>Bodoni MT</vt:lpstr>
      <vt:lpstr>Corbel</vt:lpstr>
      <vt:lpstr>Arial Unicode MS</vt:lpstr>
      <vt:lpstr>等线 Light</vt:lpstr>
      <vt:lpstr>等线</vt:lpstr>
      <vt:lpstr>Comic Sans MS Regular</vt:lpstr>
      <vt:lpstr>Comic Sans MS</vt:lpstr>
      <vt:lpstr>Abadi</vt:lpstr>
      <vt:lpstr>方正粗黑宋简体</vt:lpstr>
      <vt:lpstr>Arial Black</vt:lpstr>
      <vt:lpstr>Verdana</vt:lpstr>
      <vt:lpstr>Apple Chancery</vt:lpstr>
      <vt:lpstr>黑体</vt:lpstr>
      <vt:lpstr>华文楷体</vt:lpstr>
      <vt:lpstr>Cambria Math</vt:lpstr>
      <vt:lpstr>DokChampa</vt:lpstr>
      <vt:lpstr>Microsoft Sans Serif</vt:lpstr>
      <vt:lpstr>Helvetica</vt:lpstr>
      <vt:lpstr>AngsanaUPC</vt:lpstr>
      <vt:lpstr>Leelawadee UI</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划线词分析*(两段中可用词汇）</vt:lpstr>
      <vt:lpstr>PowerPoint 演示文稿</vt:lpstr>
      <vt:lpstr>Predict the plot-2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Administrator</cp:lastModifiedBy>
  <cp:revision>139</cp:revision>
  <dcterms:created xsi:type="dcterms:W3CDTF">2021-06-06T01:43:00Z</dcterms:created>
  <dcterms:modified xsi:type="dcterms:W3CDTF">2021-10-31T12:49:39Z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09455D5180034E789C3A8787E9025CBF</vt:lpwstr>
  </property>
  <property fmtid="{D5CDD505-2E9C-101B-9397-08002B2CF9AE}" pid="3" name="KSOProductBuildVer">
    <vt:lpwstr>2052-11.1.0.11045</vt:lpwstr>
  </property>
</Properties>
</file>