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35" r:id="rId3"/>
    <p:sldId id="274" r:id="rId4"/>
    <p:sldId id="256" r:id="rId5"/>
    <p:sldId id="304" r:id="rId6"/>
    <p:sldId id="303" r:id="rId7"/>
    <p:sldId id="305" r:id="rId8"/>
    <p:sldId id="306" r:id="rId10"/>
    <p:sldId id="257" r:id="rId11"/>
    <p:sldId id="320" r:id="rId12"/>
    <p:sldId id="262" r:id="rId13"/>
    <p:sldId id="328" r:id="rId14"/>
    <p:sldId id="329" r:id="rId15"/>
    <p:sldId id="332" r:id="rId16"/>
    <p:sldId id="333" r:id="rId17"/>
    <p:sldId id="33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5EF"/>
    <a:srgbClr val="FFF7FA"/>
    <a:srgbClr val="FFE1ED"/>
    <a:srgbClr val="FFF3F8"/>
    <a:srgbClr val="FF00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090"/>
        <p:guide pos="382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0B85A-E695-4E9D-AE9A-E4AC5F4BC0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A4DD0-A628-4658-9891-6EDCAE30F4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2.jpeg"/><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7817807" y="1674659"/>
            <a:ext cx="2254685" cy="3623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custDataLst>
              <p:tags r:id="rId4"/>
            </p:custDataLst>
          </p:nvPr>
        </p:nvSpPr>
        <p:spPr>
          <a:xfrm>
            <a:off x="2119509" y="1674660"/>
            <a:ext cx="248435" cy="3623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custDataLst>
              <p:tags r:id="rId5"/>
            </p:custDataLst>
          </p:nvPr>
        </p:nvSpPr>
        <p:spPr>
          <a:xfrm>
            <a:off x="2367943" y="1674660"/>
            <a:ext cx="5449863" cy="3623154"/>
          </a:xfrm>
          <a:prstGeom prst="rect">
            <a:avLst/>
          </a:prstGeom>
          <a:solidFill>
            <a:srgbClr val="14316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ctrTitle" hasCustomPrompt="1"/>
            <p:custDataLst>
              <p:tags r:id="rId6"/>
            </p:custDataLst>
          </p:nvPr>
        </p:nvSpPr>
        <p:spPr>
          <a:xfrm>
            <a:off x="2596543" y="2095500"/>
            <a:ext cx="5061557" cy="1811049"/>
          </a:xfrm>
        </p:spPr>
        <p:txBody>
          <a:bodyPr lIns="90000" tIns="46800" rIns="90000" bIns="46800" anchor="b" anchorCtr="0">
            <a:normAutofit/>
          </a:bodyPr>
          <a:lstStyle>
            <a:lvl1pPr algn="l">
              <a:defRPr sz="4050" spc="3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7"/>
            </p:custDataLst>
          </p:nvPr>
        </p:nvSpPr>
        <p:spPr>
          <a:xfrm>
            <a:off x="2596543" y="3985260"/>
            <a:ext cx="5061557" cy="950984"/>
          </a:xfrm>
        </p:spPr>
        <p:txBody>
          <a:bodyPr lIns="101600" tIns="38100" rIns="76200" bIns="38100">
            <a:normAutofit/>
          </a:bodyPr>
          <a:lstStyle>
            <a:lvl1pPr marL="0" indent="0" algn="l" eaLnBrk="1" fontAlgn="auto" latinLnBrk="0" hangingPunct="1">
              <a:lnSpc>
                <a:spcPct val="100000"/>
              </a:lnSpc>
              <a:buNone/>
              <a:defRPr sz="21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3"/>
            </p:custDataLst>
          </p:nvPr>
        </p:nvSpPr>
        <p:spPr>
          <a:xfrm>
            <a:off x="0" y="1617423"/>
            <a:ext cx="248435" cy="3623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custDataLst>
              <p:tags r:id="rId4"/>
            </p:custDataLst>
          </p:nvPr>
        </p:nvSpPr>
        <p:spPr>
          <a:xfrm>
            <a:off x="248435" y="1617423"/>
            <a:ext cx="6711167" cy="3623154"/>
          </a:xfrm>
          <a:prstGeom prst="rect">
            <a:avLst/>
          </a:prstGeom>
          <a:solidFill>
            <a:srgbClr val="14316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5"/>
            </p:custDataLst>
          </p:nvPr>
        </p:nvSpPr>
        <p:spPr>
          <a:xfrm>
            <a:off x="433368" y="2194581"/>
            <a:ext cx="6348433" cy="1539219"/>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1" name="文本占位符 10"/>
          <p:cNvSpPr>
            <a:spLocks noGrp="1"/>
          </p:cNvSpPr>
          <p:nvPr>
            <p:ph type="body" sz="quarter" idx="13"/>
            <p:custDataLst>
              <p:tags r:id="rId9"/>
            </p:custDataLst>
          </p:nvPr>
        </p:nvSpPr>
        <p:spPr>
          <a:xfrm>
            <a:off x="433368" y="3784600"/>
            <a:ext cx="6348433" cy="914400"/>
          </a:xfrm>
        </p:spPr>
        <p:txBody>
          <a:bodyPr lIns="90000" tIns="0" rIns="90000" bIns="46800">
            <a:normAutofit/>
          </a:bodyPr>
          <a:lstStyle>
            <a:lvl1pPr marL="0" indent="0" algn="l">
              <a:buNone/>
              <a:defRPr sz="2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8" name="矩形 7"/>
          <p:cNvSpPr/>
          <p:nvPr>
            <p:custDataLst>
              <p:tags r:id="rId6"/>
            </p:custDataLst>
          </p:nvPr>
        </p:nvSpPr>
        <p:spPr>
          <a:xfrm rot="10800000">
            <a:off x="11947404" y="1617510"/>
            <a:ext cx="248435" cy="3623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grpSp>
        <p:nvGrpSpPr>
          <p:cNvPr id="10" name="组合 9"/>
          <p:cNvGrpSpPr/>
          <p:nvPr>
            <p:custDataLst>
              <p:tags r:id="rId8"/>
            </p:custDataLst>
          </p:nvPr>
        </p:nvGrpSpPr>
        <p:grpSpPr>
          <a:xfrm>
            <a:off x="1905" y="1617345"/>
            <a:ext cx="12188191" cy="3623310"/>
            <a:chOff x="1905" y="1617345"/>
            <a:chExt cx="12188190" cy="3623310"/>
          </a:xfrm>
        </p:grpSpPr>
        <p:sp>
          <p:nvSpPr>
            <p:cNvPr id="6" name="矩形 5"/>
            <p:cNvSpPr/>
            <p:nvPr userDrawn="1">
              <p:custDataLst>
                <p:tags r:id="rId9"/>
              </p:custDataLst>
            </p:nvPr>
          </p:nvSpPr>
          <p:spPr>
            <a:xfrm rot="10800000">
              <a:off x="11899265" y="1617345"/>
              <a:ext cx="290830"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userDrawn="1">
              <p:custDataLst>
                <p:tags r:id="rId10"/>
              </p:custDataLst>
            </p:nvPr>
          </p:nvSpPr>
          <p:spPr>
            <a:xfrm rot="10800000">
              <a:off x="1905" y="1617345"/>
              <a:ext cx="290830"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矩形 5"/>
          <p:cNvSpPr/>
          <p:nvPr>
            <p:custDataLst>
              <p:tags r:id="rId9"/>
            </p:custDataLst>
          </p:nvPr>
        </p:nvSpPr>
        <p:spPr>
          <a:xfrm rot="10800000">
            <a:off x="11912600" y="1502410"/>
            <a:ext cx="290831"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矩形 5"/>
          <p:cNvSpPr/>
          <p:nvPr>
            <p:custDataLst>
              <p:tags r:id="rId8"/>
            </p:custDataLst>
          </p:nvPr>
        </p:nvSpPr>
        <p:spPr>
          <a:xfrm rot="16200000">
            <a:off x="5955031" y="-1666240"/>
            <a:ext cx="290831"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页脚占位符 3"/>
          <p:cNvSpPr>
            <a:spLocks noGrp="1"/>
          </p:cNvSpPr>
          <p:nvPr>
            <p:ph type="ftr" sz="quarter" idx="11"/>
            <p:custDataLst>
              <p:tags r:id="rId9"/>
            </p:custDataLst>
          </p:nvPr>
        </p:nvSpPr>
        <p:spPr/>
        <p:txBody>
          <a:bodyPr/>
          <a:lstStyle/>
          <a:p>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矩形 5"/>
          <p:cNvSpPr/>
          <p:nvPr>
            <p:custDataLst>
              <p:tags r:id="rId9"/>
            </p:custDataLst>
          </p:nvPr>
        </p:nvSpPr>
        <p:spPr>
          <a:xfrm rot="16200000">
            <a:off x="5955031" y="-1666240"/>
            <a:ext cx="290831"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54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579600" y="23633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矩形 5"/>
          <p:cNvSpPr/>
          <p:nvPr>
            <p:custDataLst>
              <p:tags r:id="rId10"/>
            </p:custDataLst>
          </p:nvPr>
        </p:nvSpPr>
        <p:spPr>
          <a:xfrm rot="16200000">
            <a:off x="5950585" y="4906010"/>
            <a:ext cx="290831"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页脚占位符 3"/>
          <p:cNvSpPr>
            <a:spLocks noGrp="1"/>
          </p:cNvSpPr>
          <p:nvPr>
            <p:ph type="ftr" sz="quarter" idx="11"/>
            <p:custDataLst>
              <p:tags r:id="rId11"/>
            </p:custDataLst>
          </p:nvPr>
        </p:nvSpPr>
        <p:spPr/>
        <p:txBody>
          <a:bodyPr/>
          <a:lstStyle/>
          <a:p>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9" name="组合 8"/>
          <p:cNvGrpSpPr/>
          <p:nvPr>
            <p:custDataLst>
              <p:tags r:id="rId8"/>
            </p:custDataLst>
          </p:nvPr>
        </p:nvGrpSpPr>
        <p:grpSpPr>
          <a:xfrm>
            <a:off x="4283075" y="-1905"/>
            <a:ext cx="3623311" cy="6865620"/>
            <a:chOff x="4283075" y="-1905"/>
            <a:chExt cx="3623310" cy="6865620"/>
          </a:xfrm>
        </p:grpSpPr>
        <p:sp>
          <p:nvSpPr>
            <p:cNvPr id="8" name="矩形 7"/>
            <p:cNvSpPr/>
            <p:nvPr userDrawn="1">
              <p:custDataLst>
                <p:tags r:id="rId9"/>
              </p:custDataLst>
            </p:nvPr>
          </p:nvSpPr>
          <p:spPr>
            <a:xfrm rot="16200000">
              <a:off x="5949315" y="4906645"/>
              <a:ext cx="290830"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userDrawn="1">
              <p:custDataLst>
                <p:tags r:id="rId10"/>
              </p:custDataLst>
            </p:nvPr>
          </p:nvSpPr>
          <p:spPr>
            <a:xfrm rot="16200000">
              <a:off x="5949315" y="-1668145"/>
              <a:ext cx="290830" cy="3623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srcRect/>
          <a:stretch>
            <a:fillRect/>
          </a:stretch>
        </p:blipFill>
        <p:spPr>
          <a:xfrm>
            <a:off x="0" y="635"/>
            <a:ext cx="12192000" cy="6858000"/>
          </a:xfrm>
          <a:prstGeom prst="rect">
            <a:avLst/>
          </a:prstGeom>
        </p:spPr>
      </p:pic>
      <p:sp>
        <p:nvSpPr>
          <p:cNvPr id="8" name="矩形 7"/>
          <p:cNvSpPr/>
          <p:nvPr>
            <p:custDataLst>
              <p:tags r:id="rId4"/>
            </p:custDataLst>
          </p:nvPr>
        </p:nvSpPr>
        <p:spPr>
          <a:xfrm>
            <a:off x="2503184" y="1746880"/>
            <a:ext cx="7185632" cy="3364239"/>
          </a:xfrm>
          <a:prstGeom prst="rect">
            <a:avLst/>
          </a:prstGeom>
          <a:solidFill>
            <a:srgbClr val="143163">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custDataLst>
              <p:tags r:id="rId5"/>
            </p:custDataLst>
          </p:nvPr>
        </p:nvSpPr>
        <p:spPr>
          <a:xfrm>
            <a:off x="2076451" y="1435435"/>
            <a:ext cx="8039100" cy="398712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p:custDataLst>
              <p:tags r:id="rId6"/>
            </p:custDataLst>
          </p:nvPr>
        </p:nvCxnSpPr>
        <p:spPr>
          <a:xfrm>
            <a:off x="5538000" y="3511060"/>
            <a:ext cx="111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7"/>
            </p:custDataLst>
          </p:nvPr>
        </p:nvSpPr>
        <p:spPr>
          <a:xfrm>
            <a:off x="2933701" y="2340567"/>
            <a:ext cx="6362700" cy="1077984"/>
          </a:xfrm>
        </p:spPr>
        <p:txBody>
          <a:bodyPr lIns="90000" tIns="46800" rIns="90000" bIns="46800" anchor="b" anchorCtr="0">
            <a:normAutofit/>
          </a:bodyPr>
          <a:lstStyle>
            <a:lvl1pPr algn="ctr">
              <a:defRPr sz="405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2933696" y="3582620"/>
            <a:ext cx="6362700" cy="1077985"/>
          </a:xfrm>
        </p:spPr>
        <p:txBody>
          <a:bodyPr lIns="90000" tIns="4680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3"/>
            </p:custDataLst>
          </p:nvPr>
        </p:nvSpPr>
        <p:spPr>
          <a:xfrm>
            <a:off x="387351" y="273050"/>
            <a:ext cx="11417300" cy="6311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3.png"/><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slideLayout" Target="../slideLayouts/slideLayout2.xml"/><Relationship Id="rId19" Type="http://schemas.openxmlformats.org/officeDocument/2006/relationships/tags" Target="../tags/tag124.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6349833"/>
            <a:ext cx="2700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2" name="图片 11" descr="水印"/>
          <p:cNvPicPr>
            <a:picLocks noChangeAspect="1"/>
          </p:cNvPicPr>
          <p:nvPr userDrawn="1"/>
        </p:nvPicPr>
        <p:blipFill>
          <a:blip r:embed="rId25"/>
          <a:stretch>
            <a:fillRect/>
          </a:stretch>
        </p:blipFill>
        <p:spPr>
          <a:xfrm>
            <a:off x="7180580"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tags" Target="../tags/tag14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3.xml"/><Relationship Id="rId6" Type="http://schemas.openxmlformats.org/officeDocument/2006/relationships/tags" Target="../tags/tag148.xml"/><Relationship Id="rId5" Type="http://schemas.openxmlformats.org/officeDocument/2006/relationships/image" Target="../media/image3.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tags" Target="../tags/tag147.xml"/><Relationship Id="rId1" Type="http://schemas.openxmlformats.org/officeDocument/2006/relationships/tags" Target="../tags/tag14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15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52.xml"/></Relationships>
</file>

<file path=ppt/slides/_rels/slide14.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2" Type="http://schemas.openxmlformats.org/officeDocument/2006/relationships/notesSlide" Target="../notesSlides/notesSlide3.xml"/><Relationship Id="rId11" Type="http://schemas.openxmlformats.org/officeDocument/2006/relationships/slideLayout" Target="../slideLayouts/slideLayout16.xml"/><Relationship Id="rId10" Type="http://schemas.openxmlformats.org/officeDocument/2006/relationships/tags" Target="../tags/tag163.xml"/><Relationship Id="rId1" Type="http://schemas.openxmlformats.org/officeDocument/2006/relationships/tags" Target="../tags/tag15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5.png"/><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31.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image" Target="../media/image6.png"/><Relationship Id="rId1" Type="http://schemas.openxmlformats.org/officeDocument/2006/relationships/tags" Target="../tags/tag13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7.xml"/><Relationship Id="rId4" Type="http://schemas.openxmlformats.org/officeDocument/2006/relationships/image" Target="../media/image3.png"/><Relationship Id="rId3" Type="http://schemas.openxmlformats.org/officeDocument/2006/relationships/tags" Target="../tags/tag136.xml"/><Relationship Id="rId2" Type="http://schemas.openxmlformats.org/officeDocument/2006/relationships/image" Target="../media/image6.png"/><Relationship Id="rId1" Type="http://schemas.openxmlformats.org/officeDocument/2006/relationships/tags" Target="../tags/tag13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tags" Target="../tags/tag13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40.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tags" Target="../tags/tag13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116840" y="1475740"/>
          <a:ext cx="11995150" cy="5280025"/>
        </p:xfrm>
        <a:graphic>
          <a:graphicData uri="http://schemas.openxmlformats.org/drawingml/2006/table">
            <a:tbl>
              <a:tblPr firstRow="1" bandRow="1">
                <a:tableStyleId>{5C22544A-7EE6-4342-B048-85BDC9FD1C3A}</a:tableStyleId>
              </a:tblPr>
              <a:tblGrid>
                <a:gridCol w="6656070"/>
                <a:gridCol w="2460625"/>
                <a:gridCol w="2878455"/>
              </a:tblGrid>
              <a:tr h="487680">
                <a:tc>
                  <a:txBody>
                    <a:bodyPr/>
                    <a:lstStyle/>
                    <a:p>
                      <a:pPr algn="ctr"/>
                      <a:r>
                        <a:rPr lang="en-US" altLang="zh-CN" sz="2600" dirty="0">
                          <a:latin typeface="Times New Roman" panose="02020603050405020304" pitchFamily="18" charset="0"/>
                          <a:cs typeface="Times New Roman" panose="02020603050405020304" pitchFamily="18" charset="0"/>
                        </a:rPr>
                        <a:t>Body language/ Gesture</a:t>
                      </a:r>
                      <a:endParaRPr lang="en-US" altLang="zh-CN" sz="2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600" dirty="0">
                          <a:latin typeface="Times New Roman" panose="02020603050405020304" pitchFamily="18" charset="0"/>
                          <a:cs typeface="Times New Roman" panose="02020603050405020304" pitchFamily="18" charset="0"/>
                        </a:rPr>
                        <a:t>meaning</a:t>
                      </a:r>
                      <a:endParaRPr lang="en-US" altLang="zh-CN" sz="2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600" dirty="0">
                          <a:latin typeface="Times New Roman" panose="02020603050405020304" pitchFamily="18" charset="0"/>
                          <a:cs typeface="Times New Roman" panose="02020603050405020304" pitchFamily="18" charset="0"/>
                        </a:rPr>
                        <a:t>Country/ region</a:t>
                      </a:r>
                      <a:endParaRPr lang="en-US" altLang="zh-CN" sz="2600" dirty="0">
                        <a:latin typeface="Times New Roman" panose="02020603050405020304" pitchFamily="18" charset="0"/>
                        <a:cs typeface="Times New Roman" panose="02020603050405020304" pitchFamily="18" charset="0"/>
                      </a:endParaRPr>
                    </a:p>
                  </a:txBody>
                  <a:tcPr/>
                </a:tc>
              </a:tr>
              <a:tr h="487680">
                <a:tc>
                  <a:txBody>
                    <a:bodyPr/>
                    <a:lstStyle/>
                    <a:p>
                      <a:r>
                        <a:rPr lang="en-US" altLang="zh-CN" sz="2600" dirty="0">
                          <a:latin typeface="Times New Roman" panose="02020603050405020304" pitchFamily="18" charset="0"/>
                          <a:cs typeface="Times New Roman" panose="02020603050405020304" pitchFamily="18" charset="0"/>
                          <a:sym typeface="+mn-ea"/>
                        </a:rPr>
                        <a:t>Eye contact between men and women</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r>
                        <a:rPr lang="en-US" altLang="zh-CN" sz="2600" dirty="0">
                          <a:latin typeface="Times New Roman" panose="02020603050405020304" pitchFamily="18" charset="0"/>
                          <a:cs typeface="Times New Roman" panose="02020603050405020304" pitchFamily="18" charset="0"/>
                          <a:sym typeface="+mn-ea"/>
                        </a:rPr>
                        <a:t>not polite</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r>
                        <a:rPr lang="en-US" altLang="zh-CN" sz="2600" dirty="0">
                          <a:latin typeface="Times New Roman" panose="02020603050405020304" pitchFamily="18" charset="0"/>
                          <a:cs typeface="Times New Roman" panose="02020603050405020304" pitchFamily="18" charset="0"/>
                          <a:sym typeface="+mn-ea"/>
                        </a:rPr>
                        <a:t>Middle East</a:t>
                      </a:r>
                      <a:endParaRPr lang="en-US" altLang="zh-CN" sz="2600" dirty="0">
                        <a:latin typeface="Times New Roman" panose="02020603050405020304" pitchFamily="18" charset="0"/>
                        <a:cs typeface="Times New Roman" panose="02020603050405020304" pitchFamily="18" charset="0"/>
                        <a:sym typeface="+mn-ea"/>
                      </a:endParaRPr>
                    </a:p>
                  </a:txBody>
                  <a:tcPr/>
                </a:tc>
              </a:tr>
              <a:tr h="487680">
                <a:tc>
                  <a:txBody>
                    <a:bodyPr/>
                    <a:lstStyle/>
                    <a:p>
                      <a:r>
                        <a:rPr lang="en-US" altLang="zh-CN" sz="2600" dirty="0">
                          <a:latin typeface="Times New Roman" panose="02020603050405020304" pitchFamily="18" charset="0"/>
                          <a:cs typeface="Times New Roman" panose="02020603050405020304" pitchFamily="18" charset="0"/>
                          <a:sym typeface="+mn-ea"/>
                        </a:rPr>
                        <a:t>Looking down when talking to someone</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endParaRPr lang="zh-CN" altLang="en-US" sz="2600" dirty="0"/>
                    </a:p>
                  </a:txBody>
                  <a:tcPr/>
                </a:tc>
                <a:tc>
                  <a:txBody>
                    <a:bodyPr/>
                    <a:lstStyle/>
                    <a:p>
                      <a:endParaRPr lang="zh-CN" altLang="en-US" sz="2600"/>
                    </a:p>
                  </a:txBody>
                  <a:tcPr/>
                </a:tc>
              </a:tr>
              <a:tr h="487680">
                <a:tc rowSpan="3">
                  <a:txBody>
                    <a:bodyPr/>
                    <a:lstStyle/>
                    <a:p>
                      <a:endParaRPr lang="en-US" altLang="zh-CN" sz="2600" dirty="0">
                        <a:latin typeface="Times New Roman" panose="02020603050405020304" pitchFamily="18" charset="0"/>
                        <a:cs typeface="Times New Roman" panose="02020603050405020304" pitchFamily="18" charset="0"/>
                        <a:sym typeface="+mn-ea"/>
                      </a:endParaRPr>
                    </a:p>
                    <a:p>
                      <a:r>
                        <a:rPr lang="en-US" altLang="zh-CN" sz="2600" dirty="0">
                          <a:latin typeface="Times New Roman" panose="02020603050405020304" pitchFamily="18" charset="0"/>
                          <a:cs typeface="Times New Roman" panose="02020603050405020304" pitchFamily="18" charset="0"/>
                          <a:sym typeface="+mn-ea"/>
                        </a:rPr>
                        <a:t>OK sign</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endParaRPr lang="zh-CN" altLang="en-US" sz="2600" dirty="0"/>
                    </a:p>
                  </a:txBody>
                  <a:tcPr/>
                </a:tc>
                <a:tc>
                  <a:txBody>
                    <a:bodyPr/>
                    <a:lstStyle/>
                    <a:p>
                      <a:endParaRPr lang="zh-CN" altLang="en-US" sz="2600"/>
                    </a:p>
                  </a:txBody>
                  <a:tcPr/>
                </a:tc>
              </a:tr>
              <a:tr h="487680">
                <a:tc vMerge="1">
                  <a:tcPr/>
                </a:tc>
                <a:tc>
                  <a:txBody>
                    <a:bodyPr/>
                    <a:lstStyle/>
                    <a:p>
                      <a:endParaRPr lang="zh-CN" altLang="en-US" sz="2600" dirty="0"/>
                    </a:p>
                  </a:txBody>
                  <a:tcPr/>
                </a:tc>
                <a:tc>
                  <a:txBody>
                    <a:bodyPr/>
                    <a:lstStyle/>
                    <a:p>
                      <a:endParaRPr lang="zh-CN" altLang="en-US" sz="2600"/>
                    </a:p>
                  </a:txBody>
                  <a:tcPr/>
                </a:tc>
              </a:tr>
              <a:tr h="487680">
                <a:tc vMerge="1">
                  <a:tcPr/>
                </a:tc>
                <a:tc>
                  <a:txBody>
                    <a:bodyPr/>
                    <a:lstStyle/>
                    <a:p>
                      <a:endParaRPr lang="zh-CN" altLang="en-US" sz="2600" dirty="0"/>
                    </a:p>
                  </a:txBody>
                  <a:tcPr/>
                </a:tc>
                <a:tc>
                  <a:txBody>
                    <a:bodyPr/>
                    <a:lstStyle/>
                    <a:p>
                      <a:endParaRPr lang="zh-CN" altLang="en-US" sz="2600"/>
                    </a:p>
                  </a:txBody>
                  <a:tcPr/>
                </a:tc>
              </a:tr>
              <a:tr h="470535">
                <a:tc>
                  <a:txBody>
                    <a:bodyPr/>
                    <a:lstStyle/>
                    <a:p>
                      <a:r>
                        <a:rPr lang="en-US" altLang="zh-CN" sz="2600" dirty="0">
                          <a:latin typeface="Times New Roman" panose="02020603050405020304" pitchFamily="18" charset="0"/>
                          <a:cs typeface="Times New Roman" panose="02020603050405020304" pitchFamily="18" charset="0"/>
                        </a:rPr>
                        <a:t>Kissing on the cheek</a:t>
                      </a:r>
                      <a:endParaRPr lang="en-US" altLang="zh-CN" sz="2600" dirty="0">
                        <a:latin typeface="Times New Roman" panose="02020603050405020304" pitchFamily="18" charset="0"/>
                        <a:cs typeface="Times New Roman" panose="02020603050405020304" pitchFamily="18" charset="0"/>
                      </a:endParaRPr>
                    </a:p>
                  </a:txBody>
                  <a:tcPr/>
                </a:tc>
                <a:tc>
                  <a:txBody>
                    <a:bodyPr/>
                    <a:lstStyle/>
                    <a:p>
                      <a:endParaRPr lang="zh-CN" altLang="en-US" sz="2600" dirty="0"/>
                    </a:p>
                  </a:txBody>
                  <a:tcPr/>
                </a:tc>
                <a:tc>
                  <a:txBody>
                    <a:bodyPr/>
                    <a:lstStyle/>
                    <a:p>
                      <a:endParaRPr lang="zh-CN" altLang="en-US" sz="2600"/>
                    </a:p>
                  </a:txBody>
                  <a:tcPr/>
                </a:tc>
              </a:tr>
              <a:tr h="982345">
                <a:tc>
                  <a:txBody>
                    <a:bodyPr/>
                    <a:lstStyle/>
                    <a:p>
                      <a:r>
                        <a:rPr lang="en-US" altLang="zh-CN" sz="2600" dirty="0">
                          <a:latin typeface="Times New Roman" panose="02020603050405020304" pitchFamily="18" charset="0"/>
                          <a:cs typeface="Times New Roman" panose="02020603050405020304" pitchFamily="18" charset="0"/>
                          <a:sym typeface="+mn-ea"/>
                        </a:rPr>
                        <a:t>Placing your hands together and resting them on the side of your head while closing your eyes</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endParaRPr lang="zh-CN" altLang="en-US" sz="2600" dirty="0"/>
                    </a:p>
                  </a:txBody>
                  <a:tcPr/>
                </a:tc>
                <a:tc rowSpan="2">
                  <a:txBody>
                    <a:bodyPr/>
                    <a:lstStyle/>
                    <a:p>
                      <a:endParaRPr lang="zh-CN" altLang="en-US" sz="2600" dirty="0"/>
                    </a:p>
                  </a:txBody>
                  <a:tcPr/>
                </a:tc>
              </a:tr>
              <a:tr h="883920">
                <a:tc>
                  <a:txBody>
                    <a:bodyPr/>
                    <a:lstStyle/>
                    <a:p>
                      <a:r>
                        <a:rPr lang="en-US" altLang="zh-CN" sz="2600" dirty="0">
                          <a:latin typeface="Times New Roman" panose="02020603050405020304" pitchFamily="18" charset="0"/>
                          <a:cs typeface="Times New Roman" panose="02020603050405020304" pitchFamily="18" charset="0"/>
                          <a:sym typeface="+mn-ea"/>
                        </a:rPr>
                        <a:t>Moving you hand in circles over your stomach after a meal</a:t>
                      </a:r>
                      <a:endParaRPr lang="en-US" altLang="zh-CN" sz="2600" dirty="0">
                        <a:latin typeface="Times New Roman" panose="02020603050405020304" pitchFamily="18" charset="0"/>
                        <a:cs typeface="Times New Roman" panose="02020603050405020304" pitchFamily="18" charset="0"/>
                        <a:sym typeface="+mn-ea"/>
                      </a:endParaRPr>
                    </a:p>
                  </a:txBody>
                  <a:tcPr/>
                </a:tc>
                <a:tc>
                  <a:txBody>
                    <a:bodyPr/>
                    <a:lstStyle/>
                    <a:p>
                      <a:endParaRPr lang="zh-CN" altLang="en-US" sz="2600"/>
                    </a:p>
                  </a:txBody>
                  <a:tcPr/>
                </a:tc>
                <a:tc vMerge="1">
                  <a:tcPr/>
                </a:tc>
              </a:tr>
            </a:tbl>
          </a:graphicData>
        </a:graphic>
      </p:graphicFrame>
      <p:sp>
        <p:nvSpPr>
          <p:cNvPr id="5" name="TextBox 4"/>
          <p:cNvSpPr txBox="1"/>
          <p:nvPr/>
        </p:nvSpPr>
        <p:spPr>
          <a:xfrm>
            <a:off x="6886575" y="6093460"/>
            <a:ext cx="1955800" cy="491490"/>
          </a:xfrm>
          <a:prstGeom prst="rect">
            <a:avLst/>
          </a:prstGeom>
          <a:noFill/>
        </p:spPr>
        <p:txBody>
          <a:bodyPr wrap="square" rtlCol="0">
            <a:spAutoFit/>
          </a:bodyPr>
          <a:lstStyle/>
          <a:p>
            <a:r>
              <a:rPr lang="en-US" altLang="zh-CN" sz="2600" dirty="0">
                <a:solidFill>
                  <a:srgbClr val="FF0000"/>
                </a:solidFill>
                <a:latin typeface="Times New Roman" panose="02020603050405020304" pitchFamily="18" charset="0"/>
                <a:cs typeface="Times New Roman" panose="02020603050405020304" pitchFamily="18" charset="0"/>
              </a:rPr>
              <a:t>I’m full.</a:t>
            </a:r>
            <a:endParaRPr lang="en-US" altLang="zh-CN" sz="26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335770" y="5518750"/>
            <a:ext cx="2054867" cy="491490"/>
          </a:xfrm>
          <a:prstGeom prst="rect">
            <a:avLst/>
          </a:prstGeom>
          <a:noFill/>
        </p:spPr>
        <p:txBody>
          <a:bodyPr wrap="square" rtlCol="0">
            <a:spAutoFit/>
          </a:bodyPr>
          <a:lstStyle/>
          <a:p>
            <a:r>
              <a:rPr lang="en-US" altLang="zh-CN" sz="2600" dirty="0">
                <a:solidFill>
                  <a:srgbClr val="FF0000"/>
                </a:solidFill>
                <a:latin typeface="Times New Roman" panose="02020603050405020304" pitchFamily="18" charset="0"/>
                <a:cs typeface="Times New Roman" panose="02020603050405020304" pitchFamily="18" charset="0"/>
              </a:rPr>
              <a:t>everywhere</a:t>
            </a:r>
            <a:endParaRPr lang="en-US" altLang="zh-CN" sz="2600" dirty="0">
              <a:solidFill>
                <a:srgbClr val="FF0000"/>
              </a:solidFill>
              <a:latin typeface="Times New Roman" panose="02020603050405020304" pitchFamily="18" charset="0"/>
              <a:cs typeface="Times New Roman" panose="02020603050405020304" pitchFamily="18" charset="0"/>
            </a:endParaRPr>
          </a:p>
        </p:txBody>
      </p:sp>
      <p:sp>
        <p:nvSpPr>
          <p:cNvPr id="8" name="TextBox 6"/>
          <p:cNvSpPr/>
          <p:nvPr/>
        </p:nvSpPr>
        <p:spPr>
          <a:xfrm>
            <a:off x="516890" y="404495"/>
            <a:ext cx="8291830" cy="575945"/>
          </a:xfrm>
          <a:prstGeom prst="rect">
            <a:avLst/>
          </a:prstGeom>
          <a:solidFill>
            <a:schemeClr val="tx2">
              <a:lumMod val="50000"/>
            </a:schemeClr>
          </a:solidFill>
        </p:spPr>
        <p:txBody>
          <a:bodyPr vert="horz" wrap="square"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buClrTx/>
              <a:buSzTx/>
              <a:buFontTx/>
            </a:pPr>
            <a:r>
              <a:rPr lang="en-US" altLang="zh-CN" sz="3200">
                <a:solidFill>
                  <a:schemeClr val="bg1"/>
                </a:solidFill>
                <a:latin typeface="Times New Roman" panose="02020603050405020304" pitchFamily="18" charset="0"/>
                <a:cs typeface="Times New Roman" panose="02020603050405020304" pitchFamily="18" charset="0"/>
                <a:sym typeface="+mn-ea"/>
              </a:rPr>
              <a:t>Activity 4: Read for specific information</a:t>
            </a:r>
            <a:endParaRPr lang="en-US" altLang="zh-CN" sz="3200">
              <a:solidFill>
                <a:schemeClr val="bg1"/>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479425" y="1035685"/>
            <a:ext cx="9920605" cy="521970"/>
          </a:xfrm>
          <a:prstGeom prst="rect">
            <a:avLst/>
          </a:prstGeom>
          <a:noFill/>
        </p:spPr>
        <p:txBody>
          <a:bodyPr wrap="square" rtlCol="0">
            <a:spAutoFit/>
          </a:bodyPr>
          <a:p>
            <a:r>
              <a:rPr lang="en-US" altLang="zh-CN" sz="2800">
                <a:latin typeface="Times New Roman" panose="02020603050405020304" pitchFamily="18" charset="0"/>
                <a:cs typeface="Times New Roman" panose="02020603050405020304" pitchFamily="18" charset="0"/>
              </a:rPr>
              <a:t>Read Para. 2-5 and fill in the form on Page 39.</a:t>
            </a:r>
            <a:endParaRPr lang="en-US" altLang="zh-CN" sz="2800">
              <a:latin typeface="Times New Roman" panose="02020603050405020304" pitchFamily="18" charset="0"/>
              <a:cs typeface="Times New Roman" panose="02020603050405020304" pitchFamily="18" charset="0"/>
            </a:endParaRPr>
          </a:p>
        </p:txBody>
      </p:sp>
      <p:sp>
        <p:nvSpPr>
          <p:cNvPr id="10" name="文本框 9"/>
          <p:cNvSpPr txBox="1"/>
          <p:nvPr/>
        </p:nvSpPr>
        <p:spPr>
          <a:xfrm>
            <a:off x="6886575" y="2422525"/>
            <a:ext cx="233680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a sign of respect</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9335770" y="2495550"/>
            <a:ext cx="93472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Japan</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6886575" y="4367530"/>
            <a:ext cx="149352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a greeting</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6886575" y="5233670"/>
            <a:ext cx="164592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I’m sleepy.</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886575" y="2940685"/>
            <a:ext cx="1081405"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money</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6886575" y="3432175"/>
            <a:ext cx="751205"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zero</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6886575" y="3862070"/>
            <a:ext cx="1438275"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not polite</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26" name="文本框 25"/>
          <p:cNvSpPr txBox="1"/>
          <p:nvPr/>
        </p:nvSpPr>
        <p:spPr>
          <a:xfrm>
            <a:off x="9335770" y="2925445"/>
            <a:ext cx="93472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Japan</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27" name="文本框 26"/>
          <p:cNvSpPr txBox="1"/>
          <p:nvPr/>
        </p:nvSpPr>
        <p:spPr>
          <a:xfrm>
            <a:off x="9335770" y="3429635"/>
            <a:ext cx="2540000" cy="491490"/>
          </a:xfrm>
          <a:prstGeom prst="rect">
            <a:avLst/>
          </a:prstGeom>
          <a:noFill/>
        </p:spPr>
        <p:txBody>
          <a:bodyPr wrap="squar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France</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9335770" y="3937000"/>
            <a:ext cx="286004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Brazil and Germany</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
        <p:nvSpPr>
          <p:cNvPr id="29" name="文本框 28"/>
          <p:cNvSpPr txBox="1"/>
          <p:nvPr/>
        </p:nvSpPr>
        <p:spPr>
          <a:xfrm>
            <a:off x="9335770" y="4428490"/>
            <a:ext cx="2603500" cy="491490"/>
          </a:xfrm>
          <a:prstGeom prst="rect">
            <a:avLst/>
          </a:prstGeom>
          <a:noFill/>
        </p:spPr>
        <p:txBody>
          <a:bodyPr wrap="none" rtlCol="0" anchor="t">
            <a:spAutoFit/>
          </a:bodyPr>
          <a:p>
            <a:r>
              <a:rPr lang="en-US" altLang="zh-CN" sz="2600" dirty="0">
                <a:solidFill>
                  <a:srgbClr val="FF0000"/>
                </a:solidFill>
                <a:latin typeface="Times New Roman" panose="02020603050405020304" pitchFamily="18" charset="0"/>
                <a:cs typeface="Times New Roman" panose="02020603050405020304" pitchFamily="18" charset="0"/>
                <a:sym typeface="+mn-ea"/>
              </a:rPr>
              <a:t>France and Russia</a:t>
            </a:r>
            <a:endParaRPr lang="en-US" altLang="zh-CN" sz="2600" dirty="0">
              <a:solidFill>
                <a:srgbClr val="FF0000"/>
              </a:solidFill>
              <a:latin typeface="Times New Roman" panose="02020603050405020304" pitchFamily="18" charset="0"/>
              <a:cs typeface="Times New Roman" panose="02020603050405020304" pitchFamily="18"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18" grpId="0"/>
      <p:bldP spid="26" grpId="0"/>
      <p:bldP spid="27" grpId="0"/>
      <p:bldP spid="28" grpId="0"/>
      <p:bldP spid="2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5487" y="387773"/>
            <a:ext cx="11561233" cy="4216400"/>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endParaRPr lang="en-US" altLang="zh-CN" sz="665" b="1" dirty="0"/>
          </a:p>
          <a:p>
            <a:pPr marL="457200" indent="-457200">
              <a:buAutoNum type="arabicPeriod"/>
            </a:pPr>
            <a:r>
              <a:rPr lang="en-US" altLang="zh-CN" sz="3200" b="1" dirty="0"/>
              <a:t>How does the writer support his ideas? </a:t>
            </a:r>
            <a:endParaRPr lang="en-US" altLang="zh-CN" sz="3200" b="1" dirty="0"/>
          </a:p>
          <a:p>
            <a:pPr marL="457200" indent="-457200">
              <a:buAutoNum type="arabicPeriod"/>
            </a:pPr>
            <a:endParaRPr lang="en-US" altLang="zh-CN" sz="3200" b="1" dirty="0"/>
          </a:p>
          <a:p>
            <a:pPr marL="457200" indent="-457200">
              <a:buAutoNum type="arabicPeriod"/>
            </a:pPr>
            <a:endParaRPr lang="en-US" altLang="zh-CN" sz="535" b="1" dirty="0"/>
          </a:p>
          <a:p>
            <a:pPr marL="457200" indent="-457200">
              <a:buAutoNum type="arabicPeriod"/>
            </a:pPr>
            <a:r>
              <a:rPr lang="en-US" altLang="zh-CN" sz="3200" b="1" dirty="0"/>
              <a:t>Can you find the logical relationships among the examples in Para. 2-4?</a:t>
            </a:r>
            <a:endParaRPr lang="en-US" altLang="zh-CN" sz="3200" b="1" dirty="0"/>
          </a:p>
          <a:p>
            <a:pPr marL="457200" indent="-457200">
              <a:buAutoNum type="arabicPeriod"/>
            </a:pPr>
            <a:endParaRPr lang="en-US" altLang="zh-CN" sz="3200" b="1" dirty="0"/>
          </a:p>
          <a:p>
            <a:pPr marL="457200" indent="-457200">
              <a:buAutoNum type="arabicPeriod"/>
            </a:pPr>
            <a:r>
              <a:rPr lang="en-US" altLang="zh-CN" sz="3200" b="1" dirty="0"/>
              <a:t>Can you draw a mind-map to show the structure of Para.2-4?</a:t>
            </a:r>
            <a:endParaRPr lang="en-US" altLang="zh-CN" sz="3200" b="1" dirty="0"/>
          </a:p>
          <a:p>
            <a:pPr marL="457200" indent="-457200">
              <a:buAutoNum type="arabicPeriod"/>
            </a:pPr>
            <a:endParaRPr lang="en-US" altLang="zh-CN" sz="3200" b="1" dirty="0"/>
          </a:p>
          <a:p>
            <a:endParaRPr lang="en-US" altLang="zh-CN" sz="3200" b="1" dirty="0"/>
          </a:p>
        </p:txBody>
      </p:sp>
      <p:sp>
        <p:nvSpPr>
          <p:cNvPr id="14" name="TextBox 13"/>
          <p:cNvSpPr txBox="1"/>
          <p:nvPr/>
        </p:nvSpPr>
        <p:spPr>
          <a:xfrm>
            <a:off x="767080" y="980440"/>
            <a:ext cx="11233573" cy="5835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US" altLang="zh-CN" sz="3200" dirty="0">
                <a:solidFill>
                  <a:srgbClr val="C00000"/>
                </a:solidFill>
              </a:rPr>
              <a:t>By making examples.</a:t>
            </a:r>
            <a:endParaRPr lang="en-US" altLang="zh-CN" sz="3200" dirty="0">
              <a:solidFill>
                <a:srgbClr val="C00000"/>
              </a:solidFill>
            </a:endParaRPr>
          </a:p>
        </p:txBody>
      </p:sp>
      <p:pic>
        <p:nvPicPr>
          <p:cNvPr id="3" name="图片 2" descr="C:/Users/user/AppData/Local/Temp/picturecompress_20211026085411/output_1.pngoutput_1"/>
          <p:cNvPicPr>
            <a:picLocks noChangeAspect="1"/>
          </p:cNvPicPr>
          <p:nvPr/>
        </p:nvPicPr>
        <p:blipFill>
          <a:blip r:embed="rId1">
            <a:lum bright="6000" contrast="18000"/>
          </a:blip>
          <a:srcRect b="42045"/>
          <a:stretch>
            <a:fillRect/>
          </a:stretch>
        </p:blipFill>
        <p:spPr>
          <a:xfrm>
            <a:off x="767080" y="3644900"/>
            <a:ext cx="10816590" cy="2552065"/>
          </a:xfrm>
          <a:prstGeom prst="rect">
            <a:avLst/>
          </a:prstGeom>
        </p:spPr>
      </p:pic>
      <p:sp>
        <p:nvSpPr>
          <p:cNvPr id="4" name="TextBox 13"/>
          <p:cNvSpPr txBox="1"/>
          <p:nvPr/>
        </p:nvSpPr>
        <p:spPr>
          <a:xfrm>
            <a:off x="767080" y="2564765"/>
            <a:ext cx="11233573" cy="5835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US" altLang="zh-CN" sz="3200" dirty="0">
                <a:solidFill>
                  <a:srgbClr val="C00000"/>
                </a:solidFill>
              </a:rPr>
              <a:t>They are in contrast.</a:t>
            </a:r>
            <a:endParaRPr lang="en-US" altLang="zh-CN" sz="3200"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000"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527473" y="1220893"/>
            <a:ext cx="11136207" cy="3046095"/>
          </a:xfrm>
          <a:prstGeom prst="rect">
            <a:avLst/>
          </a:prstGeom>
          <a:noFill/>
        </p:spPr>
        <p:txBody>
          <a:bodyPr wrap="square" rtlCol="0">
            <a:spAutoFit/>
          </a:bodyPr>
          <a:lstStyle/>
          <a:p>
            <a:pPr algn="just">
              <a:lnSpc>
                <a:spcPct val="100000"/>
              </a:lnSpc>
            </a:pP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Paragraph</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5:</a:t>
            </a:r>
            <a:endPar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00000"/>
              </a:lnSpc>
            </a:pP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Some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gestures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seem</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have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same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meaning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everywhere.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Placing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your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hands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together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and</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resting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them</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on</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side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of</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your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head</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while</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closing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your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eyes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means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“sleep”.</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good</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way</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of</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saying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am</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full”</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is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moving</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your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hand</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in</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circles</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over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your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stomach</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after</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meal.</a:t>
            </a:r>
            <a:r>
              <a:rPr lang="zh-CN" altLang="en-US"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32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cxnSp>
        <p:nvCxnSpPr>
          <p:cNvPr id="12" name="直接连接符 31"/>
          <p:cNvCxnSpPr/>
          <p:nvPr>
            <p:custDataLst>
              <p:tags r:id="rId2"/>
            </p:custDataLst>
          </p:nvPr>
        </p:nvCxnSpPr>
        <p:spPr>
          <a:xfrm>
            <a:off x="623993" y="2756747"/>
            <a:ext cx="10849187" cy="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7" name="直接连接符 6"/>
          <p:cNvCxnSpPr/>
          <p:nvPr/>
        </p:nvCxnSpPr>
        <p:spPr>
          <a:xfrm>
            <a:off x="623993" y="3236807"/>
            <a:ext cx="52798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63627" y="3813387"/>
            <a:ext cx="70095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23993" y="4293447"/>
            <a:ext cx="12479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0" name="图片 99"/>
          <p:cNvPicPr/>
          <p:nvPr/>
        </p:nvPicPr>
        <p:blipFill>
          <a:blip r:embed="rId3"/>
          <a:srcRect r="5389"/>
          <a:stretch>
            <a:fillRect/>
          </a:stretch>
        </p:blipFill>
        <p:spPr>
          <a:xfrm>
            <a:off x="815340" y="4484793"/>
            <a:ext cx="4280747" cy="1903307"/>
          </a:xfrm>
          <a:prstGeom prst="rect">
            <a:avLst/>
          </a:prstGeom>
          <a:noFill/>
          <a:ln w="9525">
            <a:noFill/>
          </a:ln>
        </p:spPr>
      </p:pic>
      <p:pic>
        <p:nvPicPr>
          <p:cNvPr id="101" name="图片 100"/>
          <p:cNvPicPr/>
          <p:nvPr/>
        </p:nvPicPr>
        <p:blipFill>
          <a:blip r:embed="rId4"/>
          <a:srcRect t="7852" b="9000"/>
          <a:stretch>
            <a:fillRect/>
          </a:stretch>
        </p:blipFill>
        <p:spPr>
          <a:xfrm>
            <a:off x="8976360" y="3909060"/>
            <a:ext cx="2583180" cy="2679700"/>
          </a:xfrm>
          <a:prstGeom prst="rect">
            <a:avLst/>
          </a:prstGeom>
          <a:noFill/>
          <a:ln w="9525">
            <a:noFill/>
          </a:ln>
        </p:spPr>
      </p:pic>
      <p:sp>
        <p:nvSpPr>
          <p:cNvPr id="10" name="文本框 9"/>
          <p:cNvSpPr txBox="1"/>
          <p:nvPr/>
        </p:nvSpPr>
        <p:spPr>
          <a:xfrm>
            <a:off x="815340" y="4479713"/>
            <a:ext cx="10744200" cy="1076325"/>
          </a:xfrm>
          <a:prstGeom prst="rect">
            <a:avLst/>
          </a:prstGeom>
          <a:solidFill>
            <a:srgbClr val="FFC000"/>
          </a:solidFill>
        </p:spPr>
        <p:txBody>
          <a:bodyPr wrap="square" rtlCol="0">
            <a:spAutoFit/>
          </a:bodyPr>
          <a:p>
            <a:r>
              <a:rPr lang="en-US" altLang="zh-CN" sz="3200"/>
              <a:t>Can you come up with other gestures that share the universal meanings?</a:t>
            </a:r>
            <a:endParaRPr lang="en-US" altLang="zh-CN" sz="3200"/>
          </a:p>
        </p:txBody>
      </p:sp>
      <p:sp>
        <p:nvSpPr>
          <p:cNvPr id="8" name="TextBox 6"/>
          <p:cNvSpPr/>
          <p:nvPr/>
        </p:nvSpPr>
        <p:spPr>
          <a:xfrm>
            <a:off x="335280" y="404495"/>
            <a:ext cx="8291830" cy="575945"/>
          </a:xfrm>
          <a:prstGeom prst="rect">
            <a:avLst/>
          </a:prstGeom>
          <a:solidFill>
            <a:schemeClr val="tx2">
              <a:lumMod val="50000"/>
            </a:schemeClr>
          </a:solidFill>
        </p:spPr>
        <p:txBody>
          <a:bodyPr vert="horz" wrap="square"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buClrTx/>
              <a:buSzTx/>
              <a:buFontTx/>
            </a:pPr>
            <a:r>
              <a:rPr lang="en-US" altLang="zh-CN" sz="3200">
                <a:solidFill>
                  <a:schemeClr val="bg1"/>
                </a:solidFill>
                <a:latin typeface="Times New Roman" panose="02020603050405020304" pitchFamily="18" charset="0"/>
                <a:cs typeface="Times New Roman" panose="02020603050405020304" pitchFamily="18" charset="0"/>
                <a:sym typeface="+mn-ea"/>
              </a:rPr>
              <a:t>Activity 4: Read for specific information</a:t>
            </a:r>
            <a:endParaRPr lang="en-US" altLang="zh-CN" sz="3200">
              <a:solidFill>
                <a:schemeClr val="bg1"/>
              </a:solidFill>
              <a:latin typeface="Times New Roman" panose="02020603050405020304" pitchFamily="18" charset="0"/>
              <a:cs typeface="Times New Roman" panose="02020603050405020304" pitchFamily="18" charset="0"/>
              <a:sym typeface="+mn-ea"/>
            </a:endParaRPr>
          </a:p>
        </p:txBody>
      </p:sp>
      <p:pic>
        <p:nvPicPr>
          <p:cNvPr id="2" name="图片 1" descr="水印"/>
          <p:cNvPicPr>
            <a:picLocks noChangeAspect="1"/>
          </p:cNvPicPr>
          <p:nvPr userDrawn="1"/>
        </p:nvPicPr>
        <p:blipFill>
          <a:blip r:embed="rId5"/>
          <a:stretch>
            <a:fillRect/>
          </a:stretch>
        </p:blipFill>
        <p:spPr>
          <a:xfrm>
            <a:off x="7180580" y="63500"/>
            <a:ext cx="4902200" cy="158686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down)">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down)">
                                      <p:cBhvr>
                                        <p:cTn id="39" dur="500"/>
                                        <p:tgtEl>
                                          <p:spTgt spid="10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C:/Users/夜狼/AppData/Local/Temp/kaimatting/20211031195605/output_aiMatting_20211031195610.pngoutput_aiMatting_20211031195610"/>
          <p:cNvPicPr>
            <a:picLocks noChangeAspect="1"/>
          </p:cNvPicPr>
          <p:nvPr>
            <p:custDataLst>
              <p:tags r:id="rId1"/>
            </p:custDataLst>
          </p:nvPr>
        </p:nvPicPr>
        <p:blipFill>
          <a:blip r:embed="rId2"/>
          <a:srcRect l="13017" t="15104" r="41590" b="18196"/>
          <a:stretch>
            <a:fillRect/>
          </a:stretch>
        </p:blipFill>
        <p:spPr>
          <a:xfrm>
            <a:off x="527473" y="452967"/>
            <a:ext cx="2164080" cy="2600113"/>
          </a:xfrm>
          <a:prstGeom prst="rect">
            <a:avLst/>
          </a:prstGeom>
        </p:spPr>
      </p:pic>
      <p:sp>
        <p:nvSpPr>
          <p:cNvPr id="8" name="文本框 7"/>
          <p:cNvSpPr txBox="1"/>
          <p:nvPr/>
        </p:nvSpPr>
        <p:spPr>
          <a:xfrm>
            <a:off x="3236807" y="1292860"/>
            <a:ext cx="2955713" cy="748030"/>
          </a:xfrm>
          <a:prstGeom prst="rect">
            <a:avLst/>
          </a:prstGeom>
          <a:noFill/>
        </p:spPr>
        <p:txBody>
          <a:bodyPr wrap="square" rtlCol="0">
            <a:spAutoFit/>
          </a:bodyPr>
          <a:p>
            <a:r>
              <a:rPr lang="en-US" altLang="zh-CN" sz="4265"/>
              <a:t>I love you!</a:t>
            </a:r>
            <a:endParaRPr lang="en-US" altLang="zh-CN" sz="4265"/>
          </a:p>
        </p:txBody>
      </p:sp>
      <p:pic>
        <p:nvPicPr>
          <p:cNvPr id="9" name="图片 8" descr="C:/Users/夜狼/AppData/Local/Temp/kaimatting/20211031195741/output_aiMatting_20211031195746.pngoutput_aiMatting_20211031195746"/>
          <p:cNvPicPr>
            <a:picLocks noChangeAspect="1"/>
          </p:cNvPicPr>
          <p:nvPr/>
        </p:nvPicPr>
        <p:blipFill>
          <a:blip r:embed="rId3"/>
          <a:srcRect l="13108" t="8733" r="48113" b="68833"/>
          <a:stretch>
            <a:fillRect/>
          </a:stretch>
        </p:blipFill>
        <p:spPr>
          <a:xfrm>
            <a:off x="623993" y="3535680"/>
            <a:ext cx="2233507" cy="2404533"/>
          </a:xfrm>
          <a:prstGeom prst="rect">
            <a:avLst/>
          </a:prstGeom>
        </p:spPr>
      </p:pic>
      <p:sp>
        <p:nvSpPr>
          <p:cNvPr id="10" name="文本框 9"/>
          <p:cNvSpPr txBox="1"/>
          <p:nvPr/>
        </p:nvSpPr>
        <p:spPr>
          <a:xfrm>
            <a:off x="3236807" y="4389120"/>
            <a:ext cx="2955713" cy="748030"/>
          </a:xfrm>
          <a:prstGeom prst="rect">
            <a:avLst/>
          </a:prstGeom>
          <a:noFill/>
        </p:spPr>
        <p:txBody>
          <a:bodyPr wrap="square" rtlCol="0">
            <a:spAutoFit/>
          </a:bodyPr>
          <a:p>
            <a:r>
              <a:rPr lang="en-US" altLang="zh-CN" sz="4265"/>
              <a:t>victory</a:t>
            </a:r>
            <a:endParaRPr lang="en-US" altLang="zh-CN" sz="4265"/>
          </a:p>
        </p:txBody>
      </p:sp>
      <p:pic>
        <p:nvPicPr>
          <p:cNvPr id="11" name="图片 10"/>
          <p:cNvPicPr>
            <a:picLocks noChangeAspect="1"/>
          </p:cNvPicPr>
          <p:nvPr/>
        </p:nvPicPr>
        <p:blipFill>
          <a:blip r:embed="rId4"/>
          <a:stretch>
            <a:fillRect/>
          </a:stretch>
        </p:blipFill>
        <p:spPr>
          <a:xfrm>
            <a:off x="6576060" y="645160"/>
            <a:ext cx="1733127" cy="2440940"/>
          </a:xfrm>
          <a:prstGeom prst="rect">
            <a:avLst/>
          </a:prstGeom>
        </p:spPr>
      </p:pic>
      <p:sp>
        <p:nvSpPr>
          <p:cNvPr id="12" name="文本框 11"/>
          <p:cNvSpPr txBox="1"/>
          <p:nvPr/>
        </p:nvSpPr>
        <p:spPr>
          <a:xfrm>
            <a:off x="8592820" y="1363980"/>
            <a:ext cx="2955713" cy="748030"/>
          </a:xfrm>
          <a:prstGeom prst="rect">
            <a:avLst/>
          </a:prstGeom>
          <a:noFill/>
        </p:spPr>
        <p:txBody>
          <a:bodyPr wrap="square" rtlCol="0">
            <a:spAutoFit/>
          </a:bodyPr>
          <a:p>
            <a:r>
              <a:rPr lang="en-US" altLang="zh-CN" sz="4265"/>
              <a:t>hush</a:t>
            </a:r>
            <a:endParaRPr lang="en-US" altLang="zh-CN" sz="4265"/>
          </a:p>
        </p:txBody>
      </p:sp>
      <p:pic>
        <p:nvPicPr>
          <p:cNvPr id="13" name="图片 12"/>
          <p:cNvPicPr>
            <a:picLocks noChangeAspect="1"/>
          </p:cNvPicPr>
          <p:nvPr/>
        </p:nvPicPr>
        <p:blipFill>
          <a:blip r:embed="rId5"/>
          <a:srcRect l="9644" t="11164" r="7156"/>
          <a:stretch>
            <a:fillRect/>
          </a:stretch>
        </p:blipFill>
        <p:spPr>
          <a:xfrm>
            <a:off x="6219613" y="3621193"/>
            <a:ext cx="2373207" cy="2467187"/>
          </a:xfrm>
          <a:prstGeom prst="rect">
            <a:avLst/>
          </a:prstGeom>
        </p:spPr>
      </p:pic>
      <p:sp>
        <p:nvSpPr>
          <p:cNvPr id="14" name="文本框 13"/>
          <p:cNvSpPr txBox="1"/>
          <p:nvPr/>
        </p:nvSpPr>
        <p:spPr>
          <a:xfrm>
            <a:off x="8688493" y="4581313"/>
            <a:ext cx="2955713" cy="748030"/>
          </a:xfrm>
          <a:prstGeom prst="rect">
            <a:avLst/>
          </a:prstGeom>
          <a:noFill/>
        </p:spPr>
        <p:txBody>
          <a:bodyPr wrap="square" rtlCol="0">
            <a:spAutoFit/>
          </a:bodyPr>
          <a:p>
            <a:r>
              <a:rPr lang="en-US" altLang="zh-CN" sz="4265"/>
              <a:t>pause</a:t>
            </a:r>
            <a:endParaRPr lang="en-US" altLang="zh-CN" sz="4265"/>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quarter" idx="13"/>
          </p:nvPr>
        </p:nvSpPr>
        <p:spPr/>
        <p:txBody>
          <a:bodyPr/>
          <a:p>
            <a:endParaRPr lang="zh-CN" altLang="en-US"/>
          </a:p>
        </p:txBody>
      </p:sp>
      <p:sp>
        <p:nvSpPr>
          <p:cNvPr id="9" name="文本框 8"/>
          <p:cNvSpPr txBox="1"/>
          <p:nvPr>
            <p:custDataLst>
              <p:tags r:id="rId1"/>
            </p:custDataLst>
          </p:nvPr>
        </p:nvSpPr>
        <p:spPr>
          <a:xfrm>
            <a:off x="277707" y="1220893"/>
            <a:ext cx="11565467" cy="3707765"/>
          </a:xfrm>
          <a:prstGeom prst="rect">
            <a:avLst/>
          </a:prstGeom>
          <a:noFill/>
        </p:spPr>
        <p:txBody>
          <a:bodyPr wrap="square" rtlCol="0">
            <a:spAutoFit/>
          </a:bodyPr>
          <a:lstStyle/>
          <a:p>
            <a:pPr algn="just">
              <a:lnSpc>
                <a:spcPct val="100000"/>
              </a:lnSpc>
            </a:pP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Paragraph</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6:</a:t>
            </a:r>
            <a:endPar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00000"/>
              </a:lnSpc>
            </a:pP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Some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body</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language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has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many</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different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uses.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Perhaps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best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example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is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smiling.</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smile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can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help</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us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get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through</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difficult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situations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and</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find</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friends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in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world</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of</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strangers.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smile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can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break</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down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barriers.</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can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use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smile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err="1">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apologise</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greet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someone,</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ask</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for</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help,</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or</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start</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conversation.</a:t>
            </a:r>
            <a:r>
              <a:rPr lang="zh-CN" altLang="en-US"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…Experts suggest smiling at yourself in the mirror to make yourself feel happier and stronger. And if we are feeling down or lonely, there is nothing better than seeing the smiling face of a good friend. </a:t>
            </a:r>
            <a:endParaRPr lang="en-US" altLang="zh-CN" sz="2935"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cxnSp>
        <p:nvCxnSpPr>
          <p:cNvPr id="11" name="直接连接符 31"/>
          <p:cNvCxnSpPr/>
          <p:nvPr>
            <p:custDataLst>
              <p:tags r:id="rId2"/>
            </p:custDataLst>
          </p:nvPr>
        </p:nvCxnSpPr>
        <p:spPr>
          <a:xfrm>
            <a:off x="2064173" y="2661073"/>
            <a:ext cx="5184140" cy="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12" name="直接连接符 31"/>
          <p:cNvCxnSpPr/>
          <p:nvPr>
            <p:custDataLst>
              <p:tags r:id="rId3"/>
            </p:custDataLst>
          </p:nvPr>
        </p:nvCxnSpPr>
        <p:spPr>
          <a:xfrm>
            <a:off x="2927773" y="4005580"/>
            <a:ext cx="3744807" cy="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26" name="直接连接符 31"/>
          <p:cNvCxnSpPr/>
          <p:nvPr>
            <p:custDataLst>
              <p:tags r:id="rId4"/>
            </p:custDataLst>
          </p:nvPr>
        </p:nvCxnSpPr>
        <p:spPr>
          <a:xfrm>
            <a:off x="335280" y="3525520"/>
            <a:ext cx="1824567" cy="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27" name="直接连接符 31"/>
          <p:cNvCxnSpPr/>
          <p:nvPr>
            <p:custDataLst>
              <p:tags r:id="rId5"/>
            </p:custDataLst>
          </p:nvPr>
        </p:nvCxnSpPr>
        <p:spPr>
          <a:xfrm flipV="1">
            <a:off x="6576060" y="4389120"/>
            <a:ext cx="384387" cy="2286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28" name="直接连接符 31"/>
          <p:cNvCxnSpPr>
            <a:endCxn id="9" idx="3"/>
          </p:cNvCxnSpPr>
          <p:nvPr>
            <p:custDataLst>
              <p:tags r:id="rId6"/>
            </p:custDataLst>
          </p:nvPr>
        </p:nvCxnSpPr>
        <p:spPr>
          <a:xfrm>
            <a:off x="14460220" y="4058073"/>
            <a:ext cx="1330113" cy="42333"/>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cxnSp>
        <p:nvCxnSpPr>
          <p:cNvPr id="30" name="直接连接符 31"/>
          <p:cNvCxnSpPr/>
          <p:nvPr>
            <p:custDataLst>
              <p:tags r:id="rId7"/>
            </p:custDataLst>
          </p:nvPr>
        </p:nvCxnSpPr>
        <p:spPr>
          <a:xfrm>
            <a:off x="335280" y="4965700"/>
            <a:ext cx="7585287" cy="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sp>
        <p:nvSpPr>
          <p:cNvPr id="32" name="文本框 8"/>
          <p:cNvSpPr txBox="1"/>
          <p:nvPr>
            <p:custDataLst>
              <p:tags r:id="rId8"/>
            </p:custDataLst>
          </p:nvPr>
        </p:nvSpPr>
        <p:spPr>
          <a:xfrm>
            <a:off x="239607" y="5157047"/>
            <a:ext cx="11773747" cy="1283970"/>
          </a:xfrm>
          <a:prstGeom prst="rect">
            <a:avLst/>
          </a:prstGeom>
          <a:noFill/>
        </p:spPr>
        <p:txBody>
          <a:bodyPr wrap="square" rtlCol="0">
            <a:spAutoFit/>
          </a:bodyPr>
          <a:lstStyle/>
          <a:p>
            <a:pPr marL="342900" indent="-342900">
              <a:lnSpc>
                <a:spcPts val="3100"/>
              </a:lnSpc>
              <a:buAutoNum type="arabicPeriod"/>
            </a:pP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What</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different</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uses</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of</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smiling</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are</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mentioned</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in</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Paragraph</a:t>
            </a:r>
            <a:r>
              <a:rPr lang="zh-CN" altLang="en-US"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6?</a:t>
            </a:r>
            <a:endPar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nSpc>
                <a:spcPts val="3100"/>
              </a:lnSpc>
              <a:buAutoNum type="arabicPeriod"/>
            </a:pP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sym typeface="+mn-ea"/>
              </a:rPr>
              <a:t>How does the writer tell us the different uses of smile? </a:t>
            </a:r>
            <a:endPar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indent="0">
              <a:lnSpc>
                <a:spcPts val="3100"/>
              </a:lnSpc>
              <a:buNone/>
            </a:pPr>
            <a:r>
              <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sym typeface="+mn-ea"/>
              </a:rPr>
              <a:t>     Can you find out the varied sentence structures? </a:t>
            </a:r>
            <a:endParaRPr lang="en-US" altLang="zh-CN" sz="2935"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cxnSp>
        <p:nvCxnSpPr>
          <p:cNvPr id="24" name="直接连接符 31"/>
          <p:cNvCxnSpPr/>
          <p:nvPr>
            <p:custDataLst>
              <p:tags r:id="rId9"/>
            </p:custDataLst>
          </p:nvPr>
        </p:nvCxnSpPr>
        <p:spPr>
          <a:xfrm flipV="1">
            <a:off x="5324687" y="3045460"/>
            <a:ext cx="1827953" cy="10160"/>
          </a:xfrm>
          <a:prstGeom prst="line">
            <a:avLst/>
          </a:prstGeom>
          <a:noFill/>
          <a:ln w="76200" cap="flat">
            <a:solidFill>
              <a:srgbClr val="FF0000"/>
            </a:solidFill>
            <a:prstDash val="solid"/>
            <a:miter lim="400000"/>
          </a:ln>
        </p:spPr>
        <p:style>
          <a:lnRef idx="0">
            <a:scrgbClr r="0" g="0" b="0"/>
          </a:lnRef>
          <a:fillRef idx="0">
            <a:scrgbClr r="0" g="0" b="0"/>
          </a:fillRef>
          <a:effectRef idx="0">
            <a:scrgbClr r="0" g="0" b="0"/>
          </a:effectRef>
          <a:fontRef idx="none"/>
        </p:style>
      </p:cxnSp>
      <p:sp>
        <p:nvSpPr>
          <p:cNvPr id="2" name="TextBox 6"/>
          <p:cNvSpPr/>
          <p:nvPr/>
        </p:nvSpPr>
        <p:spPr>
          <a:xfrm>
            <a:off x="516890" y="404495"/>
            <a:ext cx="8291830" cy="575945"/>
          </a:xfrm>
          <a:prstGeom prst="rect">
            <a:avLst/>
          </a:prstGeom>
          <a:solidFill>
            <a:schemeClr val="tx2">
              <a:lumMod val="50000"/>
            </a:schemeClr>
          </a:solidFill>
        </p:spPr>
        <p:txBody>
          <a:bodyPr vert="horz" wrap="square"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buClrTx/>
              <a:buSzTx/>
              <a:buFontTx/>
            </a:pPr>
            <a:r>
              <a:rPr lang="en-US" altLang="zh-CN" sz="3200">
                <a:solidFill>
                  <a:schemeClr val="bg1"/>
                </a:solidFill>
                <a:latin typeface="Times New Roman" panose="02020603050405020304" pitchFamily="18" charset="0"/>
                <a:cs typeface="Times New Roman" panose="02020603050405020304" pitchFamily="18" charset="0"/>
                <a:sym typeface="+mn-ea"/>
              </a:rPr>
              <a:t>Activity 4: Read for specific information</a:t>
            </a:r>
            <a:endParaRPr lang="en-US" altLang="zh-CN" sz="3200">
              <a:solidFill>
                <a:schemeClr val="bg1"/>
              </a:solidFill>
              <a:latin typeface="Times New Roman" panose="02020603050405020304" pitchFamily="18" charset="0"/>
              <a:cs typeface="Times New Roman" panose="02020603050405020304" pitchFamily="18" charset="0"/>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27085" y="1124837"/>
            <a:ext cx="11798395" cy="583565"/>
          </a:xfrm>
          <a:prstGeom prst="rect">
            <a:avLst/>
          </a:prstGeom>
          <a:noFill/>
        </p:spPr>
        <p:txBody>
          <a:bodyPr wrap="square" rtlCol="0">
            <a:spAutoFit/>
          </a:bodyPr>
          <a:lstStyle/>
          <a:p>
            <a:pPr marL="457200" indent="-457200">
              <a:buAutoNum type="arabicPeriod"/>
            </a:pPr>
            <a:r>
              <a:rPr lang="en-US" altLang="zh-CN" sz="3200" b="1" dirty="0">
                <a:latin typeface="Times New Roman" panose="02020603050405020304" pitchFamily="18" charset="0"/>
                <a:cs typeface="Times New Roman" panose="02020603050405020304" pitchFamily="18" charset="0"/>
              </a:rPr>
              <a:t>What  have you learned from  this passage?</a:t>
            </a:r>
            <a:endParaRPr lang="en-US" altLang="zh-CN" sz="3200" b="1" dirty="0">
              <a:latin typeface="Times New Roman" panose="02020603050405020304" pitchFamily="18" charset="0"/>
              <a:cs typeface="Times New Roman" panose="02020603050405020304" pitchFamily="18" charset="0"/>
            </a:endParaRPr>
          </a:p>
        </p:txBody>
      </p:sp>
      <p:sp>
        <p:nvSpPr>
          <p:cNvPr id="9" name="文本框 8"/>
          <p:cNvSpPr txBox="1"/>
          <p:nvPr>
            <p:custDataLst>
              <p:tags r:id="rId2"/>
            </p:custDataLst>
          </p:nvPr>
        </p:nvSpPr>
        <p:spPr>
          <a:xfrm>
            <a:off x="478790" y="2198703"/>
            <a:ext cx="10878813" cy="583565"/>
          </a:xfrm>
          <a:prstGeom prst="rect">
            <a:avLst/>
          </a:prstGeom>
          <a:noFill/>
        </p:spPr>
        <p:txBody>
          <a:bodyPr wrap="square" rtlCol="0">
            <a:spAutoFit/>
          </a:bodyPr>
          <a:lstStyle/>
          <a:p>
            <a:pPr marL="342900" indent="-342900">
              <a:buFont typeface="Wingdings" panose="05000000000000000000" charset="0"/>
              <a:buChar char="ü"/>
            </a:pPr>
            <a:r>
              <a:rPr lang="en-US" altLang="zh-CN" sz="3200" b="1" dirty="0">
                <a:solidFill>
                  <a:srgbClr val="C00000"/>
                </a:solidFill>
                <a:latin typeface="Times New Roman" panose="02020603050405020304" pitchFamily="18" charset="0"/>
                <a:cs typeface="Times New Roman" panose="02020603050405020304" pitchFamily="18" charset="0"/>
              </a:rPr>
              <a:t>It varies from culture to culture.</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custDataLst>
              <p:tags r:id="rId3"/>
            </p:custDataLst>
          </p:nvPr>
        </p:nvSpPr>
        <p:spPr>
          <a:xfrm>
            <a:off x="478790" y="3425825"/>
            <a:ext cx="8756650" cy="1076325"/>
          </a:xfrm>
          <a:prstGeom prst="rect">
            <a:avLst/>
          </a:prstGeom>
          <a:noFill/>
        </p:spPr>
        <p:txBody>
          <a:bodyPr wrap="square" rtlCol="0">
            <a:spAutoFit/>
          </a:bodyPr>
          <a:lstStyle/>
          <a:p>
            <a:pPr marL="342900" indent="-342900" fontAlgn="auto">
              <a:buFont typeface="Wingdings" panose="05000000000000000000" charset="0"/>
              <a:buChar char="ü"/>
            </a:pPr>
            <a:r>
              <a:rPr lang="en-US" altLang="zh-CN" sz="3200" b="1" dirty="0">
                <a:solidFill>
                  <a:srgbClr val="C00000"/>
                </a:solidFill>
                <a:latin typeface="Times New Roman" panose="02020603050405020304" pitchFamily="18" charset="0"/>
                <a:cs typeface="Times New Roman" panose="02020603050405020304" pitchFamily="18" charset="0"/>
              </a:rPr>
              <a:t>We should apply </a:t>
            </a:r>
            <a:r>
              <a:rPr lang="en-US" altLang="zh-CN" sz="3200" b="1" dirty="0">
                <a:solidFill>
                  <a:srgbClr val="C00000"/>
                </a:solidFill>
                <a:latin typeface="Times New Roman" panose="02020603050405020304" pitchFamily="18" charset="0"/>
                <a:cs typeface="Times New Roman" panose="02020603050405020304" pitchFamily="18" charset="0"/>
                <a:sym typeface="+mn-ea"/>
              </a:rPr>
              <a:t>appropriate </a:t>
            </a:r>
            <a:r>
              <a:rPr lang="en-US" altLang="zh-CN" sz="3200" b="1" dirty="0">
                <a:solidFill>
                  <a:srgbClr val="C00000"/>
                </a:solidFill>
                <a:latin typeface="Times New Roman" panose="02020603050405020304" pitchFamily="18" charset="0"/>
                <a:cs typeface="Times New Roman" panose="02020603050405020304" pitchFamily="18" charset="0"/>
              </a:rPr>
              <a:t>body language according to different contexts.</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478790" y="2812369"/>
            <a:ext cx="11287347" cy="583565"/>
          </a:xfrm>
          <a:prstGeom prst="rect">
            <a:avLst/>
          </a:prstGeom>
          <a:noFill/>
        </p:spPr>
        <p:txBody>
          <a:bodyPr wrap="square" rtlCol="0">
            <a:spAutoFit/>
          </a:bodyPr>
          <a:lstStyle/>
          <a:p>
            <a:pPr marL="342900" indent="-342900">
              <a:buFont typeface="Wingdings" panose="05000000000000000000" charset="0"/>
              <a:buChar char="ü"/>
            </a:pPr>
            <a:r>
              <a:rPr lang="en-US" altLang="zh-CN" sz="3200" b="1" dirty="0">
                <a:solidFill>
                  <a:srgbClr val="C00000"/>
                </a:solidFill>
                <a:latin typeface="Times New Roman" panose="02020603050405020304" pitchFamily="18" charset="0"/>
                <a:cs typeface="Times New Roman" panose="02020603050405020304" pitchFamily="18" charset="0"/>
              </a:rPr>
              <a:t>We should respect different cultures.</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
        <p:nvSpPr>
          <p:cNvPr id="12" name="文本框 11"/>
          <p:cNvSpPr txBox="1"/>
          <p:nvPr>
            <p:custDataLst>
              <p:tags r:id="rId5"/>
            </p:custDataLst>
          </p:nvPr>
        </p:nvSpPr>
        <p:spPr>
          <a:xfrm>
            <a:off x="478790" y="1615440"/>
            <a:ext cx="10539095" cy="583565"/>
          </a:xfrm>
          <a:prstGeom prst="rect">
            <a:avLst/>
          </a:prstGeom>
          <a:noFill/>
        </p:spPr>
        <p:txBody>
          <a:bodyPr wrap="square" rtlCol="0">
            <a:spAutoFit/>
          </a:bodyPr>
          <a:lstStyle/>
          <a:p>
            <a:pPr marL="342900" indent="-342900">
              <a:buFont typeface="Wingdings" panose="05000000000000000000" charset="0"/>
              <a:buChar char="ü"/>
            </a:pPr>
            <a:r>
              <a:rPr lang="en-US" altLang="zh-CN" sz="3200" b="1" dirty="0">
                <a:solidFill>
                  <a:srgbClr val="C00000"/>
                </a:solidFill>
                <a:latin typeface="Times New Roman" panose="02020603050405020304" pitchFamily="18" charset="0"/>
                <a:cs typeface="Times New Roman" panose="02020603050405020304" pitchFamily="18" charset="0"/>
              </a:rPr>
              <a:t>Body language is important in our daily life.</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
        <p:nvSpPr>
          <p:cNvPr id="13" name="文本框 12"/>
          <p:cNvSpPr txBox="1"/>
          <p:nvPr>
            <p:custDataLst>
              <p:tags r:id="rId6"/>
            </p:custDataLst>
          </p:nvPr>
        </p:nvSpPr>
        <p:spPr>
          <a:xfrm>
            <a:off x="623570" y="4516755"/>
            <a:ext cx="11274425" cy="1568450"/>
          </a:xfrm>
          <a:prstGeom prst="rect">
            <a:avLst/>
          </a:prstGeom>
          <a:noFill/>
        </p:spPr>
        <p:txBody>
          <a:bodyPr wrap="square" rtlCol="0">
            <a:spAutoFit/>
          </a:bodyPr>
          <a:lstStyle/>
          <a:p>
            <a:pPr marL="457200" indent="-457200">
              <a:buFont typeface="+mj-lt"/>
              <a:buAutoNum type="arabicPeriod" startAt="2"/>
            </a:pPr>
            <a:r>
              <a:rPr lang="en-US" altLang="zh-CN" sz="3200" b="1" dirty="0">
                <a:latin typeface="Times New Roman" panose="02020603050405020304" pitchFamily="18" charset="0"/>
                <a:cs typeface="Times New Roman" panose="02020603050405020304" pitchFamily="18" charset="0"/>
              </a:rPr>
              <a:t>Do you think the title “Listening to how bodies talk” is a good title? If so, how do you understand it? If not, how would you like to change it?</a:t>
            </a:r>
            <a:endParaRPr lang="en-US" altLang="zh-CN" sz="3200" b="1" dirty="0">
              <a:latin typeface="Times New Roman" panose="02020603050405020304" pitchFamily="18" charset="0"/>
              <a:cs typeface="Times New Roman" panose="02020603050405020304" pitchFamily="18" charset="0"/>
            </a:endParaRPr>
          </a:p>
        </p:txBody>
      </p:sp>
      <p:sp>
        <p:nvSpPr>
          <p:cNvPr id="2" name="TextBox 6"/>
          <p:cNvSpPr/>
          <p:nvPr/>
        </p:nvSpPr>
        <p:spPr>
          <a:xfrm>
            <a:off x="516890" y="404495"/>
            <a:ext cx="4474845" cy="575945"/>
          </a:xfrm>
          <a:prstGeom prst="rect">
            <a:avLst/>
          </a:prstGeom>
          <a:solidFill>
            <a:schemeClr val="tx2">
              <a:lumMod val="50000"/>
            </a:schemeClr>
          </a:solidFill>
        </p:spPr>
        <p:txBody>
          <a:bodyPr vert="horz" wrap="square"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buClrTx/>
              <a:buSzTx/>
              <a:buFontTx/>
            </a:pPr>
            <a:r>
              <a:rPr lang="en-US" altLang="zh-CN" sz="3200">
                <a:solidFill>
                  <a:schemeClr val="bg1"/>
                </a:solidFill>
                <a:latin typeface="Times New Roman" panose="02020603050405020304" pitchFamily="18" charset="0"/>
                <a:cs typeface="Times New Roman" panose="02020603050405020304" pitchFamily="18" charset="0"/>
                <a:sym typeface="+mn-ea"/>
              </a:rPr>
              <a:t>Activity 5: Reflection</a:t>
            </a:r>
            <a:endParaRPr lang="en-US" altLang="zh-CN" sz="3200">
              <a:solidFill>
                <a:schemeClr val="bg1"/>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7"/>
          <a:stretch>
            <a:fillRect/>
          </a:stretch>
        </p:blipFill>
        <p:spPr>
          <a:xfrm>
            <a:off x="9479915" y="692785"/>
            <a:ext cx="1742440" cy="34804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5595" y="2419985"/>
            <a:ext cx="6666865" cy="1078230"/>
          </a:xfrm>
        </p:spPr>
        <p:txBody>
          <a:bodyPr>
            <a:normAutofit fontScale="90000"/>
          </a:bodyPr>
          <a:p>
            <a:r>
              <a:rPr lang="en-US" altLang="zh-CN" sz="5110" dirty="0" smtClean="0">
                <a:solidFill>
                  <a:schemeClr val="bg1"/>
                </a:solidFill>
                <a:latin typeface="Candara" panose="020E0502030303020204" charset="0"/>
                <a:ea typeface="Ebrima" panose="02000000000000000000" pitchFamily="2" charset="0"/>
                <a:cs typeface="Candara" panose="020E0502030303020204" charset="0"/>
                <a:sym typeface="+mn-ea"/>
              </a:rPr>
              <a:t>S1U4 BODY LANGUAGE</a:t>
            </a:r>
            <a:br>
              <a:rPr lang="en-US" altLang="zh-CN" sz="5110" b="1" dirty="0" smtClean="0">
                <a:solidFill>
                  <a:schemeClr val="bg1"/>
                </a:solidFill>
                <a:latin typeface="Candara" panose="020E0502030303020204" charset="0"/>
                <a:ea typeface="Ebrima" panose="02000000000000000000" pitchFamily="2" charset="0"/>
                <a:cs typeface="Candara" panose="020E0502030303020204" charset="0"/>
              </a:rPr>
            </a:br>
            <a:r>
              <a:rPr lang="en-US" altLang="zh-CN" sz="5110" dirty="0" smtClean="0">
                <a:solidFill>
                  <a:schemeClr val="bg1"/>
                </a:solidFill>
                <a:latin typeface="Candara" panose="020E0502030303020204" charset="0"/>
                <a:ea typeface="Ebrima" panose="02000000000000000000" pitchFamily="2" charset="0"/>
                <a:cs typeface="Candara" panose="020E0502030303020204" charset="0"/>
                <a:sym typeface="+mn-ea"/>
              </a:rPr>
              <a:t>Reading and Thinking </a:t>
            </a:r>
            <a:endParaRPr lang="en-US" altLang="zh-CN" sz="5110" dirty="0" smtClean="0">
              <a:solidFill>
                <a:schemeClr val="bg1"/>
              </a:solidFill>
              <a:latin typeface="Candara" panose="020E0502030303020204" charset="0"/>
              <a:ea typeface="Ebrima" panose="02000000000000000000" pitchFamily="2" charset="0"/>
              <a:cs typeface="Candara" panose="020E0502030303020204" charset="0"/>
              <a:sym typeface="+mn-ea"/>
            </a:endParaRPr>
          </a:p>
        </p:txBody>
      </p:sp>
      <p:sp>
        <p:nvSpPr>
          <p:cNvPr id="4" name="文本占位符 3"/>
          <p:cNvSpPr>
            <a:spLocks noGrp="1"/>
          </p:cNvSpPr>
          <p:nvPr>
            <p:ph type="body" idx="1"/>
          </p:nvPr>
        </p:nvSpPr>
        <p:spPr/>
        <p:txBody>
          <a:bodyPr/>
          <a:p>
            <a:r>
              <a:rPr sz="2800"/>
              <a:t>桐乡市高级中学</a:t>
            </a:r>
            <a:r>
              <a:rPr lang="en-US" altLang="zh-CN" sz="2800"/>
              <a:t> </a:t>
            </a:r>
            <a:r>
              <a:rPr sz="2800"/>
              <a:t>俞莺婕</a:t>
            </a:r>
            <a:endParaRPr sz="280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090" y="1124585"/>
            <a:ext cx="11416665" cy="3340735"/>
          </a:xfrm>
          <a:prstGeom prst="rect">
            <a:avLst/>
          </a:prstGeom>
          <a:noFill/>
        </p:spPr>
        <p:txBody>
          <a:bodyPr wrap="square" rtlCol="0">
            <a:spAutoFit/>
          </a:bodyPr>
          <a:lstStyle/>
          <a:p>
            <a:pPr marL="514350" indent="-514350">
              <a:lnSpc>
                <a:spcPct val="150000"/>
              </a:lnSpc>
              <a:buAutoNum type="arabicPeriod"/>
            </a:pPr>
            <a:r>
              <a:rPr lang="en-US" altLang="zh-CN" sz="3200" dirty="0">
                <a:solidFill>
                  <a:schemeClr val="tx1"/>
                </a:solidFill>
                <a:latin typeface="Cambria Math" panose="02040503050406030204" pitchFamily="18" charset="0"/>
                <a:ea typeface="Cambria Math" panose="02040503050406030204" pitchFamily="18" charset="0"/>
              </a:rPr>
              <a:t>What do you think is the function of language?</a:t>
            </a:r>
            <a:endParaRPr lang="en-US" altLang="zh-CN" sz="3200" dirty="0">
              <a:solidFill>
                <a:schemeClr val="tx1"/>
              </a:solidFill>
              <a:latin typeface="Cambria Math" panose="02040503050406030204" pitchFamily="18" charset="0"/>
              <a:ea typeface="Cambria Math" panose="02040503050406030204" pitchFamily="18" charset="0"/>
            </a:endParaRPr>
          </a:p>
          <a:p>
            <a:pPr marL="514350" indent="-514350">
              <a:lnSpc>
                <a:spcPct val="150000"/>
              </a:lnSpc>
              <a:buAutoNum type="arabicPeriod"/>
            </a:pPr>
            <a:r>
              <a:rPr lang="en-US" altLang="zh-CN" sz="3200" dirty="0">
                <a:solidFill>
                  <a:schemeClr val="tx1"/>
                </a:solidFill>
                <a:latin typeface="Cambria Math" panose="02040503050406030204" pitchFamily="18" charset="0"/>
                <a:ea typeface="Cambria Math" panose="02040503050406030204" pitchFamily="18" charset="0"/>
              </a:rPr>
              <a:t>What can you do if your message doesn’t get across?</a:t>
            </a:r>
            <a:endParaRPr lang="en-US" altLang="zh-CN" sz="3200" dirty="0">
              <a:solidFill>
                <a:schemeClr val="tx1"/>
              </a:solidFill>
              <a:latin typeface="Cambria Math" panose="02040503050406030204" pitchFamily="18" charset="0"/>
              <a:ea typeface="Cambria Math" panose="02040503050406030204" pitchFamily="18" charset="0"/>
            </a:endParaRPr>
          </a:p>
          <a:p>
            <a:pPr marL="514350" indent="-514350">
              <a:lnSpc>
                <a:spcPct val="130000"/>
              </a:lnSpc>
              <a:buAutoNum type="arabicPeriod"/>
            </a:pPr>
            <a:r>
              <a:rPr lang="en-US" altLang="zh-CN" sz="3200" dirty="0">
                <a:latin typeface="Cambria Math" panose="02040503050406030204" pitchFamily="18" charset="0"/>
                <a:ea typeface="Cambria Math" panose="02040503050406030204" pitchFamily="18" charset="0"/>
                <a:sym typeface="+mn-ea"/>
              </a:rPr>
              <a:t>Which is more reliable in conveying messages, spoken language or body language? </a:t>
            </a:r>
            <a:endParaRPr lang="en-US" altLang="zh-CN" sz="3200" dirty="0">
              <a:solidFill>
                <a:schemeClr val="tx1"/>
              </a:solidFill>
              <a:latin typeface="Cambria Math" panose="02040503050406030204" pitchFamily="18" charset="0"/>
              <a:ea typeface="Cambria Math" panose="02040503050406030204" pitchFamily="18" charset="0"/>
            </a:endParaRPr>
          </a:p>
          <a:p>
            <a:pPr marL="514350" indent="-514350"/>
            <a:endParaRPr lang="en-US" altLang="zh-CN" sz="3200" dirty="0">
              <a:solidFill>
                <a:schemeClr val="tx1"/>
              </a:solidFill>
              <a:latin typeface="Cambria Math" panose="02040503050406030204" pitchFamily="18" charset="0"/>
              <a:ea typeface="Cambria Math" panose="02040503050406030204" pitchFamily="18" charset="0"/>
            </a:endParaRPr>
          </a:p>
        </p:txBody>
      </p:sp>
      <p:pic>
        <p:nvPicPr>
          <p:cNvPr id="13" name="图片 12"/>
          <p:cNvPicPr>
            <a:picLocks noChangeAspect="1"/>
          </p:cNvPicPr>
          <p:nvPr/>
        </p:nvPicPr>
        <p:blipFill>
          <a:blip r:embed="rId1"/>
          <a:srcRect l="-1531" t="-3060" r="-2249" b="66224"/>
          <a:stretch>
            <a:fillRect/>
          </a:stretch>
        </p:blipFill>
        <p:spPr>
          <a:xfrm>
            <a:off x="6671945" y="4725035"/>
            <a:ext cx="4864100" cy="1726565"/>
          </a:xfrm>
          <a:prstGeom prst="rect">
            <a:avLst/>
          </a:prstGeom>
        </p:spPr>
      </p:pic>
      <p:sp>
        <p:nvSpPr>
          <p:cNvPr id="19" name="标题 6"/>
          <p:cNvSpPr>
            <a:spLocks noGrp="1"/>
          </p:cNvSpPr>
          <p:nvPr/>
        </p:nvSpPr>
        <p:spPr>
          <a:xfrm>
            <a:off x="335280" y="260985"/>
            <a:ext cx="7929880" cy="573405"/>
          </a:xfrm>
          <a:prstGeom prst="rect">
            <a:avLst/>
          </a:prstGeom>
          <a:solidFill>
            <a:schemeClr val="tx2">
              <a:lumMod val="50000"/>
            </a:schemeClr>
          </a:solidFill>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3200">
                <a:solidFill>
                  <a:schemeClr val="bg1"/>
                </a:solidFill>
                <a:latin typeface="Times New Roman" panose="02020603050405020304" pitchFamily="18" charset="0"/>
                <a:cs typeface="Times New Roman" panose="02020603050405020304" pitchFamily="18" charset="0"/>
              </a:rPr>
              <a:t>Activity 1 Get to know body language </a:t>
            </a:r>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23570" y="4220845"/>
            <a:ext cx="5795645" cy="1383665"/>
          </a:xfrm>
          <a:prstGeom prst="rect">
            <a:avLst/>
          </a:prstGeom>
          <a:solidFill>
            <a:schemeClr val="tx2">
              <a:lumMod val="75000"/>
            </a:schemeClr>
          </a:solidFill>
        </p:spPr>
        <p:txBody>
          <a:bodyPr wrap="square" rtlCol="0">
            <a:spAutoFit/>
          </a:bodyPr>
          <a:p>
            <a:r>
              <a:rPr lang="en-US" altLang="zh-CN" sz="2800" b="1">
                <a:solidFill>
                  <a:schemeClr val="bg1"/>
                </a:solidFill>
              </a:rPr>
              <a:t>What I hide by my language</a:t>
            </a:r>
            <a:endParaRPr lang="en-US" altLang="zh-CN" sz="2800" b="1">
              <a:solidFill>
                <a:schemeClr val="bg1"/>
              </a:solidFill>
            </a:endParaRPr>
          </a:p>
          <a:p>
            <a:r>
              <a:rPr lang="en-US" altLang="zh-CN" sz="2800" b="1">
                <a:solidFill>
                  <a:schemeClr val="bg1"/>
                </a:solidFill>
              </a:rPr>
              <a:t>my body </a:t>
            </a:r>
            <a:r>
              <a:rPr lang="en-US" altLang="zh-CN" sz="2800" b="1">
                <a:solidFill>
                  <a:srgbClr val="FF0000"/>
                </a:solidFill>
              </a:rPr>
              <a:t>utters</a:t>
            </a:r>
            <a:r>
              <a:rPr lang="en-US" altLang="zh-CN" sz="2800" b="1">
                <a:solidFill>
                  <a:schemeClr val="bg1"/>
                </a:solidFill>
              </a:rPr>
              <a:t>.</a:t>
            </a:r>
            <a:endParaRPr lang="en-US" altLang="zh-CN" sz="2800" b="1">
              <a:solidFill>
                <a:schemeClr val="bg1"/>
              </a:solidFill>
            </a:endParaRPr>
          </a:p>
          <a:p>
            <a:pPr algn="r"/>
            <a:r>
              <a:rPr lang="en-US" altLang="zh-CN" sz="2800" b="1">
                <a:solidFill>
                  <a:schemeClr val="bg1"/>
                </a:solidFill>
              </a:rPr>
              <a:t>----Roland Barthes</a:t>
            </a:r>
            <a:endParaRPr lang="en-US" altLang="zh-CN" sz="2800" b="1">
              <a:solidFill>
                <a:schemeClr val="bg1"/>
              </a:solidFill>
            </a:endParaRPr>
          </a:p>
        </p:txBody>
      </p:sp>
      <p:pic>
        <p:nvPicPr>
          <p:cNvPr id="12" name="图片 11" descr="水印"/>
          <p:cNvPicPr>
            <a:picLocks noChangeAspect="1"/>
          </p:cNvPicPr>
          <p:nvPr userDrawn="1"/>
        </p:nvPicPr>
        <p:blipFill>
          <a:blip r:embed="rId2"/>
          <a:stretch>
            <a:fillRect/>
          </a:stretch>
        </p:blipFill>
        <p:spPr>
          <a:xfrm>
            <a:off x="7180580" y="63500"/>
            <a:ext cx="4902200" cy="1586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335280" y="692785"/>
            <a:ext cx="11341735" cy="723900"/>
          </a:xfrm>
        </p:spPr>
        <p:txBody>
          <a:bodyPr/>
          <a:p>
            <a:br>
              <a:rPr lang="en-US" altLang="zh-CN" sz="3200">
                <a:latin typeface="Times New Roman" panose="02020603050405020304" pitchFamily="18" charset="0"/>
                <a:cs typeface="Times New Roman" panose="02020603050405020304" pitchFamily="18" charset="0"/>
              </a:rPr>
            </a:br>
            <a:r>
              <a:rPr lang="en-US" altLang="zh-CN" sz="3200">
                <a:latin typeface="Times New Roman" panose="02020603050405020304" pitchFamily="18" charset="0"/>
                <a:cs typeface="Times New Roman" panose="02020603050405020304" pitchFamily="18" charset="0"/>
              </a:rPr>
              <a:t>Q: What might they be doing and how do they feel?</a:t>
            </a:r>
            <a:endParaRPr lang="en-US" altLang="zh-CN" sz="3200">
              <a:latin typeface="Times New Roman" panose="02020603050405020304" pitchFamily="18" charset="0"/>
              <a:cs typeface="Times New Roman" panose="02020603050405020304" pitchFamily="18" charset="0"/>
            </a:endParaRPr>
          </a:p>
        </p:txBody>
      </p:sp>
      <p:pic>
        <p:nvPicPr>
          <p:cNvPr id="6" name="内容占位符 5"/>
          <p:cNvPicPr>
            <a:picLocks noChangeAspect="1"/>
          </p:cNvPicPr>
          <p:nvPr>
            <p:ph sz="quarter" idx="13"/>
            <p:custDataLst>
              <p:tags r:id="rId1"/>
            </p:custDataLst>
          </p:nvPr>
        </p:nvPicPr>
        <p:blipFill>
          <a:blip r:embed="rId2"/>
          <a:srcRect l="842" t="37391" r="71610" b="44711"/>
          <a:stretch>
            <a:fillRect/>
          </a:stretch>
        </p:blipFill>
        <p:spPr>
          <a:xfrm>
            <a:off x="551180" y="1595120"/>
            <a:ext cx="2837180" cy="2698115"/>
          </a:xfrm>
          <a:prstGeom prst="rect">
            <a:avLst/>
          </a:prstGeom>
        </p:spPr>
      </p:pic>
      <p:pic>
        <p:nvPicPr>
          <p:cNvPr id="7" name="内容占位符 5"/>
          <p:cNvPicPr>
            <a:picLocks noChangeAspect="1"/>
          </p:cNvPicPr>
          <p:nvPr>
            <p:custDataLst>
              <p:tags r:id="rId3"/>
            </p:custDataLst>
          </p:nvPr>
        </p:nvPicPr>
        <p:blipFill>
          <a:blip r:embed="rId2"/>
          <a:srcRect l="26018" t="31921" r="9895" b="43531"/>
          <a:stretch>
            <a:fillRect/>
          </a:stretch>
        </p:blipFill>
        <p:spPr>
          <a:xfrm>
            <a:off x="551180" y="4436745"/>
            <a:ext cx="3623310" cy="2030730"/>
          </a:xfrm>
          <a:prstGeom prst="rect">
            <a:avLst/>
          </a:prstGeom>
        </p:spPr>
      </p:pic>
      <p:sp>
        <p:nvSpPr>
          <p:cNvPr id="8" name="文本框 7"/>
          <p:cNvSpPr txBox="1"/>
          <p:nvPr/>
        </p:nvSpPr>
        <p:spPr>
          <a:xfrm>
            <a:off x="3388360" y="1595120"/>
            <a:ext cx="8003540" cy="255333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The girl is _________her face with her _____ , showing _______________________________</a:t>
            </a:r>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while the woman who sits next to her is __________ her lip corners, looking at her and showing __________.</a:t>
            </a:r>
            <a:endParaRPr lang="en-US" altLang="zh-CN" sz="3200">
              <a:latin typeface="Times New Roman" panose="02020603050405020304" pitchFamily="18" charset="0"/>
              <a:cs typeface="Times New Roman" panose="02020603050405020304" pitchFamily="18" charset="0"/>
            </a:endParaRPr>
          </a:p>
        </p:txBody>
      </p:sp>
      <p:sp>
        <p:nvSpPr>
          <p:cNvPr id="9" name="文本框 8"/>
          <p:cNvSpPr txBox="1"/>
          <p:nvPr/>
        </p:nvSpPr>
        <p:spPr>
          <a:xfrm>
            <a:off x="5253355" y="1628775"/>
            <a:ext cx="194881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covering</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0" name="文本框 9"/>
          <p:cNvSpPr txBox="1"/>
          <p:nvPr/>
        </p:nvSpPr>
        <p:spPr>
          <a:xfrm>
            <a:off x="9911715" y="1628775"/>
            <a:ext cx="150622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hand</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1" name="文本框 10"/>
          <p:cNvSpPr txBox="1"/>
          <p:nvPr/>
        </p:nvSpPr>
        <p:spPr>
          <a:xfrm>
            <a:off x="4943475" y="2088515"/>
            <a:ext cx="309880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frustration/</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2" name="文本框 11"/>
          <p:cNvSpPr txBox="1"/>
          <p:nvPr/>
        </p:nvSpPr>
        <p:spPr>
          <a:xfrm>
            <a:off x="6960235" y="2078990"/>
            <a:ext cx="431736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desperation/sadness...</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3" name="文本框 12"/>
          <p:cNvSpPr txBox="1"/>
          <p:nvPr/>
        </p:nvSpPr>
        <p:spPr>
          <a:xfrm>
            <a:off x="3503295" y="3068955"/>
            <a:ext cx="178816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drooping</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4" name="文本框 13"/>
          <p:cNvSpPr txBox="1"/>
          <p:nvPr/>
        </p:nvSpPr>
        <p:spPr>
          <a:xfrm>
            <a:off x="4943475" y="3564890"/>
            <a:ext cx="341820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concern</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2" name="文本框 1"/>
          <p:cNvSpPr txBox="1"/>
          <p:nvPr/>
        </p:nvSpPr>
        <p:spPr>
          <a:xfrm>
            <a:off x="4151630" y="4462780"/>
            <a:ext cx="7713980" cy="2061210"/>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The men are _________________________ and the women are __________, all looking _________________  to _________ a success in the office.</a:t>
            </a:r>
            <a:endParaRPr lang="en-US" altLang="zh-CN"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6348095" y="4220210"/>
            <a:ext cx="5232400" cy="779780"/>
          </a:xfrm>
          <a:prstGeom prst="rect">
            <a:avLst/>
          </a:prstGeom>
          <a:noFill/>
        </p:spPr>
        <p:txBody>
          <a:bodyPr wrap="square" rtlCol="0">
            <a:spAutoFit/>
          </a:bodyPr>
          <a:p>
            <a:pPr>
              <a:lnSpc>
                <a:spcPct val="70000"/>
              </a:lnSpc>
            </a:pPr>
            <a:r>
              <a:rPr lang="en-US" altLang="zh-CN" sz="3200">
                <a:solidFill>
                  <a:srgbClr val="FF0000"/>
                </a:solidFill>
                <a:latin typeface="Franklin Gothic Medium" panose="020B0603020102020204" charset="0"/>
                <a:cs typeface="Franklin Gothic Medium" panose="020B0603020102020204" charset="0"/>
              </a:rPr>
              <a:t>clapping hands/</a:t>
            </a:r>
            <a:endParaRPr lang="en-US" altLang="zh-CN" sz="3200">
              <a:solidFill>
                <a:srgbClr val="FF0000"/>
              </a:solidFill>
              <a:latin typeface="Franklin Gothic Medium" panose="020B0603020102020204" charset="0"/>
              <a:cs typeface="Franklin Gothic Medium" panose="020B0603020102020204" charset="0"/>
            </a:endParaRPr>
          </a:p>
          <a:p>
            <a:pPr>
              <a:lnSpc>
                <a:spcPct val="70000"/>
              </a:lnSpc>
            </a:pPr>
            <a:r>
              <a:rPr lang="en-US" altLang="zh-CN" sz="3200">
                <a:solidFill>
                  <a:srgbClr val="FF0000"/>
                </a:solidFill>
                <a:latin typeface="Franklin Gothic Medium" panose="020B0603020102020204" charset="0"/>
                <a:cs typeface="Franklin Gothic Medium" panose="020B0603020102020204" charset="0"/>
              </a:rPr>
              <a:t>giving each other a high-five</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5" name="文本框 4"/>
          <p:cNvSpPr txBox="1"/>
          <p:nvPr/>
        </p:nvSpPr>
        <p:spPr>
          <a:xfrm>
            <a:off x="7392035" y="4940300"/>
            <a:ext cx="341820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laughing</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6" name="文本框 15"/>
          <p:cNvSpPr txBox="1"/>
          <p:nvPr/>
        </p:nvSpPr>
        <p:spPr>
          <a:xfrm>
            <a:off x="4223385" y="5478780"/>
            <a:ext cx="377507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delighted/cheerful</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8" name="文本框 17"/>
          <p:cNvSpPr txBox="1"/>
          <p:nvPr/>
        </p:nvSpPr>
        <p:spPr>
          <a:xfrm>
            <a:off x="8328025" y="5478780"/>
            <a:ext cx="341820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celebrate</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9" name="标题 6"/>
          <p:cNvSpPr>
            <a:spLocks noGrp="1"/>
          </p:cNvSpPr>
          <p:nvPr/>
        </p:nvSpPr>
        <p:spPr>
          <a:xfrm>
            <a:off x="335280" y="260985"/>
            <a:ext cx="7929880" cy="573405"/>
          </a:xfrm>
          <a:prstGeom prst="rect">
            <a:avLst/>
          </a:prstGeom>
          <a:solidFill>
            <a:schemeClr val="tx2">
              <a:lumMod val="50000"/>
            </a:schemeClr>
          </a:solidFill>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3200">
                <a:solidFill>
                  <a:schemeClr val="bg1"/>
                </a:solidFill>
                <a:latin typeface="Times New Roman" panose="02020603050405020304" pitchFamily="18" charset="0"/>
                <a:cs typeface="Times New Roman" panose="02020603050405020304" pitchFamily="18" charset="0"/>
              </a:rPr>
              <a:t>Activity 1 Get to know body language </a:t>
            </a:r>
            <a:endParaRPr lang="en-US" altLang="zh-CN" sz="3200">
              <a:solidFill>
                <a:schemeClr val="bg1"/>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3" grpId="0"/>
      <p:bldP spid="5" grpId="0"/>
      <p:bldP spid="16" grpId="0"/>
      <p:bldP spid="18" grpId="0"/>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3242945" y="4076700"/>
            <a:ext cx="8792845" cy="2061210"/>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This can be a family reunion occasion when the man is ________ his daughter and _________ her on the back, whispering _________________. Meanwhile, the girl and the woman might be weeping for____.</a:t>
            </a:r>
            <a:endParaRPr lang="en-US" altLang="zh-CN" sz="3200">
              <a:latin typeface="Times New Roman" panose="02020603050405020304" pitchFamily="18" charset="0"/>
              <a:cs typeface="Times New Roman" panose="02020603050405020304" pitchFamily="18" charset="0"/>
            </a:endParaRPr>
          </a:p>
        </p:txBody>
      </p:sp>
      <p:pic>
        <p:nvPicPr>
          <p:cNvPr id="7" name="内容占位符 5"/>
          <p:cNvPicPr>
            <a:picLocks noChangeAspect="1"/>
          </p:cNvPicPr>
          <p:nvPr>
            <p:custDataLst>
              <p:tags r:id="rId1"/>
            </p:custDataLst>
          </p:nvPr>
        </p:nvPicPr>
        <p:blipFill>
          <a:blip r:embed="rId2"/>
          <a:srcRect l="58075" t="56682" r="9971" b="19367"/>
          <a:stretch>
            <a:fillRect/>
          </a:stretch>
        </p:blipFill>
        <p:spPr>
          <a:xfrm>
            <a:off x="622935" y="3861435"/>
            <a:ext cx="2311400" cy="2534920"/>
          </a:xfrm>
          <a:prstGeom prst="rect">
            <a:avLst/>
          </a:prstGeom>
        </p:spPr>
      </p:pic>
      <p:sp>
        <p:nvSpPr>
          <p:cNvPr id="8" name="文本框 7"/>
          <p:cNvSpPr txBox="1"/>
          <p:nvPr/>
        </p:nvSpPr>
        <p:spPr>
          <a:xfrm>
            <a:off x="4098290" y="1484630"/>
            <a:ext cx="7578725" cy="1863090"/>
          </a:xfrm>
          <a:prstGeom prst="rect">
            <a:avLst/>
          </a:prstGeom>
          <a:noFill/>
        </p:spPr>
        <p:txBody>
          <a:bodyPr wrap="square" rtlCol="0">
            <a:spAutoFit/>
          </a:bodyPr>
          <a:p>
            <a:pPr>
              <a:lnSpc>
                <a:spcPct val="120000"/>
              </a:lnSpc>
              <a:spcBef>
                <a:spcPts val="0"/>
              </a:spcBef>
              <a:spcAft>
                <a:spcPts val="0"/>
              </a:spcAft>
            </a:pPr>
            <a:r>
              <a:rPr lang="en-US" altLang="zh-CN" sz="3200">
                <a:latin typeface="Times New Roman" panose="02020603050405020304" pitchFamily="18" charset="0"/>
                <a:cs typeface="Times New Roman" panose="02020603050405020304" pitchFamily="18" charset="0"/>
              </a:rPr>
              <a:t>The men in business suits are _____</a:t>
            </a:r>
            <a:endParaRPr lang="en-US" altLang="zh-CN" sz="320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en-US" altLang="zh-CN" sz="3200">
                <a:latin typeface="Times New Roman" panose="02020603050405020304" pitchFamily="18" charset="0"/>
                <a:cs typeface="Times New Roman" panose="02020603050405020304" pitchFamily="18" charset="0"/>
              </a:rPr>
              <a:t>and _____________with each other, showing ________.</a:t>
            </a:r>
            <a:endParaRPr lang="en-US" altLang="zh-CN" sz="3200">
              <a:latin typeface="Times New Roman" panose="02020603050405020304" pitchFamily="18" charset="0"/>
              <a:cs typeface="Times New Roman" panose="02020603050405020304" pitchFamily="18" charset="0"/>
            </a:endParaRPr>
          </a:p>
        </p:txBody>
      </p:sp>
      <p:sp>
        <p:nvSpPr>
          <p:cNvPr id="9" name="文本框 8"/>
          <p:cNvSpPr txBox="1"/>
          <p:nvPr/>
        </p:nvSpPr>
        <p:spPr>
          <a:xfrm>
            <a:off x="8954770" y="1555750"/>
            <a:ext cx="212725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bowing</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0" name="文本框 9"/>
          <p:cNvSpPr txBox="1"/>
          <p:nvPr/>
        </p:nvSpPr>
        <p:spPr>
          <a:xfrm>
            <a:off x="5715635" y="2707005"/>
            <a:ext cx="212725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respect</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1" name="文本框 10"/>
          <p:cNvSpPr txBox="1"/>
          <p:nvPr/>
        </p:nvSpPr>
        <p:spPr>
          <a:xfrm>
            <a:off x="4844415" y="2131060"/>
            <a:ext cx="348043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shaking hands</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3" name="文本框 12"/>
          <p:cNvSpPr txBox="1"/>
          <p:nvPr/>
        </p:nvSpPr>
        <p:spPr>
          <a:xfrm>
            <a:off x="3710305" y="4509770"/>
            <a:ext cx="252539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hugging</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14" name="文本框 13"/>
          <p:cNvSpPr txBox="1"/>
          <p:nvPr/>
        </p:nvSpPr>
        <p:spPr>
          <a:xfrm>
            <a:off x="8328025" y="4509135"/>
            <a:ext cx="439801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patting</a:t>
            </a:r>
            <a:endParaRPr lang="en-US" altLang="zh-CN" sz="3200">
              <a:solidFill>
                <a:srgbClr val="FF0000"/>
              </a:solidFill>
              <a:latin typeface="Franklin Gothic Medium" panose="020B0603020102020204" charset="0"/>
              <a:cs typeface="Franklin Gothic Medium" panose="020B0603020102020204" charset="0"/>
            </a:endParaRPr>
          </a:p>
        </p:txBody>
      </p:sp>
      <p:pic>
        <p:nvPicPr>
          <p:cNvPr id="15" name="内容占位符 5"/>
          <p:cNvPicPr>
            <a:picLocks noChangeAspect="1"/>
          </p:cNvPicPr>
          <p:nvPr>
            <p:custDataLst>
              <p:tags r:id="rId3"/>
            </p:custDataLst>
          </p:nvPr>
        </p:nvPicPr>
        <p:blipFill>
          <a:blip r:embed="rId2"/>
          <a:srcRect l="3506" t="57667" r="50527" b="17164"/>
          <a:stretch>
            <a:fillRect/>
          </a:stretch>
        </p:blipFill>
        <p:spPr>
          <a:xfrm>
            <a:off x="622935" y="1268730"/>
            <a:ext cx="3096260" cy="2480310"/>
          </a:xfrm>
          <a:prstGeom prst="rect">
            <a:avLst/>
          </a:prstGeom>
        </p:spPr>
      </p:pic>
      <p:sp>
        <p:nvSpPr>
          <p:cNvPr id="20" name="文本框 19"/>
          <p:cNvSpPr txBox="1"/>
          <p:nvPr/>
        </p:nvSpPr>
        <p:spPr>
          <a:xfrm>
            <a:off x="10707370" y="5516880"/>
            <a:ext cx="2525395"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joy</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21" name="文本框 20"/>
          <p:cNvSpPr txBox="1"/>
          <p:nvPr/>
        </p:nvSpPr>
        <p:spPr>
          <a:xfrm>
            <a:off x="6021705" y="5093335"/>
            <a:ext cx="4613910" cy="583565"/>
          </a:xfrm>
          <a:prstGeom prst="rect">
            <a:avLst/>
          </a:prstGeom>
          <a:noFill/>
        </p:spPr>
        <p:txBody>
          <a:bodyPr wrap="square" rtlCol="0">
            <a:spAutoFit/>
          </a:bodyPr>
          <a:p>
            <a:r>
              <a:rPr lang="en-US" altLang="zh-CN" sz="3200">
                <a:solidFill>
                  <a:srgbClr val="FF0000"/>
                </a:solidFill>
                <a:latin typeface="Franklin Gothic Medium" panose="020B0603020102020204" charset="0"/>
                <a:cs typeface="Franklin Gothic Medium" panose="020B0603020102020204" charset="0"/>
              </a:rPr>
              <a:t>“I miss you so much”</a:t>
            </a:r>
            <a:endParaRPr lang="en-US" altLang="zh-CN" sz="3200">
              <a:solidFill>
                <a:srgbClr val="FF0000"/>
              </a:solidFill>
              <a:latin typeface="Franklin Gothic Medium" panose="020B0603020102020204" charset="0"/>
              <a:cs typeface="Franklin Gothic Medium" panose="020B0603020102020204" charset="0"/>
            </a:endParaRPr>
          </a:p>
        </p:txBody>
      </p:sp>
      <p:sp>
        <p:nvSpPr>
          <p:cNvPr id="3" name="标题 3"/>
          <p:cNvSpPr>
            <a:spLocks noGrp="1"/>
          </p:cNvSpPr>
          <p:nvPr/>
        </p:nvSpPr>
        <p:spPr>
          <a:xfrm>
            <a:off x="335280" y="262255"/>
            <a:ext cx="11341735" cy="986790"/>
          </a:xfrm>
          <a:prstGeom prst="rect">
            <a:avLst/>
          </a:prstGeom>
        </p:spPr>
        <p:txBody>
          <a:bodyPr vert="horz" lIns="101600" tIns="38100" rIns="76200" bIns="38100" rtlCol="0" anchor="ctr" anchorCtr="0">
            <a:no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r>
              <a:rPr lang="en-US" altLang="zh-CN" sz="3200">
                <a:latin typeface="Times New Roman" panose="02020603050405020304" pitchFamily="18" charset="0"/>
                <a:cs typeface="Times New Roman" panose="02020603050405020304" pitchFamily="18" charset="0"/>
              </a:rPr>
              <a:t>Q: What might they be doing and how do they feel?</a:t>
            </a:r>
            <a:endParaRPr lang="en-US" altLang="zh-CN" sz="3200">
              <a:latin typeface="Times New Roman" panose="02020603050405020304" pitchFamily="18" charset="0"/>
              <a:cs typeface="Times New Roman" panose="02020603050405020304" pitchFamily="18" charset="0"/>
            </a:endParaRPr>
          </a:p>
        </p:txBody>
      </p:sp>
      <p:pic>
        <p:nvPicPr>
          <p:cNvPr id="12" name="图片 11" descr="水印"/>
          <p:cNvPicPr>
            <a:picLocks noChangeAspect="1"/>
          </p:cNvPicPr>
          <p:nvPr userDrawn="1"/>
        </p:nvPicPr>
        <p:blipFill>
          <a:blip r:embed="rId4"/>
          <a:stretch>
            <a:fillRect/>
          </a:stretch>
        </p:blipFill>
        <p:spPr>
          <a:xfrm>
            <a:off x="7180580" y="63500"/>
            <a:ext cx="4902200" cy="158686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407035" y="621030"/>
            <a:ext cx="6246495" cy="882015"/>
          </a:xfrm>
          <a:solidFill>
            <a:srgbClr val="002060"/>
          </a:solidFill>
        </p:spPr>
        <p:txBody>
          <a:bodyPr/>
          <a:p>
            <a:r>
              <a:rPr lang="en-US" altLang="zh-CN" sz="3200">
                <a:solidFill>
                  <a:schemeClr val="bg1"/>
                </a:solidFill>
                <a:latin typeface="Times New Roman" panose="02020603050405020304" pitchFamily="18" charset="0"/>
                <a:cs typeface="Times New Roman" panose="02020603050405020304" pitchFamily="18" charset="0"/>
              </a:rPr>
              <a:t>Body language consists of...</a:t>
            </a:r>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quarter" idx="13"/>
          </p:nvPr>
        </p:nvSpPr>
        <p:spPr/>
        <p:txBody>
          <a:bodyPr/>
          <a:p>
            <a:r>
              <a:rPr lang="en-US" altLang="zh-CN" sz="3600" b="1">
                <a:latin typeface="Candara" panose="020E0502030303020204" charset="0"/>
                <a:cs typeface="Candara" panose="020E0502030303020204" charset="0"/>
              </a:rPr>
              <a:t>facial expressions</a:t>
            </a:r>
            <a:endParaRPr lang="en-US" altLang="zh-CN" sz="3600" b="1">
              <a:latin typeface="Candara" panose="020E0502030303020204" charset="0"/>
              <a:cs typeface="Candara" panose="020E0502030303020204" charset="0"/>
            </a:endParaRPr>
          </a:p>
          <a:p>
            <a:r>
              <a:rPr lang="en-US" altLang="zh-CN" sz="3600" b="1">
                <a:latin typeface="Candara" panose="020E0502030303020204" charset="0"/>
                <a:cs typeface="Candara" panose="020E0502030303020204" charset="0"/>
              </a:rPr>
              <a:t>gestures</a:t>
            </a:r>
            <a:endParaRPr lang="en-US" altLang="zh-CN" sz="3600" b="1">
              <a:latin typeface="Candara" panose="020E0502030303020204" charset="0"/>
              <a:cs typeface="Candara" panose="020E0502030303020204" charset="0"/>
            </a:endParaRPr>
          </a:p>
          <a:p>
            <a:r>
              <a:rPr lang="en-US" altLang="zh-CN" sz="3600" b="1">
                <a:latin typeface="Candara" panose="020E0502030303020204" charset="0"/>
                <a:cs typeface="Candara" panose="020E0502030303020204" charset="0"/>
              </a:rPr>
              <a:t>postures</a:t>
            </a:r>
            <a:endParaRPr lang="en-US" altLang="zh-CN" sz="3600" b="1">
              <a:latin typeface="Candara" panose="020E0502030303020204" charset="0"/>
              <a:cs typeface="Candara" panose="020E0502030303020204" charset="0"/>
            </a:endParaRPr>
          </a:p>
          <a:p>
            <a:endParaRPr lang="en-US" altLang="zh-CN" sz="3600" b="1">
              <a:latin typeface="Candara" panose="020E0502030303020204" charset="0"/>
              <a:cs typeface="Candara" panose="020E0502030303020204" charset="0"/>
            </a:endParaRPr>
          </a:p>
        </p:txBody>
      </p:sp>
      <p:sp>
        <p:nvSpPr>
          <p:cNvPr id="9" name="内容占位符 8"/>
          <p:cNvSpPr>
            <a:spLocks noGrp="1"/>
          </p:cNvSpPr>
          <p:nvPr>
            <p:ph sz="quarter" idx="14"/>
          </p:nvPr>
        </p:nvSpPr>
        <p:spPr>
          <a:xfrm>
            <a:off x="5160010" y="1772920"/>
            <a:ext cx="6390640" cy="512445"/>
          </a:xfrm>
        </p:spPr>
        <p:txBody>
          <a:bodyPr>
            <a:noAutofit/>
          </a:bodyPr>
          <a:p>
            <a:pPr marL="0" indent="0">
              <a:lnSpc>
                <a:spcPct val="100000"/>
              </a:lnSpc>
              <a:buNone/>
            </a:pPr>
            <a:r>
              <a:rPr lang="en-US" altLang="zh-CN" sz="3200">
                <a:solidFill>
                  <a:srgbClr val="FF0000"/>
                </a:solidFill>
                <a:latin typeface="Times New Roman" panose="02020603050405020304" pitchFamily="18" charset="0"/>
                <a:cs typeface="Times New Roman" panose="02020603050405020304" pitchFamily="18" charset="0"/>
              </a:rPr>
              <a:t>drooping one’s lip corners,</a:t>
            </a:r>
            <a:r>
              <a:rPr lang="en-US" altLang="zh-CN" sz="3200">
                <a:solidFill>
                  <a:srgbClr val="FF0000"/>
                </a:solidFill>
                <a:latin typeface="Times New Roman" panose="02020603050405020304" pitchFamily="18" charset="0"/>
                <a:cs typeface="Times New Roman" panose="02020603050405020304" pitchFamily="18" charset="0"/>
                <a:sym typeface="+mn-ea"/>
              </a:rPr>
              <a:t> laugh, weep for joy etc.</a:t>
            </a:r>
            <a:endParaRPr lang="en-US" altLang="zh-CN" sz="3200">
              <a:solidFill>
                <a:srgbClr val="FF0000"/>
              </a:solidFill>
              <a:latin typeface="Times New Roman" panose="02020603050405020304" pitchFamily="18" charset="0"/>
              <a:cs typeface="Times New Roman" panose="02020603050405020304" pitchFamily="18" charset="0"/>
              <a:sym typeface="+mn-ea"/>
            </a:endParaRPr>
          </a:p>
        </p:txBody>
      </p:sp>
      <p:sp>
        <p:nvSpPr>
          <p:cNvPr id="10" name="内容占位符 8"/>
          <p:cNvSpPr>
            <a:spLocks noGrp="1"/>
          </p:cNvSpPr>
          <p:nvPr/>
        </p:nvSpPr>
        <p:spPr>
          <a:xfrm>
            <a:off x="5160010" y="2853055"/>
            <a:ext cx="6941820" cy="512445"/>
          </a:xfrm>
          <a:prstGeom prst="rect">
            <a:avLst/>
          </a:prstGeom>
        </p:spPr>
        <p:txBody>
          <a:bodyPr vert="horz" lIns="101600" tIns="0" rIns="82550" bIns="0"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altLang="zh-CN" sz="3200">
                <a:solidFill>
                  <a:srgbClr val="FF0000"/>
                </a:solidFill>
                <a:latin typeface="Times New Roman" panose="02020603050405020304" pitchFamily="18" charset="0"/>
                <a:cs typeface="Times New Roman" panose="02020603050405020304" pitchFamily="18" charset="0"/>
              </a:rPr>
              <a:t>cover one’s face with one’s hand/ clapping hands/giving each other a high-five/shake hands/hug/pat ect.</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160010" y="4429760"/>
            <a:ext cx="4177030" cy="583565"/>
          </a:xfrm>
          <a:prstGeom prst="rect">
            <a:avLst/>
          </a:prstGeom>
          <a:noFill/>
        </p:spPr>
        <p:txBody>
          <a:bodyPr wrap="square" rtlCol="0" anchor="t">
            <a:spAutoFit/>
          </a:bodyPr>
          <a:p>
            <a:pPr>
              <a:lnSpc>
                <a:spcPct val="100000"/>
              </a:lnSpc>
            </a:pPr>
            <a:r>
              <a:rPr lang="en-US" altLang="zh-CN" sz="3200" spc="150">
                <a:solidFill>
                  <a:srgbClr val="FF0000"/>
                </a:solidFill>
                <a:uFillTx/>
                <a:latin typeface="Times New Roman" panose="02020603050405020304" pitchFamily="18" charset="0"/>
                <a:ea typeface="微软雅黑" panose="020B0503020204020204" charset="-122"/>
                <a:cs typeface="Times New Roman" panose="02020603050405020304" pitchFamily="18" charset="0"/>
                <a:sym typeface="+mn-ea"/>
              </a:rPr>
              <a:t>sit next to sb/bow</a:t>
            </a:r>
            <a:endParaRPr lang="en-US" altLang="zh-CN" sz="3200" spc="150">
              <a:solidFill>
                <a:srgbClr val="FF0000"/>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3" name="图片 12"/>
          <p:cNvPicPr>
            <a:picLocks noChangeAspect="1"/>
          </p:cNvPicPr>
          <p:nvPr/>
        </p:nvPicPr>
        <p:blipFill>
          <a:blip r:embed="rId1"/>
          <a:srcRect t="31432" b="31732"/>
          <a:stretch>
            <a:fillRect/>
          </a:stretch>
        </p:blipFill>
        <p:spPr>
          <a:xfrm>
            <a:off x="6816090" y="5085080"/>
            <a:ext cx="4686935" cy="17265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F8"/>
        </a:solidFill>
        <a:effectLst/>
      </p:bgPr>
    </p:bg>
    <p:spTree>
      <p:nvGrpSpPr>
        <p:cNvPr id="1" name=""/>
        <p:cNvGrpSpPr/>
        <p:nvPr/>
      </p:nvGrpSpPr>
      <p:grpSpPr>
        <a:xfrm>
          <a:off x="0" y="0"/>
          <a:ext cx="0" cy="0"/>
          <a:chOff x="0" y="0"/>
          <a:chExt cx="0" cy="0"/>
        </a:xfrm>
      </p:grpSpPr>
      <p:sp>
        <p:nvSpPr>
          <p:cNvPr id="7" name="TextBox 6"/>
          <p:cNvSpPr txBox="1"/>
          <p:nvPr/>
        </p:nvSpPr>
        <p:spPr>
          <a:xfrm>
            <a:off x="283210" y="260350"/>
            <a:ext cx="11627485" cy="5556885"/>
          </a:xfrm>
          <a:prstGeom prst="rect">
            <a:avLst/>
          </a:prstGeom>
          <a:noFill/>
        </p:spPr>
        <p:txBody>
          <a:bodyPr wrap="square" rtlCol="0">
            <a:spAutoFit/>
          </a:bodyPr>
          <a:lstStyle>
            <a:defPPr>
              <a:defRPr lang="zh-CN"/>
            </a:defPPr>
            <a:lvl1pPr>
              <a:defRPr sz="2400">
                <a:latin typeface="Cambria Math" panose="02040503050406030204" pitchFamily="18" charset="0"/>
                <a:ea typeface="Cambria Math" panose="02040503050406030204" pitchFamily="18" charset="0"/>
              </a:defRPr>
            </a:lvl1pPr>
          </a:lstStyle>
          <a:p>
            <a:endParaRPr lang="en-US" altLang="zh-CN" sz="3200" b="1" dirty="0">
              <a:latin typeface="Times New Roman" panose="02020603050405020304" pitchFamily="18" charset="0"/>
              <a:cs typeface="Times New Roman" panose="02020603050405020304" pitchFamily="18" charset="0"/>
            </a:endParaRPr>
          </a:p>
          <a:p>
            <a:pPr>
              <a:lnSpc>
                <a:spcPct val="150000"/>
              </a:lnSpc>
            </a:pPr>
            <a:r>
              <a:rPr lang="en-US" altLang="zh-CN" sz="3200" dirty="0">
                <a:latin typeface="Times New Roman" panose="02020603050405020304" pitchFamily="18" charset="0"/>
                <a:cs typeface="Times New Roman" panose="02020603050405020304" pitchFamily="18" charset="0"/>
              </a:rPr>
              <a:t>Read the title and the picture and discuss:</a:t>
            </a:r>
            <a:endParaRPr lang="en-US" altLang="zh-CN" sz="3200" dirty="0">
              <a:latin typeface="Times New Roman" panose="02020603050405020304" pitchFamily="18" charset="0"/>
              <a:cs typeface="Times New Roman" panose="02020603050405020304" pitchFamily="18" charset="0"/>
            </a:endParaRPr>
          </a:p>
          <a:p>
            <a:pPr marL="514350" indent="-514350">
              <a:lnSpc>
                <a:spcPct val="150000"/>
              </a:lnSpc>
              <a:buAutoNum type="arabicPeriod"/>
            </a:pPr>
            <a:r>
              <a:rPr lang="en-US" altLang="zh-CN" sz="3200" dirty="0">
                <a:latin typeface="Times New Roman" panose="02020603050405020304" pitchFamily="18" charset="0"/>
                <a:cs typeface="Times New Roman" panose="02020603050405020304" pitchFamily="18" charset="0"/>
                <a:sym typeface="+mn-ea"/>
              </a:rPr>
              <a:t>What do you want to know from the text?</a:t>
            </a:r>
            <a:endParaRPr lang="en-US" altLang="zh-CN" sz="3200" dirty="0">
              <a:latin typeface="Times New Roman" panose="02020603050405020304" pitchFamily="18" charset="0"/>
              <a:cs typeface="Times New Roman" panose="02020603050405020304" pitchFamily="18" charset="0"/>
              <a:sym typeface="+mn-ea"/>
            </a:endParaRPr>
          </a:p>
          <a:p>
            <a:pPr marL="514350" indent="-514350">
              <a:lnSpc>
                <a:spcPct val="150000"/>
              </a:lnSpc>
              <a:buAutoNum type="arabicPeriod"/>
            </a:pPr>
            <a:endParaRPr lang="en-US" altLang="zh-CN" sz="3200" dirty="0">
              <a:latin typeface="Times New Roman" panose="02020603050405020304" pitchFamily="18" charset="0"/>
              <a:cs typeface="Times New Roman" panose="02020603050405020304" pitchFamily="18" charset="0"/>
              <a:sym typeface="+mn-ea"/>
            </a:endParaRPr>
          </a:p>
          <a:p>
            <a:pPr marL="514350" indent="-514350">
              <a:lnSpc>
                <a:spcPct val="150000"/>
              </a:lnSpc>
              <a:buAutoNum type="arabicPeriod"/>
            </a:pPr>
            <a:endParaRPr lang="en-US" altLang="zh-CN" sz="3200" dirty="0">
              <a:latin typeface="Times New Roman" panose="02020603050405020304" pitchFamily="18" charset="0"/>
              <a:cs typeface="Times New Roman" panose="02020603050405020304" pitchFamily="18" charset="0"/>
              <a:sym typeface="+mn-ea"/>
            </a:endParaRPr>
          </a:p>
          <a:p>
            <a:pPr marL="514350" indent="-514350">
              <a:lnSpc>
                <a:spcPct val="130000"/>
              </a:lnSpc>
              <a:buAutoNum type="arabicPeriod"/>
            </a:pPr>
            <a:r>
              <a:rPr lang="en-US" altLang="zh-CN" sz="3200" dirty="0">
                <a:sym typeface="+mn-ea"/>
              </a:rPr>
              <a:t>Does the girl’s gesture have a universal meaning or does its meaning vary from countries? </a:t>
            </a:r>
            <a:endParaRPr lang="en-US" altLang="zh-CN" sz="3200" dirty="0">
              <a:sym typeface="+mn-ea"/>
            </a:endParaRPr>
          </a:p>
          <a:p>
            <a:pPr marL="514350" indent="-514350">
              <a:lnSpc>
                <a:spcPct val="150000"/>
              </a:lnSpc>
              <a:buAutoNum type="arabicPeriod"/>
            </a:pPr>
            <a:r>
              <a:rPr lang="en-US" altLang="zh-CN" sz="3200" dirty="0">
                <a:sym typeface="+mn-ea"/>
              </a:rPr>
              <a:t>What is the writing type of the text?</a:t>
            </a:r>
            <a:endParaRPr lang="zh-CN" alt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11412" y="5660732"/>
            <a:ext cx="2671445" cy="553085"/>
          </a:xfrm>
          <a:prstGeom prst="rect">
            <a:avLst/>
          </a:prstGeom>
          <a:noFill/>
        </p:spPr>
        <p:txBody>
          <a:bodyPr wrap="none" rtlCol="0">
            <a:spAutoFit/>
          </a:bodyPr>
          <a:lstStyle/>
          <a:p>
            <a:r>
              <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An exposition.  </a:t>
            </a:r>
            <a:endPar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rcRect l="10813" t="3766" r="2213" b="7385"/>
          <a:stretch>
            <a:fillRect/>
          </a:stretch>
        </p:blipFill>
        <p:spPr>
          <a:xfrm>
            <a:off x="9580880" y="4436745"/>
            <a:ext cx="1851025" cy="2153285"/>
          </a:xfrm>
          <a:prstGeom prst="rect">
            <a:avLst/>
          </a:prstGeom>
        </p:spPr>
      </p:pic>
      <p:sp>
        <p:nvSpPr>
          <p:cNvPr id="8" name="TextBox 1"/>
          <p:cNvSpPr txBox="1"/>
          <p:nvPr/>
        </p:nvSpPr>
        <p:spPr>
          <a:xfrm>
            <a:off x="839470" y="2205355"/>
            <a:ext cx="10768330" cy="1753235"/>
          </a:xfrm>
          <a:prstGeom prst="rect">
            <a:avLst/>
          </a:prstGeom>
          <a:noFill/>
        </p:spPr>
        <p:txBody>
          <a:bodyPr wrap="square" rtlCol="0">
            <a:spAutoFit/>
          </a:bodyPr>
          <a:p>
            <a:pPr>
              <a:lnSpc>
                <a:spcPct val="90000"/>
              </a:lnSpc>
            </a:pPr>
            <a:r>
              <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What will bodies talk about?</a:t>
            </a:r>
            <a:endPar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90000"/>
              </a:lnSpc>
            </a:pPr>
            <a:r>
              <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How will bodies talk?</a:t>
            </a:r>
            <a:endPar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90000"/>
              </a:lnSpc>
            </a:pPr>
            <a:r>
              <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Why do we need to learn body language? / What is the function of body language? </a:t>
            </a:r>
            <a:endParaRPr lang="en-US" altLang="zh-CN" sz="3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9" name="标题 6"/>
          <p:cNvSpPr>
            <a:spLocks noGrp="1"/>
          </p:cNvSpPr>
          <p:nvPr/>
        </p:nvSpPr>
        <p:spPr>
          <a:xfrm>
            <a:off x="262890" y="332740"/>
            <a:ext cx="8139430" cy="572135"/>
          </a:xfrm>
          <a:prstGeom prst="rect">
            <a:avLst/>
          </a:prstGeom>
          <a:solidFill>
            <a:schemeClr val="tx2">
              <a:lumMod val="50000"/>
            </a:schemeClr>
          </a:solidFill>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3200">
                <a:solidFill>
                  <a:schemeClr val="bg1"/>
                </a:solidFill>
                <a:latin typeface="Times New Roman" panose="02020603050405020304" pitchFamily="18" charset="0"/>
                <a:cs typeface="Times New Roman" panose="02020603050405020304" pitchFamily="18" charset="0"/>
              </a:rPr>
              <a:t>Activity 2 Make a prediction </a:t>
            </a:r>
            <a:endParaRPr lang="en-US" altLang="zh-CN" sz="3200">
              <a:solidFill>
                <a:schemeClr val="bg1"/>
              </a:solidFill>
              <a:latin typeface="Times New Roman" panose="02020603050405020304" pitchFamily="18" charset="0"/>
              <a:cs typeface="Times New Roman" panose="02020603050405020304" pitchFamily="18" charset="0"/>
            </a:endParaRPr>
          </a:p>
        </p:txBody>
      </p:sp>
      <p:pic>
        <p:nvPicPr>
          <p:cNvPr id="12" name="图片 11" descr="水印"/>
          <p:cNvPicPr>
            <a:picLocks noChangeAspect="1"/>
          </p:cNvPicPr>
          <p:nvPr userDrawn="1"/>
        </p:nvPicPr>
        <p:blipFill>
          <a:blip r:embed="rId3"/>
          <a:stretch>
            <a:fillRect/>
          </a:stretch>
        </p:blipFill>
        <p:spPr>
          <a:xfrm>
            <a:off x="7180580" y="63500"/>
            <a:ext cx="4902200" cy="158686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F8"/>
        </a:solidFill>
        <a:effectLst/>
      </p:bgPr>
    </p:bg>
    <p:spTree>
      <p:nvGrpSpPr>
        <p:cNvPr id="1" name=""/>
        <p:cNvGrpSpPr/>
        <p:nvPr/>
      </p:nvGrpSpPr>
      <p:grpSpPr>
        <a:xfrm>
          <a:off x="0" y="0"/>
          <a:ext cx="0" cy="0"/>
          <a:chOff x="0" y="0"/>
          <a:chExt cx="0" cy="0"/>
        </a:xfrm>
      </p:grpSpPr>
      <p:sp>
        <p:nvSpPr>
          <p:cNvPr id="7" name="TextBox 6"/>
          <p:cNvSpPr txBox="1"/>
          <p:nvPr/>
        </p:nvSpPr>
        <p:spPr>
          <a:xfrm>
            <a:off x="483870" y="963295"/>
            <a:ext cx="11360150" cy="1076325"/>
          </a:xfrm>
          <a:prstGeom prst="rect">
            <a:avLst/>
          </a:prstGeom>
          <a:noFill/>
        </p:spPr>
        <p:txBody>
          <a:bodyPr wrap="square" rtlCol="0">
            <a:spAutoFit/>
          </a:bodyPr>
          <a:lstStyle>
            <a:defPPr>
              <a:defRPr lang="zh-CN"/>
            </a:defPPr>
            <a:lvl1pPr>
              <a:defRPr sz="2400">
                <a:latin typeface="Cambria Math" panose="02040503050406030204" pitchFamily="18" charset="0"/>
                <a:ea typeface="Cambria Math" panose="02040503050406030204" pitchFamily="18" charset="0"/>
              </a:defRPr>
            </a:lvl1pPr>
          </a:lstStyle>
          <a:p>
            <a:r>
              <a:rPr lang="en-US" altLang="zh-CN" sz="3200" dirty="0">
                <a:latin typeface="Times New Roman" panose="02020603050405020304" pitchFamily="18" charset="0"/>
                <a:cs typeface="Times New Roman" panose="02020603050405020304" pitchFamily="18" charset="0"/>
              </a:rPr>
              <a:t>Read through the passage and locate the topic sentence(s) in each paragraph.</a:t>
            </a:r>
            <a:endParaRPr lang="zh-CN" altLang="en-US" sz="32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a:srcRect b="68291"/>
          <a:stretch>
            <a:fillRect/>
          </a:stretch>
        </p:blipFill>
        <p:spPr>
          <a:xfrm>
            <a:off x="2783840" y="4149090"/>
            <a:ext cx="6589395" cy="2089785"/>
          </a:xfrm>
          <a:prstGeom prst="rect">
            <a:avLst/>
          </a:prstGeom>
        </p:spPr>
      </p:pic>
      <p:sp>
        <p:nvSpPr>
          <p:cNvPr id="20" name="标题 6"/>
          <p:cNvSpPr>
            <a:spLocks noGrp="1"/>
          </p:cNvSpPr>
          <p:nvPr/>
        </p:nvSpPr>
        <p:spPr>
          <a:xfrm>
            <a:off x="262890" y="332740"/>
            <a:ext cx="8139430" cy="575945"/>
          </a:xfrm>
          <a:prstGeom prst="rect">
            <a:avLst/>
          </a:prstGeom>
          <a:solidFill>
            <a:schemeClr val="tx2">
              <a:lumMod val="50000"/>
            </a:schemeClr>
          </a:solidFill>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r>
              <a:rPr lang="en-US" altLang="zh-CN" sz="3200">
                <a:solidFill>
                  <a:schemeClr val="bg1"/>
                </a:solidFill>
                <a:latin typeface="Times New Roman" panose="02020603050405020304" pitchFamily="18" charset="0"/>
                <a:cs typeface="Times New Roman" panose="02020603050405020304" pitchFamily="18" charset="0"/>
              </a:rPr>
              <a:t>Activity 3 </a:t>
            </a:r>
            <a:r>
              <a:rPr lang="en-US" altLang="zh-CN" sz="3200">
                <a:solidFill>
                  <a:schemeClr val="bg1"/>
                </a:solidFill>
                <a:latin typeface="Times New Roman" panose="02020603050405020304" pitchFamily="18" charset="0"/>
                <a:cs typeface="Times New Roman" panose="02020603050405020304" pitchFamily="18" charset="0"/>
                <a:sym typeface="+mn-ea"/>
              </a:rPr>
              <a:t>Read for topic sentences</a:t>
            </a:r>
            <a:r>
              <a:rPr lang="en-US" altLang="zh-CN" sz="3200">
                <a:solidFill>
                  <a:schemeClr val="bg1"/>
                </a:solidFill>
                <a:latin typeface="Times New Roman" panose="02020603050405020304" pitchFamily="18" charset="0"/>
                <a:cs typeface="Times New Roman" panose="02020603050405020304" pitchFamily="18" charset="0"/>
              </a:rPr>
              <a:t> </a:t>
            </a:r>
            <a:endParaRPr lang="en-US" altLang="zh-CN" sz="320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2"/>
            </p:custDataLst>
          </p:nvPr>
        </p:nvGraphicFramePr>
        <p:xfrm>
          <a:off x="1919605" y="1916430"/>
          <a:ext cx="8526145" cy="4572000"/>
        </p:xfrm>
        <a:graphic>
          <a:graphicData uri="http://schemas.openxmlformats.org/drawingml/2006/table">
            <a:tbl>
              <a:tblPr firstRow="1" bandRow="1">
                <a:tableStyleId>{69CF1AB2-1976-4502-BF36-3FF5EA218861}</a:tableStyleId>
              </a:tblPr>
              <a:tblGrid>
                <a:gridCol w="975360"/>
                <a:gridCol w="7550785"/>
              </a:tblGrid>
              <a:tr h="762000">
                <a:tc>
                  <a:txBody>
                    <a:bodyPr/>
                    <a:p>
                      <a:r>
                        <a:rPr lang="en-US" altLang="zh-CN" sz="2200" b="0" dirty="0">
                          <a:latin typeface="Times New Roman" panose="02020603050405020304" pitchFamily="18" charset="0"/>
                          <a:cs typeface="Times New Roman" panose="02020603050405020304" pitchFamily="18" charset="0"/>
                        </a:rPr>
                        <a:t>Para 1 </a:t>
                      </a:r>
                      <a:endParaRPr lang="zh-CN" altLang="en-US" sz="2200" b="0" dirty="0"/>
                    </a:p>
                  </a:txBody>
                  <a:tcPr/>
                </a:tc>
                <a:tc>
                  <a:txBody>
                    <a:bodyPr/>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b="0" dirty="0">
                        <a:latin typeface="Times New Roman" panose="02020603050405020304" pitchFamily="18" charset="0"/>
                        <a:cs typeface="Times New Roman" panose="02020603050405020304" pitchFamily="18" charset="0"/>
                      </a:endParaRPr>
                    </a:p>
                  </a:txBody>
                  <a:tcPr/>
                </a:tc>
              </a:tr>
              <a:tr h="762000">
                <a:tc>
                  <a:txBody>
                    <a:bodyPr/>
                    <a:p>
                      <a:r>
                        <a:rPr lang="en-US" altLang="zh-CN" sz="2200" dirty="0">
                          <a:latin typeface="Times New Roman" panose="02020603050405020304" pitchFamily="18" charset="0"/>
                          <a:cs typeface="Times New Roman" panose="02020603050405020304" pitchFamily="18" charset="0"/>
                        </a:rPr>
                        <a:t>Para 2</a:t>
                      </a:r>
                      <a:endParaRPr lang="zh-CN" altLang="en-US" sz="2200" dirty="0"/>
                    </a:p>
                  </a:txBody>
                  <a:tcPr/>
                </a:tc>
                <a:tc>
                  <a:txBody>
                    <a:bodyPr/>
                    <a:p>
                      <a:endParaRPr lang="zh-CN" altLang="en-US" sz="2200" b="0" kern="1200" dirty="0">
                        <a:solidFill>
                          <a:schemeClr val="dk1"/>
                        </a:solidFill>
                        <a:latin typeface="Times New Roman" panose="02020603050405020304" pitchFamily="18" charset="0"/>
                        <a:ea typeface="+mn-ea"/>
                        <a:cs typeface="Times New Roman" panose="02020603050405020304" pitchFamily="18" charset="0"/>
                      </a:endParaRPr>
                    </a:p>
                  </a:txBody>
                  <a:tcPr/>
                </a:tc>
              </a:tr>
              <a:tr h="400050">
                <a:tc>
                  <a:txBody>
                    <a:bodyPr/>
                    <a:p>
                      <a:r>
                        <a:rPr lang="en-US" altLang="zh-CN" sz="2200" dirty="0">
                          <a:latin typeface="Times New Roman" panose="02020603050405020304" pitchFamily="18" charset="0"/>
                          <a:cs typeface="Times New Roman" panose="02020603050405020304" pitchFamily="18" charset="0"/>
                        </a:rPr>
                        <a:t>Para 3</a:t>
                      </a:r>
                      <a:endParaRPr lang="zh-CN" altLang="en-US" sz="2200" dirty="0"/>
                    </a:p>
                  </a:txBody>
                  <a:tcPr/>
                </a:tc>
                <a:tc>
                  <a:txBody>
                    <a:bodyPr/>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txBody>
                  <a:tcPr/>
                </a:tc>
              </a:tr>
              <a:tr h="762000">
                <a:tc>
                  <a:txBody>
                    <a:bodyPr/>
                    <a:p>
                      <a:r>
                        <a:rPr lang="en-US" altLang="zh-CN" sz="2200" dirty="0">
                          <a:latin typeface="Times New Roman" panose="02020603050405020304" pitchFamily="18" charset="0"/>
                          <a:cs typeface="Times New Roman" panose="02020603050405020304" pitchFamily="18" charset="0"/>
                        </a:rPr>
                        <a:t>Para 4</a:t>
                      </a:r>
                      <a:endParaRPr lang="zh-CN" altLang="en-US" sz="2200" dirty="0"/>
                    </a:p>
                  </a:txBody>
                  <a:tcPr/>
                </a:tc>
                <a:tc>
                  <a:txBody>
                    <a:bodyPr/>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200" dirty="0">
                        <a:latin typeface="Times New Roman" panose="02020603050405020304" pitchFamily="18" charset="0"/>
                        <a:cs typeface="Times New Roman" panose="02020603050405020304" pitchFamily="18" charset="0"/>
                      </a:endParaRPr>
                    </a:p>
                  </a:txBody>
                  <a:tcPr/>
                </a:tc>
              </a:tr>
              <a:tr h="426720">
                <a:tc>
                  <a:txBody>
                    <a:bodyPr/>
                    <a:p>
                      <a:r>
                        <a:rPr lang="en-US" altLang="zh-CN" sz="2200" dirty="0">
                          <a:latin typeface="Times New Roman" panose="02020603050405020304" pitchFamily="18" charset="0"/>
                          <a:cs typeface="Times New Roman" panose="02020603050405020304" pitchFamily="18" charset="0"/>
                        </a:rPr>
                        <a:t>Para 5</a:t>
                      </a:r>
                      <a:endParaRPr lang="zh-CN" altLang="en-US" sz="2200" dirty="0"/>
                    </a:p>
                  </a:txBody>
                  <a:tcPr/>
                </a:tc>
                <a:tc>
                  <a:txBody>
                    <a:bodyPr/>
                    <a:p>
                      <a:endParaRPr lang="zh-CN" altLang="en-US" sz="2200" dirty="0"/>
                    </a:p>
                  </a:txBody>
                  <a:tcPr/>
                </a:tc>
              </a:tr>
              <a:tr h="426720">
                <a:tc>
                  <a:txBody>
                    <a:bodyPr/>
                    <a:p>
                      <a:r>
                        <a:rPr lang="en-US" altLang="zh-CN" sz="2200" dirty="0">
                          <a:latin typeface="Times New Roman" panose="02020603050405020304" pitchFamily="18" charset="0"/>
                          <a:cs typeface="Times New Roman" panose="02020603050405020304" pitchFamily="18" charset="0"/>
                        </a:rPr>
                        <a:t>Para 6</a:t>
                      </a:r>
                      <a:endParaRPr lang="zh-CN" altLang="en-US" sz="2200" dirty="0"/>
                    </a:p>
                  </a:txBody>
                  <a:tcPr/>
                </a:tc>
                <a:tc>
                  <a:txBody>
                    <a:bodyPr/>
                    <a:p>
                      <a:pPr marL="0" marR="0" indent="0" algn="l" defTabSz="914400" rtl="0" eaLnBrk="1" fontAlgn="auto" latinLnBrk="0" hangingPunct="1">
                        <a:lnSpc>
                          <a:spcPct val="100000"/>
                        </a:lnSpc>
                        <a:spcBef>
                          <a:spcPts val="0"/>
                        </a:spcBef>
                        <a:spcAft>
                          <a:spcPts val="0"/>
                        </a:spcAft>
                        <a:buClrTx/>
                        <a:buSzTx/>
                        <a:buFontTx/>
                        <a:buNone/>
                        <a:defRPr/>
                      </a:pP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p:sp>
        <p:nvSpPr>
          <p:cNvPr id="2" name="文本框 1"/>
          <p:cNvSpPr txBox="1"/>
          <p:nvPr/>
        </p:nvSpPr>
        <p:spPr>
          <a:xfrm>
            <a:off x="2884805" y="1917065"/>
            <a:ext cx="7489190" cy="768350"/>
          </a:xfrm>
          <a:prstGeom prst="rect">
            <a:avLst/>
          </a:prstGeom>
          <a:noFill/>
        </p:spPr>
        <p:txBody>
          <a:bodyPr wrap="square" rtlCol="0" anchor="t">
            <a:spAutoFit/>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sym typeface="+mn-ea"/>
              </a:rPr>
              <a:t>… but the way people stand, hold their arms, and move their hands can also give us information about their feelings.</a:t>
            </a:r>
            <a:endParaRPr lang="en-US" altLang="zh-CN" sz="2200" dirty="0">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2927985" y="2636520"/>
            <a:ext cx="7632700" cy="768350"/>
          </a:xfrm>
          <a:prstGeom prst="rect">
            <a:avLst/>
          </a:prstGeom>
          <a:noFill/>
        </p:spPr>
        <p:txBody>
          <a:bodyPr wrap="square" rtlCol="0" anchor="t">
            <a:spAutoFit/>
          </a:bodyPr>
          <a:p>
            <a:r>
              <a:rPr lang="en-US" altLang="zh-CN" sz="2200" dirty="0">
                <a:solidFill>
                  <a:schemeClr val="dk1"/>
                </a:solidFill>
                <a:latin typeface="Times New Roman" panose="02020603050405020304" pitchFamily="18" charset="0"/>
                <a:cs typeface="Times New Roman" panose="02020603050405020304" pitchFamily="18" charset="0"/>
                <a:sym typeface="+mn-ea"/>
              </a:rPr>
              <a:t>Just like spoken language, body language varies from culture to culture. </a:t>
            </a:r>
            <a:endParaRPr lang="en-US" altLang="zh-CN" sz="2200" dirty="0">
              <a:solidFill>
                <a:schemeClr val="dk1"/>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2842895" y="3388360"/>
            <a:ext cx="7557135" cy="429895"/>
          </a:xfrm>
          <a:prstGeom prst="rect">
            <a:avLst/>
          </a:prstGeom>
          <a:noFill/>
        </p:spPr>
        <p:txBody>
          <a:bodyPr wrap="none" rtlCol="0" anchor="t">
            <a:spAutoFit/>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sym typeface="+mn-ea"/>
              </a:rPr>
              <a:t>The gesture for “OK” has different meanings in different cultures.</a:t>
            </a:r>
            <a:endParaRPr lang="en-US" altLang="zh-CN" sz="2200" dirty="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927985" y="3860800"/>
            <a:ext cx="7518400" cy="1783715"/>
          </a:xfrm>
          <a:prstGeom prst="rect">
            <a:avLst/>
          </a:prstGeom>
          <a:noFill/>
        </p:spPr>
        <p:txBody>
          <a:bodyPr wrap="square" rtlCol="0" anchor="t">
            <a:spAutoFit/>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sym typeface="+mn-ea"/>
              </a:rPr>
              <a:t>1.Even the gestures we use for “yes” and “no” differ around the world.</a:t>
            </a:r>
            <a:endParaRPr lang="en-US" altLang="zh-CN" sz="2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sym typeface="+mn-ea"/>
              </a:rPr>
              <a:t>2. There are also differences in how we touch each other, how close we stand to someone we are talking to, and how we act when we meet or part.</a:t>
            </a:r>
            <a:endParaRPr lang="zh-CN" altLang="en-US" sz="2200"/>
          </a:p>
        </p:txBody>
      </p:sp>
      <p:sp>
        <p:nvSpPr>
          <p:cNvPr id="8" name="文本框 7"/>
          <p:cNvSpPr txBox="1"/>
          <p:nvPr/>
        </p:nvSpPr>
        <p:spPr>
          <a:xfrm>
            <a:off x="2927985" y="5661025"/>
            <a:ext cx="6859270" cy="429895"/>
          </a:xfrm>
          <a:prstGeom prst="rect">
            <a:avLst/>
          </a:prstGeom>
          <a:noFill/>
        </p:spPr>
        <p:txBody>
          <a:bodyPr wrap="none" rtlCol="0" anchor="t">
            <a:spAutoFit/>
          </a:bodyPr>
          <a:p>
            <a:r>
              <a:rPr lang="en-US" altLang="zh-CN" sz="2200" dirty="0">
                <a:latin typeface="Times New Roman" panose="02020603050405020304" pitchFamily="18" charset="0"/>
                <a:cs typeface="Times New Roman" panose="02020603050405020304" pitchFamily="18" charset="0"/>
                <a:sym typeface="+mn-ea"/>
              </a:rPr>
              <a:t>Some gestures seem to have the same meaning everywhere.</a:t>
            </a:r>
            <a:endParaRPr lang="en-US" altLang="zh-CN" sz="2200"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927985" y="6048375"/>
            <a:ext cx="5304790" cy="429895"/>
          </a:xfrm>
          <a:prstGeom prst="rect">
            <a:avLst/>
          </a:prstGeom>
          <a:noFill/>
        </p:spPr>
        <p:txBody>
          <a:bodyPr wrap="none" rtlCol="0" anchor="t">
            <a:spAutoFit/>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sym typeface="+mn-ea"/>
              </a:rPr>
              <a:t>Some body language has many different uses.</a:t>
            </a:r>
            <a:endParaRPr lang="en-US" altLang="zh-CN" sz="2200" dirty="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2927985" y="2060575"/>
            <a:ext cx="7506335" cy="491490"/>
          </a:xfrm>
          <a:prstGeom prst="rect">
            <a:avLst/>
          </a:prstGeom>
          <a:solidFill>
            <a:schemeClr val="accent1">
              <a:lumMod val="20000"/>
              <a:lumOff val="80000"/>
            </a:schemeClr>
          </a:solidFill>
        </p:spPr>
        <p:txBody>
          <a:bodyPr wrap="square" rtlCol="0">
            <a:spAutoFit/>
          </a:bodyPr>
          <a:p>
            <a:pPr algn="l"/>
            <a:r>
              <a:rPr lang="en-US" altLang="zh-CN" sz="2600">
                <a:solidFill>
                  <a:schemeClr val="tx1"/>
                </a:solidFill>
              </a:rPr>
              <a:t>introduction to body language </a:t>
            </a:r>
            <a:endParaRPr lang="en-US" altLang="zh-CN" sz="2600">
              <a:solidFill>
                <a:schemeClr val="tx1"/>
              </a:solidFill>
            </a:endParaRPr>
          </a:p>
        </p:txBody>
      </p:sp>
      <p:sp>
        <p:nvSpPr>
          <p:cNvPr id="13" name="文本框 12"/>
          <p:cNvSpPr txBox="1"/>
          <p:nvPr/>
        </p:nvSpPr>
        <p:spPr>
          <a:xfrm>
            <a:off x="2927985" y="2685415"/>
            <a:ext cx="7506970" cy="2897505"/>
          </a:xfrm>
          <a:prstGeom prst="rect">
            <a:avLst/>
          </a:prstGeom>
          <a:solidFill>
            <a:schemeClr val="accent1">
              <a:lumMod val="40000"/>
              <a:lumOff val="60000"/>
            </a:schemeClr>
          </a:solidFill>
        </p:spPr>
        <p:txBody>
          <a:bodyPr wrap="square" rtlCol="0">
            <a:spAutoFit/>
          </a:bodyPr>
          <a:p>
            <a:pPr algn="l"/>
            <a:endParaRPr lang="en-US" altLang="zh-CN" sz="3200">
              <a:solidFill>
                <a:schemeClr val="tx1"/>
              </a:solidFill>
            </a:endParaRPr>
          </a:p>
          <a:p>
            <a:pPr algn="l"/>
            <a:endParaRPr lang="en-US" altLang="zh-CN" sz="3200">
              <a:solidFill>
                <a:schemeClr val="tx1"/>
              </a:solidFill>
            </a:endParaRPr>
          </a:p>
          <a:p>
            <a:pPr algn="l"/>
            <a:r>
              <a:rPr lang="en-US" altLang="zh-CN" sz="3200">
                <a:solidFill>
                  <a:schemeClr val="tx1"/>
                </a:solidFill>
              </a:rPr>
              <a:t>Body language with different meanings in different countries.</a:t>
            </a:r>
            <a:endParaRPr lang="en-US" altLang="zh-CN" sz="3200">
              <a:solidFill>
                <a:schemeClr val="tx1"/>
              </a:solidFill>
            </a:endParaRPr>
          </a:p>
          <a:p>
            <a:pPr algn="l"/>
            <a:endParaRPr lang="en-US" altLang="zh-CN" sz="3200">
              <a:solidFill>
                <a:schemeClr val="tx1"/>
              </a:solidFill>
            </a:endParaRPr>
          </a:p>
          <a:p>
            <a:pPr algn="l">
              <a:lnSpc>
                <a:spcPct val="70000"/>
              </a:lnSpc>
            </a:pPr>
            <a:endParaRPr lang="en-US" altLang="zh-CN" sz="3200">
              <a:solidFill>
                <a:schemeClr val="tx1"/>
              </a:solidFill>
            </a:endParaRPr>
          </a:p>
        </p:txBody>
      </p:sp>
      <p:sp>
        <p:nvSpPr>
          <p:cNvPr id="14" name="文本框 13"/>
          <p:cNvSpPr txBox="1"/>
          <p:nvPr/>
        </p:nvSpPr>
        <p:spPr>
          <a:xfrm>
            <a:off x="2903220" y="5578475"/>
            <a:ext cx="7542530" cy="460375"/>
          </a:xfrm>
          <a:prstGeom prst="rect">
            <a:avLst/>
          </a:prstGeom>
          <a:solidFill>
            <a:schemeClr val="accent1">
              <a:lumMod val="20000"/>
              <a:lumOff val="80000"/>
            </a:schemeClr>
          </a:solidFill>
        </p:spPr>
        <p:txBody>
          <a:bodyPr wrap="square" rtlCol="0">
            <a:spAutoFit/>
          </a:bodyPr>
          <a:p>
            <a:pPr algn="l"/>
            <a:r>
              <a:rPr lang="en-US" altLang="zh-CN" sz="2400">
                <a:solidFill>
                  <a:schemeClr val="tx1"/>
                </a:solidFill>
              </a:rPr>
              <a:t>Body language with the same meaning everywhere. </a:t>
            </a:r>
            <a:endParaRPr lang="en-US" altLang="zh-CN" sz="2400">
              <a:solidFill>
                <a:schemeClr val="tx1"/>
              </a:solidFill>
            </a:endParaRPr>
          </a:p>
        </p:txBody>
      </p:sp>
      <p:sp>
        <p:nvSpPr>
          <p:cNvPr id="15" name="文本框 14"/>
          <p:cNvSpPr txBox="1"/>
          <p:nvPr/>
        </p:nvSpPr>
        <p:spPr>
          <a:xfrm>
            <a:off x="2903220" y="6073140"/>
            <a:ext cx="7543800" cy="460375"/>
          </a:xfrm>
          <a:prstGeom prst="rect">
            <a:avLst/>
          </a:prstGeom>
          <a:solidFill>
            <a:schemeClr val="accent1">
              <a:lumMod val="40000"/>
              <a:lumOff val="60000"/>
            </a:schemeClr>
          </a:solidFill>
        </p:spPr>
        <p:txBody>
          <a:bodyPr wrap="square" rtlCol="0">
            <a:spAutoFit/>
          </a:bodyPr>
          <a:p>
            <a:pPr algn="l"/>
            <a:r>
              <a:rPr lang="en-US" altLang="zh-CN" sz="2400">
                <a:solidFill>
                  <a:schemeClr val="tx1"/>
                </a:solidFill>
              </a:rPr>
              <a:t>The function of body language. </a:t>
            </a:r>
            <a:endParaRPr lang="en-US" altLang="zh-CN" sz="2400">
              <a:solidFill>
                <a:schemeClr val="tx1"/>
              </a:solidFill>
            </a:endParaRPr>
          </a:p>
        </p:txBody>
      </p:sp>
      <p:sp>
        <p:nvSpPr>
          <p:cNvPr id="16" name="文本框 15"/>
          <p:cNvSpPr txBox="1"/>
          <p:nvPr/>
        </p:nvSpPr>
        <p:spPr>
          <a:xfrm>
            <a:off x="1919605" y="2055495"/>
            <a:ext cx="965200" cy="491490"/>
          </a:xfrm>
          <a:prstGeom prst="rect">
            <a:avLst/>
          </a:prstGeom>
          <a:solidFill>
            <a:schemeClr val="accent1">
              <a:lumMod val="20000"/>
              <a:lumOff val="80000"/>
            </a:schemeClr>
          </a:solidFill>
        </p:spPr>
        <p:txBody>
          <a:bodyPr wrap="square" rtlCol="0">
            <a:spAutoFit/>
          </a:bodyPr>
          <a:p>
            <a:pPr algn="l"/>
            <a:r>
              <a:rPr lang="en-US" altLang="zh-CN" sz="2600">
                <a:solidFill>
                  <a:schemeClr val="tx1"/>
                </a:solidFill>
                <a:latin typeface="Candara" panose="020E0502030303020204" charset="0"/>
                <a:cs typeface="Candara" panose="020E0502030303020204" charset="0"/>
              </a:rPr>
              <a:t>Part 1 </a:t>
            </a:r>
            <a:endParaRPr lang="en-US" altLang="zh-CN" sz="2600">
              <a:solidFill>
                <a:schemeClr val="tx1"/>
              </a:solidFill>
              <a:latin typeface="Candara" panose="020E0502030303020204" charset="0"/>
              <a:cs typeface="Candara" panose="020E0502030303020204" charset="0"/>
            </a:endParaRPr>
          </a:p>
        </p:txBody>
      </p:sp>
      <p:sp>
        <p:nvSpPr>
          <p:cNvPr id="17" name="文本框 16"/>
          <p:cNvSpPr txBox="1"/>
          <p:nvPr/>
        </p:nvSpPr>
        <p:spPr>
          <a:xfrm>
            <a:off x="1889125" y="2709545"/>
            <a:ext cx="1038860" cy="2891790"/>
          </a:xfrm>
          <a:prstGeom prst="rect">
            <a:avLst/>
          </a:prstGeom>
          <a:solidFill>
            <a:schemeClr val="accent1">
              <a:lumMod val="40000"/>
              <a:lumOff val="60000"/>
            </a:schemeClr>
          </a:solidFill>
        </p:spPr>
        <p:txBody>
          <a:bodyPr wrap="square" rtlCol="0">
            <a:spAutoFit/>
          </a:bodyPr>
          <a:p>
            <a:pPr algn="l"/>
            <a:endParaRPr lang="en-US" altLang="zh-CN" sz="2600">
              <a:solidFill>
                <a:schemeClr val="tx1"/>
              </a:solidFill>
              <a:latin typeface="Candara" panose="020E0502030303020204" charset="0"/>
              <a:cs typeface="Candara" panose="020E0502030303020204" charset="0"/>
            </a:endParaRPr>
          </a:p>
          <a:p>
            <a:pPr algn="l"/>
            <a:endParaRPr lang="en-US" altLang="zh-CN" sz="2600">
              <a:solidFill>
                <a:schemeClr val="tx1"/>
              </a:solidFill>
              <a:latin typeface="Candara" panose="020E0502030303020204" charset="0"/>
              <a:cs typeface="Candara" panose="020E0502030303020204" charset="0"/>
            </a:endParaRPr>
          </a:p>
          <a:p>
            <a:pPr algn="l"/>
            <a:endParaRPr lang="en-US" altLang="zh-CN" sz="2600">
              <a:solidFill>
                <a:schemeClr val="tx1"/>
              </a:solidFill>
              <a:latin typeface="Candara" panose="020E0502030303020204" charset="0"/>
              <a:cs typeface="Candara" panose="020E0502030303020204" charset="0"/>
            </a:endParaRPr>
          </a:p>
          <a:p>
            <a:pPr algn="l"/>
            <a:r>
              <a:rPr lang="en-US" altLang="zh-CN" sz="2600">
                <a:solidFill>
                  <a:schemeClr val="tx1"/>
                </a:solidFill>
                <a:latin typeface="Candara" panose="020E0502030303020204" charset="0"/>
                <a:cs typeface="Candara" panose="020E0502030303020204" charset="0"/>
              </a:rPr>
              <a:t>Part 2</a:t>
            </a:r>
            <a:endParaRPr lang="en-US" altLang="zh-CN" sz="2600">
              <a:solidFill>
                <a:schemeClr val="tx1"/>
              </a:solidFill>
              <a:latin typeface="Candara" panose="020E0502030303020204" charset="0"/>
              <a:cs typeface="Candara" panose="020E0502030303020204" charset="0"/>
            </a:endParaRPr>
          </a:p>
          <a:p>
            <a:pPr algn="l"/>
            <a:endParaRPr lang="en-US" altLang="zh-CN" sz="2600">
              <a:solidFill>
                <a:schemeClr val="tx1"/>
              </a:solidFill>
              <a:latin typeface="Candara" panose="020E0502030303020204" charset="0"/>
              <a:cs typeface="Candara" panose="020E0502030303020204" charset="0"/>
            </a:endParaRPr>
          </a:p>
          <a:p>
            <a:pPr algn="l"/>
            <a:endParaRPr lang="en-US" altLang="zh-CN" sz="2600">
              <a:solidFill>
                <a:schemeClr val="tx1"/>
              </a:solidFill>
              <a:latin typeface="Candara" panose="020E0502030303020204" charset="0"/>
              <a:cs typeface="Candara" panose="020E0502030303020204" charset="0"/>
            </a:endParaRPr>
          </a:p>
          <a:p>
            <a:pPr algn="l"/>
            <a:r>
              <a:rPr lang="en-US" altLang="zh-CN" sz="2600">
                <a:solidFill>
                  <a:schemeClr val="tx1"/>
                </a:solidFill>
                <a:latin typeface="Candara" panose="020E0502030303020204" charset="0"/>
                <a:cs typeface="Candara" panose="020E0502030303020204" charset="0"/>
              </a:rPr>
              <a:t> </a:t>
            </a:r>
            <a:endParaRPr lang="en-US" altLang="zh-CN" sz="2600">
              <a:solidFill>
                <a:schemeClr val="tx1"/>
              </a:solidFill>
              <a:latin typeface="Candara" panose="020E0502030303020204" charset="0"/>
              <a:cs typeface="Candara" panose="020E0502030303020204" charset="0"/>
            </a:endParaRPr>
          </a:p>
        </p:txBody>
      </p:sp>
      <p:sp>
        <p:nvSpPr>
          <p:cNvPr id="18" name="文本框 17"/>
          <p:cNvSpPr txBox="1"/>
          <p:nvPr/>
        </p:nvSpPr>
        <p:spPr>
          <a:xfrm>
            <a:off x="1889760" y="5547360"/>
            <a:ext cx="995045" cy="491490"/>
          </a:xfrm>
          <a:prstGeom prst="rect">
            <a:avLst/>
          </a:prstGeom>
          <a:solidFill>
            <a:schemeClr val="accent1">
              <a:lumMod val="20000"/>
              <a:lumOff val="80000"/>
            </a:schemeClr>
          </a:solidFill>
        </p:spPr>
        <p:txBody>
          <a:bodyPr wrap="square" rtlCol="0">
            <a:spAutoFit/>
          </a:bodyPr>
          <a:p>
            <a:pPr algn="l"/>
            <a:r>
              <a:rPr lang="en-US" altLang="zh-CN" sz="2600">
                <a:solidFill>
                  <a:schemeClr val="tx1"/>
                </a:solidFill>
                <a:latin typeface="Candara" panose="020E0502030303020204" charset="0"/>
                <a:cs typeface="Candara" panose="020E0502030303020204" charset="0"/>
              </a:rPr>
              <a:t>Part 3 </a:t>
            </a:r>
            <a:endParaRPr lang="en-US" altLang="zh-CN" sz="2600">
              <a:solidFill>
                <a:schemeClr val="tx1"/>
              </a:solidFill>
              <a:latin typeface="Candara" panose="020E0502030303020204" charset="0"/>
              <a:cs typeface="Candara" panose="020E0502030303020204" charset="0"/>
            </a:endParaRPr>
          </a:p>
        </p:txBody>
      </p:sp>
      <p:sp>
        <p:nvSpPr>
          <p:cNvPr id="19" name="文本框 18"/>
          <p:cNvSpPr txBox="1"/>
          <p:nvPr/>
        </p:nvSpPr>
        <p:spPr>
          <a:xfrm>
            <a:off x="1877695" y="6057265"/>
            <a:ext cx="1025525" cy="491490"/>
          </a:xfrm>
          <a:prstGeom prst="rect">
            <a:avLst/>
          </a:prstGeom>
          <a:solidFill>
            <a:schemeClr val="accent1">
              <a:lumMod val="40000"/>
              <a:lumOff val="60000"/>
            </a:schemeClr>
          </a:solidFill>
        </p:spPr>
        <p:txBody>
          <a:bodyPr wrap="square" rtlCol="0">
            <a:spAutoFit/>
          </a:bodyPr>
          <a:p>
            <a:pPr algn="l"/>
            <a:r>
              <a:rPr lang="en-US" altLang="zh-CN" sz="2600">
                <a:solidFill>
                  <a:schemeClr val="tx1"/>
                </a:solidFill>
                <a:latin typeface="Candara" panose="020E0502030303020204" charset="0"/>
                <a:cs typeface="Candara" panose="020E0502030303020204" charset="0"/>
              </a:rPr>
              <a:t>Part 4 </a:t>
            </a:r>
            <a:endParaRPr lang="en-US" altLang="zh-CN" sz="2600">
              <a:solidFill>
                <a:schemeClr val="tx1"/>
              </a:solidFill>
              <a:latin typeface="Candara" panose="020E0502030303020204" charset="0"/>
              <a:cs typeface="Candara" panose="020E05020303030202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2" grpId="0"/>
      <p:bldP spid="12" grpId="0" bldLvl="0" animBg="1"/>
      <p:bldP spid="16" grpId="0" bldLvl="0" animBg="1"/>
      <p:bldP spid="17" grpId="0" bldLvl="0" animBg="1"/>
      <p:bldP spid="18" grpId="0" bldLvl="0" animBg="1"/>
      <p:bldP spid="19" grpId="0" bldLvl="0" animBg="1"/>
      <p:bldP spid="13" grpId="0" bldLvl="0" animBg="1"/>
      <p:bldP spid="14"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22935" y="1708150"/>
            <a:ext cx="10803255" cy="2178685"/>
          </a:xfrm>
        </p:spPr>
        <p:txBody>
          <a:bodyPr>
            <a:noAutofit/>
          </a:bodyPr>
          <a:lstStyle/>
          <a:p>
            <a:pPr marL="0" indent="0">
              <a:lnSpc>
                <a:spcPct val="100000"/>
              </a:lnSpc>
              <a:buNone/>
            </a:pPr>
            <a:r>
              <a:rPr lang="en-US" altLang="zh-CN" sz="3200" dirty="0" smtClean="0">
                <a:latin typeface="Times New Roman" panose="02020603050405020304" pitchFamily="18" charset="0"/>
                <a:cs typeface="Times New Roman" panose="02020603050405020304" pitchFamily="18" charset="0"/>
              </a:rPr>
              <a:t>   We use both words and body language to express our thoughts and opinions in our interactions with other people. We can learn a lot about what people are thinking by watching their body language. Words are important, but the way people stand, hold their arms, and move their hands can also give us information about their feelings.</a:t>
            </a:r>
            <a:endParaRPr lang="en-US" altLang="zh-CN" sz="32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quarter" idx="14"/>
          </p:nvPr>
        </p:nvSpPr>
        <p:spPr>
          <a:xfrm>
            <a:off x="622935" y="5085715"/>
            <a:ext cx="10957560" cy="758825"/>
          </a:xfrm>
        </p:spPr>
        <p:txBody>
          <a:bodyPr>
            <a:noAutofit/>
          </a:bodyPr>
          <a:lstStyle/>
          <a:p>
            <a:pPr marL="514350" indent="-514350">
              <a:lnSpc>
                <a:spcPct val="90000"/>
              </a:lnSpc>
              <a:spcAft>
                <a:spcPts val="0"/>
              </a:spcAft>
              <a:buAutoNum type="arabicPeriod"/>
            </a:pPr>
            <a:r>
              <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How do we communicate with each other?</a:t>
            </a:r>
            <a:endPar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endParaRPr>
          </a:p>
          <a:p>
            <a:pPr marL="514350" indent="-514350">
              <a:lnSpc>
                <a:spcPct val="90000"/>
              </a:lnSpc>
              <a:spcAft>
                <a:spcPts val="0"/>
              </a:spcAft>
              <a:buAutoNum type="arabicPeriod"/>
            </a:pPr>
            <a:r>
              <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What kinds of body languages are mentioned?/</a:t>
            </a:r>
            <a:endPar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lnSpc>
                <a:spcPct val="90000"/>
              </a:lnSpc>
              <a:spcAft>
                <a:spcPts val="0"/>
              </a:spcAft>
              <a:buNone/>
            </a:pPr>
            <a:r>
              <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sym typeface="+mn-ea"/>
              </a:rPr>
              <a:t>     How will bodies talk?</a:t>
            </a:r>
            <a:endPar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lnSpc>
                <a:spcPct val="90000"/>
              </a:lnSpc>
              <a:spcAft>
                <a:spcPts val="0"/>
              </a:spcAft>
              <a:buNone/>
            </a:pPr>
            <a:r>
              <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3. What will our body tell us?</a:t>
            </a:r>
            <a:endParaRPr lang="en-US" altLang="zh-CN" sz="30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6" name="TextBox 5"/>
          <p:cNvSpPr txBox="1"/>
          <p:nvPr/>
        </p:nvSpPr>
        <p:spPr>
          <a:xfrm>
            <a:off x="516890" y="1124585"/>
            <a:ext cx="2479040" cy="583565"/>
          </a:xfrm>
          <a:prstGeom prst="rect">
            <a:avLst/>
          </a:prstGeom>
          <a:noFill/>
        </p:spPr>
        <p:txBody>
          <a:bodyPr wrap="square" rtlCol="0">
            <a:spAutoFit/>
          </a:bodyPr>
          <a:lstStyle>
            <a:defPPr>
              <a:defRPr lang="zh-CN"/>
            </a:defPPr>
            <a:lvl1pPr>
              <a:defRPr sz="2400">
                <a:latin typeface="Cambria Math" panose="02040503050406030204" pitchFamily="18" charset="0"/>
                <a:ea typeface="Cambria Math" panose="02040503050406030204" pitchFamily="18" charset="0"/>
              </a:defRPr>
            </a:lvl1pPr>
          </a:lstStyle>
          <a:p>
            <a:r>
              <a:rPr lang="en-US" altLang="zh-CN" sz="3200" b="1" dirty="0">
                <a:solidFill>
                  <a:srgbClr val="C00000"/>
                </a:solidFill>
              </a:rPr>
              <a:t>Paragraph 1</a:t>
            </a:r>
            <a:endParaRPr lang="en-US" altLang="zh-CN" sz="3200" b="1" dirty="0">
              <a:solidFill>
                <a:srgbClr val="C00000"/>
              </a:solidFill>
            </a:endParaRPr>
          </a:p>
        </p:txBody>
      </p:sp>
      <p:sp>
        <p:nvSpPr>
          <p:cNvPr id="7" name="TextBox 6"/>
          <p:cNvSpPr/>
          <p:nvPr/>
        </p:nvSpPr>
        <p:spPr>
          <a:xfrm>
            <a:off x="516890" y="404495"/>
            <a:ext cx="8291830" cy="575945"/>
          </a:xfrm>
          <a:prstGeom prst="rect">
            <a:avLst/>
          </a:prstGeom>
          <a:solidFill>
            <a:schemeClr val="tx2">
              <a:lumMod val="50000"/>
            </a:schemeClr>
          </a:solidFill>
        </p:spPr>
        <p:txBody>
          <a:bodyPr vert="horz" wrap="square"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buClrTx/>
              <a:buSzTx/>
              <a:buFontTx/>
            </a:pPr>
            <a:r>
              <a:rPr lang="en-US" altLang="zh-CN" sz="3200">
                <a:solidFill>
                  <a:schemeClr val="bg1"/>
                </a:solidFill>
                <a:latin typeface="Times New Roman" panose="02020603050405020304" pitchFamily="18" charset="0"/>
                <a:cs typeface="Times New Roman" panose="02020603050405020304" pitchFamily="18" charset="0"/>
                <a:sym typeface="+mn-ea"/>
              </a:rPr>
              <a:t>Activity 4: Read for specific information</a:t>
            </a:r>
            <a:endParaRPr lang="en-US" altLang="zh-CN" sz="3200">
              <a:solidFill>
                <a:schemeClr val="bg1"/>
              </a:solidFill>
              <a:latin typeface="Times New Roman" panose="02020603050405020304" pitchFamily="18" charset="0"/>
              <a:cs typeface="Times New Roman" panose="02020603050405020304" pitchFamily="18" charset="0"/>
              <a:sym typeface="+mn-ea"/>
            </a:endParaRPr>
          </a:p>
        </p:txBody>
      </p:sp>
      <p:cxnSp>
        <p:nvCxnSpPr>
          <p:cNvPr id="9" name="直接连接符 8"/>
          <p:cNvCxnSpPr/>
          <p:nvPr/>
        </p:nvCxnSpPr>
        <p:spPr>
          <a:xfrm>
            <a:off x="622935" y="4653280"/>
            <a:ext cx="11525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417955" y="4147820"/>
            <a:ext cx="9718040" cy="12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417955" y="3571875"/>
            <a:ext cx="6912610" cy="57594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chemeClr val="tx1"/>
                </a:solidFill>
              </a:rPr>
              <a:t>postures</a:t>
            </a:r>
            <a:endParaRPr lang="en-US" altLang="zh-CN" sz="3200">
              <a:solidFill>
                <a:schemeClr val="tx1"/>
              </a:solidFill>
            </a:endParaRPr>
          </a:p>
        </p:txBody>
      </p:sp>
      <p:sp>
        <p:nvSpPr>
          <p:cNvPr id="5" name="圆角矩形 4"/>
          <p:cNvSpPr/>
          <p:nvPr/>
        </p:nvSpPr>
        <p:spPr>
          <a:xfrm>
            <a:off x="9238615" y="3573145"/>
            <a:ext cx="1966595" cy="57594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chemeClr val="tx1"/>
                </a:solidFill>
              </a:rPr>
              <a:t>gestures</a:t>
            </a:r>
            <a:endParaRPr lang="en-US" altLang="zh-CN" sz="3200">
              <a:solidFill>
                <a:schemeClr val="tx1"/>
              </a:solidFill>
            </a:endParaRPr>
          </a:p>
        </p:txBody>
      </p:sp>
      <p:cxnSp>
        <p:nvCxnSpPr>
          <p:cNvPr id="8" name="直接连接符 7"/>
          <p:cNvCxnSpPr/>
          <p:nvPr/>
        </p:nvCxnSpPr>
        <p:spPr>
          <a:xfrm>
            <a:off x="3359150" y="4653280"/>
            <a:ext cx="741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87600" y="2204720"/>
            <a:ext cx="56521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459355" y="1628775"/>
            <a:ext cx="2071370" cy="57594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chemeClr val="tx1"/>
                </a:solidFill>
              </a:rPr>
              <a:t>verbally</a:t>
            </a:r>
            <a:endParaRPr lang="en-US" altLang="zh-CN" sz="3200">
              <a:solidFill>
                <a:schemeClr val="tx1"/>
              </a:solidFill>
            </a:endParaRPr>
          </a:p>
        </p:txBody>
      </p:sp>
      <p:sp>
        <p:nvSpPr>
          <p:cNvPr id="13" name="圆角矩形 12"/>
          <p:cNvSpPr/>
          <p:nvPr/>
        </p:nvSpPr>
        <p:spPr>
          <a:xfrm>
            <a:off x="5303520" y="1628775"/>
            <a:ext cx="2736850" cy="57594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chemeClr val="tx1"/>
                </a:solidFill>
              </a:rPr>
              <a:t>nonverbally</a:t>
            </a:r>
            <a:endParaRPr lang="en-US" altLang="zh-CN"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000"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000" fill="hold">
                                          <p:stCondLst>
                                            <p:cond delay="0"/>
                                          </p:stCondLst>
                                        </p:cTn>
                                        <p:tgtEl>
                                          <p:spTgt spid="4">
                                            <p:txEl>
                                              <p:pRg st="2" end="2"/>
                                            </p:txEl>
                                          </p:spTgt>
                                        </p:tgtEl>
                                        <p:attrNameLst>
                                          <p:attrName>style.visibility</p:attrName>
                                        </p:attrNameLst>
                                      </p:cBhvr>
                                      <p:to>
                                        <p:strVal val="visible"/>
                                      </p:to>
                                    </p:set>
                                    <p:anim calcmode="lin" valueType="num">
                                      <p:cBhvr additive="base">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000"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ldLvl="0" animBg="1"/>
      <p:bldP spid="5" grpId="0" bldLvl="0" animBg="1"/>
      <p:bldP spid="12" grpId="0" bldLvl="0" animBg="1"/>
      <p:bldP spid="1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5"/>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5"/>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625"/>
  <p:tag name="KSO_WM_TEMPLATE_MASTER_THUMB_INDEX" val="12"/>
  <p:tag name="KSO_WM_TEMPLATE_THUMBS_INDEX" val="1、4、7、10、15、18、19、20、21、22、24、26、27、28、2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203625"/>
</p:tagLst>
</file>

<file path=ppt/tags/tag131.xml><?xml version="1.0" encoding="utf-8"?>
<p:tagLst xmlns:p="http://schemas.openxmlformats.org/presentationml/2006/main">
  <p:tag name="KSO_WM_TEMPLATE_CATEGORY" val="custom"/>
  <p:tag name="KSO_WM_TEMPLATE_INDEX" val="20203625"/>
</p:tagLst>
</file>

<file path=ppt/tags/tag132.xml><?xml version="1.0" encoding="utf-8"?>
<p:tagLst xmlns:p="http://schemas.openxmlformats.org/presentationml/2006/main">
  <p:tag name="KSO_WM_UNIT_PLACING_PICTURE_USER_VIEWPORT" val="{&quot;height&quot;:5426,&quot;width&quot;:3709}"/>
</p:tagLst>
</file>

<file path=ppt/tags/tag133.xml><?xml version="1.0" encoding="utf-8"?>
<p:tagLst xmlns:p="http://schemas.openxmlformats.org/presentationml/2006/main">
  <p:tag name="KSO_WM_UNIT_PLACING_PICTURE_USER_VIEWPORT" val="{&quot;height&quot;:5426,&quot;width&quot;:3709}"/>
</p:tagLst>
</file>

<file path=ppt/tags/tag134.xml><?xml version="1.0" encoding="utf-8"?>
<p:tagLst xmlns:p="http://schemas.openxmlformats.org/presentationml/2006/main">
  <p:tag name="KSO_WM_TEMPLATE_CATEGORY" val="custom"/>
  <p:tag name="KSO_WM_TEMPLATE_INDEX" val="20203625"/>
</p:tagLst>
</file>

<file path=ppt/tags/tag135.xml><?xml version="1.0" encoding="utf-8"?>
<p:tagLst xmlns:p="http://schemas.openxmlformats.org/presentationml/2006/main">
  <p:tag name="KSO_WM_UNIT_PLACING_PICTURE_USER_VIEWPORT" val="{&quot;height&quot;:5426,&quot;width&quot;:3709}"/>
</p:tagLst>
</file>

<file path=ppt/tags/tag136.xml><?xml version="1.0" encoding="utf-8"?>
<p:tagLst xmlns:p="http://schemas.openxmlformats.org/presentationml/2006/main">
  <p:tag name="KSO_WM_UNIT_PLACING_PICTURE_USER_VIEWPORT" val="{&quot;height&quot;:5426,&quot;width&quot;:3709}"/>
</p:tagLst>
</file>

<file path=ppt/tags/tag137.xml><?xml version="1.0" encoding="utf-8"?>
<p:tagLst xmlns:p="http://schemas.openxmlformats.org/presentationml/2006/main">
  <p:tag name="KSO_WM_TEMPLATE_CATEGORY" val="custom"/>
  <p:tag name="KSO_WM_TEMPLATE_INDEX" val="20203625"/>
</p:tagLst>
</file>

<file path=ppt/tags/tag138.xml><?xml version="1.0" encoding="utf-8"?>
<p:tagLst xmlns:p="http://schemas.openxmlformats.org/presentationml/2006/main">
  <p:tag name="KSO_WM_BEAUTIFY_FLAG" val="#wm#"/>
  <p:tag name="KSO_WM_TEMPLATE_CATEGORY" val="custom"/>
  <p:tag name="KSO_WM_TEMPLATE_INDEX" val="20203625"/>
</p:tagLst>
</file>

<file path=ppt/tags/tag139.xml><?xml version="1.0" encoding="utf-8"?>
<p:tagLst xmlns:p="http://schemas.openxmlformats.org/presentationml/2006/main">
  <p:tag name="KSO_WM_UNIT_PLACING_PICTURE_USER_VIEWPORT" val="{&quot;height&quot;:3945,&quot;width&quot;:346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203625"/>
</p:tagLst>
</file>

<file path=ppt/tags/tag141.xml><?xml version="1.0" encoding="utf-8"?>
<p:tagLst xmlns:p="http://schemas.openxmlformats.org/presentationml/2006/main">
  <p:tag name="KSO_WM_UNIT_TABLE_BEAUTIFY" val="smartTable{79fff0e7-6d45-415c-ac96-2c73e1b16916}"/>
  <p:tag name="TABLE_ENDDRAG_ORIGIN_RECT" val="671*386"/>
  <p:tag name="TABLE_ENDDRAG_RECT" val="31*150*671*360"/>
</p:tagLst>
</file>

<file path=ppt/tags/tag142.xml><?xml version="1.0" encoding="utf-8"?>
<p:tagLst xmlns:p="http://schemas.openxmlformats.org/presentationml/2006/main">
  <p:tag name="KSO_WM_TEMPLATE_CATEGORY" val="custom"/>
  <p:tag name="KSO_WM_TEMPLATE_INDEX" val="20203625"/>
</p:tagLst>
</file>

<file path=ppt/tags/tag143.xml><?xml version="1.0" encoding="utf-8"?>
<p:tagLst xmlns:p="http://schemas.openxmlformats.org/presentationml/2006/main">
  <p:tag name="KSO_WM_UNIT_TABLE_BEAUTIFY" val="smartTable{6bbc6d80-214c-4db9-bf6a-5b7cf0cc4eb9}"/>
  <p:tag name="TABLE_ENDDRAG_ORIGIN_RECT" val="944*420"/>
  <p:tag name="TABLE_ENDDRAG_RECT" val="3*116*944*415"/>
</p:tagLst>
</file>

<file path=ppt/tags/tag144.xml><?xml version="1.0" encoding="utf-8"?>
<p:tagLst xmlns:p="http://schemas.openxmlformats.org/presentationml/2006/main">
  <p:tag name="KSO_WM_TEMPLATE_CATEGORY" val="custom"/>
  <p:tag name="KSO_WM_TEMPLATE_INDEX" val="20203625"/>
</p:tagLst>
</file>

<file path=ppt/tags/tag145.xml><?xml version="1.0" encoding="utf-8"?>
<p:tagLst xmlns:p="http://schemas.openxmlformats.org/presentationml/2006/main">
  <p:tag name="KSO_WM_TEMPLATE_CATEGORY" val="custom"/>
  <p:tag name="KSO_WM_TEMPLATE_INDEX" val="20203625"/>
</p:tagLst>
</file>

<file path=ppt/tags/tag146.xml><?xml version="1.0" encoding="utf-8"?>
<p:tagLst xmlns:p="http://schemas.openxmlformats.org/presentationml/2006/main">
  <p:tag name="AS_UNIQUEID" val="432"/>
</p:tagLst>
</file>

<file path=ppt/tags/tag147.xml><?xml version="1.0" encoding="utf-8"?>
<p:tagLst xmlns:p="http://schemas.openxmlformats.org/presentationml/2006/main">
  <p:tag name="AS_UNIQUEID" val="433"/>
</p:tagLst>
</file>

<file path=ppt/tags/tag148.xml><?xml version="1.0" encoding="utf-8"?>
<p:tagLst xmlns:p="http://schemas.openxmlformats.org/presentationml/2006/main">
  <p:tag name="KSO_WM_TEMPLATE_CATEGORY" val="custom"/>
  <p:tag name="KSO_WM_TEMPLATE_INDEX" val="20201293"/>
</p:tagLst>
</file>

<file path=ppt/tags/tag149.xml><?xml version="1.0" encoding="utf-8"?>
<p:tagLst xmlns:p="http://schemas.openxmlformats.org/presentationml/2006/main">
  <p:tag name="AS_UNIQUEID" val="42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425"/>
</p:tagLst>
</file>

<file path=ppt/tags/tag151.xml><?xml version="1.0" encoding="utf-8"?>
<p:tagLst xmlns:p="http://schemas.openxmlformats.org/presentationml/2006/main">
  <p:tag name="AS_UNIQUEID" val="426"/>
</p:tagLst>
</file>

<file path=ppt/tags/tag152.xml><?xml version="1.0" encoding="utf-8"?>
<p:tagLst xmlns:p="http://schemas.openxmlformats.org/presentationml/2006/main">
  <p:tag name="KSO_WM_UNIT_PLACING_PICTURE_USER_VIEWPORT" val="{&quot;height&quot;:5760,&quot;width&quot;:9000}"/>
</p:tagLst>
</file>

<file path=ppt/tags/tag153.xml><?xml version="1.0" encoding="utf-8"?>
<p:tagLst xmlns:p="http://schemas.openxmlformats.org/presentationml/2006/main">
  <p:tag name="KSO_WM_BEAUTIFY_FLAG" val="#wm#"/>
  <p:tag name="KSO_WM_TEMPLATE_CATEGORY" val="custom"/>
  <p:tag name="KSO_WM_TEMPLATE_INDEX" val="20201293"/>
</p:tagLst>
</file>

<file path=ppt/tags/tag154.xml><?xml version="1.0" encoding="utf-8"?>
<p:tagLst xmlns:p="http://schemas.openxmlformats.org/presentationml/2006/main">
  <p:tag name="AS_UNIQUEID" val="444"/>
</p:tagLst>
</file>

<file path=ppt/tags/tag155.xml><?xml version="1.0" encoding="utf-8"?>
<p:tagLst xmlns:p="http://schemas.openxmlformats.org/presentationml/2006/main">
  <p:tag name="AS_UNIQUEID" val="445"/>
</p:tagLst>
</file>

<file path=ppt/tags/tag156.xml><?xml version="1.0" encoding="utf-8"?>
<p:tagLst xmlns:p="http://schemas.openxmlformats.org/presentationml/2006/main">
  <p:tag name="AS_UNIQUEID" val="446"/>
</p:tagLst>
</file>

<file path=ppt/tags/tag157.xml><?xml version="1.0" encoding="utf-8"?>
<p:tagLst xmlns:p="http://schemas.openxmlformats.org/presentationml/2006/main">
  <p:tag name="AS_UNIQUEID" val="738"/>
</p:tagLst>
</file>

<file path=ppt/tags/tag158.xml><?xml version="1.0" encoding="utf-8"?>
<p:tagLst xmlns:p="http://schemas.openxmlformats.org/presentationml/2006/main">
  <p:tag name="AS_UNIQUEID" val="739"/>
</p:tagLst>
</file>

<file path=ppt/tags/tag159.xml><?xml version="1.0" encoding="utf-8"?>
<p:tagLst xmlns:p="http://schemas.openxmlformats.org/presentationml/2006/main">
  <p:tag name="AS_UNIQUEID" val="74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AS_UNIQUEID" val="743"/>
</p:tagLst>
</file>

<file path=ppt/tags/tag161.xml><?xml version="1.0" encoding="utf-8"?>
<p:tagLst xmlns:p="http://schemas.openxmlformats.org/presentationml/2006/main">
  <p:tag name="AS_UNIQUEID" val="726"/>
</p:tagLst>
</file>

<file path=ppt/tags/tag162.xml><?xml version="1.0" encoding="utf-8"?>
<p:tagLst xmlns:p="http://schemas.openxmlformats.org/presentationml/2006/main">
  <p:tag name="AS_UNIQUEID" val="740"/>
</p:tagLst>
</file>

<file path=ppt/tags/tag163.xml><?xml version="1.0" encoding="utf-8"?>
<p:tagLst xmlns:p="http://schemas.openxmlformats.org/presentationml/2006/main">
  <p:tag name="KSO_WM_TEMPLATE_CATEGORY" val="custom"/>
  <p:tag name="KSO_WM_TEMPLATE_INDEX" val="20201293"/>
</p:tagLst>
</file>

<file path=ppt/tags/tag164.xml><?xml version="1.0" encoding="utf-8"?>
<p:tagLst xmlns:p="http://schemas.openxmlformats.org/presentationml/2006/main">
  <p:tag name="AS_UNIQUEID" val="436"/>
</p:tagLst>
</file>

<file path=ppt/tags/tag165.xml><?xml version="1.0" encoding="utf-8"?>
<p:tagLst xmlns:p="http://schemas.openxmlformats.org/presentationml/2006/main">
  <p:tag name="AS_UNIQUEID" val="437"/>
</p:tagLst>
</file>

<file path=ppt/tags/tag166.xml><?xml version="1.0" encoding="utf-8"?>
<p:tagLst xmlns:p="http://schemas.openxmlformats.org/presentationml/2006/main">
  <p:tag name="AS_UNIQUEID" val="438"/>
</p:tagLst>
</file>

<file path=ppt/tags/tag167.xml><?xml version="1.0" encoding="utf-8"?>
<p:tagLst xmlns:p="http://schemas.openxmlformats.org/presentationml/2006/main">
  <p:tag name="AS_UNIQUEID" val="893"/>
</p:tagLst>
</file>

<file path=ppt/tags/tag168.xml><?xml version="1.0" encoding="utf-8"?>
<p:tagLst xmlns:p="http://schemas.openxmlformats.org/presentationml/2006/main">
  <p:tag name="AS_UNIQUEID" val="897"/>
</p:tagLst>
</file>

<file path=ppt/tags/tag169.xml><?xml version="1.0" encoding="utf-8"?>
<p:tagLst xmlns:p="http://schemas.openxmlformats.org/presentationml/2006/main">
  <p:tag name="AS_UNIQUEID" val="89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AS_UNIQUEID" val="899"/>
</p:tagLst>
</file>

<file path=ppt/tags/tag171.xml><?xml version="1.0" encoding="utf-8"?>
<p:tagLst xmlns:p="http://schemas.openxmlformats.org/presentationml/2006/main">
  <p:tag name="AS_UNIQUEID" val="900"/>
</p:tagLst>
</file>

<file path=ppt/tags/tag172.xml><?xml version="1.0" encoding="utf-8"?>
<p:tagLst xmlns:p="http://schemas.openxmlformats.org/presentationml/2006/main">
  <p:tag name="AS_UNIQUEID" val="90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UNIT_BK_DARK_LIGHT"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自定义 82">
      <a:dk1>
        <a:sysClr val="windowText" lastClr="000000"/>
      </a:dk1>
      <a:lt1>
        <a:sysClr val="window" lastClr="FFFFFF"/>
      </a:lt1>
      <a:dk2>
        <a:srgbClr val="F0F2F7"/>
      </a:dk2>
      <a:lt2>
        <a:srgbClr val="FFFFFF"/>
      </a:lt2>
      <a:accent1>
        <a:srgbClr val="143163"/>
      </a:accent1>
      <a:accent2>
        <a:srgbClr val="242B59"/>
      </a:accent2>
      <a:accent3>
        <a:srgbClr val="34254F"/>
      </a:accent3>
      <a:accent4>
        <a:srgbClr val="2F2045"/>
      </a:accent4>
      <a:accent5>
        <a:srgbClr val="531A3B"/>
      </a:accent5>
      <a:accent6>
        <a:srgbClr val="63143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5745</Words>
  <Application>WPS 演示</Application>
  <PresentationFormat>全屏显示(4:3)</PresentationFormat>
  <Paragraphs>285</Paragraphs>
  <Slides>15</Slides>
  <Notes>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宋体</vt:lpstr>
      <vt:lpstr>Wingdings</vt:lpstr>
      <vt:lpstr>微软雅黑</vt:lpstr>
      <vt:lpstr>汉仪旗黑-85S</vt:lpstr>
      <vt:lpstr>黑体</vt:lpstr>
      <vt:lpstr>Candara</vt:lpstr>
      <vt:lpstr>Ebrima</vt:lpstr>
      <vt:lpstr>Cambria Math</vt:lpstr>
      <vt:lpstr>Times New Roman</vt:lpstr>
      <vt:lpstr>Franklin Gothic Medium</vt:lpstr>
      <vt:lpstr>华文楷体</vt:lpstr>
      <vt:lpstr>Wingdings</vt:lpstr>
      <vt:lpstr>Arial Unicode MS</vt:lpstr>
      <vt:lpstr>Calibri</vt:lpstr>
      <vt:lpstr>HelveticaNeue</vt:lpstr>
      <vt:lpstr>Corbel</vt:lpstr>
      <vt:lpstr>华文新魏</vt:lpstr>
      <vt:lpstr>Office 主题​​</vt:lpstr>
      <vt:lpstr>PowerPoint 演示文稿</vt:lpstr>
      <vt:lpstr>S1U4 BODY LANGUAGE Reading and Thinking </vt:lpstr>
      <vt:lpstr>PowerPoint 演示文稿</vt:lpstr>
      <vt:lpstr> Q: What might they be doing and how do they feel?</vt:lpstr>
      <vt:lpstr>PowerPoint 演示文稿</vt:lpstr>
      <vt:lpstr>Body language consists of...</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HP10</dc:creator>
  <cp:lastModifiedBy>南山有谷堆</cp:lastModifiedBy>
  <cp:revision>98</cp:revision>
  <dcterms:created xsi:type="dcterms:W3CDTF">2021-09-18T01:54:00Z</dcterms:created>
  <dcterms:modified xsi:type="dcterms:W3CDTF">2021-11-01T18:00:45Z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8C8AD13079C4452BAA3437892EB927BD</vt:lpwstr>
  </property>
</Properties>
</file>