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3"/>
    <p:sldId id="257" r:id="rId4"/>
    <p:sldId id="256" r:id="rId6"/>
    <p:sldId id="258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DE06"/>
    <a:srgbClr val="613218"/>
    <a:srgbClr val="7F7F7F"/>
    <a:srgbClr val="DA975B"/>
    <a:srgbClr val="F8D58F"/>
    <a:srgbClr val="E8C4AE"/>
    <a:srgbClr val="764121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7" y="154"/>
      </p:cViewPr>
      <p:guideLst>
        <p:guide orient="horz" pos="2291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../media/image7.png"/><Relationship Id="rId6" Type="http://schemas.openxmlformats.org/officeDocument/2006/relationships/tags" Target="../tags/tag64.xml"/><Relationship Id="rId5" Type="http://schemas.openxmlformats.org/officeDocument/2006/relationships/image" Target="../media/image6.png"/><Relationship Id="rId4" Type="http://schemas.openxmlformats.org/officeDocument/2006/relationships/tags" Target="../tags/tag63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image" Target="../media/image8.png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microsoft.com/office/2007/relationships/hdphoto" Target="../media/image16.wdp"/><Relationship Id="rId7" Type="http://schemas.openxmlformats.org/officeDocument/2006/relationships/image" Target="../media/image15.png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1.xml"/><Relationship Id="rId13" Type="http://schemas.openxmlformats.org/officeDocument/2006/relationships/image" Target="../media/image20.png"/><Relationship Id="rId12" Type="http://schemas.openxmlformats.org/officeDocument/2006/relationships/tags" Target="../tags/tag70.xml"/><Relationship Id="rId11" Type="http://schemas.microsoft.com/office/2007/relationships/hdphoto" Target="../media/image19.wdp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0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2213" y="836507"/>
            <a:ext cx="8948420" cy="4859867"/>
          </a:xfrm>
          <a:prstGeom prst="rect">
            <a:avLst/>
          </a:prstGeom>
        </p:spPr>
      </p:pic>
      <p:sp>
        <p:nvSpPr>
          <p:cNvPr id="15365" name="矩形 234500"/>
          <p:cNvSpPr/>
          <p:nvPr/>
        </p:nvSpPr>
        <p:spPr>
          <a:xfrm>
            <a:off x="239184" y="260351"/>
            <a:ext cx="11664949" cy="2017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4800" b="1">
                <a:ln w="19050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M3U5 The Value Of Money</a:t>
            </a:r>
            <a:endParaRPr lang="en-US" altLang="zh-CN" sz="4800" b="1"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234500"/>
          <p:cNvSpPr/>
          <p:nvPr/>
        </p:nvSpPr>
        <p:spPr>
          <a:xfrm>
            <a:off x="2159847" y="5252720"/>
            <a:ext cx="8034020" cy="139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4800" b="1">
                <a:ln w="1905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Reading for writing</a:t>
            </a:r>
            <a:endParaRPr lang="en-US" altLang="zh-CN" sz="4800" b="1">
              <a:ln w="1905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>
                  <a:lumMod val="50000"/>
                </a:schemeClr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215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Lead-in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0"/>
          <a:stretch>
            <a:fillRect/>
          </a:stretch>
        </p:blipFill>
        <p:spPr bwMode="auto">
          <a:xfrm>
            <a:off x="478155" y="971550"/>
            <a:ext cx="3053715" cy="22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076740" y="84319"/>
            <a:ext cx="66084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—— Retell the experience </a:t>
            </a:r>
            <a:endParaRPr lang="zh-CN" altLang="en-US" sz="4400" b="1" dirty="0">
              <a:latin typeface="华文新魏" panose="02010800040101010101" charset="-122"/>
              <a:ea typeface="华文新魏" panose="02010800040101010101" charset="-122"/>
              <a:cs typeface="Bodoni MT Black" panose="02070A03080606020203" charset="0"/>
            </a:endParaRPr>
          </a:p>
        </p:txBody>
      </p:sp>
      <p:pic>
        <p:nvPicPr>
          <p:cNvPr id="10" name="Picture 3" descr="C:\Users\Administrator\Pictures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1735" y="845185"/>
            <a:ext cx="2990215" cy="2517775"/>
          </a:xfrm>
          <a:prstGeom prst="round2SameRect">
            <a:avLst/>
          </a:prstGeom>
          <a:noFill/>
          <a:ln w="9525">
            <a:noFill/>
          </a:ln>
        </p:spPr>
      </p:pic>
      <p:sp>
        <p:nvSpPr>
          <p:cNvPr id="6" name="右箭头 5"/>
          <p:cNvSpPr/>
          <p:nvPr/>
        </p:nvSpPr>
        <p:spPr>
          <a:xfrm>
            <a:off x="3721735" y="1811020"/>
            <a:ext cx="108013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8171815" y="1811020"/>
            <a:ext cx="108013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4975" y="766445"/>
            <a:ext cx="2710180" cy="27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3800" y="4429125"/>
            <a:ext cx="338645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箭头 12"/>
          <p:cNvSpPr/>
          <p:nvPr/>
        </p:nvSpPr>
        <p:spPr>
          <a:xfrm rot="5400000">
            <a:off x="10577830" y="3742690"/>
            <a:ext cx="59372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731895" y="1811020"/>
            <a:ext cx="1080135" cy="360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3405" y="3738880"/>
            <a:ext cx="717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Comic Sans MS" panose="030F0702030302020204" charset="0"/>
                <a:cs typeface="Comic Sans MS" panose="030F0702030302020204" charset="0"/>
              </a:rPr>
              <a:t>C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 Henry, the weathy brothers, servant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3405" y="4593590"/>
            <a:ext cx="54387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P</a:t>
            </a: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street, the brothers’ house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8155" y="5516880"/>
            <a:ext cx="7834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W</a:t>
            </a:r>
            <a:r>
              <a:rPr lang="en-US" altLang="zh-CN" sz="2800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en-US" altLang="zh-CN" sz="2800" b="1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make a bet, the million pound bank note</a:t>
            </a:r>
            <a:endParaRPr lang="en-US" altLang="zh-CN" sz="2800" b="1">
              <a:solidFill>
                <a:schemeClr val="accent3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4" name="文本框 1"/>
          <p:cNvSpPr/>
          <p:nvPr>
            <p:custDataLst>
              <p:tags r:id="rId8"/>
            </p:custDataLst>
          </p:nvPr>
        </p:nvSpPr>
        <p:spPr>
          <a:xfrm>
            <a:off x="478155" y="3087370"/>
            <a:ext cx="11452225" cy="829945"/>
          </a:xfrm>
          <a:prstGeom prst="rect">
            <a:avLst/>
          </a:prstGeom>
          <a:solidFill>
            <a:schemeClr val="bg1">
              <a:lumMod val="7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Henry’s 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journey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with the bank note</a:t>
            </a:r>
            <a:endParaRPr lang="en-US" altLang="zh-C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20" name="文本框 1"/>
          <p:cNvSpPr/>
          <p:nvPr>
            <p:custDataLst>
              <p:tags r:id="rId9"/>
            </p:custDataLst>
          </p:nvPr>
        </p:nvSpPr>
        <p:spPr>
          <a:xfrm>
            <a:off x="478155" y="3087370"/>
            <a:ext cx="11452225" cy="1106805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Where would Henry go?</a:t>
            </a:r>
            <a:endParaRPr lang="en-US" altLang="zh-CN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30" name="圆角矩形 5"/>
          <p:cNvSpPr/>
          <p:nvPr/>
        </p:nvSpPr>
        <p:spPr>
          <a:xfrm>
            <a:off x="261620" y="1553037"/>
            <a:ext cx="11637645" cy="530034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1622" name="图片 111621" descr="{2B3773FA-E36D-4B23-B491-2336FEDF0D02}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441" y="2048510"/>
            <a:ext cx="6083300" cy="4596130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sx="102000" sy="102000" algn="ctr" rotWithShape="0">
              <a:schemeClr val="bg1">
                <a:lumMod val="75000"/>
                <a:alpha val="100000"/>
              </a:schemeClr>
            </a:outerShdw>
          </a:effectLst>
        </p:spPr>
      </p:pic>
      <p:sp>
        <p:nvSpPr>
          <p:cNvPr id="111621" name="线形标注 1 111620"/>
          <p:cNvSpPr/>
          <p:nvPr/>
        </p:nvSpPr>
        <p:spPr>
          <a:xfrm>
            <a:off x="7750810" y="3888740"/>
            <a:ext cx="3127375" cy="1992630"/>
          </a:xfrm>
          <a:prstGeom prst="borderCallout1">
            <a:avLst>
              <a:gd name="adj1" fmla="val -5264"/>
              <a:gd name="adj2" fmla="val 94444"/>
              <a:gd name="adj3" fmla="val -5264"/>
              <a:gd name="adj4" fmla="val 9875"/>
            </a:avLst>
          </a:prstGeom>
          <a:solidFill>
            <a:schemeClr val="bg1"/>
          </a:solidFill>
          <a:ln w="635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6000" b="1">
                <a:solidFill>
                  <a:srgbClr val="C0000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Tailor’s </a:t>
            </a:r>
            <a:endParaRPr lang="en-US" altLang="zh-CN" sz="6000" b="1">
              <a:solidFill>
                <a:srgbClr val="C00000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  <a:p>
            <a:pPr lvl="0" algn="ctr" eaLnBrk="1" hangingPunct="1"/>
            <a:r>
              <a:rPr lang="en-US" altLang="zh-CN" sz="6000" b="1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shop</a:t>
            </a:r>
            <a:endParaRPr lang="en-US" altLang="zh-CN" sz="6000" b="1">
              <a:solidFill>
                <a:schemeClr val="tx1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111620" name="云形标注 111619"/>
          <p:cNvSpPr/>
          <p:nvPr/>
        </p:nvSpPr>
        <p:spPr>
          <a:xfrm>
            <a:off x="3990975" y="971550"/>
            <a:ext cx="5334000" cy="1812290"/>
          </a:xfrm>
          <a:prstGeom prst="cloudCallout">
            <a:avLst>
              <a:gd name="adj1" fmla="val -20060"/>
              <a:gd name="adj2" fmla="val 101491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coat is ______. I need to go to ...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标题 2"/>
          <p:cNvSpPr txBox="1"/>
          <p:nvPr/>
        </p:nvSpPr>
        <p:spPr>
          <a:xfrm>
            <a:off x="6088870" y="1384799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worn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21" name="标题 2"/>
          <p:cNvSpPr txBox="1"/>
          <p:nvPr/>
        </p:nvSpPr>
        <p:spPr>
          <a:xfrm>
            <a:off x="7981950" y="1180465"/>
            <a:ext cx="3556635" cy="69151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wear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-wore-worn)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22" name="标题 2"/>
          <p:cNvSpPr txBox="1"/>
          <p:nvPr/>
        </p:nvSpPr>
        <p:spPr>
          <a:xfrm>
            <a:off x="7886065" y="1953260"/>
            <a:ext cx="4149090" cy="69151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worn:</a:t>
            </a:r>
            <a:r>
              <a:rPr lang="en-US" altLang="zh-CN" sz="2800" b="1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adj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zh-CN" alt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破旧的，磨损的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6" name="文本框 1"/>
          <p:cNvSpPr/>
          <p:nvPr>
            <p:custDataLst>
              <p:tags r:id="rId11"/>
            </p:custDataLst>
          </p:nvPr>
        </p:nvSpPr>
        <p:spPr>
          <a:xfrm>
            <a:off x="157480" y="4703907"/>
            <a:ext cx="7593330" cy="923330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What would happen in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27" name="文本框 1"/>
          <p:cNvSpPr/>
          <p:nvPr>
            <p:custDataLst>
              <p:tags r:id="rId12"/>
            </p:custDataLst>
          </p:nvPr>
        </p:nvSpPr>
        <p:spPr>
          <a:xfrm>
            <a:off x="10855112" y="4731385"/>
            <a:ext cx="624878" cy="923330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?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16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/>
      <p:bldP spid="17" grpId="1"/>
      <p:bldP spid="18" grpId="0"/>
      <p:bldP spid="18" grpId="1"/>
      <p:bldP spid="19" grpId="0"/>
      <p:bldP spid="19" grpId="1"/>
      <p:bldP spid="44" grpId="0" animBg="1"/>
      <p:bldP spid="44" grpId="1" animBg="1"/>
      <p:bldP spid="20" grpId="0" bldLvl="0" animBg="1"/>
      <p:bldP spid="20" grpId="1" animBg="1"/>
      <p:bldP spid="30" grpId="0" bldLvl="0" animBg="1"/>
      <p:bldP spid="30" grpId="1" animBg="1"/>
      <p:bldP spid="111621" grpId="0" animBg="1" build="allAtOnce"/>
      <p:bldP spid="111620" grpId="0" bldLvl="0" animBg="1"/>
      <p:bldP spid="33" grpId="0"/>
      <p:bldP spid="21" grpId="0" bldLvl="0" animBg="1"/>
      <p:bldP spid="22" grpId="0" bldLvl="0" animBg="1"/>
      <p:bldP spid="26" grpId="0" bldLvl="0" animBg="1"/>
      <p:bldP spid="26" grpId="1" animBg="1"/>
      <p:bldP spid="27" grpId="0" bldLvl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Prediction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6801" y="84319"/>
            <a:ext cx="6936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—— The </a:t>
            </a:r>
            <a:r>
              <a:rPr lang="en-US" altLang="zh-C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elements</a:t>
            </a:r>
            <a:r>
              <a:rPr lang="en-US" altLang="zh-CN" sz="4400" b="1" dirty="0">
                <a:latin typeface="华文新魏" panose="02010800040101010101" charset="-122"/>
                <a:ea typeface="华文新魏" panose="02010800040101010101" charset="-122"/>
                <a:cs typeface="Bodoni MT Black" panose="02070A03080606020203" charset="0"/>
              </a:rPr>
              <a:t> of a play</a:t>
            </a:r>
            <a:endParaRPr lang="zh-CN" altLang="en-US" sz="4400" b="1" dirty="0">
              <a:latin typeface="华文新魏" panose="02010800040101010101" charset="-122"/>
              <a:ea typeface="华文新魏" panose="02010800040101010101" charset="-122"/>
              <a:cs typeface="Bodoni MT Black" panose="02070A03080606020203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200978" y="1130356"/>
            <a:ext cx="4896996" cy="1137965"/>
            <a:chOff x="5618604" y="1786339"/>
            <a:chExt cx="4896996" cy="1137965"/>
          </a:xfrm>
        </p:grpSpPr>
        <p:grpSp>
          <p:nvGrpSpPr>
            <p:cNvPr id="9" name="组合 8"/>
            <p:cNvGrpSpPr/>
            <p:nvPr/>
          </p:nvGrpSpPr>
          <p:grpSpPr>
            <a:xfrm>
              <a:off x="5618604" y="1786339"/>
              <a:ext cx="4896996" cy="1137965"/>
              <a:chOff x="5618604" y="1786339"/>
              <a:chExt cx="5387010" cy="1137965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rgbClr val="F8D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4" y="1786339"/>
                <a:ext cx="1249336" cy="1137965"/>
              </a:xfrm>
              <a:prstGeom prst="rect">
                <a:avLst/>
              </a:prstGeom>
            </p:spPr>
          </p:pic>
        </p:grpSp>
        <p:sp>
          <p:nvSpPr>
            <p:cNvPr id="10" name="文本框 9"/>
            <p:cNvSpPr txBox="1"/>
            <p:nvPr/>
          </p:nvSpPr>
          <p:spPr>
            <a:xfrm>
              <a:off x="6754299" y="2062935"/>
              <a:ext cx="25971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title of play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00979" y="2143463"/>
            <a:ext cx="4896995" cy="908555"/>
            <a:chOff x="5618605" y="1901046"/>
            <a:chExt cx="4896995" cy="908555"/>
          </a:xfrm>
        </p:grpSpPr>
        <p:grpSp>
          <p:nvGrpSpPr>
            <p:cNvPr id="13" name="组合 12"/>
            <p:cNvGrpSpPr/>
            <p:nvPr/>
          </p:nvGrpSpPr>
          <p:grpSpPr>
            <a:xfrm>
              <a:off x="5618605" y="1901046"/>
              <a:ext cx="4896995" cy="908555"/>
              <a:chOff x="5618605" y="1901046"/>
              <a:chExt cx="5387009" cy="908555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5" y="1901046"/>
                <a:ext cx="1249336" cy="908555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6754299" y="2062935"/>
              <a:ext cx="12698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scene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00979" y="2848626"/>
            <a:ext cx="4896995" cy="1251835"/>
            <a:chOff x="5618605" y="1729406"/>
            <a:chExt cx="4896995" cy="1251835"/>
          </a:xfrm>
        </p:grpSpPr>
        <p:grpSp>
          <p:nvGrpSpPr>
            <p:cNvPr id="18" name="组合 17"/>
            <p:cNvGrpSpPr/>
            <p:nvPr/>
          </p:nvGrpSpPr>
          <p:grpSpPr>
            <a:xfrm>
              <a:off x="5618605" y="1729406"/>
              <a:ext cx="4896995" cy="1251835"/>
              <a:chOff x="5618605" y="1729406"/>
              <a:chExt cx="5387009" cy="1251835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rgbClr val="E8C4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8605" y="1729406"/>
                <a:ext cx="1249336" cy="1251835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/>
          </p:nvSpPr>
          <p:spPr>
            <a:xfrm>
              <a:off x="6754299" y="2062935"/>
              <a:ext cx="34868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character names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00978" y="3961029"/>
            <a:ext cx="4896996" cy="955973"/>
            <a:chOff x="5618604" y="1923505"/>
            <a:chExt cx="4896996" cy="955973"/>
          </a:xfrm>
        </p:grpSpPr>
        <p:grpSp>
          <p:nvGrpSpPr>
            <p:cNvPr id="23" name="组合 22"/>
            <p:cNvGrpSpPr/>
            <p:nvPr/>
          </p:nvGrpSpPr>
          <p:grpSpPr>
            <a:xfrm>
              <a:off x="5618604" y="1923505"/>
              <a:ext cx="4896996" cy="955973"/>
              <a:chOff x="5618604" y="1923505"/>
              <a:chExt cx="5387010" cy="955973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rgbClr val="FEDE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7" b="89861" l="10000" r="95800">
                            <a14:foregroundMark x1="88000" y1="9940" x2="88000" y2="9940"/>
                            <a14:foregroundMark x1="78400" y1="2187" x2="78400" y2="2187"/>
                            <a14:foregroundMark x1="94000" y1="5567" x2="94000" y2="5567"/>
                            <a14:foregroundMark x1="89600" y1="32604" x2="89600" y2="32604"/>
                            <a14:foregroundMark x1="75600" y1="2982" x2="75600" y2="2982"/>
                            <a14:foregroundMark x1="70400" y1="7356" x2="70400" y2="7356"/>
                            <a14:foregroundMark x1="78400" y1="4771" x2="78400" y2="4771"/>
                            <a14:foregroundMark x1="81800" y1="4771" x2="81800" y2="4771"/>
                            <a14:foregroundMark x1="95800" y1="26441" x2="95800" y2="26441"/>
                            <a14:foregroundMark x1="80000" y1="22266" x2="80000" y2="222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4" y="1923505"/>
                <a:ext cx="1045360" cy="955973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6754299" y="2062935"/>
              <a:ext cx="1989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narration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86768" y="4858617"/>
            <a:ext cx="4896995" cy="784795"/>
            <a:chOff x="5618605" y="1955250"/>
            <a:chExt cx="4896995" cy="784795"/>
          </a:xfrm>
        </p:grpSpPr>
        <p:grpSp>
          <p:nvGrpSpPr>
            <p:cNvPr id="28" name="组合 27"/>
            <p:cNvGrpSpPr/>
            <p:nvPr/>
          </p:nvGrpSpPr>
          <p:grpSpPr>
            <a:xfrm>
              <a:off x="5618605" y="1955250"/>
              <a:ext cx="4896995" cy="784795"/>
              <a:chOff x="5618605" y="1955250"/>
              <a:chExt cx="5387009" cy="784795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43887" y="1955250"/>
                <a:ext cx="941577" cy="769442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6566618" y="1986544"/>
              <a:ext cx="3409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lines of dialogue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09750" y="5753860"/>
            <a:ext cx="4896995" cy="769441"/>
            <a:chOff x="5618605" y="1970604"/>
            <a:chExt cx="4896995" cy="769441"/>
          </a:xfrm>
        </p:grpSpPr>
        <p:grpSp>
          <p:nvGrpSpPr>
            <p:cNvPr id="33" name="组合 32"/>
            <p:cNvGrpSpPr/>
            <p:nvPr/>
          </p:nvGrpSpPr>
          <p:grpSpPr>
            <a:xfrm>
              <a:off x="5618605" y="1970604"/>
              <a:ext cx="4896995" cy="769441"/>
              <a:chOff x="5618605" y="1970604"/>
              <a:chExt cx="5387009" cy="769441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5618605" y="1970604"/>
                <a:ext cx="5387009" cy="76944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339" b="90826" l="400" r="96800">
                            <a14:foregroundMark x1="12000" y1="9174" x2="91400" y2="7645"/>
                            <a14:foregroundMark x1="91400" y1="7645" x2="96800" y2="81957"/>
                            <a14:foregroundMark x1="3800" y1="7339" x2="400" y2="908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18605" y="2070133"/>
                <a:ext cx="941577" cy="559777"/>
              </a:xfrm>
              <a:prstGeom prst="rect">
                <a:avLst/>
              </a:prstGeom>
            </p:spPr>
          </p:pic>
        </p:grpSp>
        <p:sp>
          <p:nvSpPr>
            <p:cNvPr id="34" name="文本框 33"/>
            <p:cNvSpPr txBox="1"/>
            <p:nvPr/>
          </p:nvSpPr>
          <p:spPr>
            <a:xfrm>
              <a:off x="6560105" y="2025960"/>
              <a:ext cx="3451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Comic Sans MS" panose="030F0702030302020204" charset="0"/>
                  <a:ea typeface="华文新魏" panose="02010800040101010101" charset="-122"/>
                  <a:cs typeface="Bodoni MT Black" panose="02070A03080606020203" charset="0"/>
                </a:rPr>
                <a:t>stage directions</a:t>
              </a:r>
              <a:endParaRPr lang="zh-CN" altLang="en-US" sz="3200" b="1" dirty="0"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endParaRPr>
            </a:p>
          </p:txBody>
        </p:sp>
      </p:grpSp>
      <p:pic>
        <p:nvPicPr>
          <p:cNvPr id="37" name="Picture 1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6" y="751733"/>
            <a:ext cx="6700067" cy="610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40"/>
          <p:cNvGrpSpPr/>
          <p:nvPr/>
        </p:nvGrpSpPr>
        <p:grpSpPr>
          <a:xfrm>
            <a:off x="894522" y="817489"/>
            <a:ext cx="6306456" cy="881850"/>
            <a:chOff x="894522" y="817489"/>
            <a:chExt cx="6306456" cy="881850"/>
          </a:xfrm>
        </p:grpSpPr>
        <p:sp>
          <p:nvSpPr>
            <p:cNvPr id="38" name="矩形: 圆角 37"/>
            <p:cNvSpPr/>
            <p:nvPr/>
          </p:nvSpPr>
          <p:spPr>
            <a:xfrm>
              <a:off x="894522" y="817489"/>
              <a:ext cx="2653748" cy="276596"/>
            </a:xfrm>
            <a:prstGeom prst="roundRect">
              <a:avLst/>
            </a:prstGeom>
            <a:noFill/>
            <a:ln w="38100">
              <a:solidFill>
                <a:srgbClr val="DA9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>
              <a:endCxn id="7" idx="1"/>
            </p:cNvCxnSpPr>
            <p:nvPr/>
          </p:nvCxnSpPr>
          <p:spPr>
            <a:xfrm>
              <a:off x="3548270" y="1093325"/>
              <a:ext cx="3652708" cy="606014"/>
            </a:xfrm>
            <a:prstGeom prst="line">
              <a:avLst/>
            </a:prstGeom>
            <a:ln w="38100">
              <a:solidFill>
                <a:srgbClr val="DA9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474995" y="1142497"/>
            <a:ext cx="5725984" cy="1455244"/>
            <a:chOff x="1063913" y="801099"/>
            <a:chExt cx="7374046" cy="1455244"/>
          </a:xfrm>
        </p:grpSpPr>
        <p:sp>
          <p:nvSpPr>
            <p:cNvPr id="44" name="矩形: 圆角 43"/>
            <p:cNvSpPr/>
            <p:nvPr/>
          </p:nvSpPr>
          <p:spPr>
            <a:xfrm>
              <a:off x="1063913" y="801099"/>
              <a:ext cx="1922464" cy="27583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>
              <a:endCxn id="16" idx="1"/>
            </p:cNvCxnSpPr>
            <p:nvPr/>
          </p:nvCxnSpPr>
          <p:spPr>
            <a:xfrm>
              <a:off x="2986377" y="1044315"/>
              <a:ext cx="5451582" cy="12120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17431" y="1466744"/>
            <a:ext cx="7069337" cy="5391255"/>
            <a:chOff x="1063913" y="801098"/>
            <a:chExt cx="9104045" cy="5391255"/>
          </a:xfrm>
        </p:grpSpPr>
        <p:sp>
          <p:nvSpPr>
            <p:cNvPr id="49" name="矩形: 圆角 48"/>
            <p:cNvSpPr/>
            <p:nvPr/>
          </p:nvSpPr>
          <p:spPr>
            <a:xfrm>
              <a:off x="1063913" y="801098"/>
              <a:ext cx="1108454" cy="5391255"/>
            </a:xfrm>
            <a:prstGeom prst="roundRect">
              <a:avLst/>
            </a:prstGeom>
            <a:noFill/>
            <a:ln w="38100">
              <a:solidFill>
                <a:srgbClr val="613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 flipV="1">
              <a:off x="2154066" y="2866506"/>
              <a:ext cx="8013892" cy="428877"/>
            </a:xfrm>
            <a:prstGeom prst="line">
              <a:avLst/>
            </a:prstGeom>
            <a:ln w="38100">
              <a:solidFill>
                <a:srgbClr val="6132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994134" y="1463671"/>
            <a:ext cx="6215615" cy="2796589"/>
            <a:chOff x="1063913" y="801099"/>
            <a:chExt cx="8004604" cy="2796589"/>
          </a:xfrm>
        </p:grpSpPr>
        <p:sp>
          <p:nvSpPr>
            <p:cNvPr id="53" name="矩形: 圆角 52"/>
            <p:cNvSpPr/>
            <p:nvPr/>
          </p:nvSpPr>
          <p:spPr>
            <a:xfrm>
              <a:off x="1063913" y="801099"/>
              <a:ext cx="2801876" cy="528056"/>
            </a:xfrm>
            <a:prstGeom prst="roundRect">
              <a:avLst/>
            </a:prstGeom>
            <a:noFill/>
            <a:ln w="38100">
              <a:solidFill>
                <a:srgbClr val="FEDE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3865789" y="1276332"/>
              <a:ext cx="5202728" cy="2321356"/>
            </a:xfrm>
            <a:prstGeom prst="line">
              <a:avLst/>
            </a:prstGeom>
            <a:ln w="38100">
              <a:solidFill>
                <a:srgbClr val="FEDE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4110705" y="3859265"/>
            <a:ext cx="3184617" cy="2914415"/>
            <a:chOff x="1063913" y="-545666"/>
            <a:chExt cx="4101219" cy="2914415"/>
          </a:xfrm>
        </p:grpSpPr>
        <p:sp>
          <p:nvSpPr>
            <p:cNvPr id="59" name="矩形: 圆角 58"/>
            <p:cNvSpPr/>
            <p:nvPr/>
          </p:nvSpPr>
          <p:spPr>
            <a:xfrm>
              <a:off x="1063913" y="-545666"/>
              <a:ext cx="3128432" cy="2914415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0" name="直接连接符 59"/>
            <p:cNvCxnSpPr/>
            <p:nvPr/>
          </p:nvCxnSpPr>
          <p:spPr>
            <a:xfrm flipV="1">
              <a:off x="4186049" y="1180203"/>
              <a:ext cx="979083" cy="18662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959462" y="1964537"/>
            <a:ext cx="6250288" cy="4168741"/>
            <a:chOff x="1063913" y="-545678"/>
            <a:chExt cx="8049257" cy="52060403"/>
          </a:xfrm>
        </p:grpSpPr>
        <p:sp>
          <p:nvSpPr>
            <p:cNvPr id="63" name="矩形: 圆角 62"/>
            <p:cNvSpPr/>
            <p:nvPr/>
          </p:nvSpPr>
          <p:spPr>
            <a:xfrm>
              <a:off x="1063913" y="-545678"/>
              <a:ext cx="147947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4" name="直接连接符 63"/>
            <p:cNvCxnSpPr>
              <a:endCxn id="36" idx="1"/>
            </p:cNvCxnSpPr>
            <p:nvPr/>
          </p:nvCxnSpPr>
          <p:spPr>
            <a:xfrm>
              <a:off x="2531707" y="2440469"/>
              <a:ext cx="6581463" cy="4907425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971031" y="2273210"/>
            <a:ext cx="6238718" cy="3860068"/>
            <a:chOff x="1063913" y="-545678"/>
            <a:chExt cx="8034357" cy="48205608"/>
          </a:xfrm>
        </p:grpSpPr>
        <p:sp>
          <p:nvSpPr>
            <p:cNvPr id="69" name="矩形: 圆角 68"/>
            <p:cNvSpPr/>
            <p:nvPr/>
          </p:nvSpPr>
          <p:spPr>
            <a:xfrm>
              <a:off x="1063913" y="-545678"/>
              <a:ext cx="147947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0" name="直接连接符 69"/>
            <p:cNvCxnSpPr>
              <a:endCxn id="36" idx="1"/>
            </p:cNvCxnSpPr>
            <p:nvPr/>
          </p:nvCxnSpPr>
          <p:spPr>
            <a:xfrm>
              <a:off x="2531706" y="2440469"/>
              <a:ext cx="6566564" cy="452194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948049" y="2805459"/>
            <a:ext cx="6261701" cy="3327819"/>
            <a:chOff x="1063913" y="-545678"/>
            <a:chExt cx="8063956" cy="41558735"/>
          </a:xfrm>
        </p:grpSpPr>
        <p:sp>
          <p:nvSpPr>
            <p:cNvPr id="74" name="矩形: 圆角 73"/>
            <p:cNvSpPr/>
            <p:nvPr/>
          </p:nvSpPr>
          <p:spPr>
            <a:xfrm>
              <a:off x="1063913" y="-545678"/>
              <a:ext cx="235552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5" name="直接连接符 74"/>
            <p:cNvCxnSpPr>
              <a:endCxn id="36" idx="1"/>
            </p:cNvCxnSpPr>
            <p:nvPr/>
          </p:nvCxnSpPr>
          <p:spPr>
            <a:xfrm>
              <a:off x="3243221" y="2578153"/>
              <a:ext cx="5884648" cy="3843490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979854" y="3498883"/>
            <a:ext cx="6229896" cy="2634395"/>
            <a:chOff x="1063913" y="-545678"/>
            <a:chExt cx="8022997" cy="32899062"/>
          </a:xfrm>
        </p:grpSpPr>
        <p:sp>
          <p:nvSpPr>
            <p:cNvPr id="80" name="矩形: 圆角 79"/>
            <p:cNvSpPr/>
            <p:nvPr/>
          </p:nvSpPr>
          <p:spPr>
            <a:xfrm>
              <a:off x="1063913" y="-545678"/>
              <a:ext cx="2355529" cy="29861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1" name="直接连接符 80"/>
            <p:cNvCxnSpPr>
              <a:endCxn id="36" idx="1"/>
            </p:cNvCxnSpPr>
            <p:nvPr/>
          </p:nvCxnSpPr>
          <p:spPr>
            <a:xfrm>
              <a:off x="3243221" y="2578153"/>
              <a:ext cx="5843689" cy="2977523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995757" y="4389219"/>
            <a:ext cx="6213992" cy="1744059"/>
            <a:chOff x="1063913" y="-545678"/>
            <a:chExt cx="8002516" cy="21780297"/>
          </a:xfrm>
        </p:grpSpPr>
        <p:sp>
          <p:nvSpPr>
            <p:cNvPr id="84" name="矩形: 圆角 83"/>
            <p:cNvSpPr/>
            <p:nvPr/>
          </p:nvSpPr>
          <p:spPr>
            <a:xfrm>
              <a:off x="1063913" y="-545678"/>
              <a:ext cx="2117868" cy="2987496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5" name="直接连接符 84"/>
            <p:cNvCxnSpPr>
              <a:endCxn id="36" idx="1"/>
            </p:cNvCxnSpPr>
            <p:nvPr/>
          </p:nvCxnSpPr>
          <p:spPr>
            <a:xfrm>
              <a:off x="3190963" y="2257579"/>
              <a:ext cx="5875466" cy="1897704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508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Read for Structure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3" y="15909"/>
            <a:ext cx="674535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17717" y="1143326"/>
            <a:ext cx="539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1. Can you divide the scene into three parts, according to the bank note?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608" y="4145015"/>
            <a:ext cx="5396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2. What’s the main idea of each part? 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16"/>
          <p:cNvSpPr/>
          <p:nvPr>
            <p:custDataLst>
              <p:tags r:id="rId3"/>
            </p:custDataLst>
          </p:nvPr>
        </p:nvSpPr>
        <p:spPr>
          <a:xfrm>
            <a:off x="5582686" y="750093"/>
            <a:ext cx="3074297" cy="5978697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0" name="TextBox 4"/>
          <p:cNvSpPr/>
          <p:nvPr>
            <p:custDataLst>
              <p:tags r:id="rId4"/>
            </p:custDataLst>
          </p:nvPr>
        </p:nvSpPr>
        <p:spPr>
          <a:xfrm>
            <a:off x="5805555" y="2404213"/>
            <a:ext cx="2628556" cy="458587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 panose="05000000000000000000"/>
              </a:rPr>
              <a:t>Before showing</a:t>
            </a:r>
            <a:endParaRPr lang="en-US" altLang="zh-CN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矩形 18"/>
          <p:cNvSpPr/>
          <p:nvPr>
            <p:custDataLst>
              <p:tags r:id="rId5"/>
            </p:custDataLst>
          </p:nvPr>
        </p:nvSpPr>
        <p:spPr>
          <a:xfrm>
            <a:off x="8769835" y="755303"/>
            <a:ext cx="3292955" cy="2345706"/>
          </a:xfrm>
          <a:prstGeom prst="rect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2" name="TextBox 4"/>
          <p:cNvSpPr/>
          <p:nvPr>
            <p:custDataLst>
              <p:tags r:id="rId6"/>
            </p:custDataLst>
          </p:nvPr>
        </p:nvSpPr>
        <p:spPr>
          <a:xfrm>
            <a:off x="9021786" y="840547"/>
            <a:ext cx="2918476" cy="458587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 panose="05000000000000000000"/>
              </a:rPr>
              <a:t>While showing</a:t>
            </a:r>
            <a:endParaRPr lang="en-US" altLang="zh-CN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矩形 19"/>
          <p:cNvSpPr/>
          <p:nvPr>
            <p:custDataLst>
              <p:tags r:id="rId7"/>
            </p:custDataLst>
          </p:nvPr>
        </p:nvSpPr>
        <p:spPr>
          <a:xfrm>
            <a:off x="8819320" y="3182937"/>
            <a:ext cx="3243469" cy="3545853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4" name="TextBox 4"/>
          <p:cNvSpPr/>
          <p:nvPr>
            <p:custDataLst>
              <p:tags r:id="rId8"/>
            </p:custDataLst>
          </p:nvPr>
        </p:nvSpPr>
        <p:spPr>
          <a:xfrm>
            <a:off x="9067179" y="4035646"/>
            <a:ext cx="2714625" cy="458587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 panose="05000000000000000000"/>
              </a:rPr>
              <a:t>After showing</a:t>
            </a:r>
            <a:endParaRPr lang="en-US" altLang="zh-CN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TextBox 4"/>
          <p:cNvSpPr/>
          <p:nvPr>
            <p:custDataLst>
              <p:tags r:id="rId9"/>
            </p:custDataLst>
          </p:nvPr>
        </p:nvSpPr>
        <p:spPr>
          <a:xfrm>
            <a:off x="5722282" y="3101009"/>
            <a:ext cx="2795103" cy="1191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Henry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sym typeface="Wingdings" panose="05000000000000000000"/>
              </a:rPr>
              <a:t>was treated badly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in the tailors shop</a:t>
            </a:r>
            <a:endParaRPr lang="en-US" altLang="zh-CN" sz="2800" dirty="0">
              <a:ea typeface="Times New Roman" panose="02020603050405020304" pitchFamily="18" charset="0"/>
            </a:endParaRPr>
          </a:p>
        </p:txBody>
      </p:sp>
      <p:sp>
        <p:nvSpPr>
          <p:cNvPr id="16" name="TextBox 4"/>
          <p:cNvSpPr/>
          <p:nvPr>
            <p:custDataLst>
              <p:tags r:id="rId10"/>
            </p:custDataLst>
          </p:nvPr>
        </p:nvSpPr>
        <p:spPr>
          <a:xfrm>
            <a:off x="9043502" y="1626148"/>
            <a:ext cx="2795103" cy="1191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The change of the owner’s and clerks’ attitudes</a:t>
            </a:r>
            <a:endParaRPr lang="en-US" altLang="zh-CN" sz="2800" dirty="0">
              <a:ea typeface="Times New Roman" panose="02020603050405020304" pitchFamily="18" charset="0"/>
            </a:endParaRPr>
          </a:p>
        </p:txBody>
      </p:sp>
      <p:sp>
        <p:nvSpPr>
          <p:cNvPr id="18" name="TextBox 4"/>
          <p:cNvSpPr/>
          <p:nvPr>
            <p:custDataLst>
              <p:tags r:id="rId11"/>
            </p:custDataLst>
          </p:nvPr>
        </p:nvSpPr>
        <p:spPr>
          <a:xfrm>
            <a:off x="8967323" y="4826358"/>
            <a:ext cx="3044029" cy="1191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50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Henry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sym typeface="Wingdings" panose="05000000000000000000"/>
              </a:rPr>
              <a:t>was treated enthusiastically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 panose="05000000000000000000"/>
              </a:rPr>
              <a:t>in the tailors shop</a:t>
            </a:r>
            <a:endParaRPr lang="en-US" altLang="zh-CN" sz="28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399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Read for Plots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774" y="72295"/>
            <a:ext cx="1135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What happened to Henry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detailedly</a:t>
            </a: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107" y="831051"/>
            <a:ext cx="6480313" cy="646331"/>
            <a:chOff x="1242391" y="1779202"/>
            <a:chExt cx="6480313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1780342" y="1825367"/>
              <a:ext cx="5942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_______ the shop _______ a suit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30466" y="1477382"/>
            <a:ext cx="6498954" cy="732508"/>
            <a:chOff x="1242391" y="1693025"/>
            <a:chExt cx="6498954" cy="732508"/>
          </a:xfrm>
        </p:grpSpPr>
        <p:sp>
          <p:nvSpPr>
            <p:cNvPr id="12" name="文本框 11"/>
            <p:cNvSpPr txBox="1"/>
            <p:nvPr/>
          </p:nvSpPr>
          <p:spPr>
            <a:xfrm>
              <a:off x="1798983" y="1693025"/>
              <a:ext cx="594236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was showed ___________with the _____________ suits.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9107" y="2242564"/>
            <a:ext cx="6498954" cy="732508"/>
            <a:chOff x="1242391" y="1736113"/>
            <a:chExt cx="6498954" cy="732508"/>
          </a:xfrm>
        </p:grpSpPr>
        <p:sp>
          <p:nvSpPr>
            <p:cNvPr id="17" name="文本框 16"/>
            <p:cNvSpPr txBox="1"/>
            <p:nvPr/>
          </p:nvSpPr>
          <p:spPr>
            <a:xfrm>
              <a:off x="1798983" y="1736113"/>
              <a:ext cx="594236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would _____the suit ____ to pay later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3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67748" y="3050835"/>
            <a:ext cx="6480313" cy="646331"/>
            <a:chOff x="1242391" y="1779202"/>
            <a:chExt cx="6480313" cy="646331"/>
          </a:xfrm>
        </p:grpSpPr>
        <p:sp>
          <p:nvSpPr>
            <p:cNvPr id="22" name="文本框 21"/>
            <p:cNvSpPr txBox="1"/>
            <p:nvPr/>
          </p:nvSpPr>
          <p:spPr>
            <a:xfrm>
              <a:off x="1780342" y="1910182"/>
              <a:ext cx="5942362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Henry___________________________.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4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00040" y="3754461"/>
            <a:ext cx="6480313" cy="646331"/>
            <a:chOff x="1242391" y="1779202"/>
            <a:chExt cx="6480313" cy="646331"/>
          </a:xfrm>
        </p:grpSpPr>
        <p:sp>
          <p:nvSpPr>
            <p:cNvPr id="27" name="文本框 26"/>
            <p:cNvSpPr txBox="1"/>
            <p:nvPr/>
          </p:nvSpPr>
          <p:spPr>
            <a:xfrm>
              <a:off x="1780342" y="1910182"/>
              <a:ext cx="5942362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__________________________.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5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81399" y="4428842"/>
            <a:ext cx="6643091" cy="732508"/>
            <a:chOff x="1242391" y="1749498"/>
            <a:chExt cx="6643091" cy="732508"/>
          </a:xfrm>
        </p:grpSpPr>
        <p:sp>
          <p:nvSpPr>
            <p:cNvPr id="32" name="文本框 31"/>
            <p:cNvSpPr txBox="1"/>
            <p:nvPr/>
          </p:nvSpPr>
          <p:spPr>
            <a:xfrm>
              <a:off x="1748050" y="1749498"/>
              <a:ext cx="613743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</a:t>
              </a:r>
              <a:r>
                <a:rPr lang="en-US" altLang="zh-CN" sz="2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was provided with _____________</a:t>
              </a:r>
              <a:endParaRPr lang="en-US" altLang="zh-CN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____________.</a:t>
              </a:r>
              <a:endParaRPr lang="zh-CN" alt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6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03753" y="5230076"/>
            <a:ext cx="6802115" cy="732508"/>
            <a:chOff x="1242391" y="1749498"/>
            <a:chExt cx="6802115" cy="732508"/>
          </a:xfrm>
        </p:grpSpPr>
        <p:sp>
          <p:nvSpPr>
            <p:cNvPr id="37" name="文本框 36"/>
            <p:cNvSpPr txBox="1"/>
            <p:nvPr/>
          </p:nvSpPr>
          <p:spPr>
            <a:xfrm>
              <a:off x="1748049" y="1749498"/>
              <a:ext cx="629645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just needed one, and told the owner they would _________ after a long time. 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7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18681" y="6020631"/>
            <a:ext cx="6815767" cy="732508"/>
            <a:chOff x="1242391" y="1777841"/>
            <a:chExt cx="6815767" cy="732508"/>
          </a:xfrm>
        </p:grpSpPr>
        <p:sp>
          <p:nvSpPr>
            <p:cNvPr id="42" name="文本框 41"/>
            <p:cNvSpPr txBox="1"/>
            <p:nvPr/>
          </p:nvSpPr>
          <p:spPr>
            <a:xfrm>
              <a:off x="1761701" y="1777841"/>
              <a:ext cx="629645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________________ pay for the bill for a long time.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242391" y="1779202"/>
              <a:ext cx="556592" cy="646331"/>
              <a:chOff x="1242391" y="1779202"/>
              <a:chExt cx="556592" cy="646331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242391" y="1779202"/>
                <a:ext cx="556592" cy="58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293324" y="1779202"/>
                <a:ext cx="436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Comic Sans MS" panose="030F0702030302020204" charset="0"/>
                    <a:ea typeface="华文新魏" panose="02010800040101010101" charset="-122"/>
                    <a:cs typeface="Times New Roman" panose="02020603050405020304" pitchFamily="18" charset="0"/>
                  </a:rPr>
                  <a:t>8</a:t>
                </a:r>
                <a:endParaRPr lang="zh-CN" altLang="en-US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248478" y="755657"/>
            <a:ext cx="6769805" cy="21733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48478" y="3016885"/>
            <a:ext cx="6769805" cy="135485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54685" y="4428842"/>
            <a:ext cx="6769805" cy="23206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"/>
          <p:cNvSpPr txBox="1"/>
          <p:nvPr/>
        </p:nvSpPr>
        <p:spPr>
          <a:xfrm>
            <a:off x="1296191" y="931617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entered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0" name="标题 2"/>
          <p:cNvSpPr txBox="1"/>
          <p:nvPr/>
        </p:nvSpPr>
        <p:spPr>
          <a:xfrm>
            <a:off x="3772528" y="954661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to buy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1" name="标题 2"/>
          <p:cNvSpPr txBox="1"/>
          <p:nvPr/>
        </p:nvSpPr>
        <p:spPr>
          <a:xfrm>
            <a:off x="3329244" y="1474382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downstairs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2" name="标题 2"/>
          <p:cNvSpPr txBox="1"/>
          <p:nvPr/>
        </p:nvSpPr>
        <p:spPr>
          <a:xfrm>
            <a:off x="836125" y="1788817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ready-made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3" name="标题 2"/>
          <p:cNvSpPr txBox="1"/>
          <p:nvPr/>
        </p:nvSpPr>
        <p:spPr>
          <a:xfrm>
            <a:off x="2074293" y="2235012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take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4" name="标题 2"/>
          <p:cNvSpPr txBox="1"/>
          <p:nvPr/>
        </p:nvSpPr>
        <p:spPr>
          <a:xfrm>
            <a:off x="3955774" y="2236887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but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5" name="标题 2"/>
          <p:cNvSpPr txBox="1"/>
          <p:nvPr/>
        </p:nvSpPr>
        <p:spPr>
          <a:xfrm>
            <a:off x="1850335" y="3152761"/>
            <a:ext cx="421087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took out the bank note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6" name="标题 2"/>
          <p:cNvSpPr txBox="1"/>
          <p:nvPr/>
        </p:nvSpPr>
        <p:spPr>
          <a:xfrm>
            <a:off x="1816079" y="3849887"/>
            <a:ext cx="538332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guided to another part of the shop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标题 2"/>
          <p:cNvSpPr txBox="1"/>
          <p:nvPr/>
        </p:nvSpPr>
        <p:spPr>
          <a:xfrm>
            <a:off x="1310726" y="4580783"/>
            <a:ext cx="592372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                     a wide range of options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8" name="标题 2"/>
          <p:cNvSpPr txBox="1"/>
          <p:nvPr/>
        </p:nvSpPr>
        <p:spPr>
          <a:xfrm>
            <a:off x="2695578" y="5349999"/>
            <a:ext cx="233362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                     get paid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59" name="标题 2"/>
          <p:cNvSpPr txBox="1"/>
          <p:nvPr/>
        </p:nvSpPr>
        <p:spPr>
          <a:xfrm>
            <a:off x="1922357" y="5844555"/>
            <a:ext cx="322188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                     was permitted to</a:t>
            </a:r>
            <a:endParaRPr lang="zh-CN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029200" y="-3961"/>
            <a:ext cx="687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What’s the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owner’s/clerks’ attitude</a:t>
            </a: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61" name="标题 2"/>
          <p:cNvSpPr txBox="1"/>
          <p:nvPr/>
        </p:nvSpPr>
        <p:spPr>
          <a:xfrm>
            <a:off x="6494496" y="876220"/>
            <a:ext cx="482493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in a</a:t>
            </a:r>
            <a:r>
              <a:rPr lang="zh-CN" alt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rude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manner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2" name="标题 2"/>
          <p:cNvSpPr txBox="1"/>
          <p:nvPr/>
        </p:nvSpPr>
        <p:spPr>
          <a:xfrm>
            <a:off x="6561992" y="1466832"/>
            <a:ext cx="538153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in a</a:t>
            </a:r>
            <a:r>
              <a:rPr lang="zh-CN" alt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impatient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manner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3" name="标题 2"/>
          <p:cNvSpPr txBox="1"/>
          <p:nvPr/>
        </p:nvSpPr>
        <p:spPr>
          <a:xfrm>
            <a:off x="5325500" y="2216245"/>
            <a:ext cx="585322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disbelieving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4" name="标题 2"/>
          <p:cNvSpPr txBox="1"/>
          <p:nvPr/>
        </p:nvSpPr>
        <p:spPr>
          <a:xfrm>
            <a:off x="9593627" y="2216244"/>
            <a:ext cx="254835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rejected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5" name="标题 2"/>
          <p:cNvSpPr txBox="1"/>
          <p:nvPr/>
        </p:nvSpPr>
        <p:spPr>
          <a:xfrm>
            <a:off x="6349868" y="3192925"/>
            <a:ext cx="285376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———shocked 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6" name="标题 2"/>
          <p:cNvSpPr txBox="1"/>
          <p:nvPr/>
        </p:nvSpPr>
        <p:spPr>
          <a:xfrm>
            <a:off x="8752489" y="3152626"/>
            <a:ext cx="285376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unbelievable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7" name="标题 2"/>
          <p:cNvSpPr txBox="1"/>
          <p:nvPr/>
        </p:nvSpPr>
        <p:spPr>
          <a:xfrm>
            <a:off x="6777250" y="3910333"/>
            <a:ext cx="447675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patient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careful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8" name="标题 2"/>
          <p:cNvSpPr txBox="1"/>
          <p:nvPr/>
        </p:nvSpPr>
        <p:spPr>
          <a:xfrm>
            <a:off x="6106040" y="4965482"/>
            <a:ext cx="447675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enthusiastic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69" name="标题 2"/>
          <p:cNvSpPr txBox="1"/>
          <p:nvPr/>
        </p:nvSpPr>
        <p:spPr>
          <a:xfrm>
            <a:off x="9440918" y="4921374"/>
            <a:ext cx="285376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,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flattering</a:t>
            </a:r>
            <a:endParaRPr lang="en-US" altLang="zh-CN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70" name="标题 2"/>
          <p:cNvSpPr txBox="1"/>
          <p:nvPr/>
        </p:nvSpPr>
        <p:spPr>
          <a:xfrm>
            <a:off x="6777249" y="6182867"/>
            <a:ext cx="447675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charset="0"/>
              </a:rPr>
              <a:t>———happy, determined</a:t>
            </a:r>
            <a:endParaRPr lang="en-US" altLang="zh-CN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873527" y="-2162795"/>
            <a:ext cx="8056890" cy="7342589"/>
            <a:chOff x="1876277" y="-1820153"/>
            <a:chExt cx="5432345" cy="6199758"/>
          </a:xfrm>
        </p:grpSpPr>
        <p:grpSp>
          <p:nvGrpSpPr>
            <p:cNvPr id="73" name="组合 72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4247889" y="-123731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矩形: 圆角 77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标题 2"/>
            <p:cNvSpPr txBox="1"/>
            <p:nvPr/>
          </p:nvSpPr>
          <p:spPr>
            <a:xfrm>
              <a:off x="2026699" y="1506871"/>
              <a:ext cx="5103631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oper Black" panose="0208090404030B020404" pitchFamily="18" charset="0"/>
                  <a:cs typeface="Times New Roman" panose="02020603050405020304" pitchFamily="18" charset="0"/>
                </a:rPr>
                <a:t>Revision of the Reading Tip</a:t>
              </a:r>
              <a:endParaRPr lang="zh-CN" alt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标题 2"/>
          <p:cNvSpPr txBox="1"/>
          <p:nvPr/>
        </p:nvSpPr>
        <p:spPr>
          <a:xfrm>
            <a:off x="3329244" y="2963364"/>
            <a:ext cx="6476815" cy="14243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 get the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hidden message </a:t>
            </a:r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emotions </a:t>
            </a:r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characters  from their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directions.</a:t>
            </a:r>
            <a:endParaRPr lang="zh-CN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1"/>
          <p:cNvSpPr/>
          <p:nvPr>
            <p:custDataLst>
              <p:tags r:id="rId1"/>
            </p:custDataLst>
          </p:nvPr>
        </p:nvSpPr>
        <p:spPr>
          <a:xfrm>
            <a:off x="-41303" y="5112941"/>
            <a:ext cx="12294685" cy="1015663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solidFill>
              <a:srgbClr val="0066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Never judge a book by its cover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81" name="爆炸形: 14 pt  80"/>
          <p:cNvSpPr/>
          <p:nvPr/>
        </p:nvSpPr>
        <p:spPr>
          <a:xfrm rot="19986578">
            <a:off x="1751873" y="1216152"/>
            <a:ext cx="3878136" cy="121353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Comic Sans MS" panose="030F0702030302020204" charset="0"/>
              </a:rPr>
              <a:t>Why?</a:t>
            </a:r>
            <a:endParaRPr lang="zh-CN" altLang="en-US" sz="4800" b="1" dirty="0">
              <a:latin typeface="Comic Sans MS" panose="030F0702030302020204" charset="0"/>
            </a:endParaRPr>
          </a:p>
        </p:txBody>
      </p:sp>
      <p:sp>
        <p:nvSpPr>
          <p:cNvPr id="83" name="爆炸形: 14 pt  82"/>
          <p:cNvSpPr/>
          <p:nvPr/>
        </p:nvSpPr>
        <p:spPr>
          <a:xfrm rot="1798334">
            <a:off x="4894497" y="5561378"/>
            <a:ext cx="3266927" cy="124297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Comic Sans MS" panose="030F0702030302020204" charset="0"/>
              </a:rPr>
              <a:t>Why?</a:t>
            </a:r>
            <a:endParaRPr lang="zh-CN" altLang="en-US" sz="3600" b="1" dirty="0">
              <a:latin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9" grpId="0"/>
      <p:bldP spid="80" grpId="0" bldLvl="0" animBg="1"/>
      <p:bldP spid="80" grpId="1" animBg="1"/>
      <p:bldP spid="81" grpId="0" animBg="1"/>
      <p:bldP spid="81" grpId="1" animBg="1"/>
      <p:bldP spid="81" grpId="2" animBg="1"/>
      <p:bldP spid="83" grpId="0" animBg="1"/>
      <p:bldP spid="83" grpId="1" animBg="1"/>
      <p:bldP spid="8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99391" y="-51733"/>
            <a:ext cx="399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Read for Plots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7991" y="844826"/>
            <a:ext cx="11552583" cy="5257799"/>
            <a:chOff x="327991" y="844826"/>
            <a:chExt cx="11552583" cy="5257799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327991" y="6102625"/>
              <a:ext cx="115525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 flipV="1">
              <a:off x="327991" y="844826"/>
              <a:ext cx="36444" cy="525779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0881381" y="6154358"/>
            <a:ext cx="124104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rPr>
              <a:t>Plots</a:t>
            </a:r>
            <a:endParaRPr lang="zh-CN" altLang="en-US" sz="3600" b="1" dirty="0">
              <a:solidFill>
                <a:schemeClr val="bg1"/>
              </a:solidFill>
              <a:latin typeface="Comic Sans MS" panose="030F070203030202020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9820" y="521660"/>
            <a:ext cx="2816797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rPr>
              <a:t>Atmosphere</a:t>
            </a:r>
            <a:endParaRPr lang="zh-CN" altLang="en-US" sz="3600" b="1" dirty="0">
              <a:solidFill>
                <a:schemeClr val="bg1"/>
              </a:solidFill>
              <a:latin typeface="Comic Sans MS" panose="030F070203030202020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52219" y="6196278"/>
            <a:ext cx="556592" cy="646331"/>
            <a:chOff x="349107" y="831051"/>
            <a:chExt cx="556592" cy="646331"/>
          </a:xfrm>
        </p:grpSpPr>
        <p:sp>
          <p:nvSpPr>
            <p:cNvPr id="19" name="椭圆 18"/>
            <p:cNvSpPr/>
            <p:nvPr/>
          </p:nvSpPr>
          <p:spPr>
            <a:xfrm>
              <a:off x="349107" y="831051"/>
              <a:ext cx="556592" cy="5847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0040" y="831051"/>
              <a:ext cx="436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122586" y="6211669"/>
            <a:ext cx="556592" cy="646331"/>
            <a:chOff x="349107" y="831051"/>
            <a:chExt cx="556592" cy="646331"/>
          </a:xfrm>
        </p:grpSpPr>
        <p:sp>
          <p:nvSpPr>
            <p:cNvPr id="23" name="椭圆 22"/>
            <p:cNvSpPr/>
            <p:nvPr/>
          </p:nvSpPr>
          <p:spPr>
            <a:xfrm>
              <a:off x="349107" y="831051"/>
              <a:ext cx="556592" cy="5847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00040" y="831051"/>
              <a:ext cx="436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rPr>
                <a:t>8</a:t>
              </a:r>
              <a:endParaRPr lang="zh-CN" altLang="en-US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直接箭头连接符 24"/>
          <p:cNvCxnSpPr/>
          <p:nvPr/>
        </p:nvCxnSpPr>
        <p:spPr>
          <a:xfrm>
            <a:off x="2780588" y="6562730"/>
            <a:ext cx="3263640" cy="68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062869" y="6227057"/>
            <a:ext cx="556592" cy="646331"/>
            <a:chOff x="349107" y="831051"/>
            <a:chExt cx="556592" cy="646331"/>
          </a:xfrm>
        </p:grpSpPr>
        <p:sp>
          <p:nvSpPr>
            <p:cNvPr id="29" name="椭圆 28"/>
            <p:cNvSpPr/>
            <p:nvPr/>
          </p:nvSpPr>
          <p:spPr>
            <a:xfrm>
              <a:off x="349107" y="831051"/>
              <a:ext cx="556592" cy="5847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0040" y="831051"/>
              <a:ext cx="436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charset="0"/>
                  <a:ea typeface="华文新魏" panose="02010800040101010101" charset="-122"/>
                  <a:cs typeface="Times New Roman" panose="02020603050405020304" pitchFamily="18" charset="0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Comic Sans MS" panose="030F0702030302020204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>
            <a:off x="6689035" y="6534834"/>
            <a:ext cx="3363977" cy="153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25244" y="5990426"/>
            <a:ext cx="114183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/>
        </p:nvSpPr>
        <p:spPr>
          <a:xfrm>
            <a:off x="1667080" y="5859016"/>
            <a:ext cx="808602" cy="131410"/>
          </a:xfrm>
          <a:custGeom>
            <a:avLst/>
            <a:gdLst>
              <a:gd name="connsiteX0" fmla="*/ 0 w 4701209"/>
              <a:gd name="connsiteY0" fmla="*/ 3289853 h 3289853"/>
              <a:gd name="connsiteX1" fmla="*/ 49696 w 4701209"/>
              <a:gd name="connsiteY1" fmla="*/ 3260035 h 3289853"/>
              <a:gd name="connsiteX2" fmla="*/ 89452 w 4701209"/>
              <a:gd name="connsiteY2" fmla="*/ 3250096 h 3289853"/>
              <a:gd name="connsiteX3" fmla="*/ 347869 w 4701209"/>
              <a:gd name="connsiteY3" fmla="*/ 3170583 h 3289853"/>
              <a:gd name="connsiteX4" fmla="*/ 457200 w 4701209"/>
              <a:gd name="connsiteY4" fmla="*/ 3180522 h 3289853"/>
              <a:gd name="connsiteX5" fmla="*/ 546652 w 4701209"/>
              <a:gd name="connsiteY5" fmla="*/ 3160644 h 3289853"/>
              <a:gd name="connsiteX6" fmla="*/ 695739 w 4701209"/>
              <a:gd name="connsiteY6" fmla="*/ 3101009 h 3289853"/>
              <a:gd name="connsiteX7" fmla="*/ 755374 w 4701209"/>
              <a:gd name="connsiteY7" fmla="*/ 3081131 h 3289853"/>
              <a:gd name="connsiteX8" fmla="*/ 884583 w 4701209"/>
              <a:gd name="connsiteY8" fmla="*/ 3021496 h 3289853"/>
              <a:gd name="connsiteX9" fmla="*/ 1003852 w 4701209"/>
              <a:gd name="connsiteY9" fmla="*/ 2991679 h 3289853"/>
              <a:gd name="connsiteX10" fmla="*/ 1113183 w 4701209"/>
              <a:gd name="connsiteY10" fmla="*/ 2951922 h 3289853"/>
              <a:gd name="connsiteX11" fmla="*/ 1242391 w 4701209"/>
              <a:gd name="connsiteY11" fmla="*/ 2932044 h 3289853"/>
              <a:gd name="connsiteX12" fmla="*/ 1411356 w 4701209"/>
              <a:gd name="connsiteY12" fmla="*/ 2882348 h 3289853"/>
              <a:gd name="connsiteX13" fmla="*/ 1510748 w 4701209"/>
              <a:gd name="connsiteY13" fmla="*/ 2862470 h 3289853"/>
              <a:gd name="connsiteX14" fmla="*/ 1590261 w 4701209"/>
              <a:gd name="connsiteY14" fmla="*/ 2832653 h 3289853"/>
              <a:gd name="connsiteX15" fmla="*/ 1679713 w 4701209"/>
              <a:gd name="connsiteY15" fmla="*/ 2802835 h 3289853"/>
              <a:gd name="connsiteX16" fmla="*/ 1828800 w 4701209"/>
              <a:gd name="connsiteY16" fmla="*/ 2713383 h 3289853"/>
              <a:gd name="connsiteX17" fmla="*/ 1878496 w 4701209"/>
              <a:gd name="connsiteY17" fmla="*/ 2683566 h 3289853"/>
              <a:gd name="connsiteX18" fmla="*/ 1977887 w 4701209"/>
              <a:gd name="connsiteY18" fmla="*/ 2613992 h 3289853"/>
              <a:gd name="connsiteX19" fmla="*/ 2077278 w 4701209"/>
              <a:gd name="connsiteY19" fmla="*/ 2514600 h 3289853"/>
              <a:gd name="connsiteX20" fmla="*/ 2126974 w 4701209"/>
              <a:gd name="connsiteY20" fmla="*/ 2464905 h 3289853"/>
              <a:gd name="connsiteX21" fmla="*/ 2216426 w 4701209"/>
              <a:gd name="connsiteY21" fmla="*/ 2415209 h 3289853"/>
              <a:gd name="connsiteX22" fmla="*/ 2246243 w 4701209"/>
              <a:gd name="connsiteY22" fmla="*/ 2395331 h 3289853"/>
              <a:gd name="connsiteX23" fmla="*/ 2305878 w 4701209"/>
              <a:gd name="connsiteY23" fmla="*/ 2365513 h 3289853"/>
              <a:gd name="connsiteX24" fmla="*/ 2474843 w 4701209"/>
              <a:gd name="connsiteY24" fmla="*/ 2256183 h 3289853"/>
              <a:gd name="connsiteX25" fmla="*/ 2673626 w 4701209"/>
              <a:gd name="connsiteY25" fmla="*/ 2126974 h 3289853"/>
              <a:gd name="connsiteX26" fmla="*/ 2733261 w 4701209"/>
              <a:gd name="connsiteY26" fmla="*/ 2087218 h 3289853"/>
              <a:gd name="connsiteX27" fmla="*/ 2812774 w 4701209"/>
              <a:gd name="connsiteY27" fmla="*/ 2027583 h 3289853"/>
              <a:gd name="connsiteX28" fmla="*/ 2951922 w 4701209"/>
              <a:gd name="connsiteY28" fmla="*/ 1948070 h 3289853"/>
              <a:gd name="connsiteX29" fmla="*/ 2981739 w 4701209"/>
              <a:gd name="connsiteY29" fmla="*/ 1918253 h 3289853"/>
              <a:gd name="connsiteX30" fmla="*/ 3011556 w 4701209"/>
              <a:gd name="connsiteY30" fmla="*/ 1898374 h 3289853"/>
              <a:gd name="connsiteX31" fmla="*/ 3041374 w 4701209"/>
              <a:gd name="connsiteY31" fmla="*/ 1868557 h 3289853"/>
              <a:gd name="connsiteX32" fmla="*/ 3110948 w 4701209"/>
              <a:gd name="connsiteY32" fmla="*/ 1818861 h 3289853"/>
              <a:gd name="connsiteX33" fmla="*/ 3190461 w 4701209"/>
              <a:gd name="connsiteY33" fmla="*/ 1739348 h 3289853"/>
              <a:gd name="connsiteX34" fmla="*/ 3289852 w 4701209"/>
              <a:gd name="connsiteY34" fmla="*/ 1659835 h 3289853"/>
              <a:gd name="connsiteX35" fmla="*/ 3329609 w 4701209"/>
              <a:gd name="connsiteY35" fmla="*/ 1630018 h 3289853"/>
              <a:gd name="connsiteX36" fmla="*/ 3409122 w 4701209"/>
              <a:gd name="connsiteY36" fmla="*/ 1550505 h 3289853"/>
              <a:gd name="connsiteX37" fmla="*/ 3458817 w 4701209"/>
              <a:gd name="connsiteY37" fmla="*/ 1500809 h 3289853"/>
              <a:gd name="connsiteX38" fmla="*/ 3707296 w 4701209"/>
              <a:gd name="connsiteY38" fmla="*/ 1311966 h 3289853"/>
              <a:gd name="connsiteX39" fmla="*/ 3786809 w 4701209"/>
              <a:gd name="connsiteY39" fmla="*/ 1242392 h 3289853"/>
              <a:gd name="connsiteX40" fmla="*/ 3826565 w 4701209"/>
              <a:gd name="connsiteY40" fmla="*/ 1212574 h 3289853"/>
              <a:gd name="connsiteX41" fmla="*/ 3876261 w 4701209"/>
              <a:gd name="connsiteY41" fmla="*/ 1152940 h 3289853"/>
              <a:gd name="connsiteX42" fmla="*/ 3975652 w 4701209"/>
              <a:gd name="connsiteY42" fmla="*/ 1033670 h 3289853"/>
              <a:gd name="connsiteX43" fmla="*/ 4015409 w 4701209"/>
              <a:gd name="connsiteY43" fmla="*/ 1003853 h 3289853"/>
              <a:gd name="connsiteX44" fmla="*/ 4114800 w 4701209"/>
              <a:gd name="connsiteY44" fmla="*/ 894522 h 3289853"/>
              <a:gd name="connsiteX45" fmla="*/ 4164496 w 4701209"/>
              <a:gd name="connsiteY45" fmla="*/ 854766 h 3289853"/>
              <a:gd name="connsiteX46" fmla="*/ 4204252 w 4701209"/>
              <a:gd name="connsiteY46" fmla="*/ 795131 h 3289853"/>
              <a:gd name="connsiteX47" fmla="*/ 4234069 w 4701209"/>
              <a:gd name="connsiteY47" fmla="*/ 775253 h 3289853"/>
              <a:gd name="connsiteX48" fmla="*/ 4303643 w 4701209"/>
              <a:gd name="connsiteY48" fmla="*/ 715618 h 3289853"/>
              <a:gd name="connsiteX49" fmla="*/ 4343400 w 4701209"/>
              <a:gd name="connsiteY49" fmla="*/ 626166 h 3289853"/>
              <a:gd name="connsiteX50" fmla="*/ 4373217 w 4701209"/>
              <a:gd name="connsiteY50" fmla="*/ 586409 h 3289853"/>
              <a:gd name="connsiteX51" fmla="*/ 4403035 w 4701209"/>
              <a:gd name="connsiteY51" fmla="*/ 496957 h 3289853"/>
              <a:gd name="connsiteX52" fmla="*/ 4442791 w 4701209"/>
              <a:gd name="connsiteY52" fmla="*/ 397566 h 3289853"/>
              <a:gd name="connsiteX53" fmla="*/ 4462669 w 4701209"/>
              <a:gd name="connsiteY53" fmla="*/ 367748 h 3289853"/>
              <a:gd name="connsiteX54" fmla="*/ 4472609 w 4701209"/>
              <a:gd name="connsiteY54" fmla="*/ 337931 h 3289853"/>
              <a:gd name="connsiteX55" fmla="*/ 4522304 w 4701209"/>
              <a:gd name="connsiteY55" fmla="*/ 268357 h 3289853"/>
              <a:gd name="connsiteX56" fmla="*/ 4552122 w 4701209"/>
              <a:gd name="connsiteY56" fmla="*/ 218661 h 3289853"/>
              <a:gd name="connsiteX57" fmla="*/ 4581939 w 4701209"/>
              <a:gd name="connsiteY57" fmla="*/ 159027 h 3289853"/>
              <a:gd name="connsiteX58" fmla="*/ 4611756 w 4701209"/>
              <a:gd name="connsiteY58" fmla="*/ 139148 h 3289853"/>
              <a:gd name="connsiteX59" fmla="*/ 4661452 w 4701209"/>
              <a:gd name="connsiteY59" fmla="*/ 39757 h 3289853"/>
              <a:gd name="connsiteX60" fmla="*/ 4701209 w 4701209"/>
              <a:gd name="connsiteY60" fmla="*/ 0 h 328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01209" h="3289853">
                <a:moveTo>
                  <a:pt x="0" y="3289853"/>
                </a:moveTo>
                <a:cubicBezTo>
                  <a:pt x="16565" y="3279914"/>
                  <a:pt x="32043" y="3267881"/>
                  <a:pt x="49696" y="3260035"/>
                </a:cubicBezTo>
                <a:cubicBezTo>
                  <a:pt x="62178" y="3254487"/>
                  <a:pt x="76368" y="3254021"/>
                  <a:pt x="89452" y="3250096"/>
                </a:cubicBezTo>
                <a:lnTo>
                  <a:pt x="347869" y="3170583"/>
                </a:lnTo>
                <a:cubicBezTo>
                  <a:pt x="384313" y="3173896"/>
                  <a:pt x="420652" y="3182349"/>
                  <a:pt x="457200" y="3180522"/>
                </a:cubicBezTo>
                <a:cubicBezTo>
                  <a:pt x="487707" y="3178997"/>
                  <a:pt x="517139" y="3168514"/>
                  <a:pt x="546652" y="3160644"/>
                </a:cubicBezTo>
                <a:cubicBezTo>
                  <a:pt x="615198" y="3142365"/>
                  <a:pt x="621468" y="3130718"/>
                  <a:pt x="695739" y="3101009"/>
                </a:cubicBezTo>
                <a:cubicBezTo>
                  <a:pt x="715194" y="3093227"/>
                  <a:pt x="736115" y="3089385"/>
                  <a:pt x="755374" y="3081131"/>
                </a:cubicBezTo>
                <a:cubicBezTo>
                  <a:pt x="804154" y="3060225"/>
                  <a:pt x="835485" y="3036225"/>
                  <a:pt x="884583" y="3021496"/>
                </a:cubicBezTo>
                <a:cubicBezTo>
                  <a:pt x="999575" y="2986999"/>
                  <a:pt x="858575" y="3044507"/>
                  <a:pt x="1003852" y="2991679"/>
                </a:cubicBezTo>
                <a:cubicBezTo>
                  <a:pt x="1096557" y="2957968"/>
                  <a:pt x="978289" y="2980828"/>
                  <a:pt x="1113183" y="2951922"/>
                </a:cubicBezTo>
                <a:cubicBezTo>
                  <a:pt x="1145460" y="2945006"/>
                  <a:pt x="1208894" y="2940782"/>
                  <a:pt x="1242391" y="2932044"/>
                </a:cubicBezTo>
                <a:cubicBezTo>
                  <a:pt x="1299197" y="2917225"/>
                  <a:pt x="1353789" y="2893861"/>
                  <a:pt x="1411356" y="2882348"/>
                </a:cubicBezTo>
                <a:cubicBezTo>
                  <a:pt x="1444487" y="2875722"/>
                  <a:pt x="1478194" y="2871513"/>
                  <a:pt x="1510748" y="2862470"/>
                </a:cubicBezTo>
                <a:cubicBezTo>
                  <a:pt x="1538022" y="2854894"/>
                  <a:pt x="1563568" y="2842074"/>
                  <a:pt x="1590261" y="2832653"/>
                </a:cubicBezTo>
                <a:cubicBezTo>
                  <a:pt x="1619899" y="2822192"/>
                  <a:pt x="1650650" y="2814802"/>
                  <a:pt x="1679713" y="2802835"/>
                </a:cubicBezTo>
                <a:cubicBezTo>
                  <a:pt x="1766573" y="2767069"/>
                  <a:pt x="1752564" y="2764207"/>
                  <a:pt x="1828800" y="2713383"/>
                </a:cubicBezTo>
                <a:cubicBezTo>
                  <a:pt x="1844874" y="2702667"/>
                  <a:pt x="1863247" y="2695426"/>
                  <a:pt x="1878496" y="2683566"/>
                </a:cubicBezTo>
                <a:cubicBezTo>
                  <a:pt x="1978347" y="2605904"/>
                  <a:pt x="1848861" y="2678504"/>
                  <a:pt x="1977887" y="2613992"/>
                </a:cubicBezTo>
                <a:lnTo>
                  <a:pt x="2077278" y="2514600"/>
                </a:lnTo>
                <a:cubicBezTo>
                  <a:pt x="2093843" y="2498035"/>
                  <a:pt x="2106021" y="2475382"/>
                  <a:pt x="2126974" y="2464905"/>
                </a:cubicBezTo>
                <a:cubicBezTo>
                  <a:pt x="2174439" y="2441173"/>
                  <a:pt x="2166503" y="2446411"/>
                  <a:pt x="2216426" y="2415209"/>
                </a:cubicBezTo>
                <a:cubicBezTo>
                  <a:pt x="2226555" y="2408878"/>
                  <a:pt x="2235801" y="2401132"/>
                  <a:pt x="2246243" y="2395331"/>
                </a:cubicBezTo>
                <a:cubicBezTo>
                  <a:pt x="2265671" y="2384538"/>
                  <a:pt x="2287721" y="2378330"/>
                  <a:pt x="2305878" y="2365513"/>
                </a:cubicBezTo>
                <a:cubicBezTo>
                  <a:pt x="2469269" y="2250178"/>
                  <a:pt x="2353698" y="2296565"/>
                  <a:pt x="2474843" y="2256183"/>
                </a:cubicBezTo>
                <a:cubicBezTo>
                  <a:pt x="2620241" y="2135017"/>
                  <a:pt x="2419678" y="2296270"/>
                  <a:pt x="2673626" y="2126974"/>
                </a:cubicBezTo>
                <a:cubicBezTo>
                  <a:pt x="2693504" y="2113722"/>
                  <a:pt x="2713820" y="2101104"/>
                  <a:pt x="2733261" y="2087218"/>
                </a:cubicBezTo>
                <a:cubicBezTo>
                  <a:pt x="2760220" y="2067961"/>
                  <a:pt x="2783141" y="2042399"/>
                  <a:pt x="2812774" y="2027583"/>
                </a:cubicBezTo>
                <a:cubicBezTo>
                  <a:pt x="2871839" y="1998051"/>
                  <a:pt x="2901346" y="1987407"/>
                  <a:pt x="2951922" y="1948070"/>
                </a:cubicBezTo>
                <a:cubicBezTo>
                  <a:pt x="2963017" y="1939441"/>
                  <a:pt x="2970941" y="1927251"/>
                  <a:pt x="2981739" y="1918253"/>
                </a:cubicBezTo>
                <a:cubicBezTo>
                  <a:pt x="2990916" y="1910606"/>
                  <a:pt x="3002379" y="1906021"/>
                  <a:pt x="3011556" y="1898374"/>
                </a:cubicBezTo>
                <a:cubicBezTo>
                  <a:pt x="3022354" y="1889375"/>
                  <a:pt x="3030398" y="1877338"/>
                  <a:pt x="3041374" y="1868557"/>
                </a:cubicBezTo>
                <a:cubicBezTo>
                  <a:pt x="3063629" y="1850753"/>
                  <a:pt x="3089411" y="1837527"/>
                  <a:pt x="3110948" y="1818861"/>
                </a:cubicBezTo>
                <a:cubicBezTo>
                  <a:pt x="3139273" y="1794312"/>
                  <a:pt x="3162446" y="1764250"/>
                  <a:pt x="3190461" y="1739348"/>
                </a:cubicBezTo>
                <a:cubicBezTo>
                  <a:pt x="3222172" y="1711161"/>
                  <a:pt x="3256490" y="1686048"/>
                  <a:pt x="3289852" y="1659835"/>
                </a:cubicBezTo>
                <a:cubicBezTo>
                  <a:pt x="3302878" y="1649601"/>
                  <a:pt x="3317896" y="1641731"/>
                  <a:pt x="3329609" y="1630018"/>
                </a:cubicBezTo>
                <a:lnTo>
                  <a:pt x="3409122" y="1550505"/>
                </a:lnTo>
                <a:cubicBezTo>
                  <a:pt x="3425687" y="1533940"/>
                  <a:pt x="3440166" y="1514984"/>
                  <a:pt x="3458817" y="1500809"/>
                </a:cubicBezTo>
                <a:cubicBezTo>
                  <a:pt x="3541643" y="1437861"/>
                  <a:pt x="3629004" y="1380471"/>
                  <a:pt x="3707296" y="1311966"/>
                </a:cubicBezTo>
                <a:cubicBezTo>
                  <a:pt x="3733800" y="1288775"/>
                  <a:pt x="3759754" y="1264938"/>
                  <a:pt x="3786809" y="1242392"/>
                </a:cubicBezTo>
                <a:cubicBezTo>
                  <a:pt x="3799535" y="1231787"/>
                  <a:pt x="3813988" y="1223355"/>
                  <a:pt x="3826565" y="1212574"/>
                </a:cubicBezTo>
                <a:cubicBezTo>
                  <a:pt x="3871642" y="1173937"/>
                  <a:pt x="3842797" y="1194770"/>
                  <a:pt x="3876261" y="1152940"/>
                </a:cubicBezTo>
                <a:cubicBezTo>
                  <a:pt x="3908590" y="1112529"/>
                  <a:pt x="3934250" y="1064720"/>
                  <a:pt x="3975652" y="1033670"/>
                </a:cubicBezTo>
                <a:cubicBezTo>
                  <a:pt x="3988904" y="1023731"/>
                  <a:pt x="4003696" y="1015566"/>
                  <a:pt x="4015409" y="1003853"/>
                </a:cubicBezTo>
                <a:cubicBezTo>
                  <a:pt x="4106341" y="912921"/>
                  <a:pt x="3951471" y="1025182"/>
                  <a:pt x="4114800" y="894522"/>
                </a:cubicBezTo>
                <a:cubicBezTo>
                  <a:pt x="4131365" y="881270"/>
                  <a:pt x="4150305" y="870534"/>
                  <a:pt x="4164496" y="854766"/>
                </a:cubicBezTo>
                <a:cubicBezTo>
                  <a:pt x="4180478" y="837008"/>
                  <a:pt x="4188520" y="813111"/>
                  <a:pt x="4204252" y="795131"/>
                </a:cubicBezTo>
                <a:cubicBezTo>
                  <a:pt x="4212118" y="786141"/>
                  <a:pt x="4224349" y="782196"/>
                  <a:pt x="4234069" y="775253"/>
                </a:cubicBezTo>
                <a:cubicBezTo>
                  <a:pt x="4278695" y="743377"/>
                  <a:pt x="4267522" y="751739"/>
                  <a:pt x="4303643" y="715618"/>
                </a:cubicBezTo>
                <a:cubicBezTo>
                  <a:pt x="4316545" y="676916"/>
                  <a:pt x="4317524" y="669293"/>
                  <a:pt x="4343400" y="626166"/>
                </a:cubicBezTo>
                <a:cubicBezTo>
                  <a:pt x="4351923" y="611961"/>
                  <a:pt x="4363278" y="599661"/>
                  <a:pt x="4373217" y="586409"/>
                </a:cubicBezTo>
                <a:cubicBezTo>
                  <a:pt x="4389972" y="502630"/>
                  <a:pt x="4372171" y="568973"/>
                  <a:pt x="4403035" y="496957"/>
                </a:cubicBezTo>
                <a:cubicBezTo>
                  <a:pt x="4417091" y="464160"/>
                  <a:pt x="4422998" y="427256"/>
                  <a:pt x="4442791" y="397566"/>
                </a:cubicBezTo>
                <a:cubicBezTo>
                  <a:pt x="4449417" y="387627"/>
                  <a:pt x="4457327" y="378432"/>
                  <a:pt x="4462669" y="367748"/>
                </a:cubicBezTo>
                <a:cubicBezTo>
                  <a:pt x="4467354" y="358377"/>
                  <a:pt x="4467924" y="347302"/>
                  <a:pt x="4472609" y="337931"/>
                </a:cubicBezTo>
                <a:cubicBezTo>
                  <a:pt x="4481503" y="320144"/>
                  <a:pt x="4513294" y="281872"/>
                  <a:pt x="4522304" y="268357"/>
                </a:cubicBezTo>
                <a:cubicBezTo>
                  <a:pt x="4533020" y="252283"/>
                  <a:pt x="4543482" y="235940"/>
                  <a:pt x="4552122" y="218661"/>
                </a:cubicBezTo>
                <a:cubicBezTo>
                  <a:pt x="4568290" y="186325"/>
                  <a:pt x="4553454" y="187512"/>
                  <a:pt x="4581939" y="159027"/>
                </a:cubicBezTo>
                <a:cubicBezTo>
                  <a:pt x="4590386" y="150580"/>
                  <a:pt x="4601817" y="145774"/>
                  <a:pt x="4611756" y="139148"/>
                </a:cubicBezTo>
                <a:cubicBezTo>
                  <a:pt x="4628518" y="97244"/>
                  <a:pt x="4633600" y="76894"/>
                  <a:pt x="4661452" y="39757"/>
                </a:cubicBezTo>
                <a:lnTo>
                  <a:pt x="4701209" y="0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: 形状 47"/>
          <p:cNvSpPr/>
          <p:nvPr/>
        </p:nvSpPr>
        <p:spPr>
          <a:xfrm>
            <a:off x="2439237" y="1244465"/>
            <a:ext cx="8865704" cy="4669487"/>
          </a:xfrm>
          <a:custGeom>
            <a:avLst/>
            <a:gdLst>
              <a:gd name="connsiteX0" fmla="*/ 0 w 8865704"/>
              <a:gd name="connsiteY0" fmla="*/ 4644129 h 4669487"/>
              <a:gd name="connsiteX1" fmla="*/ 3906078 w 8865704"/>
              <a:gd name="connsiteY1" fmla="*/ 2555 h 4669487"/>
              <a:gd name="connsiteX2" fmla="*/ 6251713 w 8865704"/>
              <a:gd name="connsiteY2" fmla="*/ 3998085 h 4669487"/>
              <a:gd name="connsiteX3" fmla="*/ 8865704 w 8865704"/>
              <a:gd name="connsiteY3" fmla="*/ 4664007 h 4669487"/>
              <a:gd name="connsiteX4" fmla="*/ 8865704 w 8865704"/>
              <a:gd name="connsiteY4" fmla="*/ 4664007 h 466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5704" h="4669487">
                <a:moveTo>
                  <a:pt x="0" y="4644129"/>
                </a:moveTo>
                <a:cubicBezTo>
                  <a:pt x="1432063" y="2377179"/>
                  <a:pt x="2864126" y="110229"/>
                  <a:pt x="3906078" y="2555"/>
                </a:cubicBezTo>
                <a:cubicBezTo>
                  <a:pt x="4948030" y="-105119"/>
                  <a:pt x="5425109" y="3221176"/>
                  <a:pt x="6251713" y="3998085"/>
                </a:cubicBezTo>
                <a:cubicBezTo>
                  <a:pt x="7078317" y="4774994"/>
                  <a:pt x="8865704" y="4664007"/>
                  <a:pt x="8865704" y="4664007"/>
                </a:cubicBezTo>
                <a:lnTo>
                  <a:pt x="8865704" y="4664007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80515" y="2911136"/>
            <a:ext cx="6856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Impact" panose="020B0806030902050204" pitchFamily="34" charset="0"/>
                <a:ea typeface="华文新魏" panose="02010800040101010101" charset="-122"/>
                <a:cs typeface="Bodoni MT Black" panose="02070A03080606020203" charset="0"/>
              </a:rPr>
              <a:t>The development of the plots</a:t>
            </a:r>
            <a:endParaRPr lang="zh-CN" altLang="en-US" sz="4400" b="1" dirty="0">
              <a:latin typeface="Impact" panose="020B0806030902050204" pitchFamily="3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1419" y="38316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ea typeface="华文新魏" panose="02010800040101010101" charset="-122"/>
                <a:cs typeface="Bodoni MT Black" panose="02070A03080606020203" charset="0"/>
              </a:rPr>
              <a:t>climax</a:t>
            </a:r>
            <a:endParaRPr lang="zh-CN" altLang="en-US" sz="5400" b="1" dirty="0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ea typeface="华文新魏" panose="02010800040101010101" charset="-122"/>
              <a:cs typeface="Bodoni MT Black" panose="02070A03080606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1.85185E-6 L 1.04167E-6 -0.07222 " pathEditMode="relative" rAng="0" ptsTypes="AA">
                                      <p:cBhvr>
                                        <p:cTn id="45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1.11111E-6 L 1.04167E-6 -0.07222 " pathEditMode="relative" rAng="0" ptsTypes="AA">
                                      <p:cBhvr>
                                        <p:cTn id="58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6" grpId="0"/>
      <p:bldP spid="6" grpId="2"/>
      <p:bldP spid="6" grpId="3"/>
      <p:bldP spid="49" grpId="0"/>
      <p:bldP spid="49" grpId="1"/>
      <p:bldP spid="4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20955"/>
            <a:ext cx="39116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It’s Your Turn</a:t>
            </a:r>
            <a:endParaRPr lang="en-US" altLang="zh-CN" sz="40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1945" y="848360"/>
            <a:ext cx="1151064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After leaving the tailor shop, Henry wanted to have his hair cut, so what would happen to Henry in the  barbershop? Please discuss and then write a short play for this part.</a:t>
            </a:r>
            <a:endParaRPr lang="en-US" altLang="zh-CN" sz="2600" b="1" dirty="0">
              <a:solidFill>
                <a:schemeClr val="bg1"/>
              </a:solidFill>
              <a:highlight>
                <a:srgbClr val="000000"/>
              </a:highlight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2952115"/>
            <a:ext cx="5250815" cy="3550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700" y="2302510"/>
            <a:ext cx="2818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Impact" panose="020B0806030902050204" pitchFamily="34" charset="0"/>
                <a:ea typeface="华文新魏" panose="02010800040101010101" charset="-122"/>
                <a:cs typeface="Impact" panose="020B0806030902050204" pitchFamily="34" charset="0"/>
              </a:rPr>
              <a:t>Helping clues:</a:t>
            </a:r>
            <a:endParaRPr lang="en-US" altLang="zh-CN" sz="3200" b="1" dirty="0">
              <a:latin typeface="Impact" panose="020B0806030902050204" pitchFamily="34" charset="0"/>
              <a:ea typeface="华文新魏" panose="02010800040101010101" charset="-122"/>
              <a:cs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548" y="2900326"/>
            <a:ext cx="594236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1. Make a list of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characters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585" y="3391535"/>
            <a:ext cx="63633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2. Make an outline of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scenes(B--W--A)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5585" y="3883025"/>
            <a:ext cx="636333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3.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change of the characters’ feeling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in different scenes.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700" y="4700270"/>
            <a:ext cx="70332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4.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dialogue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happened among the characters.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9700" y="5191760"/>
            <a:ext cx="70332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5. The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stage direction</a:t>
            </a:r>
            <a:r>
              <a:rPr lang="en-US" altLang="zh-CN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you may give.</a:t>
            </a:r>
            <a:endParaRPr lang="zh-CN" altLang="en-US" sz="26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圆角矩形 5"/>
          <p:cNvSpPr/>
          <p:nvPr/>
        </p:nvSpPr>
        <p:spPr>
          <a:xfrm>
            <a:off x="5271135" y="1557655"/>
            <a:ext cx="6809105" cy="530034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495925" y="2007870"/>
            <a:ext cx="658431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The Million Pound Bank Note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Act1  Scene 5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Narrator: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Henry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Character A: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Henry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Character B: 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(stage direction)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...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7" grpId="0"/>
      <p:bldP spid="8" grpId="0"/>
      <p:bldP spid="9" grpId="0"/>
      <p:bldP spid="10" grpId="0"/>
      <p:bldP spid="3" grpId="1"/>
      <p:bldP spid="7" grpId="1"/>
      <p:bldP spid="8" grpId="1"/>
      <p:bldP spid="9" grpId="1"/>
      <p:bldP spid="10" grpId="1"/>
      <p:bldP spid="30" grpId="0" bldLvl="0" animBg="1"/>
      <p:bldP spid="12" grpId="0"/>
      <p:bldP spid="30" grpId="1" animBg="1"/>
      <p:bldP spid="12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AS_UNIQUEID" val="211"/>
</p:tagLst>
</file>

<file path=ppt/tags/tag63.xml><?xml version="1.0" encoding="utf-8"?>
<p:tagLst xmlns:p="http://schemas.openxmlformats.org/presentationml/2006/main">
  <p:tag name="AS_UNIQUEID" val="213"/>
</p:tagLst>
</file>

<file path=ppt/tags/tag64.xml><?xml version="1.0" encoding="utf-8"?>
<p:tagLst xmlns:p="http://schemas.openxmlformats.org/presentationml/2006/main">
  <p:tag name="AS_UNIQUEID" val="214"/>
</p:tagLst>
</file>

<file path=ppt/tags/tag65.xml><?xml version="1.0" encoding="utf-8"?>
<p:tagLst xmlns:p="http://schemas.openxmlformats.org/presentationml/2006/main">
  <p:tag name="AS_UNIQUEID" val="1151"/>
</p:tagLst>
</file>

<file path=ppt/tags/tag66.xml><?xml version="1.0" encoding="utf-8"?>
<p:tagLst xmlns:p="http://schemas.openxmlformats.org/presentationml/2006/main">
  <p:tag name="AS_UNIQUEID" val="1151"/>
</p:tagLst>
</file>

<file path=ppt/tags/tag67.xml><?xml version="1.0" encoding="utf-8"?>
<p:tagLst xmlns:p="http://schemas.openxmlformats.org/presentationml/2006/main">
  <p:tag name="AS_UNIQUEID" val="1151"/>
</p:tagLst>
</file>

<file path=ppt/tags/tag68.xml><?xml version="1.0" encoding="utf-8"?>
<p:tagLst xmlns:p="http://schemas.openxmlformats.org/presentationml/2006/main">
  <p:tag name="AS_UNIQUEID" val="1151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510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AS_UNIQUEID" val="510"/>
</p:tagLst>
</file>

<file path=ppt/tags/tag73.xml><?xml version="1.0" encoding="utf-8"?>
<p:tagLst xmlns:p="http://schemas.openxmlformats.org/presentationml/2006/main">
  <p:tag name="AS_UNIQUEID" val="511"/>
</p:tagLst>
</file>

<file path=ppt/tags/tag74.xml><?xml version="1.0" encoding="utf-8"?>
<p:tagLst xmlns:p="http://schemas.openxmlformats.org/presentationml/2006/main">
  <p:tag name="AS_UNIQUEID" val="513"/>
</p:tagLst>
</file>

<file path=ppt/tags/tag75.xml><?xml version="1.0" encoding="utf-8"?>
<p:tagLst xmlns:p="http://schemas.openxmlformats.org/presentationml/2006/main">
  <p:tag name="AS_UNIQUEID" val="519"/>
</p:tagLst>
</file>

<file path=ppt/tags/tag76.xml><?xml version="1.0" encoding="utf-8"?>
<p:tagLst xmlns:p="http://schemas.openxmlformats.org/presentationml/2006/main">
  <p:tag name="AS_UNIQUEID" val="520"/>
</p:tagLst>
</file>

<file path=ppt/tags/tag77.xml><?xml version="1.0" encoding="utf-8"?>
<p:tagLst xmlns:p="http://schemas.openxmlformats.org/presentationml/2006/main">
  <p:tag name="AS_UNIQUEID" val="521"/>
</p:tagLst>
</file>

<file path=ppt/tags/tag78.xml><?xml version="1.0" encoding="utf-8"?>
<p:tagLst xmlns:p="http://schemas.openxmlformats.org/presentationml/2006/main">
  <p:tag name="AS_UNIQUEID" val="522"/>
</p:tagLst>
</file>

<file path=ppt/tags/tag79.xml><?xml version="1.0" encoding="utf-8"?>
<p:tagLst xmlns:p="http://schemas.openxmlformats.org/presentationml/2006/main">
  <p:tag name="AS_UNIQUEID" val="51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513"/>
</p:tagLst>
</file>

<file path=ppt/tags/tag81.xml><?xml version="1.0" encoding="utf-8"?>
<p:tagLst xmlns:p="http://schemas.openxmlformats.org/presentationml/2006/main">
  <p:tag name="AS_UNIQUEID" val="513"/>
</p:tagLst>
</file>

<file path=ppt/tags/tag82.xml><?xml version="1.0" encoding="utf-8"?>
<p:tagLst xmlns:p="http://schemas.openxmlformats.org/presentationml/2006/main">
  <p:tag name="AS_UNIQUEID" val="115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WPS 演示</Application>
  <PresentationFormat>宽屏</PresentationFormat>
  <Paragraphs>208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Bodoni MT Black</vt:lpstr>
      <vt:lpstr>华文新魏</vt:lpstr>
      <vt:lpstr>Comic Sans MS</vt:lpstr>
      <vt:lpstr>Times New Roman</vt:lpstr>
      <vt:lpstr>Wingdings</vt:lpstr>
      <vt:lpstr>Cooper Black</vt:lpstr>
      <vt:lpstr>Impact</vt:lpstr>
      <vt:lpstr>Arial Unicode MS</vt:lpstr>
      <vt:lpstr>Calibri</vt:lpstr>
      <vt:lpstr>HelveticaNeue</vt:lpstr>
      <vt:lpstr>Corbel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南山有谷堆</cp:lastModifiedBy>
  <cp:revision>193</cp:revision>
  <dcterms:created xsi:type="dcterms:W3CDTF">2019-06-19T02:08:00Z</dcterms:created>
  <dcterms:modified xsi:type="dcterms:W3CDTF">2021-11-05T09:24:32Z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57F6FAAA0A81431DBBDFE3621EE6F879</vt:lpwstr>
  </property>
</Properties>
</file>