
<file path=[Content_Types].xml><?xml version="1.0" encoding="utf-8"?>
<Types xmlns="http://schemas.openxmlformats.org/package/2006/content-types">
  <Default Extension="jpeg" ContentType="image/jpeg"/>
  <Default Extension="png" ContentType="image/pn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00" r:id="rId3"/>
    <p:sldId id="262" r:id="rId4"/>
    <p:sldId id="256" r:id="rId5"/>
    <p:sldId id="276" r:id="rId6"/>
    <p:sldId id="271" r:id="rId7"/>
    <p:sldId id="257" r:id="rId8"/>
    <p:sldId id="259" r:id="rId9"/>
    <p:sldId id="260" r:id="rId10"/>
    <p:sldId id="261" r:id="rId11"/>
    <p:sldId id="263" r:id="rId12"/>
    <p:sldId id="258" r:id="rId13"/>
    <p:sldId id="281" r:id="rId14"/>
    <p:sldId id="264" r:id="rId15"/>
    <p:sldId id="278" r:id="rId16"/>
    <p:sldId id="275" r:id="rId17"/>
    <p:sldId id="277" r:id="rId18"/>
    <p:sldId id="266" r:id="rId19"/>
    <p:sldId id="272" r:id="rId20"/>
    <p:sldId id="268" r:id="rId21"/>
    <p:sldId id="267" r:id="rId22"/>
    <p:sldId id="269" r:id="rId23"/>
    <p:sldId id="270" r:id="rId24"/>
    <p:sldId id="265" r:id="rId25"/>
    <p:sldId id="273" r:id="rId26"/>
    <p:sldId id="274" r:id="rId27"/>
    <p:sldId id="280" r:id="rId28"/>
    <p:sldId id="279"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78" autoAdjust="0"/>
    <p:restoredTop sz="93775" autoAdjust="0"/>
  </p:normalViewPr>
  <p:slideViewPr>
    <p:cSldViewPr snapToGrid="0">
      <p:cViewPr varScale="1">
        <p:scale>
          <a:sx n="62" d="100"/>
          <a:sy n="62" d="100"/>
        </p:scale>
        <p:origin x="536" y="56"/>
      </p:cViewPr>
      <p:guideLst/>
    </p:cSldViewPr>
  </p:slideViewPr>
  <p:outlineViewPr>
    <p:cViewPr>
      <p:scale>
        <a:sx n="33" d="100"/>
        <a:sy n="33" d="100"/>
      </p:scale>
      <p:origin x="0" y="-9148"/>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B49313C-6F89-46F0-86B3-70A4682D1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78CAD37-D462-42E5-9FA6-DD456C48B44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B49313C-6F89-46F0-86B3-70A4682D1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78CAD37-D462-42E5-9FA6-DD456C48B44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B49313C-6F89-46F0-86B3-70A4682D1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78CAD37-D462-42E5-9FA6-DD456C48B44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B49313C-6F89-46F0-86B3-70A4682D1A4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78CAD37-D462-42E5-9FA6-DD456C48B44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B49313C-6F89-46F0-86B3-70A4682D1A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78CAD37-D462-42E5-9FA6-DD456C48B44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B49313C-6F89-46F0-86B3-70A4682D1A4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78CAD37-D462-42E5-9FA6-DD456C48B44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B49313C-6F89-46F0-86B3-70A4682D1A4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78CAD37-D462-42E5-9FA6-DD456C48B44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B49313C-6F89-46F0-86B3-70A4682D1A4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78CAD37-D462-42E5-9FA6-DD456C48B44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B49313C-6F89-46F0-86B3-70A4682D1A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78CAD37-D462-42E5-9FA6-DD456C48B44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B49313C-6F89-46F0-86B3-70A4682D1A4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78CAD37-D462-42E5-9FA6-DD456C48B44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5.png"/><Relationship Id="rId17" Type="http://schemas.openxmlformats.org/officeDocument/2006/relationships/tags" Target="../tags/tag2.xml"/><Relationship Id="rId16" Type="http://schemas.openxmlformats.org/officeDocument/2006/relationships/image" Target="../media/image4.png"/><Relationship Id="rId15" Type="http://schemas.openxmlformats.org/officeDocument/2006/relationships/tags" Target="../tags/tag1.xml"/><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9313C-6F89-46F0-86B3-70A4682D1A4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8CAD37-D462-42E5-9FA6-DD456C48B446}" type="slidenum">
              <a:rPr lang="zh-CN" altLang="en-US" smtClean="0"/>
            </a:fld>
            <a:endParaRPr lang="zh-CN" altLang="en-US"/>
          </a:p>
        </p:txBody>
      </p:sp>
      <p:grpSp>
        <p:nvGrpSpPr>
          <p:cNvPr id="7" name="组合 6"/>
          <p:cNvGrpSpPr/>
          <p:nvPr userDrawn="1"/>
        </p:nvGrpSpPr>
        <p:grpSpPr>
          <a:xfrm>
            <a:off x="0" y="0"/>
            <a:ext cx="12250397" cy="6858000"/>
            <a:chOff x="24715" y="0"/>
            <a:chExt cx="12250397" cy="6858000"/>
          </a:xfrm>
        </p:grpSpPr>
        <p:sp>
          <p:nvSpPr>
            <p:cNvPr id="8" name="任意多边形: 形状 7"/>
            <p:cNvSpPr/>
            <p:nvPr/>
          </p:nvSpPr>
          <p:spPr>
            <a:xfrm rot="16200000" flipH="1">
              <a:off x="2691715" y="-2667000"/>
              <a:ext cx="6858000" cy="12192000"/>
            </a:xfrm>
            <a:custGeom>
              <a:avLst/>
              <a:gdLst>
                <a:gd name="connsiteX0" fmla="*/ 3485811 w 6858000"/>
                <a:gd name="connsiteY0" fmla="*/ 12192000 h 12192000"/>
                <a:gd name="connsiteX1" fmla="*/ 6858000 w 6858000"/>
                <a:gd name="connsiteY1" fmla="*/ 12191999 h 12192000"/>
                <a:gd name="connsiteX2" fmla="*/ 6858000 w 6858000"/>
                <a:gd name="connsiteY2" fmla="*/ 7499204 h 12192000"/>
                <a:gd name="connsiteX3" fmla="*/ 6712241 w 6858000"/>
                <a:gd name="connsiteY3" fmla="*/ 7655644 h 12192000"/>
                <a:gd name="connsiteX4" fmla="*/ 6109745 w 6858000"/>
                <a:gd name="connsiteY4" fmla="*/ 8637603 h 12192000"/>
                <a:gd name="connsiteX5" fmla="*/ 5599192 w 6858000"/>
                <a:gd name="connsiteY5" fmla="*/ 11103201 h 12192000"/>
                <a:gd name="connsiteX6" fmla="*/ 3606790 w 6858000"/>
                <a:gd name="connsiteY6" fmla="*/ 12099402 h 12192000"/>
                <a:gd name="connsiteX7" fmla="*/ 3525948 w 6858000"/>
                <a:gd name="connsiteY7" fmla="*/ 12156894 h 12192000"/>
                <a:gd name="connsiteX8" fmla="*/ 0 w 6858000"/>
                <a:gd name="connsiteY8" fmla="*/ 0 h 12192000"/>
                <a:gd name="connsiteX9" fmla="*/ 0 w 6858000"/>
                <a:gd name="connsiteY9" fmla="*/ 4265531 h 12192000"/>
                <a:gd name="connsiteX10" fmla="*/ 159606 w 6858000"/>
                <a:gd name="connsiteY10" fmla="*/ 4094229 h 12192000"/>
                <a:gd name="connsiteX11" fmla="*/ 762103 w 6858000"/>
                <a:gd name="connsiteY11" fmla="*/ 3112269 h 12192000"/>
                <a:gd name="connsiteX12" fmla="*/ 1272655 w 6858000"/>
                <a:gd name="connsiteY12" fmla="*/ 646672 h 12192000"/>
                <a:gd name="connsiteX13" fmla="*/ 2250955 w 6858000"/>
                <a:gd name="connsiteY13" fmla="*/ 43503 h 12192000"/>
                <a:gd name="connsiteX14" fmla="*/ 2377438 w 6858000"/>
                <a:gd name="connsiteY14"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8000" h="12192000">
                  <a:moveTo>
                    <a:pt x="3485811" y="12192000"/>
                  </a:moveTo>
                  <a:lnTo>
                    <a:pt x="6858000" y="12191999"/>
                  </a:lnTo>
                  <a:lnTo>
                    <a:pt x="6858000" y="7499204"/>
                  </a:lnTo>
                  <a:lnTo>
                    <a:pt x="6712241" y="7655644"/>
                  </a:lnTo>
                  <a:cubicBezTo>
                    <a:pt x="6483505" y="7916599"/>
                    <a:pt x="6271822" y="8218110"/>
                    <a:pt x="6109745" y="8637603"/>
                  </a:cubicBezTo>
                  <a:cubicBezTo>
                    <a:pt x="5862770" y="9276833"/>
                    <a:pt x="6016351" y="10526235"/>
                    <a:pt x="5599192" y="11103201"/>
                  </a:cubicBezTo>
                  <a:cubicBezTo>
                    <a:pt x="5182033" y="11680167"/>
                    <a:pt x="4071684" y="11802618"/>
                    <a:pt x="3606790" y="12099402"/>
                  </a:cubicBezTo>
                  <a:cubicBezTo>
                    <a:pt x="3577734" y="12117952"/>
                    <a:pt x="3550875" y="12137166"/>
                    <a:pt x="3525948" y="12156894"/>
                  </a:cubicBezTo>
                  <a:close/>
                  <a:moveTo>
                    <a:pt x="0" y="0"/>
                  </a:moveTo>
                  <a:lnTo>
                    <a:pt x="0" y="4265531"/>
                  </a:lnTo>
                  <a:lnTo>
                    <a:pt x="159606" y="4094229"/>
                  </a:lnTo>
                  <a:cubicBezTo>
                    <a:pt x="388342" y="3833274"/>
                    <a:pt x="600026" y="3531763"/>
                    <a:pt x="762103" y="3112269"/>
                  </a:cubicBezTo>
                  <a:cubicBezTo>
                    <a:pt x="1009078" y="2473040"/>
                    <a:pt x="855497" y="1223638"/>
                    <a:pt x="1272655" y="646672"/>
                  </a:cubicBezTo>
                  <a:cubicBezTo>
                    <a:pt x="1481235" y="358189"/>
                    <a:pt x="1863112" y="183335"/>
                    <a:pt x="2250955" y="43503"/>
                  </a:cubicBezTo>
                  <a:lnTo>
                    <a:pt x="2377438" y="0"/>
                  </a:lnTo>
                  <a:close/>
                </a:path>
              </a:pathLst>
            </a:custGeom>
            <a:solidFill>
              <a:srgbClr val="FFA200">
                <a:lumMod val="20000"/>
                <a:lumOff val="8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阿里巴巴普惠体"/>
                <a:cs typeface="Arial" panose="020B0604020202020204"/>
              </a:endParaRPr>
            </a:p>
          </p:txBody>
        </p:sp>
        <p:pic>
          <p:nvPicPr>
            <p:cNvPr id="9" name="图片 8"/>
            <p:cNvPicPr>
              <a:picLocks noChangeAspect="1"/>
            </p:cNvPicPr>
            <p:nvPr/>
          </p:nvPicPr>
          <p:blipFill>
            <a:blip r:embed="rId12"/>
            <a:srcRect l="9448" t="15517" r="12117" b="19751"/>
            <a:stretch>
              <a:fillRect/>
            </a:stretch>
          </p:blipFill>
          <p:spPr>
            <a:xfrm>
              <a:off x="11108125" y="5884136"/>
              <a:ext cx="1166987" cy="963102"/>
            </a:xfrm>
            <a:prstGeom prst="rect">
              <a:avLst/>
            </a:prstGeom>
          </p:spPr>
        </p:pic>
        <p:pic>
          <p:nvPicPr>
            <p:cNvPr id="10" name="图片 9"/>
            <p:cNvPicPr>
              <a:picLocks noChangeAspect="1"/>
            </p:cNvPicPr>
            <p:nvPr/>
          </p:nvPicPr>
          <p:blipFill>
            <a:blip r:embed="rId13"/>
            <a:stretch>
              <a:fillRect/>
            </a:stretch>
          </p:blipFill>
          <p:spPr>
            <a:xfrm>
              <a:off x="135620" y="190125"/>
              <a:ext cx="636540" cy="795560"/>
            </a:xfrm>
            <a:prstGeom prst="rect">
              <a:avLst/>
            </a:prstGeom>
          </p:spPr>
        </p:pic>
      </p:grpSp>
      <p:pic>
        <p:nvPicPr>
          <p:cNvPr id="11" name="图片 7"/>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flipH="1">
            <a:off x="-1" y="6255934"/>
            <a:ext cx="639224" cy="63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p:cNvGrpSpPr/>
          <p:nvPr userDrawn="1"/>
        </p:nvGrpSpPr>
        <p:grpSpPr>
          <a:xfrm>
            <a:off x="713839" y="-109803"/>
            <a:ext cx="6272480" cy="1089024"/>
            <a:chOff x="271791" y="397313"/>
            <a:chExt cx="1636712" cy="771525"/>
          </a:xfrm>
        </p:grpSpPr>
        <p:pic>
          <p:nvPicPr>
            <p:cNvPr id="13" name="Picture 2" descr="1-[转换]_16"/>
            <p:cNvPicPr>
              <a:picLocks noChangeAspect="1" noChangeArrowheads="1"/>
            </p:cNvPicPr>
            <p:nvPr userDrawn="1">
              <p:custDataLst>
                <p:tags r:id="rId15"/>
              </p:custDataLst>
            </p:nvPr>
          </p:nvPicPr>
          <p:blipFill>
            <a:blip r:embed="rId16">
              <a:extLst>
                <a:ext uri="{28A0092B-C50C-407E-A947-70E740481C1C}">
                  <a14:useLocalDpi xmlns:a14="http://schemas.microsoft.com/office/drawing/2010/main" val="0"/>
                </a:ext>
              </a:extLst>
            </a:blip>
            <a:srcRect/>
            <a:stretch>
              <a:fillRect/>
            </a:stretch>
          </p:blipFill>
          <p:spPr bwMode="auto">
            <a:xfrm>
              <a:off x="271791" y="397313"/>
              <a:ext cx="1636712"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
            <p:cNvSpPr>
              <a:spLocks noChangeArrowheads="1"/>
            </p:cNvSpPr>
            <p:nvPr>
              <p:custDataLst>
                <p:tags r:id="rId17"/>
              </p:custDataLst>
            </p:nvPr>
          </p:nvSpPr>
          <p:spPr bwMode="auto">
            <a:xfrm>
              <a:off x="400416" y="641604"/>
              <a:ext cx="1397000" cy="28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200" tIns="60599" rIns="121200" bIns="60599">
              <a:spAutoFit/>
            </a:bodyPr>
            <a:lstStyle>
              <a:lvl1pPr eaLnBrk="0" hangingPunct="0">
                <a:defRPr>
                  <a:solidFill>
                    <a:srgbClr val="000000"/>
                  </a:solidFill>
                  <a:latin typeface="Arial" panose="020B0604020202020204" pitchFamily="34" charset="0"/>
                  <a:ea typeface="宋体" panose="02010600030101010101" pitchFamily="2" charset="-122"/>
                </a:defRPr>
              </a:lvl1pPr>
              <a:lvl2pPr eaLnBrk="0" hangingPunct="0">
                <a:defRPr>
                  <a:solidFill>
                    <a:srgbClr val="000000"/>
                  </a:solidFill>
                  <a:latin typeface="Arial" panose="020B0604020202020204" pitchFamily="34" charset="0"/>
                  <a:ea typeface="宋体" panose="02010600030101010101" pitchFamily="2" charset="-122"/>
                </a:defRPr>
              </a:lvl2pPr>
              <a:lvl3pPr eaLnBrk="0" hangingPunct="0">
                <a:defRPr>
                  <a:solidFill>
                    <a:srgbClr val="000000"/>
                  </a:solidFill>
                  <a:latin typeface="Arial" panose="020B0604020202020204" pitchFamily="34" charset="0"/>
                  <a:ea typeface="宋体" panose="02010600030101010101" pitchFamily="2" charset="-122"/>
                </a:defRPr>
              </a:lvl3pPr>
              <a:lvl4pPr eaLnBrk="0" hangingPunct="0">
                <a:defRPr>
                  <a:solidFill>
                    <a:srgbClr val="000000"/>
                  </a:solidFill>
                  <a:latin typeface="Arial" panose="020B0604020202020204" pitchFamily="34" charset="0"/>
                  <a:ea typeface="宋体" panose="02010600030101010101" pitchFamily="2" charset="-122"/>
                </a:defRPr>
              </a:lvl4pPr>
              <a:lvl5pPr eaLnBrk="0" hangingPunct="0">
                <a:defRPr>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defRPr>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defRPr>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defRPr>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defRPr>
                  <a:solidFill>
                    <a:srgbClr val="000000"/>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b="1" dirty="0">
                <a:latin typeface="华文行楷" panose="02010800040101010101" pitchFamily="2" charset="-122"/>
                <a:ea typeface="华文行楷" panose="02010800040101010101" pitchFamily="2" charset="-122"/>
                <a:sym typeface="华文行楷" panose="02010800040101010101" pitchFamily="2" charset="-122"/>
              </a:endParaRPr>
            </a:p>
          </p:txBody>
        </p:sp>
      </p:grpSp>
      <p:pic>
        <p:nvPicPr>
          <p:cNvPr id="2" name="图片 1" descr="水印"/>
          <p:cNvPicPr>
            <a:picLocks noChangeAspect="1"/>
          </p:cNvPicPr>
          <p:nvPr userDrawn="1"/>
        </p:nvPicPr>
        <p:blipFill>
          <a:blip r:embed="rId18"/>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image" Target="../media/image16.png"/><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image" Target="../media/image15.jpeg"/><Relationship Id="rId12" Type="http://schemas.openxmlformats.org/officeDocument/2006/relationships/slideLayout" Target="../slideLayouts/slideLayout2.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19.xml"/></Relationships>
</file>

<file path=ppt/slides/_rels/slide11.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image" Target="../media/image18.png"/><Relationship Id="rId6" Type="http://schemas.openxmlformats.org/officeDocument/2006/relationships/tags" Target="../tags/tag32.xml"/><Relationship Id="rId5" Type="http://schemas.openxmlformats.org/officeDocument/2006/relationships/image" Target="../media/image17.png"/><Relationship Id="rId4" Type="http://schemas.openxmlformats.org/officeDocument/2006/relationships/tags" Target="../tags/tag31.xml"/><Relationship Id="rId3" Type="http://schemas.openxmlformats.org/officeDocument/2006/relationships/tags" Target="../tags/tag30.xml"/><Relationship Id="rId22" Type="http://schemas.openxmlformats.org/officeDocument/2006/relationships/slideLayout" Target="../slideLayouts/slideLayout1.xml"/><Relationship Id="rId21" Type="http://schemas.openxmlformats.org/officeDocument/2006/relationships/tags" Target="../tags/tag43.xml"/><Relationship Id="rId20" Type="http://schemas.openxmlformats.org/officeDocument/2006/relationships/tags" Target="../tags/tag42.xml"/><Relationship Id="rId2" Type="http://schemas.openxmlformats.org/officeDocument/2006/relationships/tags" Target="../tags/tag29.xml"/><Relationship Id="rId19" Type="http://schemas.openxmlformats.org/officeDocument/2006/relationships/tags" Target="../tags/tag41.xml"/><Relationship Id="rId18" Type="http://schemas.openxmlformats.org/officeDocument/2006/relationships/image" Target="../media/image21.png"/><Relationship Id="rId17" Type="http://schemas.openxmlformats.org/officeDocument/2006/relationships/tags" Target="../tags/tag40.xml"/><Relationship Id="rId16" Type="http://schemas.openxmlformats.org/officeDocument/2006/relationships/image" Target="../media/image20.png"/><Relationship Id="rId15" Type="http://schemas.openxmlformats.org/officeDocument/2006/relationships/tags" Target="../tags/tag39.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image" Target="../media/image19.png"/><Relationship Id="rId1" Type="http://schemas.openxmlformats.org/officeDocument/2006/relationships/tags" Target="../tags/tag28.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tags" Target="../tags/tag44.xml"/><Relationship Id="rId4" Type="http://schemas.openxmlformats.org/officeDocument/2006/relationships/hyperlink" Target="P54%20Using%20Language%202.mp3" TargetMode="External"/><Relationship Id="rId3" Type="http://schemas.openxmlformats.org/officeDocument/2006/relationships/image" Target="../media/image22.png"/><Relationship Id="rId2" Type="http://schemas.microsoft.com/office/2007/relationships/media" Target="../media/media2.mp3"/><Relationship Id="rId1" Type="http://schemas.openxmlformats.org/officeDocument/2006/relationships/audio" Target="../media/media2.mp3"/></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tags" Target="../tags/tag47.xml"/><Relationship Id="rId3" Type="http://schemas.openxmlformats.org/officeDocument/2006/relationships/hyperlink" Target="P54%20Using%20Language%202.mp3" TargetMode="External"/><Relationship Id="rId2" Type="http://schemas.openxmlformats.org/officeDocument/2006/relationships/tags" Target="../tags/tag46.xml"/><Relationship Id="rId1" Type="http://schemas.openxmlformats.org/officeDocument/2006/relationships/tags" Target="../tags/tag45.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image" Target="../media/image23.png"/><Relationship Id="rId3" Type="http://schemas.openxmlformats.org/officeDocument/2006/relationships/tags" Target="../tags/tag49.xml"/><Relationship Id="rId2" Type="http://schemas.openxmlformats.org/officeDocument/2006/relationships/hyperlink" Target="P54%20Using%20Language%202.mp3" TargetMode="External"/><Relationship Id="rId1" Type="http://schemas.openxmlformats.org/officeDocument/2006/relationships/tags" Target="../tags/tag48.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image" Target="../media/image23.png"/><Relationship Id="rId3" Type="http://schemas.openxmlformats.org/officeDocument/2006/relationships/tags" Target="../tags/tag54.xml"/><Relationship Id="rId2" Type="http://schemas.openxmlformats.org/officeDocument/2006/relationships/hyperlink" Target="P54%20Using%20Language%202.mp3" TargetMode="External"/><Relationship Id="rId1" Type="http://schemas.openxmlformats.org/officeDocument/2006/relationships/tags" Target="../tags/tag53.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59.xml"/><Relationship Id="rId4" Type="http://schemas.openxmlformats.org/officeDocument/2006/relationships/image" Target="../media/image23.png"/><Relationship Id="rId3" Type="http://schemas.openxmlformats.org/officeDocument/2006/relationships/tags" Target="../tags/tag58.xml"/><Relationship Id="rId2" Type="http://schemas.openxmlformats.org/officeDocument/2006/relationships/hyperlink" Target="P54%20Using%20Language%202.mp3" TargetMode="External"/><Relationship Id="rId1" Type="http://schemas.openxmlformats.org/officeDocument/2006/relationships/tags" Target="../tags/tag57.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openxmlformats.org/officeDocument/2006/relationships/tags" Target="../tags/tag60.xml"/><Relationship Id="rId1" Type="http://schemas.openxmlformats.org/officeDocument/2006/relationships/image" Target="../media/image25.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1.xml"/><Relationship Id="rId2" Type="http://schemas.openxmlformats.org/officeDocument/2006/relationships/image" Target="../media/image27.jpeg"/><Relationship Id="rId1" Type="http://schemas.openxmlformats.org/officeDocument/2006/relationships/hyperlink" Target="&#38142;&#25509;&#36164;&#28304;/Unit%205%20Using%20Language%20P54-3.mp3"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xml"/><Relationship Id="rId2" Type="http://schemas.openxmlformats.org/officeDocument/2006/relationships/image" Target="../media/image7.png"/><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tags" Target="../tags/tag6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jpeg"/><Relationship Id="rId2" Type="http://schemas.openxmlformats.org/officeDocument/2006/relationships/tags" Target="../tags/tag63.xml"/><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tags" Target="../tags/tag6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36.jpeg"/><Relationship Id="rId1" Type="http://schemas.openxmlformats.org/officeDocument/2006/relationships/tags" Target="../tags/tag65.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tags" Target="../tags/tag12.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tags" Target="../tags/tag11.xml"/><Relationship Id="rId1" Type="http://schemas.openxmlformats.org/officeDocument/2006/relationships/tags" Target="../tags/tag10.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image" Target="../media/image10.png"/><Relationship Id="rId2" Type="http://schemas.openxmlformats.org/officeDocument/2006/relationships/tags" Target="../tags/tag13.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tags" Target="../tags/tag1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l="8873" t="44229" r="63541" b="25911"/>
          <a:stretch>
            <a:fillRect/>
          </a:stretch>
        </p:blipFill>
        <p:spPr bwMode="auto">
          <a:xfrm>
            <a:off x="729514" y="821130"/>
            <a:ext cx="3220185" cy="223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3"/>
          <p:cNvSpPr/>
          <p:nvPr>
            <p:custDataLst>
              <p:tags r:id="rId3"/>
            </p:custDataLst>
          </p:nvPr>
        </p:nvSpPr>
        <p:spPr>
          <a:xfrm>
            <a:off x="4273550" y="953739"/>
            <a:ext cx="4691063" cy="522288"/>
          </a:xfrm>
          <a:prstGeom prst="rect">
            <a:avLst/>
          </a:prstGeom>
          <a:noFill/>
          <a:ln>
            <a:no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r>
              <a:rPr lang="en-US" altLang="zh-CN" sz="2800" b="1" dirty="0">
                <a:ln w="9525" cap="flat" cmpd="sng" algn="ctr">
                  <a:noFill/>
                  <a:prstDash val="solid"/>
                  <a:round/>
                  <a:headEnd type="none" w="med" len="med"/>
                  <a:tailEnd type="none" w="med" len="med"/>
                </a:ln>
                <a:solidFill>
                  <a:srgbClr val="FF0000"/>
                </a:solidFill>
                <a:latin typeface="Times New Roman" panose="02020603050405020304"/>
                <a:ea typeface="华文楷体" panose="02010600040101010101" pitchFamily="2" charset="-122"/>
                <a:sym typeface="Wingdings" panose="05000000000000000000"/>
              </a:rPr>
              <a:t>Drought</a:t>
            </a:r>
            <a:endParaRPr lang="en-US" altLang="zh-CN" sz="2800" b="1" dirty="0">
              <a:solidFill>
                <a:srgbClr val="FF0000"/>
              </a:solidFill>
              <a:latin typeface="Times New Roman" panose="02020603050405020304"/>
              <a:ea typeface="华文楷体" panose="02010600040101010101" pitchFamily="2" charset="-122"/>
            </a:endParaRPr>
          </a:p>
        </p:txBody>
      </p:sp>
      <p:sp>
        <p:nvSpPr>
          <p:cNvPr id="4" name="矩形 4"/>
          <p:cNvSpPr/>
          <p:nvPr>
            <p:custDataLst>
              <p:tags r:id="rId4"/>
            </p:custDataLst>
          </p:nvPr>
        </p:nvSpPr>
        <p:spPr>
          <a:xfrm>
            <a:off x="4152860" y="1550553"/>
            <a:ext cx="7278804" cy="952500"/>
          </a:xfrm>
          <a:prstGeom prst="rect">
            <a:avLst/>
          </a:prstGeom>
          <a:solidFill>
            <a:srgbClr val="FECACF"/>
          </a:solidFill>
          <a:ln>
            <a:noFill/>
            <a:miter lim="800000"/>
          </a:ln>
        </p:spPr>
        <p:txBody>
          <a:bodyPr wrap="square">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r>
              <a:rPr lang="en-US" altLang="zh-CN" sz="2800" b="1" dirty="0">
                <a:ln w="9525" cap="flat" cmpd="sng" algn="ctr">
                  <a:noFill/>
                  <a:prstDash val="solid"/>
                  <a:round/>
                  <a:headEnd type="none" w="med" len="med"/>
                  <a:tailEnd type="none" w="med" len="med"/>
                </a:ln>
                <a:solidFill>
                  <a:srgbClr val="0000FF"/>
                </a:solidFill>
                <a:latin typeface="Times New Roman" panose="02020603050405020304"/>
                <a:ea typeface="华文楷体" panose="02010600040101010101" pitchFamily="2" charset="-122"/>
                <a:sym typeface="Wingdings" panose="05000000000000000000"/>
              </a:rPr>
              <a:t>When there is drought, crops  cannot grow and animals may die.</a:t>
            </a:r>
            <a:endParaRPr lang="en-US" altLang="zh-CN" sz="2800" b="1" dirty="0">
              <a:solidFill>
                <a:srgbClr val="0000FF"/>
              </a:solidFill>
              <a:latin typeface="Times New Roman" panose="02020603050405020304"/>
              <a:ea typeface="华文楷体" panose="02010600040101010101" pitchFamily="2" charset="-122"/>
            </a:endParaRPr>
          </a:p>
        </p:txBody>
      </p:sp>
      <p:pic>
        <p:nvPicPr>
          <p:cNvPr id="5" name="图片 2"/>
          <p:cNvPicPr>
            <a:picLocks noChangeAspect="1" noChangeArrowheads="1"/>
          </p:cNvPicPr>
          <p:nvPr>
            <p:custDataLst>
              <p:tags r:id="rId5"/>
            </p:custDataLst>
          </p:nvPr>
        </p:nvPicPr>
        <p:blipFill>
          <a:blip r:embed="rId2">
            <a:extLst>
              <a:ext uri="{28A0092B-C50C-407E-A947-70E740481C1C}">
                <a14:useLocalDpi xmlns:a14="http://schemas.microsoft.com/office/drawing/2010/main" val="0"/>
              </a:ext>
            </a:extLst>
          </a:blip>
          <a:srcRect l="37750" t="44229" r="34846" b="25911"/>
          <a:stretch>
            <a:fillRect/>
          </a:stretch>
        </p:blipFill>
        <p:spPr bwMode="auto">
          <a:xfrm>
            <a:off x="729514" y="3108268"/>
            <a:ext cx="3220185" cy="215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bwMode="auto">
          <a:xfrm>
            <a:off x="8242303" y="4302200"/>
            <a:ext cx="3487002" cy="244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49"/>
          <p:cNvSpPr/>
          <p:nvPr>
            <p:custDataLst>
              <p:tags r:id="rId8"/>
            </p:custDataLst>
          </p:nvPr>
        </p:nvSpPr>
        <p:spPr>
          <a:xfrm>
            <a:off x="4395711" y="3080419"/>
            <a:ext cx="4691062" cy="522287"/>
          </a:xfrm>
          <a:prstGeom prst="rect">
            <a:avLst/>
          </a:prstGeom>
          <a:noFill/>
          <a:ln>
            <a:no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r>
              <a:rPr lang="en-US" altLang="zh-CN" sz="2800" b="1" dirty="0">
                <a:ln w="9525" cap="flat" cmpd="sng" algn="ctr">
                  <a:noFill/>
                  <a:prstDash val="solid"/>
                  <a:round/>
                  <a:headEnd type="none" w="med" len="med"/>
                  <a:tailEnd type="none" w="med" len="med"/>
                </a:ln>
                <a:solidFill>
                  <a:srgbClr val="FF0000"/>
                </a:solidFill>
                <a:latin typeface="Times New Roman" panose="02020603050405020304"/>
                <a:ea typeface="华文楷体" panose="02010600040101010101" pitchFamily="2" charset="-122"/>
                <a:sym typeface="Wingdings" panose="05000000000000000000"/>
              </a:rPr>
              <a:t>War</a:t>
            </a:r>
            <a:endParaRPr lang="en-US" altLang="zh-CN" sz="2800" b="1" dirty="0">
              <a:solidFill>
                <a:srgbClr val="FF0000"/>
              </a:solidFill>
              <a:latin typeface="Times New Roman" panose="02020603050405020304"/>
              <a:ea typeface="华文楷体" panose="02010600040101010101" pitchFamily="2" charset="-122"/>
            </a:endParaRPr>
          </a:p>
        </p:txBody>
      </p:sp>
      <p:sp>
        <p:nvSpPr>
          <p:cNvPr id="8" name="矩形 53"/>
          <p:cNvSpPr/>
          <p:nvPr>
            <p:custDataLst>
              <p:tags r:id="rId9"/>
            </p:custDataLst>
          </p:nvPr>
        </p:nvSpPr>
        <p:spPr>
          <a:xfrm>
            <a:off x="3949700" y="3496805"/>
            <a:ext cx="8242300" cy="952500"/>
          </a:xfrm>
          <a:prstGeom prst="rect">
            <a:avLst/>
          </a:prstGeom>
          <a:solidFill>
            <a:srgbClr val="D9EDF1"/>
          </a:solidFill>
          <a:ln>
            <a:no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r>
              <a:rPr lang="en-US" altLang="zh-CN" sz="2800" b="1" dirty="0">
                <a:ln w="9525" cap="flat" cmpd="sng" algn="ctr">
                  <a:noFill/>
                  <a:prstDash val="solid"/>
                  <a:round/>
                  <a:headEnd type="none" w="med" len="med"/>
                  <a:tailEnd type="none" w="med" len="med"/>
                </a:ln>
                <a:solidFill>
                  <a:srgbClr val="0000FF"/>
                </a:solidFill>
                <a:latin typeface="Times New Roman" panose="02020603050405020304"/>
                <a:ea typeface="华文楷体" panose="02010600040101010101" pitchFamily="2" charset="-122"/>
                <a:sym typeface="Wingdings" panose="05000000000000000000"/>
              </a:rPr>
              <a:t>Hunger often comes with war, as often people cannot farm to grow food or work to get money to buy food.</a:t>
            </a:r>
            <a:endParaRPr lang="en-US" altLang="zh-CN" sz="2800" b="1" dirty="0">
              <a:solidFill>
                <a:srgbClr val="0000FF"/>
              </a:solidFill>
              <a:latin typeface="Times New Roman" panose="02020603050405020304"/>
              <a:ea typeface="华文楷体" panose="02010600040101010101" pitchFamily="2" charset="-122"/>
            </a:endParaRPr>
          </a:p>
        </p:txBody>
      </p:sp>
      <p:sp>
        <p:nvSpPr>
          <p:cNvPr id="9" name="矩形 54"/>
          <p:cNvSpPr/>
          <p:nvPr>
            <p:custDataLst>
              <p:tags r:id="rId10"/>
            </p:custDataLst>
          </p:nvPr>
        </p:nvSpPr>
        <p:spPr>
          <a:xfrm>
            <a:off x="6623824" y="5000081"/>
            <a:ext cx="1398027" cy="522287"/>
          </a:xfrm>
          <a:prstGeom prst="rect">
            <a:avLst/>
          </a:prstGeom>
          <a:noFill/>
          <a:ln>
            <a:noFill/>
            <a:miter lim="800000"/>
          </a:ln>
        </p:spPr>
        <p:txBody>
          <a:bodyPr wrap="square">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r>
              <a:rPr lang="en-US" altLang="zh-CN" sz="2800" b="1" dirty="0">
                <a:ln w="9525" cap="flat" cmpd="sng" algn="ctr">
                  <a:noFill/>
                  <a:prstDash val="solid"/>
                  <a:round/>
                  <a:headEnd type="none" w="med" len="med"/>
                  <a:tailEnd type="none" w="med" len="med"/>
                </a:ln>
                <a:solidFill>
                  <a:srgbClr val="FF0000"/>
                </a:solidFill>
                <a:latin typeface="Times New Roman" panose="02020603050405020304"/>
                <a:ea typeface="华文楷体" panose="02010600040101010101" pitchFamily="2" charset="-122"/>
                <a:sym typeface="Wingdings" panose="05000000000000000000"/>
              </a:rPr>
              <a:t>Famine</a:t>
            </a:r>
            <a:endParaRPr lang="en-US" altLang="zh-CN" sz="2800" b="1" dirty="0">
              <a:solidFill>
                <a:srgbClr val="FF0000"/>
              </a:solidFill>
              <a:latin typeface="Times New Roman" panose="02020603050405020304"/>
              <a:ea typeface="华文楷体" panose="02010600040101010101" pitchFamily="2" charset="-122"/>
            </a:endParaRPr>
          </a:p>
        </p:txBody>
      </p:sp>
      <p:sp>
        <p:nvSpPr>
          <p:cNvPr id="10" name="矩形 55"/>
          <p:cNvSpPr/>
          <p:nvPr>
            <p:custDataLst>
              <p:tags r:id="rId11"/>
            </p:custDataLst>
          </p:nvPr>
        </p:nvSpPr>
        <p:spPr>
          <a:xfrm>
            <a:off x="599998" y="5522368"/>
            <a:ext cx="7591425" cy="952500"/>
          </a:xfrm>
          <a:prstGeom prst="rect">
            <a:avLst/>
          </a:prstGeom>
          <a:solidFill>
            <a:srgbClr val="FECACF"/>
          </a:solidFill>
          <a:ln>
            <a:no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r>
              <a:rPr lang="en-US" altLang="zh-CN" sz="2800" b="1" dirty="0">
                <a:ln w="9525" cap="flat" cmpd="sng" algn="ctr">
                  <a:noFill/>
                  <a:prstDash val="solid"/>
                  <a:round/>
                  <a:headEnd type="none" w="med" len="med"/>
                  <a:tailEnd type="none" w="med" len="med"/>
                </a:ln>
                <a:solidFill>
                  <a:srgbClr val="0000FF"/>
                </a:solidFill>
                <a:latin typeface="Times New Roman" panose="02020603050405020304"/>
                <a:ea typeface="华文楷体" panose="02010600040101010101" pitchFamily="2" charset="-122"/>
                <a:sym typeface="Wingdings" panose="05000000000000000000"/>
              </a:rPr>
              <a:t>Famine can be caused by drought, insects or diseases,  or too hot or too cool weather.</a:t>
            </a:r>
            <a:endParaRPr lang="en-US" altLang="zh-CN" sz="2800" b="1" dirty="0">
              <a:solidFill>
                <a:srgbClr val="0000FF"/>
              </a:solidFill>
              <a:latin typeface="Times New Roman" panose="02020603050405020304"/>
              <a:ea typeface="华文楷体" panose="02010600040101010101" pitchFamily="2" charset="-122"/>
            </a:endParaRPr>
          </a:p>
        </p:txBody>
      </p:sp>
      <p:sp>
        <p:nvSpPr>
          <p:cNvPr id="11" name="文本框 10"/>
          <p:cNvSpPr txBox="1"/>
          <p:nvPr/>
        </p:nvSpPr>
        <p:spPr>
          <a:xfrm>
            <a:off x="1519013" y="236821"/>
            <a:ext cx="3298005"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Lead in</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fill="hold"/>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fill="hold"/>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fill="hold"/>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fill="hold"/>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fill="hold"/>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fill="hold"/>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p:bldP spid="8" grpId="0" animBg="1"/>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6754728" y="936176"/>
            <a:ext cx="3860800" cy="768350"/>
          </a:xfrm>
          <a:prstGeom prst="rect">
            <a:avLst/>
          </a:prstGeom>
          <a:noFill/>
          <a:ln w="9525">
            <a:noFill/>
          </a:ln>
        </p:spPr>
        <p:txBody>
          <a:bodyPr wrap="square" anchor="t">
            <a:spAutoFit/>
          </a:bodyPr>
          <a:lstStyle/>
          <a:p>
            <a:pPr algn="l"/>
            <a:r>
              <a:rPr lang="en-US" altLang="zh-CN" sz="4400" b="1">
                <a:solidFill>
                  <a:srgbClr val="FF0066"/>
                </a:solidFill>
              </a:rPr>
              <a:t> </a:t>
            </a:r>
            <a:endParaRPr lang="en-US" altLang="zh-CN" sz="3200" b="1">
              <a:solidFill>
                <a:srgbClr val="FF0066"/>
              </a:solidFill>
            </a:endParaRPr>
          </a:p>
        </p:txBody>
      </p:sp>
      <p:sp>
        <p:nvSpPr>
          <p:cNvPr id="5" name="文本框 4"/>
          <p:cNvSpPr txBox="1"/>
          <p:nvPr>
            <p:custDataLst>
              <p:tags r:id="rId2"/>
            </p:custDataLst>
          </p:nvPr>
        </p:nvSpPr>
        <p:spPr>
          <a:xfrm>
            <a:off x="3374103" y="5661622"/>
            <a:ext cx="2544896" cy="583565"/>
          </a:xfrm>
          <a:prstGeom prst="rect">
            <a:avLst/>
          </a:prstGeom>
          <a:noFill/>
        </p:spPr>
        <p:txBody>
          <a:bodyPr wrap="square" rtlCol="0">
            <a:spAutoFit/>
          </a:bodyPr>
          <a:lstStyle>
            <a:defPPr>
              <a:defRPr lang="zh-CN"/>
            </a:defPPr>
            <a:lvl1pPr>
              <a:defRPr sz="3200" b="1">
                <a:solidFill>
                  <a:srgbClr val="FF0000"/>
                </a:solidFill>
                <a:latin typeface="Times New Roman" panose="02020603050405020304" pitchFamily="18" charset="0"/>
                <a:cs typeface="Times New Roman" panose="02020603050405020304" pitchFamily="18" charset="0"/>
              </a:defRPr>
            </a:lvl1pPr>
          </a:lstStyle>
          <a:p>
            <a:r>
              <a:rPr lang="en-US" altLang="zh-CN" dirty="0"/>
              <a:t>earthquakes</a:t>
            </a:r>
            <a:endParaRPr lang="en-US" altLang="zh-CN" dirty="0"/>
          </a:p>
        </p:txBody>
      </p:sp>
      <p:sp>
        <p:nvSpPr>
          <p:cNvPr id="6" name="文本框 5"/>
          <p:cNvSpPr txBox="1"/>
          <p:nvPr>
            <p:custDataLst>
              <p:tags r:id="rId3"/>
            </p:custDataLst>
          </p:nvPr>
        </p:nvSpPr>
        <p:spPr>
          <a:xfrm>
            <a:off x="3515593" y="2250943"/>
            <a:ext cx="2424430" cy="583565"/>
          </a:xfrm>
          <a:prstGeom prst="rect">
            <a:avLst/>
          </a:prstGeom>
          <a:noFill/>
        </p:spPr>
        <p:txBody>
          <a:bodyPr wrap="square" rtlCol="0">
            <a:spAutoFit/>
          </a:bodyPr>
          <a:lstStyle/>
          <a:p>
            <a:r>
              <a:rPr lang="en-US" altLang="zh-CN" sz="3200" b="1" dirty="0">
                <a:solidFill>
                  <a:srgbClr val="FF0000"/>
                </a:solidFill>
                <a:latin typeface="Times New Roman" panose="02020603050405020304" pitchFamily="18" charset="0"/>
                <a:cs typeface="Times New Roman" panose="02020603050405020304" pitchFamily="18" charset="0"/>
              </a:rPr>
              <a:t>drought</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custDataLst>
              <p:tags r:id="rId4"/>
            </p:custDataLst>
          </p:nvPr>
        </p:nvPicPr>
        <p:blipFill>
          <a:blip r:embed="rId5"/>
          <a:stretch>
            <a:fillRect/>
          </a:stretch>
        </p:blipFill>
        <p:spPr>
          <a:xfrm>
            <a:off x="737014" y="1346921"/>
            <a:ext cx="2600590" cy="1727959"/>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679492" y="3136630"/>
            <a:ext cx="2715635" cy="1811026"/>
          </a:xfrm>
          <a:prstGeom prst="rect">
            <a:avLst/>
          </a:prstGeom>
        </p:spPr>
      </p:pic>
      <p:sp>
        <p:nvSpPr>
          <p:cNvPr id="9" name="文本框 8"/>
          <p:cNvSpPr txBox="1"/>
          <p:nvPr>
            <p:custDataLst>
              <p:tags r:id="rId8"/>
            </p:custDataLst>
          </p:nvPr>
        </p:nvSpPr>
        <p:spPr>
          <a:xfrm>
            <a:off x="3658776" y="4052404"/>
            <a:ext cx="1299865" cy="583565"/>
          </a:xfrm>
          <a:prstGeom prst="rect">
            <a:avLst/>
          </a:prstGeom>
          <a:noFill/>
        </p:spPr>
        <p:txBody>
          <a:bodyPr wrap="square" rtlCol="0">
            <a:spAutoFit/>
          </a:bodyPr>
          <a:lstStyle/>
          <a:p>
            <a:r>
              <a:rPr lang="en-US" altLang="zh-CN" sz="3200" b="1" dirty="0">
                <a:solidFill>
                  <a:srgbClr val="FF0000"/>
                </a:solidFill>
                <a:latin typeface="Times New Roman" panose="02020603050405020304" pitchFamily="18" charset="0"/>
                <a:cs typeface="Times New Roman" panose="02020603050405020304" pitchFamily="18" charset="0"/>
              </a:rPr>
              <a:t>flood</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pic>
        <p:nvPicPr>
          <p:cNvPr id="10" name="图片 9"/>
          <p:cNvPicPr>
            <a:picLocks noChangeAspect="1"/>
          </p:cNvPicPr>
          <p:nvPr>
            <p:custDataLst>
              <p:tags r:id="rId9"/>
            </p:custDataLst>
          </p:nvPr>
        </p:nvPicPr>
        <p:blipFill>
          <a:blip r:embed="rId10"/>
          <a:stretch>
            <a:fillRect/>
          </a:stretch>
        </p:blipFill>
        <p:spPr>
          <a:xfrm>
            <a:off x="780912" y="5071156"/>
            <a:ext cx="2600590" cy="1709010"/>
          </a:xfrm>
          <a:prstGeom prst="rect">
            <a:avLst/>
          </a:prstGeom>
        </p:spPr>
      </p:pic>
      <p:sp>
        <p:nvSpPr>
          <p:cNvPr id="11" name="文本框 10"/>
          <p:cNvSpPr txBox="1"/>
          <p:nvPr>
            <p:custDataLst>
              <p:tags r:id="rId11"/>
            </p:custDataLst>
          </p:nvPr>
        </p:nvSpPr>
        <p:spPr>
          <a:xfrm>
            <a:off x="635481" y="932339"/>
            <a:ext cx="9463575" cy="461665"/>
          </a:xfrm>
          <a:prstGeom prst="rect">
            <a:avLst/>
          </a:prstGeom>
          <a:solidFill>
            <a:schemeClr val="accent4">
              <a:lumMod val="20000"/>
              <a:lumOff val="80000"/>
            </a:schemeClr>
          </a:solidFill>
        </p:spPr>
        <p:txBody>
          <a:bodyPr wrap="square" rtlCol="0">
            <a:spAutoFit/>
          </a:bodyPr>
          <a:lstStyle/>
          <a:p>
            <a:r>
              <a:rPr lang="en-US" altLang="zh-CN" sz="2400" b="1" dirty="0">
                <a:latin typeface="Times New Roman Bold" panose="02020503050405090304" charset="0"/>
                <a:cs typeface="Times New Roman Bold" panose="02020503050405090304" charset="0"/>
              </a:rPr>
              <a:t>What other causes may lead to the world hunger problem? </a:t>
            </a:r>
            <a:endParaRPr lang="en-US" altLang="zh-CN" sz="2400" b="1" dirty="0">
              <a:latin typeface="Times New Roman Bold" panose="02020503050405090304" charset="0"/>
              <a:cs typeface="Times New Roman Bold" panose="02020503050405090304" charset="0"/>
            </a:endParaRPr>
          </a:p>
        </p:txBody>
      </p:sp>
      <p:sp>
        <p:nvSpPr>
          <p:cNvPr id="12" name="右大括号 11"/>
          <p:cNvSpPr/>
          <p:nvPr>
            <p:custDataLst>
              <p:tags r:id="rId12"/>
            </p:custDataLst>
          </p:nvPr>
        </p:nvSpPr>
        <p:spPr>
          <a:xfrm>
            <a:off x="5348875" y="2018371"/>
            <a:ext cx="667180" cy="4396902"/>
          </a:xfrm>
          <a:prstGeom prst="rightBrace">
            <a:avLst>
              <a:gd name="adj1" fmla="val 8333"/>
              <a:gd name="adj2" fmla="val 50734"/>
            </a:avLst>
          </a:prstGeom>
          <a:noFill/>
          <a:ln w="57150" cmpd="sng">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FF0000"/>
              </a:solidFill>
            </a:endParaRPr>
          </a:p>
        </p:txBody>
      </p:sp>
      <p:sp>
        <p:nvSpPr>
          <p:cNvPr id="13" name="文本框 12"/>
          <p:cNvSpPr txBox="1"/>
          <p:nvPr>
            <p:custDataLst>
              <p:tags r:id="rId13"/>
            </p:custDataLst>
          </p:nvPr>
        </p:nvSpPr>
        <p:spPr>
          <a:xfrm>
            <a:off x="5616517" y="2930087"/>
            <a:ext cx="3276514" cy="583565"/>
          </a:xfrm>
          <a:prstGeom prst="rect">
            <a:avLst/>
          </a:prstGeom>
          <a:noFill/>
        </p:spPr>
        <p:txBody>
          <a:bodyPr wrap="square" rtlCol="0">
            <a:spAutoFit/>
          </a:bodyPr>
          <a:lstStyle>
            <a:defPPr>
              <a:defRPr lang="zh-CN"/>
            </a:defPPr>
            <a:lvl1pPr>
              <a:defRPr sz="3200" b="1">
                <a:solidFill>
                  <a:srgbClr val="FF0000"/>
                </a:solidFill>
                <a:latin typeface="Times New Roman" panose="02020603050405020304" pitchFamily="18" charset="0"/>
                <a:cs typeface="Times New Roman" panose="02020603050405020304" pitchFamily="18" charset="0"/>
              </a:defRPr>
            </a:lvl1pPr>
          </a:lstStyle>
          <a:p>
            <a:r>
              <a:rPr lang="en-US" altLang="zh-CN" dirty="0">
                <a:solidFill>
                  <a:srgbClr val="0000FF"/>
                </a:solidFill>
              </a:rPr>
              <a:t>natural disasters</a:t>
            </a:r>
            <a:endParaRPr lang="en-US" altLang="zh-CN" dirty="0">
              <a:solidFill>
                <a:srgbClr val="0000FF"/>
              </a:solidFill>
            </a:endParaRPr>
          </a:p>
        </p:txBody>
      </p:sp>
      <p:sp>
        <p:nvSpPr>
          <p:cNvPr id="14" name="文本框 13"/>
          <p:cNvSpPr txBox="1"/>
          <p:nvPr>
            <p:custDataLst>
              <p:tags r:id="rId14"/>
            </p:custDataLst>
          </p:nvPr>
        </p:nvSpPr>
        <p:spPr>
          <a:xfrm>
            <a:off x="9160673" y="2975489"/>
            <a:ext cx="2901315" cy="1076325"/>
          </a:xfrm>
          <a:prstGeom prst="rect">
            <a:avLst/>
          </a:prstGeom>
          <a:noFill/>
        </p:spPr>
        <p:txBody>
          <a:bodyPr wrap="square" rtlCol="0">
            <a:spAutoFit/>
          </a:bodyPr>
          <a:lstStyle>
            <a:defPPr>
              <a:defRPr lang="zh-CN"/>
            </a:defPPr>
            <a:lvl1pPr>
              <a:defRPr sz="3200" b="1">
                <a:solidFill>
                  <a:srgbClr val="FF0000"/>
                </a:solidFill>
                <a:latin typeface="Times New Roman" panose="02020603050405020304" pitchFamily="18" charset="0"/>
                <a:cs typeface="Times New Roman" panose="02020603050405020304" pitchFamily="18" charset="0"/>
              </a:defRPr>
            </a:lvl1pPr>
          </a:lstStyle>
          <a:p>
            <a:r>
              <a:rPr lang="en-US" altLang="zh-CN" dirty="0"/>
              <a:t>Farmland used for not farming</a:t>
            </a:r>
            <a:endParaRPr lang="en-US" altLang="zh-CN" dirty="0"/>
          </a:p>
        </p:txBody>
      </p:sp>
      <p:pic>
        <p:nvPicPr>
          <p:cNvPr id="15" name="图片 14"/>
          <p:cNvPicPr>
            <a:picLocks noChangeAspect="1"/>
          </p:cNvPicPr>
          <p:nvPr>
            <p:custDataLst>
              <p:tags r:id="rId15"/>
            </p:custDataLst>
          </p:nvPr>
        </p:nvPicPr>
        <p:blipFill>
          <a:blip r:embed="rId16"/>
          <a:stretch>
            <a:fillRect/>
          </a:stretch>
        </p:blipFill>
        <p:spPr>
          <a:xfrm>
            <a:off x="9456851" y="1364720"/>
            <a:ext cx="2453074" cy="1691005"/>
          </a:xfrm>
          <a:prstGeom prst="rect">
            <a:avLst/>
          </a:prstGeom>
        </p:spPr>
      </p:pic>
      <p:pic>
        <p:nvPicPr>
          <p:cNvPr id="16" name="图片 15"/>
          <p:cNvPicPr>
            <a:picLocks noChangeAspect="1"/>
          </p:cNvPicPr>
          <p:nvPr>
            <p:custDataLst>
              <p:tags r:id="rId17"/>
            </p:custDataLst>
          </p:nvPr>
        </p:nvPicPr>
        <p:blipFill>
          <a:blip r:embed="rId18"/>
          <a:stretch>
            <a:fillRect/>
          </a:stretch>
        </p:blipFill>
        <p:spPr>
          <a:xfrm>
            <a:off x="9513290" y="4042143"/>
            <a:ext cx="2413738" cy="1862455"/>
          </a:xfrm>
          <a:prstGeom prst="rect">
            <a:avLst/>
          </a:prstGeom>
        </p:spPr>
      </p:pic>
      <p:sp>
        <p:nvSpPr>
          <p:cNvPr id="17" name="文本框 16"/>
          <p:cNvSpPr txBox="1"/>
          <p:nvPr>
            <p:custDataLst>
              <p:tags r:id="rId19"/>
            </p:custDataLst>
          </p:nvPr>
        </p:nvSpPr>
        <p:spPr>
          <a:xfrm>
            <a:off x="9655336" y="5987362"/>
            <a:ext cx="2105025" cy="583565"/>
          </a:xfrm>
          <a:prstGeom prst="rect">
            <a:avLst/>
          </a:prstGeom>
          <a:noFill/>
        </p:spPr>
        <p:txBody>
          <a:bodyPr wrap="square" rtlCol="0">
            <a:spAutoFit/>
          </a:bodyPr>
          <a:lstStyle>
            <a:defPPr>
              <a:defRPr lang="zh-CN"/>
            </a:defPPr>
            <a:lvl1pPr>
              <a:defRPr sz="3200" b="1">
                <a:solidFill>
                  <a:srgbClr val="FF0000"/>
                </a:solidFill>
                <a:latin typeface="Times New Roman" panose="02020603050405020304" pitchFamily="18" charset="0"/>
                <a:cs typeface="Times New Roman" panose="02020603050405020304" pitchFamily="18" charset="0"/>
              </a:defRPr>
            </a:lvl1pPr>
          </a:lstStyle>
          <a:p>
            <a:r>
              <a:rPr lang="en-US" altLang="zh-CN" dirty="0"/>
              <a:t>wars</a:t>
            </a:r>
            <a:endParaRPr lang="en-US" altLang="zh-CN" dirty="0"/>
          </a:p>
        </p:txBody>
      </p:sp>
      <p:sp>
        <p:nvSpPr>
          <p:cNvPr id="18" name="右大括号 17"/>
          <p:cNvSpPr/>
          <p:nvPr>
            <p:custDataLst>
              <p:tags r:id="rId20"/>
            </p:custDataLst>
          </p:nvPr>
        </p:nvSpPr>
        <p:spPr>
          <a:xfrm rot="10800000">
            <a:off x="8515509" y="1902957"/>
            <a:ext cx="754105" cy="4396902"/>
          </a:xfrm>
          <a:prstGeom prst="rightBrace">
            <a:avLst>
              <a:gd name="adj1" fmla="val 8333"/>
              <a:gd name="adj2" fmla="val 50734"/>
            </a:avLst>
          </a:prstGeom>
          <a:noFill/>
          <a:ln w="57150" cmpd="sng">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FF0000"/>
              </a:solidFill>
            </a:endParaRPr>
          </a:p>
        </p:txBody>
      </p:sp>
      <p:sp>
        <p:nvSpPr>
          <p:cNvPr id="19" name="文本框 18"/>
          <p:cNvSpPr txBox="1"/>
          <p:nvPr>
            <p:custDataLst>
              <p:tags r:id="rId21"/>
            </p:custDataLst>
          </p:nvPr>
        </p:nvSpPr>
        <p:spPr>
          <a:xfrm>
            <a:off x="5696922" y="4095570"/>
            <a:ext cx="3276514" cy="583565"/>
          </a:xfrm>
          <a:prstGeom prst="rect">
            <a:avLst/>
          </a:prstGeom>
          <a:noFill/>
        </p:spPr>
        <p:txBody>
          <a:bodyPr wrap="square" rtlCol="0">
            <a:spAutoFit/>
          </a:bodyPr>
          <a:lstStyle>
            <a:defPPr>
              <a:defRPr lang="zh-CN"/>
            </a:defPPr>
            <a:lvl1pPr>
              <a:defRPr sz="3200" b="1">
                <a:solidFill>
                  <a:srgbClr val="FF0000"/>
                </a:solidFill>
                <a:latin typeface="Times New Roman" panose="02020603050405020304" pitchFamily="18" charset="0"/>
                <a:cs typeface="Times New Roman" panose="02020603050405020304" pitchFamily="18" charset="0"/>
              </a:defRPr>
            </a:lvl1pPr>
          </a:lstStyle>
          <a:p>
            <a:r>
              <a:rPr lang="en-US" altLang="zh-CN" dirty="0">
                <a:solidFill>
                  <a:srgbClr val="0000FF"/>
                </a:solidFill>
              </a:rPr>
              <a:t>human activities</a:t>
            </a:r>
            <a:endParaRPr lang="en-US" altLang="zh-CN" dirty="0">
              <a:solidFill>
                <a:srgbClr val="0000FF"/>
              </a:solidFill>
            </a:endParaRPr>
          </a:p>
        </p:txBody>
      </p:sp>
      <p:sp>
        <p:nvSpPr>
          <p:cNvPr id="20" name="文本框 19"/>
          <p:cNvSpPr txBox="1"/>
          <p:nvPr/>
        </p:nvSpPr>
        <p:spPr>
          <a:xfrm>
            <a:off x="1429803" y="162508"/>
            <a:ext cx="3298005"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Lead in</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down)">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ipe(down)">
                                      <p:cBhvr>
                                        <p:cTn id="7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1" grpId="0" animBg="1"/>
      <p:bldP spid="12" grpId="0" animBg="1"/>
      <p:bldP spid="13" grpId="0"/>
      <p:bldP spid="14" grpId="0"/>
      <p:bldP spid="17" grpId="0"/>
      <p:bldP spid="18"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2635924" y="1938835"/>
            <a:ext cx="7032202" cy="9234"/>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2565140" y="1683315"/>
            <a:ext cx="563768" cy="469613"/>
            <a:chOff x="2565140" y="1683315"/>
            <a:chExt cx="563768" cy="469613"/>
          </a:xfrm>
        </p:grpSpPr>
        <p:sp>
          <p:nvSpPr>
            <p:cNvPr id="6" name="矩形 5"/>
            <p:cNvSpPr/>
            <p:nvPr/>
          </p:nvSpPr>
          <p:spPr>
            <a:xfrm>
              <a:off x="2565140" y="1683315"/>
              <a:ext cx="459911"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prstClr val="white"/>
                </a:solidFill>
              </a:endParaRPr>
            </a:p>
          </p:txBody>
        </p:sp>
        <p:sp>
          <p:nvSpPr>
            <p:cNvPr id="7" name="矩形 6"/>
            <p:cNvSpPr/>
            <p:nvPr/>
          </p:nvSpPr>
          <p:spPr>
            <a:xfrm>
              <a:off x="2817357" y="1906745"/>
              <a:ext cx="311551"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prstClr val="white"/>
                </a:solidFill>
              </a:endParaRPr>
            </a:p>
          </p:txBody>
        </p:sp>
      </p:grpSp>
      <p:sp>
        <p:nvSpPr>
          <p:cNvPr id="8" name="文本框 2"/>
          <p:cNvSpPr txBox="1"/>
          <p:nvPr/>
        </p:nvSpPr>
        <p:spPr>
          <a:xfrm>
            <a:off x="625715" y="2198984"/>
            <a:ext cx="8699500" cy="564257"/>
          </a:xfrm>
          <a:prstGeom prst="rect">
            <a:avLst/>
          </a:prstGeom>
          <a:noFill/>
        </p:spPr>
        <p:txBody>
          <a:bodyPr wrap="square" rtlCol="0">
            <a:spAutoFit/>
          </a:bodyPr>
          <a:lstStyle/>
          <a:p>
            <a:pPr marL="457200" indent="-457200">
              <a:lnSpc>
                <a:spcPct val="120000"/>
              </a:lnSpc>
              <a:buFont typeface="Arial" panose="020B0604020202020204" pitchFamily="34" charset="0"/>
              <a:buChar char="•"/>
            </a:pPr>
            <a:r>
              <a:rPr lang="en-US" altLang="zh-CN" sz="2800" b="1" dirty="0">
                <a:latin typeface="Times New Roman" panose="02020603050405020304" pitchFamily="18" charset="0"/>
                <a:cs typeface="Times New Roman" panose="02020603050405020304" pitchFamily="18" charset="0"/>
              </a:rPr>
              <a:t>What is the interview mainly about?</a:t>
            </a:r>
            <a:endParaRPr lang="en-US" altLang="zh-CN" sz="2800" b="1" dirty="0">
              <a:latin typeface="Times New Roman" panose="02020603050405020304" pitchFamily="18" charset="0"/>
              <a:cs typeface="Times New Roman" panose="02020603050405020304" pitchFamily="18" charset="0"/>
            </a:endParaRPr>
          </a:p>
        </p:txBody>
      </p:sp>
      <p:sp>
        <p:nvSpPr>
          <p:cNvPr id="9" name="标题 27"/>
          <p:cNvSpPr>
            <a:spLocks noGrp="1"/>
          </p:cNvSpPr>
          <p:nvPr>
            <p:ph type="title"/>
          </p:nvPr>
        </p:nvSpPr>
        <p:spPr>
          <a:xfrm>
            <a:off x="3039010" y="1425634"/>
            <a:ext cx="6165281" cy="574368"/>
          </a:xfrm>
        </p:spPr>
        <p:txBody>
          <a:bodyPr>
            <a:noAutofit/>
          </a:bodyPr>
          <a:lstStyle/>
          <a:p>
            <a:pPr algn="l"/>
            <a:r>
              <a:rPr lang="en-US" altLang="zh-CN" sz="3200"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sym typeface="Hoefler Text"/>
              </a:rPr>
              <a:t>Listen and answer</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10" name="文本框 2"/>
          <p:cNvSpPr txBox="1"/>
          <p:nvPr/>
        </p:nvSpPr>
        <p:spPr>
          <a:xfrm>
            <a:off x="716859" y="3823963"/>
            <a:ext cx="9958910" cy="564257"/>
          </a:xfrm>
          <a:prstGeom prst="rect">
            <a:avLst/>
          </a:prstGeom>
          <a:noFill/>
        </p:spPr>
        <p:txBody>
          <a:bodyPr wrap="square" rtlCol="0">
            <a:spAutoFit/>
          </a:bodyPr>
          <a:lstStyle/>
          <a:p>
            <a:pPr marL="457200" indent="-457200">
              <a:lnSpc>
                <a:spcPct val="120000"/>
              </a:lnSpc>
              <a:buFont typeface="Arial" panose="020B0604020202020204" pitchFamily="34" charset="0"/>
              <a:buChar char="•"/>
            </a:pPr>
            <a:r>
              <a:rPr lang="en-US" altLang="zh-CN" sz="2800" b="1" dirty="0">
                <a:latin typeface="Times New Roman" panose="02020603050405020304" pitchFamily="18" charset="0"/>
                <a:cs typeface="Times New Roman" panose="02020603050405020304" pitchFamily="18" charset="0"/>
              </a:rPr>
              <a:t>What causes of world hunger are mentioned?</a:t>
            </a:r>
            <a:endParaRPr lang="en-US" altLang="zh-CN" sz="2800" b="1" dirty="0">
              <a:latin typeface="Times New Roman" panose="02020603050405020304" pitchFamily="18" charset="0"/>
              <a:cs typeface="Times New Roman" panose="02020603050405020304" pitchFamily="18" charset="0"/>
            </a:endParaRPr>
          </a:p>
        </p:txBody>
      </p:sp>
      <p:sp>
        <p:nvSpPr>
          <p:cNvPr id="11" name="文本框 2"/>
          <p:cNvSpPr txBox="1"/>
          <p:nvPr/>
        </p:nvSpPr>
        <p:spPr>
          <a:xfrm>
            <a:off x="673355" y="4636654"/>
            <a:ext cx="10599750" cy="564257"/>
          </a:xfrm>
          <a:prstGeom prst="rect">
            <a:avLst/>
          </a:prstGeom>
          <a:noFill/>
        </p:spPr>
        <p:txBody>
          <a:bodyPr wrap="square" rtlCol="0">
            <a:spAutoFit/>
          </a:bodyPr>
          <a:lstStyle/>
          <a:p>
            <a:pPr>
              <a:lnSpc>
                <a:spcPct val="120000"/>
              </a:lnSpc>
            </a:pPr>
            <a:r>
              <a:rPr lang="en-US" altLang="zh-CN" sz="2800" b="1" dirty="0">
                <a:solidFill>
                  <a:srgbClr val="0070C0"/>
                </a:solidFill>
                <a:latin typeface="Times New Roman" panose="02020603050405020304" pitchFamily="18" charset="0"/>
                <a:cs typeface="Times New Roman" panose="02020603050405020304" pitchFamily="18" charset="0"/>
              </a:rPr>
              <a:t>    Droughts, floods, climate change, poverty and war. </a:t>
            </a:r>
            <a:endParaRPr lang="zh-CN" altLang="en-US" sz="2800" b="1" dirty="0">
              <a:solidFill>
                <a:srgbClr val="0070C0"/>
              </a:solidFill>
              <a:latin typeface="Times New Roman" panose="02020603050405020304" pitchFamily="18" charset="0"/>
              <a:cs typeface="Times New Roman" panose="02020603050405020304" pitchFamily="18" charset="0"/>
            </a:endParaRPr>
          </a:p>
        </p:txBody>
      </p:sp>
      <p:pic>
        <p:nvPicPr>
          <p:cNvPr id="12" name="U5 Listening and Speaking.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543801" y="647700"/>
            <a:ext cx="2259168" cy="1505228"/>
          </a:xfrm>
          <a:prstGeom prst="rect">
            <a:avLst/>
          </a:prstGeom>
        </p:spPr>
      </p:pic>
      <p:sp>
        <p:nvSpPr>
          <p:cNvPr id="13" name="文本框 2"/>
          <p:cNvSpPr txBox="1"/>
          <p:nvPr/>
        </p:nvSpPr>
        <p:spPr>
          <a:xfrm>
            <a:off x="673355" y="2715977"/>
            <a:ext cx="10769599" cy="1081322"/>
          </a:xfrm>
          <a:prstGeom prst="rect">
            <a:avLst/>
          </a:prstGeom>
          <a:noFill/>
        </p:spPr>
        <p:txBody>
          <a:bodyPr wrap="square" rtlCol="0">
            <a:spAutoFit/>
          </a:bodyPr>
          <a:lstStyle/>
          <a:p>
            <a:pPr>
              <a:lnSpc>
                <a:spcPct val="120000"/>
              </a:lnSpc>
            </a:pPr>
            <a:r>
              <a:rPr lang="en-US" altLang="zh-CN" sz="2800" b="1" dirty="0">
                <a:solidFill>
                  <a:srgbClr val="0070C0"/>
                </a:solidFill>
                <a:latin typeface="Times New Roman" panose="02020603050405020304" pitchFamily="18" charset="0"/>
                <a:cs typeface="Times New Roman" panose="02020603050405020304" pitchFamily="18" charset="0"/>
              </a:rPr>
              <a:t>    The FAO, the causes of world hunger and the </a:t>
            </a:r>
            <a:br>
              <a:rPr lang="en-US" altLang="zh-CN" sz="2800" b="1" dirty="0">
                <a:solidFill>
                  <a:srgbClr val="0070C0"/>
                </a:solidFill>
                <a:latin typeface="Times New Roman" panose="02020603050405020304" pitchFamily="18" charset="0"/>
                <a:cs typeface="Times New Roman" panose="02020603050405020304" pitchFamily="18" charset="0"/>
              </a:rPr>
            </a:br>
            <a:r>
              <a:rPr lang="en-US" altLang="zh-CN" sz="2800" b="1" dirty="0">
                <a:solidFill>
                  <a:srgbClr val="0070C0"/>
                </a:solidFill>
                <a:latin typeface="Times New Roman" panose="02020603050405020304" pitchFamily="18" charset="0"/>
                <a:cs typeface="Times New Roman" panose="02020603050405020304" pitchFamily="18" charset="0"/>
              </a:rPr>
              <a:t>    ways to solve the problem of world hunger. </a:t>
            </a:r>
            <a:endParaRPr lang="zh-CN" altLang="en-US" sz="2800" b="1" dirty="0">
              <a:solidFill>
                <a:srgbClr val="0070C0"/>
              </a:solidFill>
              <a:latin typeface="Times New Roman" panose="02020603050405020304" pitchFamily="18" charset="0"/>
              <a:cs typeface="Times New Roman" panose="02020603050405020304" pitchFamily="18" charset="0"/>
            </a:endParaRPr>
          </a:p>
        </p:txBody>
      </p:sp>
      <p:grpSp>
        <p:nvGrpSpPr>
          <p:cNvPr id="17" name="组合 16"/>
          <p:cNvGrpSpPr/>
          <p:nvPr/>
        </p:nvGrpSpPr>
        <p:grpSpPr>
          <a:xfrm>
            <a:off x="993775" y="64523"/>
            <a:ext cx="6127750" cy="752481"/>
            <a:chOff x="993775" y="64523"/>
            <a:chExt cx="6127750" cy="752481"/>
          </a:xfrm>
        </p:grpSpPr>
        <p:pic>
          <p:nvPicPr>
            <p:cNvPr id="18" name="图片 17">
              <a:hlinkClick r:id="rId4" action="ppaction://hlinkfile"/>
            </p:cNvPr>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4940180" y="64523"/>
              <a:ext cx="756134" cy="752481"/>
            </a:xfrm>
            <a:prstGeom prst="rect">
              <a:avLst/>
            </a:prstGeom>
          </p:spPr>
        </p:pic>
        <p:sp>
          <p:nvSpPr>
            <p:cNvPr id="19" name="文本框 18"/>
            <p:cNvSpPr txBox="1"/>
            <p:nvPr/>
          </p:nvSpPr>
          <p:spPr>
            <a:xfrm>
              <a:off x="993775" y="259889"/>
              <a:ext cx="6127750" cy="523220"/>
            </a:xfrm>
            <a:prstGeom prst="rect">
              <a:avLst/>
            </a:prstGeom>
            <a:noFill/>
          </p:spPr>
          <p:txBody>
            <a:bodyPr wrap="square">
              <a:spAutoFit/>
            </a:bodyPr>
            <a:lstStyle/>
            <a:p>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Listening and Speaking</a:t>
              </a:r>
              <a:endParaRPr lang="zh-CN" altLang="en-US" b="1" dirty="0">
                <a:solidFill>
                  <a:srgbClr val="FF0000"/>
                </a:solidFill>
              </a:endParaRPr>
            </a:p>
          </p:txBody>
        </p:sp>
      </p:grpSp>
      <p:pic>
        <p:nvPicPr>
          <p:cNvPr id="15" name="图片 14"/>
          <p:cNvPicPr>
            <a:picLocks noChangeAspect="1"/>
          </p:cNvPicPr>
          <p:nvPr/>
        </p:nvPicPr>
        <p:blipFill>
          <a:blip r:embed="rId7"/>
          <a:stretch>
            <a:fillRect/>
          </a:stretch>
        </p:blipFill>
        <p:spPr>
          <a:xfrm>
            <a:off x="9045688" y="2000002"/>
            <a:ext cx="3042920" cy="43027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3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8" grpId="0"/>
      <p:bldP spid="9" grpId="0"/>
      <p:bldP spid="10"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657224" y="1034598"/>
            <a:ext cx="11410315" cy="1222642"/>
          </a:xfrm>
          <a:prstGeom prst="rect">
            <a:avLst/>
          </a:prstGeom>
        </p:spPr>
        <p:txBody>
          <a:bodyPr wrap="square">
            <a:spAutoFit/>
          </a:bodyPr>
          <a:lstStyle/>
          <a:p>
            <a:pPr>
              <a:lnSpc>
                <a:spcPct val="120000"/>
              </a:lnSpc>
            </a:pPr>
            <a:r>
              <a:rPr lang="en-US" altLang="zh-CN" sz="3200" b="1" dirty="0">
                <a:solidFill>
                  <a:srgbClr val="0000FF"/>
                </a:solidFill>
                <a:latin typeface="Times New Roman Bold" panose="02020503050405090304" charset="0"/>
                <a:cs typeface="Times New Roman Bold" panose="02020503050405090304" charset="0"/>
              </a:rPr>
              <a:t>Activity 1: </a:t>
            </a:r>
            <a:r>
              <a:rPr lang="zh-CN" altLang="en-US" sz="3200" b="1" dirty="0">
                <a:solidFill>
                  <a:srgbClr val="0000FF"/>
                </a:solidFill>
                <a:latin typeface="Times New Roman Bold" panose="02020503050405090304" charset="0"/>
                <a:cs typeface="Times New Roman Bold" panose="02020503050405090304" charset="0"/>
              </a:rPr>
              <a:t>Listen to a radio interview and take notes. Then answer the following questions.</a:t>
            </a:r>
            <a:endParaRPr lang="zh-CN" altLang="en-US" sz="3200" b="1" dirty="0">
              <a:solidFill>
                <a:srgbClr val="0000FF"/>
              </a:solidFill>
              <a:latin typeface="Times New Roman Bold" panose="02020503050405090304" charset="0"/>
              <a:cs typeface="Times New Roman Bold" panose="02020503050405090304" charset="0"/>
            </a:endParaRPr>
          </a:p>
        </p:txBody>
      </p:sp>
      <p:sp>
        <p:nvSpPr>
          <p:cNvPr id="3" name="文本框 2"/>
          <p:cNvSpPr txBox="1"/>
          <p:nvPr>
            <p:custDataLst>
              <p:tags r:id="rId2"/>
            </p:custDataLst>
          </p:nvPr>
        </p:nvSpPr>
        <p:spPr>
          <a:xfrm>
            <a:off x="532765" y="2257240"/>
            <a:ext cx="11659235" cy="2995435"/>
          </a:xfrm>
          <a:prstGeom prst="rect">
            <a:avLst/>
          </a:prstGeom>
          <a:noFill/>
          <a:ln w="9525">
            <a:noFill/>
          </a:ln>
        </p:spPr>
        <p:txBody>
          <a:bodyPr wrap="square">
            <a:spAutoFit/>
          </a:bodyPr>
          <a:lstStyle/>
          <a:p>
            <a:pPr marL="266700" indent="-266700">
              <a:lnSpc>
                <a:spcPct val="120000"/>
              </a:lnSpc>
            </a:pPr>
            <a:r>
              <a:rPr lang="zh-CN" altLang="en-US" sz="3200" b="1" dirty="0">
                <a:latin typeface="Times New Roman" panose="02020603050405020304" pitchFamily="18" charset="0"/>
                <a:cs typeface="Times New Roman" panose="02020603050405020304" pitchFamily="18" charset="0"/>
              </a:rPr>
              <a:t>1</a:t>
            </a:r>
            <a:r>
              <a:rPr lang="en-US" altLang="zh-CN" sz="3200" b="1" dirty="0">
                <a:latin typeface="Times New Roman" panose="02020603050405020304" pitchFamily="18" charset="0"/>
                <a:cs typeface="Times New Roman" panose="02020603050405020304" pitchFamily="18" charset="0"/>
              </a:rPr>
              <a:t>.</a:t>
            </a:r>
            <a:r>
              <a:rPr lang="zh-CN" altLang="en-US" sz="3200" b="1" dirty="0">
                <a:latin typeface="Times New Roman" panose="02020603050405020304" pitchFamily="18" charset="0"/>
                <a:cs typeface="Times New Roman" panose="02020603050405020304" pitchFamily="18" charset="0"/>
              </a:rPr>
              <a:t> What is the FAO? What is its mission?</a:t>
            </a:r>
            <a:endParaRPr lang="en-US" altLang="zh-CN" sz="3200" b="1" dirty="0">
              <a:latin typeface="Times New Roman" panose="02020603050405020304" pitchFamily="18" charset="0"/>
              <a:cs typeface="Times New Roman" panose="02020603050405020304" pitchFamily="18" charset="0"/>
            </a:endParaRPr>
          </a:p>
          <a:p>
            <a:pPr marL="266700">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FAO stands for Food and Agriculture Organization. Its aim is to </a:t>
            </a:r>
            <a:r>
              <a:rPr lang="en-US" altLang="zh-CN" sz="3200" b="1" dirty="0">
                <a:solidFill>
                  <a:srgbClr val="0000FF"/>
                </a:solidFill>
                <a:latin typeface="Times New Roman" panose="02020603050405020304" pitchFamily="18" charset="0"/>
                <a:cs typeface="Times New Roman" panose="02020603050405020304" pitchFamily="18" charset="0"/>
              </a:rPr>
              <a:t>eliminate </a:t>
            </a:r>
            <a:r>
              <a:rPr lang="en-US" altLang="zh-CN" sz="3200" b="1" dirty="0">
                <a:solidFill>
                  <a:srgbClr val="FF0000"/>
                </a:solidFill>
                <a:latin typeface="Times New Roman" panose="02020603050405020304" pitchFamily="18" charset="0"/>
                <a:cs typeface="Times New Roman" panose="02020603050405020304" pitchFamily="18" charset="0"/>
              </a:rPr>
              <a:t>world hunger.</a:t>
            </a:r>
            <a:endParaRPr lang="zh-CN" altLang="en-US" sz="3200" b="1" dirty="0">
              <a:solidFill>
                <a:srgbClr val="FF0000"/>
              </a:solidFill>
              <a:latin typeface="Times New Roman" panose="02020603050405020304" pitchFamily="18" charset="0"/>
              <a:cs typeface="Times New Roman" panose="02020603050405020304" pitchFamily="18" charset="0"/>
            </a:endParaRPr>
          </a:p>
          <a:p>
            <a:pPr marL="266700" indent="-266700">
              <a:lnSpc>
                <a:spcPct val="120000"/>
              </a:lnSpc>
            </a:pPr>
            <a:r>
              <a:rPr lang="zh-CN" altLang="en-US" sz="3200" b="1" dirty="0">
                <a:latin typeface="Times New Roman" panose="02020603050405020304" pitchFamily="18" charset="0"/>
                <a:cs typeface="Times New Roman" panose="02020603050405020304" pitchFamily="18" charset="0"/>
              </a:rPr>
              <a:t>2</a:t>
            </a:r>
            <a:r>
              <a:rPr lang="en-US" altLang="zh-CN" sz="3200" b="1" dirty="0">
                <a:latin typeface="Times New Roman" panose="02020603050405020304" pitchFamily="18" charset="0"/>
                <a:cs typeface="Times New Roman" panose="02020603050405020304" pitchFamily="18" charset="0"/>
              </a:rPr>
              <a:t>.</a:t>
            </a:r>
            <a:r>
              <a:rPr lang="zh-CN" altLang="en-US" sz="3200" b="1" dirty="0">
                <a:latin typeface="Times New Roman" panose="02020603050405020304" pitchFamily="18" charset="0"/>
                <a:cs typeface="Times New Roman" panose="02020603050405020304" pitchFamily="18" charset="0"/>
              </a:rPr>
              <a:t> What can seriously affect crop production?</a:t>
            </a:r>
            <a:endParaRPr lang="en-US" altLang="zh-CN" sz="3200" b="1" dirty="0">
              <a:latin typeface="Times New Roman" panose="02020603050405020304" pitchFamily="18" charset="0"/>
              <a:cs typeface="Times New Roman" panose="02020603050405020304" pitchFamily="18" charset="0"/>
            </a:endParaRPr>
          </a:p>
          <a:p>
            <a:pPr marL="266700">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Things like Droughts, floods, and climate change.</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grpSp>
        <p:nvGrpSpPr>
          <p:cNvPr id="7" name="组合 6"/>
          <p:cNvGrpSpPr/>
          <p:nvPr/>
        </p:nvGrpSpPr>
        <p:grpSpPr>
          <a:xfrm>
            <a:off x="993775" y="64523"/>
            <a:ext cx="6127750" cy="752481"/>
            <a:chOff x="993775" y="64523"/>
            <a:chExt cx="6127750" cy="752481"/>
          </a:xfrm>
        </p:grpSpPr>
        <p:pic>
          <p:nvPicPr>
            <p:cNvPr id="4" name="图片 3">
              <a:hlinkClick r:id="rId3" action="ppaction://hlinkfile"/>
            </p:cNvPr>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4940180" y="64523"/>
              <a:ext cx="756134" cy="752481"/>
            </a:xfrm>
            <a:prstGeom prst="rect">
              <a:avLst/>
            </a:prstGeom>
          </p:spPr>
        </p:pic>
        <p:sp>
          <p:nvSpPr>
            <p:cNvPr id="6" name="文本框 5"/>
            <p:cNvSpPr txBox="1"/>
            <p:nvPr/>
          </p:nvSpPr>
          <p:spPr>
            <a:xfrm>
              <a:off x="993775" y="259889"/>
              <a:ext cx="6127750" cy="523220"/>
            </a:xfrm>
            <a:prstGeom prst="rect">
              <a:avLst/>
            </a:prstGeom>
            <a:noFill/>
          </p:spPr>
          <p:txBody>
            <a:bodyPr wrap="square">
              <a:spAutoFit/>
            </a:bodyPr>
            <a:lstStyle/>
            <a:p>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Listening and Speaking</a:t>
              </a:r>
              <a:endParaRPr lang="zh-CN" altLang="en-US" b="1" dirty="0">
                <a:solidFill>
                  <a:srgbClr val="FF0000"/>
                </a:solidFill>
              </a:endParaRPr>
            </a:p>
          </p:txBody>
        </p:sp>
      </p:grpSp>
      <p:sp>
        <p:nvSpPr>
          <p:cNvPr id="8" name="文本框 7"/>
          <p:cNvSpPr txBox="1"/>
          <p:nvPr/>
        </p:nvSpPr>
        <p:spPr>
          <a:xfrm>
            <a:off x="993775" y="5223237"/>
            <a:ext cx="8199681" cy="1200329"/>
          </a:xfrm>
          <a:prstGeom prst="rect">
            <a:avLst/>
          </a:prstGeom>
          <a:noFill/>
        </p:spPr>
        <p:txBody>
          <a:bodyPr wrap="none" rtlCol="0" anchor="t">
            <a:spAutoFit/>
          </a:bodyPr>
          <a:lstStyle/>
          <a:p>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sym typeface="+mn-ea"/>
              </a:rPr>
              <a:t>Note: </a:t>
            </a:r>
            <a:endPar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36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mn-ea"/>
              </a:rPr>
              <a:t>eliminate</a:t>
            </a:r>
            <a:r>
              <a:rPr lang="en-US" altLang="zh-CN" sz="36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3600" dirty="0">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3600" i="1" dirty="0">
                <a:latin typeface="Times New Roman" panose="02020603050405020304" pitchFamily="18" charset="0"/>
                <a:ea typeface="微软雅黑" panose="020B0503020204020204" pitchFamily="34" charset="-122"/>
                <a:cs typeface="Times New Roman" panose="02020603050405020304" pitchFamily="18" charset="0"/>
                <a:sym typeface="+mn-ea"/>
              </a:rPr>
              <a:t> v</a:t>
            </a:r>
            <a:r>
              <a:rPr lang="en-US" altLang="zh-CN" sz="3600" dirty="0">
                <a:latin typeface="Times New Roman" panose="02020603050405020304" pitchFamily="18" charset="0"/>
                <a:ea typeface="微软雅黑" panose="020B0503020204020204" pitchFamily="34" charset="-122"/>
                <a:cs typeface="Times New Roman" panose="02020603050405020304" pitchFamily="18" charset="0"/>
                <a:sym typeface="+mn-ea"/>
              </a:rPr>
              <a:t>.   to put an end to or get rid of</a:t>
            </a:r>
            <a:endParaRPr lang="en-US" altLang="zh-CN" sz="3600"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down)">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781685" y="850900"/>
            <a:ext cx="11410315" cy="1222642"/>
          </a:xfrm>
          <a:prstGeom prst="rect">
            <a:avLst/>
          </a:prstGeom>
        </p:spPr>
        <p:txBody>
          <a:bodyPr wrap="square">
            <a:spAutoFit/>
          </a:bodyPr>
          <a:lstStyle/>
          <a:p>
            <a:pPr>
              <a:lnSpc>
                <a:spcPct val="120000"/>
              </a:lnSpc>
            </a:pPr>
            <a:r>
              <a:rPr lang="en-US" altLang="zh-CN" sz="3200" b="1" dirty="0">
                <a:solidFill>
                  <a:srgbClr val="0000FF"/>
                </a:solidFill>
                <a:latin typeface="Times New Roman Bold" panose="02020503050405090304" charset="0"/>
                <a:cs typeface="Times New Roman Bold" panose="02020503050405090304" charset="0"/>
              </a:rPr>
              <a:t>Activity 1: </a:t>
            </a:r>
            <a:r>
              <a:rPr lang="zh-CN" altLang="en-US" sz="3200" b="1" dirty="0">
                <a:solidFill>
                  <a:srgbClr val="0000FF"/>
                </a:solidFill>
                <a:latin typeface="Times New Roman Bold" panose="02020503050405090304" charset="0"/>
                <a:cs typeface="Times New Roman Bold" panose="02020503050405090304" charset="0"/>
              </a:rPr>
              <a:t>Listen to a radio interview and take notes. Then answer the following questions.</a:t>
            </a:r>
            <a:endParaRPr lang="zh-CN" altLang="en-US" sz="3200" b="1" dirty="0">
              <a:solidFill>
                <a:srgbClr val="0000FF"/>
              </a:solidFill>
              <a:latin typeface="Times New Roman Bold" panose="02020503050405090304" charset="0"/>
              <a:cs typeface="Times New Roman Bold" panose="02020503050405090304" charset="0"/>
            </a:endParaRPr>
          </a:p>
        </p:txBody>
      </p:sp>
      <p:grpSp>
        <p:nvGrpSpPr>
          <p:cNvPr id="7" name="组合 6"/>
          <p:cNvGrpSpPr/>
          <p:nvPr/>
        </p:nvGrpSpPr>
        <p:grpSpPr>
          <a:xfrm>
            <a:off x="993775" y="64523"/>
            <a:ext cx="6127750" cy="752481"/>
            <a:chOff x="993775" y="64523"/>
            <a:chExt cx="6127750" cy="752481"/>
          </a:xfrm>
        </p:grpSpPr>
        <p:pic>
          <p:nvPicPr>
            <p:cNvPr id="4" name="图片 3">
              <a:hlinkClick r:id="rId2" action="ppaction://hlinkfile"/>
            </p:cNvPr>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4940180" y="64523"/>
              <a:ext cx="756134" cy="752481"/>
            </a:xfrm>
            <a:prstGeom prst="rect">
              <a:avLst/>
            </a:prstGeom>
          </p:spPr>
        </p:pic>
        <p:sp>
          <p:nvSpPr>
            <p:cNvPr id="6" name="文本框 5"/>
            <p:cNvSpPr txBox="1"/>
            <p:nvPr/>
          </p:nvSpPr>
          <p:spPr>
            <a:xfrm>
              <a:off x="993775" y="259889"/>
              <a:ext cx="6127750" cy="523220"/>
            </a:xfrm>
            <a:prstGeom prst="rect">
              <a:avLst/>
            </a:prstGeom>
            <a:noFill/>
          </p:spPr>
          <p:txBody>
            <a:bodyPr wrap="square">
              <a:spAutoFit/>
            </a:bodyPr>
            <a:lstStyle/>
            <a:p>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Listening and Speaking</a:t>
              </a:r>
              <a:endParaRPr lang="zh-CN" altLang="en-US" b="1" dirty="0">
                <a:solidFill>
                  <a:srgbClr val="FF0000"/>
                </a:solidFill>
              </a:endParaRPr>
            </a:p>
          </p:txBody>
        </p:sp>
      </p:grpSp>
      <p:sp>
        <p:nvSpPr>
          <p:cNvPr id="12" name="对话气泡: 椭圆形 11"/>
          <p:cNvSpPr/>
          <p:nvPr/>
        </p:nvSpPr>
        <p:spPr>
          <a:xfrm>
            <a:off x="6763701" y="4424101"/>
            <a:ext cx="5181600" cy="937522"/>
          </a:xfrm>
          <a:prstGeom prst="wedgeEllipseCallout">
            <a:avLst>
              <a:gd name="adj1" fmla="val -45098"/>
              <a:gd name="adj2" fmla="val -9632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5"/>
            </p:custDataLst>
          </p:nvPr>
        </p:nvSpPr>
        <p:spPr>
          <a:xfrm>
            <a:off x="657224" y="2289543"/>
            <a:ext cx="11659235" cy="2404504"/>
          </a:xfrm>
          <a:prstGeom prst="rect">
            <a:avLst/>
          </a:prstGeom>
          <a:noFill/>
          <a:ln w="9525">
            <a:noFill/>
          </a:ln>
        </p:spPr>
        <p:txBody>
          <a:bodyPr wrap="square">
            <a:spAutoFit/>
          </a:bodyPr>
          <a:lstStyle/>
          <a:p>
            <a:pPr marL="266700" indent="-266700">
              <a:lnSpc>
                <a:spcPct val="120000"/>
              </a:lnSpc>
            </a:pPr>
            <a:r>
              <a:rPr lang="en-US" altLang="zh-CN" sz="3200" b="1" dirty="0">
                <a:latin typeface="Times New Roman" panose="02020603050405020304" pitchFamily="18" charset="0"/>
                <a:cs typeface="Times New Roman" panose="02020603050405020304" pitchFamily="18" charset="0"/>
              </a:rPr>
              <a:t>3. What does the FAO think about </a:t>
            </a:r>
            <a:r>
              <a:rPr lang="en-US" altLang="zh-CN" sz="3200" b="1" dirty="0">
                <a:solidFill>
                  <a:srgbClr val="0000FF"/>
                </a:solidFill>
                <a:latin typeface="Times New Roman" panose="02020603050405020304" pitchFamily="18" charset="0"/>
                <a:cs typeface="Times New Roman" panose="02020603050405020304" pitchFamily="18" charset="0"/>
              </a:rPr>
              <a:t>nutritious</a:t>
            </a:r>
            <a:r>
              <a:rPr lang="en-US" altLang="zh-CN" sz="3200" b="1" dirty="0">
                <a:latin typeface="Times New Roman" panose="02020603050405020304" pitchFamily="18" charset="0"/>
                <a:cs typeface="Times New Roman" panose="02020603050405020304" pitchFamily="18" charset="0"/>
              </a:rPr>
              <a:t> food?</a:t>
            </a:r>
            <a:endParaRPr lang="en-US" altLang="zh-CN" sz="3200" b="1" dirty="0">
              <a:latin typeface="Times New Roman" panose="02020603050405020304" pitchFamily="18" charset="0"/>
              <a:cs typeface="Times New Roman" panose="02020603050405020304" pitchFamily="18" charset="0"/>
            </a:endParaRPr>
          </a:p>
          <a:p>
            <a:pPr marL="266700">
              <a:lnSpc>
                <a:spcPct val="120000"/>
              </a:lnSpc>
            </a:pPr>
            <a:r>
              <a:rPr lang="en-US" altLang="zh-CN" sz="3200" b="1" dirty="0">
                <a:solidFill>
                  <a:srgbClr val="FF0000"/>
                </a:solidFill>
                <a:latin typeface="Times New Roman" panose="02020603050405020304" pitchFamily="18" charset="0"/>
                <a:cs typeface="Times New Roman" panose="02020603050405020304" pitchFamily="18" charset="0"/>
              </a:rPr>
              <a:t>People need to eat enough nutritious food which many people can't afford or don't </a:t>
            </a:r>
            <a:r>
              <a:rPr lang="en-US" altLang="zh-CN" sz="3200" b="1" dirty="0">
                <a:solidFill>
                  <a:srgbClr val="0000FF"/>
                </a:solidFill>
                <a:latin typeface="Times New Roman" panose="02020603050405020304" pitchFamily="18" charset="0"/>
                <a:cs typeface="Times New Roman" panose="02020603050405020304" pitchFamily="18" charset="0"/>
              </a:rPr>
              <a:t>have access to</a:t>
            </a:r>
            <a:r>
              <a:rPr lang="en-US" altLang="zh-CN" sz="3200" b="1" dirty="0">
                <a:solidFill>
                  <a:srgbClr val="FF0000"/>
                </a:solidFill>
                <a:latin typeface="Times New Roman" panose="02020603050405020304" pitchFamily="18" charset="0"/>
                <a:cs typeface="Times New Roman" panose="02020603050405020304" pitchFamily="18" charset="0"/>
              </a:rPr>
              <a:t>. The FAO believes everyone should have the right to get healthy food.</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文本框 9"/>
          <p:cNvSpPr/>
          <p:nvPr>
            <p:custDataLst>
              <p:tags r:id="rId6"/>
            </p:custDataLst>
          </p:nvPr>
        </p:nvSpPr>
        <p:spPr>
          <a:xfrm>
            <a:off x="7014843" y="4631252"/>
            <a:ext cx="4374515"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r>
              <a:rPr lang="zh-CN" altLang="en-US" sz="2800" b="1" dirty="0">
                <a:ln w="9525" cap="flat" cmpd="sng" algn="ctr">
                  <a:noFill/>
                  <a:prstDash val="solid"/>
                  <a:round/>
                  <a:headEnd type="none" w="med" len="med"/>
                  <a:tailEnd type="none" w="med" len="med"/>
                </a:ln>
                <a:solidFill>
                  <a:schemeClr val="bg1"/>
                </a:solidFill>
                <a:latin typeface="楷体" panose="02010609060101010101" charset="-122"/>
                <a:ea typeface="楷体" panose="02010609060101010101" charset="-122"/>
                <a:sym typeface="Wingdings" panose="05000000000000000000"/>
              </a:rPr>
              <a:t>使用或见到的机会或权利</a:t>
            </a:r>
            <a:endParaRPr lang="zh-CN" altLang="en-US" sz="2800" b="1" dirty="0">
              <a:solidFill>
                <a:schemeClr val="bg1"/>
              </a:solidFill>
              <a:latin typeface="楷体" panose="02010609060101010101" charset="-122"/>
              <a:ea typeface="楷体" panose="02010609060101010101" charset="-122"/>
            </a:endParaRPr>
          </a:p>
        </p:txBody>
      </p:sp>
      <p:sp>
        <p:nvSpPr>
          <p:cNvPr id="13" name="文本框 12"/>
          <p:cNvSpPr txBox="1"/>
          <p:nvPr/>
        </p:nvSpPr>
        <p:spPr>
          <a:xfrm>
            <a:off x="927101" y="4968609"/>
            <a:ext cx="6921498" cy="1200329"/>
          </a:xfrm>
          <a:prstGeom prst="rect">
            <a:avLst/>
          </a:prstGeom>
          <a:noFill/>
        </p:spPr>
        <p:txBody>
          <a:bodyPr wrap="square" rtlCol="0" anchor="t">
            <a:spAutoFit/>
          </a:bodyPr>
          <a:lstStyle/>
          <a:p>
            <a:pPr lvl="0" algn="l">
              <a:buClrTx/>
              <a:buSzTx/>
              <a:buFontTx/>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sym typeface="+mn-ea"/>
              </a:rPr>
              <a:t>Note: </a:t>
            </a:r>
            <a:endPar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lvl="0" algn="l">
              <a:buClrTx/>
              <a:buSzTx/>
              <a:buFontTx/>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sym typeface="+mn-ea"/>
              </a:rPr>
              <a:t>nutritious:  adj.  containing many of the substances needed for life and growth </a:t>
            </a: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sym typeface="+mn-ea"/>
              </a:rPr>
              <a:t>有营养的；营养丰富的</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4" name="矩形标注 7"/>
          <p:cNvSpPr/>
          <p:nvPr>
            <p:custDataLst>
              <p:tags r:id="rId7"/>
            </p:custDataLst>
          </p:nvPr>
        </p:nvSpPr>
        <p:spPr>
          <a:xfrm>
            <a:off x="8178738" y="1677120"/>
            <a:ext cx="2362138" cy="533386"/>
          </a:xfrm>
          <a:prstGeom prst="wedgeRectCallout">
            <a:avLst>
              <a:gd name="adj1" fmla="val -74952"/>
              <a:gd name="adj2" fmla="val 118438"/>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i="1">
                <a:solidFill>
                  <a:schemeClr val="tx1"/>
                </a:solidFill>
                <a:latin typeface="Times New Roman" panose="02020603050405020304" pitchFamily="18" charset="0"/>
                <a:cs typeface="Times New Roman" panose="02020603050405020304" pitchFamily="18" charset="0"/>
              </a:rPr>
              <a:t>adj.</a:t>
            </a:r>
            <a:r>
              <a:rPr lang="en-US" altLang="zh-CN" sz="2800" b="1">
                <a:solidFill>
                  <a:schemeClr val="tx1"/>
                </a:solidFill>
                <a:latin typeface="Times New Roman" panose="02020603050405020304" pitchFamily="18" charset="0"/>
                <a:cs typeface="Times New Roman" panose="02020603050405020304" pitchFamily="18" charset="0"/>
              </a:rPr>
              <a:t> </a:t>
            </a:r>
            <a:r>
              <a:rPr lang="zh-CN" altLang="en-US" sz="2800" b="1">
                <a:solidFill>
                  <a:schemeClr val="tx1"/>
                </a:solidFill>
                <a:latin typeface="Times New Roman" panose="02020603050405020304" pitchFamily="18" charset="0"/>
                <a:cs typeface="Times New Roman" panose="02020603050405020304" pitchFamily="18" charset="0"/>
              </a:rPr>
              <a:t>有营养的</a:t>
            </a:r>
            <a:endParaRPr lang="zh-CN" altLang="en-US" sz="28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p:bldP spid="9" grpId="0"/>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205753" y="1025381"/>
            <a:ext cx="12332003" cy="496867"/>
          </a:xfrm>
          <a:prstGeom prst="rect">
            <a:avLst/>
          </a:prstGeom>
        </p:spPr>
        <p:txBody>
          <a:bodyPr wrap="square">
            <a:spAutoFit/>
          </a:bodyPr>
          <a:lstStyle/>
          <a:p>
            <a:pPr>
              <a:lnSpc>
                <a:spcPct val="120000"/>
              </a:lnSpc>
            </a:pPr>
            <a:r>
              <a:rPr lang="en-US" altLang="zh-CN" sz="2400" b="1" dirty="0">
                <a:solidFill>
                  <a:srgbClr val="0000FF"/>
                </a:solidFill>
                <a:latin typeface="Times New Roman Bold" panose="02020503050405090304" charset="0"/>
                <a:cs typeface="Times New Roman Bold" panose="02020503050405090304" charset="0"/>
              </a:rPr>
              <a:t>Activity 1: </a:t>
            </a:r>
            <a:r>
              <a:rPr lang="zh-CN" altLang="en-US" sz="2400" b="1" dirty="0">
                <a:solidFill>
                  <a:srgbClr val="0000FF"/>
                </a:solidFill>
                <a:latin typeface="Times New Roman Bold" panose="02020503050405090304" charset="0"/>
                <a:cs typeface="Times New Roman Bold" panose="02020503050405090304" charset="0"/>
              </a:rPr>
              <a:t>Listen to a radio interview and take notes. Then answer the following questions.</a:t>
            </a:r>
            <a:endParaRPr lang="zh-CN" altLang="en-US" sz="2400" b="1" dirty="0">
              <a:solidFill>
                <a:srgbClr val="0000FF"/>
              </a:solidFill>
              <a:latin typeface="Times New Roman Bold" panose="02020503050405090304" charset="0"/>
              <a:cs typeface="Times New Roman Bold" panose="02020503050405090304" charset="0"/>
            </a:endParaRPr>
          </a:p>
        </p:txBody>
      </p:sp>
      <p:grpSp>
        <p:nvGrpSpPr>
          <p:cNvPr id="7" name="组合 6"/>
          <p:cNvGrpSpPr/>
          <p:nvPr/>
        </p:nvGrpSpPr>
        <p:grpSpPr>
          <a:xfrm>
            <a:off x="993775" y="64523"/>
            <a:ext cx="6127750" cy="752481"/>
            <a:chOff x="993775" y="64523"/>
            <a:chExt cx="6127750" cy="752481"/>
          </a:xfrm>
        </p:grpSpPr>
        <p:pic>
          <p:nvPicPr>
            <p:cNvPr id="4" name="图片 3">
              <a:hlinkClick r:id="rId2" action="ppaction://hlinkfile"/>
            </p:cNvPr>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4940180" y="64523"/>
              <a:ext cx="756134" cy="752481"/>
            </a:xfrm>
            <a:prstGeom prst="rect">
              <a:avLst/>
            </a:prstGeom>
          </p:spPr>
        </p:pic>
        <p:sp>
          <p:nvSpPr>
            <p:cNvPr id="6" name="文本框 5"/>
            <p:cNvSpPr txBox="1"/>
            <p:nvPr/>
          </p:nvSpPr>
          <p:spPr>
            <a:xfrm>
              <a:off x="993775" y="259889"/>
              <a:ext cx="6127750" cy="523220"/>
            </a:xfrm>
            <a:prstGeom prst="rect">
              <a:avLst/>
            </a:prstGeom>
            <a:noFill/>
          </p:spPr>
          <p:txBody>
            <a:bodyPr wrap="square">
              <a:spAutoFit/>
            </a:bodyPr>
            <a:lstStyle/>
            <a:p>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Listening and Speaking</a:t>
              </a:r>
              <a:endParaRPr lang="zh-CN" altLang="en-US" b="1" dirty="0">
                <a:solidFill>
                  <a:srgbClr val="FF0000"/>
                </a:solidFill>
              </a:endParaRPr>
            </a:p>
          </p:txBody>
        </p:sp>
      </p:grpSp>
      <p:sp>
        <p:nvSpPr>
          <p:cNvPr id="8" name="文本框 7"/>
          <p:cNvSpPr txBox="1"/>
          <p:nvPr>
            <p:custDataLst>
              <p:tags r:id="rId5"/>
            </p:custDataLst>
          </p:nvPr>
        </p:nvSpPr>
        <p:spPr>
          <a:xfrm>
            <a:off x="697656" y="1420204"/>
            <a:ext cx="11273129" cy="1598386"/>
          </a:xfrm>
          <a:prstGeom prst="rect">
            <a:avLst/>
          </a:prstGeom>
          <a:noFill/>
          <a:ln w="9525">
            <a:noFill/>
          </a:ln>
        </p:spPr>
        <p:txBody>
          <a:bodyPr wrap="square">
            <a:spAutoFit/>
          </a:bodyPr>
          <a:lstStyle/>
          <a:p>
            <a:pPr marL="266700" indent="-266700">
              <a:lnSpc>
                <a:spcPct val="120000"/>
              </a:lnSpc>
            </a:pPr>
            <a:r>
              <a:rPr lang="zh-CN" altLang="en-US" sz="2800" b="1" dirty="0">
                <a:latin typeface="Times New Roman" panose="02020603050405020304" pitchFamily="18" charset="0"/>
                <a:cs typeface="Times New Roman" panose="02020603050405020304" pitchFamily="18" charset="0"/>
              </a:rPr>
              <a:t>4</a:t>
            </a:r>
            <a:r>
              <a:rPr lang="en-US" altLang="zh-CN" sz="2800" b="1" dirty="0">
                <a:latin typeface="Times New Roman" panose="02020603050405020304" pitchFamily="18" charset="0"/>
                <a:cs typeface="Times New Roman" panose="02020603050405020304" pitchFamily="18" charset="0"/>
              </a:rPr>
              <a:t>.</a:t>
            </a:r>
            <a:r>
              <a:rPr lang="zh-CN" altLang="en-US" sz="2800" b="1" dirty="0">
                <a:latin typeface="Times New Roman" panose="02020603050405020304" pitchFamily="18" charset="0"/>
                <a:cs typeface="Times New Roman" panose="02020603050405020304" pitchFamily="18" charset="0"/>
              </a:rPr>
              <a:t> What is the FAO doing to </a:t>
            </a:r>
            <a:r>
              <a:rPr lang="zh-CN" altLang="en-US" sz="2800" b="1" dirty="0">
                <a:solidFill>
                  <a:srgbClr val="0000FF"/>
                </a:solidFill>
                <a:latin typeface="Times New Roman" panose="02020603050405020304" pitchFamily="18" charset="0"/>
                <a:cs typeface="Times New Roman" panose="02020603050405020304" pitchFamily="18" charset="0"/>
              </a:rPr>
              <a:t>alleviate</a:t>
            </a:r>
            <a:r>
              <a:rPr lang="zh-CN" altLang="en-US" sz="2800" b="1" dirty="0">
                <a:latin typeface="Times New Roman" panose="02020603050405020304" pitchFamily="18" charset="0"/>
                <a:cs typeface="Times New Roman" panose="02020603050405020304" pitchFamily="18" charset="0"/>
              </a:rPr>
              <a:t> world hunger?</a:t>
            </a:r>
            <a:endParaRPr lang="en-US" altLang="zh-CN" sz="2800" b="1" dirty="0">
              <a:latin typeface="Times New Roman" panose="02020603050405020304" pitchFamily="18" charset="0"/>
              <a:cs typeface="Times New Roman" panose="02020603050405020304" pitchFamily="18" charset="0"/>
            </a:endParaRPr>
          </a:p>
          <a:p>
            <a:pPr marL="355600" lvl="0" indent="-88900">
              <a:lnSpc>
                <a:spcPct val="120000"/>
              </a:lnSpc>
            </a:pPr>
            <a:r>
              <a:rPr lang="en-US" altLang="zh-CN" sz="2800" b="1" dirty="0">
                <a:solidFill>
                  <a:srgbClr val="FF0000"/>
                </a:solidFill>
                <a:latin typeface="Times New Roman" panose="02020603050405020304" pitchFamily="18" charset="0"/>
                <a:cs typeface="Times New Roman" panose="02020603050405020304" pitchFamily="18" charset="0"/>
              </a:rPr>
              <a:t> The FAO runs a project called Climate-Smart Agriculture, which helps countries to develop sustainable agriculture.</a:t>
            </a:r>
            <a:endParaRPr lang="zh-CN" altLang="en-US" sz="2800" b="1" dirty="0">
              <a:latin typeface="Times New Roman" panose="02020603050405020304" pitchFamily="18" charset="0"/>
              <a:cs typeface="Times New Roman" panose="02020603050405020304" pitchFamily="18" charset="0"/>
            </a:endParaRPr>
          </a:p>
        </p:txBody>
      </p:sp>
      <p:sp>
        <p:nvSpPr>
          <p:cNvPr id="9" name="矩形标注 6"/>
          <p:cNvSpPr/>
          <p:nvPr>
            <p:custDataLst>
              <p:tags r:id="rId6"/>
            </p:custDataLst>
          </p:nvPr>
        </p:nvSpPr>
        <p:spPr>
          <a:xfrm>
            <a:off x="5547042" y="809566"/>
            <a:ext cx="2463800" cy="368366"/>
          </a:xfrm>
          <a:prstGeom prst="wedgeRectCallout">
            <a:avLst>
              <a:gd name="adj1" fmla="val -36133"/>
              <a:gd name="adj2" fmla="val 195243"/>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i="1" dirty="0" err="1">
                <a:solidFill>
                  <a:schemeClr val="tx1"/>
                </a:solidFill>
                <a:latin typeface="Times New Roman" panose="02020603050405020304" pitchFamily="18" charset="0"/>
                <a:cs typeface="Times New Roman" panose="02020603050405020304" pitchFamily="18" charset="0"/>
              </a:rPr>
              <a:t>vt.</a:t>
            </a:r>
            <a:r>
              <a:rPr lang="en-US" altLang="zh-CN" sz="2800" b="1" dirty="0">
                <a:solidFill>
                  <a:schemeClr val="tx1"/>
                </a:solidFill>
                <a:latin typeface="Times New Roman" panose="02020603050405020304" pitchFamily="18" charset="0"/>
                <a:cs typeface="Times New Roman" panose="02020603050405020304" pitchFamily="18" charset="0"/>
              </a:rPr>
              <a:t> </a:t>
            </a:r>
            <a:r>
              <a:rPr lang="zh-CN" altLang="en-US" sz="2800" b="1" dirty="0">
                <a:solidFill>
                  <a:schemeClr val="tx1"/>
                </a:solidFill>
                <a:latin typeface="Times New Roman" panose="02020603050405020304" pitchFamily="18" charset="0"/>
                <a:cs typeface="Times New Roman" panose="02020603050405020304" pitchFamily="18" charset="0"/>
              </a:rPr>
              <a:t>减轻；缓解</a:t>
            </a:r>
            <a:endParaRPr lang="zh-CN" alt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831698" y="3052721"/>
            <a:ext cx="10800411" cy="1200329"/>
          </a:xfrm>
          <a:prstGeom prst="rect">
            <a:avLst/>
          </a:prstGeom>
          <a:noFill/>
        </p:spPr>
        <p:txBody>
          <a:bodyPr wrap="square" rtlCol="0" anchor="t">
            <a:spAutoFit/>
          </a:bodyPr>
          <a:lstStyle/>
          <a:p>
            <a:pPr algn="l"/>
            <a:r>
              <a:rPr lang="en-US" altLang="zh-CN" sz="24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Note: </a:t>
            </a:r>
            <a:endParaRPr lang="en-US" altLang="zh-CN" sz="24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l"/>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mn-ea"/>
              </a:rPr>
              <a:t>alleviate</a:t>
            </a:r>
            <a:r>
              <a:rPr lang="en-US" altLang="zh-CN" sz="2400"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400" i="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v.</a:t>
            </a:r>
            <a:r>
              <a:rPr lang="en-US" altLang="zh-CN"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   make (suffering, deficiency, or a problem) less </a:t>
            </a:r>
            <a:endParaRPr lang="en-US" altLang="zh-CN"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l"/>
            <a:r>
              <a:rPr lang="en-US" altLang="zh-CN"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                       severe/more bearable</a:t>
            </a:r>
            <a:endParaRPr lang="en-US" altLang="zh-CN" sz="2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1" name="文本框 10"/>
          <p:cNvSpPr txBox="1"/>
          <p:nvPr/>
        </p:nvSpPr>
        <p:spPr>
          <a:xfrm>
            <a:off x="831698" y="4289787"/>
            <a:ext cx="11080114" cy="2308324"/>
          </a:xfrm>
          <a:prstGeom prst="rect">
            <a:avLst/>
          </a:prstGeom>
          <a:noFill/>
        </p:spPr>
        <p:txBody>
          <a:bodyPr wrap="square" rtlCol="0">
            <a:spAutoFit/>
          </a:bodyPr>
          <a:lstStyle/>
          <a:p>
            <a:pPr algn="l">
              <a:spcBef>
                <a:spcPts val="1200"/>
              </a:spcBef>
            </a:pPr>
            <a:r>
              <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mn-ea"/>
              </a:rPr>
              <a:t>sustainable agriculture</a:t>
            </a:r>
            <a:endParaRPr lang="en-US" altLang="zh-CN" sz="24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l"/>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sym typeface="+mn-ea"/>
              </a:rPr>
              <a:t>It is about meeting the needs of the present, without sacrificing those of tomorrow—it’s farming that is environmentally sound, socially responsible, and profitable for farmers. Sustainable agriculture strives for the best long-term outcomes for forests, climate stability, human rights, and livelihoods.</a:t>
            </a:r>
            <a:endPar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l"/>
            <a:r>
              <a:rPr lang="en-US" altLang="zh-CN" sz="2400" b="1" u="sng"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https://www.rainforest-alliance.org/articles/what-is-sustainable-agriculture</a:t>
            </a:r>
            <a:endParaRPr lang="en-US" altLang="zh-CN" sz="2400" b="1" u="sng"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arn(inVertical)">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barn(inVertical)">
                                      <p:cBhvr>
                                        <p:cTn id="39" dur="5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xEl>
                                              <p:pRg st="1" end="1"/>
                                            </p:txEl>
                                          </p:spTgt>
                                        </p:tgtEl>
                                        <p:attrNameLst>
                                          <p:attrName>style.visibility</p:attrName>
                                        </p:attrNameLst>
                                      </p:cBhvr>
                                      <p:to>
                                        <p:strVal val="visible"/>
                                      </p:to>
                                    </p:set>
                                    <p:animEffect transition="in" filter="barn(inVertical)">
                                      <p:cBhvr>
                                        <p:cTn id="44" dur="500"/>
                                        <p:tgtEl>
                                          <p:spTgt spid="11">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barn(inVertical)">
                                      <p:cBhvr>
                                        <p:cTn id="4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P spid="10" grpId="1"/>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712470" y="1208153"/>
            <a:ext cx="11410315" cy="1222642"/>
          </a:xfrm>
          <a:prstGeom prst="rect">
            <a:avLst/>
          </a:prstGeom>
        </p:spPr>
        <p:txBody>
          <a:bodyPr wrap="square">
            <a:spAutoFit/>
          </a:bodyPr>
          <a:lstStyle/>
          <a:p>
            <a:pPr>
              <a:lnSpc>
                <a:spcPct val="120000"/>
              </a:lnSpc>
            </a:pPr>
            <a:r>
              <a:rPr lang="en-US" altLang="zh-CN" sz="3200" b="1" dirty="0">
                <a:solidFill>
                  <a:srgbClr val="0000FF"/>
                </a:solidFill>
                <a:latin typeface="Times New Roman Bold" panose="02020503050405090304" charset="0"/>
                <a:cs typeface="Times New Roman Bold" panose="02020503050405090304" charset="0"/>
              </a:rPr>
              <a:t>Activity 1: </a:t>
            </a:r>
            <a:r>
              <a:rPr lang="zh-CN" altLang="en-US" sz="3200" b="1" dirty="0">
                <a:solidFill>
                  <a:srgbClr val="0000FF"/>
                </a:solidFill>
                <a:latin typeface="Times New Roman Bold" panose="02020503050405090304" charset="0"/>
                <a:cs typeface="Times New Roman Bold" panose="02020503050405090304" charset="0"/>
              </a:rPr>
              <a:t>Listen to a radio interview and take notes. Then answer the following questions.</a:t>
            </a:r>
            <a:endParaRPr lang="zh-CN" altLang="en-US" sz="3200" b="1" dirty="0">
              <a:solidFill>
                <a:srgbClr val="0000FF"/>
              </a:solidFill>
              <a:latin typeface="Times New Roman Bold" panose="02020503050405090304" charset="0"/>
              <a:cs typeface="Times New Roman Bold" panose="02020503050405090304" charset="0"/>
            </a:endParaRPr>
          </a:p>
        </p:txBody>
      </p:sp>
      <p:grpSp>
        <p:nvGrpSpPr>
          <p:cNvPr id="7" name="组合 6"/>
          <p:cNvGrpSpPr/>
          <p:nvPr/>
        </p:nvGrpSpPr>
        <p:grpSpPr>
          <a:xfrm>
            <a:off x="993775" y="64523"/>
            <a:ext cx="6127750" cy="752481"/>
            <a:chOff x="993775" y="64523"/>
            <a:chExt cx="6127750" cy="752481"/>
          </a:xfrm>
        </p:grpSpPr>
        <p:pic>
          <p:nvPicPr>
            <p:cNvPr id="4" name="图片 3">
              <a:hlinkClick r:id="rId2" action="ppaction://hlinkfile"/>
            </p:cNvPr>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4940180" y="64523"/>
              <a:ext cx="756134" cy="752481"/>
            </a:xfrm>
            <a:prstGeom prst="rect">
              <a:avLst/>
            </a:prstGeom>
          </p:spPr>
        </p:pic>
        <p:sp>
          <p:nvSpPr>
            <p:cNvPr id="6" name="文本框 5"/>
            <p:cNvSpPr txBox="1"/>
            <p:nvPr/>
          </p:nvSpPr>
          <p:spPr>
            <a:xfrm>
              <a:off x="993775" y="259889"/>
              <a:ext cx="6127750" cy="523220"/>
            </a:xfrm>
            <a:prstGeom prst="rect">
              <a:avLst/>
            </a:prstGeom>
            <a:noFill/>
          </p:spPr>
          <p:txBody>
            <a:bodyPr wrap="square">
              <a:spAutoFit/>
            </a:bodyPr>
            <a:lstStyle/>
            <a:p>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Listening and Speaking</a:t>
              </a:r>
              <a:endParaRPr lang="zh-CN" altLang="en-US" b="1" dirty="0">
                <a:solidFill>
                  <a:srgbClr val="FF0000"/>
                </a:solidFill>
              </a:endParaRPr>
            </a:p>
          </p:txBody>
        </p:sp>
      </p:grpSp>
      <p:sp>
        <p:nvSpPr>
          <p:cNvPr id="8" name="文本框 7"/>
          <p:cNvSpPr txBox="1"/>
          <p:nvPr>
            <p:custDataLst>
              <p:tags r:id="rId5"/>
            </p:custDataLst>
          </p:nvPr>
        </p:nvSpPr>
        <p:spPr>
          <a:xfrm>
            <a:off x="712470" y="2430795"/>
            <a:ext cx="11273129" cy="2780248"/>
          </a:xfrm>
          <a:prstGeom prst="rect">
            <a:avLst/>
          </a:prstGeom>
          <a:noFill/>
          <a:ln w="9525">
            <a:noFill/>
          </a:ln>
        </p:spPr>
        <p:txBody>
          <a:bodyPr wrap="square">
            <a:spAutoFit/>
          </a:bodyPr>
          <a:lstStyle/>
          <a:p>
            <a:pPr marL="355600" lvl="0" indent="-88900">
              <a:lnSpc>
                <a:spcPct val="120000"/>
              </a:lnSpc>
            </a:pPr>
            <a:endParaRPr lang="zh-CN" altLang="en-US" sz="3200" b="1" dirty="0">
              <a:latin typeface="Times New Roman" panose="02020603050405020304" pitchFamily="18" charset="0"/>
              <a:cs typeface="Times New Roman" panose="02020603050405020304" pitchFamily="18" charset="0"/>
            </a:endParaRPr>
          </a:p>
          <a:p>
            <a:pPr marL="266700" indent="-266700">
              <a:lnSpc>
                <a:spcPct val="120000"/>
              </a:lnSpc>
            </a:pPr>
            <a:r>
              <a:rPr lang="zh-CN" altLang="en-US" sz="3200" b="1" dirty="0">
                <a:latin typeface="Times New Roman" panose="02020603050405020304" pitchFamily="18" charset="0"/>
                <a:cs typeface="Times New Roman" panose="02020603050405020304" pitchFamily="18" charset="0"/>
              </a:rPr>
              <a:t>5</a:t>
            </a:r>
            <a:r>
              <a:rPr lang="en-US" altLang="zh-CN" sz="3200" b="1" dirty="0">
                <a:latin typeface="Times New Roman" panose="02020603050405020304" pitchFamily="18" charset="0"/>
                <a:cs typeface="Times New Roman" panose="02020603050405020304" pitchFamily="18" charset="0"/>
              </a:rPr>
              <a:t>.</a:t>
            </a:r>
            <a:r>
              <a:rPr lang="zh-CN" altLang="en-US" sz="3200" b="1" dirty="0">
                <a:latin typeface="Times New Roman" panose="02020603050405020304" pitchFamily="18" charset="0"/>
                <a:cs typeface="Times New Roman" panose="02020603050405020304" pitchFamily="18" charset="0"/>
              </a:rPr>
              <a:t> What does the FAO suggest countries do?  </a:t>
            </a:r>
            <a:endParaRPr lang="en-US" altLang="zh-CN" sz="3200" b="1" dirty="0">
              <a:latin typeface="Times New Roman" panose="02020603050405020304" pitchFamily="18" charset="0"/>
              <a:cs typeface="Times New Roman" panose="02020603050405020304" pitchFamily="18" charset="0"/>
            </a:endParaRPr>
          </a:p>
          <a:p>
            <a:pPr marL="266700">
              <a:lnSpc>
                <a:spcPct val="120000"/>
              </a:lnSpc>
            </a:pPr>
            <a:r>
              <a:rPr lang="en-US" altLang="zh-CN" sz="2800" b="1" dirty="0">
                <a:ln w="9525" cap="flat" cmpd="sng" algn="ctr">
                  <a:noFill/>
                  <a:prstDash val="solid"/>
                  <a:round/>
                  <a:headEnd type="none" w="med" len="med"/>
                  <a:tailEnd type="none" w="med" len="med"/>
                </a:ln>
                <a:solidFill>
                  <a:srgbClr val="FF0000"/>
                </a:solidFill>
                <a:latin typeface="Times New Roman" panose="02020603050405020304"/>
                <a:ea typeface="等线" panose="02010600030101010101" charset="-122"/>
                <a:cs typeface="Arial" panose="020B0604020202020204"/>
                <a:sym typeface="Wingdings" panose="05000000000000000000"/>
              </a:rPr>
              <a:t>The FAO suggests that every country focus on making new achievements in agriculture which can benefit the whole world. Global conflict must be eliminated.</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wipe(down)">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wipe(down)">
                                      <p:cBhvr>
                                        <p:cTn id="2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265421" y="2283782"/>
            <a:ext cx="4829764" cy="3700472"/>
            <a:chOff x="180376" y="2350052"/>
            <a:chExt cx="4829764" cy="3700472"/>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rcRect l="7614" t="14747" r="8628" b="10909"/>
            <a:stretch>
              <a:fillRect/>
            </a:stretch>
          </p:blipFill>
          <p:spPr>
            <a:xfrm>
              <a:off x="400309" y="2350052"/>
              <a:ext cx="4609831" cy="3700472"/>
            </a:xfrm>
            <a:prstGeom prst="rect">
              <a:avLst/>
            </a:prstGeom>
            <a:effectLst>
              <a:softEdge rad="63500"/>
            </a:effectLst>
          </p:spPr>
        </p:pic>
        <p:sp>
          <p:nvSpPr>
            <p:cNvPr id="18" name="回形针"/>
            <p:cNvSpPr/>
            <p:nvPr/>
          </p:nvSpPr>
          <p:spPr bwMode="auto">
            <a:xfrm rot="720000" flipH="1">
              <a:off x="180376" y="2464111"/>
              <a:ext cx="417683" cy="708686"/>
            </a:xfrm>
            <a:custGeom>
              <a:avLst/>
              <a:gdLst>
                <a:gd name="T0" fmla="*/ 2147483646 w 269"/>
                <a:gd name="T1" fmla="*/ 0 h 247"/>
                <a:gd name="T2" fmla="*/ 2147483646 w 269"/>
                <a:gd name="T3" fmla="*/ 0 h 247"/>
                <a:gd name="T4" fmla="*/ 2147483646 w 269"/>
                <a:gd name="T5" fmla="*/ 2147483646 h 247"/>
                <a:gd name="T6" fmla="*/ 2147483646 w 269"/>
                <a:gd name="T7" fmla="*/ 2147483646 h 247"/>
                <a:gd name="T8" fmla="*/ 2147483646 w 269"/>
                <a:gd name="T9" fmla="*/ 2147483646 h 247"/>
                <a:gd name="T10" fmla="*/ 2147483646 w 269"/>
                <a:gd name="T11" fmla="*/ 2147483646 h 247"/>
                <a:gd name="T12" fmla="*/ 2147483646 w 269"/>
                <a:gd name="T13" fmla="*/ 2147483646 h 247"/>
                <a:gd name="T14" fmla="*/ 2147483646 w 269"/>
                <a:gd name="T15" fmla="*/ 2147483646 h 247"/>
                <a:gd name="T16" fmla="*/ 2147483646 w 269"/>
                <a:gd name="T17" fmla="*/ 2147483646 h 247"/>
                <a:gd name="T18" fmla="*/ 2147483646 w 269"/>
                <a:gd name="T19" fmla="*/ 2147483646 h 247"/>
                <a:gd name="T20" fmla="*/ 2147483646 w 269"/>
                <a:gd name="T21" fmla="*/ 2147483646 h 247"/>
                <a:gd name="T22" fmla="*/ 2147483646 w 269"/>
                <a:gd name="T23" fmla="*/ 2147483646 h 247"/>
                <a:gd name="T24" fmla="*/ 2147483646 w 269"/>
                <a:gd name="T25" fmla="*/ 2147483646 h 247"/>
                <a:gd name="T26" fmla="*/ 2147483646 w 269"/>
                <a:gd name="T27" fmla="*/ 2147483646 h 247"/>
                <a:gd name="T28" fmla="*/ 2147483646 w 269"/>
                <a:gd name="T29" fmla="*/ 2147483646 h 247"/>
                <a:gd name="T30" fmla="*/ 2147483646 w 269"/>
                <a:gd name="T31" fmla="*/ 2147483646 h 247"/>
                <a:gd name="T32" fmla="*/ 2147483646 w 269"/>
                <a:gd name="T33" fmla="*/ 2147483646 h 247"/>
                <a:gd name="T34" fmla="*/ 2147483646 w 269"/>
                <a:gd name="T35" fmla="*/ 2147483646 h 247"/>
                <a:gd name="T36" fmla="*/ 2147483646 w 269"/>
                <a:gd name="T37" fmla="*/ 2147483646 h 247"/>
                <a:gd name="T38" fmla="*/ 2147483646 w 269"/>
                <a:gd name="T39" fmla="*/ 2147483646 h 247"/>
                <a:gd name="T40" fmla="*/ 2147483646 w 269"/>
                <a:gd name="T41" fmla="*/ 2147483646 h 247"/>
                <a:gd name="T42" fmla="*/ 2147483646 w 269"/>
                <a:gd name="T43" fmla="*/ 2147483646 h 247"/>
                <a:gd name="T44" fmla="*/ 2147483646 w 269"/>
                <a:gd name="T45" fmla="*/ 2147483646 h 247"/>
                <a:gd name="T46" fmla="*/ 2147483646 w 269"/>
                <a:gd name="T47" fmla="*/ 2147483646 h 247"/>
                <a:gd name="T48" fmla="*/ 2147483646 w 269"/>
                <a:gd name="T49" fmla="*/ 2147483646 h 247"/>
                <a:gd name="T50" fmla="*/ 2147483646 w 269"/>
                <a:gd name="T51" fmla="*/ 2147483646 h 247"/>
                <a:gd name="T52" fmla="*/ 2147483646 w 269"/>
                <a:gd name="T53" fmla="*/ 2147483646 h 247"/>
                <a:gd name="T54" fmla="*/ 2147483646 w 269"/>
                <a:gd name="T55" fmla="*/ 2147483646 h 247"/>
                <a:gd name="T56" fmla="*/ 2147483646 w 269"/>
                <a:gd name="T57" fmla="*/ 2147483646 h 247"/>
                <a:gd name="T58" fmla="*/ 2147483646 w 269"/>
                <a:gd name="T59" fmla="*/ 2147483646 h 247"/>
                <a:gd name="T60" fmla="*/ 2147483646 w 269"/>
                <a:gd name="T61" fmla="*/ 2147483646 h 247"/>
                <a:gd name="T62" fmla="*/ 2147483646 w 269"/>
                <a:gd name="T63" fmla="*/ 2147483646 h 247"/>
                <a:gd name="T64" fmla="*/ 2147483646 w 269"/>
                <a:gd name="T65" fmla="*/ 2147483646 h 247"/>
                <a:gd name="T66" fmla="*/ 2147483646 w 269"/>
                <a:gd name="T67" fmla="*/ 2147483646 h 247"/>
                <a:gd name="T68" fmla="*/ 2147483646 w 269"/>
                <a:gd name="T69" fmla="*/ 2147483646 h 247"/>
                <a:gd name="T70" fmla="*/ 2147483646 w 269"/>
                <a:gd name="T71" fmla="*/ 2147483646 h 247"/>
                <a:gd name="T72" fmla="*/ 2147483646 w 269"/>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9" h="246">
                  <a:moveTo>
                    <a:pt x="195" y="0"/>
                  </a:moveTo>
                  <a:cubicBezTo>
                    <a:pt x="194" y="0"/>
                    <a:pt x="193" y="0"/>
                    <a:pt x="192" y="0"/>
                  </a:cubicBezTo>
                  <a:cubicBezTo>
                    <a:pt x="164" y="1"/>
                    <a:pt x="145" y="24"/>
                    <a:pt x="144" y="24"/>
                  </a:cubicBezTo>
                  <a:cubicBezTo>
                    <a:pt x="21" y="150"/>
                    <a:pt x="21" y="150"/>
                    <a:pt x="21" y="150"/>
                  </a:cubicBezTo>
                  <a:cubicBezTo>
                    <a:pt x="0" y="172"/>
                    <a:pt x="0" y="208"/>
                    <a:pt x="21" y="230"/>
                  </a:cubicBezTo>
                  <a:cubicBezTo>
                    <a:pt x="32" y="241"/>
                    <a:pt x="46" y="247"/>
                    <a:pt x="60" y="247"/>
                  </a:cubicBezTo>
                  <a:cubicBezTo>
                    <a:pt x="75" y="247"/>
                    <a:pt x="89" y="241"/>
                    <a:pt x="99" y="230"/>
                  </a:cubicBezTo>
                  <a:cubicBezTo>
                    <a:pt x="217" y="111"/>
                    <a:pt x="217" y="111"/>
                    <a:pt x="217" y="111"/>
                  </a:cubicBezTo>
                  <a:cubicBezTo>
                    <a:pt x="235" y="91"/>
                    <a:pt x="238" y="63"/>
                    <a:pt x="223" y="47"/>
                  </a:cubicBezTo>
                  <a:cubicBezTo>
                    <a:pt x="216" y="40"/>
                    <a:pt x="207" y="37"/>
                    <a:pt x="197" y="37"/>
                  </a:cubicBezTo>
                  <a:cubicBezTo>
                    <a:pt x="185" y="37"/>
                    <a:pt x="171" y="42"/>
                    <a:pt x="161" y="53"/>
                  </a:cubicBezTo>
                  <a:cubicBezTo>
                    <a:pt x="46" y="170"/>
                    <a:pt x="46" y="170"/>
                    <a:pt x="46" y="170"/>
                  </a:cubicBezTo>
                  <a:cubicBezTo>
                    <a:pt x="43" y="174"/>
                    <a:pt x="43" y="179"/>
                    <a:pt x="46" y="182"/>
                  </a:cubicBezTo>
                  <a:cubicBezTo>
                    <a:pt x="48" y="183"/>
                    <a:pt x="50" y="184"/>
                    <a:pt x="52" y="184"/>
                  </a:cubicBezTo>
                  <a:cubicBezTo>
                    <a:pt x="54" y="184"/>
                    <a:pt x="56" y="183"/>
                    <a:pt x="57" y="182"/>
                  </a:cubicBezTo>
                  <a:cubicBezTo>
                    <a:pt x="172" y="65"/>
                    <a:pt x="172" y="65"/>
                    <a:pt x="172" y="65"/>
                  </a:cubicBezTo>
                  <a:cubicBezTo>
                    <a:pt x="179" y="57"/>
                    <a:pt x="189" y="53"/>
                    <a:pt x="197" y="53"/>
                  </a:cubicBezTo>
                  <a:cubicBezTo>
                    <a:pt x="203" y="53"/>
                    <a:pt x="208" y="55"/>
                    <a:pt x="211" y="59"/>
                  </a:cubicBezTo>
                  <a:cubicBezTo>
                    <a:pt x="221" y="68"/>
                    <a:pt x="218" y="86"/>
                    <a:pt x="205" y="99"/>
                  </a:cubicBezTo>
                  <a:cubicBezTo>
                    <a:pt x="88" y="219"/>
                    <a:pt x="88" y="219"/>
                    <a:pt x="88" y="219"/>
                  </a:cubicBezTo>
                  <a:cubicBezTo>
                    <a:pt x="81" y="227"/>
                    <a:pt x="70" y="231"/>
                    <a:pt x="60" y="231"/>
                  </a:cubicBezTo>
                  <a:cubicBezTo>
                    <a:pt x="50" y="231"/>
                    <a:pt x="40" y="227"/>
                    <a:pt x="32" y="219"/>
                  </a:cubicBezTo>
                  <a:cubicBezTo>
                    <a:pt x="17" y="203"/>
                    <a:pt x="17" y="177"/>
                    <a:pt x="32" y="162"/>
                  </a:cubicBezTo>
                  <a:cubicBezTo>
                    <a:pt x="156" y="35"/>
                    <a:pt x="156" y="35"/>
                    <a:pt x="156" y="35"/>
                  </a:cubicBezTo>
                  <a:cubicBezTo>
                    <a:pt x="156" y="35"/>
                    <a:pt x="171" y="17"/>
                    <a:pt x="193" y="16"/>
                  </a:cubicBezTo>
                  <a:cubicBezTo>
                    <a:pt x="194" y="16"/>
                    <a:pt x="194" y="16"/>
                    <a:pt x="195" y="16"/>
                  </a:cubicBezTo>
                  <a:cubicBezTo>
                    <a:pt x="208" y="16"/>
                    <a:pt x="221" y="23"/>
                    <a:pt x="234" y="36"/>
                  </a:cubicBezTo>
                  <a:cubicBezTo>
                    <a:pt x="247" y="49"/>
                    <a:pt x="253" y="63"/>
                    <a:pt x="253" y="77"/>
                  </a:cubicBezTo>
                  <a:cubicBezTo>
                    <a:pt x="252" y="99"/>
                    <a:pt x="234" y="115"/>
                    <a:pt x="234" y="116"/>
                  </a:cubicBezTo>
                  <a:cubicBezTo>
                    <a:pt x="165" y="186"/>
                    <a:pt x="165" y="186"/>
                    <a:pt x="165" y="186"/>
                  </a:cubicBezTo>
                  <a:cubicBezTo>
                    <a:pt x="162" y="189"/>
                    <a:pt x="162" y="194"/>
                    <a:pt x="165" y="198"/>
                  </a:cubicBezTo>
                  <a:cubicBezTo>
                    <a:pt x="167" y="199"/>
                    <a:pt x="169" y="200"/>
                    <a:pt x="171" y="200"/>
                  </a:cubicBezTo>
                  <a:cubicBezTo>
                    <a:pt x="173" y="200"/>
                    <a:pt x="175" y="199"/>
                    <a:pt x="176" y="198"/>
                  </a:cubicBezTo>
                  <a:cubicBezTo>
                    <a:pt x="244" y="128"/>
                    <a:pt x="244" y="128"/>
                    <a:pt x="244" y="128"/>
                  </a:cubicBezTo>
                  <a:cubicBezTo>
                    <a:pt x="245" y="127"/>
                    <a:pt x="267" y="107"/>
                    <a:pt x="269" y="78"/>
                  </a:cubicBezTo>
                  <a:cubicBezTo>
                    <a:pt x="269" y="59"/>
                    <a:pt x="261" y="41"/>
                    <a:pt x="245" y="24"/>
                  </a:cubicBezTo>
                  <a:cubicBezTo>
                    <a:pt x="229" y="8"/>
                    <a:pt x="212" y="0"/>
                    <a:pt x="195" y="0"/>
                  </a:cubicBezTo>
                  <a:close/>
                </a:path>
              </a:pathLst>
            </a:custGeom>
            <a:solidFill>
              <a:schemeClr val="accent1"/>
            </a:solidFill>
            <a:ln>
              <a:solidFill>
                <a:srgbClr val="FF0000"/>
              </a:solid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a:ea typeface="宋体" panose="02010600030101010101" pitchFamily="2" charset="-122"/>
                  <a:cs typeface="+mn-cs"/>
                </a:defRPr>
              </a:lvl9pPr>
            </a:lstStyle>
            <a:p>
              <a:endParaRPr lang="zh-CN" altLang="en-US"/>
            </a:p>
          </p:txBody>
        </p:sp>
      </p:grpSp>
      <p:cxnSp>
        <p:nvCxnSpPr>
          <p:cNvPr id="2" name="直接连接符 1"/>
          <p:cNvCxnSpPr/>
          <p:nvPr/>
        </p:nvCxnSpPr>
        <p:spPr>
          <a:xfrm>
            <a:off x="1460036" y="669895"/>
            <a:ext cx="3933461" cy="0"/>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sp>
        <p:nvSpPr>
          <p:cNvPr id="6" name="标题 27"/>
          <p:cNvSpPr>
            <a:spLocks noGrp="1"/>
          </p:cNvSpPr>
          <p:nvPr>
            <p:ph type="title"/>
          </p:nvPr>
        </p:nvSpPr>
        <p:spPr>
          <a:xfrm>
            <a:off x="1011533" y="813907"/>
            <a:ext cx="4381964" cy="574368"/>
          </a:xfrm>
        </p:spPr>
        <p:txBody>
          <a:bodyPr>
            <a:noAutofit/>
          </a:bodyPr>
          <a:lstStyle/>
          <a:p>
            <a:pPr algn="l"/>
            <a:r>
              <a:rPr lang="en-US" altLang="zh-CN" sz="3200"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sym typeface="Hoefler Text"/>
              </a:rPr>
              <a:t>Listening and identify</a:t>
            </a:r>
            <a:endParaRPr lang="zh-CN" altLang="en-US" sz="2800" b="1" dirty="0">
              <a:solidFill>
                <a:srgbClr val="FF0000"/>
              </a:solidFill>
              <a:latin typeface="黑体" panose="02010609060101010101" pitchFamily="49" charset="-122"/>
              <a:ea typeface="黑体" panose="02010609060101010101" pitchFamily="49" charset="-122"/>
            </a:endParaRPr>
          </a:p>
        </p:txBody>
      </p:sp>
      <p:cxnSp>
        <p:nvCxnSpPr>
          <p:cNvPr id="8" name="直接连接符 7"/>
          <p:cNvCxnSpPr/>
          <p:nvPr/>
        </p:nvCxnSpPr>
        <p:spPr>
          <a:xfrm>
            <a:off x="768604" y="5029545"/>
            <a:ext cx="282208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936614" y="5460741"/>
            <a:ext cx="3656531" cy="1506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41984" y="5888790"/>
            <a:ext cx="3324119" cy="1506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347504" y="1223855"/>
            <a:ext cx="1009198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Activity 2:</a:t>
            </a: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Listen again and identify how the speaker supports his facts. Match the supporting evidence with the facts.</a:t>
            </a:r>
            <a:endPar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2" name="组合 31"/>
          <p:cNvGrpSpPr/>
          <p:nvPr/>
        </p:nvGrpSpPr>
        <p:grpSpPr>
          <a:xfrm>
            <a:off x="1033214" y="142840"/>
            <a:ext cx="4442665" cy="615553"/>
            <a:chOff x="1033214" y="142840"/>
            <a:chExt cx="4442665" cy="615553"/>
          </a:xfrm>
        </p:grpSpPr>
        <p:grpSp>
          <p:nvGrpSpPr>
            <p:cNvPr id="3" name="组合 2"/>
            <p:cNvGrpSpPr/>
            <p:nvPr/>
          </p:nvGrpSpPr>
          <p:grpSpPr>
            <a:xfrm>
              <a:off x="1033214" y="227187"/>
              <a:ext cx="426822" cy="469613"/>
              <a:chOff x="2121873" y="1511588"/>
              <a:chExt cx="445481" cy="469613"/>
            </a:xfrm>
          </p:grpSpPr>
          <p:sp>
            <p:nvSpPr>
              <p:cNvPr id="4" name="矩形 3"/>
              <p:cNvSpPr/>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矩形 4"/>
              <p:cNvSpPr/>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 name="矩形 19"/>
            <p:cNvSpPr/>
            <p:nvPr>
              <p:custDataLst>
                <p:tags r:id="rId2"/>
              </p:custDataLst>
            </p:nvPr>
          </p:nvSpPr>
          <p:spPr>
            <a:xfrm>
              <a:off x="1460036" y="142840"/>
              <a:ext cx="4015843" cy="615553"/>
            </a:xfrm>
            <a:prstGeom prst="rect">
              <a:avLst/>
            </a:prstGeom>
            <a:noFill/>
          </p:spPr>
          <p:txBody>
            <a:bodyPr wrap="none" lIns="91440" tIns="45720" rIns="91440" bIns="45720">
              <a:spAutoFit/>
            </a:bodyPr>
            <a:lstStyle/>
            <a:p>
              <a:pPr algn="ctr"/>
              <a:r>
                <a:rPr lang="en-US" altLang="zh-CN" sz="3400" b="1" dirty="0">
                  <a:ln w="22225">
                    <a:solidFill>
                      <a:schemeClr val="accent2"/>
                    </a:solidFill>
                    <a:prstDash val="solid"/>
                  </a:ln>
                  <a:solidFill>
                    <a:srgbClr val="FF0000"/>
                  </a:solidFill>
                </a:rPr>
                <a:t>Listening strategies</a:t>
              </a:r>
              <a:endParaRPr lang="zh-CN" altLang="en-US" sz="3400" b="1" cap="none" spc="0" dirty="0">
                <a:ln w="22225">
                  <a:solidFill>
                    <a:schemeClr val="accent2"/>
                  </a:solidFill>
                  <a:prstDash val="solid"/>
                </a:ln>
                <a:solidFill>
                  <a:srgbClr val="FF0000"/>
                </a:solidFill>
                <a:effectLst/>
              </a:endParaRPr>
            </a:p>
          </p:txBody>
        </p:sp>
      </p:grpSp>
      <p:grpSp>
        <p:nvGrpSpPr>
          <p:cNvPr id="21" name="组合 20"/>
          <p:cNvGrpSpPr/>
          <p:nvPr/>
        </p:nvGrpSpPr>
        <p:grpSpPr>
          <a:xfrm>
            <a:off x="5855268" y="2022957"/>
            <a:ext cx="6140420" cy="3603243"/>
            <a:chOff x="4185" y="4452"/>
            <a:chExt cx="16899" cy="9391"/>
          </a:xfrm>
        </p:grpSpPr>
        <p:sp>
          <p:nvSpPr>
            <p:cNvPr id="22" name="文本框 21"/>
            <p:cNvSpPr txBox="1"/>
            <p:nvPr/>
          </p:nvSpPr>
          <p:spPr>
            <a:xfrm>
              <a:off x="4185" y="12158"/>
              <a:ext cx="16899" cy="1685"/>
            </a:xfrm>
            <a:prstGeom prst="rect">
              <a:avLst/>
            </a:prstGeom>
            <a:noFill/>
          </p:spPr>
          <p:txBody>
            <a:bodyPr wrap="square" rtlCol="0" anchor="t">
              <a:spAutoFit/>
            </a:bodyPr>
            <a:lstStyle/>
            <a:p>
              <a:pPr algn="ctr"/>
              <a:r>
                <a:rPr lang="en-US" altLang="zh-CN" sz="3600" b="1" dirty="0">
                  <a:solidFill>
                    <a:srgbClr val="FF0000"/>
                  </a:solidFill>
                  <a:latin typeface="Times New Roman" panose="02020603050405020304" pitchFamily="18" charset="0"/>
                  <a:cs typeface="Times New Roman" panose="02020603050405020304" pitchFamily="18" charset="0"/>
                </a:rPr>
                <a:t>facts/evidence</a:t>
              </a:r>
              <a:endParaRPr lang="en-US" altLang="zh-CN" sz="3600" b="1" i="1" dirty="0">
                <a:solidFill>
                  <a:srgbClr val="FF0000"/>
                </a:solidFill>
                <a:latin typeface="Times New Roman" panose="02020603050405020304" pitchFamily="18" charset="0"/>
                <a:cs typeface="Times New Roman" panose="02020603050405020304" pitchFamily="18" charset="0"/>
                <a:sym typeface="+mn-ea"/>
              </a:endParaRPr>
            </a:p>
          </p:txBody>
        </p:sp>
        <p:pic>
          <p:nvPicPr>
            <p:cNvPr id="23" name="图片 22" descr="C:/Users/ADMINI~1/AppData/Local/Temp/kaimatting/20200830174531/output_aiMatting_20200830174553.pngoutput_aiMatting_20200830174553"/>
            <p:cNvPicPr>
              <a:picLocks noChangeAspect="1"/>
            </p:cNvPicPr>
            <p:nvPr/>
          </p:nvPicPr>
          <p:blipFill>
            <a:blip r:embed="rId3"/>
            <a:stretch>
              <a:fillRect/>
            </a:stretch>
          </p:blipFill>
          <p:spPr>
            <a:xfrm>
              <a:off x="7058" y="4452"/>
              <a:ext cx="9547" cy="8370"/>
            </a:xfrm>
            <a:prstGeom prst="rect">
              <a:avLst/>
            </a:prstGeom>
          </p:spPr>
        </p:pic>
        <p:sp>
          <p:nvSpPr>
            <p:cNvPr id="24" name="文本框 23"/>
            <p:cNvSpPr txBox="1"/>
            <p:nvPr/>
          </p:nvSpPr>
          <p:spPr>
            <a:xfrm rot="21000000">
              <a:off x="6745" y="5456"/>
              <a:ext cx="10173" cy="1507"/>
            </a:xfrm>
            <a:prstGeom prst="rect">
              <a:avLst/>
            </a:prstGeom>
            <a:solidFill>
              <a:srgbClr val="0070C0"/>
            </a:solidFill>
            <a:effectLst>
              <a:softEdge rad="63500"/>
            </a:effectLst>
          </p:spPr>
          <p:txBody>
            <a:bodyPr wrap="square" rtlCol="0">
              <a:spAutoFit/>
            </a:bodyPr>
            <a:lstStyle/>
            <a:p>
              <a:pPr algn="ctr">
                <a:lnSpc>
                  <a:spcPts val="4300"/>
                </a:lnSpc>
              </a:pPr>
              <a:r>
                <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the speaker's claims</a:t>
              </a:r>
              <a:endPar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sp>
        <p:nvSpPr>
          <p:cNvPr id="25" name="文本框 24"/>
          <p:cNvSpPr txBox="1"/>
          <p:nvPr/>
        </p:nvSpPr>
        <p:spPr>
          <a:xfrm>
            <a:off x="5129450" y="5460741"/>
            <a:ext cx="7054051" cy="830997"/>
          </a:xfrm>
          <a:prstGeom prst="rect">
            <a:avLst/>
          </a:prstGeom>
          <a:noFill/>
        </p:spPr>
        <p:txBody>
          <a:bodyPr wrap="square" rtlCol="0">
            <a:spAutoFit/>
          </a:bodyPr>
          <a:lstStyle/>
          <a:p>
            <a:pPr algn="ctr"/>
            <a:r>
              <a:rPr lang="en-US" altLang="zh-CN" sz="2400" b="1" dirty="0">
                <a:latin typeface="Times New Roman" panose="02020603050405020304" pitchFamily="18" charset="0"/>
                <a:cs typeface="Times New Roman" panose="02020603050405020304" pitchFamily="18" charset="0"/>
                <a:sym typeface="+mn-ea"/>
              </a:rPr>
              <a:t>Key words</a:t>
            </a:r>
            <a:r>
              <a:rPr lang="en-US" altLang="zh-CN" sz="2400" dirty="0">
                <a:latin typeface="Times New Roman" panose="02020603050405020304" pitchFamily="18" charset="0"/>
                <a:cs typeface="Times New Roman" panose="02020603050405020304" pitchFamily="18" charset="0"/>
                <a:sym typeface="+mn-ea"/>
              </a:rPr>
              <a:t>:</a:t>
            </a:r>
            <a:endParaRPr lang="en-US" altLang="zh-CN" sz="2400" dirty="0">
              <a:latin typeface="Times New Roman" panose="02020603050405020304" pitchFamily="18" charset="0"/>
              <a:cs typeface="Times New Roman" panose="02020603050405020304" pitchFamily="18" charset="0"/>
            </a:endParaRPr>
          </a:p>
          <a:p>
            <a:pPr algn="ctr"/>
            <a:r>
              <a:rPr lang="en-US" altLang="zh-CN" sz="2400" b="1" i="1" dirty="0">
                <a:solidFill>
                  <a:srgbClr val="FF0000"/>
                </a:solidFill>
                <a:latin typeface="Times New Roman" panose="02020603050405020304" pitchFamily="18" charset="0"/>
                <a:cs typeface="Times New Roman" panose="02020603050405020304" pitchFamily="18" charset="0"/>
                <a:sym typeface="+mn-ea"/>
              </a:rPr>
              <a:t>report, research(es), </a:t>
            </a:r>
            <a:r>
              <a:rPr lang="en-US" altLang="zh-CN" sz="2400" b="1" i="1" dirty="0" err="1">
                <a:solidFill>
                  <a:srgbClr val="FF0000"/>
                </a:solidFill>
                <a:latin typeface="Times New Roman" panose="02020603050405020304" pitchFamily="18" charset="0"/>
                <a:cs typeface="Times New Roman" panose="02020603050405020304" pitchFamily="18" charset="0"/>
                <a:sym typeface="+mn-ea"/>
              </a:rPr>
              <a:t>studi</a:t>
            </a:r>
            <a:r>
              <a:rPr lang="en-US" altLang="zh-CN" sz="2400" b="1" i="1" dirty="0">
                <a:solidFill>
                  <a:srgbClr val="FF0000"/>
                </a:solidFill>
                <a:latin typeface="Times New Roman" panose="02020603050405020304" pitchFamily="18" charset="0"/>
                <a:cs typeface="Times New Roman" panose="02020603050405020304" pitchFamily="18" charset="0"/>
                <a:sym typeface="+mn-ea"/>
              </a:rPr>
              <a:t>(es), figure(s), finding(s)...</a:t>
            </a:r>
            <a:endParaRPr lang="en-US" altLang="zh-CN" sz="2400" b="1" i="1" dirty="0">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2"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5" grpId="1"/>
      <p:bldP spid="25"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117864" y="1781161"/>
            <a:ext cx="6206638" cy="4336614"/>
            <a:chOff x="117864" y="1781161"/>
            <a:chExt cx="6206638" cy="4336614"/>
          </a:xfrm>
        </p:grpSpPr>
        <p:sp>
          <p:nvSpPr>
            <p:cNvPr id="7" name="文本框 6"/>
            <p:cNvSpPr txBox="1"/>
            <p:nvPr/>
          </p:nvSpPr>
          <p:spPr>
            <a:xfrm>
              <a:off x="130908" y="1781161"/>
              <a:ext cx="6193594" cy="954107"/>
            </a:xfrm>
            <a:prstGeom prst="rect">
              <a:avLst/>
            </a:prstGeom>
            <a:noFill/>
          </p:spPr>
          <p:txBody>
            <a:bodyPr wrap="square" rtlCol="0">
              <a:spAutoFit/>
            </a:bodyPr>
            <a:lstStyle/>
            <a:p>
              <a:pPr fontAlgn="base">
                <a:spcBef>
                  <a:spcPct val="0"/>
                </a:spcBef>
                <a:spcAft>
                  <a:spcPct val="0"/>
                </a:spcAft>
              </a:pPr>
              <a:r>
                <a:rPr lang="zh-CN" alt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1  According to our latest </a:t>
              </a:r>
              <a:endParaRPr lang="zh-CN" alt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fontAlgn="base">
                <a:spcBef>
                  <a:spcPct val="0"/>
                </a:spcBef>
                <a:spcAft>
                  <a:spcPct val="0"/>
                </a:spcAft>
              </a:pPr>
              <a:r>
                <a:rPr lang="zh-CN" alt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figures</a:t>
              </a:r>
              <a:r>
                <a:rPr lang="en-US" altLang="zh-CN"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en-US"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181697" y="3379076"/>
              <a:ext cx="5871845" cy="1077218"/>
            </a:xfrm>
            <a:prstGeom prst="rect">
              <a:avLst/>
            </a:prstGeom>
            <a:noFill/>
          </p:spPr>
          <p:txBody>
            <a:bodyPr wrap="square" rtlCol="0">
              <a:spAutoFit/>
            </a:bodyPr>
            <a:lstStyle/>
            <a:p>
              <a:pPr fontAlgn="base">
                <a:spcBef>
                  <a:spcPct val="0"/>
                </a:spcBef>
                <a:spcAft>
                  <a:spcPct val="0"/>
                </a:spcAft>
              </a:pPr>
              <a:r>
                <a:rPr lang="zh-CN" alt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2  There is strong </a:t>
              </a:r>
              <a:r>
                <a:rPr lang="zh-CN" altLang="en-US" sz="3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evidence</a:t>
              </a:r>
              <a:r>
                <a:rPr lang="zh-CN" alt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 to </a:t>
              </a:r>
              <a:endParaRPr lang="zh-CN" alt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fontAlgn="base">
                <a:spcBef>
                  <a:spcPct val="0"/>
                </a:spcBef>
                <a:spcAft>
                  <a:spcPct val="0"/>
                </a:spcAft>
              </a:pPr>
              <a:r>
                <a:rPr lang="zh-CN" alt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    suggest that.</a:t>
              </a:r>
              <a:r>
                <a:rPr lang="en-US" altLang="zh-CN"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117864" y="5471444"/>
              <a:ext cx="6067045" cy="646331"/>
            </a:xfrm>
            <a:prstGeom prst="rect">
              <a:avLst/>
            </a:prstGeom>
            <a:noFill/>
          </p:spPr>
          <p:txBody>
            <a:bodyPr wrap="none" rtlCol="0">
              <a:spAutoFit/>
            </a:bodyPr>
            <a:lstStyle/>
            <a:p>
              <a:pPr fontAlgn="base">
                <a:spcBef>
                  <a:spcPct val="0"/>
                </a:spcBef>
                <a:spcAft>
                  <a:spcPct val="0"/>
                </a:spcAft>
              </a:pPr>
              <a:r>
                <a:rPr lang="zh-CN" altLang="en-US" sz="36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3  Our </a:t>
              </a:r>
              <a:r>
                <a:rPr lang="zh-CN" altLang="en-US" sz="3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research</a:t>
              </a:r>
              <a:r>
                <a:rPr lang="zh-CN" altLang="en-US" sz="36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 indicates that</a:t>
              </a:r>
              <a:r>
                <a:rPr lang="en-US" altLang="zh-CN" sz="36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36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en-US" sz="36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37" name="组合 36"/>
          <p:cNvGrpSpPr/>
          <p:nvPr/>
        </p:nvGrpSpPr>
        <p:grpSpPr>
          <a:xfrm>
            <a:off x="6871576" y="961613"/>
            <a:ext cx="5310117" cy="5522777"/>
            <a:chOff x="6871576" y="961613"/>
            <a:chExt cx="5310117" cy="5522777"/>
          </a:xfrm>
        </p:grpSpPr>
        <p:sp>
          <p:nvSpPr>
            <p:cNvPr id="6" name="文本框 5"/>
            <p:cNvSpPr txBox="1"/>
            <p:nvPr/>
          </p:nvSpPr>
          <p:spPr>
            <a:xfrm>
              <a:off x="7053581" y="5284061"/>
              <a:ext cx="4970267" cy="1200329"/>
            </a:xfrm>
            <a:prstGeom prst="rect">
              <a:avLst/>
            </a:prstGeom>
            <a:noFill/>
          </p:spPr>
          <p:txBody>
            <a:bodyPr wrap="square" rtlCol="0" anchor="t">
              <a:spAutoFit/>
            </a:bodyPr>
            <a:lstStyle/>
            <a:p>
              <a:pPr fontAlgn="base">
                <a:spcBef>
                  <a:spcPct val="0"/>
                </a:spcBef>
                <a:spcAft>
                  <a:spcPct val="0"/>
                </a:spcAft>
              </a:pPr>
              <a:r>
                <a:rPr lang="zh-CN" altLang="en-US"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  many people just can't a</a:t>
              </a:r>
              <a:r>
                <a:rPr lang="en-US" altLang="zh-CN"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f</a:t>
              </a:r>
              <a:r>
                <a:rPr lang="zh-CN" altLang="en-US"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ford to eat well</a:t>
              </a:r>
              <a:endParaRPr lang="zh-CN" altLang="en-US"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nvSpPr>
          <p:spPr>
            <a:xfrm>
              <a:off x="6871576" y="961613"/>
              <a:ext cx="5128112" cy="1754326"/>
            </a:xfrm>
            <a:prstGeom prst="rect">
              <a:avLst/>
            </a:prstGeom>
            <a:noFill/>
          </p:spPr>
          <p:txBody>
            <a:bodyPr wrap="square" rtlCol="0">
              <a:spAutoFit/>
            </a:bodyPr>
            <a:lstStyle/>
            <a:p>
              <a:pPr fontAlgn="base">
                <a:spcBef>
                  <a:spcPct val="0"/>
                </a:spcBef>
                <a:spcAft>
                  <a:spcPct val="0"/>
                </a:spcAft>
              </a:pPr>
              <a:r>
                <a:rPr lang="zh-CN" altLang="en-US"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A  wars can heavily aff</a:t>
              </a:r>
              <a:r>
                <a:rPr lang="en-US" altLang="zh-CN"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e</a:t>
              </a:r>
              <a:r>
                <a:rPr lang="zh-CN" altLang="en-US"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ct food productio</a:t>
              </a:r>
              <a:r>
                <a:rPr lang="en-US" altLang="zh-CN"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n</a:t>
              </a:r>
              <a:r>
                <a:rPr lang="zh-CN" altLang="en-US"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 and transportation.</a:t>
              </a:r>
              <a:endParaRPr lang="zh-CN" altLang="en-US"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10"/>
            <p:cNvSpPr txBox="1"/>
            <p:nvPr/>
          </p:nvSpPr>
          <p:spPr>
            <a:xfrm>
              <a:off x="7053581" y="3177407"/>
              <a:ext cx="5128112" cy="1754326"/>
            </a:xfrm>
            <a:prstGeom prst="rect">
              <a:avLst/>
            </a:prstGeom>
            <a:noFill/>
          </p:spPr>
          <p:txBody>
            <a:bodyPr wrap="square" rtlCol="0">
              <a:spAutoFit/>
            </a:bodyPr>
            <a:lstStyle/>
            <a:p>
              <a:pPr fontAlgn="base">
                <a:spcBef>
                  <a:spcPct val="0"/>
                </a:spcBef>
                <a:spcAft>
                  <a:spcPct val="0"/>
                </a:spcAft>
              </a:pPr>
              <a:r>
                <a:rPr lang="zh-CN" altLang="en-US"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B  (world hunger) stands at around 11% o</a:t>
              </a:r>
              <a:r>
                <a:rPr lang="en-US" altLang="zh-CN"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f </a:t>
              </a:r>
              <a:r>
                <a:rPr lang="zh-CN" altLang="en-US"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the world's population. </a:t>
              </a:r>
              <a:endParaRPr lang="zh-CN" altLang="en-US"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2" name="文本框 11"/>
          <p:cNvSpPr txBox="1"/>
          <p:nvPr/>
        </p:nvSpPr>
        <p:spPr>
          <a:xfrm>
            <a:off x="5493080" y="580429"/>
            <a:ext cx="2553904" cy="461665"/>
          </a:xfrm>
          <a:prstGeom prst="rect">
            <a:avLst/>
          </a:prstGeom>
          <a:noFill/>
        </p:spPr>
        <p:txBody>
          <a:bodyPr wrap="none" rtlCol="0" anchor="t">
            <a:spAutoFit/>
          </a:bodyPr>
          <a:lstStyle/>
          <a:p>
            <a:pPr fontAlgn="base">
              <a:spcBef>
                <a:spcPct val="0"/>
              </a:spcBef>
              <a:spcAft>
                <a:spcPct val="0"/>
              </a:spcAft>
            </a:pPr>
            <a:r>
              <a:rPr lang="en-US" altLang="zh-CN"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Listen and match.</a:t>
            </a:r>
            <a:endParaRPr lang="en-US" altLang="zh-CN"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3" name="文本框 12"/>
          <p:cNvSpPr txBox="1"/>
          <p:nvPr/>
        </p:nvSpPr>
        <p:spPr>
          <a:xfrm>
            <a:off x="192312" y="1155590"/>
            <a:ext cx="6289102" cy="578043"/>
          </a:xfrm>
          <a:prstGeom prst="rect">
            <a:avLst/>
          </a:prstGeom>
          <a:solidFill>
            <a:srgbClr val="0070C0"/>
          </a:solidFill>
        </p:spPr>
        <p:txBody>
          <a:bodyPr wrap="square" rtlCol="0">
            <a:spAutoFit/>
          </a:bodyPr>
          <a:lstStyle/>
          <a:p>
            <a:pPr fontAlgn="base">
              <a:lnSpc>
                <a:spcPts val="4300"/>
              </a:lnSpc>
              <a:spcBef>
                <a:spcPct val="0"/>
              </a:spcBef>
              <a:spcAft>
                <a:spcPct val="0"/>
              </a:spcAft>
            </a:pPr>
            <a:r>
              <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Our aim is simple, to eliminate </a:t>
            </a:r>
            <a:r>
              <a:rPr lang="en-US" altLang="zh-CN" sz="2400" b="1" u="sng"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world hunger</a:t>
            </a:r>
            <a:endParaRPr lang="en-US" altLang="zh-CN" sz="2400" b="1" u="sng"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4" name="文本框 13"/>
          <p:cNvSpPr txBox="1"/>
          <p:nvPr/>
        </p:nvSpPr>
        <p:spPr>
          <a:xfrm>
            <a:off x="530798" y="2715939"/>
            <a:ext cx="5612130" cy="590033"/>
          </a:xfrm>
          <a:prstGeom prst="rect">
            <a:avLst/>
          </a:prstGeom>
          <a:solidFill>
            <a:srgbClr val="0070C0"/>
          </a:solidFill>
        </p:spPr>
        <p:txBody>
          <a:bodyPr wrap="square" rtlCol="0">
            <a:spAutoFit/>
          </a:bodyPr>
          <a:lstStyle/>
          <a:p>
            <a:pPr fontAlgn="base">
              <a:lnSpc>
                <a:spcPts val="4300"/>
              </a:lnSpc>
              <a:spcBef>
                <a:spcPct val="0"/>
              </a:spcBef>
              <a:spcAft>
                <a:spcPct val="0"/>
              </a:spcAft>
            </a:pPr>
            <a:r>
              <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And another factor is </a:t>
            </a:r>
            <a:r>
              <a:rPr lang="en-US" altLang="zh-CN" sz="2800" b="1" u="sng"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poverty</a:t>
            </a:r>
            <a:endParaRPr lang="en-US" altLang="zh-CN" sz="2800" b="1" u="sng"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5" name="文本框 14"/>
          <p:cNvSpPr txBox="1"/>
          <p:nvPr/>
        </p:nvSpPr>
        <p:spPr>
          <a:xfrm>
            <a:off x="456855" y="4651128"/>
            <a:ext cx="5612130" cy="590033"/>
          </a:xfrm>
          <a:prstGeom prst="rect">
            <a:avLst/>
          </a:prstGeom>
          <a:solidFill>
            <a:srgbClr val="0070C0"/>
          </a:solidFill>
        </p:spPr>
        <p:txBody>
          <a:bodyPr wrap="square" rtlCol="0">
            <a:spAutoFit/>
          </a:bodyPr>
          <a:lstStyle/>
          <a:p>
            <a:pPr fontAlgn="base">
              <a:lnSpc>
                <a:spcPts val="4300"/>
              </a:lnSpc>
              <a:spcBef>
                <a:spcPct val="0"/>
              </a:spcBef>
              <a:spcAft>
                <a:spcPct val="0"/>
              </a:spcAft>
            </a:pPr>
            <a:r>
              <a:rPr lang="en-US" altLang="zh-CN" sz="2800" b="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mn-ea"/>
              </a:rPr>
              <a:t>War directly leads to</a:t>
            </a:r>
            <a:r>
              <a:rPr lang="en-US" altLang="zh-CN" sz="28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800" b="1" u="sng">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mn-ea"/>
              </a:rPr>
              <a:t>mass hunger</a:t>
            </a:r>
            <a:endParaRPr lang="en-US" altLang="zh-CN" sz="2800" b="1" u="sng">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cxnSp>
        <p:nvCxnSpPr>
          <p:cNvPr id="16" name="直接连接符 15"/>
          <p:cNvCxnSpPr/>
          <p:nvPr/>
        </p:nvCxnSpPr>
        <p:spPr>
          <a:xfrm>
            <a:off x="6224000" y="2028951"/>
            <a:ext cx="980636" cy="2113111"/>
          </a:xfrm>
          <a:prstGeom prst="line">
            <a:avLst/>
          </a:prstGeom>
          <a:noFill/>
          <a:ln w="38100" cap="flat" cmpd="sng" algn="ctr">
            <a:solidFill>
              <a:srgbClr val="FF0000"/>
            </a:solidFill>
            <a:prstDash val="solid"/>
          </a:ln>
          <a:effectLst/>
        </p:spPr>
      </p:cxnSp>
      <p:cxnSp>
        <p:nvCxnSpPr>
          <p:cNvPr id="17" name="直接连接符 16"/>
          <p:cNvCxnSpPr/>
          <p:nvPr/>
        </p:nvCxnSpPr>
        <p:spPr>
          <a:xfrm>
            <a:off x="5785973" y="3884618"/>
            <a:ext cx="1341120" cy="2094230"/>
          </a:xfrm>
          <a:prstGeom prst="line">
            <a:avLst/>
          </a:prstGeom>
          <a:noFill/>
          <a:ln w="38100" cap="flat" cmpd="sng" algn="ctr">
            <a:solidFill>
              <a:srgbClr val="FF0000"/>
            </a:solidFill>
            <a:prstDash val="solid"/>
          </a:ln>
          <a:effectLst/>
        </p:spPr>
      </p:cxnSp>
      <p:cxnSp>
        <p:nvCxnSpPr>
          <p:cNvPr id="18" name="直接连接符 17"/>
          <p:cNvCxnSpPr>
            <a:stCxn id="9" idx="3"/>
            <a:endCxn id="10" idx="1"/>
          </p:cNvCxnSpPr>
          <p:nvPr/>
        </p:nvCxnSpPr>
        <p:spPr>
          <a:xfrm flipV="1">
            <a:off x="6184909" y="1838776"/>
            <a:ext cx="686667" cy="3955834"/>
          </a:xfrm>
          <a:prstGeom prst="line">
            <a:avLst/>
          </a:prstGeom>
          <a:noFill/>
          <a:ln w="38100" cap="flat" cmpd="sng" algn="ctr">
            <a:solidFill>
              <a:srgbClr val="FF0000"/>
            </a:solidFill>
            <a:prstDash val="solid"/>
          </a:ln>
          <a:effectLst/>
        </p:spPr>
      </p:cxnSp>
      <p:pic>
        <p:nvPicPr>
          <p:cNvPr id="29" name="图片 28" descr="QQ图片20190916160640">
            <a:hlinkClick r:id="rId1" action="ppaction://hlinkfile"/>
          </p:cNvPr>
          <p:cNvPicPr>
            <a:picLocks noChangeAspect="1"/>
          </p:cNvPicPr>
          <p:nvPr/>
        </p:nvPicPr>
        <p:blipFill>
          <a:blip r:embed="rId2"/>
          <a:stretch>
            <a:fillRect/>
          </a:stretch>
        </p:blipFill>
        <p:spPr>
          <a:xfrm>
            <a:off x="8148528" y="406421"/>
            <a:ext cx="841479" cy="764704"/>
          </a:xfrm>
          <a:prstGeom prst="rect">
            <a:avLst/>
          </a:prstGeom>
        </p:spPr>
      </p:pic>
      <p:grpSp>
        <p:nvGrpSpPr>
          <p:cNvPr id="31" name="组合 30"/>
          <p:cNvGrpSpPr/>
          <p:nvPr/>
        </p:nvGrpSpPr>
        <p:grpSpPr>
          <a:xfrm>
            <a:off x="1041587" y="195709"/>
            <a:ext cx="4442665" cy="615553"/>
            <a:chOff x="1033214" y="142840"/>
            <a:chExt cx="4442665" cy="615553"/>
          </a:xfrm>
        </p:grpSpPr>
        <p:grpSp>
          <p:nvGrpSpPr>
            <p:cNvPr id="32" name="组合 31"/>
            <p:cNvGrpSpPr/>
            <p:nvPr/>
          </p:nvGrpSpPr>
          <p:grpSpPr>
            <a:xfrm>
              <a:off x="1033214" y="227187"/>
              <a:ext cx="426822" cy="469613"/>
              <a:chOff x="2121873" y="1511588"/>
              <a:chExt cx="445481" cy="469613"/>
            </a:xfrm>
          </p:grpSpPr>
          <p:sp>
            <p:nvSpPr>
              <p:cNvPr id="34" name="矩形 33"/>
              <p:cNvSpPr/>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矩形 34"/>
              <p:cNvSpPr/>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3" name="矩形 32"/>
            <p:cNvSpPr/>
            <p:nvPr>
              <p:custDataLst>
                <p:tags r:id="rId3"/>
              </p:custDataLst>
            </p:nvPr>
          </p:nvSpPr>
          <p:spPr>
            <a:xfrm>
              <a:off x="1460036" y="142840"/>
              <a:ext cx="4015843" cy="615553"/>
            </a:xfrm>
            <a:prstGeom prst="rect">
              <a:avLst/>
            </a:prstGeom>
            <a:noFill/>
          </p:spPr>
          <p:txBody>
            <a:bodyPr wrap="none" lIns="91440" tIns="45720" rIns="91440" bIns="45720">
              <a:spAutoFit/>
            </a:bodyPr>
            <a:lstStyle/>
            <a:p>
              <a:pPr algn="ctr"/>
              <a:r>
                <a:rPr lang="en-US" altLang="zh-CN" sz="3400" b="1" dirty="0">
                  <a:ln w="22225">
                    <a:solidFill>
                      <a:schemeClr val="accent2"/>
                    </a:solidFill>
                    <a:prstDash val="solid"/>
                  </a:ln>
                  <a:solidFill>
                    <a:srgbClr val="FF0000"/>
                  </a:solidFill>
                </a:rPr>
                <a:t>Listening strategies</a:t>
              </a:r>
              <a:endParaRPr lang="zh-CN" altLang="en-US" sz="3400" b="1" cap="none" spc="0" dirty="0">
                <a:ln w="22225">
                  <a:solidFill>
                    <a:schemeClr val="accent2"/>
                  </a:solidFill>
                  <a:prstDash val="solid"/>
                </a:ln>
                <a:solidFill>
                  <a:srgbClr val="FF0000"/>
                </a:solidFill>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4" grpId="0" animBg="1"/>
      <p:bldP spid="14" grpId="1" animBg="1"/>
      <p:bldP spid="15" grpId="0" animBg="1"/>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640859" y="668055"/>
            <a:ext cx="4661439" cy="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106666" y="304640"/>
            <a:ext cx="356468"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矩形 4"/>
          <p:cNvSpPr/>
          <p:nvPr/>
        </p:nvSpPr>
        <p:spPr>
          <a:xfrm>
            <a:off x="1302154" y="528070"/>
            <a:ext cx="241477"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标题 27"/>
          <p:cNvSpPr>
            <a:spLocks noGrp="1"/>
          </p:cNvSpPr>
          <p:nvPr>
            <p:ph type="title"/>
          </p:nvPr>
        </p:nvSpPr>
        <p:spPr>
          <a:xfrm>
            <a:off x="1543631" y="240886"/>
            <a:ext cx="4912832" cy="574368"/>
          </a:xfrm>
        </p:spPr>
        <p:txBody>
          <a:bodyPr>
            <a:noAutofit/>
          </a:bodyPr>
          <a:lstStyle/>
          <a:p>
            <a:pPr algn="l"/>
            <a:r>
              <a:rPr lang="en-US" altLang="zh-CN" sz="2400"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sym typeface="Hoefler Text"/>
              </a:rPr>
              <a:t>Post-listening-Think and share</a:t>
            </a:r>
            <a:endParaRPr lang="zh-CN" altLang="en-US" sz="2400" b="1" dirty="0">
              <a:solidFill>
                <a:srgbClr val="FF0000"/>
              </a:solidFill>
              <a:latin typeface="黑体" panose="02010609060101010101" pitchFamily="49" charset="-122"/>
              <a:ea typeface="黑体" panose="02010609060101010101" pitchFamily="49" charset="-122"/>
            </a:endParaRPr>
          </a:p>
        </p:txBody>
      </p:sp>
      <p:sp>
        <p:nvSpPr>
          <p:cNvPr id="7" name="文本框 6"/>
          <p:cNvSpPr txBox="1"/>
          <p:nvPr/>
        </p:nvSpPr>
        <p:spPr>
          <a:xfrm>
            <a:off x="553720" y="1908133"/>
            <a:ext cx="11084560" cy="4708981"/>
          </a:xfrm>
          <a:prstGeom prst="rect">
            <a:avLst/>
          </a:prstGeom>
          <a:noFill/>
        </p:spPr>
        <p:txBody>
          <a:bodyPr wrap="square" rtlCol="0" anchor="t">
            <a:spAutoFit/>
          </a:bodyPr>
          <a:lstStyle/>
          <a:p>
            <a:pPr marL="514350" indent="-514350" fontAlgn="base">
              <a:lnSpc>
                <a:spcPts val="3000"/>
              </a:lnSpc>
              <a:spcBef>
                <a:spcPct val="0"/>
              </a:spcBef>
              <a:spcAft>
                <a:spcPct val="0"/>
              </a:spcAft>
              <a:buFont typeface="+mj-ea"/>
              <a:buAutoNum type="circleNumDbPlain"/>
            </a:pP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What are all the possible causes of world hunger that you can think of?</a:t>
            </a:r>
            <a:endPar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fontAlgn="base">
              <a:lnSpc>
                <a:spcPts val="3000"/>
              </a:lnSpc>
              <a:spcBef>
                <a:spcPct val="0"/>
              </a:spcBef>
              <a:spcAft>
                <a:spcPct val="0"/>
              </a:spcAft>
            </a:pP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D</a:t>
            </a: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roughts; floods; poverty; war</a:t>
            </a:r>
            <a:r>
              <a:rPr lang="en-US" altLang="zh-CN"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fontAlgn="base">
              <a:lnSpc>
                <a:spcPts val="3000"/>
              </a:lnSpc>
              <a:spcBef>
                <a:spcPct val="0"/>
              </a:spcBef>
              <a:spcAft>
                <a:spcPct val="0"/>
              </a:spcAft>
            </a:pPr>
            <a:endParaRPr lang="en-US" altLang="zh-CN" sz="28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514350" indent="-514350" fontAlgn="base">
              <a:lnSpc>
                <a:spcPts val="3000"/>
              </a:lnSpc>
              <a:spcBef>
                <a:spcPct val="0"/>
              </a:spcBef>
              <a:spcAft>
                <a:spcPct val="0"/>
              </a:spcAft>
              <a:buFont typeface="+mj-ea"/>
              <a:buAutoNum type="circleNumDbPlain" startAt="2"/>
            </a:pP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rPr>
              <a:t>What can people and countries do to help alleviate these causes?</a:t>
            </a:r>
            <a:endPar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fontAlgn="base">
              <a:lnSpc>
                <a:spcPts val="3000"/>
              </a:lnSpc>
              <a:spcBef>
                <a:spcPct val="0"/>
              </a:spcBef>
              <a:spcAft>
                <a:spcPct val="0"/>
              </a:spcAft>
            </a:pP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8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With droughts</a:t>
            </a: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we can </a:t>
            </a:r>
            <a:r>
              <a:rPr lang="en-US" altLang="zh-CN" sz="28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i</a:t>
            </a: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nvent new forms of agriculture</a:t>
            </a:r>
            <a:endPar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fontAlgn="base">
              <a:lnSpc>
                <a:spcPts val="3000"/>
              </a:lnSpc>
              <a:spcBef>
                <a:spcPct val="0"/>
              </a:spcBef>
              <a:spcAft>
                <a:spcPct val="0"/>
              </a:spcAft>
            </a:pP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that do not rely s</a:t>
            </a:r>
            <a:r>
              <a:rPr lang="en-US" altLang="zh-CN"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o</a:t>
            </a: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much on water, and drought-resistant</a:t>
            </a:r>
            <a:endPar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fontAlgn="base">
              <a:lnSpc>
                <a:spcPts val="3000"/>
              </a:lnSpc>
              <a:spcBef>
                <a:spcPct val="0"/>
              </a:spcBef>
              <a:spcAft>
                <a:spcPct val="0"/>
              </a:spcAft>
            </a:pP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crops; </a:t>
            </a:r>
            <a:r>
              <a:rPr lang="zh-CN" altLang="en-US" sz="28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floods</a:t>
            </a: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can often be prevented by the building of</a:t>
            </a:r>
            <a:endPar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fontAlgn="base">
              <a:lnSpc>
                <a:spcPts val="3000"/>
              </a:lnSpc>
              <a:spcBef>
                <a:spcPct val="0"/>
              </a:spcBef>
              <a:spcAft>
                <a:spcPct val="0"/>
              </a:spcAft>
            </a:pP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dams and levees;  </a:t>
            </a:r>
            <a:r>
              <a:rPr lang="zh-CN" altLang="en-US" sz="28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poverty</a:t>
            </a: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is</a:t>
            </a: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best solved through </a:t>
            </a:r>
            <a:endPar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fontAlgn="base">
              <a:lnSpc>
                <a:spcPts val="3000"/>
              </a:lnSpc>
              <a:spcBef>
                <a:spcPct val="0"/>
              </a:spcBef>
              <a:spcAft>
                <a:spcPct val="0"/>
              </a:spcAft>
            </a:pP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economic development and programmes that g</a:t>
            </a:r>
            <a:r>
              <a:rPr lang="en-US" altLang="zh-CN" sz="28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i</a:t>
            </a: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ve </a:t>
            </a:r>
            <a:endPar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fontAlgn="base">
              <a:lnSpc>
                <a:spcPts val="3000"/>
              </a:lnSpc>
              <a:spcBef>
                <a:spcPct val="0"/>
              </a:spcBef>
              <a:spcAft>
                <a:spcPct val="0"/>
              </a:spcAft>
            </a:pP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people more opportunities; </a:t>
            </a:r>
            <a:r>
              <a:rPr lang="zh-CN" altLang="en-US" sz="28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mn-ea"/>
              </a:rPr>
              <a:t>war</a:t>
            </a: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may be solved through</a:t>
            </a:r>
            <a:endPar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fontAlgn="base">
              <a:lnSpc>
                <a:spcPts val="3000"/>
              </a:lnSpc>
              <a:spcBef>
                <a:spcPct val="0"/>
              </a:spcBef>
              <a:spcAft>
                <a:spcPct val="0"/>
              </a:spcAft>
            </a:pPr>
            <a:r>
              <a:rPr lang="zh-CN" altLang="en-US" sz="2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international negotiation.</a:t>
            </a:r>
            <a:endParaRPr lang="zh-CN" altLang="en-US"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1097698" y="939535"/>
            <a:ext cx="10717530" cy="972382"/>
          </a:xfrm>
          <a:prstGeom prst="rect">
            <a:avLst/>
          </a:prstGeom>
          <a:noFill/>
        </p:spPr>
        <p:txBody>
          <a:bodyPr wrap="square" rtlCol="0" anchor="t">
            <a:spAutoFit/>
          </a:bodyPr>
          <a:lstStyle/>
          <a:p>
            <a:pPr>
              <a:lnSpc>
                <a:spcPts val="3600"/>
              </a:lnSpc>
              <a:buFont typeface="Wingdings" panose="05000000000000000000" charset="0"/>
            </a:pPr>
            <a:r>
              <a:rPr lang="en-US" sz="2400" b="1" dirty="0">
                <a:solidFill>
                  <a:schemeClr val="accent6"/>
                </a:solidFill>
                <a:latin typeface="Times New Roman" panose="02020603050405020304" pitchFamily="18" charset="0"/>
                <a:cs typeface="Times New Roman" panose="02020603050405020304" pitchFamily="18" charset="0"/>
                <a:sym typeface="+mn-ea"/>
              </a:rPr>
              <a:t>Activity 3: Work in pairs. Discuss what we should do to improve this situation and help the people in hunger.</a:t>
            </a:r>
            <a:endParaRPr lang="en-US" altLang="en-US" sz="2400" b="1" dirty="0">
              <a:solidFill>
                <a:schemeClr val="accent6"/>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1000"/>
                                        <p:tgtEl>
                                          <p:spTgt spid="7">
                                            <p:txEl>
                                              <p:pRg st="0" end="0"/>
                                            </p:txEl>
                                          </p:spTgt>
                                        </p:tgtEl>
                                      </p:cBhvr>
                                    </p:animEffect>
                                    <p:anim calcmode="lin" valueType="num">
                                      <p:cBhvr>
                                        <p:cTn id="2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nodeType="clickEffect">
                                  <p:stCondLst>
                                    <p:cond delay="0"/>
                                  </p:stCondLst>
                                  <p:iterate type="lt">
                                    <p:tmPct val="50000"/>
                                  </p:iterate>
                                  <p:childTnLst>
                                    <p:set>
                                      <p:cBhvr>
                                        <p:cTn id="31" dur="1" fill="hold">
                                          <p:stCondLst>
                                            <p:cond delay="0"/>
                                          </p:stCondLst>
                                        </p:cTn>
                                        <p:tgtEl>
                                          <p:spTgt spid="7">
                                            <p:txEl>
                                              <p:pRg st="1" end="1"/>
                                            </p:txEl>
                                          </p:spTgt>
                                        </p:tgtEl>
                                        <p:attrNameLst>
                                          <p:attrName>style.visibility</p:attrName>
                                        </p:attrNameLst>
                                      </p:cBhvr>
                                      <p:to>
                                        <p:strVal val="visible"/>
                                      </p:to>
                                    </p:set>
                                    <p:anim calcmode="discrete" valueType="clr">
                                      <p:cBhvr override="childStyle">
                                        <p:cTn id="32" dur="80"/>
                                        <p:tgtEl>
                                          <p:spTgt spid="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7">
                                            <p:txEl>
                                              <p:pRg st="1" end="1"/>
                                            </p:txEl>
                                          </p:spTgt>
                                        </p:tgtEl>
                                        <p:attrNameLst>
                                          <p:attrName>fillcolor</p:attrName>
                                        </p:attrNameLst>
                                      </p:cBhvr>
                                      <p:tavLst>
                                        <p:tav tm="0">
                                          <p:val>
                                            <p:clrVal>
                                              <a:schemeClr val="accent2"/>
                                            </p:clrVal>
                                          </p:val>
                                        </p:tav>
                                        <p:tav tm="50000">
                                          <p:val>
                                            <p:clrVal>
                                              <a:schemeClr val="hlink"/>
                                            </p:clrVal>
                                          </p:val>
                                        </p:tav>
                                      </p:tavLst>
                                    </p:anim>
                                    <p:set>
                                      <p:cBhvr>
                                        <p:cTn id="34" dur="80"/>
                                        <p:tgtEl>
                                          <p:spTgt spid="7">
                                            <p:txEl>
                                              <p:pRg st="1" end="1"/>
                                            </p:txEl>
                                          </p:spTgt>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wipe(down)">
                                      <p:cBhvr>
                                        <p:cTn id="39" dur="500"/>
                                        <p:tgtEl>
                                          <p:spTgt spid="7">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nodeType="clickEffect">
                                  <p:stCondLst>
                                    <p:cond delay="0"/>
                                  </p:stCondLst>
                                  <p:iterate type="lt">
                                    <p:tmPct val="50000"/>
                                  </p:iterate>
                                  <p:childTnLst>
                                    <p:set>
                                      <p:cBhvr>
                                        <p:cTn id="43" dur="1" fill="hold">
                                          <p:stCondLst>
                                            <p:cond delay="0"/>
                                          </p:stCondLst>
                                        </p:cTn>
                                        <p:tgtEl>
                                          <p:spTgt spid="7">
                                            <p:txEl>
                                              <p:pRg st="4" end="4"/>
                                            </p:txEl>
                                          </p:spTgt>
                                        </p:tgtEl>
                                        <p:attrNameLst>
                                          <p:attrName>style.visibility</p:attrName>
                                        </p:attrNameLst>
                                      </p:cBhvr>
                                      <p:to>
                                        <p:strVal val="visible"/>
                                      </p:to>
                                    </p:set>
                                    <p:anim calcmode="discrete" valueType="clr">
                                      <p:cBhvr override="childStyle">
                                        <p:cTn id="44" dur="80"/>
                                        <p:tgtEl>
                                          <p:spTgt spid="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7">
                                            <p:txEl>
                                              <p:pRg st="4" end="4"/>
                                            </p:txEl>
                                          </p:spTgt>
                                        </p:tgtEl>
                                        <p:attrNameLst>
                                          <p:attrName>fillcolor</p:attrName>
                                        </p:attrNameLst>
                                      </p:cBhvr>
                                      <p:tavLst>
                                        <p:tav tm="0">
                                          <p:val>
                                            <p:clrVal>
                                              <a:schemeClr val="accent2"/>
                                            </p:clrVal>
                                          </p:val>
                                        </p:tav>
                                        <p:tav tm="50000">
                                          <p:val>
                                            <p:clrVal>
                                              <a:schemeClr val="hlink"/>
                                            </p:clrVal>
                                          </p:val>
                                        </p:tav>
                                      </p:tavLst>
                                    </p:anim>
                                    <p:set>
                                      <p:cBhvr>
                                        <p:cTn id="46" dur="80"/>
                                        <p:tgtEl>
                                          <p:spTgt spid="7">
                                            <p:txEl>
                                              <p:pRg st="4" end="4"/>
                                            </p:txEl>
                                          </p:spTgt>
                                        </p:tgtEl>
                                        <p:attrNameLst>
                                          <p:attrName>fill.type</p:attrName>
                                        </p:attrNameLst>
                                      </p:cBhvr>
                                      <p:to>
                                        <p:strVal val="solid"/>
                                      </p:to>
                                    </p:set>
                                  </p:childTnLst>
                                </p:cTn>
                              </p:par>
                            </p:childTnLst>
                          </p:cTn>
                        </p:par>
                        <p:par>
                          <p:cTn id="47" fill="hold">
                            <p:stCondLst>
                              <p:cond delay="2399"/>
                            </p:stCondLst>
                            <p:childTnLst>
                              <p:par>
                                <p:cTn id="48" presetID="27" presetClass="entr" presetSubtype="0" fill="hold" nodeType="afterEffect">
                                  <p:stCondLst>
                                    <p:cond delay="0"/>
                                  </p:stCondLst>
                                  <p:iterate type="lt">
                                    <p:tmPct val="50000"/>
                                  </p:iterate>
                                  <p:childTnLst>
                                    <p:set>
                                      <p:cBhvr>
                                        <p:cTn id="49" dur="1" fill="hold">
                                          <p:stCondLst>
                                            <p:cond delay="0"/>
                                          </p:stCondLst>
                                        </p:cTn>
                                        <p:tgtEl>
                                          <p:spTgt spid="7">
                                            <p:txEl>
                                              <p:pRg st="5" end="5"/>
                                            </p:txEl>
                                          </p:spTgt>
                                        </p:tgtEl>
                                        <p:attrNameLst>
                                          <p:attrName>style.visibility</p:attrName>
                                        </p:attrNameLst>
                                      </p:cBhvr>
                                      <p:to>
                                        <p:strVal val="visible"/>
                                      </p:to>
                                    </p:set>
                                    <p:anim calcmode="discrete" valueType="clr">
                                      <p:cBhvr override="childStyle">
                                        <p:cTn id="50" dur="80"/>
                                        <p:tgtEl>
                                          <p:spTgt spid="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7">
                                            <p:txEl>
                                              <p:pRg st="5" end="5"/>
                                            </p:txEl>
                                          </p:spTgt>
                                        </p:tgtEl>
                                        <p:attrNameLst>
                                          <p:attrName>fillcolor</p:attrName>
                                        </p:attrNameLst>
                                      </p:cBhvr>
                                      <p:tavLst>
                                        <p:tav tm="0">
                                          <p:val>
                                            <p:clrVal>
                                              <a:schemeClr val="accent2"/>
                                            </p:clrVal>
                                          </p:val>
                                        </p:tav>
                                        <p:tav tm="50000">
                                          <p:val>
                                            <p:clrVal>
                                              <a:schemeClr val="hlink"/>
                                            </p:clrVal>
                                          </p:val>
                                        </p:tav>
                                      </p:tavLst>
                                    </p:anim>
                                    <p:set>
                                      <p:cBhvr>
                                        <p:cTn id="52" dur="80"/>
                                        <p:tgtEl>
                                          <p:spTgt spid="7">
                                            <p:txEl>
                                              <p:pRg st="5" end="5"/>
                                            </p:txEl>
                                          </p:spTgt>
                                        </p:tgtEl>
                                        <p:attrNameLst>
                                          <p:attrName>fill.type</p:attrName>
                                        </p:attrNameLst>
                                      </p:cBhvr>
                                      <p:to>
                                        <p:strVal val="solid"/>
                                      </p:to>
                                    </p:set>
                                  </p:childTnLst>
                                </p:cTn>
                              </p:par>
                            </p:childTnLst>
                          </p:cTn>
                        </p:par>
                        <p:par>
                          <p:cTn id="53" fill="hold">
                            <p:stCondLst>
                              <p:cond delay="4920"/>
                            </p:stCondLst>
                            <p:childTnLst>
                              <p:par>
                                <p:cTn id="54" presetID="27" presetClass="entr" presetSubtype="0" fill="hold" nodeType="afterEffect">
                                  <p:stCondLst>
                                    <p:cond delay="0"/>
                                  </p:stCondLst>
                                  <p:iterate type="lt">
                                    <p:tmPct val="50000"/>
                                  </p:iterate>
                                  <p:childTnLst>
                                    <p:set>
                                      <p:cBhvr>
                                        <p:cTn id="55" dur="1" fill="hold">
                                          <p:stCondLst>
                                            <p:cond delay="0"/>
                                          </p:stCondLst>
                                        </p:cTn>
                                        <p:tgtEl>
                                          <p:spTgt spid="7">
                                            <p:txEl>
                                              <p:pRg st="6" end="6"/>
                                            </p:txEl>
                                          </p:spTgt>
                                        </p:tgtEl>
                                        <p:attrNameLst>
                                          <p:attrName>style.visibility</p:attrName>
                                        </p:attrNameLst>
                                      </p:cBhvr>
                                      <p:to>
                                        <p:strVal val="visible"/>
                                      </p:to>
                                    </p:set>
                                    <p:anim calcmode="discrete" valueType="clr">
                                      <p:cBhvr override="childStyle">
                                        <p:cTn id="56" dur="80"/>
                                        <p:tgtEl>
                                          <p:spTgt spid="7">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7">
                                            <p:txEl>
                                              <p:pRg st="6" end="6"/>
                                            </p:txEl>
                                          </p:spTgt>
                                        </p:tgtEl>
                                        <p:attrNameLst>
                                          <p:attrName>fillcolor</p:attrName>
                                        </p:attrNameLst>
                                      </p:cBhvr>
                                      <p:tavLst>
                                        <p:tav tm="0">
                                          <p:val>
                                            <p:clrVal>
                                              <a:schemeClr val="accent2"/>
                                            </p:clrVal>
                                          </p:val>
                                        </p:tav>
                                        <p:tav tm="50000">
                                          <p:val>
                                            <p:clrVal>
                                              <a:schemeClr val="hlink"/>
                                            </p:clrVal>
                                          </p:val>
                                        </p:tav>
                                      </p:tavLst>
                                    </p:anim>
                                    <p:set>
                                      <p:cBhvr>
                                        <p:cTn id="58" dur="80"/>
                                        <p:tgtEl>
                                          <p:spTgt spid="7">
                                            <p:txEl>
                                              <p:pRg st="6" end="6"/>
                                            </p:txEl>
                                          </p:spTgt>
                                        </p:tgtEl>
                                        <p:attrNameLst>
                                          <p:attrName>fill.type</p:attrName>
                                        </p:attrNameLst>
                                      </p:cBhvr>
                                      <p:to>
                                        <p:strVal val="solid"/>
                                      </p:to>
                                    </p:set>
                                  </p:childTnLst>
                                </p:cTn>
                              </p:par>
                            </p:childTnLst>
                          </p:cTn>
                        </p:par>
                        <p:par>
                          <p:cTn id="59" fill="hold">
                            <p:stCondLst>
                              <p:cond delay="7399"/>
                            </p:stCondLst>
                            <p:childTnLst>
                              <p:par>
                                <p:cTn id="60" presetID="27" presetClass="entr" presetSubtype="0" fill="hold" nodeType="afterEffect">
                                  <p:stCondLst>
                                    <p:cond delay="0"/>
                                  </p:stCondLst>
                                  <p:iterate type="lt">
                                    <p:tmPct val="50000"/>
                                  </p:iterate>
                                  <p:childTnLst>
                                    <p:set>
                                      <p:cBhvr>
                                        <p:cTn id="61" dur="1" fill="hold">
                                          <p:stCondLst>
                                            <p:cond delay="0"/>
                                          </p:stCondLst>
                                        </p:cTn>
                                        <p:tgtEl>
                                          <p:spTgt spid="7">
                                            <p:txEl>
                                              <p:pRg st="7" end="7"/>
                                            </p:txEl>
                                          </p:spTgt>
                                        </p:tgtEl>
                                        <p:attrNameLst>
                                          <p:attrName>style.visibility</p:attrName>
                                        </p:attrNameLst>
                                      </p:cBhvr>
                                      <p:to>
                                        <p:strVal val="visible"/>
                                      </p:to>
                                    </p:set>
                                    <p:anim calcmode="discrete" valueType="clr">
                                      <p:cBhvr override="childStyle">
                                        <p:cTn id="62" dur="80"/>
                                        <p:tgtEl>
                                          <p:spTgt spid="7">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7">
                                            <p:txEl>
                                              <p:pRg st="7" end="7"/>
                                            </p:txEl>
                                          </p:spTgt>
                                        </p:tgtEl>
                                        <p:attrNameLst>
                                          <p:attrName>fillcolor</p:attrName>
                                        </p:attrNameLst>
                                      </p:cBhvr>
                                      <p:tavLst>
                                        <p:tav tm="0">
                                          <p:val>
                                            <p:clrVal>
                                              <a:schemeClr val="accent2"/>
                                            </p:clrVal>
                                          </p:val>
                                        </p:tav>
                                        <p:tav tm="50000">
                                          <p:val>
                                            <p:clrVal>
                                              <a:schemeClr val="hlink"/>
                                            </p:clrVal>
                                          </p:val>
                                        </p:tav>
                                      </p:tavLst>
                                    </p:anim>
                                    <p:set>
                                      <p:cBhvr>
                                        <p:cTn id="64" dur="80"/>
                                        <p:tgtEl>
                                          <p:spTgt spid="7">
                                            <p:txEl>
                                              <p:pRg st="7" end="7"/>
                                            </p:txEl>
                                          </p:spTgt>
                                        </p:tgtEl>
                                        <p:attrNameLst>
                                          <p:attrName>fill.type</p:attrName>
                                        </p:attrNameLst>
                                      </p:cBhvr>
                                      <p:to>
                                        <p:strVal val="solid"/>
                                      </p:to>
                                    </p:set>
                                  </p:childTnLst>
                                </p:cTn>
                              </p:par>
                            </p:childTnLst>
                          </p:cTn>
                        </p:par>
                        <p:par>
                          <p:cTn id="65" fill="hold">
                            <p:stCondLst>
                              <p:cond delay="9640"/>
                            </p:stCondLst>
                            <p:childTnLst>
                              <p:par>
                                <p:cTn id="66" presetID="27" presetClass="entr" presetSubtype="0" fill="hold" nodeType="afterEffect">
                                  <p:stCondLst>
                                    <p:cond delay="0"/>
                                  </p:stCondLst>
                                  <p:iterate type="lt">
                                    <p:tmPct val="50000"/>
                                  </p:iterate>
                                  <p:childTnLst>
                                    <p:set>
                                      <p:cBhvr>
                                        <p:cTn id="67" dur="1" fill="hold">
                                          <p:stCondLst>
                                            <p:cond delay="0"/>
                                          </p:stCondLst>
                                        </p:cTn>
                                        <p:tgtEl>
                                          <p:spTgt spid="7">
                                            <p:txEl>
                                              <p:pRg st="8" end="8"/>
                                            </p:txEl>
                                          </p:spTgt>
                                        </p:tgtEl>
                                        <p:attrNameLst>
                                          <p:attrName>style.visibility</p:attrName>
                                        </p:attrNameLst>
                                      </p:cBhvr>
                                      <p:to>
                                        <p:strVal val="visible"/>
                                      </p:to>
                                    </p:set>
                                    <p:anim calcmode="discrete" valueType="clr">
                                      <p:cBhvr override="childStyle">
                                        <p:cTn id="68" dur="80"/>
                                        <p:tgtEl>
                                          <p:spTgt spid="7">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7">
                                            <p:txEl>
                                              <p:pRg st="8" end="8"/>
                                            </p:txEl>
                                          </p:spTgt>
                                        </p:tgtEl>
                                        <p:attrNameLst>
                                          <p:attrName>fillcolor</p:attrName>
                                        </p:attrNameLst>
                                      </p:cBhvr>
                                      <p:tavLst>
                                        <p:tav tm="0">
                                          <p:val>
                                            <p:clrVal>
                                              <a:schemeClr val="accent2"/>
                                            </p:clrVal>
                                          </p:val>
                                        </p:tav>
                                        <p:tav tm="50000">
                                          <p:val>
                                            <p:clrVal>
                                              <a:schemeClr val="hlink"/>
                                            </p:clrVal>
                                          </p:val>
                                        </p:tav>
                                      </p:tavLst>
                                    </p:anim>
                                    <p:set>
                                      <p:cBhvr>
                                        <p:cTn id="70" dur="80"/>
                                        <p:tgtEl>
                                          <p:spTgt spid="7">
                                            <p:txEl>
                                              <p:pRg st="8" end="8"/>
                                            </p:txEl>
                                          </p:spTgt>
                                        </p:tgtEl>
                                        <p:attrNameLst>
                                          <p:attrName>fill.type</p:attrName>
                                        </p:attrNameLst>
                                      </p:cBhvr>
                                      <p:to>
                                        <p:strVal val="solid"/>
                                      </p:to>
                                    </p:set>
                                  </p:childTnLst>
                                </p:cTn>
                              </p:par>
                            </p:childTnLst>
                          </p:cTn>
                        </p:par>
                        <p:par>
                          <p:cTn id="71" fill="hold">
                            <p:stCondLst>
                              <p:cond delay="11759"/>
                            </p:stCondLst>
                            <p:childTnLst>
                              <p:par>
                                <p:cTn id="72" presetID="27" presetClass="entr" presetSubtype="0" fill="hold" nodeType="afterEffect">
                                  <p:stCondLst>
                                    <p:cond delay="0"/>
                                  </p:stCondLst>
                                  <p:iterate type="lt">
                                    <p:tmPct val="50000"/>
                                  </p:iterate>
                                  <p:childTnLst>
                                    <p:set>
                                      <p:cBhvr>
                                        <p:cTn id="73" dur="1" fill="hold">
                                          <p:stCondLst>
                                            <p:cond delay="0"/>
                                          </p:stCondLst>
                                        </p:cTn>
                                        <p:tgtEl>
                                          <p:spTgt spid="7">
                                            <p:txEl>
                                              <p:pRg st="9" end="9"/>
                                            </p:txEl>
                                          </p:spTgt>
                                        </p:tgtEl>
                                        <p:attrNameLst>
                                          <p:attrName>style.visibility</p:attrName>
                                        </p:attrNameLst>
                                      </p:cBhvr>
                                      <p:to>
                                        <p:strVal val="visible"/>
                                      </p:to>
                                    </p:set>
                                    <p:anim calcmode="discrete" valueType="clr">
                                      <p:cBhvr override="childStyle">
                                        <p:cTn id="74" dur="80"/>
                                        <p:tgtEl>
                                          <p:spTgt spid="7">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5" dur="80"/>
                                        <p:tgtEl>
                                          <p:spTgt spid="7">
                                            <p:txEl>
                                              <p:pRg st="9" end="9"/>
                                            </p:txEl>
                                          </p:spTgt>
                                        </p:tgtEl>
                                        <p:attrNameLst>
                                          <p:attrName>fillcolor</p:attrName>
                                        </p:attrNameLst>
                                      </p:cBhvr>
                                      <p:tavLst>
                                        <p:tav tm="0">
                                          <p:val>
                                            <p:clrVal>
                                              <a:schemeClr val="accent2"/>
                                            </p:clrVal>
                                          </p:val>
                                        </p:tav>
                                        <p:tav tm="50000">
                                          <p:val>
                                            <p:clrVal>
                                              <a:schemeClr val="hlink"/>
                                            </p:clrVal>
                                          </p:val>
                                        </p:tav>
                                      </p:tavLst>
                                    </p:anim>
                                    <p:set>
                                      <p:cBhvr>
                                        <p:cTn id="76" dur="80"/>
                                        <p:tgtEl>
                                          <p:spTgt spid="7">
                                            <p:txEl>
                                              <p:pRg st="9" end="9"/>
                                            </p:txEl>
                                          </p:spTgt>
                                        </p:tgtEl>
                                        <p:attrNameLst>
                                          <p:attrName>fill.type</p:attrName>
                                        </p:attrNameLst>
                                      </p:cBhvr>
                                      <p:to>
                                        <p:strVal val="solid"/>
                                      </p:to>
                                    </p:set>
                                  </p:childTnLst>
                                </p:cTn>
                              </p:par>
                            </p:childTnLst>
                          </p:cTn>
                        </p:par>
                        <p:par>
                          <p:cTn id="77" fill="hold">
                            <p:stCondLst>
                              <p:cond delay="14119"/>
                            </p:stCondLst>
                            <p:childTnLst>
                              <p:par>
                                <p:cTn id="78" presetID="27" presetClass="entr" presetSubtype="0" fill="hold" nodeType="afterEffect">
                                  <p:stCondLst>
                                    <p:cond delay="0"/>
                                  </p:stCondLst>
                                  <p:iterate type="lt">
                                    <p:tmPct val="50000"/>
                                  </p:iterate>
                                  <p:childTnLst>
                                    <p:set>
                                      <p:cBhvr>
                                        <p:cTn id="79" dur="1" fill="hold">
                                          <p:stCondLst>
                                            <p:cond delay="0"/>
                                          </p:stCondLst>
                                        </p:cTn>
                                        <p:tgtEl>
                                          <p:spTgt spid="7">
                                            <p:txEl>
                                              <p:pRg st="10" end="10"/>
                                            </p:txEl>
                                          </p:spTgt>
                                        </p:tgtEl>
                                        <p:attrNameLst>
                                          <p:attrName>style.visibility</p:attrName>
                                        </p:attrNameLst>
                                      </p:cBhvr>
                                      <p:to>
                                        <p:strVal val="visible"/>
                                      </p:to>
                                    </p:set>
                                    <p:anim calcmode="discrete" valueType="clr">
                                      <p:cBhvr override="childStyle">
                                        <p:cTn id="80" dur="80"/>
                                        <p:tgtEl>
                                          <p:spTgt spid="7">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1" dur="80"/>
                                        <p:tgtEl>
                                          <p:spTgt spid="7">
                                            <p:txEl>
                                              <p:pRg st="10" end="10"/>
                                            </p:txEl>
                                          </p:spTgt>
                                        </p:tgtEl>
                                        <p:attrNameLst>
                                          <p:attrName>fillcolor</p:attrName>
                                        </p:attrNameLst>
                                      </p:cBhvr>
                                      <p:tavLst>
                                        <p:tav tm="0">
                                          <p:val>
                                            <p:clrVal>
                                              <a:schemeClr val="accent2"/>
                                            </p:clrVal>
                                          </p:val>
                                        </p:tav>
                                        <p:tav tm="50000">
                                          <p:val>
                                            <p:clrVal>
                                              <a:schemeClr val="hlink"/>
                                            </p:clrVal>
                                          </p:val>
                                        </p:tav>
                                      </p:tavLst>
                                    </p:anim>
                                    <p:set>
                                      <p:cBhvr>
                                        <p:cTn id="82" dur="80"/>
                                        <p:tgtEl>
                                          <p:spTgt spid="7">
                                            <p:txEl>
                                              <p:pRg st="10" end="1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2276297" y="2482078"/>
            <a:ext cx="8086841" cy="2850210"/>
          </a:xfrm>
          <a:prstGeom prst="rect">
            <a:avLst/>
          </a:prstGeom>
        </p:spPr>
      </p:pic>
      <p:sp>
        <p:nvSpPr>
          <p:cNvPr id="4" name="矩形 18"/>
          <p:cNvSpPr>
            <a:spLocks noChangeArrowheads="1"/>
          </p:cNvSpPr>
          <p:nvPr>
            <p:custDataLst>
              <p:tags r:id="rId3"/>
            </p:custDataLst>
          </p:nvPr>
        </p:nvSpPr>
        <p:spPr bwMode="auto">
          <a:xfrm>
            <a:off x="1444729" y="1100592"/>
            <a:ext cx="9950682" cy="248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0000"/>
              </a:lnSpc>
            </a:pPr>
            <a:r>
              <a:rPr lang="zh-CN" altLang="en-US" sz="3200" b="1" noProof="1">
                <a:gradFill>
                  <a:gsLst>
                    <a:gs pos="0">
                      <a:srgbClr val="012D86"/>
                    </a:gs>
                    <a:gs pos="100000">
                      <a:srgbClr val="0E2557"/>
                    </a:gs>
                  </a:gsLst>
                  <a:lin scaled="0"/>
                </a:gradFill>
                <a:latin typeface="华文中宋" panose="02010600040101010101" charset="-122"/>
                <a:ea typeface="华文中宋" panose="02010600040101010101" charset="-122"/>
                <a:cs typeface="华文中宋" panose="02010600040101010101" charset="-122"/>
              </a:rPr>
              <a:t>选择性必修</a:t>
            </a:r>
            <a:r>
              <a:rPr lang="zh-CN" altLang="en-US" sz="3200" b="1" dirty="0">
                <a:gradFill>
                  <a:gsLst>
                    <a:gs pos="0">
                      <a:srgbClr val="012D86"/>
                    </a:gs>
                    <a:gs pos="100000">
                      <a:srgbClr val="0E2557"/>
                    </a:gs>
                  </a:gsLst>
                  <a:lin scaled="0"/>
                </a:gradFill>
                <a:latin typeface="Times New Roman" panose="02020603050405020304" pitchFamily="18" charset="0"/>
                <a:ea typeface="华文中宋" panose="02010600040101010101" charset="-122"/>
                <a:cs typeface="Times New Roman" panose="02020603050405020304" pitchFamily="18" charset="0"/>
                <a:sym typeface="+mn-ea"/>
              </a:rPr>
              <a:t>Book 1</a:t>
            </a:r>
            <a:endParaRPr lang="zh-CN" altLang="en-US" sz="3200" b="1" noProof="1">
              <a:gradFill>
                <a:gsLst>
                  <a:gs pos="0">
                    <a:srgbClr val="012D86"/>
                  </a:gs>
                  <a:gs pos="100000">
                    <a:srgbClr val="0E2557"/>
                  </a:gs>
                </a:gsLst>
                <a:lin scaled="0"/>
              </a:gradFill>
              <a:latin typeface="华文中宋" panose="02010600040101010101" charset="-122"/>
              <a:ea typeface="华文中宋" panose="02010600040101010101" charset="-122"/>
              <a:cs typeface="华文中宋" panose="02010600040101010101" charset="-122"/>
            </a:endParaRPr>
          </a:p>
          <a:p>
            <a:pPr algn="ctr">
              <a:lnSpc>
                <a:spcPct val="120000"/>
              </a:lnSpc>
            </a:pPr>
            <a:r>
              <a:rPr lang="en-US" altLang="zh-CN" sz="3200" b="1" dirty="0">
                <a:ln w="10160">
                  <a:solidFill>
                    <a:schemeClr val="accent5"/>
                  </a:solidFill>
                  <a:prstDash val="solid"/>
                </a:ln>
                <a:solidFill>
                  <a:schemeClr val="accent2">
                    <a:lumMod val="75000"/>
                  </a:schemeClr>
                </a:solidFill>
                <a:effectLst>
                  <a:outerShdw blurRad="38100" dist="22860" dir="5400000" algn="tl" rotWithShape="0">
                    <a:srgbClr val="000000">
                      <a:alpha val="30000"/>
                    </a:srgbClr>
                  </a:outerShdw>
                </a:effectLst>
                <a:latin typeface="Times New Roman Bold" panose="02020503050405090304" charset="0"/>
                <a:cs typeface="Times New Roman Bold" panose="02020503050405090304" charset="0"/>
                <a:sym typeface="+mn-ea"/>
              </a:rPr>
              <a:t>Unit 5 Working the land Using Language </a:t>
            </a:r>
            <a:r>
              <a:rPr lang="zh-CN" altLang="en-US" sz="3200" b="1" dirty="0">
                <a:ln w="10160">
                  <a:solidFill>
                    <a:schemeClr val="accent5"/>
                  </a:solidFill>
                  <a:prstDash val="solid"/>
                </a:ln>
                <a:solidFill>
                  <a:schemeClr val="accent2">
                    <a:lumMod val="75000"/>
                  </a:schemeClr>
                </a:solidFill>
                <a:effectLst>
                  <a:outerShdw blurRad="38100" dist="22860" dir="5400000" algn="tl" rotWithShape="0">
                    <a:srgbClr val="000000">
                      <a:alpha val="30000"/>
                    </a:srgbClr>
                  </a:outerShdw>
                </a:effectLst>
                <a:latin typeface="Times New Roman Bold" panose="02020503050405090304" charset="0"/>
                <a:cs typeface="Times New Roman Bold" panose="02020503050405090304" charset="0"/>
                <a:sym typeface="+mn-ea"/>
              </a:rPr>
              <a:t>（</a:t>
            </a:r>
            <a:r>
              <a:rPr lang="en-US" altLang="zh-CN" sz="3200" b="1" dirty="0">
                <a:ln w="10160">
                  <a:solidFill>
                    <a:schemeClr val="accent5"/>
                  </a:solidFill>
                  <a:prstDash val="solid"/>
                </a:ln>
                <a:solidFill>
                  <a:schemeClr val="accent2">
                    <a:lumMod val="75000"/>
                  </a:schemeClr>
                </a:solidFill>
                <a:effectLst>
                  <a:outerShdw blurRad="38100" dist="22860" dir="5400000" algn="tl" rotWithShape="0">
                    <a:srgbClr val="000000">
                      <a:alpha val="30000"/>
                    </a:srgbClr>
                  </a:outerShdw>
                </a:effectLst>
                <a:latin typeface="Times New Roman Bold" panose="02020503050405090304" charset="0"/>
                <a:cs typeface="Times New Roman Bold" panose="02020503050405090304" charset="0"/>
                <a:sym typeface="+mn-ea"/>
              </a:rPr>
              <a:t>1</a:t>
            </a:r>
            <a:r>
              <a:rPr lang="zh-CN" altLang="en-US" sz="3200" b="1" dirty="0">
                <a:ln w="10160">
                  <a:solidFill>
                    <a:schemeClr val="accent5"/>
                  </a:solidFill>
                  <a:prstDash val="solid"/>
                </a:ln>
                <a:solidFill>
                  <a:schemeClr val="accent2">
                    <a:lumMod val="75000"/>
                  </a:schemeClr>
                </a:solidFill>
                <a:effectLst>
                  <a:outerShdw blurRad="38100" dist="22860" dir="5400000" algn="tl" rotWithShape="0">
                    <a:srgbClr val="000000">
                      <a:alpha val="30000"/>
                    </a:srgbClr>
                  </a:outerShdw>
                </a:effectLst>
                <a:latin typeface="Times New Roman Bold" panose="02020503050405090304" charset="0"/>
                <a:cs typeface="Times New Roman Bold" panose="02020503050405090304" charset="0"/>
                <a:sym typeface="+mn-ea"/>
              </a:rPr>
              <a:t>）</a:t>
            </a:r>
            <a:endParaRPr lang="en-US" altLang="zh-CN" sz="3200" b="1" dirty="0">
              <a:ln w="10160">
                <a:solidFill>
                  <a:schemeClr val="accent5"/>
                </a:solidFill>
                <a:prstDash val="solid"/>
              </a:ln>
              <a:solidFill>
                <a:schemeClr val="accent2">
                  <a:lumMod val="75000"/>
                </a:schemeClr>
              </a:solidFill>
              <a:effectLst>
                <a:outerShdw blurRad="38100" dist="22860" dir="5400000" algn="tl" rotWithShape="0">
                  <a:srgbClr val="000000">
                    <a:alpha val="30000"/>
                  </a:srgbClr>
                </a:outerShdw>
              </a:effectLst>
              <a:latin typeface="Times New Roman Bold" panose="02020503050405090304" charset="0"/>
              <a:cs typeface="Times New Roman Bold" panose="02020503050405090304" charset="0"/>
              <a:sym typeface="+mn-ea"/>
            </a:endParaRPr>
          </a:p>
          <a:p>
            <a:pPr algn="ctr">
              <a:lnSpc>
                <a:spcPct val="120000"/>
              </a:lnSpc>
            </a:pPr>
            <a:endParaRPr lang="en-US" altLang="zh-CN" sz="3200" b="1" dirty="0">
              <a:ln w="10160">
                <a:solidFill>
                  <a:schemeClr val="accent5"/>
                </a:solidFill>
                <a:prstDash val="solid"/>
              </a:ln>
              <a:solidFill>
                <a:schemeClr val="accent2">
                  <a:lumMod val="75000"/>
                </a:schemeClr>
              </a:solidFill>
              <a:effectLst>
                <a:outerShdw blurRad="38100" dist="22860" dir="5400000" algn="tl" rotWithShape="0">
                  <a:srgbClr val="000000">
                    <a:alpha val="30000"/>
                  </a:srgbClr>
                </a:outerShdw>
              </a:effectLst>
              <a:latin typeface="Times New Roman Bold" panose="02020503050405090304" charset="0"/>
              <a:cs typeface="Times New Roman Bold" panose="02020503050405090304" charset="0"/>
              <a:sym typeface="+mn-ea"/>
            </a:endParaRPr>
          </a:p>
          <a:p>
            <a:pPr algn="ctr"/>
            <a:r>
              <a:rPr lang="en-US" altLang="zh-CN" sz="4000" b="1" dirty="0">
                <a:solidFill>
                  <a:schemeClr val="bg1"/>
                </a:solidFill>
                <a:latin typeface="Times New Roman" panose="02020603050405020304" pitchFamily="18" charset="0"/>
                <a:ea typeface="方正粗圆简体" pitchFamily="2" charset="-122"/>
              </a:rPr>
              <a:t>Explore the world hunger problem</a:t>
            </a:r>
            <a:endParaRPr lang="en-US" altLang="zh-CN" sz="4000" b="1" dirty="0">
              <a:solidFill>
                <a:schemeClr val="bg1"/>
              </a:solidFill>
              <a:latin typeface="Times New Roman" panose="02020603050405020304" pitchFamily="18" charset="0"/>
              <a:ea typeface="方正粗圆简体" pitchFamily="2" charset="-122"/>
            </a:endParaRPr>
          </a:p>
        </p:txBody>
      </p:sp>
      <p:sp>
        <p:nvSpPr>
          <p:cNvPr id="6" name="Rectangle 16"/>
          <p:cNvSpPr>
            <a:spLocks noChangeArrowheads="1"/>
          </p:cNvSpPr>
          <p:nvPr/>
        </p:nvSpPr>
        <p:spPr bwMode="auto">
          <a:xfrm>
            <a:off x="5391370" y="5469732"/>
            <a:ext cx="2057400" cy="423545"/>
          </a:xfrm>
          <a:prstGeom prst="rect">
            <a:avLst/>
          </a:prstGeom>
          <a:solidFill>
            <a:srgbClr val="FFFFFF">
              <a:alpha val="59000"/>
            </a:srgbClr>
          </a:solidFill>
          <a:ln>
            <a:noFill/>
          </a:ln>
          <a:effectLst/>
        </p:spPr>
        <p:txBody>
          <a:bodyPr wrap="square">
            <a:spAutoFit/>
          </a:bodyPr>
          <a:lstStyle>
            <a:lvl1pPr eaLnBrk="0" hangingPunct="0">
              <a:defRPr kumimoji="1" sz="36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36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36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36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3600">
                <a:solidFill>
                  <a:schemeClr val="tx1"/>
                </a:solidFill>
                <a:latin typeface="Times New Roman" panose="02020603050405020304" pitchFamily="18" charset="0"/>
                <a:ea typeface="宋体" panose="02010600030101010101" pitchFamily="2" charset="-122"/>
              </a:defRPr>
            </a:lvl5pPr>
            <a:lvl6pPr marL="2514600" indent="-228600" algn="r" eaLnBrk="0" fontAlgn="base" hangingPunct="0">
              <a:spcBef>
                <a:spcPct val="0"/>
              </a:spcBef>
              <a:spcAft>
                <a:spcPct val="0"/>
              </a:spcAft>
              <a:defRPr kumimoji="1" sz="3600">
                <a:solidFill>
                  <a:schemeClr val="tx1"/>
                </a:solidFill>
                <a:latin typeface="Times New Roman" panose="02020603050405020304" pitchFamily="18" charset="0"/>
                <a:ea typeface="宋体" panose="02010600030101010101" pitchFamily="2" charset="-122"/>
              </a:defRPr>
            </a:lvl6pPr>
            <a:lvl7pPr marL="2971800" indent="-228600" algn="r" eaLnBrk="0" fontAlgn="base" hangingPunct="0">
              <a:spcBef>
                <a:spcPct val="0"/>
              </a:spcBef>
              <a:spcAft>
                <a:spcPct val="0"/>
              </a:spcAft>
              <a:defRPr kumimoji="1" sz="3600">
                <a:solidFill>
                  <a:schemeClr val="tx1"/>
                </a:solidFill>
                <a:latin typeface="Times New Roman" panose="02020603050405020304" pitchFamily="18" charset="0"/>
                <a:ea typeface="宋体" panose="02010600030101010101" pitchFamily="2" charset="-122"/>
              </a:defRPr>
            </a:lvl7pPr>
            <a:lvl8pPr marL="3429000" indent="-228600" algn="r" eaLnBrk="0" fontAlgn="base" hangingPunct="0">
              <a:spcBef>
                <a:spcPct val="0"/>
              </a:spcBef>
              <a:spcAft>
                <a:spcPct val="0"/>
              </a:spcAft>
              <a:defRPr kumimoji="1" sz="3600">
                <a:solidFill>
                  <a:schemeClr val="tx1"/>
                </a:solidFill>
                <a:latin typeface="Times New Roman" panose="02020603050405020304" pitchFamily="18" charset="0"/>
                <a:ea typeface="宋体" panose="02010600030101010101" pitchFamily="2" charset="-122"/>
              </a:defRPr>
            </a:lvl8pPr>
            <a:lvl9pPr marL="3886200" indent="-228600" algn="r" eaLnBrk="0" fontAlgn="base" hangingPunct="0">
              <a:spcBef>
                <a:spcPct val="0"/>
              </a:spcBef>
              <a:spcAft>
                <a:spcPct val="0"/>
              </a:spcAft>
              <a:defRPr kumimoji="1" sz="3600">
                <a:solidFill>
                  <a:schemeClr val="tx1"/>
                </a:solidFill>
                <a:latin typeface="Times New Roman" panose="02020603050405020304" pitchFamily="18"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Tx/>
              <a:buNone/>
              <a:defRPr/>
            </a:pPr>
            <a:r>
              <a:rPr kumimoji="1" lang="zh-CN" altLang="en-US" sz="1800" b="1" i="0" u="none" strike="noStrike" kern="0" cap="none" spc="0" normalizeH="0" baseline="0" noProof="0" dirty="0">
                <a:ln>
                  <a:noFill/>
                </a:ln>
                <a:solidFill>
                  <a:srgbClr val="0000FF"/>
                </a:solidFill>
                <a:effectLst/>
                <a:uLnTx/>
                <a:uFillTx/>
                <a:latin typeface="华文行楷" panose="02010800040101010101" pitchFamily="2" charset="-122"/>
                <a:ea typeface="华文行楷" panose="02010800040101010101" pitchFamily="2" charset="-122"/>
                <a:cs typeface="Arial" panose="020B0604020202020204"/>
              </a:rPr>
              <a:t>杭州二中许丽君</a:t>
            </a:r>
            <a:endParaRPr kumimoji="1" lang="en-US" altLang="zh-CN" sz="1800" b="1" i="0" u="none" strike="noStrike" kern="0" cap="none" spc="0" normalizeH="0" baseline="0" noProof="0" dirty="0">
              <a:ln>
                <a:noFill/>
              </a:ln>
              <a:solidFill>
                <a:srgbClr val="0000FF"/>
              </a:solidFill>
              <a:effectLst/>
              <a:uLnTx/>
              <a:uFillTx/>
              <a:latin typeface="华文行楷" panose="02010800040101010101" pitchFamily="2" charset="-122"/>
              <a:ea typeface="华文行楷" panose="02010800040101010101" pitchFamily="2" charset="-122"/>
              <a:cs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3200" y="2543232"/>
            <a:ext cx="7374122" cy="584775"/>
          </a:xfrm>
          <a:prstGeom prst="rect">
            <a:avLst/>
          </a:prstGeom>
        </p:spPr>
        <p:txBody>
          <a:bodyPr wrap="square">
            <a:spAutoFit/>
          </a:bodyPr>
          <a:lstStyle/>
          <a:p>
            <a:pPr indent="-457200">
              <a:buFont typeface="Arial" panose="020B0604020202020204" pitchFamily="34" charset="0"/>
              <a:buChar char="•"/>
            </a:pPr>
            <a:r>
              <a:rPr lang="en-US" altLang="zh-CN" sz="3200" b="1" dirty="0">
                <a:solidFill>
                  <a:srgbClr val="0000FF"/>
                </a:solidFill>
                <a:latin typeface="Times New Roman" panose="02020603050405020304" pitchFamily="18" charset="0"/>
                <a:cs typeface="Times New Roman" panose="02020603050405020304" pitchFamily="18" charset="0"/>
              </a:rPr>
              <a:t>Never waste food.</a:t>
            </a:r>
            <a:endParaRPr lang="en-US" altLang="zh-CN" sz="3200" b="1" dirty="0">
              <a:solidFill>
                <a:srgbClr val="0000FF"/>
              </a:solidFill>
              <a:latin typeface="Times New Roman" panose="02020603050405020304" pitchFamily="18" charset="0"/>
              <a:cs typeface="Times New Roman" panose="02020603050405020304" pitchFamily="18" charset="0"/>
            </a:endParaRPr>
          </a:p>
        </p:txBody>
      </p:sp>
      <p:sp>
        <p:nvSpPr>
          <p:cNvPr id="4" name="矩形 3"/>
          <p:cNvSpPr/>
          <p:nvPr/>
        </p:nvSpPr>
        <p:spPr>
          <a:xfrm>
            <a:off x="1473200" y="3914953"/>
            <a:ext cx="9775288" cy="1077218"/>
          </a:xfrm>
          <a:prstGeom prst="rect">
            <a:avLst/>
          </a:prstGeom>
        </p:spPr>
        <p:txBody>
          <a:bodyPr wrap="square">
            <a:spAutoFit/>
          </a:bodyPr>
          <a:lstStyle/>
          <a:p>
            <a:pPr marL="457200" indent="-457200">
              <a:buFont typeface="Arial" panose="020B0604020202020204" pitchFamily="34" charset="0"/>
              <a:buChar char="•"/>
            </a:pPr>
            <a:r>
              <a:rPr lang="en-US" altLang="zh-CN" sz="3200" b="1" dirty="0">
                <a:solidFill>
                  <a:srgbClr val="0000FF"/>
                </a:solidFill>
                <a:latin typeface="Times New Roman" panose="02020603050405020304" pitchFamily="18" charset="0"/>
                <a:cs typeface="Times New Roman" panose="02020603050405020304" pitchFamily="18" charset="0"/>
              </a:rPr>
              <a:t>Educate people around to become aware of the problem and take action to help.</a:t>
            </a:r>
            <a:endParaRPr lang="en-US" altLang="zh-CN" sz="3200" b="1" dirty="0">
              <a:solidFill>
                <a:srgbClr val="0000FF"/>
              </a:solidFill>
              <a:latin typeface="Times New Roman" panose="02020603050405020304" pitchFamily="18" charset="0"/>
              <a:cs typeface="Times New Roman" panose="02020603050405020304" pitchFamily="18" charset="0"/>
            </a:endParaRPr>
          </a:p>
        </p:txBody>
      </p:sp>
      <p:sp>
        <p:nvSpPr>
          <p:cNvPr id="5" name="矩形 4"/>
          <p:cNvSpPr/>
          <p:nvPr/>
        </p:nvSpPr>
        <p:spPr>
          <a:xfrm>
            <a:off x="1473200" y="3150318"/>
            <a:ext cx="8742876" cy="584775"/>
          </a:xfrm>
          <a:prstGeom prst="rect">
            <a:avLst/>
          </a:prstGeom>
        </p:spPr>
        <p:txBody>
          <a:bodyPr wrap="square">
            <a:spAutoFit/>
          </a:bodyPr>
          <a:lstStyle/>
          <a:p>
            <a:pPr marL="457200" indent="-457200">
              <a:buFont typeface="Arial" panose="020B0604020202020204" pitchFamily="34" charset="0"/>
              <a:buChar char="•"/>
            </a:pPr>
            <a:r>
              <a:rPr lang="en-US" altLang="zh-CN" sz="3200" b="1" dirty="0">
                <a:solidFill>
                  <a:srgbClr val="0000FF"/>
                </a:solidFill>
                <a:latin typeface="Times New Roman" panose="02020603050405020304" pitchFamily="18" charset="0"/>
                <a:cs typeface="Times New Roman" panose="02020603050405020304" pitchFamily="18" charset="0"/>
              </a:rPr>
              <a:t>Buy food that supports the environment.</a:t>
            </a:r>
            <a:endParaRPr lang="en-US" altLang="zh-CN" sz="3200" b="1" dirty="0">
              <a:solidFill>
                <a:srgbClr val="0000FF"/>
              </a:solidFill>
              <a:latin typeface="Times New Roman" panose="02020603050405020304" pitchFamily="18" charset="0"/>
              <a:cs typeface="Times New Roman" panose="02020603050405020304" pitchFamily="18" charset="0"/>
            </a:endParaRPr>
          </a:p>
        </p:txBody>
      </p:sp>
      <p:sp>
        <p:nvSpPr>
          <p:cNvPr id="6" name="文本框 2"/>
          <p:cNvSpPr txBox="1"/>
          <p:nvPr/>
        </p:nvSpPr>
        <p:spPr>
          <a:xfrm>
            <a:off x="668522" y="1956664"/>
            <a:ext cx="8983477" cy="564257"/>
          </a:xfrm>
          <a:prstGeom prst="rect">
            <a:avLst/>
          </a:prstGeom>
          <a:noFill/>
        </p:spPr>
        <p:txBody>
          <a:bodyPr wrap="square" rtlCol="0">
            <a:spAutoFit/>
          </a:bodyPr>
          <a:lstStyle/>
          <a:p>
            <a:pPr>
              <a:lnSpc>
                <a:spcPct val="120000"/>
              </a:lnSpc>
            </a:pP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a:t>
            </a: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What can we</a:t>
            </a:r>
            <a:r>
              <a:rPr lang="zh-CN" altLang="en-US"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students do to alleviate world hunger?   </a:t>
            </a:r>
            <a:endParaRPr lang="zh-CN" altLang="en-US" sz="28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7" name="直接连接符 6"/>
          <p:cNvCxnSpPr/>
          <p:nvPr/>
        </p:nvCxnSpPr>
        <p:spPr>
          <a:xfrm>
            <a:off x="1374159" y="675163"/>
            <a:ext cx="4661439" cy="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839966" y="311748"/>
            <a:ext cx="436965" cy="469613"/>
            <a:chOff x="1182866" y="253840"/>
            <a:chExt cx="436965" cy="469613"/>
          </a:xfrm>
        </p:grpSpPr>
        <p:sp>
          <p:nvSpPr>
            <p:cNvPr id="9" name="矩形 8"/>
            <p:cNvSpPr/>
            <p:nvPr/>
          </p:nvSpPr>
          <p:spPr>
            <a:xfrm>
              <a:off x="1182866" y="253840"/>
              <a:ext cx="356468"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p:nvSpPr>
          <p:spPr>
            <a:xfrm>
              <a:off x="1378354" y="477270"/>
              <a:ext cx="241477"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 name="标题 27"/>
          <p:cNvSpPr>
            <a:spLocks noGrp="1"/>
          </p:cNvSpPr>
          <p:nvPr>
            <p:ph type="title"/>
          </p:nvPr>
        </p:nvSpPr>
        <p:spPr>
          <a:xfrm>
            <a:off x="1276931" y="247994"/>
            <a:ext cx="4912832" cy="574368"/>
          </a:xfrm>
        </p:spPr>
        <p:txBody>
          <a:bodyPr>
            <a:noAutofit/>
          </a:bodyPr>
          <a:lstStyle/>
          <a:p>
            <a:pPr algn="l"/>
            <a:r>
              <a:rPr lang="en-US" altLang="zh-CN" sz="2400"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sym typeface="Hoefler Text"/>
              </a:rPr>
              <a:t>Post- listening-Think and share</a:t>
            </a:r>
            <a:endParaRPr lang="zh-CN" altLang="en-US" sz="2400" b="1" dirty="0">
              <a:solidFill>
                <a:srgbClr val="FF0000"/>
              </a:solidFill>
              <a:latin typeface="黑体" panose="02010609060101010101" pitchFamily="49" charset="-122"/>
              <a:ea typeface="黑体" panose="02010609060101010101" pitchFamily="49" charset="-122"/>
            </a:endParaRPr>
          </a:p>
        </p:txBody>
      </p:sp>
      <p:pic>
        <p:nvPicPr>
          <p:cNvPr id="12" name="Picture 2" descr="https://5b0988e595225.cdn.sohucs.com/images/20171016/ced718e2d0204cb1ae1d81eea0198b16.jpeg"/>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2269812" y="5203109"/>
            <a:ext cx="3153087" cy="1548021"/>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1097698" y="939535"/>
            <a:ext cx="10717530" cy="972382"/>
          </a:xfrm>
          <a:prstGeom prst="rect">
            <a:avLst/>
          </a:prstGeom>
          <a:noFill/>
        </p:spPr>
        <p:txBody>
          <a:bodyPr wrap="square" rtlCol="0" anchor="t">
            <a:spAutoFit/>
          </a:bodyPr>
          <a:lstStyle/>
          <a:p>
            <a:pPr>
              <a:lnSpc>
                <a:spcPts val="3600"/>
              </a:lnSpc>
              <a:buFont typeface="Wingdings" panose="05000000000000000000" charset="0"/>
            </a:pPr>
            <a:r>
              <a:rPr lang="en-US" sz="2400" b="1" dirty="0">
                <a:solidFill>
                  <a:schemeClr val="accent6"/>
                </a:solidFill>
                <a:latin typeface="Times New Roman" panose="02020603050405020304" pitchFamily="18" charset="0"/>
                <a:cs typeface="Times New Roman" panose="02020603050405020304" pitchFamily="18" charset="0"/>
                <a:sym typeface="+mn-ea"/>
              </a:rPr>
              <a:t>Activity 3: Work in pairs. Discuss what we should do to improve this situation and help the people in hunger.</a:t>
            </a:r>
            <a:endParaRPr lang="en-US" altLang="en-US" sz="2400" b="1" dirty="0">
              <a:solidFill>
                <a:schemeClr val="accent6"/>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1031578" y="2141733"/>
            <a:ext cx="10388900" cy="4747977"/>
            <a:chOff x="901550" y="1390923"/>
            <a:chExt cx="10388900" cy="4747977"/>
          </a:xfrm>
        </p:grpSpPr>
        <p:sp>
          <p:nvSpPr>
            <p:cNvPr id="22" name="矩形 21"/>
            <p:cNvSpPr/>
            <p:nvPr/>
          </p:nvSpPr>
          <p:spPr>
            <a:xfrm>
              <a:off x="901550" y="1390923"/>
              <a:ext cx="10363200" cy="4747977"/>
            </a:xfrm>
            <a:prstGeom prst="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0000"/>
                </a:solidFill>
              </a:endParaRPr>
            </a:p>
          </p:txBody>
        </p:sp>
        <p:grpSp>
          <p:nvGrpSpPr>
            <p:cNvPr id="49" name="组合 48"/>
            <p:cNvGrpSpPr/>
            <p:nvPr/>
          </p:nvGrpSpPr>
          <p:grpSpPr>
            <a:xfrm>
              <a:off x="927250" y="1634180"/>
              <a:ext cx="10363200" cy="4439460"/>
              <a:chOff x="901550" y="1763052"/>
              <a:chExt cx="10363200" cy="4439460"/>
            </a:xfrm>
          </p:grpSpPr>
          <p:cxnSp>
            <p:nvCxnSpPr>
              <p:cNvPr id="32" name="直接连接符 31"/>
              <p:cNvCxnSpPr/>
              <p:nvPr/>
            </p:nvCxnSpPr>
            <p:spPr>
              <a:xfrm>
                <a:off x="901550" y="2401713"/>
                <a:ext cx="10363200" cy="68065"/>
              </a:xfrm>
              <a:prstGeom prst="line">
                <a:avLst/>
              </a:prstGeom>
              <a:solidFill>
                <a:schemeClr val="bg1"/>
              </a:solidFill>
              <a:ln w="57150"/>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901550" y="5019971"/>
                <a:ext cx="10363200" cy="90329"/>
              </a:xfrm>
              <a:prstGeom prst="line">
                <a:avLst/>
              </a:prstGeom>
              <a:solidFill>
                <a:schemeClr val="bg1"/>
              </a:solidFill>
              <a:ln w="57150"/>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4513271" y="1763052"/>
                <a:ext cx="18808" cy="4439460"/>
              </a:xfrm>
              <a:prstGeom prst="line">
                <a:avLst/>
              </a:prstGeom>
              <a:solidFill>
                <a:schemeClr val="bg1"/>
              </a:solidFill>
              <a:ln w="57150">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901550" y="3674583"/>
                <a:ext cx="10363200" cy="68065"/>
              </a:xfrm>
              <a:prstGeom prst="line">
                <a:avLst/>
              </a:prstGeom>
              <a:solidFill>
                <a:schemeClr val="bg1"/>
              </a:solidFill>
              <a:ln w="57150"/>
            </p:spPr>
            <p:style>
              <a:lnRef idx="1">
                <a:schemeClr val="accent1"/>
              </a:lnRef>
              <a:fillRef idx="0">
                <a:schemeClr val="accent1"/>
              </a:fillRef>
              <a:effectRef idx="0">
                <a:schemeClr val="accent1"/>
              </a:effectRef>
              <a:fontRef idx="minor">
                <a:schemeClr val="tx1"/>
              </a:fontRef>
            </p:style>
          </p:cxnSp>
        </p:grpSp>
      </p:grpSp>
      <p:cxnSp>
        <p:nvCxnSpPr>
          <p:cNvPr id="2" name="直接连接符 1"/>
          <p:cNvCxnSpPr/>
          <p:nvPr/>
        </p:nvCxnSpPr>
        <p:spPr>
          <a:xfrm>
            <a:off x="1717059" y="617255"/>
            <a:ext cx="4661439" cy="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1182866" y="253840"/>
            <a:ext cx="436965" cy="469613"/>
            <a:chOff x="1182866" y="253840"/>
            <a:chExt cx="436965" cy="469613"/>
          </a:xfrm>
        </p:grpSpPr>
        <p:sp>
          <p:nvSpPr>
            <p:cNvPr id="4" name="矩形 3"/>
            <p:cNvSpPr/>
            <p:nvPr/>
          </p:nvSpPr>
          <p:spPr>
            <a:xfrm>
              <a:off x="1182866" y="253840"/>
              <a:ext cx="356468"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矩形 4"/>
            <p:cNvSpPr/>
            <p:nvPr/>
          </p:nvSpPr>
          <p:spPr>
            <a:xfrm>
              <a:off x="1378354" y="477270"/>
              <a:ext cx="241477"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 name="标题 27"/>
          <p:cNvSpPr>
            <a:spLocks noGrp="1"/>
          </p:cNvSpPr>
          <p:nvPr>
            <p:ph type="title"/>
          </p:nvPr>
        </p:nvSpPr>
        <p:spPr>
          <a:xfrm>
            <a:off x="1619831" y="190086"/>
            <a:ext cx="4912832" cy="574368"/>
          </a:xfrm>
        </p:spPr>
        <p:txBody>
          <a:bodyPr>
            <a:noAutofit/>
          </a:bodyPr>
          <a:lstStyle/>
          <a:p>
            <a:pPr algn="l"/>
            <a:r>
              <a:rPr lang="en-US" altLang="zh-CN" sz="2400"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sym typeface="Hoefler Text"/>
              </a:rPr>
              <a:t>Post-listening-Think and share</a:t>
            </a:r>
            <a:endParaRPr lang="zh-CN" altLang="en-US" sz="2400" b="1" dirty="0">
              <a:solidFill>
                <a:srgbClr val="FF0000"/>
              </a:solidFill>
              <a:latin typeface="黑体" panose="02010609060101010101" pitchFamily="49" charset="-122"/>
              <a:ea typeface="黑体" panose="02010609060101010101" pitchFamily="49" charset="-122"/>
            </a:endParaRPr>
          </a:p>
        </p:txBody>
      </p:sp>
      <p:sp>
        <p:nvSpPr>
          <p:cNvPr id="18" name="文本框 17"/>
          <p:cNvSpPr txBox="1"/>
          <p:nvPr/>
        </p:nvSpPr>
        <p:spPr>
          <a:xfrm>
            <a:off x="832208" y="1545442"/>
            <a:ext cx="10181753" cy="523220"/>
          </a:xfrm>
          <a:prstGeom prst="rect">
            <a:avLst/>
          </a:prstGeom>
          <a:noFill/>
        </p:spPr>
        <p:txBody>
          <a:bodyPr wrap="square" rtlCol="0" anchor="t">
            <a:spAutoFit/>
          </a:bodyPr>
          <a:lstStyle/>
          <a:p>
            <a:pPr lvl="0" algn="l">
              <a:buClrTx/>
              <a:buSzTx/>
              <a:buFontTx/>
            </a:pPr>
            <a:r>
              <a:rPr lang="en-US" altLang="zh-CN" sz="2800" b="1" dirty="0">
                <a:latin typeface="Times New Roman" panose="02020603050405020304" pitchFamily="18" charset="0"/>
                <a:ea typeface="华康皮皮鼠体 W5" panose="040B0509000000000000" charset="-122"/>
                <a:cs typeface="Times New Roman" panose="02020603050405020304" pitchFamily="18" charset="0"/>
                <a:sym typeface="+mn-ea"/>
              </a:rPr>
              <a:t>4. </a:t>
            </a:r>
            <a:r>
              <a:rPr lang="en-US" altLang="zh-CN" sz="2800" b="1" dirty="0">
                <a:latin typeface="Times New Roman" panose="02020603050405020304" pitchFamily="18" charset="0"/>
                <a:cs typeface="Times New Roman" panose="02020603050405020304" pitchFamily="18" charset="0"/>
                <a:sym typeface="+mn-ea"/>
              </a:rPr>
              <a:t>What should we do for the world hunger?</a:t>
            </a:r>
            <a:endParaRPr lang="en-US" altLang="zh-CN" sz="2800" b="1" dirty="0">
              <a:latin typeface="Times New Roman" panose="02020603050405020304" pitchFamily="18" charset="0"/>
              <a:ea typeface="华康皮皮鼠体 W5" panose="040B0509000000000000" charset="-122"/>
              <a:cs typeface="Times New Roman" panose="02020603050405020304" pitchFamily="18" charset="0"/>
              <a:sym typeface="+mn-ea"/>
            </a:endParaRPr>
          </a:p>
        </p:txBody>
      </p:sp>
      <p:sp>
        <p:nvSpPr>
          <p:cNvPr id="26" name="文本框 25"/>
          <p:cNvSpPr txBox="1"/>
          <p:nvPr/>
        </p:nvSpPr>
        <p:spPr>
          <a:xfrm>
            <a:off x="4803283" y="2303570"/>
            <a:ext cx="3586175" cy="523220"/>
          </a:xfrm>
          <a:prstGeom prst="rect">
            <a:avLst/>
          </a:prstGeom>
          <a:solidFill>
            <a:schemeClr val="bg1"/>
          </a:solidFill>
        </p:spPr>
        <p:txBody>
          <a:bodyPr wrap="none" rtlCol="0">
            <a:spAutoFit/>
          </a:bodyPr>
          <a:lstStyle/>
          <a:p>
            <a:pPr algn="l"/>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reduce climate change</a:t>
            </a:r>
            <a:endPar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7" name="文本框 26"/>
          <p:cNvSpPr txBox="1"/>
          <p:nvPr/>
        </p:nvSpPr>
        <p:spPr>
          <a:xfrm>
            <a:off x="4846018" y="3740828"/>
            <a:ext cx="5354286" cy="523220"/>
          </a:xfrm>
          <a:prstGeom prst="rect">
            <a:avLst/>
          </a:prstGeom>
          <a:solidFill>
            <a:schemeClr val="bg1"/>
          </a:solidFill>
        </p:spPr>
        <p:txBody>
          <a:bodyPr wrap="none" rtlCol="0">
            <a:spAutoFit/>
          </a:bodyPr>
          <a:lstStyle/>
          <a:p>
            <a:pPr algn="l"/>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to develop sustainable agriculture</a:t>
            </a:r>
            <a:endPar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8" name="文本框 27"/>
          <p:cNvSpPr txBox="1"/>
          <p:nvPr/>
        </p:nvSpPr>
        <p:spPr>
          <a:xfrm>
            <a:off x="4828712" y="3216863"/>
            <a:ext cx="4306948" cy="523220"/>
          </a:xfrm>
          <a:prstGeom prst="rect">
            <a:avLst/>
          </a:prstGeom>
          <a:solidFill>
            <a:schemeClr val="bg1"/>
          </a:solidFill>
        </p:spPr>
        <p:txBody>
          <a:bodyPr wrap="none" rtlCol="0">
            <a:spAutoFit/>
          </a:bodyPr>
          <a:lstStyle>
            <a:defPPr>
              <a:defRPr lang="zh-CN"/>
            </a:defPPr>
            <a:lvl1pPr>
              <a:defRPr sz="28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defRPr>
            </a:lvl1pPr>
          </a:lstStyle>
          <a:p>
            <a:r>
              <a:rPr lang="en-US" altLang="zh-CN" dirty="0">
                <a:sym typeface="+mn-ea"/>
              </a:rPr>
              <a:t>Climate Smart Agriculture</a:t>
            </a:r>
            <a:endParaRPr lang="en-US" altLang="zh-CN" dirty="0">
              <a:sym typeface="+mn-ea"/>
            </a:endParaRPr>
          </a:p>
        </p:txBody>
      </p:sp>
      <p:sp>
        <p:nvSpPr>
          <p:cNvPr id="30" name="文本框 29"/>
          <p:cNvSpPr txBox="1"/>
          <p:nvPr/>
        </p:nvSpPr>
        <p:spPr>
          <a:xfrm>
            <a:off x="4846018" y="4397804"/>
            <a:ext cx="5251542" cy="523220"/>
          </a:xfrm>
          <a:prstGeom prst="rect">
            <a:avLst/>
          </a:prstGeom>
          <a:solidFill>
            <a:schemeClr val="bg1"/>
          </a:solidFill>
        </p:spPr>
        <p:txBody>
          <a:bodyPr wrap="square" rtlCol="0" anchor="t">
            <a:spAutoFit/>
          </a:bodyPr>
          <a:lstStyle/>
          <a:p>
            <a:pPr lvl="0" algn="l">
              <a:buClrTx/>
              <a:buSzTx/>
              <a:buFontTx/>
            </a:pP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make new achievements</a:t>
            </a:r>
            <a:endPar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1" name="文本框 30"/>
          <p:cNvSpPr txBox="1"/>
          <p:nvPr/>
        </p:nvSpPr>
        <p:spPr>
          <a:xfrm>
            <a:off x="4846018" y="4878671"/>
            <a:ext cx="5224506" cy="584775"/>
          </a:xfrm>
          <a:prstGeom prst="rect">
            <a:avLst/>
          </a:prstGeom>
          <a:solidFill>
            <a:schemeClr val="bg1"/>
          </a:solidFill>
        </p:spPr>
        <p:txBody>
          <a:bodyPr wrap="square" rtlCol="0" anchor="t">
            <a:spAutoFit/>
          </a:bodyPr>
          <a:lstStyle/>
          <a:p>
            <a:pPr lvl="0" algn="l">
              <a:buClrTx/>
              <a:buSzTx/>
              <a:buFontTx/>
            </a:pP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eliminate</a:t>
            </a:r>
            <a:r>
              <a:rPr lang="en-US" altLang="zh-CN" sz="32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global conflict</a:t>
            </a:r>
            <a:endPar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51" name="组合 50"/>
          <p:cNvGrpSpPr/>
          <p:nvPr/>
        </p:nvGrpSpPr>
        <p:grpSpPr>
          <a:xfrm>
            <a:off x="1499092" y="2112027"/>
            <a:ext cx="2516139" cy="4230162"/>
            <a:chOff x="1509791" y="1977944"/>
            <a:chExt cx="2516139" cy="4230162"/>
          </a:xfrm>
        </p:grpSpPr>
        <p:sp>
          <p:nvSpPr>
            <p:cNvPr id="24" name="文本框 23"/>
            <p:cNvSpPr txBox="1"/>
            <p:nvPr/>
          </p:nvSpPr>
          <p:spPr>
            <a:xfrm>
              <a:off x="1579889" y="1977944"/>
              <a:ext cx="1481496" cy="523220"/>
            </a:xfrm>
            <a:prstGeom prst="rect">
              <a:avLst/>
            </a:prstGeom>
            <a:solidFill>
              <a:schemeClr val="bg1"/>
            </a:solidFill>
          </p:spPr>
          <p:txBody>
            <a:bodyPr wrap="none" rtlCol="0">
              <a:spAutoFit/>
            </a:bodyPr>
            <a:lstStyle/>
            <a:p>
              <a:pPr algn="l"/>
              <a:r>
                <a:rPr lang="en-US" altLang="zh-CN"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The UN </a:t>
              </a:r>
              <a:endParaRPr lang="en-US" altLang="zh-CN"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5" name="文本框 24"/>
            <p:cNvSpPr txBox="1"/>
            <p:nvPr/>
          </p:nvSpPr>
          <p:spPr>
            <a:xfrm>
              <a:off x="1509791" y="3169442"/>
              <a:ext cx="1603901" cy="523220"/>
            </a:xfrm>
            <a:prstGeom prst="rect">
              <a:avLst/>
            </a:prstGeom>
            <a:solidFill>
              <a:schemeClr val="bg1"/>
            </a:solidFill>
          </p:spPr>
          <p:txBody>
            <a:bodyPr wrap="none" rtlCol="0">
              <a:spAutoFit/>
            </a:bodyPr>
            <a:lstStyle/>
            <a:p>
              <a:pPr algn="l"/>
              <a:r>
                <a:rPr lang="en-US" altLang="zh-CN"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The FAO</a:t>
              </a:r>
              <a:endParaRPr lang="en-US" altLang="zh-CN"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9" name="文本框 28"/>
            <p:cNvSpPr txBox="1"/>
            <p:nvPr/>
          </p:nvSpPr>
          <p:spPr>
            <a:xfrm>
              <a:off x="1537748" y="4434367"/>
              <a:ext cx="2488182" cy="523220"/>
            </a:xfrm>
            <a:prstGeom prst="rect">
              <a:avLst/>
            </a:prstGeom>
            <a:solidFill>
              <a:schemeClr val="bg1"/>
            </a:solidFill>
          </p:spPr>
          <p:txBody>
            <a:bodyPr wrap="none" rtlCol="0">
              <a:spAutoFit/>
            </a:bodyPr>
            <a:lstStyle/>
            <a:p>
              <a:pPr algn="l"/>
              <a:r>
                <a:rPr lang="en-US" altLang="zh-CN"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Every Country</a:t>
              </a:r>
              <a:endParaRPr lang="en-US" altLang="zh-CN"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5" name="文本框 34"/>
            <p:cNvSpPr txBox="1"/>
            <p:nvPr/>
          </p:nvSpPr>
          <p:spPr>
            <a:xfrm>
              <a:off x="1613196" y="5684886"/>
              <a:ext cx="2041200" cy="523220"/>
            </a:xfrm>
            <a:prstGeom prst="rect">
              <a:avLst/>
            </a:prstGeom>
            <a:solidFill>
              <a:schemeClr val="bg1"/>
            </a:solidFill>
          </p:spPr>
          <p:txBody>
            <a:bodyPr wrap="none" rtlCol="0">
              <a:spAutoFit/>
            </a:bodyPr>
            <a:lstStyle/>
            <a:p>
              <a:pPr algn="l"/>
              <a:r>
                <a:rPr lang="en-US" altLang="zh-CN" sz="2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You and Me</a:t>
              </a:r>
              <a:endParaRPr lang="zh-CN" altLang="en-US" sz="2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sp>
        <p:nvSpPr>
          <p:cNvPr id="36" name="文本框 35"/>
          <p:cNvSpPr txBox="1"/>
          <p:nvPr/>
        </p:nvSpPr>
        <p:spPr>
          <a:xfrm>
            <a:off x="4785933" y="5784403"/>
            <a:ext cx="476077" cy="769701"/>
          </a:xfrm>
          <a:prstGeom prst="rect">
            <a:avLst/>
          </a:prstGeom>
          <a:solidFill>
            <a:schemeClr val="bg1"/>
          </a:solidFill>
        </p:spPr>
        <p:txBody>
          <a:bodyPr wrap="square" rtlCol="0" anchor="t">
            <a:spAutoFit/>
          </a:bodyPr>
          <a:lstStyle/>
          <a:p>
            <a:pPr lvl="0" algn="l">
              <a:buClrTx/>
              <a:buSzTx/>
              <a:buFontTx/>
            </a:pPr>
            <a:r>
              <a:rPr lang="en-US" altLang="zh-CN"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7" name="文本框 36"/>
          <p:cNvSpPr txBox="1"/>
          <p:nvPr/>
        </p:nvSpPr>
        <p:spPr>
          <a:xfrm>
            <a:off x="5132279" y="5641909"/>
            <a:ext cx="6385898" cy="561179"/>
          </a:xfrm>
          <a:prstGeom prst="rect">
            <a:avLst/>
          </a:prstGeom>
          <a:solidFill>
            <a:schemeClr val="bg1">
              <a:lumMod val="95000"/>
            </a:schemeClr>
          </a:solidFill>
        </p:spPr>
        <p:txBody>
          <a:bodyPr wrap="square" rtlCol="0" anchor="t">
            <a:spAutoFit/>
          </a:bodyPr>
          <a:lstStyle/>
          <a:p>
            <a:pPr lvl="0" algn="l">
              <a:lnSpc>
                <a:spcPts val="4000"/>
              </a:lnSpc>
              <a:buClrTx/>
              <a:buSzTx/>
              <a:buFontTx/>
            </a:pPr>
            <a:r>
              <a:rPr lang="en-US" altLang="zh-CN" sz="28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mn-ea"/>
              </a:rPr>
              <a:t>buy food that supports the environment</a:t>
            </a:r>
            <a:endParaRPr lang="en-US" altLang="zh-CN" sz="28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8" name="文本框 37"/>
          <p:cNvSpPr txBox="1"/>
          <p:nvPr/>
        </p:nvSpPr>
        <p:spPr>
          <a:xfrm>
            <a:off x="5194629" y="6252764"/>
            <a:ext cx="5644515" cy="561179"/>
          </a:xfrm>
          <a:prstGeom prst="rect">
            <a:avLst/>
          </a:prstGeom>
          <a:solidFill>
            <a:schemeClr val="bg1">
              <a:lumMod val="95000"/>
            </a:schemeClr>
          </a:solidFill>
        </p:spPr>
        <p:txBody>
          <a:bodyPr wrap="square" rtlCol="0" anchor="t">
            <a:spAutoFit/>
          </a:bodyPr>
          <a:lstStyle/>
          <a:p>
            <a:pPr lvl="0" algn="l">
              <a:lnSpc>
                <a:spcPts val="4000"/>
              </a:lnSpc>
              <a:buClrTx/>
              <a:buSzTx/>
              <a:buFontTx/>
            </a:pPr>
            <a:r>
              <a:rPr lang="en-US" altLang="zh-CN" sz="28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mn-ea"/>
              </a:rPr>
              <a:t>never waste food</a:t>
            </a:r>
            <a:endParaRPr lang="en-US" altLang="zh-CN" sz="28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9" name="文本框 38"/>
          <p:cNvSpPr txBox="1"/>
          <p:nvPr/>
        </p:nvSpPr>
        <p:spPr>
          <a:xfrm>
            <a:off x="848662" y="746567"/>
            <a:ext cx="10915330" cy="972382"/>
          </a:xfrm>
          <a:prstGeom prst="rect">
            <a:avLst/>
          </a:prstGeom>
          <a:noFill/>
        </p:spPr>
        <p:txBody>
          <a:bodyPr wrap="square" rtlCol="0" anchor="t">
            <a:spAutoFit/>
          </a:bodyPr>
          <a:lstStyle/>
          <a:p>
            <a:pPr>
              <a:lnSpc>
                <a:spcPts val="3600"/>
              </a:lnSpc>
              <a:buFont typeface="Wingdings" panose="05000000000000000000" charset="0"/>
            </a:pPr>
            <a:r>
              <a:rPr lang="en-US" sz="2400" b="1" dirty="0">
                <a:solidFill>
                  <a:schemeClr val="accent6"/>
                </a:solidFill>
                <a:latin typeface="Times New Roman" panose="02020603050405020304" pitchFamily="18" charset="0"/>
                <a:cs typeface="Times New Roman" panose="02020603050405020304" pitchFamily="18" charset="0"/>
                <a:sym typeface="+mn-ea"/>
              </a:rPr>
              <a:t>Activity 3: Work in pairs. Discuss what we should do to improve this situation and help the people in hunger.</a:t>
            </a:r>
            <a:endParaRPr lang="en-US" altLang="en-US" sz="2400" b="1" dirty="0">
              <a:solidFill>
                <a:schemeClr val="accent6"/>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2"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down)">
                                      <p:cBhvr>
                                        <p:cTn id="35" dur="5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barn(inVertical)">
                                      <p:cBhvr>
                                        <p:cTn id="40" dur="50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arn(inVertical)">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500" fill="hold"/>
                                        <p:tgtEl>
                                          <p:spTgt spid="36"/>
                                        </p:tgtEl>
                                        <p:attrNameLst>
                                          <p:attrName>ppt_x</p:attrName>
                                        </p:attrNameLst>
                                      </p:cBhvr>
                                      <p:tavLst>
                                        <p:tav tm="0">
                                          <p:val>
                                            <p:strVal val="#ppt_x"/>
                                          </p:val>
                                        </p:tav>
                                        <p:tav tm="100000">
                                          <p:val>
                                            <p:strVal val="#ppt_x"/>
                                          </p:val>
                                        </p:tav>
                                      </p:tavLst>
                                    </p:anim>
                                    <p:anim calcmode="lin" valueType="num">
                                      <p:cBhvr additive="base">
                                        <p:cTn id="7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2"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wipe(down)">
                                      <p:cBhvr>
                                        <p:cTn id="78" dur="500"/>
                                        <p:tgtEl>
                                          <p:spTgt spid="37"/>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2"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barn(inVertical)">
                                      <p:cBhvr>
                                        <p:cTn id="8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1"/>
      <p:bldP spid="18" grpId="2"/>
      <p:bldP spid="26" grpId="0" animBg="1"/>
      <p:bldP spid="27" grpId="0" animBg="1"/>
      <p:bldP spid="28" grpId="0" animBg="1"/>
      <p:bldP spid="30" grpId="0" animBg="1"/>
      <p:bldP spid="31" grpId="0" animBg="1"/>
      <p:bldP spid="36" grpId="0" animBg="1"/>
      <p:bldP spid="37" grpId="1" animBg="1"/>
      <p:bldP spid="37" grpId="2" animBg="1"/>
      <p:bldP spid="38" grpId="1" animBg="1"/>
      <p:bldP spid="38" grpId="2" animBg="1"/>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rcRect l="3421" t="2493" b="4875"/>
          <a:stretch>
            <a:fillRect/>
          </a:stretch>
        </p:blipFill>
        <p:spPr>
          <a:xfrm>
            <a:off x="2977849" y="2640677"/>
            <a:ext cx="6362700" cy="3341700"/>
          </a:xfrm>
          <a:prstGeom prst="rect">
            <a:avLst/>
          </a:prstGeom>
          <a:effectLst>
            <a:softEdge rad="63500"/>
          </a:effectLst>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rcRect t="8751" r="13629" b="16772"/>
          <a:stretch>
            <a:fillRect/>
          </a:stretch>
        </p:blipFill>
        <p:spPr>
          <a:xfrm>
            <a:off x="824561" y="1307334"/>
            <a:ext cx="7261511" cy="1239140"/>
          </a:xfrm>
          <a:prstGeom prst="rect">
            <a:avLst/>
          </a:prstGeom>
        </p:spPr>
      </p:pic>
      <p:cxnSp>
        <p:nvCxnSpPr>
          <p:cNvPr id="6" name="直接连接符 5"/>
          <p:cNvCxnSpPr>
            <a:cxnSpLocks noChangeShapeType="1"/>
          </p:cNvCxnSpPr>
          <p:nvPr/>
        </p:nvCxnSpPr>
        <p:spPr bwMode="auto">
          <a:xfrm>
            <a:off x="5292241" y="4663535"/>
            <a:ext cx="3207877" cy="0"/>
          </a:xfrm>
          <a:prstGeom prst="line">
            <a:avLst/>
          </a:prstGeom>
          <a:noFill/>
          <a:ln w="76200" algn="ctr">
            <a:solidFill>
              <a:srgbClr val="FF0000"/>
            </a:solidFill>
            <a:round/>
          </a:ln>
          <a:extLst>
            <a:ext uri="{909E8E84-426E-40DD-AFC4-6F175D3DCCD1}">
              <a14:hiddenFill xmlns:a14="http://schemas.microsoft.com/office/drawing/2010/main">
                <a:noFill/>
              </a14:hiddenFill>
            </a:ext>
          </a:extLst>
        </p:spPr>
      </p:cxnSp>
      <p:cxnSp>
        <p:nvCxnSpPr>
          <p:cNvPr id="7" name="直接连接符 6"/>
          <p:cNvCxnSpPr>
            <a:cxnSpLocks noChangeShapeType="1"/>
          </p:cNvCxnSpPr>
          <p:nvPr/>
        </p:nvCxnSpPr>
        <p:spPr bwMode="auto">
          <a:xfrm flipV="1">
            <a:off x="3832136" y="5084672"/>
            <a:ext cx="4654127" cy="1"/>
          </a:xfrm>
          <a:prstGeom prst="line">
            <a:avLst/>
          </a:prstGeom>
          <a:noFill/>
          <a:ln w="76200" algn="ctr">
            <a:solidFill>
              <a:srgbClr val="FF0000"/>
            </a:solidFill>
            <a:round/>
          </a:ln>
          <a:extLst>
            <a:ext uri="{909E8E84-426E-40DD-AFC4-6F175D3DCCD1}">
              <a14:hiddenFill xmlns:a14="http://schemas.microsoft.com/office/drawing/2010/main">
                <a:noFill/>
              </a14:hiddenFill>
            </a:ext>
          </a:extLst>
        </p:spPr>
      </p:cxn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382" y="1307335"/>
            <a:ext cx="3589672" cy="1239139"/>
          </a:xfrm>
          <a:prstGeom prst="rect">
            <a:avLst/>
          </a:prstGeom>
        </p:spPr>
      </p:pic>
      <p:cxnSp>
        <p:nvCxnSpPr>
          <p:cNvPr id="9" name="直接连接符 8"/>
          <p:cNvCxnSpPr>
            <a:cxnSpLocks noChangeShapeType="1"/>
          </p:cNvCxnSpPr>
          <p:nvPr/>
        </p:nvCxnSpPr>
        <p:spPr bwMode="auto">
          <a:xfrm flipV="1">
            <a:off x="3823654" y="5500317"/>
            <a:ext cx="983927" cy="2"/>
          </a:xfrm>
          <a:prstGeom prst="line">
            <a:avLst/>
          </a:prstGeom>
          <a:noFill/>
          <a:ln w="76200" algn="ctr">
            <a:solidFill>
              <a:srgbClr val="FF0000"/>
            </a:solidFill>
            <a:round/>
          </a:ln>
          <a:extLst>
            <a:ext uri="{909E8E84-426E-40DD-AFC4-6F175D3DCCD1}">
              <a14:hiddenFill xmlns:a14="http://schemas.microsoft.com/office/drawing/2010/main">
                <a:noFill/>
              </a14:hiddenFill>
            </a:ext>
          </a:extLst>
        </p:spPr>
      </p:cxnSp>
      <p:cxnSp>
        <p:nvCxnSpPr>
          <p:cNvPr id="10" name="直接连接符 9"/>
          <p:cNvCxnSpPr/>
          <p:nvPr/>
        </p:nvCxnSpPr>
        <p:spPr>
          <a:xfrm>
            <a:off x="1374159" y="675163"/>
            <a:ext cx="4661439" cy="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839966" y="311748"/>
            <a:ext cx="436965" cy="469613"/>
            <a:chOff x="1182866" y="253840"/>
            <a:chExt cx="436965" cy="469613"/>
          </a:xfrm>
        </p:grpSpPr>
        <p:sp>
          <p:nvSpPr>
            <p:cNvPr id="12" name="矩形 11"/>
            <p:cNvSpPr/>
            <p:nvPr/>
          </p:nvSpPr>
          <p:spPr>
            <a:xfrm>
              <a:off x="1182866" y="253840"/>
              <a:ext cx="356468"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1378354" y="477270"/>
              <a:ext cx="241477"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标题 27"/>
          <p:cNvSpPr>
            <a:spLocks noGrp="1"/>
          </p:cNvSpPr>
          <p:nvPr>
            <p:ph type="title"/>
          </p:nvPr>
        </p:nvSpPr>
        <p:spPr>
          <a:xfrm>
            <a:off x="1276930" y="247994"/>
            <a:ext cx="4918387" cy="574368"/>
          </a:xfrm>
        </p:spPr>
        <p:txBody>
          <a:bodyPr>
            <a:noAutofit/>
          </a:bodyPr>
          <a:lstStyle/>
          <a:p>
            <a:pPr algn="l"/>
            <a:r>
              <a:rPr lang="en-US" altLang="zh-CN" sz="2400"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sym typeface="Hoefler Text"/>
              </a:rPr>
              <a:t>Post-listening-Think and share</a:t>
            </a:r>
            <a:endParaRPr lang="zh-CN" altLang="en-US" sz="24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839966" y="976367"/>
            <a:ext cx="10782300" cy="911860"/>
          </a:xfrm>
          <a:prstGeom prst="rect">
            <a:avLst/>
          </a:prstGeom>
          <a:noFill/>
          <a:ln w="9525">
            <a:noFill/>
          </a:ln>
        </p:spPr>
        <p:txBody>
          <a:bodyPr wrap="square" anchor="t">
            <a:spAutoFit/>
          </a:bodyPr>
          <a:lstStyle/>
          <a:p>
            <a:pPr algn="l">
              <a:lnSpc>
                <a:spcPts val="3200"/>
              </a:lnSpc>
              <a:buFont typeface="Wingdings" panose="05000000000000000000" charset="0"/>
            </a:pPr>
            <a:r>
              <a:rPr kumimoji="0" lang="zh-C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Work in groups to </a:t>
            </a:r>
            <a:r>
              <a:rPr lang="en-US" altLang="zh-CN" sz="2800" b="1" dirty="0">
                <a:solidFill>
                  <a:srgbClr val="0000FF"/>
                </a:solidFill>
                <a:latin typeface="Times New Roman" panose="02020603050405020304" pitchFamily="18" charset="0"/>
                <a:cs typeface="Times New Roman" panose="02020603050405020304" pitchFamily="18" charset="0"/>
              </a:rPr>
              <a:t>Brainstorm ideas for some school activities that celebrate World Food Day. </a:t>
            </a:r>
            <a:endParaRPr lang="en-US" altLang="zh-CN" sz="2800" b="1" dirty="0">
              <a:solidFill>
                <a:srgbClr val="0000FF"/>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839966" y="2170784"/>
            <a:ext cx="9932887" cy="477054"/>
          </a:xfrm>
          <a:prstGeom prst="rect">
            <a:avLst/>
          </a:prstGeom>
          <a:solidFill>
            <a:srgbClr val="92D050"/>
          </a:solidFill>
        </p:spPr>
        <p:txBody>
          <a:bodyPr wrap="square" rtlCol="0">
            <a:spAutoFit/>
          </a:bodyPr>
          <a:lstStyle/>
          <a:p>
            <a:pPr>
              <a:lnSpc>
                <a:spcPts val="3000"/>
              </a:lnSpc>
            </a:pPr>
            <a:r>
              <a:rPr lang="en-US" altLang="zh-CN" sz="3000" b="1" dirty="0">
                <a:latin typeface="Times New Roman" panose="02020603050405020304" pitchFamily="18" charset="0"/>
                <a:cs typeface="Times New Roman" panose="02020603050405020304" pitchFamily="18" charset="0"/>
                <a:sym typeface="+mn-ea"/>
              </a:rPr>
              <a:t>     The world organizations devoted to the hunger problem.</a:t>
            </a:r>
            <a:endParaRPr lang="zh-CN" altLang="en-US" sz="3000" b="1" dirty="0">
              <a:latin typeface="Times New Roman" panose="02020603050405020304" pitchFamily="18" charset="0"/>
              <a:cs typeface="Times New Roman" panose="02020603050405020304" pitchFamily="18" charset="0"/>
              <a:sym typeface="+mn-ea"/>
            </a:endParaRPr>
          </a:p>
        </p:txBody>
      </p:sp>
      <p:grpSp>
        <p:nvGrpSpPr>
          <p:cNvPr id="5" name="组合 4"/>
          <p:cNvGrpSpPr/>
          <p:nvPr/>
        </p:nvGrpSpPr>
        <p:grpSpPr>
          <a:xfrm>
            <a:off x="4296588" y="3386325"/>
            <a:ext cx="3869055" cy="2866426"/>
            <a:chOff x="-276" y="1656"/>
            <a:chExt cx="12588" cy="4247"/>
          </a:xfrm>
        </p:grpSpPr>
        <p:sp>
          <p:nvSpPr>
            <p:cNvPr id="6" name="流程图: 可选过程 5"/>
            <p:cNvSpPr/>
            <p:nvPr/>
          </p:nvSpPr>
          <p:spPr>
            <a:xfrm>
              <a:off x="-276" y="1656"/>
              <a:ext cx="12588" cy="4247"/>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786" y="1859"/>
              <a:ext cx="11526" cy="3793"/>
            </a:xfrm>
            <a:prstGeom prst="rect">
              <a:avLst/>
            </a:prstGeom>
            <a:noFill/>
            <a:extLst>
              <a:ext uri="{909E8E84-426E-40DD-AFC4-6F175D3DCCD1}">
                <a14:hiddenFill xmlns:a14="http://schemas.microsoft.com/office/drawing/2010/main">
                  <a:solidFill>
                    <a:srgbClr val="FFC000"/>
                  </a:solidFill>
                </a14:hiddenFill>
              </a:ext>
            </a:extLst>
          </p:spPr>
          <p:txBody>
            <a:bodyPr wrap="square" rtlCol="0" anchor="t">
              <a:spAutoFit/>
            </a:bodyPr>
            <a:lstStyle/>
            <a:p>
              <a:pPr>
                <a:lnSpc>
                  <a:spcPts val="3600"/>
                </a:lnSpc>
              </a:pPr>
              <a:r>
                <a:rPr lang="zh-CN" altLang="en-US" sz="3600" b="1" dirty="0">
                  <a:ea typeface="华文楷体" panose="02010600040101010101" pitchFamily="2" charset="-122"/>
                  <a:cs typeface="Arial" panose="020B0604020202020204" pitchFamily="34" charset="0"/>
                  <a:sym typeface="+mn-ea"/>
                </a:rPr>
                <a:t>Food and Agriculture Organization of the United Nations</a:t>
              </a:r>
              <a:r>
                <a:rPr lang="en-US" altLang="zh-CN" sz="3600" b="1" dirty="0">
                  <a:ea typeface="华文楷体" panose="02010600040101010101" pitchFamily="2" charset="-122"/>
                  <a:cs typeface="Arial" panose="020B0604020202020204" pitchFamily="34" charset="0"/>
                  <a:sym typeface="+mn-ea"/>
                </a:rPr>
                <a:t>, </a:t>
              </a:r>
              <a:r>
                <a:rPr lang="zh-CN" altLang="en-US" sz="3600" b="1" dirty="0">
                  <a:ea typeface="华文楷体" panose="02010600040101010101" pitchFamily="2" charset="-122"/>
                  <a:cs typeface="Arial" panose="020B0604020202020204" pitchFamily="34" charset="0"/>
                  <a:sym typeface="+mn-ea"/>
                </a:rPr>
                <a:t>FAO</a:t>
              </a:r>
              <a:endParaRPr lang="zh-CN" altLang="en-US" sz="3600" b="1" dirty="0">
                <a:ea typeface="华文楷体" panose="02010600040101010101" pitchFamily="2" charset="-122"/>
                <a:cs typeface="Arial" panose="020B0604020202020204" pitchFamily="34" charset="0"/>
                <a:sym typeface="+mn-ea"/>
              </a:endParaRPr>
            </a:p>
          </p:txBody>
        </p:sp>
      </p:grpSp>
      <p:cxnSp>
        <p:nvCxnSpPr>
          <p:cNvPr id="8" name="直接连接符 7"/>
          <p:cNvCxnSpPr/>
          <p:nvPr/>
        </p:nvCxnSpPr>
        <p:spPr>
          <a:xfrm>
            <a:off x="1374159" y="675163"/>
            <a:ext cx="4661439" cy="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39966" y="311748"/>
            <a:ext cx="436965" cy="469613"/>
            <a:chOff x="1182866" y="253840"/>
            <a:chExt cx="436965" cy="469613"/>
          </a:xfrm>
        </p:grpSpPr>
        <p:sp>
          <p:nvSpPr>
            <p:cNvPr id="10" name="矩形 9"/>
            <p:cNvSpPr/>
            <p:nvPr/>
          </p:nvSpPr>
          <p:spPr>
            <a:xfrm>
              <a:off x="1182866" y="253840"/>
              <a:ext cx="356468"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p:nvSpPr>
          <p:spPr>
            <a:xfrm>
              <a:off x="1378354" y="477270"/>
              <a:ext cx="241477"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 name="标题 27"/>
          <p:cNvSpPr>
            <a:spLocks noGrp="1"/>
          </p:cNvSpPr>
          <p:nvPr>
            <p:ph type="title"/>
          </p:nvPr>
        </p:nvSpPr>
        <p:spPr>
          <a:xfrm>
            <a:off x="1276931" y="247994"/>
            <a:ext cx="4912832" cy="574368"/>
          </a:xfrm>
        </p:spPr>
        <p:txBody>
          <a:bodyPr>
            <a:noAutofit/>
          </a:bodyPr>
          <a:lstStyle/>
          <a:p>
            <a:pPr algn="l"/>
            <a:r>
              <a:rPr lang="en-US" altLang="zh-CN" sz="2400"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sym typeface="Hoefler Text"/>
              </a:rPr>
              <a:t>Posting listening-Think and share</a:t>
            </a:r>
            <a:endParaRPr lang="zh-CN" altLang="en-US" sz="2400" b="1" dirty="0">
              <a:solidFill>
                <a:srgbClr val="FF0000"/>
              </a:solidFill>
              <a:latin typeface="黑体" panose="02010609060101010101" pitchFamily="49" charset="-122"/>
              <a:ea typeface="黑体" panose="02010609060101010101" pitchFamily="49" charset="-122"/>
            </a:endParaRPr>
          </a:p>
        </p:txBody>
      </p:sp>
      <p:grpSp>
        <p:nvGrpSpPr>
          <p:cNvPr id="15" name="组合 14"/>
          <p:cNvGrpSpPr/>
          <p:nvPr/>
        </p:nvGrpSpPr>
        <p:grpSpPr>
          <a:xfrm>
            <a:off x="8364855" y="3103177"/>
            <a:ext cx="2984328" cy="4518521"/>
            <a:chOff x="8364855" y="3103177"/>
            <a:chExt cx="2984328" cy="4518521"/>
          </a:xfrm>
        </p:grpSpPr>
        <p:pic>
          <p:nvPicPr>
            <p:cNvPr id="3" name="图片 2"/>
            <p:cNvPicPr>
              <a:picLocks noChangeAspect="1"/>
            </p:cNvPicPr>
            <p:nvPr/>
          </p:nvPicPr>
          <p:blipFill>
            <a:blip r:embed="rId1"/>
            <a:stretch>
              <a:fillRect/>
            </a:stretch>
          </p:blipFill>
          <p:spPr>
            <a:xfrm>
              <a:off x="8364855" y="3103177"/>
              <a:ext cx="2696845" cy="2866426"/>
            </a:xfrm>
            <a:prstGeom prst="rect">
              <a:avLst/>
            </a:prstGeom>
          </p:spPr>
        </p:pic>
        <p:sp>
          <p:nvSpPr>
            <p:cNvPr id="13" name="文本框 12"/>
            <p:cNvSpPr txBox="1"/>
            <p:nvPr/>
          </p:nvSpPr>
          <p:spPr>
            <a:xfrm>
              <a:off x="9101283" y="4451599"/>
              <a:ext cx="2247900" cy="3170099"/>
            </a:xfrm>
            <a:prstGeom prst="rect">
              <a:avLst/>
            </a:prstGeom>
            <a:noFill/>
            <a:ln>
              <a:noFill/>
            </a:ln>
          </p:spPr>
          <p:txBody>
            <a:bodyPr wrap="square" rtlCol="0">
              <a:spAutoFit/>
            </a:bodyPr>
            <a:lstStyle/>
            <a:p>
              <a:pPr algn="l">
                <a:lnSpc>
                  <a:spcPct val="100000"/>
                </a:lnSpc>
              </a:pPr>
              <a:r>
                <a:rPr lang="en-US" altLang="zh-CN" sz="20000" b="1" dirty="0">
                  <a:solidFill>
                    <a:srgbClr val="FF0000"/>
                  </a:solidFill>
                  <a:cs typeface="Lucida Handwriting" panose="03010101010101010101" charset="0"/>
                  <a:sym typeface="Wingdings 2" panose="05020102010507070707" charset="0"/>
                </a:rPr>
                <a:t></a:t>
              </a:r>
              <a:endParaRPr lang="en-US" altLang="zh-CN" sz="20000" b="1" dirty="0">
                <a:solidFill>
                  <a:srgbClr val="FF0000"/>
                </a:solidFill>
                <a:ea typeface="微软雅黑" panose="020B0503020204020204" pitchFamily="34" charset="-122"/>
                <a:cs typeface="Lucida Handwriting" panose="03010101010101010101" charset="0"/>
                <a:sym typeface="Wingdings 2" panose="05020102010507070707" charset="0"/>
              </a:endParaRPr>
            </a:p>
          </p:txBody>
        </p:sp>
      </p:grpSp>
      <p:pic>
        <p:nvPicPr>
          <p:cNvPr id="14" name="Picture 4" descr="https://timgsa.baidu.com/timg?image&amp;quality=80&amp;size=b9999_10000&amp;sec=1587709856066&amp;di=681b3d12200230593c2e68235416166b&amp;imgtype=0&amp;src=http%3A%2F%2Fstmaartenagriculture.com%2Fwp-content%2Fuploads%2F2013%2F07%2Fworldfood-day-st-maarten-agriculture.jpg"/>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286130" y="3008169"/>
            <a:ext cx="3869055" cy="34825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linds(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5810" y="847728"/>
            <a:ext cx="9096057" cy="523220"/>
          </a:xfrm>
          <a:prstGeom prst="rect">
            <a:avLst/>
          </a:prstGeom>
          <a:solidFill>
            <a:srgbClr val="FFC000"/>
          </a:solidFill>
        </p:spPr>
        <p:txBody>
          <a:bodyPr wrap="square" rtlCol="0">
            <a:spAutoFit/>
          </a:bodyPr>
          <a:lstStyle/>
          <a:p>
            <a:r>
              <a:rPr lang="en-US" altLang="zh-CN" sz="2800" b="1" dirty="0">
                <a:solidFill>
                  <a:srgbClr val="0000FF"/>
                </a:solidFill>
                <a:latin typeface="Times New Roman" panose="02020603050405020304" pitchFamily="18" charset="0"/>
                <a:cs typeface="Times New Roman" panose="02020603050405020304" pitchFamily="18" charset="0"/>
              </a:rPr>
              <a:t>T</a:t>
            </a:r>
            <a:r>
              <a:rPr lang="en-US" altLang="zh-CN" sz="2800" b="1" dirty="0">
                <a:solidFill>
                  <a:srgbClr val="0000FF"/>
                </a:solidFill>
                <a:latin typeface="Times New Roman" panose="02020603050405020304" pitchFamily="18" charset="0"/>
                <a:cs typeface="Times New Roman" panose="02020603050405020304" pitchFamily="18" charset="0"/>
                <a:sym typeface="+mn-ea"/>
              </a:rPr>
              <a:t>he world hunger problem and how to solve it</a:t>
            </a:r>
            <a:endParaRPr lang="en-US" altLang="zh-CN" sz="2800" b="1" dirty="0">
              <a:solidFill>
                <a:srgbClr val="0000FF"/>
              </a:solidFill>
              <a:latin typeface="Times New Roman" panose="02020603050405020304" pitchFamily="18" charset="0"/>
              <a:cs typeface="Times New Roman" panose="02020603050405020304" pitchFamily="18" charset="0"/>
            </a:endParaRPr>
          </a:p>
        </p:txBody>
      </p:sp>
      <p:sp>
        <p:nvSpPr>
          <p:cNvPr id="3" name="云形 2"/>
          <p:cNvSpPr/>
          <p:nvPr/>
        </p:nvSpPr>
        <p:spPr>
          <a:xfrm>
            <a:off x="386715" y="1671072"/>
            <a:ext cx="3486150" cy="22275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cs typeface="Times New Roman" panose="02020603050405020304" pitchFamily="18" charset="0"/>
              </a:rPr>
              <a:t>Brainstorm and talk</a:t>
            </a:r>
            <a:endParaRPr lang="en-US" altLang="zh-CN" sz="3200" b="1"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5129212" y="1437164"/>
            <a:ext cx="4699000" cy="2677656"/>
          </a:xfrm>
          <a:prstGeom prst="rect">
            <a:avLst/>
          </a:prstGeom>
          <a:solidFill>
            <a:srgbClr val="FFC000"/>
          </a:solid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World Food Day(WFD) was created by the FAO in 1979. It is celebrated in more than 150 countries, raising awareness and knowledge of the problems and causes behind world hunger and poverty.</a:t>
            </a:r>
            <a:endParaRPr lang="en-US" altLang="zh-CN" sz="2400" b="1"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354308" y="4064404"/>
            <a:ext cx="2696210" cy="2245360"/>
          </a:xfrm>
          <a:prstGeom prst="rect">
            <a:avLst/>
          </a:prstGeom>
          <a:gradFill>
            <a:gsLst>
              <a:gs pos="50000">
                <a:srgbClr val="B9E5ED"/>
              </a:gs>
              <a:gs pos="0">
                <a:srgbClr val="CFECF1"/>
              </a:gs>
              <a:gs pos="100000">
                <a:srgbClr val="A3DDE8"/>
              </a:gs>
            </a:gsLst>
            <a:lin scaled="1"/>
          </a:grad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Brainstorm ideas for some school activities that celebrate World Food Day.</a:t>
            </a:r>
            <a:endParaRPr lang="en-US" altLang="zh-CN" sz="2800" b="1" dirty="0">
              <a:latin typeface="Times New Roman" panose="02020603050405020304" pitchFamily="18" charset="0"/>
              <a:cs typeface="Times New Roman" panose="02020603050405020304" pitchFamily="18" charset="0"/>
            </a:endParaRPr>
          </a:p>
        </p:txBody>
      </p:sp>
      <p:sp>
        <p:nvSpPr>
          <p:cNvPr id="6" name="云形 5"/>
          <p:cNvSpPr/>
          <p:nvPr/>
        </p:nvSpPr>
        <p:spPr>
          <a:xfrm>
            <a:off x="3031490" y="3440430"/>
            <a:ext cx="2218690" cy="1143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Times New Roman" panose="02020603050405020304" pitchFamily="18" charset="0"/>
                <a:cs typeface="Times New Roman" panose="02020603050405020304" pitchFamily="18" charset="0"/>
              </a:rPr>
              <a:t>individuals</a:t>
            </a:r>
            <a:endParaRPr lang="en-US" altLang="zh-CN" sz="2000" b="1" dirty="0">
              <a:latin typeface="Times New Roman" panose="02020603050405020304" pitchFamily="18" charset="0"/>
              <a:cs typeface="Times New Roman" panose="02020603050405020304" pitchFamily="18" charset="0"/>
            </a:endParaRPr>
          </a:p>
        </p:txBody>
      </p:sp>
      <p:sp>
        <p:nvSpPr>
          <p:cNvPr id="7" name="云形 6"/>
          <p:cNvSpPr/>
          <p:nvPr/>
        </p:nvSpPr>
        <p:spPr>
          <a:xfrm>
            <a:off x="6997700" y="5853430"/>
            <a:ext cx="1964055" cy="1143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Times New Roman" panose="02020603050405020304" pitchFamily="18" charset="0"/>
                <a:cs typeface="Times New Roman" panose="02020603050405020304" pitchFamily="18" charset="0"/>
              </a:rPr>
              <a:t>climate</a:t>
            </a:r>
            <a:r>
              <a:rPr lang="en-US" altLang="zh-CN"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change</a:t>
            </a:r>
            <a:endParaRPr lang="en-US" altLang="zh-CN" sz="2000" b="1" dirty="0">
              <a:latin typeface="Times New Roman" panose="02020603050405020304" pitchFamily="18" charset="0"/>
              <a:cs typeface="Times New Roman" panose="02020603050405020304" pitchFamily="18" charset="0"/>
            </a:endParaRPr>
          </a:p>
        </p:txBody>
      </p:sp>
      <p:sp>
        <p:nvSpPr>
          <p:cNvPr id="8" name="云形 7"/>
          <p:cNvSpPr/>
          <p:nvPr/>
        </p:nvSpPr>
        <p:spPr>
          <a:xfrm>
            <a:off x="8826182" y="4885690"/>
            <a:ext cx="2360295" cy="1143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Times New Roman" panose="02020603050405020304" pitchFamily="18" charset="0"/>
                <a:cs typeface="Times New Roman" panose="02020603050405020304" pitchFamily="18" charset="0"/>
              </a:rPr>
              <a:t>Our actions are our future</a:t>
            </a:r>
            <a:endParaRPr lang="en-US" altLang="zh-CN" sz="2000" b="1" dirty="0">
              <a:latin typeface="Times New Roman" panose="02020603050405020304" pitchFamily="18" charset="0"/>
              <a:cs typeface="Times New Roman" panose="02020603050405020304" pitchFamily="18" charset="0"/>
            </a:endParaRPr>
          </a:p>
        </p:txBody>
      </p:sp>
      <p:sp>
        <p:nvSpPr>
          <p:cNvPr id="9" name="云形 8"/>
          <p:cNvSpPr/>
          <p:nvPr/>
        </p:nvSpPr>
        <p:spPr>
          <a:xfrm>
            <a:off x="5208905" y="5366385"/>
            <a:ext cx="1964055" cy="1143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Times New Roman" panose="02020603050405020304" pitchFamily="18" charset="0"/>
                <a:cs typeface="Times New Roman" panose="02020603050405020304" pitchFamily="18" charset="0"/>
              </a:rPr>
              <a:t>eliminate poverty</a:t>
            </a:r>
            <a:endParaRPr lang="en-US" altLang="zh-CN" sz="2000" b="1" dirty="0">
              <a:latin typeface="Times New Roman" panose="02020603050405020304" pitchFamily="18" charset="0"/>
              <a:cs typeface="Times New Roman" panose="02020603050405020304" pitchFamily="18" charset="0"/>
            </a:endParaRPr>
          </a:p>
        </p:txBody>
      </p:sp>
      <p:sp>
        <p:nvSpPr>
          <p:cNvPr id="10" name="云形 9"/>
          <p:cNvSpPr/>
          <p:nvPr/>
        </p:nvSpPr>
        <p:spPr>
          <a:xfrm>
            <a:off x="2947352" y="5038408"/>
            <a:ext cx="2397126" cy="1143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Times New Roman" panose="02020603050405020304" pitchFamily="18" charset="0"/>
                <a:cs typeface="Times New Roman" panose="02020603050405020304" pitchFamily="18" charset="0"/>
              </a:rPr>
              <a:t>food and environment</a:t>
            </a:r>
            <a:endParaRPr lang="en-US" altLang="zh-CN" sz="2000" b="1" dirty="0">
              <a:latin typeface="Times New Roman" panose="02020603050405020304" pitchFamily="18" charset="0"/>
              <a:cs typeface="Times New Roman" panose="02020603050405020304" pitchFamily="18" charset="0"/>
            </a:endParaRPr>
          </a:p>
        </p:txBody>
      </p:sp>
      <p:sp>
        <p:nvSpPr>
          <p:cNvPr id="11" name="云形 10"/>
          <p:cNvSpPr/>
          <p:nvPr/>
        </p:nvSpPr>
        <p:spPr>
          <a:xfrm>
            <a:off x="5503545" y="3948430"/>
            <a:ext cx="1964055" cy="1143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Times New Roman" panose="02020603050405020304" pitchFamily="18" charset="0"/>
                <a:cs typeface="Times New Roman" panose="02020603050405020304" pitchFamily="18" charset="0"/>
              </a:rPr>
              <a:t>food safety</a:t>
            </a:r>
            <a:endParaRPr lang="en-US" altLang="zh-CN" sz="2000" b="1">
              <a:latin typeface="Times New Roman" panose="02020603050405020304" pitchFamily="18" charset="0"/>
              <a:cs typeface="Times New Roman" panose="02020603050405020304" pitchFamily="18" charset="0"/>
            </a:endParaRPr>
          </a:p>
        </p:txBody>
      </p:sp>
      <p:sp>
        <p:nvSpPr>
          <p:cNvPr id="12" name="云形 11"/>
          <p:cNvSpPr/>
          <p:nvPr/>
        </p:nvSpPr>
        <p:spPr>
          <a:xfrm>
            <a:off x="8856027" y="3602037"/>
            <a:ext cx="2360295" cy="1143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Times New Roman" panose="02020603050405020304" pitchFamily="18" charset="0"/>
                <a:cs typeface="Times New Roman" panose="02020603050405020304" pitchFamily="18" charset="0"/>
              </a:rPr>
              <a:t>experience hunger</a:t>
            </a:r>
            <a:endParaRPr lang="en-US" altLang="zh-CN" sz="2000" b="1">
              <a:latin typeface="Times New Roman" panose="02020603050405020304" pitchFamily="18" charset="0"/>
              <a:cs typeface="Times New Roman" panose="02020603050405020304" pitchFamily="18" charset="0"/>
            </a:endParaRPr>
          </a:p>
        </p:txBody>
      </p:sp>
      <p:sp>
        <p:nvSpPr>
          <p:cNvPr id="13" name="云形 12"/>
          <p:cNvSpPr/>
          <p:nvPr/>
        </p:nvSpPr>
        <p:spPr>
          <a:xfrm>
            <a:off x="6763385" y="4710430"/>
            <a:ext cx="1964055" cy="1143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Times New Roman" panose="02020603050405020304" pitchFamily="18" charset="0"/>
                <a:cs typeface="Times New Roman" panose="02020603050405020304" pitchFamily="18" charset="0"/>
              </a:rPr>
              <a:t>value our food</a:t>
            </a:r>
            <a:endParaRPr lang="en-US" altLang="zh-CN" sz="2000" b="1" dirty="0">
              <a:latin typeface="Times New Roman" panose="02020603050405020304" pitchFamily="18" charset="0"/>
              <a:cs typeface="Times New Roman" panose="02020603050405020304" pitchFamily="18" charset="0"/>
            </a:endParaRPr>
          </a:p>
        </p:txBody>
      </p:sp>
      <p:sp>
        <p:nvSpPr>
          <p:cNvPr id="14" name="云形 13"/>
          <p:cNvSpPr/>
          <p:nvPr/>
        </p:nvSpPr>
        <p:spPr>
          <a:xfrm>
            <a:off x="9843134" y="1834189"/>
            <a:ext cx="2082800" cy="1143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Times New Roman" panose="02020603050405020304" pitchFamily="18" charset="0"/>
                <a:cs typeface="Times New Roman" panose="02020603050405020304" pitchFamily="18" charset="0"/>
              </a:rPr>
              <a:t>make a difference</a:t>
            </a:r>
            <a:endParaRPr lang="en-US" altLang="zh-CN" sz="2000" b="1" dirty="0">
              <a:latin typeface="Times New Roman" panose="02020603050405020304" pitchFamily="18" charset="0"/>
              <a:cs typeface="Times New Roman" panose="02020603050405020304" pitchFamily="18" charset="0"/>
            </a:endParaRPr>
          </a:p>
        </p:txBody>
      </p:sp>
      <p:cxnSp>
        <p:nvCxnSpPr>
          <p:cNvPr id="15" name="直接连接符 14"/>
          <p:cNvCxnSpPr/>
          <p:nvPr/>
        </p:nvCxnSpPr>
        <p:spPr>
          <a:xfrm>
            <a:off x="1374159" y="675163"/>
            <a:ext cx="4661439" cy="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839966" y="311748"/>
            <a:ext cx="436965" cy="469613"/>
            <a:chOff x="1182866" y="253840"/>
            <a:chExt cx="436965" cy="469613"/>
          </a:xfrm>
        </p:grpSpPr>
        <p:sp>
          <p:nvSpPr>
            <p:cNvPr id="17" name="矩形 16"/>
            <p:cNvSpPr/>
            <p:nvPr/>
          </p:nvSpPr>
          <p:spPr>
            <a:xfrm>
              <a:off x="1182866" y="253840"/>
              <a:ext cx="356468"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1378354" y="477270"/>
              <a:ext cx="241477"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 name="标题 27"/>
          <p:cNvSpPr>
            <a:spLocks noGrp="1"/>
          </p:cNvSpPr>
          <p:nvPr>
            <p:ph type="title"/>
          </p:nvPr>
        </p:nvSpPr>
        <p:spPr>
          <a:xfrm>
            <a:off x="1276930" y="247994"/>
            <a:ext cx="5720769" cy="574368"/>
          </a:xfrm>
        </p:spPr>
        <p:txBody>
          <a:bodyPr>
            <a:noAutofit/>
          </a:bodyPr>
          <a:lstStyle/>
          <a:p>
            <a:pPr algn="l"/>
            <a:r>
              <a:rPr lang="en-US" altLang="zh-CN" sz="2400"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sym typeface="Hoefler Text"/>
              </a:rPr>
              <a:t>Posting listening-Brainstorm and share</a:t>
            </a:r>
            <a:endParaRPr lang="zh-CN" altLang="en-US" sz="24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ppt_x"/>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additive="base">
                                        <p:cTn id="76" dur="500" fill="hold"/>
                                        <p:tgtEl>
                                          <p:spTgt spid="11"/>
                                        </p:tgtEl>
                                        <p:attrNameLst>
                                          <p:attrName>ppt_x</p:attrName>
                                        </p:attrNameLst>
                                      </p:cBhvr>
                                      <p:tavLst>
                                        <p:tav tm="0">
                                          <p:val>
                                            <p:strVal val="#ppt_x"/>
                                          </p:val>
                                        </p:tav>
                                        <p:tav tm="100000">
                                          <p:val>
                                            <p:strVal val="#ppt_x"/>
                                          </p:val>
                                        </p:tav>
                                      </p:tavLst>
                                    </p:anim>
                                    <p:anim calcmode="lin" valueType="num">
                                      <p:cBhvr additive="base">
                                        <p:cTn id="7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7"/>
                                        </p:tgtEl>
                                        <p:attrNameLst>
                                          <p:attrName>style.visibility</p:attrName>
                                        </p:attrNameLst>
                                      </p:cBhvr>
                                      <p:to>
                                        <p:strVal val="visible"/>
                                      </p:to>
                                    </p:set>
                                    <p:anim calcmode="lin" valueType="num">
                                      <p:cBhvr additive="base">
                                        <p:cTn id="82" dur="500" fill="hold"/>
                                        <p:tgtEl>
                                          <p:spTgt spid="7"/>
                                        </p:tgtEl>
                                        <p:attrNameLst>
                                          <p:attrName>ppt_x</p:attrName>
                                        </p:attrNameLst>
                                      </p:cBhvr>
                                      <p:tavLst>
                                        <p:tav tm="0">
                                          <p:val>
                                            <p:strVal val="#ppt_x"/>
                                          </p:val>
                                        </p:tav>
                                        <p:tav tm="100000">
                                          <p:val>
                                            <p:strVal val="#ppt_x"/>
                                          </p:val>
                                        </p:tav>
                                      </p:tavLst>
                                    </p:anim>
                                    <p:anim calcmode="lin" valueType="num">
                                      <p:cBhvr additive="base">
                                        <p:cTn id="8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additive="base">
                                        <p:cTn id="88" dur="500" fill="hold"/>
                                        <p:tgtEl>
                                          <p:spTgt spid="9"/>
                                        </p:tgtEl>
                                        <p:attrNameLst>
                                          <p:attrName>ppt_x</p:attrName>
                                        </p:attrNameLst>
                                      </p:cBhvr>
                                      <p:tavLst>
                                        <p:tav tm="0">
                                          <p:val>
                                            <p:strVal val="#ppt_x"/>
                                          </p:val>
                                        </p:tav>
                                        <p:tav tm="100000">
                                          <p:val>
                                            <p:strVal val="#ppt_x"/>
                                          </p:val>
                                        </p:tav>
                                      </p:tavLst>
                                    </p:anim>
                                    <p:anim calcmode="lin" valueType="num">
                                      <p:cBhvr additive="base">
                                        <p:cTn id="8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0"/>
                                        </p:tgtEl>
                                        <p:attrNameLst>
                                          <p:attrName>style.visibility</p:attrName>
                                        </p:attrNameLst>
                                      </p:cBhvr>
                                      <p:to>
                                        <p:strVal val="visible"/>
                                      </p:to>
                                    </p:set>
                                    <p:anim calcmode="lin" valueType="num">
                                      <p:cBhvr additive="base">
                                        <p:cTn id="94" dur="500" fill="hold"/>
                                        <p:tgtEl>
                                          <p:spTgt spid="10"/>
                                        </p:tgtEl>
                                        <p:attrNameLst>
                                          <p:attrName>ppt_x</p:attrName>
                                        </p:attrNameLst>
                                      </p:cBhvr>
                                      <p:tavLst>
                                        <p:tav tm="0">
                                          <p:val>
                                            <p:strVal val="#ppt_x"/>
                                          </p:val>
                                        </p:tav>
                                        <p:tav tm="100000">
                                          <p:val>
                                            <p:strVal val="#ppt_x"/>
                                          </p:val>
                                        </p:tav>
                                      </p:tavLst>
                                    </p:anim>
                                    <p:anim calcmode="lin" valueType="num">
                                      <p:cBhvr additive="base">
                                        <p:cTn id="9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4163694" y="2121959"/>
            <a:ext cx="3864611" cy="509691"/>
          </a:xfrm>
          <a:prstGeom prst="rect">
            <a:avLst/>
          </a:prstGeom>
          <a:noFill/>
          <a:ln w="9525">
            <a:noFill/>
          </a:ln>
        </p:spPr>
        <p:txBody>
          <a:bodyPr wrap="square" anchor="t">
            <a:spAutoFit/>
          </a:bodyPr>
          <a:lstStyle/>
          <a:p>
            <a:pPr algn="l">
              <a:lnSpc>
                <a:spcPts val="3200"/>
              </a:lnSpc>
              <a:buFont typeface="Wingdings" panose="05000000000000000000" charset="0"/>
            </a:pPr>
            <a:r>
              <a:rPr lang="en-US" altLang="zh-CN" sz="3200" b="1" dirty="0">
                <a:solidFill>
                  <a:srgbClr val="002060"/>
                </a:solidFill>
                <a:sym typeface="+mn-ea"/>
              </a:rPr>
              <a:t>Useful expressions:</a:t>
            </a:r>
            <a:endParaRPr lang="en-US" altLang="zh-CN" sz="3200" b="1" dirty="0">
              <a:solidFill>
                <a:srgbClr val="002060"/>
              </a:solidFill>
              <a:sym typeface="+mn-ea"/>
            </a:endParaRPr>
          </a:p>
        </p:txBody>
      </p:sp>
      <p:pic>
        <p:nvPicPr>
          <p:cNvPr id="3" name="图片 2"/>
          <p:cNvPicPr>
            <a:picLocks noChangeAspect="1"/>
          </p:cNvPicPr>
          <p:nvPr>
            <p:custDataLst>
              <p:tags r:id="rId1"/>
            </p:custDataLst>
          </p:nvPr>
        </p:nvPicPr>
        <p:blipFill>
          <a:blip r:embed="rId2"/>
          <a:stretch>
            <a:fillRect/>
          </a:stretch>
        </p:blipFill>
        <p:spPr>
          <a:xfrm>
            <a:off x="1042035" y="2608282"/>
            <a:ext cx="10172065" cy="3449618"/>
          </a:xfrm>
          <a:prstGeom prst="rect">
            <a:avLst/>
          </a:prstGeom>
        </p:spPr>
      </p:pic>
      <p:sp>
        <p:nvSpPr>
          <p:cNvPr id="5" name="文本框 4"/>
          <p:cNvSpPr txBox="1"/>
          <p:nvPr/>
        </p:nvSpPr>
        <p:spPr>
          <a:xfrm>
            <a:off x="1042035" y="1030903"/>
            <a:ext cx="1052766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Use the following expressions to help you communicate with your group members.</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 name="直接连接符 5"/>
          <p:cNvCxnSpPr/>
          <p:nvPr/>
        </p:nvCxnSpPr>
        <p:spPr>
          <a:xfrm>
            <a:off x="1374159" y="675163"/>
            <a:ext cx="4661439" cy="0"/>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839966" y="311748"/>
            <a:ext cx="436965" cy="469613"/>
            <a:chOff x="1182866" y="253840"/>
            <a:chExt cx="436965" cy="469613"/>
          </a:xfrm>
        </p:grpSpPr>
        <p:sp>
          <p:nvSpPr>
            <p:cNvPr id="8" name="矩形 7"/>
            <p:cNvSpPr/>
            <p:nvPr/>
          </p:nvSpPr>
          <p:spPr>
            <a:xfrm>
              <a:off x="1182866" y="253840"/>
              <a:ext cx="356468"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1378354" y="477270"/>
              <a:ext cx="241477"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 name="标题 27"/>
          <p:cNvSpPr>
            <a:spLocks noGrp="1"/>
          </p:cNvSpPr>
          <p:nvPr>
            <p:ph type="title"/>
          </p:nvPr>
        </p:nvSpPr>
        <p:spPr>
          <a:xfrm>
            <a:off x="1276931" y="247994"/>
            <a:ext cx="5072432" cy="574368"/>
          </a:xfrm>
        </p:spPr>
        <p:txBody>
          <a:bodyPr>
            <a:noAutofit/>
          </a:bodyPr>
          <a:lstStyle/>
          <a:p>
            <a:pPr algn="l"/>
            <a:r>
              <a:rPr lang="en-US" altLang="zh-CN" sz="2400"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sym typeface="Hoefler Text"/>
              </a:rPr>
              <a:t>Post-listening-Brainstorm and share</a:t>
            </a:r>
            <a:endParaRPr lang="zh-CN" altLang="en-US" sz="24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500"/>
                                        <p:tgtEl>
                                          <p:spTgt spid="2"/>
                                        </p:tgtEl>
                                      </p:cBhvr>
                                    </p:animEffect>
                                  </p:childTnLst>
                                </p:cTn>
                              </p:par>
                              <p:par>
                                <p:cTn id="29" presetID="3" presetClass="entr" presetSubtype="1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linds(horizont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descr="图片11"/>
          <p:cNvPicPr>
            <a:picLocks noChangeAspect="1"/>
          </p:cNvPicPr>
          <p:nvPr/>
        </p:nvPicPr>
        <p:blipFill>
          <a:blip r:embed="rId1"/>
          <a:stretch>
            <a:fillRect/>
          </a:stretch>
        </p:blipFill>
        <p:spPr>
          <a:xfrm>
            <a:off x="805454" y="1246861"/>
            <a:ext cx="10922000" cy="4823774"/>
          </a:xfrm>
          <a:prstGeom prst="rect">
            <a:avLst/>
          </a:prstGeom>
          <a:noFill/>
          <a:ln w="9525">
            <a:noFill/>
          </a:ln>
        </p:spPr>
      </p:pic>
      <p:cxnSp>
        <p:nvCxnSpPr>
          <p:cNvPr id="4" name="直接连接符 3"/>
          <p:cNvCxnSpPr/>
          <p:nvPr/>
        </p:nvCxnSpPr>
        <p:spPr>
          <a:xfrm>
            <a:off x="1553233" y="685015"/>
            <a:ext cx="2926665" cy="0"/>
          </a:xfrm>
          <a:prstGeom prst="line">
            <a:avLst/>
          </a:prstGeom>
          <a:ln w="12700">
            <a:solidFill>
              <a:srgbClr val="711000"/>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1168879" y="184937"/>
            <a:ext cx="446333" cy="646212"/>
            <a:chOff x="1168879" y="184937"/>
            <a:chExt cx="446333" cy="646212"/>
          </a:xfrm>
        </p:grpSpPr>
        <p:sp>
          <p:nvSpPr>
            <p:cNvPr id="6" name="矩形 5"/>
            <p:cNvSpPr/>
            <p:nvPr/>
          </p:nvSpPr>
          <p:spPr>
            <a:xfrm>
              <a:off x="1168879" y="184937"/>
              <a:ext cx="364110" cy="500078"/>
            </a:xfrm>
            <a:prstGeom prst="rect">
              <a:avLst/>
            </a:prstGeom>
            <a:solidFill>
              <a:srgbClr val="711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p:nvSpPr>
          <p:spPr>
            <a:xfrm>
              <a:off x="1368558" y="492388"/>
              <a:ext cx="246654" cy="338761"/>
            </a:xfrm>
            <a:prstGeom prst="rect">
              <a:avLst/>
            </a:prstGeom>
            <a:solidFill>
              <a:srgbClr val="AE0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8" name="标题 27"/>
          <p:cNvSpPr>
            <a:spLocks noGrp="1"/>
          </p:cNvSpPr>
          <p:nvPr>
            <p:ph type="title"/>
          </p:nvPr>
        </p:nvSpPr>
        <p:spPr>
          <a:xfrm>
            <a:off x="1714820" y="184937"/>
            <a:ext cx="2441244" cy="790360"/>
          </a:xfrm>
        </p:spPr>
        <p:txBody>
          <a:bodyPr>
            <a:noAutofit/>
          </a:bodyPr>
          <a:lstStyle/>
          <a:p>
            <a:r>
              <a:rPr lang="en-US" altLang="zh-CN" sz="3600" b="1" dirty="0">
                <a:solidFill>
                  <a:srgbClr val="FF0000"/>
                </a:solidFill>
                <a:latin typeface="Times New Roman" panose="02020603050405020304" pitchFamily="18" charset="0"/>
                <a:ea typeface="Arial Unicode MS" panose="020B0604020202020204" pitchFamily="34" charset="-122"/>
                <a:cs typeface="Times New Roman" panose="02020603050405020304" pitchFamily="18" charset="0"/>
                <a:sym typeface="Hoefler Text"/>
              </a:rPr>
              <a:t>Homework</a:t>
            </a:r>
            <a:endParaRPr lang="zh-CN" altLang="en-US" sz="3200" b="1" dirty="0">
              <a:solidFill>
                <a:srgbClr val="FF0000"/>
              </a:solidFill>
              <a:latin typeface="黑体" panose="02010609060101010101" pitchFamily="49" charset="-122"/>
              <a:ea typeface="黑体" panose="02010609060101010101" pitchFamily="49" charset="-122"/>
            </a:endParaRPr>
          </a:p>
        </p:txBody>
      </p:sp>
      <p:sp>
        <p:nvSpPr>
          <p:cNvPr id="9" name="文本框 2"/>
          <p:cNvSpPr txBox="1"/>
          <p:nvPr/>
        </p:nvSpPr>
        <p:spPr>
          <a:xfrm>
            <a:off x="1714820" y="1661487"/>
            <a:ext cx="9648167" cy="1081322"/>
          </a:xfrm>
          <a:prstGeom prst="rect">
            <a:avLst/>
          </a:prstGeom>
          <a:noFill/>
        </p:spPr>
        <p:txBody>
          <a:bodyPr wrap="square" rtlCol="0">
            <a:spAutoFit/>
          </a:bodyPr>
          <a:lstStyle/>
          <a:p>
            <a:pPr>
              <a:lnSpc>
                <a:spcPct val="120000"/>
              </a:lnSpc>
            </a:pPr>
            <a:r>
              <a:rPr lang="en-US" altLang="zh-CN" sz="2800" b="1" dirty="0">
                <a:latin typeface="Times New Roman" panose="02020603050405020304" pitchFamily="18" charset="0"/>
                <a:cs typeface="Times New Roman" panose="02020603050405020304" pitchFamily="18" charset="0"/>
              </a:rPr>
              <a:t>Prepare a speech for the coming WFD,</a:t>
            </a:r>
            <a:endParaRPr lang="en-US" altLang="zh-CN" sz="2800" b="1" dirty="0">
              <a:latin typeface="Times New Roman" panose="02020603050405020304" pitchFamily="18" charset="0"/>
              <a:cs typeface="Times New Roman" panose="02020603050405020304" pitchFamily="18" charset="0"/>
            </a:endParaRPr>
          </a:p>
          <a:p>
            <a:pPr>
              <a:lnSpc>
                <a:spcPct val="120000"/>
              </a:lnSpc>
            </a:pPr>
            <a:r>
              <a:rPr lang="en-US" altLang="zh-CN" sz="2800" b="1" dirty="0">
                <a:latin typeface="Times New Roman" panose="02020603050405020304" pitchFamily="18" charset="0"/>
                <a:cs typeface="Times New Roman" panose="02020603050405020304" pitchFamily="18" charset="0"/>
              </a:rPr>
              <a:t>calling on people to help alleviate the problem of world hunger.</a:t>
            </a:r>
            <a:endParaRPr lang="en-US" altLang="zh-CN" sz="2800" b="1" dirty="0">
              <a:latin typeface="Times New Roman" panose="02020603050405020304" pitchFamily="18" charset="0"/>
              <a:cs typeface="Times New Roman" panose="02020603050405020304" pitchFamily="18" charset="0"/>
            </a:endParaRPr>
          </a:p>
        </p:txBody>
      </p:sp>
      <p:sp>
        <p:nvSpPr>
          <p:cNvPr id="10" name="文本框 2"/>
          <p:cNvSpPr txBox="1"/>
          <p:nvPr/>
        </p:nvSpPr>
        <p:spPr>
          <a:xfrm>
            <a:off x="1615212" y="3060700"/>
            <a:ext cx="6908861" cy="1598386"/>
          </a:xfrm>
          <a:prstGeom prst="rect">
            <a:avLst/>
          </a:prstGeom>
          <a:noFill/>
        </p:spPr>
        <p:txBody>
          <a:bodyPr wrap="square" rtlCol="0">
            <a:spAutoFit/>
          </a:bodyPr>
          <a:lstStyle/>
          <a:p>
            <a:pPr>
              <a:lnSpc>
                <a:spcPct val="120000"/>
              </a:lnSpc>
            </a:pPr>
            <a:r>
              <a:rPr lang="en-US" altLang="zh-CN" sz="2800" b="1" dirty="0">
                <a:latin typeface="Times New Roman" panose="02020603050405020304" pitchFamily="18" charset="0"/>
                <a:cs typeface="Times New Roman" panose="02020603050405020304" pitchFamily="18" charset="0"/>
              </a:rPr>
              <a:t>Your speech is supposed to include:</a:t>
            </a:r>
            <a:endParaRPr lang="en-US" altLang="zh-CN" sz="2800" b="1" dirty="0">
              <a:latin typeface="Times New Roman" panose="02020603050405020304" pitchFamily="18" charset="0"/>
              <a:cs typeface="Times New Roman" panose="02020603050405020304" pitchFamily="18" charset="0"/>
            </a:endParaRPr>
          </a:p>
          <a:p>
            <a:pPr marL="457200" indent="-457200">
              <a:lnSpc>
                <a:spcPct val="120000"/>
              </a:lnSpc>
              <a:buFont typeface="Arial" panose="020B0604020202020204" pitchFamily="34" charset="0"/>
              <a:buChar char="•"/>
            </a:pPr>
            <a:r>
              <a:rPr lang="en-US" altLang="zh-CN" sz="2800" b="1" dirty="0">
                <a:latin typeface="Times New Roman" panose="02020603050405020304" pitchFamily="18" charset="0"/>
                <a:cs typeface="Times New Roman" panose="02020603050405020304" pitchFamily="18" charset="0"/>
              </a:rPr>
              <a:t>the information of world hunger;</a:t>
            </a:r>
            <a:endParaRPr lang="en-US" altLang="zh-CN" sz="2800" b="1" dirty="0">
              <a:latin typeface="Times New Roman" panose="02020603050405020304" pitchFamily="18" charset="0"/>
              <a:cs typeface="Times New Roman" panose="02020603050405020304" pitchFamily="18" charset="0"/>
            </a:endParaRPr>
          </a:p>
          <a:p>
            <a:pPr marL="457200" indent="-457200">
              <a:lnSpc>
                <a:spcPct val="120000"/>
              </a:lnSpc>
              <a:buFont typeface="Arial" panose="020B0604020202020204" pitchFamily="34" charset="0"/>
              <a:buChar char="•"/>
            </a:pPr>
            <a:r>
              <a:rPr lang="en-US" altLang="zh-CN" sz="2800" b="1" dirty="0">
                <a:latin typeface="Times New Roman" panose="02020603050405020304" pitchFamily="18" charset="0"/>
                <a:cs typeface="Times New Roman" panose="02020603050405020304" pitchFamily="18" charset="0"/>
              </a:rPr>
              <a:t>what countries and individuals can do.</a:t>
            </a:r>
            <a:endParaRPr lang="en-US" altLang="zh-CN"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t="6123" r="2036" b="1121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5"/>
          <p:cNvSpPr>
            <a:spLocks noChangeArrowheads="1"/>
          </p:cNvSpPr>
          <p:nvPr>
            <p:custDataLst>
              <p:tags r:id="rId3"/>
            </p:custDataLst>
          </p:nvPr>
        </p:nvSpPr>
        <p:spPr bwMode="auto">
          <a:xfrm>
            <a:off x="2082800" y="3466961"/>
            <a:ext cx="8778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800" b="1" dirty="0">
                <a:latin typeface="Arial" panose="020B0604020202020204" pitchFamily="34" charset="0"/>
                <a:ea typeface="微软雅黑" panose="020B0503020204020204" pitchFamily="34" charset="-122"/>
                <a:sym typeface="等线" panose="02010600030101010101" charset="-122"/>
              </a:rPr>
              <a:t>Thanks for your listening and speaking </a:t>
            </a:r>
            <a:endParaRPr lang="en-US" altLang="zh-CN" sz="2800" b="1" dirty="0">
              <a:latin typeface="Arial" panose="020B0604020202020204" pitchFamily="34" charset="0"/>
              <a:ea typeface="微软雅黑" panose="020B0503020204020204" pitchFamily="34" charset="-122"/>
              <a:sym typeface="等线" panose="02010600030101010101" charset="-122"/>
            </a:endParaRPr>
          </a:p>
        </p:txBody>
      </p:sp>
      <p:sp>
        <p:nvSpPr>
          <p:cNvPr id="6" name="矩形 7"/>
          <p:cNvSpPr/>
          <p:nvPr>
            <p:custDataLst>
              <p:tags r:id="rId4"/>
            </p:custDataLst>
          </p:nvPr>
        </p:nvSpPr>
        <p:spPr>
          <a:xfrm>
            <a:off x="479425" y="630238"/>
            <a:ext cx="2387600" cy="400050"/>
          </a:xfrm>
          <a:prstGeom prst="rect">
            <a:avLst/>
          </a:prstGeom>
          <a:noFill/>
          <a:ln>
            <a:noFill/>
            <a:miter lim="800000"/>
          </a:ln>
        </p:spPr>
        <p:txBody>
          <a:bodyPr wrap="none">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r>
              <a:rPr lang="en-US" altLang="zh-CN" sz="2000">
                <a:ln w="9525" cap="flat" cmpd="sng" algn="ctr">
                  <a:noFill/>
                  <a:prstDash val="solid"/>
                  <a:round/>
                  <a:headEnd type="none" w="med" len="med"/>
                  <a:tailEnd type="none" w="med" len="med"/>
                </a:ln>
                <a:solidFill>
                  <a:srgbClr val="FFFFFF"/>
                </a:solidFill>
                <a:latin typeface="MHeiHKS-Xbold" pitchFamily="50" charset="-128"/>
                <a:ea typeface="MHeiHKS-Xbold" pitchFamily="50" charset="-128"/>
                <a:sym typeface="Wingdings" panose="05000000000000000000"/>
              </a:rPr>
              <a:t>Teacher said class</a:t>
            </a:r>
            <a:endParaRPr sz="2000">
              <a:solidFill>
                <a:schemeClr val="bg1"/>
              </a:solidFill>
              <a:latin typeface="MHeiHKS-Xbold" pitchFamily="50" charset="-128"/>
              <a:ea typeface="MHeiHKS-Xbold" pitchFamily="50" charset="-128"/>
            </a:endParaRPr>
          </a:p>
        </p:txBody>
      </p:sp>
      <p:sp>
        <p:nvSpPr>
          <p:cNvPr id="7" name="矩形 9"/>
          <p:cNvSpPr>
            <a:spLocks noChangeArrowheads="1"/>
          </p:cNvSpPr>
          <p:nvPr>
            <p:custDataLst>
              <p:tags r:id="rId5"/>
            </p:custDataLst>
          </p:nvPr>
        </p:nvSpPr>
        <p:spPr bwMode="auto">
          <a:xfrm>
            <a:off x="10210800" y="5927725"/>
            <a:ext cx="1643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a:solidFill>
                  <a:srgbClr val="FFFFFF"/>
                </a:solidFill>
                <a:latin typeface="MHeiHKS-Xbold" pitchFamily="50" charset="-128"/>
                <a:ea typeface="MHeiHKS-Xbold" pitchFamily="50" charset="-128"/>
              </a:rPr>
              <a:t>PPT template</a:t>
            </a:r>
            <a:endParaRPr lang="zh-CN" altLang="en-US"/>
          </a:p>
        </p:txBody>
      </p:sp>
      <p:sp>
        <p:nvSpPr>
          <p:cNvPr id="8" name="矩形 11"/>
          <p:cNvSpPr/>
          <p:nvPr>
            <p:custDataLst>
              <p:tags r:id="rId6"/>
            </p:custDataLst>
          </p:nvPr>
        </p:nvSpPr>
        <p:spPr>
          <a:xfrm>
            <a:off x="336550" y="482600"/>
            <a:ext cx="2530475" cy="639763"/>
          </a:xfrm>
          <a:prstGeom prst="rect">
            <a:avLst/>
          </a:prstGeom>
          <a:noFill/>
          <a:ln w="12700" cap="flat" cmpd="sng" algn="ctr">
            <a:solidFill>
              <a:srgbClr val="FFFFFF"/>
            </a:solidFill>
            <a:prstDash val="solid"/>
            <a:miter lim="800000"/>
            <a:headEnd type="none" w="med" len="med"/>
            <a:tailEnd type="none" w="med" len="med"/>
          </a:ln>
        </p:spPr>
        <p:txBody>
          <a:bodyPr anchor="ct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pPr algn="ctr"/>
            <a:endParaRPr>
              <a:ln w="9525" cap="flat" cmpd="sng" algn="ctr">
                <a:noFill/>
                <a:prstDash val="solid"/>
                <a:round/>
                <a:headEnd type="none" w="med" len="med"/>
                <a:tailEnd type="none" w="med" len="med"/>
              </a:ln>
              <a:solidFill>
                <a:srgbClr val="FFFFFF"/>
              </a:solidFill>
              <a:latin typeface="等线" panose="02010600030101010101" charset="-122"/>
              <a:ea typeface="等线" panose="02010600030101010101" charset="-122"/>
              <a:sym typeface="Wingdings" panose="05000000000000000000"/>
            </a:endParaRPr>
          </a:p>
        </p:txBody>
      </p:sp>
      <p:sp>
        <p:nvSpPr>
          <p:cNvPr id="9" name="矩形 12"/>
          <p:cNvSpPr/>
          <p:nvPr>
            <p:custDataLst>
              <p:tags r:id="rId7"/>
            </p:custDataLst>
          </p:nvPr>
        </p:nvSpPr>
        <p:spPr>
          <a:xfrm>
            <a:off x="9990138" y="5776913"/>
            <a:ext cx="2085975" cy="639762"/>
          </a:xfrm>
          <a:prstGeom prst="rect">
            <a:avLst/>
          </a:prstGeom>
          <a:noFill/>
          <a:ln w="12700" cap="flat" cmpd="sng" algn="ctr">
            <a:solidFill>
              <a:srgbClr val="FFFFFF"/>
            </a:solidFill>
            <a:prstDash val="solid"/>
            <a:miter lim="800000"/>
            <a:headEnd type="none" w="med" len="med"/>
            <a:tailEnd type="none" w="med" len="med"/>
          </a:ln>
        </p:spPr>
        <p:txBody>
          <a:bodyPr anchor="ct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等线" panose="02010600030101010101" charset="-122"/>
                <a:ea typeface="等线" panose="02010600030101010101" charset="-122"/>
              </a:defRPr>
            </a:lvl5pPr>
          </a:lstStyle>
          <a:p>
            <a:pPr algn="ctr"/>
            <a:endParaRPr>
              <a:ln w="9525" cap="flat" cmpd="sng" algn="ctr">
                <a:noFill/>
                <a:prstDash val="solid"/>
                <a:round/>
                <a:headEnd type="none" w="med" len="med"/>
                <a:tailEnd type="none" w="med" len="med"/>
              </a:ln>
              <a:solidFill>
                <a:srgbClr val="FFFFFF"/>
              </a:solidFill>
              <a:latin typeface="等线" panose="02010600030101010101" charset="-122"/>
              <a:ea typeface="等线" panose="02010600030101010101" charset="-122"/>
              <a:sym typeface="Wingdings" panose="050000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fill="hold"/>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527406" y="1364772"/>
            <a:ext cx="11503633" cy="4128455"/>
          </a:xfrm>
        </p:spPr>
        <p:txBody>
          <a:bodyPr/>
          <a:lstStyle/>
          <a:p>
            <a:pPr algn="just">
              <a:lnSpc>
                <a:spcPct val="150000"/>
              </a:lnSpc>
              <a:spcBef>
                <a:spcPts val="0"/>
              </a:spcBef>
              <a:buFont typeface="Times New Roman" panose="02020603050405020304" pitchFamily="18" charset="0"/>
            </a:pPr>
            <a:r>
              <a:rPr lang="en-US" altLang="zh-CN" sz="3200"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 </a:t>
            </a:r>
            <a:r>
              <a:rPr lang="en-US" altLang="zh-CN" sz="3200" b="1" kern="100" noProof="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collect information and </a:t>
            </a:r>
            <a:r>
              <a:rPr lang="en-US" altLang="zh-CN" sz="3200"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know about the problem of world hunger</a:t>
            </a:r>
            <a:r>
              <a:rPr lang="zh-CN" altLang="en-US" sz="3200"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3200"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Bef>
                <a:spcPts val="0"/>
              </a:spcBef>
              <a:buFont typeface="Times New Roman" panose="02020603050405020304" pitchFamily="18" charset="0"/>
            </a:pPr>
            <a:r>
              <a:rPr lang="en-US" altLang="zh-CN" sz="3200"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  understand the content of listening texts</a:t>
            </a:r>
            <a:r>
              <a:rPr lang="zh-CN" altLang="en-US" sz="3200"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3200"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Bef>
                <a:spcPts val="0"/>
              </a:spcBef>
              <a:buFont typeface="Times New Roman" panose="02020603050405020304" pitchFamily="18" charset="0"/>
            </a:pPr>
            <a:r>
              <a:rPr lang="en-US" altLang="zh-CN" sz="3200"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  talk with their peers about the causes of world hunger</a:t>
            </a:r>
            <a:r>
              <a:rPr lang="zh-CN" altLang="en-US" sz="3200"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3200"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Bef>
                <a:spcPts val="0"/>
              </a:spcBef>
              <a:buFont typeface="Times New Roman" panose="02020603050405020304" pitchFamily="18" charset="0"/>
            </a:pPr>
            <a:r>
              <a:rPr lang="en-US" altLang="zh-CN" sz="3200"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4. voice their opinions and </a:t>
            </a:r>
            <a:r>
              <a:rPr lang="en-US" altLang="zh-CN" sz="3200" b="1" kern="100" noProof="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sort out some </a:t>
            </a:r>
            <a:r>
              <a:rPr lang="en-US" altLang="zh-CN" sz="3200"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possible solutions to world hunger</a:t>
            </a:r>
            <a:r>
              <a:rPr lang="en-US" altLang="zh-CN" sz="3200" b="1" kern="100" noProof="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 problem;</a:t>
            </a:r>
            <a:endParaRPr lang="en-US" altLang="zh-CN" sz="3200" b="1" kern="100" noProof="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just">
              <a:lnSpc>
                <a:spcPct val="150000"/>
              </a:lnSpc>
              <a:spcBef>
                <a:spcPts val="0"/>
              </a:spcBef>
              <a:buFont typeface="Times New Roman" panose="02020603050405020304" pitchFamily="18" charset="0"/>
            </a:pPr>
            <a:r>
              <a:rPr lang="en-US" altLang="zh-CN" sz="3200" b="1" kern="100" noProof="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5. learn how to present important facts with supporting evidence.</a:t>
            </a:r>
            <a:endParaRPr lang="en-US" altLang="zh-CN" sz="3200" b="1" kern="100" noProof="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just">
              <a:lnSpc>
                <a:spcPct val="150000"/>
              </a:lnSpc>
              <a:spcBef>
                <a:spcPts val="0"/>
              </a:spcBef>
              <a:buFont typeface="Times New Roman" panose="02020603050405020304" pitchFamily="18" charset="0"/>
            </a:pPr>
            <a:endParaRPr lang="zh-CN" altLang="en-US" sz="3200" b="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1130157" y="0"/>
            <a:ext cx="612339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Teaching objectives:</a:t>
            </a:r>
            <a:endParaRPr kumimoji="0" lang="en-US" altLang="zh-CN" sz="4000" b="1"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4"/>
          <p:cNvSpPr txBox="1"/>
          <p:nvPr/>
        </p:nvSpPr>
        <p:spPr>
          <a:xfrm>
            <a:off x="583896" y="822248"/>
            <a:ext cx="10896016" cy="643766"/>
          </a:xfrm>
          <a:prstGeom prst="rect">
            <a:avLst/>
          </a:prstGeom>
          <a:noFill/>
        </p:spPr>
        <p:txBody>
          <a:bodyPr wrap="square" rtlCol="0">
            <a:spAutoFit/>
          </a:bodyPr>
          <a:lstStyle/>
          <a:p>
            <a:pPr marL="457200" indent="-457200" fontAlgn="base">
              <a:lnSpc>
                <a:spcPts val="4300"/>
              </a:lnSpc>
              <a:spcBef>
                <a:spcPct val="0"/>
              </a:spcBef>
              <a:spcAft>
                <a:spcPct val="0"/>
              </a:spcAft>
              <a:buFont typeface="Wingdings" panose="05000000000000000000" pitchFamily="2" charset="2"/>
              <a:buChar char="n"/>
            </a:pPr>
            <a:r>
              <a:rPr lang="en-US" altLang="zh-CN" sz="3600" b="1" dirty="0">
                <a:solidFill>
                  <a:srgbClr val="0000FF"/>
                </a:solidFill>
                <a:latin typeface="Calibri" panose="020F0502020204030204"/>
                <a:ea typeface="宋体" panose="02010600030101010101" pitchFamily="2" charset="-122"/>
                <a:cs typeface="Segoe UI" panose="020B0502040204020203" pitchFamily="34" charset="0"/>
              </a:rPr>
              <a:t>By the end of this period, you will be able to</a:t>
            </a:r>
            <a:r>
              <a:rPr lang="en-US" altLang="zh-CN" sz="3600" b="1" dirty="0">
                <a:solidFill>
                  <a:srgbClr val="0000FF"/>
                </a:solidFill>
                <a:latin typeface="Calibri" panose="020F0502020204030204"/>
                <a:ea typeface="Segoe UI" panose="020B0502040204020203" pitchFamily="34" charset="0"/>
              </a:rPr>
              <a:t>…</a:t>
            </a:r>
            <a:endParaRPr lang="zh-CN" altLang="en-US" sz="3600" b="1" dirty="0">
              <a:solidFill>
                <a:srgbClr val="0000FF"/>
              </a:solidFill>
              <a:latin typeface="Calibri" panose="020F0502020204030204"/>
              <a:ea typeface="Segoe UI" panose="020B0502040204020203" pitchFamily="34" charset="0"/>
            </a:endParaRPr>
          </a:p>
        </p:txBody>
      </p:sp>
      <p:sp>
        <p:nvSpPr>
          <p:cNvPr id="6" name="等腰三角形 21"/>
          <p:cNvSpPr>
            <a:spLocks noChangeArrowheads="1"/>
          </p:cNvSpPr>
          <p:nvPr>
            <p:custDataLst>
              <p:tags r:id="rId1"/>
            </p:custDataLst>
          </p:nvPr>
        </p:nvSpPr>
        <p:spPr bwMode="auto">
          <a:xfrm>
            <a:off x="160961" y="1618401"/>
            <a:ext cx="479425" cy="663575"/>
          </a:xfrm>
          <a:prstGeom prst="triangle">
            <a:avLst>
              <a:gd name="adj" fmla="val 338"/>
            </a:avLst>
          </a:prstGeom>
          <a:solidFill>
            <a:srgbClr val="D9EDF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fontAlgn="base">
              <a:spcBef>
                <a:spcPct val="0"/>
              </a:spcBef>
              <a:spcAft>
                <a:spcPct val="0"/>
              </a:spcAft>
              <a:buSzPct val="100000"/>
            </a:pPr>
            <a:endParaRPr lang="zh-CN" altLang="en-US">
              <a:solidFill>
                <a:srgbClr val="FFFFFF"/>
              </a:solidFill>
              <a:cs typeface="Arial" panose="020B0604020202020204"/>
            </a:endParaRPr>
          </a:p>
        </p:txBody>
      </p:sp>
      <p:sp>
        <p:nvSpPr>
          <p:cNvPr id="7" name="等腰三角形 23"/>
          <p:cNvSpPr>
            <a:spLocks noChangeArrowheads="1"/>
          </p:cNvSpPr>
          <p:nvPr>
            <p:custDataLst>
              <p:tags r:id="rId2"/>
            </p:custDataLst>
          </p:nvPr>
        </p:nvSpPr>
        <p:spPr bwMode="auto">
          <a:xfrm>
            <a:off x="212313" y="2672113"/>
            <a:ext cx="479425" cy="663575"/>
          </a:xfrm>
          <a:prstGeom prst="triangle">
            <a:avLst>
              <a:gd name="adj" fmla="val 338"/>
            </a:avLst>
          </a:prstGeom>
          <a:solidFill>
            <a:srgbClr val="FECACF"/>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fontAlgn="base">
              <a:spcBef>
                <a:spcPct val="0"/>
              </a:spcBef>
              <a:spcAft>
                <a:spcPct val="0"/>
              </a:spcAft>
              <a:buSzPct val="100000"/>
            </a:pPr>
            <a:endParaRPr lang="zh-CN" altLang="en-US">
              <a:solidFill>
                <a:srgbClr val="FFFFFF"/>
              </a:solidFill>
              <a:cs typeface="Arial" panose="020B0604020202020204"/>
            </a:endParaRPr>
          </a:p>
        </p:txBody>
      </p:sp>
      <p:sp>
        <p:nvSpPr>
          <p:cNvPr id="8" name="等腰三角形 24"/>
          <p:cNvSpPr>
            <a:spLocks noChangeArrowheads="1"/>
          </p:cNvSpPr>
          <p:nvPr>
            <p:custDataLst>
              <p:tags r:id="rId3"/>
            </p:custDataLst>
          </p:nvPr>
        </p:nvSpPr>
        <p:spPr bwMode="auto">
          <a:xfrm>
            <a:off x="212313" y="3522313"/>
            <a:ext cx="479425" cy="663575"/>
          </a:xfrm>
          <a:prstGeom prst="triangle">
            <a:avLst>
              <a:gd name="adj" fmla="val 338"/>
            </a:avLst>
          </a:prstGeom>
          <a:solidFill>
            <a:srgbClr val="D9EDF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fontAlgn="base">
              <a:spcBef>
                <a:spcPct val="0"/>
              </a:spcBef>
              <a:spcAft>
                <a:spcPct val="0"/>
              </a:spcAft>
              <a:buSzPct val="100000"/>
            </a:pPr>
            <a:endParaRPr lang="zh-CN" altLang="en-US">
              <a:solidFill>
                <a:srgbClr val="FFFFFF"/>
              </a:solidFill>
              <a:cs typeface="Arial" panose="020B0604020202020204"/>
            </a:endParaRPr>
          </a:p>
        </p:txBody>
      </p:sp>
      <p:sp>
        <p:nvSpPr>
          <p:cNvPr id="9" name="等腰三角形 24"/>
          <p:cNvSpPr>
            <a:spLocks noChangeArrowheads="1"/>
          </p:cNvSpPr>
          <p:nvPr>
            <p:custDataLst>
              <p:tags r:id="rId4"/>
            </p:custDataLst>
          </p:nvPr>
        </p:nvSpPr>
        <p:spPr bwMode="auto">
          <a:xfrm>
            <a:off x="212312" y="5636961"/>
            <a:ext cx="479425" cy="663575"/>
          </a:xfrm>
          <a:prstGeom prst="triangle">
            <a:avLst>
              <a:gd name="adj" fmla="val 338"/>
            </a:avLst>
          </a:prstGeom>
          <a:solidFill>
            <a:srgbClr val="D9EDF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fontAlgn="base">
              <a:spcBef>
                <a:spcPct val="0"/>
              </a:spcBef>
              <a:spcAft>
                <a:spcPct val="0"/>
              </a:spcAft>
              <a:buSzPct val="100000"/>
            </a:pPr>
            <a:endParaRPr lang="zh-CN" altLang="en-US">
              <a:solidFill>
                <a:srgbClr val="FFFFFF"/>
              </a:solidFill>
              <a:cs typeface="Arial" panose="020B0604020202020204"/>
            </a:endParaRPr>
          </a:p>
        </p:txBody>
      </p:sp>
      <p:sp>
        <p:nvSpPr>
          <p:cNvPr id="10" name="等腰三角形 23"/>
          <p:cNvSpPr>
            <a:spLocks noChangeArrowheads="1"/>
          </p:cNvSpPr>
          <p:nvPr>
            <p:custDataLst>
              <p:tags r:id="rId5"/>
            </p:custDataLst>
          </p:nvPr>
        </p:nvSpPr>
        <p:spPr bwMode="auto">
          <a:xfrm>
            <a:off x="212312" y="4396624"/>
            <a:ext cx="479425" cy="663575"/>
          </a:xfrm>
          <a:prstGeom prst="triangle">
            <a:avLst>
              <a:gd name="adj" fmla="val 338"/>
            </a:avLst>
          </a:prstGeom>
          <a:solidFill>
            <a:srgbClr val="FECACF"/>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fontAlgn="base">
              <a:spcBef>
                <a:spcPct val="0"/>
              </a:spcBef>
              <a:spcAft>
                <a:spcPct val="0"/>
              </a:spcAft>
              <a:buSzPct val="100000"/>
            </a:pPr>
            <a:endParaRPr lang="zh-CN" altLang="en-US">
              <a:solidFill>
                <a:srgbClr val="FFFFFF"/>
              </a:solidFill>
              <a:cs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40397" y="724627"/>
            <a:ext cx="10911205" cy="1005916"/>
          </a:xfrm>
          <a:prstGeom prst="rect">
            <a:avLst/>
          </a:prstGeom>
          <a:noFill/>
          <a:ln w="9525">
            <a:noFill/>
          </a:ln>
        </p:spPr>
        <p:txBody>
          <a:bodyPr wrap="square" anchor="t">
            <a:spAutoFit/>
          </a:bodyPr>
          <a:lstStyle/>
          <a:p>
            <a:pPr>
              <a:lnSpc>
                <a:spcPct val="110000"/>
              </a:lnSpc>
            </a:pPr>
            <a:r>
              <a:rPr lang="en-US" altLang="zh-CN" sz="2800" b="1" dirty="0">
                <a:solidFill>
                  <a:srgbClr val="0000FF"/>
                </a:solidFill>
                <a:latin typeface="Times New Roman Bold" panose="02020503050405090304" charset="0"/>
                <a:cs typeface="Times New Roman Bold" panose="02020503050405090304" charset="0"/>
              </a:rPr>
              <a:t>Watch a short video and explore the present situation of world hunger problem.</a:t>
            </a:r>
            <a:endParaRPr lang="en-US" altLang="zh-CN" sz="2800" b="1" dirty="0">
              <a:solidFill>
                <a:srgbClr val="0000FF"/>
              </a:solidFill>
              <a:latin typeface="Times New Roman Bold" panose="02020503050405090304" charset="0"/>
              <a:cs typeface="Times New Roman Bold" panose="02020503050405090304" charset="0"/>
            </a:endParaRPr>
          </a:p>
        </p:txBody>
      </p:sp>
      <p:sp>
        <p:nvSpPr>
          <p:cNvPr id="5" name="矩形 4"/>
          <p:cNvSpPr/>
          <p:nvPr>
            <p:custDataLst>
              <p:tags r:id="rId2"/>
            </p:custDataLst>
          </p:nvPr>
        </p:nvSpPr>
        <p:spPr>
          <a:xfrm>
            <a:off x="6471920" y="524510"/>
            <a:ext cx="3860800" cy="768350"/>
          </a:xfrm>
          <a:prstGeom prst="rect">
            <a:avLst/>
          </a:prstGeom>
          <a:noFill/>
          <a:ln w="9525">
            <a:noFill/>
          </a:ln>
        </p:spPr>
        <p:txBody>
          <a:bodyPr wrap="square" anchor="t">
            <a:spAutoFit/>
          </a:bodyPr>
          <a:lstStyle/>
          <a:p>
            <a:pPr algn="l"/>
            <a:r>
              <a:rPr lang="en-US" altLang="zh-CN" sz="4400" b="1">
                <a:solidFill>
                  <a:srgbClr val="FF0066"/>
                </a:solidFill>
              </a:rPr>
              <a:t> </a:t>
            </a:r>
            <a:endParaRPr lang="en-US" altLang="zh-CN" sz="3200" b="1">
              <a:solidFill>
                <a:srgbClr val="FF0066"/>
              </a:solidFill>
            </a:endParaRPr>
          </a:p>
        </p:txBody>
      </p:sp>
      <p:pic>
        <p:nvPicPr>
          <p:cNvPr id="6" name="hunger problem">
            <a:hlinkClick r:id="" action="ppaction://media"/>
          </p:cNvPr>
          <p:cNvPicPr>
            <a:picLocks noChangeAspect="1"/>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2541916" y="1730543"/>
            <a:ext cx="7435179" cy="4183923"/>
          </a:xfrm>
          <a:prstGeom prst="rect">
            <a:avLst/>
          </a:prstGeom>
        </p:spPr>
      </p:pic>
      <p:sp>
        <p:nvSpPr>
          <p:cNvPr id="7" name="文本框 6"/>
          <p:cNvSpPr txBox="1"/>
          <p:nvPr/>
        </p:nvSpPr>
        <p:spPr>
          <a:xfrm>
            <a:off x="1361753" y="258089"/>
            <a:ext cx="3298005"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Lead in</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6"/>
                  </p:tgtEl>
                </p:cond>
              </p:nextCondLst>
            </p:seq>
            <p:video>
              <p:cMediaNode vol="80000">
                <p:cTn id="29"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4"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rcRect l="54924" t="54840" r="35379" b="21588"/>
          <a:stretch>
            <a:fillRect/>
          </a:stretch>
        </p:blipFill>
        <p:spPr>
          <a:xfrm rot="5400000">
            <a:off x="6789477" y="442078"/>
            <a:ext cx="2270648" cy="3657602"/>
          </a:xfrm>
          <a:prstGeom prst="rect">
            <a:avLst/>
          </a:prstGeom>
        </p:spPr>
      </p:pic>
      <p:pic>
        <p:nvPicPr>
          <p:cNvPr id="6" name="图片 5"/>
          <p:cNvPicPr>
            <a:picLocks noChangeAspect="1"/>
          </p:cNvPicPr>
          <p:nvPr>
            <p:custDataLst>
              <p:tags r:id="rId2"/>
            </p:custDataLst>
          </p:nvPr>
        </p:nvPicPr>
        <p:blipFill>
          <a:blip r:embed="rId3"/>
          <a:stretch>
            <a:fillRect/>
          </a:stretch>
        </p:blipFill>
        <p:spPr>
          <a:xfrm>
            <a:off x="590026" y="839794"/>
            <a:ext cx="4177030" cy="3187039"/>
          </a:xfrm>
          <a:prstGeom prst="rect">
            <a:avLst/>
          </a:prstGeom>
        </p:spPr>
      </p:pic>
      <p:sp>
        <p:nvSpPr>
          <p:cNvPr id="7" name="文本框 6"/>
          <p:cNvSpPr txBox="1"/>
          <p:nvPr>
            <p:custDataLst>
              <p:tags r:id="rId4"/>
            </p:custDataLst>
          </p:nvPr>
        </p:nvSpPr>
        <p:spPr>
          <a:xfrm>
            <a:off x="528002" y="3766553"/>
            <a:ext cx="10527030" cy="646331"/>
          </a:xfrm>
          <a:prstGeom prst="rect">
            <a:avLst/>
          </a:prstGeom>
          <a:noFill/>
        </p:spPr>
        <p:txBody>
          <a:bodyPr wrap="square" rtlCol="0">
            <a:spAutoFit/>
          </a:bodyPr>
          <a:lstStyle/>
          <a:p>
            <a:r>
              <a:rPr lang="en-US" altLang="zh-CN" sz="3600" b="1" dirty="0">
                <a:latin typeface="Times New Roman Bold" panose="02020503050405090304" charset="0"/>
                <a:cs typeface="Times New Roman Bold" panose="02020503050405090304" charset="0"/>
              </a:rPr>
              <a:t>He </a:t>
            </a:r>
            <a:r>
              <a:rPr lang="en-US" altLang="zh-CN" sz="3600" b="1" dirty="0">
                <a:solidFill>
                  <a:srgbClr val="FF0000"/>
                </a:solidFill>
                <a:latin typeface="Times New Roman Bold" panose="02020503050405090304" charset="0"/>
                <a:cs typeface="Times New Roman Bold" panose="02020503050405090304" charset="0"/>
              </a:rPr>
              <a:t>devoted all his life to </a:t>
            </a:r>
            <a:r>
              <a:rPr lang="en-US" altLang="zh-CN" sz="3600" b="1" dirty="0">
                <a:latin typeface="Times New Roman Bold" panose="02020503050405090304" charset="0"/>
                <a:cs typeface="Times New Roman Bold" panose="02020503050405090304" charset="0"/>
              </a:rPr>
              <a:t>growing the </a:t>
            </a:r>
            <a:r>
              <a:rPr lang="en-US" altLang="zh-CN" sz="3600" b="1" dirty="0">
                <a:solidFill>
                  <a:srgbClr val="FF0000"/>
                </a:solidFill>
                <a:latin typeface="Times New Roman Bold" panose="02020503050405090304" charset="0"/>
                <a:cs typeface="Times New Roman Bold" panose="02020503050405090304" charset="0"/>
              </a:rPr>
              <a:t>hybrid</a:t>
            </a:r>
            <a:r>
              <a:rPr lang="en-US" altLang="zh-CN" sz="3600" b="1" dirty="0">
                <a:latin typeface="Times New Roman Bold" panose="02020503050405090304" charset="0"/>
                <a:cs typeface="Times New Roman Bold" panose="02020503050405090304" charset="0"/>
              </a:rPr>
              <a:t> rice.</a:t>
            </a:r>
            <a:endParaRPr lang="en-US" altLang="zh-CN" sz="3600" b="1" dirty="0">
              <a:latin typeface="Times New Roman Bold" panose="02020503050405090304" charset="0"/>
              <a:cs typeface="Times New Roman Bold" panose="02020503050405090304" charset="0"/>
            </a:endParaRPr>
          </a:p>
        </p:txBody>
      </p:sp>
      <p:sp>
        <p:nvSpPr>
          <p:cNvPr id="8" name="文本框 7"/>
          <p:cNvSpPr txBox="1"/>
          <p:nvPr>
            <p:custDataLst>
              <p:tags r:id="rId5"/>
            </p:custDataLst>
          </p:nvPr>
        </p:nvSpPr>
        <p:spPr>
          <a:xfrm>
            <a:off x="528002" y="4523565"/>
            <a:ext cx="11135995" cy="1198880"/>
          </a:xfrm>
          <a:prstGeom prst="rect">
            <a:avLst/>
          </a:prstGeom>
          <a:solidFill>
            <a:schemeClr val="accent4">
              <a:lumMod val="20000"/>
              <a:lumOff val="80000"/>
            </a:schemeClr>
          </a:solidFill>
        </p:spPr>
        <p:txBody>
          <a:bodyPr wrap="square" rtlCol="0">
            <a:spAutoFit/>
          </a:bodyPr>
          <a:lstStyle/>
          <a:p>
            <a:r>
              <a:rPr lang="en-US" altLang="zh-CN" sz="3600" b="1" dirty="0">
                <a:latin typeface="Times New Roman Bold" panose="02020503050405090304" charset="0"/>
                <a:cs typeface="Times New Roman Bold" panose="02020503050405090304" charset="0"/>
              </a:rPr>
              <a:t>Do you still remember what </a:t>
            </a:r>
            <a:r>
              <a:rPr lang="en-US" altLang="zh-CN" sz="3600" b="1" dirty="0">
                <a:solidFill>
                  <a:srgbClr val="FF0000"/>
                </a:solidFill>
                <a:latin typeface="Times New Roman Bold" panose="02020503050405090304" charset="0"/>
                <a:cs typeface="Times New Roman Bold" panose="02020503050405090304" charset="0"/>
              </a:rPr>
              <a:t>motivated </a:t>
            </a:r>
            <a:r>
              <a:rPr lang="en-US" altLang="zh-CN" sz="3600" b="1" dirty="0">
                <a:latin typeface="Times New Roman Bold" panose="02020503050405090304" charset="0"/>
                <a:cs typeface="Times New Roman Bold" panose="02020503050405090304" charset="0"/>
              </a:rPr>
              <a:t>Yuan Longping to study agriculture? </a:t>
            </a:r>
            <a:endParaRPr lang="en-US" altLang="zh-CN" sz="3600" b="1" dirty="0">
              <a:latin typeface="Times New Roman Bold" panose="02020503050405090304" charset="0"/>
              <a:cs typeface="Times New Roman Bold" panose="02020503050405090304" charset="0"/>
            </a:endParaRPr>
          </a:p>
        </p:txBody>
      </p:sp>
      <p:sp>
        <p:nvSpPr>
          <p:cNvPr id="9" name="文本框 8"/>
          <p:cNvSpPr txBox="1"/>
          <p:nvPr>
            <p:custDataLst>
              <p:tags r:id="rId6"/>
            </p:custDataLst>
          </p:nvPr>
        </p:nvSpPr>
        <p:spPr>
          <a:xfrm>
            <a:off x="528002" y="5833126"/>
            <a:ext cx="11135995" cy="645160"/>
          </a:xfrm>
          <a:prstGeom prst="rect">
            <a:avLst/>
          </a:prstGeom>
          <a:solidFill>
            <a:schemeClr val="accent4">
              <a:lumMod val="20000"/>
              <a:lumOff val="80000"/>
            </a:schemeClr>
          </a:solidFill>
        </p:spPr>
        <p:txBody>
          <a:bodyPr wrap="square" rtlCol="0">
            <a:spAutoFit/>
          </a:bodyPr>
          <a:lstStyle/>
          <a:p>
            <a:r>
              <a:rPr lang="en-US" altLang="zh-CN" sz="3600" b="1" dirty="0">
                <a:latin typeface="Times New Roman Bold" panose="02020503050405090304" charset="0"/>
                <a:cs typeface="Times New Roman Bold" panose="02020503050405090304" charset="0"/>
              </a:rPr>
              <a:t>What is his lifelong </a:t>
            </a:r>
            <a:r>
              <a:rPr lang="en-US" altLang="zh-CN" sz="3600" b="1" dirty="0">
                <a:solidFill>
                  <a:srgbClr val="FF0000"/>
                </a:solidFill>
                <a:latin typeface="Times New Roman Bold" panose="02020503050405090304" charset="0"/>
                <a:cs typeface="Times New Roman Bold" panose="02020503050405090304" charset="0"/>
              </a:rPr>
              <a:t>pursuit</a:t>
            </a:r>
            <a:r>
              <a:rPr lang="en-US" altLang="zh-CN" sz="3600" b="1" dirty="0">
                <a:latin typeface="Times New Roman Bold" panose="02020503050405090304" charset="0"/>
                <a:cs typeface="Times New Roman Bold" panose="02020503050405090304" charset="0"/>
              </a:rPr>
              <a:t>? </a:t>
            </a:r>
            <a:endParaRPr lang="en-US" altLang="zh-CN" sz="3600" b="1" dirty="0">
              <a:latin typeface="Times New Roman Bold" panose="02020503050405090304" charset="0"/>
              <a:cs typeface="Times New Roman Bold" panose="02020503050405090304" charset="0"/>
            </a:endParaRPr>
          </a:p>
        </p:txBody>
      </p:sp>
      <p:sp>
        <p:nvSpPr>
          <p:cNvPr id="10" name="文本框 9"/>
          <p:cNvSpPr txBox="1"/>
          <p:nvPr/>
        </p:nvSpPr>
        <p:spPr>
          <a:xfrm>
            <a:off x="1469051" y="193463"/>
            <a:ext cx="3298005"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Lead in</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71253" y="149446"/>
            <a:ext cx="3298005"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Lead in</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副标题 4"/>
          <p:cNvSpPr>
            <a:spLocks noGrp="1"/>
          </p:cNvSpPr>
          <p:nvPr>
            <p:ph type="subTitle" idx="1"/>
          </p:nvPr>
        </p:nvSpPr>
        <p:spPr>
          <a:xfrm>
            <a:off x="714580" y="1172324"/>
            <a:ext cx="11040991" cy="978729"/>
          </a:xfrm>
          <a:prstGeom prst="rect">
            <a:avLst/>
          </a:prstGeom>
        </p:spPr>
        <p:txBody>
          <a:bodyPr wrap="square">
            <a:spAutoFit/>
          </a:bodyPr>
          <a:lstStyle/>
          <a:p>
            <a:pPr algn="just"/>
            <a:r>
              <a:rPr lang="en-US" altLang="zh-CN" sz="3200" b="1" kern="1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In pairs discuss what you can see in the photos and how you think each photo relates to world hunger.</a:t>
            </a:r>
            <a:endParaRPr lang="en-US" altLang="zh-CN" sz="3200" b="1" kern="1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20" descr="0399f6afb9621bd97eb0d160aaf43a5"/>
          <p:cNvPicPr>
            <a:picLocks noChangeAspect="1"/>
          </p:cNvPicPr>
          <p:nvPr>
            <p:custDataLst>
              <p:tags r:id="rId1"/>
            </p:custDataLst>
          </p:nvPr>
        </p:nvPicPr>
        <p:blipFill>
          <a:blip r:embed="rId2"/>
          <a:stretch>
            <a:fillRect/>
          </a:stretch>
        </p:blipFill>
        <p:spPr>
          <a:xfrm>
            <a:off x="266075" y="3685348"/>
            <a:ext cx="11938000" cy="2621280"/>
          </a:xfrm>
          <a:prstGeom prst="rect">
            <a:avLst/>
          </a:prstGeom>
          <a:noFill/>
          <a:ln w="9525">
            <a:noFill/>
          </a:ln>
        </p:spPr>
      </p:pic>
      <p:sp>
        <p:nvSpPr>
          <p:cNvPr id="27" name="爆炸形 2 3"/>
          <p:cNvSpPr/>
          <p:nvPr/>
        </p:nvSpPr>
        <p:spPr>
          <a:xfrm>
            <a:off x="884089" y="1990875"/>
            <a:ext cx="5405199" cy="1605263"/>
          </a:xfrm>
          <a:prstGeom prst="irregularSeal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F0000"/>
                </a:solidFill>
                <a:latin typeface="Times New Roman" panose="02020603050405020304" pitchFamily="18" charset="0"/>
                <a:cs typeface="Times New Roman" panose="02020603050405020304" pitchFamily="18" charset="0"/>
                <a:sym typeface="+mn-ea"/>
              </a:rPr>
              <a:t>The world hunger problem is very acute. </a:t>
            </a:r>
            <a:endParaRPr lang="en-US" altLang="zh-CN" sz="2800" b="1" dirty="0">
              <a:solidFill>
                <a:srgbClr val="FF0000"/>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6894867" y="2250615"/>
            <a:ext cx="4860704" cy="954107"/>
          </a:xfrm>
          <a:prstGeom prst="rect">
            <a:avLst/>
          </a:prstGeom>
          <a:noFill/>
        </p:spPr>
        <p:txBody>
          <a:bodyPr wrap="square">
            <a:spAutoFit/>
          </a:bodyPr>
          <a:lstStyle/>
          <a:p>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T</a:t>
            </a: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he world hunger problem and how to solve it</a:t>
            </a:r>
            <a:endParaRPr lang="zh-CN" altLang="en-US"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ppt_y</p:attrName>
                                        </p:attrNameLst>
                                      </p:cBhvr>
                                      <p:tavLst>
                                        <p:tav tm="0">
                                          <p:val>
                                            <p:strVal val="#ppt_y+#ppt_h*1.125000"/>
                                          </p:val>
                                        </p:tav>
                                        <p:tav tm="100000">
                                          <p:val>
                                            <p:strVal val="#ppt_y"/>
                                          </p:val>
                                        </p:tav>
                                      </p:tavLst>
                                    </p:anim>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27" grpId="0" animBg="1"/>
      <p:bldP spid="27" grpId="1"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9"/>
          <p:cNvSpPr/>
          <p:nvPr/>
        </p:nvSpPr>
        <p:spPr>
          <a:xfrm>
            <a:off x="840134" y="0"/>
            <a:ext cx="4968552" cy="914400"/>
          </a:xfrm>
          <a:prstGeom prst="round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4800" b="1" i="0" u="none" strike="noStrike" kern="0" cap="none" spc="0" normalizeH="0" baseline="0" noProof="0" dirty="0" err="1">
                <a:ln>
                  <a:noFill/>
                </a:ln>
                <a:solidFill>
                  <a:srgbClr val="333399"/>
                </a:solidFill>
                <a:effectLst/>
                <a:uLnTx/>
                <a:uFillTx/>
                <a:latin typeface="Times New Roman" panose="02020603050405020304" pitchFamily="18" charset="0"/>
                <a:ea typeface="宋体" panose="02010600030101010101" pitchFamily="2" charset="-122"/>
                <a:cs typeface="Times New Roman" panose="02020603050405020304" pitchFamily="18" charset="0"/>
              </a:rPr>
              <a:t>Look</a:t>
            </a:r>
            <a:r>
              <a:rPr kumimoji="0" lang="en-US" altLang="zh-CN" sz="4800" b="1" i="0" u="none" strike="noStrike" kern="0" cap="none" spc="0" normalizeH="0" baseline="0" noProof="0" dirty="0" err="1">
                <a:ln>
                  <a:noFill/>
                </a:ln>
                <a:solidFill>
                  <a:srgbClr val="333399"/>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en-US" altLang="zh-CN" sz="4800" b="1" i="0" u="none" strike="noStrike" kern="0" cap="none" spc="0" normalizeH="0" baseline="0" noProof="0" dirty="0" err="1">
                <a:ln>
                  <a:noFill/>
                </a:ln>
                <a:solidFill>
                  <a:srgbClr val="333399"/>
                </a:solidFill>
                <a:effectLst/>
                <a:uLnTx/>
                <a:uFillTx/>
                <a:latin typeface="Times New Roman" panose="02020603050405020304" pitchFamily="18" charset="0"/>
                <a:ea typeface="宋体" panose="02010600030101010101" pitchFamily="2" charset="-122"/>
                <a:cs typeface="Times New Roman" panose="02020603050405020304" pitchFamily="18" charset="0"/>
              </a:rPr>
              <a:t>discuss</a:t>
            </a:r>
            <a:r>
              <a:rPr kumimoji="0" lang="zh-CN" altLang="en-US" sz="4800" b="1" i="0" u="none" strike="noStrike" kern="0" cap="none" spc="0" normalizeH="0" baseline="0" noProof="0" dirty="0">
                <a:ln>
                  <a:noFill/>
                </a:ln>
                <a:solidFill>
                  <a:srgbClr val="333399"/>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4800" b="1" i="0" u="none" strike="noStrike" kern="0" cap="none" spc="0" normalizeH="0" baseline="0" noProof="0" dirty="0">
              <a:ln>
                <a:noFill/>
              </a:ln>
              <a:solidFill>
                <a:srgbClr val="333399"/>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683744" y="1069975"/>
            <a:ext cx="11192032" cy="993775"/>
          </a:xfrm>
          <a:prstGeom prst="rect">
            <a:avLst/>
          </a:prstGeom>
          <a:noFill/>
        </p:spPr>
        <p:txBody>
          <a:bodyPr wrap="square" rtlCol="0" anchor="t">
            <a:spAutoFit/>
          </a:bodyPr>
          <a:lstStyle/>
          <a:p>
            <a:pPr>
              <a:lnSpc>
                <a:spcPts val="3520"/>
              </a:lnSpc>
              <a:buFont typeface="+mj-ea"/>
            </a:pPr>
            <a:r>
              <a:rPr lang="en-US" altLang="en-US"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What can you see in the photos</a:t>
            </a:r>
            <a:r>
              <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nSpc>
                <a:spcPts val="3520"/>
              </a:lnSpc>
              <a:buFont typeface="+mj-ea"/>
            </a:pPr>
            <a:r>
              <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 H</a:t>
            </a:r>
            <a:r>
              <a:rPr lang="zh-CN" altLang="en-US"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ow </a:t>
            </a:r>
            <a:r>
              <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do </a:t>
            </a:r>
            <a:r>
              <a:rPr lang="zh-CN" altLang="en-US"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you think each photo relates to world hunger</a:t>
            </a:r>
            <a:r>
              <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6" name="文本框 5"/>
          <p:cNvSpPr txBox="1"/>
          <p:nvPr/>
        </p:nvSpPr>
        <p:spPr>
          <a:xfrm>
            <a:off x="955054" y="3782913"/>
            <a:ext cx="10649413" cy="2144177"/>
          </a:xfrm>
          <a:prstGeom prst="rect">
            <a:avLst/>
          </a:prstGeom>
          <a:noFill/>
          <a:ln w="28575" cmpd="sng">
            <a:solidFill>
              <a:schemeClr val="accent1">
                <a:shade val="50000"/>
              </a:schemeClr>
            </a:solidFill>
            <a:prstDash val="sysDot"/>
          </a:ln>
        </p:spPr>
        <p:txBody>
          <a:bodyPr wrap="square" rtlCol="0">
            <a:spAutoFit/>
          </a:bodyPr>
          <a:lstStyle/>
          <a:p>
            <a:pPr algn="l">
              <a:lnSpc>
                <a:spcPts val="3200"/>
              </a:lnSpc>
            </a:pPr>
            <a:r>
              <a:rPr lang="zh-CN" altLang="en-US" sz="3000" b="1" dirty="0">
                <a:solidFill>
                  <a:srgbClr val="C00000"/>
                </a:solidFill>
                <a:latin typeface="Times New Roman" panose="02020603050405020304" pitchFamily="18" charset="0"/>
                <a:cs typeface="Times New Roman" panose="02020603050405020304" pitchFamily="18" charset="0"/>
              </a:rPr>
              <a:t>The first photo represents </a:t>
            </a:r>
            <a:endParaRPr lang="zh-CN" altLang="en-US" sz="3000" b="1" dirty="0">
              <a:solidFill>
                <a:srgbClr val="C00000"/>
              </a:solidFill>
              <a:latin typeface="Times New Roman" panose="02020603050405020304" pitchFamily="18" charset="0"/>
              <a:cs typeface="Times New Roman" panose="02020603050405020304" pitchFamily="18" charset="0"/>
            </a:endParaRPr>
          </a:p>
          <a:p>
            <a:pPr algn="l">
              <a:lnSpc>
                <a:spcPts val="3200"/>
              </a:lnSpc>
            </a:pPr>
            <a:r>
              <a:rPr lang="zh-CN" altLang="en-US" sz="3000" b="1" dirty="0">
                <a:solidFill>
                  <a:srgbClr val="C00000"/>
                </a:solidFill>
                <a:latin typeface="Times New Roman" panose="02020603050405020304" pitchFamily="18" charset="0"/>
                <a:cs typeface="Times New Roman" panose="02020603050405020304" pitchFamily="18" charset="0"/>
              </a:rPr>
              <a:t>the idea of drought. Either a </a:t>
            </a:r>
            <a:endParaRPr lang="zh-CN" altLang="en-US" sz="3000" b="1" dirty="0">
              <a:solidFill>
                <a:srgbClr val="C00000"/>
              </a:solidFill>
              <a:latin typeface="Times New Roman" panose="02020603050405020304" pitchFamily="18" charset="0"/>
              <a:cs typeface="Times New Roman" panose="02020603050405020304" pitchFamily="18" charset="0"/>
            </a:endParaRPr>
          </a:p>
          <a:p>
            <a:pPr algn="l">
              <a:lnSpc>
                <a:spcPts val="3200"/>
              </a:lnSpc>
            </a:pPr>
            <a:r>
              <a:rPr lang="zh-CN" altLang="en-US" sz="3000" b="1" dirty="0">
                <a:solidFill>
                  <a:srgbClr val="C00000"/>
                </a:solidFill>
                <a:latin typeface="Times New Roman" panose="02020603050405020304" pitchFamily="18" charset="0"/>
                <a:cs typeface="Times New Roman" panose="02020603050405020304" pitchFamily="18" charset="0"/>
              </a:rPr>
              <a:t>river or a lake bed has been exposed by receding waters, leaving behind cracked soil. A child </a:t>
            </a:r>
            <a:r>
              <a:rPr lang="en-US" altLang="zh-CN" sz="3000" b="1" dirty="0">
                <a:solidFill>
                  <a:srgbClr val="C00000"/>
                </a:solidFill>
                <a:latin typeface="Times New Roman" panose="02020603050405020304" pitchFamily="18" charset="0"/>
                <a:cs typeface="Times New Roman" panose="02020603050405020304" pitchFamily="18" charset="0"/>
              </a:rPr>
              <a:t>is </a:t>
            </a:r>
            <a:r>
              <a:rPr lang="zh-CN" altLang="en-US" sz="3000" b="1" dirty="0">
                <a:solidFill>
                  <a:srgbClr val="C00000"/>
                </a:solidFill>
                <a:latin typeface="Times New Roman" panose="02020603050405020304" pitchFamily="18" charset="0"/>
                <a:cs typeface="Times New Roman" panose="02020603050405020304" pitchFamily="18" charset="0"/>
              </a:rPr>
              <a:t>pouring water onto the ground. When there is drought, crops cannot grow and animals may die.</a:t>
            </a:r>
            <a:endParaRPr lang="zh-CN" altLang="en-US" sz="3000" b="1" dirty="0">
              <a:solidFill>
                <a:srgbClr val="C00000"/>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custDataLst>
              <p:tags r:id="rId1"/>
            </p:custDataLst>
          </p:nvPr>
        </p:nvPicPr>
        <p:blipFill>
          <a:blip r:embed="rId2"/>
          <a:stretch>
            <a:fillRect/>
          </a:stretch>
        </p:blipFill>
        <p:spPr>
          <a:xfrm>
            <a:off x="5769242" y="1908175"/>
            <a:ext cx="4936858" cy="2713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25"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27" dur="80"/>
                                        <p:tgtEl>
                                          <p:spTgt spid="6">
                                            <p:txEl>
                                              <p:pRg st="0" end="0"/>
                                            </p:txEl>
                                          </p:spTgt>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nodeType="clickEffect">
                                  <p:stCondLst>
                                    <p:cond delay="0"/>
                                  </p:stCondLst>
                                  <p:iterate type="lt">
                                    <p:tmPct val="50000"/>
                                  </p:iterate>
                                  <p:childTnLst>
                                    <p:set>
                                      <p:cBhvr>
                                        <p:cTn id="31"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32" dur="80"/>
                                        <p:tgtEl>
                                          <p:spTgt spid="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34" dur="80"/>
                                        <p:tgtEl>
                                          <p:spTgt spid="6">
                                            <p:txEl>
                                              <p:pRg st="1" end="1"/>
                                            </p:txEl>
                                          </p:spTgt>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nodeType="clickEffect">
                                  <p:stCondLst>
                                    <p:cond delay="0"/>
                                  </p:stCondLst>
                                  <p:iterate type="lt">
                                    <p:tmPct val="50000"/>
                                  </p:iterate>
                                  <p:childTnLst>
                                    <p:set>
                                      <p:cBhvr>
                                        <p:cTn id="38" dur="1" fill="hold">
                                          <p:stCondLst>
                                            <p:cond delay="0"/>
                                          </p:stCondLst>
                                        </p:cTn>
                                        <p:tgtEl>
                                          <p:spTgt spid="6">
                                            <p:txEl>
                                              <p:pRg st="2" end="2"/>
                                            </p:txEl>
                                          </p:spTgt>
                                        </p:tgtEl>
                                        <p:attrNameLst>
                                          <p:attrName>style.visibility</p:attrName>
                                        </p:attrNameLst>
                                      </p:cBhvr>
                                      <p:to>
                                        <p:strVal val="visible"/>
                                      </p:to>
                                    </p:set>
                                    <p:anim calcmode="discrete" valueType="clr">
                                      <p:cBhvr override="childStyle">
                                        <p:cTn id="39" dur="80"/>
                                        <p:tgtEl>
                                          <p:spTgt spid="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6">
                                            <p:txEl>
                                              <p:pRg st="2" end="2"/>
                                            </p:txEl>
                                          </p:spTgt>
                                        </p:tgtEl>
                                        <p:attrNameLst>
                                          <p:attrName>fillcolor</p:attrName>
                                        </p:attrNameLst>
                                      </p:cBhvr>
                                      <p:tavLst>
                                        <p:tav tm="0">
                                          <p:val>
                                            <p:clrVal>
                                              <a:schemeClr val="accent2"/>
                                            </p:clrVal>
                                          </p:val>
                                        </p:tav>
                                        <p:tav tm="50000">
                                          <p:val>
                                            <p:clrVal>
                                              <a:schemeClr val="hlink"/>
                                            </p:clrVal>
                                          </p:val>
                                        </p:tav>
                                      </p:tavLst>
                                    </p:anim>
                                    <p:set>
                                      <p:cBhvr>
                                        <p:cTn id="41" dur="80"/>
                                        <p:tgtEl>
                                          <p:spTgt spid="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9"/>
          <p:cNvSpPr/>
          <p:nvPr/>
        </p:nvSpPr>
        <p:spPr>
          <a:xfrm>
            <a:off x="840134" y="0"/>
            <a:ext cx="4968552" cy="914400"/>
          </a:xfrm>
          <a:prstGeom prst="round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4800" b="1" i="0" u="none" strike="noStrike" kern="0" cap="none" spc="0" normalizeH="0" baseline="0" noProof="0" dirty="0" err="1">
                <a:ln>
                  <a:noFill/>
                </a:ln>
                <a:solidFill>
                  <a:srgbClr val="333399"/>
                </a:solidFill>
                <a:effectLst/>
                <a:uLnTx/>
                <a:uFillTx/>
                <a:latin typeface="Times New Roman" panose="02020603050405020304" pitchFamily="18" charset="0"/>
                <a:ea typeface="宋体" panose="02010600030101010101" pitchFamily="2" charset="-122"/>
                <a:cs typeface="Times New Roman" panose="02020603050405020304" pitchFamily="18" charset="0"/>
              </a:rPr>
              <a:t>Look</a:t>
            </a:r>
            <a:r>
              <a:rPr kumimoji="0" lang="en-US" altLang="zh-CN" sz="4800" b="1" i="0" u="none" strike="noStrike" kern="0" cap="none" spc="0" normalizeH="0" baseline="0" noProof="0" dirty="0" err="1">
                <a:ln>
                  <a:noFill/>
                </a:ln>
                <a:solidFill>
                  <a:srgbClr val="333399"/>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en-US" altLang="zh-CN" sz="4800" b="1" i="0" u="none" strike="noStrike" kern="0" cap="none" spc="0" normalizeH="0" baseline="0" noProof="0" dirty="0" err="1">
                <a:ln>
                  <a:noFill/>
                </a:ln>
                <a:solidFill>
                  <a:srgbClr val="333399"/>
                </a:solidFill>
                <a:effectLst/>
                <a:uLnTx/>
                <a:uFillTx/>
                <a:latin typeface="Times New Roman" panose="02020603050405020304" pitchFamily="18" charset="0"/>
                <a:ea typeface="宋体" panose="02010600030101010101" pitchFamily="2" charset="-122"/>
                <a:cs typeface="Times New Roman" panose="02020603050405020304" pitchFamily="18" charset="0"/>
              </a:rPr>
              <a:t>discuss</a:t>
            </a:r>
            <a:r>
              <a:rPr kumimoji="0" lang="zh-CN" altLang="en-US" sz="4800" b="1" i="0" u="none" strike="noStrike" kern="0" cap="none" spc="0" normalizeH="0" baseline="0" noProof="0" dirty="0">
                <a:ln>
                  <a:noFill/>
                </a:ln>
                <a:solidFill>
                  <a:srgbClr val="333399"/>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4800" b="1" i="0" u="none" strike="noStrike" kern="0" cap="none" spc="0" normalizeH="0" baseline="0" noProof="0" dirty="0">
              <a:ln>
                <a:noFill/>
              </a:ln>
              <a:solidFill>
                <a:srgbClr val="333399"/>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840134" y="914400"/>
            <a:ext cx="11192032" cy="993775"/>
          </a:xfrm>
          <a:prstGeom prst="rect">
            <a:avLst/>
          </a:prstGeom>
          <a:noFill/>
        </p:spPr>
        <p:txBody>
          <a:bodyPr wrap="square" rtlCol="0" anchor="t">
            <a:spAutoFit/>
          </a:bodyPr>
          <a:lstStyle/>
          <a:p>
            <a:pPr>
              <a:lnSpc>
                <a:spcPts val="3520"/>
              </a:lnSpc>
              <a:buFont typeface="+mj-ea"/>
            </a:pPr>
            <a:r>
              <a:rPr lang="en-US" altLang="en-US"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What can you see in the photos</a:t>
            </a:r>
            <a:r>
              <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nSpc>
                <a:spcPts val="3520"/>
              </a:lnSpc>
              <a:buFont typeface="+mj-ea"/>
            </a:pPr>
            <a:r>
              <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 H</a:t>
            </a:r>
            <a:r>
              <a:rPr lang="zh-CN" altLang="en-US"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ow </a:t>
            </a:r>
            <a:r>
              <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do </a:t>
            </a:r>
            <a:r>
              <a:rPr lang="zh-CN" altLang="en-US"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you think each photo relates to world hunger</a:t>
            </a:r>
            <a:r>
              <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8" name="文本框 7"/>
          <p:cNvSpPr txBox="1"/>
          <p:nvPr/>
        </p:nvSpPr>
        <p:spPr>
          <a:xfrm>
            <a:off x="1036017" y="3799423"/>
            <a:ext cx="10119966" cy="2144177"/>
          </a:xfrm>
          <a:prstGeom prst="rect">
            <a:avLst/>
          </a:prstGeom>
          <a:noFill/>
          <a:ln w="28575" cmpd="sng">
            <a:solidFill>
              <a:srgbClr val="BBE0E3">
                <a:shade val="50000"/>
              </a:srgbClr>
            </a:solidFill>
            <a:prstDash val="sysDot"/>
          </a:ln>
        </p:spPr>
        <p:txBody>
          <a:bodyPr wrap="square" rtlCol="0">
            <a:spAutoFit/>
          </a:bodyPr>
          <a:lstStyle/>
          <a:p>
            <a:pPr marL="0" marR="0" lvl="0" indent="0" defTabSz="914400" eaLnBrk="1" fontAlgn="base" latinLnBrk="0" hangingPunct="1">
              <a:lnSpc>
                <a:spcPts val="3200"/>
              </a:lnSpc>
              <a:spcBef>
                <a:spcPct val="0"/>
              </a:spcBef>
              <a:spcAft>
                <a:spcPct val="0"/>
              </a:spcAft>
              <a:buClrTx/>
              <a:buSzTx/>
              <a:buFontTx/>
              <a:buNone/>
              <a:defRPr/>
            </a:pPr>
            <a:r>
              <a:rPr kumimoji="0" lang="zh-CN" altLang="en-US" sz="30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second photo represents </a:t>
            </a:r>
            <a:endParaRPr kumimoji="0" lang="zh-CN" altLang="en-US" sz="30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defTabSz="914400" eaLnBrk="1" fontAlgn="base" latinLnBrk="0" hangingPunct="1">
              <a:lnSpc>
                <a:spcPts val="3200"/>
              </a:lnSpc>
              <a:spcBef>
                <a:spcPct val="0"/>
              </a:spcBef>
              <a:spcAft>
                <a:spcPct val="0"/>
              </a:spcAft>
              <a:buClrTx/>
              <a:buSzTx/>
              <a:buFontTx/>
              <a:buNone/>
              <a:defRPr/>
            </a:pPr>
            <a:r>
              <a:rPr kumimoji="0" lang="zh-CN" altLang="en-US" sz="30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idea of war.Hunger often </a:t>
            </a:r>
            <a:endParaRPr kumimoji="0" lang="zh-CN" altLang="en-US" sz="30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defTabSz="914400" eaLnBrk="1" fontAlgn="base" latinLnBrk="0" hangingPunct="1">
              <a:lnSpc>
                <a:spcPts val="3200"/>
              </a:lnSpc>
              <a:spcBef>
                <a:spcPct val="0"/>
              </a:spcBef>
              <a:spcAft>
                <a:spcPct val="0"/>
              </a:spcAft>
              <a:buClrTx/>
              <a:buSzTx/>
              <a:buFontTx/>
              <a:buNone/>
              <a:defRPr/>
            </a:pPr>
            <a:r>
              <a:rPr kumimoji="0" lang="zh-CN" altLang="en-US" sz="30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comes with war, as ofte</a:t>
            </a:r>
            <a:r>
              <a:rPr kumimoji="0" lang="en-US" altLang="zh-CN" sz="30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 </a:t>
            </a:r>
            <a:r>
              <a:rPr kumimoji="0" lang="zh-CN" altLang="en-US" sz="30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people cannot farm, or they cannot work to earn money to buy food. And, even if they had money to buy food, the markets might be empty or closed.</a:t>
            </a:r>
            <a:endParaRPr kumimoji="0" lang="zh-CN" altLang="en-US" sz="30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1"/>
          <a:stretch>
            <a:fillRect/>
          </a:stretch>
        </p:blipFill>
        <p:spPr>
          <a:xfrm>
            <a:off x="5956300" y="1908175"/>
            <a:ext cx="4392264" cy="2563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2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29" dur="80"/>
                                        <p:tgtEl>
                                          <p:spTgt spid="8">
                                            <p:txEl>
                                              <p:pRg st="0" end="0"/>
                                            </p:txEl>
                                          </p:spTgt>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nodeType="clickEffect">
                                  <p:stCondLst>
                                    <p:cond delay="0"/>
                                  </p:stCondLst>
                                  <p:iterate type="lt">
                                    <p:tmPct val="50000"/>
                                  </p:iterate>
                                  <p:childTnLst>
                                    <p:set>
                                      <p:cBhvr>
                                        <p:cTn id="33"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34"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36" dur="80"/>
                                        <p:tgtEl>
                                          <p:spTgt spid="8">
                                            <p:txEl>
                                              <p:pRg st="1" end="1"/>
                                            </p:txEl>
                                          </p:spTgt>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nodeType="clickEffect">
                                  <p:stCondLst>
                                    <p:cond delay="0"/>
                                  </p:stCondLst>
                                  <p:iterate type="lt">
                                    <p:tmPct val="50000"/>
                                  </p:iterate>
                                  <p:childTnLst>
                                    <p:set>
                                      <p:cBhvr>
                                        <p:cTn id="40" dur="1" fill="hold">
                                          <p:stCondLst>
                                            <p:cond delay="0"/>
                                          </p:stCondLst>
                                        </p:cTn>
                                        <p:tgtEl>
                                          <p:spTgt spid="8">
                                            <p:txEl>
                                              <p:pRg st="2" end="2"/>
                                            </p:txEl>
                                          </p:spTgt>
                                        </p:tgtEl>
                                        <p:attrNameLst>
                                          <p:attrName>style.visibility</p:attrName>
                                        </p:attrNameLst>
                                      </p:cBhvr>
                                      <p:to>
                                        <p:strVal val="visible"/>
                                      </p:to>
                                    </p:set>
                                    <p:anim calcmode="discrete" valueType="clr">
                                      <p:cBhvr override="childStyle">
                                        <p:cTn id="41" dur="80"/>
                                        <p:tgtEl>
                                          <p:spTgt spid="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8">
                                            <p:txEl>
                                              <p:pRg st="2" end="2"/>
                                            </p:txEl>
                                          </p:spTgt>
                                        </p:tgtEl>
                                        <p:attrNameLst>
                                          <p:attrName>fillcolor</p:attrName>
                                        </p:attrNameLst>
                                      </p:cBhvr>
                                      <p:tavLst>
                                        <p:tav tm="0">
                                          <p:val>
                                            <p:clrVal>
                                              <a:schemeClr val="accent2"/>
                                            </p:clrVal>
                                          </p:val>
                                        </p:tav>
                                        <p:tav tm="50000">
                                          <p:val>
                                            <p:clrVal>
                                              <a:schemeClr val="hlink"/>
                                            </p:clrVal>
                                          </p:val>
                                        </p:tav>
                                      </p:tavLst>
                                    </p:anim>
                                    <p:set>
                                      <p:cBhvr>
                                        <p:cTn id="43" dur="80"/>
                                        <p:tgtEl>
                                          <p:spTgt spid="8">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9"/>
          <p:cNvSpPr/>
          <p:nvPr/>
        </p:nvSpPr>
        <p:spPr>
          <a:xfrm>
            <a:off x="840134" y="0"/>
            <a:ext cx="4968552" cy="914400"/>
          </a:xfrm>
          <a:prstGeom prst="round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4800" b="1" i="0" u="none" strike="noStrike" kern="0" cap="none" spc="0" normalizeH="0" baseline="0" noProof="0" dirty="0" err="1">
                <a:ln>
                  <a:noFill/>
                </a:ln>
                <a:solidFill>
                  <a:srgbClr val="333399"/>
                </a:solidFill>
                <a:effectLst/>
                <a:uLnTx/>
                <a:uFillTx/>
                <a:latin typeface="Times New Roman" panose="02020603050405020304" pitchFamily="18" charset="0"/>
                <a:ea typeface="宋体" panose="02010600030101010101" pitchFamily="2" charset="-122"/>
                <a:cs typeface="Times New Roman" panose="02020603050405020304" pitchFamily="18" charset="0"/>
              </a:rPr>
              <a:t>Look</a:t>
            </a:r>
            <a:r>
              <a:rPr kumimoji="0" lang="en-US" altLang="zh-CN" sz="4800" b="1" i="0" u="none" strike="noStrike" kern="0" cap="none" spc="0" normalizeH="0" baseline="0" noProof="0" dirty="0" err="1">
                <a:ln>
                  <a:noFill/>
                </a:ln>
                <a:solidFill>
                  <a:srgbClr val="333399"/>
                </a:solidFill>
                <a:effectLst/>
                <a:uLnTx/>
                <a:uFillTx/>
                <a:latin typeface="宋体" panose="02010600030101010101" pitchFamily="2" charset="-122"/>
                <a:ea typeface="宋体" panose="02010600030101010101" pitchFamily="2" charset="-122"/>
                <a:cs typeface="Times New Roman" panose="02020603050405020304" pitchFamily="18" charset="0"/>
              </a:rPr>
              <a:t>＆</a:t>
            </a:r>
            <a:r>
              <a:rPr kumimoji="0" lang="en-US" altLang="zh-CN" sz="4800" b="1" i="0" u="none" strike="noStrike" kern="0" cap="none" spc="0" normalizeH="0" baseline="0" noProof="0" dirty="0" err="1">
                <a:ln>
                  <a:noFill/>
                </a:ln>
                <a:solidFill>
                  <a:srgbClr val="333399"/>
                </a:solidFill>
                <a:effectLst/>
                <a:uLnTx/>
                <a:uFillTx/>
                <a:latin typeface="Times New Roman" panose="02020603050405020304" pitchFamily="18" charset="0"/>
                <a:ea typeface="宋体" panose="02010600030101010101" pitchFamily="2" charset="-122"/>
                <a:cs typeface="Times New Roman" panose="02020603050405020304" pitchFamily="18" charset="0"/>
              </a:rPr>
              <a:t>discuss</a:t>
            </a:r>
            <a:r>
              <a:rPr kumimoji="0" lang="zh-CN" altLang="en-US" sz="4800" b="1" i="0" u="none" strike="noStrike" kern="0" cap="none" spc="0" normalizeH="0" baseline="0" noProof="0" dirty="0">
                <a:ln>
                  <a:noFill/>
                </a:ln>
                <a:solidFill>
                  <a:srgbClr val="333399"/>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4800" b="1" i="0" u="none" strike="noStrike" kern="0" cap="none" spc="0" normalizeH="0" baseline="0" noProof="0" dirty="0">
              <a:ln>
                <a:noFill/>
              </a:ln>
              <a:solidFill>
                <a:srgbClr val="333399"/>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840134" y="914400"/>
            <a:ext cx="11192032" cy="993775"/>
          </a:xfrm>
          <a:prstGeom prst="rect">
            <a:avLst/>
          </a:prstGeom>
          <a:noFill/>
        </p:spPr>
        <p:txBody>
          <a:bodyPr wrap="square" rtlCol="0" anchor="t">
            <a:spAutoFit/>
          </a:bodyPr>
          <a:lstStyle/>
          <a:p>
            <a:pPr>
              <a:lnSpc>
                <a:spcPts val="3520"/>
              </a:lnSpc>
              <a:buFont typeface="+mj-ea"/>
            </a:pPr>
            <a:r>
              <a:rPr lang="en-US" altLang="en-US"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What can you see in the photos</a:t>
            </a:r>
            <a:r>
              <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nSpc>
                <a:spcPts val="3520"/>
              </a:lnSpc>
              <a:buFont typeface="+mj-ea"/>
            </a:pPr>
            <a:r>
              <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 H</a:t>
            </a:r>
            <a:r>
              <a:rPr lang="zh-CN" altLang="en-US"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ow </a:t>
            </a:r>
            <a:r>
              <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do </a:t>
            </a:r>
            <a:r>
              <a:rPr lang="zh-CN" altLang="en-US"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you think each photo relates to world hunger</a:t>
            </a:r>
            <a:r>
              <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3200" b="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6" name="文本框 5"/>
          <p:cNvSpPr txBox="1"/>
          <p:nvPr/>
        </p:nvSpPr>
        <p:spPr>
          <a:xfrm>
            <a:off x="932601" y="2372190"/>
            <a:ext cx="10820284" cy="3939540"/>
          </a:xfrm>
          <a:prstGeom prst="rect">
            <a:avLst/>
          </a:prstGeom>
          <a:noFill/>
          <a:ln w="28575" cmpd="sng">
            <a:solidFill>
              <a:schemeClr val="accent1">
                <a:shade val="50000"/>
              </a:schemeClr>
            </a:solidFill>
            <a:prstDash val="sysDot"/>
          </a:ln>
        </p:spPr>
        <p:txBody>
          <a:bodyPr wrap="square" rtlCol="0">
            <a:spAutoFit/>
          </a:bodyPr>
          <a:lstStyle/>
          <a:p>
            <a:pPr algn="l">
              <a:lnSpc>
                <a:spcPts val="3000"/>
              </a:lnSpc>
            </a:pPr>
            <a:r>
              <a:rPr lang="zh-CN" altLang="en-US" sz="3000" b="1" dirty="0">
                <a:solidFill>
                  <a:srgbClr val="C00000"/>
                </a:solidFill>
                <a:latin typeface="Times New Roman" panose="02020603050405020304" pitchFamily="18" charset="0"/>
                <a:cs typeface="Times New Roman" panose="02020603050405020304" pitchFamily="18" charset="0"/>
              </a:rPr>
              <a:t>The third photo represe</a:t>
            </a:r>
            <a:r>
              <a:rPr lang="en-US" altLang="zh-CN" sz="3000" b="1" dirty="0" err="1">
                <a:solidFill>
                  <a:srgbClr val="C00000"/>
                </a:solidFill>
                <a:latin typeface="Times New Roman" panose="02020603050405020304" pitchFamily="18" charset="0"/>
                <a:cs typeface="Times New Roman" panose="02020603050405020304" pitchFamily="18" charset="0"/>
              </a:rPr>
              <a:t>nt</a:t>
            </a:r>
            <a:r>
              <a:rPr lang="zh-CN" altLang="en-US" sz="3000" b="1" dirty="0">
                <a:solidFill>
                  <a:srgbClr val="C00000"/>
                </a:solidFill>
                <a:latin typeface="Times New Roman" panose="02020603050405020304" pitchFamily="18" charset="0"/>
                <a:cs typeface="Times New Roman" panose="02020603050405020304" pitchFamily="18" charset="0"/>
              </a:rPr>
              <a:t>s </a:t>
            </a:r>
            <a:endParaRPr lang="zh-CN" altLang="en-US" sz="3000" b="1" dirty="0">
              <a:solidFill>
                <a:srgbClr val="C00000"/>
              </a:solidFill>
              <a:latin typeface="Times New Roman" panose="02020603050405020304" pitchFamily="18" charset="0"/>
              <a:cs typeface="Times New Roman" panose="02020603050405020304" pitchFamily="18" charset="0"/>
            </a:endParaRPr>
          </a:p>
          <a:p>
            <a:pPr algn="l">
              <a:lnSpc>
                <a:spcPts val="3000"/>
              </a:lnSpc>
            </a:pPr>
            <a:r>
              <a:rPr lang="en-US" altLang="zh-CN" sz="3000" b="1" dirty="0">
                <a:solidFill>
                  <a:srgbClr val="C00000"/>
                </a:solidFill>
                <a:latin typeface="Times New Roman" panose="02020603050405020304" pitchFamily="18" charset="0"/>
                <a:cs typeface="Times New Roman" panose="02020603050405020304" pitchFamily="18" charset="0"/>
              </a:rPr>
              <a:t>famine. </a:t>
            </a:r>
            <a:r>
              <a:rPr lang="zh-CN" altLang="en-US" sz="3000" b="1" dirty="0">
                <a:solidFill>
                  <a:srgbClr val="C00000"/>
                </a:solidFill>
                <a:latin typeface="Times New Roman" panose="02020603050405020304" pitchFamily="18" charset="0"/>
                <a:cs typeface="Times New Roman" panose="02020603050405020304" pitchFamily="18" charset="0"/>
                <a:sym typeface="+mn-ea"/>
              </a:rPr>
              <a:t>The child in the photo </a:t>
            </a:r>
            <a:r>
              <a:rPr lang="en-US" altLang="zh-CN" sz="3000" b="1" dirty="0">
                <a:solidFill>
                  <a:srgbClr val="C00000"/>
                </a:solidFill>
                <a:latin typeface="Times New Roman" panose="02020603050405020304" pitchFamily="18" charset="0"/>
                <a:cs typeface="Times New Roman" panose="02020603050405020304" pitchFamily="18" charset="0"/>
                <a:sym typeface="+mn-ea"/>
              </a:rPr>
              <a:t>is </a:t>
            </a:r>
            <a:endParaRPr lang="en-US" altLang="zh-CN" sz="3000" b="1" dirty="0">
              <a:solidFill>
                <a:srgbClr val="C00000"/>
              </a:solidFill>
              <a:latin typeface="Times New Roman" panose="02020603050405020304" pitchFamily="18" charset="0"/>
              <a:cs typeface="Times New Roman" panose="02020603050405020304" pitchFamily="18" charset="0"/>
              <a:sym typeface="+mn-ea"/>
            </a:endParaRPr>
          </a:p>
          <a:p>
            <a:pPr algn="l">
              <a:lnSpc>
                <a:spcPts val="3000"/>
              </a:lnSpc>
            </a:pPr>
            <a:r>
              <a:rPr lang="en-US" altLang="zh-CN" sz="3000" b="1" dirty="0">
                <a:solidFill>
                  <a:srgbClr val="C00000"/>
                </a:solidFill>
                <a:latin typeface="Times New Roman" panose="02020603050405020304" pitchFamily="18" charset="0"/>
                <a:cs typeface="Times New Roman" panose="02020603050405020304" pitchFamily="18" charset="0"/>
                <a:sym typeface="+mn-ea"/>
              </a:rPr>
              <a:t>a </a:t>
            </a:r>
            <a:r>
              <a:rPr lang="zh-CN" altLang="en-US" sz="3000" b="1" dirty="0">
                <a:solidFill>
                  <a:srgbClr val="C00000"/>
                </a:solidFill>
                <a:latin typeface="Times New Roman" panose="02020603050405020304" pitchFamily="18" charset="0"/>
                <a:cs typeface="Times New Roman" panose="02020603050405020304" pitchFamily="18" charset="0"/>
              </a:rPr>
              <a:t>victim of </a:t>
            </a:r>
            <a:r>
              <a:rPr lang="en-US" altLang="zh-CN" sz="3000" b="1" dirty="0">
                <a:solidFill>
                  <a:srgbClr val="C00000"/>
                </a:solidFill>
                <a:latin typeface="Times New Roman" panose="02020603050405020304" pitchFamily="18" charset="0"/>
                <a:cs typeface="Times New Roman" panose="02020603050405020304" pitchFamily="18" charset="0"/>
              </a:rPr>
              <a:t>famine, which is why </a:t>
            </a:r>
            <a:endParaRPr lang="en-US" altLang="zh-CN" sz="3000" b="1" dirty="0">
              <a:solidFill>
                <a:srgbClr val="C00000"/>
              </a:solidFill>
              <a:latin typeface="Times New Roman" panose="02020603050405020304" pitchFamily="18" charset="0"/>
              <a:cs typeface="Times New Roman" panose="02020603050405020304" pitchFamily="18" charset="0"/>
            </a:endParaRPr>
          </a:p>
          <a:p>
            <a:pPr algn="l">
              <a:lnSpc>
                <a:spcPts val="3000"/>
              </a:lnSpc>
            </a:pPr>
            <a:r>
              <a:rPr lang="zh-CN" altLang="en-US" sz="3000" b="1" dirty="0">
                <a:solidFill>
                  <a:srgbClr val="C00000"/>
                </a:solidFill>
                <a:latin typeface="Times New Roman" panose="02020603050405020304" pitchFamily="18" charset="0"/>
                <a:cs typeface="Times New Roman" panose="02020603050405020304" pitchFamily="18" charset="0"/>
              </a:rPr>
              <a:t>his/her arm </a:t>
            </a:r>
            <a:r>
              <a:rPr lang="en-US" altLang="zh-CN" sz="3000" b="1" dirty="0">
                <a:solidFill>
                  <a:srgbClr val="C00000"/>
                </a:solidFill>
                <a:latin typeface="Times New Roman" panose="02020603050405020304" pitchFamily="18" charset="0"/>
                <a:cs typeface="Times New Roman" panose="02020603050405020304" pitchFamily="18" charset="0"/>
              </a:rPr>
              <a:t>and hand </a:t>
            </a:r>
            <a:r>
              <a:rPr lang="zh-CN" altLang="en-US" sz="3000" b="1" dirty="0">
                <a:solidFill>
                  <a:srgbClr val="C00000"/>
                </a:solidFill>
                <a:latin typeface="Times New Roman" panose="02020603050405020304" pitchFamily="18" charset="0"/>
                <a:cs typeface="Times New Roman" panose="02020603050405020304" pitchFamily="18" charset="0"/>
              </a:rPr>
              <a:t>are </a:t>
            </a:r>
            <a:r>
              <a:rPr lang="en-US" altLang="zh-CN" sz="3000" b="1" dirty="0">
                <a:solidFill>
                  <a:srgbClr val="C00000"/>
                </a:solidFill>
                <a:latin typeface="Times New Roman" panose="02020603050405020304" pitchFamily="18" charset="0"/>
                <a:cs typeface="Times New Roman" panose="02020603050405020304" pitchFamily="18" charset="0"/>
              </a:rPr>
              <a:t>s</a:t>
            </a:r>
            <a:r>
              <a:rPr lang="zh-CN" altLang="en-US" sz="3000" b="1" dirty="0">
                <a:solidFill>
                  <a:srgbClr val="C00000"/>
                </a:solidFill>
                <a:latin typeface="Times New Roman" panose="02020603050405020304" pitchFamily="18" charset="0"/>
                <a:cs typeface="Times New Roman" panose="02020603050405020304" pitchFamily="18" charset="0"/>
              </a:rPr>
              <a:t>o thin. </a:t>
            </a:r>
            <a:endParaRPr lang="zh-CN" altLang="en-US" sz="3000" b="1" dirty="0">
              <a:solidFill>
                <a:srgbClr val="C00000"/>
              </a:solidFill>
              <a:latin typeface="Times New Roman" panose="02020603050405020304" pitchFamily="18" charset="0"/>
              <a:cs typeface="Times New Roman" panose="02020603050405020304" pitchFamily="18" charset="0"/>
            </a:endParaRPr>
          </a:p>
          <a:p>
            <a:pPr algn="l">
              <a:lnSpc>
                <a:spcPts val="3000"/>
              </a:lnSpc>
            </a:pPr>
            <a:r>
              <a:rPr lang="zh-CN" altLang="en-US" sz="3000" b="1" dirty="0">
                <a:solidFill>
                  <a:srgbClr val="C00000"/>
                </a:solidFill>
                <a:latin typeface="Times New Roman" panose="02020603050405020304" pitchFamily="18" charset="0"/>
                <a:cs typeface="Times New Roman" panose="02020603050405020304" pitchFamily="18" charset="0"/>
              </a:rPr>
              <a:t>Famine is when the crops do not </a:t>
            </a:r>
            <a:endParaRPr lang="zh-CN" altLang="en-US" sz="3000" b="1" dirty="0">
              <a:solidFill>
                <a:srgbClr val="C00000"/>
              </a:solidFill>
              <a:latin typeface="Times New Roman" panose="02020603050405020304" pitchFamily="18" charset="0"/>
              <a:cs typeface="Times New Roman" panose="02020603050405020304" pitchFamily="18" charset="0"/>
            </a:endParaRPr>
          </a:p>
          <a:p>
            <a:pPr algn="l">
              <a:lnSpc>
                <a:spcPts val="3000"/>
              </a:lnSpc>
            </a:pPr>
            <a:r>
              <a:rPr lang="zh-CN" altLang="en-US" sz="3000" b="1" dirty="0">
                <a:solidFill>
                  <a:srgbClr val="C00000"/>
                </a:solidFill>
                <a:latin typeface="Times New Roman" panose="02020603050405020304" pitchFamily="18" charset="0"/>
                <a:cs typeface="Times New Roman" panose="02020603050405020304" pitchFamily="18" charset="0"/>
              </a:rPr>
              <a:t>grow and there is not enough food for everyone t</a:t>
            </a:r>
            <a:r>
              <a:rPr lang="en-US" altLang="zh-CN" sz="3000" b="1" dirty="0">
                <a:solidFill>
                  <a:srgbClr val="C00000"/>
                </a:solidFill>
                <a:latin typeface="Times New Roman" panose="02020603050405020304" pitchFamily="18" charset="0"/>
                <a:cs typeface="Times New Roman" panose="02020603050405020304" pitchFamily="18" charset="0"/>
              </a:rPr>
              <a:t>o </a:t>
            </a:r>
            <a:r>
              <a:rPr lang="zh-CN" altLang="en-US" sz="3000" b="1" dirty="0">
                <a:solidFill>
                  <a:srgbClr val="C00000"/>
                </a:solidFill>
                <a:latin typeface="Times New Roman" panose="02020603050405020304" pitchFamily="18" charset="0"/>
                <a:cs typeface="Times New Roman" panose="02020603050405020304" pitchFamily="18" charset="0"/>
              </a:rPr>
              <a:t>eat. While famine can be caused by drought, some of the worst famines in world history had other sources, such as insects or diseases that destroyed the crops, or w</a:t>
            </a:r>
            <a:r>
              <a:rPr lang="en-US" altLang="zh-CN" sz="3000" b="1" dirty="0" err="1">
                <a:solidFill>
                  <a:srgbClr val="C00000"/>
                </a:solidFill>
                <a:latin typeface="Times New Roman" panose="02020603050405020304" pitchFamily="18" charset="0"/>
                <a:cs typeface="Times New Roman" panose="02020603050405020304" pitchFamily="18" charset="0"/>
              </a:rPr>
              <a:t>ea</a:t>
            </a:r>
            <a:r>
              <a:rPr lang="zh-CN" altLang="en-US" sz="3000" b="1" dirty="0">
                <a:solidFill>
                  <a:srgbClr val="C00000"/>
                </a:solidFill>
                <a:latin typeface="Times New Roman" panose="02020603050405020304" pitchFamily="18" charset="0"/>
                <a:cs typeface="Times New Roman" panose="02020603050405020304" pitchFamily="18" charset="0"/>
              </a:rPr>
              <a:t>ther that was either too hot or too cool for the crops to grow properly.</a:t>
            </a:r>
            <a:endParaRPr lang="zh-CN" altLang="en-US" sz="3000" b="1" dirty="0">
              <a:solidFill>
                <a:srgbClr val="C00000"/>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1"/>
          <a:srcRect l="881" t="1235" r="3241" b="2717"/>
          <a:stretch>
            <a:fillRect/>
          </a:stretch>
        </p:blipFill>
        <p:spPr>
          <a:xfrm>
            <a:off x="7331254" y="2135335"/>
            <a:ext cx="3829165" cy="2206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tags/tag1.xml><?xml version="1.0" encoding="utf-8"?>
<p:tagLst xmlns:p="http://schemas.openxmlformats.org/presentationml/2006/main">
  <p:tag name="AS_UNIQUEID" val="52"/>
</p:tagLst>
</file>

<file path=ppt/tags/tag10.xml><?xml version="1.0" encoding="utf-8"?>
<p:tagLst xmlns:p="http://schemas.openxmlformats.org/presentationml/2006/main">
  <p:tag name="AS_UNIQUEID" val="178"/>
</p:tagLst>
</file>

<file path=ppt/tags/tag11.xml><?xml version="1.0" encoding="utf-8"?>
<p:tagLst xmlns:p="http://schemas.openxmlformats.org/presentationml/2006/main">
  <p:tag name="AS_UNIQUEID" val="179"/>
</p:tagLst>
</file>

<file path=ppt/tags/tag12.xml><?xml version="1.0" encoding="utf-8"?>
<p:tagLst xmlns:p="http://schemas.openxmlformats.org/presentationml/2006/main">
  <p:tag name="AS_UNIQUEID" val="0"/>
</p:tagLst>
</file>

<file path=ppt/tags/tag13.xml><?xml version="1.0" encoding="utf-8"?>
<p:tagLst xmlns:p="http://schemas.openxmlformats.org/presentationml/2006/main">
  <p:tag name="AS_UNIQUEID" val="173"/>
</p:tagLst>
</file>

<file path=ppt/tags/tag14.xml><?xml version="1.0" encoding="utf-8"?>
<p:tagLst xmlns:p="http://schemas.openxmlformats.org/presentationml/2006/main">
  <p:tag name="AS_UNIQUEID" val="174"/>
</p:tagLst>
</file>

<file path=ppt/tags/tag15.xml><?xml version="1.0" encoding="utf-8"?>
<p:tagLst xmlns:p="http://schemas.openxmlformats.org/presentationml/2006/main">
  <p:tag name="AS_UNIQUEID" val="175"/>
</p:tagLst>
</file>

<file path=ppt/tags/tag16.xml><?xml version="1.0" encoding="utf-8"?>
<p:tagLst xmlns:p="http://schemas.openxmlformats.org/presentationml/2006/main">
  <p:tag name="AS_UNIQUEID" val="176"/>
</p:tagLst>
</file>

<file path=ppt/tags/tag17.xml><?xml version="1.0" encoding="utf-8"?>
<p:tagLst xmlns:p="http://schemas.openxmlformats.org/presentationml/2006/main">
  <p:tag name="KSO_WM_UNIT_PLACING_PICTURE_USER_VIEWPORT" val="{&quot;height&quot;:2202,&quot;width&quot;:10029}"/>
</p:tagLst>
</file>

<file path=ppt/tags/tag18.xml><?xml version="1.0" encoding="utf-8"?>
<p:tagLst xmlns:p="http://schemas.openxmlformats.org/presentationml/2006/main">
  <p:tag name="KSO_WM_UNIT_PLACING_PICTURE_USER_VIEWPORT" val="{&quot;height&quot;:2731,&quot;width&quot;:4193}"/>
</p:tagLst>
</file>

<file path=ppt/tags/tag19.xml><?xml version="1.0" encoding="utf-8"?>
<p:tagLst xmlns:p="http://schemas.openxmlformats.org/presentationml/2006/main">
  <p:tag name="AS_UNIQUEID" val="1647"/>
</p:tagLst>
</file>

<file path=ppt/tags/tag2.xml><?xml version="1.0" encoding="utf-8"?>
<p:tagLst xmlns:p="http://schemas.openxmlformats.org/presentationml/2006/main">
  <p:tag name="AS_UNIQUEID" val="53"/>
</p:tagLst>
</file>

<file path=ppt/tags/tag20.xml><?xml version="1.0" encoding="utf-8"?>
<p:tagLst xmlns:p="http://schemas.openxmlformats.org/presentationml/2006/main">
  <p:tag name="AS_UNIQUEID" val="1648"/>
</p:tagLst>
</file>

<file path=ppt/tags/tag21.xml><?xml version="1.0" encoding="utf-8"?>
<p:tagLst xmlns:p="http://schemas.openxmlformats.org/presentationml/2006/main">
  <p:tag name="AS_UNIQUEID" val="1649"/>
</p:tagLst>
</file>

<file path=ppt/tags/tag22.xml><?xml version="1.0" encoding="utf-8"?>
<p:tagLst xmlns:p="http://schemas.openxmlformats.org/presentationml/2006/main">
  <p:tag name="AS_UNIQUEID" val="1650"/>
</p:tagLst>
</file>

<file path=ppt/tags/tag23.xml><?xml version="1.0" encoding="utf-8"?>
<p:tagLst xmlns:p="http://schemas.openxmlformats.org/presentationml/2006/main">
  <p:tag name="AS_UNIQUEID" val="1651"/>
</p:tagLst>
</file>

<file path=ppt/tags/tag24.xml><?xml version="1.0" encoding="utf-8"?>
<p:tagLst xmlns:p="http://schemas.openxmlformats.org/presentationml/2006/main">
  <p:tag name="AS_UNIQUEID" val="1652"/>
</p:tagLst>
</file>

<file path=ppt/tags/tag25.xml><?xml version="1.0" encoding="utf-8"?>
<p:tagLst xmlns:p="http://schemas.openxmlformats.org/presentationml/2006/main">
  <p:tag name="AS_UNIQUEID" val="1653"/>
</p:tagLst>
</file>

<file path=ppt/tags/tag26.xml><?xml version="1.0" encoding="utf-8"?>
<p:tagLst xmlns:p="http://schemas.openxmlformats.org/presentationml/2006/main">
  <p:tag name="AS_UNIQUEID" val="1654"/>
</p:tagLst>
</file>

<file path=ppt/tags/tag27.xml><?xml version="1.0" encoding="utf-8"?>
<p:tagLst xmlns:p="http://schemas.openxmlformats.org/presentationml/2006/main">
  <p:tag name="AS_UNIQUEID" val="1655"/>
</p:tagLst>
</file>

<file path=ppt/tags/tag28.xml><?xml version="1.0" encoding="utf-8"?>
<p:tagLst xmlns:p="http://schemas.openxmlformats.org/presentationml/2006/main">
  <p:tag name="AS_UNIQUEID" val="2"/>
</p:tagLst>
</file>

<file path=ppt/tags/tag29.xml><?xml version="1.0" encoding="utf-8"?>
<p:tagLst xmlns:p="http://schemas.openxmlformats.org/presentationml/2006/main">
  <p:tag name="AS_UNIQUEID" val="3"/>
</p:tagLst>
</file>

<file path=ppt/tags/tag3.xml><?xml version="1.0" encoding="utf-8"?>
<p:tagLst xmlns:p="http://schemas.openxmlformats.org/presentationml/2006/main">
  <p:tag name="KSO_WM_UNIT_PLACING_PICTURE_USER_VIEWPORT" val="{&quot;height&quot;:2970,&quot;width&quot;:4950}"/>
</p:tagLst>
</file>

<file path=ppt/tags/tag30.xml><?xml version="1.0" encoding="utf-8"?>
<p:tagLst xmlns:p="http://schemas.openxmlformats.org/presentationml/2006/main">
  <p:tag name="AS_UNIQUEID" val="4"/>
</p:tagLst>
</file>

<file path=ppt/tags/tag31.xml><?xml version="1.0" encoding="utf-8"?>
<p:tagLst xmlns:p="http://schemas.openxmlformats.org/presentationml/2006/main">
  <p:tag name="AS_UNIQUEID" val="5"/>
</p:tagLst>
</file>

<file path=ppt/tags/tag32.xml><?xml version="1.0" encoding="utf-8"?>
<p:tagLst xmlns:p="http://schemas.openxmlformats.org/presentationml/2006/main">
  <p:tag name="AS_UNIQUEID" val="6"/>
  <p:tag name="KSO_WM_UNIT_PLACING_PICTURE_USER_VIEWPORT" val="{&quot;height&quot;:4665,&quot;width&quot;:7500}"/>
  <p:tag name="REFSHAPE" val="543041020"/>
</p:tagLst>
</file>

<file path=ppt/tags/tag33.xml><?xml version="1.0" encoding="utf-8"?>
<p:tagLst xmlns:p="http://schemas.openxmlformats.org/presentationml/2006/main">
  <p:tag name="AS_UNIQUEID" val="7"/>
</p:tagLst>
</file>

<file path=ppt/tags/tag34.xml><?xml version="1.0" encoding="utf-8"?>
<p:tagLst xmlns:p="http://schemas.openxmlformats.org/presentationml/2006/main">
  <p:tag name="AS_UNIQUEID" val="8"/>
</p:tagLst>
</file>

<file path=ppt/tags/tag35.xml><?xml version="1.0" encoding="utf-8"?>
<p:tagLst xmlns:p="http://schemas.openxmlformats.org/presentationml/2006/main">
  <p:tag name="AS_UNIQUEID" val="9"/>
</p:tagLst>
</file>

<file path=ppt/tags/tag36.xml><?xml version="1.0" encoding="utf-8"?>
<p:tagLst xmlns:p="http://schemas.openxmlformats.org/presentationml/2006/main">
  <p:tag name="AS_UNIQUEID" val="10"/>
</p:tagLst>
</file>

<file path=ppt/tags/tag37.xml><?xml version="1.0" encoding="utf-8"?>
<p:tagLst xmlns:p="http://schemas.openxmlformats.org/presentationml/2006/main">
  <p:tag name="AS_UNIQUEID" val="11"/>
</p:tagLst>
</file>

<file path=ppt/tags/tag38.xml><?xml version="1.0" encoding="utf-8"?>
<p:tagLst xmlns:p="http://schemas.openxmlformats.org/presentationml/2006/main">
  <p:tag name="AS_UNIQUEID" val="12"/>
</p:tagLst>
</file>

<file path=ppt/tags/tag39.xml><?xml version="1.0" encoding="utf-8"?>
<p:tagLst xmlns:p="http://schemas.openxmlformats.org/presentationml/2006/main">
  <p:tag name="AS_UNIQUEID" val="13"/>
</p:tagLst>
</file>

<file path=ppt/tags/tag4.xml><?xml version="1.0" encoding="utf-8"?>
<p:tagLst xmlns:p="http://schemas.openxmlformats.org/presentationml/2006/main">
  <p:tag name="AS_UNIQUEID" val="1641"/>
</p:tagLst>
</file>

<file path=ppt/tags/tag40.xml><?xml version="1.0" encoding="utf-8"?>
<p:tagLst xmlns:p="http://schemas.openxmlformats.org/presentationml/2006/main">
  <p:tag name="AS_UNIQUEID" val="14"/>
</p:tagLst>
</file>

<file path=ppt/tags/tag41.xml><?xml version="1.0" encoding="utf-8"?>
<p:tagLst xmlns:p="http://schemas.openxmlformats.org/presentationml/2006/main">
  <p:tag name="AS_UNIQUEID" val="15"/>
</p:tagLst>
</file>

<file path=ppt/tags/tag42.xml><?xml version="1.0" encoding="utf-8"?>
<p:tagLst xmlns:p="http://schemas.openxmlformats.org/presentationml/2006/main">
  <p:tag name="AS_UNIQUEID" val="16"/>
</p:tagLst>
</file>

<file path=ppt/tags/tag43.xml><?xml version="1.0" encoding="utf-8"?>
<p:tagLst xmlns:p="http://schemas.openxmlformats.org/presentationml/2006/main">
  <p:tag name="AS_UNIQUEID" val="17"/>
</p:tagLst>
</file>

<file path=ppt/tags/tag44.xml><?xml version="1.0" encoding="utf-8"?>
<p:tagLst xmlns:p="http://schemas.openxmlformats.org/presentationml/2006/main">
  <p:tag name="AS_UNIQUEID" val="25"/>
</p:tagLst>
</file>

<file path=ppt/tags/tag45.xml><?xml version="1.0" encoding="utf-8"?>
<p:tagLst xmlns:p="http://schemas.openxmlformats.org/presentationml/2006/main">
  <p:tag name="AS_UNIQUEID" val="24"/>
</p:tagLst>
</file>

<file path=ppt/tags/tag46.xml><?xml version="1.0" encoding="utf-8"?>
<p:tagLst xmlns:p="http://schemas.openxmlformats.org/presentationml/2006/main">
  <p:tag name="AS_UNIQUEID" val="23"/>
</p:tagLst>
</file>

<file path=ppt/tags/tag47.xml><?xml version="1.0" encoding="utf-8"?>
<p:tagLst xmlns:p="http://schemas.openxmlformats.org/presentationml/2006/main">
  <p:tag name="AS_UNIQUEID" val="25"/>
</p:tagLst>
</file>

<file path=ppt/tags/tag48.xml><?xml version="1.0" encoding="utf-8"?>
<p:tagLst xmlns:p="http://schemas.openxmlformats.org/presentationml/2006/main">
  <p:tag name="AS_UNIQUEID" val="24"/>
</p:tagLst>
</file>

<file path=ppt/tags/tag49.xml><?xml version="1.0" encoding="utf-8"?>
<p:tagLst xmlns:p="http://schemas.openxmlformats.org/presentationml/2006/main">
  <p:tag name="AS_UNIQUEID" val="25"/>
</p:tagLst>
</file>

<file path=ppt/tags/tag5.xml><?xml version="1.0" encoding="utf-8"?>
<p:tagLst xmlns:p="http://schemas.openxmlformats.org/presentationml/2006/main">
  <p:tag name="AS_UNIQUEID" val="1623"/>
</p:tagLst>
</file>

<file path=ppt/tags/tag50.xml><?xml version="1.0" encoding="utf-8"?>
<p:tagLst xmlns:p="http://schemas.openxmlformats.org/presentationml/2006/main">
  <p:tag name="AS_UNIQUEID" val="23"/>
</p:tagLst>
</file>

<file path=ppt/tags/tag51.xml><?xml version="1.0" encoding="utf-8"?>
<p:tagLst xmlns:p="http://schemas.openxmlformats.org/presentationml/2006/main">
  <p:tag name="AS_UNIQUEID" val="1662"/>
</p:tagLst>
</file>

<file path=ppt/tags/tag52.xml><?xml version="1.0" encoding="utf-8"?>
<p:tagLst xmlns:p="http://schemas.openxmlformats.org/presentationml/2006/main">
  <p:tag name="AS_UNIQUEID" val="26"/>
</p:tagLst>
</file>

<file path=ppt/tags/tag53.xml><?xml version="1.0" encoding="utf-8"?>
<p:tagLst xmlns:p="http://schemas.openxmlformats.org/presentationml/2006/main">
  <p:tag name="AS_UNIQUEID" val="24"/>
</p:tagLst>
</file>

<file path=ppt/tags/tag54.xml><?xml version="1.0" encoding="utf-8"?>
<p:tagLst xmlns:p="http://schemas.openxmlformats.org/presentationml/2006/main">
  <p:tag name="AS_UNIQUEID" val="25"/>
</p:tagLst>
</file>

<file path=ppt/tags/tag55.xml><?xml version="1.0" encoding="utf-8"?>
<p:tagLst xmlns:p="http://schemas.openxmlformats.org/presentationml/2006/main">
  <p:tag name="AS_UNIQUEID" val="32"/>
</p:tagLst>
</file>

<file path=ppt/tags/tag56.xml><?xml version="1.0" encoding="utf-8"?>
<p:tagLst xmlns:p="http://schemas.openxmlformats.org/presentationml/2006/main">
  <p:tag name="AS_UNIQUEID" val="33"/>
</p:tagLst>
</file>

<file path=ppt/tags/tag57.xml><?xml version="1.0" encoding="utf-8"?>
<p:tagLst xmlns:p="http://schemas.openxmlformats.org/presentationml/2006/main">
  <p:tag name="AS_UNIQUEID" val="24"/>
</p:tagLst>
</file>

<file path=ppt/tags/tag58.xml><?xml version="1.0" encoding="utf-8"?>
<p:tagLst xmlns:p="http://schemas.openxmlformats.org/presentationml/2006/main">
  <p:tag name="AS_UNIQUEID" val="25"/>
</p:tagLst>
</file>

<file path=ppt/tags/tag59.xml><?xml version="1.0" encoding="utf-8"?>
<p:tagLst xmlns:p="http://schemas.openxmlformats.org/presentationml/2006/main">
  <p:tag name="AS_UNIQUEID" val="32"/>
</p:tagLst>
</file>

<file path=ppt/tags/tag6.xml><?xml version="1.0" encoding="utf-8"?>
<p:tagLst xmlns:p="http://schemas.openxmlformats.org/presentationml/2006/main">
  <p:tag name="AS_UNIQUEID" val="1625"/>
</p:tagLst>
</file>

<file path=ppt/tags/tag60.xml><?xml version="1.0" encoding="utf-8"?>
<p:tagLst xmlns:p="http://schemas.openxmlformats.org/presentationml/2006/main">
  <p:tag name="AS_UNIQUEID" val="43"/>
</p:tagLst>
</file>

<file path=ppt/tags/tag61.xml><?xml version="1.0" encoding="utf-8"?>
<p:tagLst xmlns:p="http://schemas.openxmlformats.org/presentationml/2006/main">
  <p:tag name="AS_UNIQUEID" val="43"/>
</p:tagLst>
</file>

<file path=ppt/tags/tag62.xml><?xml version="1.0" encoding="utf-8"?>
<p:tagLst xmlns:p="http://schemas.openxmlformats.org/presentationml/2006/main">
  <p:tag name="AS_UNIQUEID" val="78"/>
</p:tagLst>
</file>

<file path=ppt/tags/tag63.xml><?xml version="1.0" encoding="utf-8"?>
<p:tagLst xmlns:p="http://schemas.openxmlformats.org/presentationml/2006/main">
  <p:tag name="AS_UNIQUEID" val="79"/>
</p:tagLst>
</file>

<file path=ppt/tags/tag64.xml><?xml version="1.0" encoding="utf-8"?>
<p:tagLst xmlns:p="http://schemas.openxmlformats.org/presentationml/2006/main">
  <p:tag name="KSO_WM_UNIT_PLACING_PICTURE_USER_VIEWPORT" val="{&quot;height&quot;:4748,&quot;width&quot;:14092}"/>
</p:tagLst>
</file>

<file path=ppt/tags/tag65.xml><?xml version="1.0" encoding="utf-8"?>
<p:tagLst xmlns:p="http://schemas.openxmlformats.org/presentationml/2006/main">
  <p:tag name="AS_UNIQUEID" val="1599"/>
</p:tagLst>
</file>

<file path=ppt/tags/tag66.xml><?xml version="1.0" encoding="utf-8"?>
<p:tagLst xmlns:p="http://schemas.openxmlformats.org/presentationml/2006/main">
  <p:tag name="AS_UNIQUEID" val="1600"/>
</p:tagLst>
</file>

<file path=ppt/tags/tag67.xml><?xml version="1.0" encoding="utf-8"?>
<p:tagLst xmlns:p="http://schemas.openxmlformats.org/presentationml/2006/main">
  <p:tag name="AS_UNIQUEID" val="1601"/>
</p:tagLst>
</file>

<file path=ppt/tags/tag68.xml><?xml version="1.0" encoding="utf-8"?>
<p:tagLst xmlns:p="http://schemas.openxmlformats.org/presentationml/2006/main">
  <p:tag name="AS_UNIQUEID" val="1602"/>
</p:tagLst>
</file>

<file path=ppt/tags/tag69.xml><?xml version="1.0" encoding="utf-8"?>
<p:tagLst xmlns:p="http://schemas.openxmlformats.org/presentationml/2006/main">
  <p:tag name="AS_UNIQUEID" val="1603"/>
</p:tagLst>
</file>

<file path=ppt/tags/tag7.xml><?xml version="1.0" encoding="utf-8"?>
<p:tagLst xmlns:p="http://schemas.openxmlformats.org/presentationml/2006/main">
  <p:tag name="AS_UNIQUEID" val="1626"/>
</p:tagLst>
</file>

<file path=ppt/tags/tag70.xml><?xml version="1.0" encoding="utf-8"?>
<p:tagLst xmlns:p="http://schemas.openxmlformats.org/presentationml/2006/main">
  <p:tag name="AS_UNIQUEID" val="1604"/>
</p:tagLst>
</file>

<file path=ppt/tags/tag8.xml><?xml version="1.0" encoding="utf-8"?>
<p:tagLst xmlns:p="http://schemas.openxmlformats.org/presentationml/2006/main">
  <p:tag name="AS_UNIQUEID" val="1626"/>
</p:tagLst>
</file>

<file path=ppt/tags/tag9.xml><?xml version="1.0" encoding="utf-8"?>
<p:tagLst xmlns:p="http://schemas.openxmlformats.org/presentationml/2006/main">
  <p:tag name="AS_UNIQUEID" val="162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8177</Words>
  <Application>WPS 演示</Application>
  <PresentationFormat>宽屏</PresentationFormat>
  <Paragraphs>329</Paragraphs>
  <Slides>27</Slides>
  <Notes>0</Notes>
  <HiddenSlides>0</HiddenSlides>
  <MMClips>2</MMClips>
  <ScaleCrop>false</ScaleCrop>
  <HeadingPairs>
    <vt:vector size="6" baseType="variant">
      <vt:variant>
        <vt:lpstr>已用的字体</vt:lpstr>
      </vt:variant>
      <vt:variant>
        <vt:i4>33</vt:i4>
      </vt:variant>
      <vt:variant>
        <vt:lpstr>主题</vt:lpstr>
      </vt:variant>
      <vt:variant>
        <vt:i4>1</vt:i4>
      </vt:variant>
      <vt:variant>
        <vt:lpstr>幻灯片标题</vt:lpstr>
      </vt:variant>
      <vt:variant>
        <vt:i4>27</vt:i4>
      </vt:variant>
    </vt:vector>
  </HeadingPairs>
  <TitlesOfParts>
    <vt:vector size="61" baseType="lpstr">
      <vt:lpstr>Arial</vt:lpstr>
      <vt:lpstr>宋体</vt:lpstr>
      <vt:lpstr>Wingdings</vt:lpstr>
      <vt:lpstr>阿里巴巴普惠体</vt:lpstr>
      <vt:lpstr>Arial</vt:lpstr>
      <vt:lpstr>华文行楷</vt:lpstr>
      <vt:lpstr>华文中宋</vt:lpstr>
      <vt:lpstr>Times New Roman</vt:lpstr>
      <vt:lpstr>Times New Roman Bold</vt:lpstr>
      <vt:lpstr>方正粗圆简体</vt:lpstr>
      <vt:lpstr>微软雅黑</vt:lpstr>
      <vt:lpstr>Calibri</vt:lpstr>
      <vt:lpstr>Segoe UI</vt:lpstr>
      <vt:lpstr>等线</vt:lpstr>
      <vt:lpstr>Times New Roman</vt:lpstr>
      <vt:lpstr>华文楷体</vt:lpstr>
      <vt:lpstr>Wingdings</vt:lpstr>
      <vt:lpstr>Arial Unicode MS</vt:lpstr>
      <vt:lpstr>Segoe Print</vt:lpstr>
      <vt:lpstr>等线 Light</vt:lpstr>
      <vt:lpstr>Arial Unicode MS</vt:lpstr>
      <vt:lpstr>Hoefler Text</vt:lpstr>
      <vt:lpstr>黑体</vt:lpstr>
      <vt:lpstr>楷体</vt:lpstr>
      <vt:lpstr>Wingdings</vt:lpstr>
      <vt:lpstr>华康皮皮鼠体 W5</vt:lpstr>
      <vt:lpstr>Lucida Handwriting</vt:lpstr>
      <vt:lpstr>Wingdings 2</vt:lpstr>
      <vt:lpstr>MHeiHKS-Xbold</vt:lpstr>
      <vt:lpstr>Yu Gothic</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Listen and answer</vt:lpstr>
      <vt:lpstr>PowerPoint 演示文稿</vt:lpstr>
      <vt:lpstr>PowerPoint 演示文稿</vt:lpstr>
      <vt:lpstr>PowerPoint 演示文稿</vt:lpstr>
      <vt:lpstr>PowerPoint 演示文稿</vt:lpstr>
      <vt:lpstr>Listening and identify</vt:lpstr>
      <vt:lpstr>PowerPoint 演示文稿</vt:lpstr>
      <vt:lpstr>Post-listening-Think and share</vt:lpstr>
      <vt:lpstr>Post- listening-Think and share</vt:lpstr>
      <vt:lpstr>Post-listening-Think and share</vt:lpstr>
      <vt:lpstr>Post-listening-Think and share</vt:lpstr>
      <vt:lpstr>Posting listening-Think and share</vt:lpstr>
      <vt:lpstr>Posting listening-Brainstorm and share</vt:lpstr>
      <vt:lpstr>Post-listening-Brainstorm and share</vt:lpstr>
      <vt:lpstr>Homework</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南山有谷堆</cp:lastModifiedBy>
  <cp:revision>37</cp:revision>
  <dcterms:created xsi:type="dcterms:W3CDTF">2021-08-13T09:20:00Z</dcterms:created>
  <dcterms:modified xsi:type="dcterms:W3CDTF">2021-11-06T14:16:03Z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0157FD5F6A29431FB6AE0B16B143CC2E</vt:lpwstr>
  </property>
  <property fmtid="{D5CDD505-2E9C-101B-9397-08002B2CF9AE}" pid="3" name="KSOProductBuildVer">
    <vt:lpwstr>2052-11.8.2.8506</vt:lpwstr>
  </property>
</Properties>
</file>